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diagrams/data60.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94"/>
  </p:notesMasterIdLst>
  <p:sldIdLst>
    <p:sldId id="257" r:id="rId2"/>
    <p:sldId id="394" r:id="rId3"/>
    <p:sldId id="434" r:id="rId4"/>
    <p:sldId id="349" r:id="rId5"/>
    <p:sldId id="282" r:id="rId6"/>
    <p:sldId id="350" r:id="rId7"/>
    <p:sldId id="331" r:id="rId8"/>
    <p:sldId id="427" r:id="rId9"/>
    <p:sldId id="260" r:id="rId10"/>
    <p:sldId id="333" r:id="rId11"/>
    <p:sldId id="271" r:id="rId12"/>
    <p:sldId id="273" r:id="rId13"/>
    <p:sldId id="435" r:id="rId14"/>
    <p:sldId id="401" r:id="rId15"/>
    <p:sldId id="426" r:id="rId16"/>
    <p:sldId id="274" r:id="rId17"/>
    <p:sldId id="415" r:id="rId18"/>
    <p:sldId id="334" r:id="rId19"/>
    <p:sldId id="275" r:id="rId20"/>
    <p:sldId id="315" r:id="rId21"/>
    <p:sldId id="316" r:id="rId22"/>
    <p:sldId id="278" r:id="rId23"/>
    <p:sldId id="429" r:id="rId24"/>
    <p:sldId id="418" r:id="rId25"/>
    <p:sldId id="256" r:id="rId26"/>
    <p:sldId id="419" r:id="rId27"/>
    <p:sldId id="258" r:id="rId28"/>
    <p:sldId id="259" r:id="rId29"/>
    <p:sldId id="425" r:id="rId30"/>
    <p:sldId id="428" r:id="rId31"/>
    <p:sldId id="430" r:id="rId32"/>
    <p:sldId id="431" r:id="rId33"/>
    <p:sldId id="432" r:id="rId34"/>
    <p:sldId id="396" r:id="rId35"/>
    <p:sldId id="279" r:id="rId36"/>
    <p:sldId id="413" r:id="rId37"/>
    <p:sldId id="402" r:id="rId38"/>
    <p:sldId id="420" r:id="rId39"/>
    <p:sldId id="399" r:id="rId40"/>
    <p:sldId id="284" r:id="rId41"/>
    <p:sldId id="285" r:id="rId42"/>
    <p:sldId id="407" r:id="rId43"/>
    <p:sldId id="414" r:id="rId44"/>
    <p:sldId id="405" r:id="rId45"/>
    <p:sldId id="398" r:id="rId46"/>
    <p:sldId id="298" r:id="rId47"/>
    <p:sldId id="300" r:id="rId48"/>
    <p:sldId id="301" r:id="rId49"/>
    <p:sldId id="406" r:id="rId50"/>
    <p:sldId id="306" r:id="rId51"/>
    <p:sldId id="395" r:id="rId52"/>
    <p:sldId id="353" r:id="rId53"/>
    <p:sldId id="354" r:id="rId54"/>
    <p:sldId id="355" r:id="rId55"/>
    <p:sldId id="390" r:id="rId56"/>
    <p:sldId id="358" r:id="rId57"/>
    <p:sldId id="391" r:id="rId58"/>
    <p:sldId id="360" r:id="rId59"/>
    <p:sldId id="362" r:id="rId60"/>
    <p:sldId id="417" r:id="rId61"/>
    <p:sldId id="422" r:id="rId62"/>
    <p:sldId id="363" r:id="rId63"/>
    <p:sldId id="364" r:id="rId64"/>
    <p:sldId id="365" r:id="rId65"/>
    <p:sldId id="366" r:id="rId66"/>
    <p:sldId id="367" r:id="rId67"/>
    <p:sldId id="369" r:id="rId68"/>
    <p:sldId id="368" r:id="rId69"/>
    <p:sldId id="370" r:id="rId70"/>
    <p:sldId id="371" r:id="rId71"/>
    <p:sldId id="386" r:id="rId72"/>
    <p:sldId id="423" r:id="rId73"/>
    <p:sldId id="372" r:id="rId74"/>
    <p:sldId id="382" r:id="rId75"/>
    <p:sldId id="381" r:id="rId76"/>
    <p:sldId id="374" r:id="rId77"/>
    <p:sldId id="375" r:id="rId78"/>
    <p:sldId id="376" r:id="rId79"/>
    <p:sldId id="404" r:id="rId80"/>
    <p:sldId id="379" r:id="rId81"/>
    <p:sldId id="377" r:id="rId82"/>
    <p:sldId id="378" r:id="rId83"/>
    <p:sldId id="380" r:id="rId84"/>
    <p:sldId id="387" r:id="rId85"/>
    <p:sldId id="392" r:id="rId86"/>
    <p:sldId id="385" r:id="rId87"/>
    <p:sldId id="416" r:id="rId88"/>
    <p:sldId id="393" r:id="rId89"/>
    <p:sldId id="384" r:id="rId90"/>
    <p:sldId id="288" r:id="rId91"/>
    <p:sldId id="433" r:id="rId92"/>
    <p:sldId id="424" r:id="rId9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28FD3558-7257-4813-90D5-F6826D640FDB}">
          <p14:sldIdLst>
            <p14:sldId id="257"/>
            <p14:sldId id="394"/>
          </p14:sldIdLst>
        </p14:section>
        <p14:section name="Definition of Search Problems" id="{4DE1763D-AC99-4C02-8361-9475418EE30D}">
          <p14:sldIdLst>
            <p14:sldId id="434"/>
            <p14:sldId id="349"/>
            <p14:sldId id="282"/>
            <p14:sldId id="350"/>
            <p14:sldId id="331"/>
            <p14:sldId id="427"/>
            <p14:sldId id="260"/>
            <p14:sldId id="333"/>
            <p14:sldId id="271"/>
            <p14:sldId id="273"/>
          </p14:sldIdLst>
        </p14:section>
        <p14:section name="Tree Search" id="{412A62B4-1FE7-4079-ACC5-C0C901B35D7C}">
          <p14:sldIdLst>
            <p14:sldId id="435"/>
            <p14:sldId id="401"/>
            <p14:sldId id="426"/>
            <p14:sldId id="274"/>
            <p14:sldId id="415"/>
            <p14:sldId id="334"/>
            <p14:sldId id="275"/>
            <p14:sldId id="315"/>
            <p14:sldId id="316"/>
            <p14:sldId id="278"/>
            <p14:sldId id="429"/>
          </p14:sldIdLst>
        </p14:section>
        <p14:section name="State Space" id="{060036DA-9511-4E45-9F7A-76D3D68890B2}">
          <p14:sldIdLst>
            <p14:sldId id="418"/>
            <p14:sldId id="256"/>
            <p14:sldId id="419"/>
            <p14:sldId id="258"/>
            <p14:sldId id="259"/>
            <p14:sldId id="425"/>
            <p14:sldId id="428"/>
            <p14:sldId id="430"/>
            <p14:sldId id="431"/>
            <p14:sldId id="432"/>
          </p14:sldIdLst>
        </p14:section>
        <p14:section name="Uninformed Search" id="{414669F5-57E2-441C-ACC3-212322309E85}">
          <p14:sldIdLst>
            <p14:sldId id="396"/>
            <p14:sldId id="279"/>
            <p14:sldId id="413"/>
            <p14:sldId id="402"/>
            <p14:sldId id="420"/>
            <p14:sldId id="399"/>
            <p14:sldId id="284"/>
            <p14:sldId id="285"/>
            <p14:sldId id="407"/>
            <p14:sldId id="414"/>
            <p14:sldId id="405"/>
            <p14:sldId id="398"/>
            <p14:sldId id="298"/>
            <p14:sldId id="300"/>
            <p14:sldId id="301"/>
            <p14:sldId id="406"/>
            <p14:sldId id="306"/>
          </p14:sldIdLst>
        </p14:section>
        <p14:section name="Informed Search" id="{E25CABB0-588C-4F8C-8F53-C2939B47CCE5}">
          <p14:sldIdLst>
            <p14:sldId id="395"/>
            <p14:sldId id="353"/>
            <p14:sldId id="354"/>
            <p14:sldId id="355"/>
            <p14:sldId id="390"/>
            <p14:sldId id="358"/>
            <p14:sldId id="391"/>
            <p14:sldId id="360"/>
            <p14:sldId id="362"/>
            <p14:sldId id="417"/>
            <p14:sldId id="422"/>
            <p14:sldId id="363"/>
            <p14:sldId id="364"/>
            <p14:sldId id="365"/>
            <p14:sldId id="366"/>
            <p14:sldId id="367"/>
            <p14:sldId id="369"/>
            <p14:sldId id="368"/>
            <p14:sldId id="370"/>
            <p14:sldId id="371"/>
            <p14:sldId id="386"/>
            <p14:sldId id="423"/>
            <p14:sldId id="372"/>
            <p14:sldId id="382"/>
            <p14:sldId id="381"/>
            <p14:sldId id="374"/>
          </p14:sldIdLst>
        </p14:section>
        <p14:section name="Designing Heuristics" id="{1EC0CE7D-150E-44BA-BD6D-B192C6B78443}">
          <p14:sldIdLst>
            <p14:sldId id="375"/>
            <p14:sldId id="376"/>
            <p14:sldId id="404"/>
            <p14:sldId id="379"/>
            <p14:sldId id="377"/>
            <p14:sldId id="378"/>
            <p14:sldId id="380"/>
            <p14:sldId id="387"/>
            <p14:sldId id="392"/>
            <p14:sldId id="385"/>
          </p14:sldIdLst>
        </p14:section>
        <p14:section name="Comparison of Tree Search Methods" id="{B419AB6B-658F-48B9-9342-4C02D6BA1150}">
          <p14:sldIdLst>
            <p14:sldId id="416"/>
            <p14:sldId id="393"/>
            <p14:sldId id="384"/>
          </p14:sldIdLst>
        </p14:section>
        <p14:section name="Planning Agents" id="{124053E7-0EC2-4EA0-B9B2-F63687EC51B5}">
          <p14:sldIdLst>
            <p14:sldId id="288"/>
            <p14:sldId id="433"/>
            <p14:sldId id="42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DBEC"/>
    <a:srgbClr val="FFC000"/>
    <a:srgbClr val="CC00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80" autoAdjust="0"/>
    <p:restoredTop sz="86391" autoAdjust="0"/>
  </p:normalViewPr>
  <p:slideViewPr>
    <p:cSldViewPr>
      <p:cViewPr varScale="1">
        <p:scale>
          <a:sx n="95" d="100"/>
          <a:sy n="95" d="100"/>
        </p:scale>
        <p:origin x="1728" y="84"/>
      </p:cViewPr>
      <p:guideLst>
        <p:guide orient="horz" pos="2160"/>
        <p:guide pos="2880"/>
      </p:guideLst>
    </p:cSldViewPr>
  </p:slideViewPr>
  <p:outlineViewPr>
    <p:cViewPr>
      <p:scale>
        <a:sx n="33" d="100"/>
        <a:sy n="33" d="100"/>
      </p:scale>
      <p:origin x="0" y="-68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bleStyles" Target="tableStyles.xml"/></Relationships>
</file>

<file path=ppt/diagrams/_rels/data60.xml.rels><?xml version="1.0" encoding="UTF-8" standalone="yes"?>
<Relationships xmlns="http://schemas.openxmlformats.org/package/2006/relationships"><Relationship Id="rId1" Type="http://schemas.openxmlformats.org/officeDocument/2006/relationships/image" Target="../media/image510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7C6803-CA4B-420D-A759-A0176716CDEC}"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0BB3CC82-3478-4D41-B047-5280D6218386}">
      <dgm:prSet/>
      <dgm:spPr/>
      <dgm:t>
        <a:bodyPr/>
        <a:lstStyle/>
        <a:p>
          <a:r>
            <a:rPr lang="en-US" dirty="0"/>
            <a:t>What are search problems?</a:t>
          </a:r>
        </a:p>
      </dgm:t>
    </dgm:pt>
    <dgm:pt modelId="{EC9FA683-7C9F-4F3C-9D7B-F4134175B941}" type="parTrans" cxnId="{4D78158A-6127-4485-9228-4830BE8F9308}">
      <dgm:prSet/>
      <dgm:spPr/>
      <dgm:t>
        <a:bodyPr/>
        <a:lstStyle/>
        <a:p>
          <a:endParaRPr lang="en-US"/>
        </a:p>
      </dgm:t>
    </dgm:pt>
    <dgm:pt modelId="{4AA0B62A-EBAA-4094-BAAD-7D30DA2065F6}" type="sibTrans" cxnId="{4D78158A-6127-4485-9228-4830BE8F9308}">
      <dgm:prSet/>
      <dgm:spPr/>
      <dgm:t>
        <a:bodyPr/>
        <a:lstStyle/>
        <a:p>
          <a:endParaRPr lang="en-US"/>
        </a:p>
      </dgm:t>
    </dgm:pt>
    <dgm:pt modelId="{4A686FD9-F517-4034-849B-38895D14ED95}">
      <dgm:prSet/>
      <dgm:spPr/>
      <dgm:t>
        <a:bodyPr/>
        <a:lstStyle/>
        <a:p>
          <a:r>
            <a:rPr lang="en-US" dirty="0"/>
            <a:t>Tree search</a:t>
          </a:r>
        </a:p>
      </dgm:t>
    </dgm:pt>
    <dgm:pt modelId="{B5AC7067-DFCC-4F66-B792-E6FD34576449}" type="parTrans" cxnId="{9F78771E-D83F-4FE3-A44B-F778098C046F}">
      <dgm:prSet/>
      <dgm:spPr/>
      <dgm:t>
        <a:bodyPr/>
        <a:lstStyle/>
        <a:p>
          <a:endParaRPr lang="en-US"/>
        </a:p>
      </dgm:t>
    </dgm:pt>
    <dgm:pt modelId="{C9797574-41BD-42CD-B50E-64C62694529C}" type="sibTrans" cxnId="{9F78771E-D83F-4FE3-A44B-F778098C046F}">
      <dgm:prSet/>
      <dgm:spPr/>
      <dgm:t>
        <a:bodyPr/>
        <a:lstStyle/>
        <a:p>
          <a:endParaRPr lang="en-US"/>
        </a:p>
      </dgm:t>
    </dgm:pt>
    <dgm:pt modelId="{74B4ED53-1771-488D-ABAD-21D1DA690E51}">
      <dgm:prSet/>
      <dgm:spPr/>
      <dgm:t>
        <a:bodyPr/>
        <a:lstStyle/>
        <a:p>
          <a:r>
            <a:rPr lang="en-US"/>
            <a:t>Uninformed search</a:t>
          </a:r>
        </a:p>
      </dgm:t>
    </dgm:pt>
    <dgm:pt modelId="{6EE8B661-5343-4B26-B6C6-894D5D8A7773}" type="parTrans" cxnId="{ABB642C9-CEA5-4E8F-847C-482E95851269}">
      <dgm:prSet/>
      <dgm:spPr/>
      <dgm:t>
        <a:bodyPr/>
        <a:lstStyle/>
        <a:p>
          <a:endParaRPr lang="en-US"/>
        </a:p>
      </dgm:t>
    </dgm:pt>
    <dgm:pt modelId="{877A99D1-B351-4E05-99E6-5FAD7B69E1C8}" type="sibTrans" cxnId="{ABB642C9-CEA5-4E8F-847C-482E95851269}">
      <dgm:prSet/>
      <dgm:spPr/>
      <dgm:t>
        <a:bodyPr/>
        <a:lstStyle/>
        <a:p>
          <a:endParaRPr lang="en-US"/>
        </a:p>
      </dgm:t>
    </dgm:pt>
    <dgm:pt modelId="{9227DA0E-23FC-4CFA-8C59-414EB0E01F6C}">
      <dgm:prSet/>
      <dgm:spPr/>
      <dgm:t>
        <a:bodyPr/>
        <a:lstStyle/>
        <a:p>
          <a:r>
            <a:rPr lang="en-US"/>
            <a:t>Informed search</a:t>
          </a:r>
        </a:p>
      </dgm:t>
    </dgm:pt>
    <dgm:pt modelId="{3DB6186E-4551-43E5-86B1-E1DD65E0DC9E}" type="parTrans" cxnId="{E42A713B-7206-49A5-9A6C-85CF3F2FC3FC}">
      <dgm:prSet/>
      <dgm:spPr/>
      <dgm:t>
        <a:bodyPr/>
        <a:lstStyle/>
        <a:p>
          <a:endParaRPr lang="en-US"/>
        </a:p>
      </dgm:t>
    </dgm:pt>
    <dgm:pt modelId="{5AFFAE01-E256-4EE8-9509-B262F1BD23CD}" type="sibTrans" cxnId="{E42A713B-7206-49A5-9A6C-85CF3F2FC3FC}">
      <dgm:prSet/>
      <dgm:spPr/>
      <dgm:t>
        <a:bodyPr/>
        <a:lstStyle/>
        <a:p>
          <a:endParaRPr lang="en-US"/>
        </a:p>
      </dgm:t>
    </dgm:pt>
    <dgm:pt modelId="{F86F8219-2FDD-4DFD-BFD9-6CB38576F7B8}">
      <dgm:prSet/>
      <dgm:spPr/>
      <dgm:t>
        <a:bodyPr/>
        <a:lstStyle/>
        <a:p>
          <a:r>
            <a:rPr lang="en-US" dirty="0"/>
            <a:t>Search Space</a:t>
          </a:r>
        </a:p>
      </dgm:t>
    </dgm:pt>
    <dgm:pt modelId="{50793A68-1D77-4C48-8709-7C401A40E39D}" type="parTrans" cxnId="{719E5B67-4CA5-4E19-B93D-ADDEBA787C5B}">
      <dgm:prSet/>
      <dgm:spPr/>
      <dgm:t>
        <a:bodyPr/>
        <a:lstStyle/>
        <a:p>
          <a:endParaRPr lang="en-US"/>
        </a:p>
      </dgm:t>
    </dgm:pt>
    <dgm:pt modelId="{A9A567C9-9407-4F5C-B0EF-F889A0E77FBD}" type="sibTrans" cxnId="{719E5B67-4CA5-4E19-B93D-ADDEBA787C5B}">
      <dgm:prSet/>
      <dgm:spPr/>
      <dgm:t>
        <a:bodyPr/>
        <a:lstStyle/>
        <a:p>
          <a:endParaRPr lang="en-US"/>
        </a:p>
      </dgm:t>
    </dgm:pt>
    <dgm:pt modelId="{93623590-CF4A-4CD2-BB6E-ABC5C3F4BECF}" type="pres">
      <dgm:prSet presAssocID="{277C6803-CA4B-420D-A759-A0176716CDEC}" presName="CompostProcess" presStyleCnt="0">
        <dgm:presLayoutVars>
          <dgm:dir/>
          <dgm:resizeHandles val="exact"/>
        </dgm:presLayoutVars>
      </dgm:prSet>
      <dgm:spPr/>
    </dgm:pt>
    <dgm:pt modelId="{9754C195-A9F0-4F0D-A6D2-0DD1520FF8CB}" type="pres">
      <dgm:prSet presAssocID="{277C6803-CA4B-420D-A759-A0176716CDEC}" presName="arrow" presStyleLbl="bgShp" presStyleIdx="0" presStyleCnt="1"/>
      <dgm:spPr/>
    </dgm:pt>
    <dgm:pt modelId="{2940AEB7-E777-4807-BDF0-EF3FA0BEEEC2}" type="pres">
      <dgm:prSet presAssocID="{277C6803-CA4B-420D-A759-A0176716CDEC}" presName="linearProcess" presStyleCnt="0"/>
      <dgm:spPr/>
    </dgm:pt>
    <dgm:pt modelId="{C49C918E-2348-45D8-9BB6-36FC3910AEE6}" type="pres">
      <dgm:prSet presAssocID="{0BB3CC82-3478-4D41-B047-5280D6218386}" presName="textNode" presStyleLbl="node1" presStyleIdx="0" presStyleCnt="5">
        <dgm:presLayoutVars>
          <dgm:bulletEnabled val="1"/>
        </dgm:presLayoutVars>
      </dgm:prSet>
      <dgm:spPr/>
    </dgm:pt>
    <dgm:pt modelId="{C2900225-7812-4D77-ADCE-66E4758CD0CA}" type="pres">
      <dgm:prSet presAssocID="{4AA0B62A-EBAA-4094-BAAD-7D30DA2065F6}" presName="sibTrans" presStyleCnt="0"/>
      <dgm:spPr/>
    </dgm:pt>
    <dgm:pt modelId="{FE566455-4387-4F3B-93FD-63039231E455}" type="pres">
      <dgm:prSet presAssocID="{4A686FD9-F517-4034-849B-38895D14ED95}" presName="textNode" presStyleLbl="node1" presStyleIdx="1" presStyleCnt="5">
        <dgm:presLayoutVars>
          <dgm:bulletEnabled val="1"/>
        </dgm:presLayoutVars>
      </dgm:prSet>
      <dgm:spPr/>
    </dgm:pt>
    <dgm:pt modelId="{7685ED58-3418-4846-9665-E14742C7BD0B}" type="pres">
      <dgm:prSet presAssocID="{C9797574-41BD-42CD-B50E-64C62694529C}" presName="sibTrans" presStyleCnt="0"/>
      <dgm:spPr/>
    </dgm:pt>
    <dgm:pt modelId="{858814D1-FF3C-47B6-8AC7-C86C14DFF8DC}" type="pres">
      <dgm:prSet presAssocID="{F86F8219-2FDD-4DFD-BFD9-6CB38576F7B8}" presName="textNode" presStyleLbl="node1" presStyleIdx="2" presStyleCnt="5">
        <dgm:presLayoutVars>
          <dgm:bulletEnabled val="1"/>
        </dgm:presLayoutVars>
      </dgm:prSet>
      <dgm:spPr/>
    </dgm:pt>
    <dgm:pt modelId="{98F56E57-5C3F-4231-B52D-5758B2D4FF4C}" type="pres">
      <dgm:prSet presAssocID="{A9A567C9-9407-4F5C-B0EF-F889A0E77FBD}" presName="sibTrans" presStyleCnt="0"/>
      <dgm:spPr/>
    </dgm:pt>
    <dgm:pt modelId="{FC3C55A0-84B2-4F6E-AB59-77725D722C40}" type="pres">
      <dgm:prSet presAssocID="{74B4ED53-1771-488D-ABAD-21D1DA690E51}" presName="textNode" presStyleLbl="node1" presStyleIdx="3" presStyleCnt="5">
        <dgm:presLayoutVars>
          <dgm:bulletEnabled val="1"/>
        </dgm:presLayoutVars>
      </dgm:prSet>
      <dgm:spPr/>
    </dgm:pt>
    <dgm:pt modelId="{7FE43F55-AB52-4260-A2ED-9324174B1544}" type="pres">
      <dgm:prSet presAssocID="{877A99D1-B351-4E05-99E6-5FAD7B69E1C8}" presName="sibTrans" presStyleCnt="0"/>
      <dgm:spPr/>
    </dgm:pt>
    <dgm:pt modelId="{06064AD5-8D7F-4BDF-925D-EFA8045701F9}" type="pres">
      <dgm:prSet presAssocID="{9227DA0E-23FC-4CFA-8C59-414EB0E01F6C}" presName="textNode" presStyleLbl="node1" presStyleIdx="4" presStyleCnt="5">
        <dgm:presLayoutVars>
          <dgm:bulletEnabled val="1"/>
        </dgm:presLayoutVars>
      </dgm:prSet>
      <dgm:spPr/>
    </dgm:pt>
  </dgm:ptLst>
  <dgm:cxnLst>
    <dgm:cxn modelId="{9F78771E-D83F-4FE3-A44B-F778098C046F}" srcId="{277C6803-CA4B-420D-A759-A0176716CDEC}" destId="{4A686FD9-F517-4034-849B-38895D14ED95}" srcOrd="1" destOrd="0" parTransId="{B5AC7067-DFCC-4F66-B792-E6FD34576449}" sibTransId="{C9797574-41BD-42CD-B50E-64C62694529C}"/>
    <dgm:cxn modelId="{C2500236-EA4A-468D-BB1C-6B3E83AB6481}" type="presOf" srcId="{4A686FD9-F517-4034-849B-38895D14ED95}" destId="{FE566455-4387-4F3B-93FD-63039231E455}" srcOrd="0" destOrd="0" presId="urn:microsoft.com/office/officeart/2005/8/layout/hProcess9"/>
    <dgm:cxn modelId="{E42A713B-7206-49A5-9A6C-85CF3F2FC3FC}" srcId="{277C6803-CA4B-420D-A759-A0176716CDEC}" destId="{9227DA0E-23FC-4CFA-8C59-414EB0E01F6C}" srcOrd="4" destOrd="0" parTransId="{3DB6186E-4551-43E5-86B1-E1DD65E0DC9E}" sibTransId="{5AFFAE01-E256-4EE8-9509-B262F1BD23CD}"/>
    <dgm:cxn modelId="{719E5B67-4CA5-4E19-B93D-ADDEBA787C5B}" srcId="{277C6803-CA4B-420D-A759-A0176716CDEC}" destId="{F86F8219-2FDD-4DFD-BFD9-6CB38576F7B8}" srcOrd="2" destOrd="0" parTransId="{50793A68-1D77-4C48-8709-7C401A40E39D}" sibTransId="{A9A567C9-9407-4F5C-B0EF-F889A0E77FBD}"/>
    <dgm:cxn modelId="{4D78158A-6127-4485-9228-4830BE8F9308}" srcId="{277C6803-CA4B-420D-A759-A0176716CDEC}" destId="{0BB3CC82-3478-4D41-B047-5280D6218386}" srcOrd="0" destOrd="0" parTransId="{EC9FA683-7C9F-4F3C-9D7B-F4134175B941}" sibTransId="{4AA0B62A-EBAA-4094-BAAD-7D30DA2065F6}"/>
    <dgm:cxn modelId="{98D54D8A-0966-471A-8A03-F463E3E4FD3D}" type="presOf" srcId="{0BB3CC82-3478-4D41-B047-5280D6218386}" destId="{C49C918E-2348-45D8-9BB6-36FC3910AEE6}" srcOrd="0" destOrd="0" presId="urn:microsoft.com/office/officeart/2005/8/layout/hProcess9"/>
    <dgm:cxn modelId="{ABCECA9A-17FD-467A-935A-C65B7431597D}" type="presOf" srcId="{F86F8219-2FDD-4DFD-BFD9-6CB38576F7B8}" destId="{858814D1-FF3C-47B6-8AC7-C86C14DFF8DC}" srcOrd="0" destOrd="0" presId="urn:microsoft.com/office/officeart/2005/8/layout/hProcess9"/>
    <dgm:cxn modelId="{0879C9B3-3FFE-43F3-8448-762C7FD9BC6F}" type="presOf" srcId="{74B4ED53-1771-488D-ABAD-21D1DA690E51}" destId="{FC3C55A0-84B2-4F6E-AB59-77725D722C40}" srcOrd="0" destOrd="0" presId="urn:microsoft.com/office/officeart/2005/8/layout/hProcess9"/>
    <dgm:cxn modelId="{ABB642C9-CEA5-4E8F-847C-482E95851269}" srcId="{277C6803-CA4B-420D-A759-A0176716CDEC}" destId="{74B4ED53-1771-488D-ABAD-21D1DA690E51}" srcOrd="3" destOrd="0" parTransId="{6EE8B661-5343-4B26-B6C6-894D5D8A7773}" sibTransId="{877A99D1-B351-4E05-99E6-5FAD7B69E1C8}"/>
    <dgm:cxn modelId="{20A242CC-255D-4EE4-BD4B-A2F5ED9DCAE9}" type="presOf" srcId="{9227DA0E-23FC-4CFA-8C59-414EB0E01F6C}" destId="{06064AD5-8D7F-4BDF-925D-EFA8045701F9}" srcOrd="0" destOrd="0" presId="urn:microsoft.com/office/officeart/2005/8/layout/hProcess9"/>
    <dgm:cxn modelId="{AA7D7CDF-7AD0-4080-94E1-5E5B41B38130}" type="presOf" srcId="{277C6803-CA4B-420D-A759-A0176716CDEC}" destId="{93623590-CF4A-4CD2-BB6E-ABC5C3F4BECF}" srcOrd="0" destOrd="0" presId="urn:microsoft.com/office/officeart/2005/8/layout/hProcess9"/>
    <dgm:cxn modelId="{04508D0A-E7F3-4AA3-8620-DE44F159C331}" type="presParOf" srcId="{93623590-CF4A-4CD2-BB6E-ABC5C3F4BECF}" destId="{9754C195-A9F0-4F0D-A6D2-0DD1520FF8CB}" srcOrd="0" destOrd="0" presId="urn:microsoft.com/office/officeart/2005/8/layout/hProcess9"/>
    <dgm:cxn modelId="{A97CB21C-F932-44CD-819E-E60A00C0FBE8}" type="presParOf" srcId="{93623590-CF4A-4CD2-BB6E-ABC5C3F4BECF}" destId="{2940AEB7-E777-4807-BDF0-EF3FA0BEEEC2}" srcOrd="1" destOrd="0" presId="urn:microsoft.com/office/officeart/2005/8/layout/hProcess9"/>
    <dgm:cxn modelId="{9F985081-4E40-4F93-88C2-35AF4C953A4F}" type="presParOf" srcId="{2940AEB7-E777-4807-BDF0-EF3FA0BEEEC2}" destId="{C49C918E-2348-45D8-9BB6-36FC3910AEE6}" srcOrd="0" destOrd="0" presId="urn:microsoft.com/office/officeart/2005/8/layout/hProcess9"/>
    <dgm:cxn modelId="{E1E358F4-BD8A-484C-9D85-B88F8CB9FFD4}" type="presParOf" srcId="{2940AEB7-E777-4807-BDF0-EF3FA0BEEEC2}" destId="{C2900225-7812-4D77-ADCE-66E4758CD0CA}" srcOrd="1" destOrd="0" presId="urn:microsoft.com/office/officeart/2005/8/layout/hProcess9"/>
    <dgm:cxn modelId="{2DC080EA-34FA-4231-9E1B-88EF50C76450}" type="presParOf" srcId="{2940AEB7-E777-4807-BDF0-EF3FA0BEEEC2}" destId="{FE566455-4387-4F3B-93FD-63039231E455}" srcOrd="2" destOrd="0" presId="urn:microsoft.com/office/officeart/2005/8/layout/hProcess9"/>
    <dgm:cxn modelId="{85238898-3046-480A-8E6E-7930658D5180}" type="presParOf" srcId="{2940AEB7-E777-4807-BDF0-EF3FA0BEEEC2}" destId="{7685ED58-3418-4846-9665-E14742C7BD0B}" srcOrd="3" destOrd="0" presId="urn:microsoft.com/office/officeart/2005/8/layout/hProcess9"/>
    <dgm:cxn modelId="{9EFE1CB7-7DA6-4675-94ED-D65A69207A2A}" type="presParOf" srcId="{2940AEB7-E777-4807-BDF0-EF3FA0BEEEC2}" destId="{858814D1-FF3C-47B6-8AC7-C86C14DFF8DC}" srcOrd="4" destOrd="0" presId="urn:microsoft.com/office/officeart/2005/8/layout/hProcess9"/>
    <dgm:cxn modelId="{78CCC560-FBCE-47E2-BFCA-EBD806E530BC}" type="presParOf" srcId="{2940AEB7-E777-4807-BDF0-EF3FA0BEEEC2}" destId="{98F56E57-5C3F-4231-B52D-5758B2D4FF4C}" srcOrd="5" destOrd="0" presId="urn:microsoft.com/office/officeart/2005/8/layout/hProcess9"/>
    <dgm:cxn modelId="{16A2F90B-22A4-4C2B-BB52-9B391B6CA0CC}" type="presParOf" srcId="{2940AEB7-E777-4807-BDF0-EF3FA0BEEEC2}" destId="{FC3C55A0-84B2-4F6E-AB59-77725D722C40}" srcOrd="6" destOrd="0" presId="urn:microsoft.com/office/officeart/2005/8/layout/hProcess9"/>
    <dgm:cxn modelId="{0899D7B3-468F-45E2-93F4-858C142C714C}" type="presParOf" srcId="{2940AEB7-E777-4807-BDF0-EF3FA0BEEEC2}" destId="{7FE43F55-AB52-4260-A2ED-9324174B1544}" srcOrd="7" destOrd="0" presId="urn:microsoft.com/office/officeart/2005/8/layout/hProcess9"/>
    <dgm:cxn modelId="{B3E9E043-F09A-4C38-BD91-AEB54C390C3D}" type="presParOf" srcId="{2940AEB7-E777-4807-BDF0-EF3FA0BEEEC2}" destId="{06064AD5-8D7F-4BDF-925D-EFA8045701F9}"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7C6803-CA4B-420D-A759-A0176716CDEC}"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0BB3CC82-3478-4D41-B047-5280D6218386}">
      <dgm:prSet/>
      <dgm:spPr/>
      <dgm:t>
        <a:bodyPr/>
        <a:lstStyle/>
        <a:p>
          <a:r>
            <a:rPr lang="en-US" dirty="0"/>
            <a:t>What are search problems?</a:t>
          </a:r>
        </a:p>
      </dgm:t>
    </dgm:pt>
    <dgm:pt modelId="{EC9FA683-7C9F-4F3C-9D7B-F4134175B941}" type="parTrans" cxnId="{4D78158A-6127-4485-9228-4830BE8F9308}">
      <dgm:prSet/>
      <dgm:spPr/>
      <dgm:t>
        <a:bodyPr/>
        <a:lstStyle/>
        <a:p>
          <a:endParaRPr lang="en-US"/>
        </a:p>
      </dgm:t>
    </dgm:pt>
    <dgm:pt modelId="{4AA0B62A-EBAA-4094-BAAD-7D30DA2065F6}" type="sibTrans" cxnId="{4D78158A-6127-4485-9228-4830BE8F9308}">
      <dgm:prSet/>
      <dgm:spPr/>
      <dgm:t>
        <a:bodyPr/>
        <a:lstStyle/>
        <a:p>
          <a:endParaRPr lang="en-US"/>
        </a:p>
      </dgm:t>
    </dgm:pt>
    <dgm:pt modelId="{4A686FD9-F517-4034-849B-38895D14ED95}">
      <dgm:prSet>
        <dgm:style>
          <a:lnRef idx="0">
            <a:scrgbClr r="0" g="0" b="0"/>
          </a:lnRef>
          <a:fillRef idx="0">
            <a:scrgbClr r="0" g="0" b="0"/>
          </a:fillRef>
          <a:effectRef idx="0">
            <a:scrgbClr r="0" g="0" b="0"/>
          </a:effectRef>
          <a:fontRef idx="minor">
            <a:schemeClr val="accent1"/>
          </a:fontRef>
        </dgm:style>
      </dgm:prSet>
      <dgm:spPr>
        <a:noFill/>
        <a:ln w="9525" cap="flat" cmpd="sng" algn="ctr">
          <a:solidFill>
            <a:schemeClr val="accent1"/>
          </a:solidFill>
          <a:prstDash val="solid"/>
          <a:round/>
          <a:headEnd type="none" w="med" len="med"/>
          <a:tailEnd type="none" w="med" len="med"/>
        </a:ln>
      </dgm:spPr>
      <dgm:t>
        <a:bodyPr/>
        <a:lstStyle/>
        <a:p>
          <a:r>
            <a:rPr lang="en-US" dirty="0"/>
            <a:t>Tree search</a:t>
          </a:r>
        </a:p>
      </dgm:t>
    </dgm:pt>
    <dgm:pt modelId="{B5AC7067-DFCC-4F66-B792-E6FD34576449}" type="parTrans" cxnId="{9F78771E-D83F-4FE3-A44B-F778098C046F}">
      <dgm:prSet/>
      <dgm:spPr/>
      <dgm:t>
        <a:bodyPr/>
        <a:lstStyle/>
        <a:p>
          <a:endParaRPr lang="en-US"/>
        </a:p>
      </dgm:t>
    </dgm:pt>
    <dgm:pt modelId="{C9797574-41BD-42CD-B50E-64C62694529C}" type="sibTrans" cxnId="{9F78771E-D83F-4FE3-A44B-F778098C046F}">
      <dgm:prSet/>
      <dgm:spPr/>
      <dgm:t>
        <a:bodyPr/>
        <a:lstStyle/>
        <a:p>
          <a:endParaRPr lang="en-US"/>
        </a:p>
      </dgm:t>
    </dgm:pt>
    <dgm:pt modelId="{74B4ED53-1771-488D-ABAD-21D1DA690E51}">
      <dgm:prSet>
        <dgm:style>
          <a:lnRef idx="0">
            <a:scrgbClr r="0" g="0" b="0"/>
          </a:lnRef>
          <a:fillRef idx="0">
            <a:scrgbClr r="0" g="0" b="0"/>
          </a:fillRef>
          <a:effectRef idx="0">
            <a:scrgbClr r="0" g="0" b="0"/>
          </a:effectRef>
          <a:fontRef idx="minor">
            <a:schemeClr val="accent1"/>
          </a:fontRef>
        </dgm:style>
      </dgm:prSet>
      <dgm:spPr>
        <a:noFill/>
        <a:ln w="9525" cap="flat" cmpd="sng" algn="ctr">
          <a:solidFill>
            <a:schemeClr val="accent1"/>
          </a:solidFill>
          <a:prstDash val="solid"/>
          <a:round/>
          <a:headEnd type="none" w="med" len="med"/>
          <a:tailEnd type="none" w="med" len="med"/>
        </a:ln>
      </dgm:spPr>
      <dgm:t>
        <a:bodyPr/>
        <a:lstStyle/>
        <a:p>
          <a:r>
            <a:rPr lang="en-US"/>
            <a:t>Uninformed search</a:t>
          </a:r>
        </a:p>
      </dgm:t>
    </dgm:pt>
    <dgm:pt modelId="{6EE8B661-5343-4B26-B6C6-894D5D8A7773}" type="parTrans" cxnId="{ABB642C9-CEA5-4E8F-847C-482E95851269}">
      <dgm:prSet/>
      <dgm:spPr/>
      <dgm:t>
        <a:bodyPr/>
        <a:lstStyle/>
        <a:p>
          <a:endParaRPr lang="en-US"/>
        </a:p>
      </dgm:t>
    </dgm:pt>
    <dgm:pt modelId="{877A99D1-B351-4E05-99E6-5FAD7B69E1C8}" type="sibTrans" cxnId="{ABB642C9-CEA5-4E8F-847C-482E95851269}">
      <dgm:prSet/>
      <dgm:spPr/>
      <dgm:t>
        <a:bodyPr/>
        <a:lstStyle/>
        <a:p>
          <a:endParaRPr lang="en-US"/>
        </a:p>
      </dgm:t>
    </dgm:pt>
    <dgm:pt modelId="{9227DA0E-23FC-4CFA-8C59-414EB0E01F6C}">
      <dgm:prSet>
        <dgm:style>
          <a:lnRef idx="0">
            <a:scrgbClr r="0" g="0" b="0"/>
          </a:lnRef>
          <a:fillRef idx="0">
            <a:scrgbClr r="0" g="0" b="0"/>
          </a:fillRef>
          <a:effectRef idx="0">
            <a:scrgbClr r="0" g="0" b="0"/>
          </a:effectRef>
          <a:fontRef idx="minor">
            <a:schemeClr val="accent1"/>
          </a:fontRef>
        </dgm:style>
      </dgm:prSet>
      <dgm:spPr>
        <a:noFill/>
        <a:ln w="9525" cap="flat" cmpd="sng" algn="ctr">
          <a:solidFill>
            <a:schemeClr val="accent1"/>
          </a:solidFill>
          <a:prstDash val="solid"/>
          <a:round/>
          <a:headEnd type="none" w="med" len="med"/>
          <a:tailEnd type="none" w="med" len="med"/>
        </a:ln>
      </dgm:spPr>
      <dgm:t>
        <a:bodyPr/>
        <a:lstStyle/>
        <a:p>
          <a:r>
            <a:rPr lang="en-US" dirty="0"/>
            <a:t>Informed search</a:t>
          </a:r>
        </a:p>
      </dgm:t>
    </dgm:pt>
    <dgm:pt modelId="{3DB6186E-4551-43E5-86B1-E1DD65E0DC9E}" type="parTrans" cxnId="{E42A713B-7206-49A5-9A6C-85CF3F2FC3FC}">
      <dgm:prSet/>
      <dgm:spPr/>
      <dgm:t>
        <a:bodyPr/>
        <a:lstStyle/>
        <a:p>
          <a:endParaRPr lang="en-US"/>
        </a:p>
      </dgm:t>
    </dgm:pt>
    <dgm:pt modelId="{5AFFAE01-E256-4EE8-9509-B262F1BD23CD}" type="sibTrans" cxnId="{E42A713B-7206-49A5-9A6C-85CF3F2FC3FC}">
      <dgm:prSet/>
      <dgm:spPr/>
      <dgm:t>
        <a:bodyPr/>
        <a:lstStyle/>
        <a:p>
          <a:endParaRPr lang="en-US"/>
        </a:p>
      </dgm:t>
    </dgm:pt>
    <dgm:pt modelId="{F86F8219-2FDD-4DFD-BFD9-6CB38576F7B8}">
      <dgm:prSet>
        <dgm:style>
          <a:lnRef idx="0">
            <a:scrgbClr r="0" g="0" b="0"/>
          </a:lnRef>
          <a:fillRef idx="0">
            <a:scrgbClr r="0" g="0" b="0"/>
          </a:fillRef>
          <a:effectRef idx="0">
            <a:scrgbClr r="0" g="0" b="0"/>
          </a:effectRef>
          <a:fontRef idx="minor">
            <a:schemeClr val="accent1"/>
          </a:fontRef>
        </dgm:style>
      </dgm:prSet>
      <dgm:spPr>
        <a:noFill/>
        <a:ln w="9525" cap="flat" cmpd="sng" algn="ctr">
          <a:solidFill>
            <a:schemeClr val="accent1"/>
          </a:solidFill>
          <a:prstDash val="solid"/>
          <a:round/>
          <a:headEnd type="none" w="med" len="med"/>
          <a:tailEnd type="none" w="med" len="med"/>
        </a:ln>
      </dgm:spPr>
      <dgm:t>
        <a:bodyPr/>
        <a:lstStyle/>
        <a:p>
          <a:r>
            <a:rPr lang="en-US" dirty="0"/>
            <a:t>Search Space</a:t>
          </a:r>
        </a:p>
      </dgm:t>
    </dgm:pt>
    <dgm:pt modelId="{50793A68-1D77-4C48-8709-7C401A40E39D}" type="parTrans" cxnId="{719E5B67-4CA5-4E19-B93D-ADDEBA787C5B}">
      <dgm:prSet/>
      <dgm:spPr/>
      <dgm:t>
        <a:bodyPr/>
        <a:lstStyle/>
        <a:p>
          <a:endParaRPr lang="en-US"/>
        </a:p>
      </dgm:t>
    </dgm:pt>
    <dgm:pt modelId="{A9A567C9-9407-4F5C-B0EF-F889A0E77FBD}" type="sibTrans" cxnId="{719E5B67-4CA5-4E19-B93D-ADDEBA787C5B}">
      <dgm:prSet/>
      <dgm:spPr/>
      <dgm:t>
        <a:bodyPr/>
        <a:lstStyle/>
        <a:p>
          <a:endParaRPr lang="en-US"/>
        </a:p>
      </dgm:t>
    </dgm:pt>
    <dgm:pt modelId="{93623590-CF4A-4CD2-BB6E-ABC5C3F4BECF}" type="pres">
      <dgm:prSet presAssocID="{277C6803-CA4B-420D-A759-A0176716CDEC}" presName="CompostProcess" presStyleCnt="0">
        <dgm:presLayoutVars>
          <dgm:dir/>
          <dgm:resizeHandles val="exact"/>
        </dgm:presLayoutVars>
      </dgm:prSet>
      <dgm:spPr/>
    </dgm:pt>
    <dgm:pt modelId="{9754C195-A9F0-4F0D-A6D2-0DD1520FF8CB}" type="pres">
      <dgm:prSet presAssocID="{277C6803-CA4B-420D-A759-A0176716CDEC}" presName="arrow" presStyleLbl="bgShp" presStyleIdx="0" presStyleCnt="1"/>
      <dgm:spPr/>
    </dgm:pt>
    <dgm:pt modelId="{2940AEB7-E777-4807-BDF0-EF3FA0BEEEC2}" type="pres">
      <dgm:prSet presAssocID="{277C6803-CA4B-420D-A759-A0176716CDEC}" presName="linearProcess" presStyleCnt="0"/>
      <dgm:spPr/>
    </dgm:pt>
    <dgm:pt modelId="{C49C918E-2348-45D8-9BB6-36FC3910AEE6}" type="pres">
      <dgm:prSet presAssocID="{0BB3CC82-3478-4D41-B047-5280D6218386}" presName="textNode" presStyleLbl="node1" presStyleIdx="0" presStyleCnt="5">
        <dgm:presLayoutVars>
          <dgm:bulletEnabled val="1"/>
        </dgm:presLayoutVars>
      </dgm:prSet>
      <dgm:spPr/>
    </dgm:pt>
    <dgm:pt modelId="{C2900225-7812-4D77-ADCE-66E4758CD0CA}" type="pres">
      <dgm:prSet presAssocID="{4AA0B62A-EBAA-4094-BAAD-7D30DA2065F6}" presName="sibTrans" presStyleCnt="0"/>
      <dgm:spPr/>
    </dgm:pt>
    <dgm:pt modelId="{FE566455-4387-4F3B-93FD-63039231E455}" type="pres">
      <dgm:prSet presAssocID="{4A686FD9-F517-4034-849B-38895D14ED95}" presName="textNode" presStyleLbl="node1" presStyleIdx="1" presStyleCnt="5">
        <dgm:presLayoutVars>
          <dgm:bulletEnabled val="1"/>
        </dgm:presLayoutVars>
      </dgm:prSet>
      <dgm:spPr/>
    </dgm:pt>
    <dgm:pt modelId="{7685ED58-3418-4846-9665-E14742C7BD0B}" type="pres">
      <dgm:prSet presAssocID="{C9797574-41BD-42CD-B50E-64C62694529C}" presName="sibTrans" presStyleCnt="0"/>
      <dgm:spPr/>
    </dgm:pt>
    <dgm:pt modelId="{858814D1-FF3C-47B6-8AC7-C86C14DFF8DC}" type="pres">
      <dgm:prSet presAssocID="{F86F8219-2FDD-4DFD-BFD9-6CB38576F7B8}" presName="textNode" presStyleLbl="node1" presStyleIdx="2" presStyleCnt="5">
        <dgm:presLayoutVars>
          <dgm:bulletEnabled val="1"/>
        </dgm:presLayoutVars>
      </dgm:prSet>
      <dgm:spPr/>
    </dgm:pt>
    <dgm:pt modelId="{98F56E57-5C3F-4231-B52D-5758B2D4FF4C}" type="pres">
      <dgm:prSet presAssocID="{A9A567C9-9407-4F5C-B0EF-F889A0E77FBD}" presName="sibTrans" presStyleCnt="0"/>
      <dgm:spPr/>
    </dgm:pt>
    <dgm:pt modelId="{FC3C55A0-84B2-4F6E-AB59-77725D722C40}" type="pres">
      <dgm:prSet presAssocID="{74B4ED53-1771-488D-ABAD-21D1DA690E51}" presName="textNode" presStyleLbl="node1" presStyleIdx="3" presStyleCnt="5">
        <dgm:presLayoutVars>
          <dgm:bulletEnabled val="1"/>
        </dgm:presLayoutVars>
      </dgm:prSet>
      <dgm:spPr/>
    </dgm:pt>
    <dgm:pt modelId="{7FE43F55-AB52-4260-A2ED-9324174B1544}" type="pres">
      <dgm:prSet presAssocID="{877A99D1-B351-4E05-99E6-5FAD7B69E1C8}" presName="sibTrans" presStyleCnt="0"/>
      <dgm:spPr/>
    </dgm:pt>
    <dgm:pt modelId="{06064AD5-8D7F-4BDF-925D-EFA8045701F9}" type="pres">
      <dgm:prSet presAssocID="{9227DA0E-23FC-4CFA-8C59-414EB0E01F6C}" presName="textNode" presStyleLbl="node1" presStyleIdx="4" presStyleCnt="5">
        <dgm:presLayoutVars>
          <dgm:bulletEnabled val="1"/>
        </dgm:presLayoutVars>
      </dgm:prSet>
      <dgm:spPr/>
    </dgm:pt>
  </dgm:ptLst>
  <dgm:cxnLst>
    <dgm:cxn modelId="{9F78771E-D83F-4FE3-A44B-F778098C046F}" srcId="{277C6803-CA4B-420D-A759-A0176716CDEC}" destId="{4A686FD9-F517-4034-849B-38895D14ED95}" srcOrd="1" destOrd="0" parTransId="{B5AC7067-DFCC-4F66-B792-E6FD34576449}" sibTransId="{C9797574-41BD-42CD-B50E-64C62694529C}"/>
    <dgm:cxn modelId="{C2500236-EA4A-468D-BB1C-6B3E83AB6481}" type="presOf" srcId="{4A686FD9-F517-4034-849B-38895D14ED95}" destId="{FE566455-4387-4F3B-93FD-63039231E455}" srcOrd="0" destOrd="0" presId="urn:microsoft.com/office/officeart/2005/8/layout/hProcess9"/>
    <dgm:cxn modelId="{E42A713B-7206-49A5-9A6C-85CF3F2FC3FC}" srcId="{277C6803-CA4B-420D-A759-A0176716CDEC}" destId="{9227DA0E-23FC-4CFA-8C59-414EB0E01F6C}" srcOrd="4" destOrd="0" parTransId="{3DB6186E-4551-43E5-86B1-E1DD65E0DC9E}" sibTransId="{5AFFAE01-E256-4EE8-9509-B262F1BD23CD}"/>
    <dgm:cxn modelId="{719E5B67-4CA5-4E19-B93D-ADDEBA787C5B}" srcId="{277C6803-CA4B-420D-A759-A0176716CDEC}" destId="{F86F8219-2FDD-4DFD-BFD9-6CB38576F7B8}" srcOrd="2" destOrd="0" parTransId="{50793A68-1D77-4C48-8709-7C401A40E39D}" sibTransId="{A9A567C9-9407-4F5C-B0EF-F889A0E77FBD}"/>
    <dgm:cxn modelId="{4D78158A-6127-4485-9228-4830BE8F9308}" srcId="{277C6803-CA4B-420D-A759-A0176716CDEC}" destId="{0BB3CC82-3478-4D41-B047-5280D6218386}" srcOrd="0" destOrd="0" parTransId="{EC9FA683-7C9F-4F3C-9D7B-F4134175B941}" sibTransId="{4AA0B62A-EBAA-4094-BAAD-7D30DA2065F6}"/>
    <dgm:cxn modelId="{98D54D8A-0966-471A-8A03-F463E3E4FD3D}" type="presOf" srcId="{0BB3CC82-3478-4D41-B047-5280D6218386}" destId="{C49C918E-2348-45D8-9BB6-36FC3910AEE6}" srcOrd="0" destOrd="0" presId="urn:microsoft.com/office/officeart/2005/8/layout/hProcess9"/>
    <dgm:cxn modelId="{ABCECA9A-17FD-467A-935A-C65B7431597D}" type="presOf" srcId="{F86F8219-2FDD-4DFD-BFD9-6CB38576F7B8}" destId="{858814D1-FF3C-47B6-8AC7-C86C14DFF8DC}" srcOrd="0" destOrd="0" presId="urn:microsoft.com/office/officeart/2005/8/layout/hProcess9"/>
    <dgm:cxn modelId="{0879C9B3-3FFE-43F3-8448-762C7FD9BC6F}" type="presOf" srcId="{74B4ED53-1771-488D-ABAD-21D1DA690E51}" destId="{FC3C55A0-84B2-4F6E-AB59-77725D722C40}" srcOrd="0" destOrd="0" presId="urn:microsoft.com/office/officeart/2005/8/layout/hProcess9"/>
    <dgm:cxn modelId="{ABB642C9-CEA5-4E8F-847C-482E95851269}" srcId="{277C6803-CA4B-420D-A759-A0176716CDEC}" destId="{74B4ED53-1771-488D-ABAD-21D1DA690E51}" srcOrd="3" destOrd="0" parTransId="{6EE8B661-5343-4B26-B6C6-894D5D8A7773}" sibTransId="{877A99D1-B351-4E05-99E6-5FAD7B69E1C8}"/>
    <dgm:cxn modelId="{20A242CC-255D-4EE4-BD4B-A2F5ED9DCAE9}" type="presOf" srcId="{9227DA0E-23FC-4CFA-8C59-414EB0E01F6C}" destId="{06064AD5-8D7F-4BDF-925D-EFA8045701F9}" srcOrd="0" destOrd="0" presId="urn:microsoft.com/office/officeart/2005/8/layout/hProcess9"/>
    <dgm:cxn modelId="{AA7D7CDF-7AD0-4080-94E1-5E5B41B38130}" type="presOf" srcId="{277C6803-CA4B-420D-A759-A0176716CDEC}" destId="{93623590-CF4A-4CD2-BB6E-ABC5C3F4BECF}" srcOrd="0" destOrd="0" presId="urn:microsoft.com/office/officeart/2005/8/layout/hProcess9"/>
    <dgm:cxn modelId="{04508D0A-E7F3-4AA3-8620-DE44F159C331}" type="presParOf" srcId="{93623590-CF4A-4CD2-BB6E-ABC5C3F4BECF}" destId="{9754C195-A9F0-4F0D-A6D2-0DD1520FF8CB}" srcOrd="0" destOrd="0" presId="urn:microsoft.com/office/officeart/2005/8/layout/hProcess9"/>
    <dgm:cxn modelId="{A97CB21C-F932-44CD-819E-E60A00C0FBE8}" type="presParOf" srcId="{93623590-CF4A-4CD2-BB6E-ABC5C3F4BECF}" destId="{2940AEB7-E777-4807-BDF0-EF3FA0BEEEC2}" srcOrd="1" destOrd="0" presId="urn:microsoft.com/office/officeart/2005/8/layout/hProcess9"/>
    <dgm:cxn modelId="{9F985081-4E40-4F93-88C2-35AF4C953A4F}" type="presParOf" srcId="{2940AEB7-E777-4807-BDF0-EF3FA0BEEEC2}" destId="{C49C918E-2348-45D8-9BB6-36FC3910AEE6}" srcOrd="0" destOrd="0" presId="urn:microsoft.com/office/officeart/2005/8/layout/hProcess9"/>
    <dgm:cxn modelId="{E1E358F4-BD8A-484C-9D85-B88F8CB9FFD4}" type="presParOf" srcId="{2940AEB7-E777-4807-BDF0-EF3FA0BEEEC2}" destId="{C2900225-7812-4D77-ADCE-66E4758CD0CA}" srcOrd="1" destOrd="0" presId="urn:microsoft.com/office/officeart/2005/8/layout/hProcess9"/>
    <dgm:cxn modelId="{2DC080EA-34FA-4231-9E1B-88EF50C76450}" type="presParOf" srcId="{2940AEB7-E777-4807-BDF0-EF3FA0BEEEC2}" destId="{FE566455-4387-4F3B-93FD-63039231E455}" srcOrd="2" destOrd="0" presId="urn:microsoft.com/office/officeart/2005/8/layout/hProcess9"/>
    <dgm:cxn modelId="{85238898-3046-480A-8E6E-7930658D5180}" type="presParOf" srcId="{2940AEB7-E777-4807-BDF0-EF3FA0BEEEC2}" destId="{7685ED58-3418-4846-9665-E14742C7BD0B}" srcOrd="3" destOrd="0" presId="urn:microsoft.com/office/officeart/2005/8/layout/hProcess9"/>
    <dgm:cxn modelId="{9EFE1CB7-7DA6-4675-94ED-D65A69207A2A}" type="presParOf" srcId="{2940AEB7-E777-4807-BDF0-EF3FA0BEEEC2}" destId="{858814D1-FF3C-47B6-8AC7-C86C14DFF8DC}" srcOrd="4" destOrd="0" presId="urn:microsoft.com/office/officeart/2005/8/layout/hProcess9"/>
    <dgm:cxn modelId="{78CCC560-FBCE-47E2-BFCA-EBD806E530BC}" type="presParOf" srcId="{2940AEB7-E777-4807-BDF0-EF3FA0BEEEC2}" destId="{98F56E57-5C3F-4231-B52D-5758B2D4FF4C}" srcOrd="5" destOrd="0" presId="urn:microsoft.com/office/officeart/2005/8/layout/hProcess9"/>
    <dgm:cxn modelId="{16A2F90B-22A4-4C2B-BB52-9B391B6CA0CC}" type="presParOf" srcId="{2940AEB7-E777-4807-BDF0-EF3FA0BEEEC2}" destId="{FC3C55A0-84B2-4F6E-AB59-77725D722C40}" srcOrd="6" destOrd="0" presId="urn:microsoft.com/office/officeart/2005/8/layout/hProcess9"/>
    <dgm:cxn modelId="{0899D7B3-468F-45E2-93F4-858C142C714C}" type="presParOf" srcId="{2940AEB7-E777-4807-BDF0-EF3FA0BEEEC2}" destId="{7FE43F55-AB52-4260-A2ED-9324174B1544}" srcOrd="7" destOrd="0" presId="urn:microsoft.com/office/officeart/2005/8/layout/hProcess9"/>
    <dgm:cxn modelId="{B3E9E043-F09A-4C38-BD91-AEB54C390C3D}" type="presParOf" srcId="{2940AEB7-E777-4807-BDF0-EF3FA0BEEEC2}" destId="{06064AD5-8D7F-4BDF-925D-EFA8045701F9}"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7C6803-CA4B-420D-A759-A0176716CDEC}"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0BB3CC82-3478-4D41-B047-5280D6218386}">
      <dgm:prSet>
        <dgm:style>
          <a:lnRef idx="0">
            <a:scrgbClr r="0" g="0" b="0"/>
          </a:lnRef>
          <a:fillRef idx="0">
            <a:scrgbClr r="0" g="0" b="0"/>
          </a:fillRef>
          <a:effectRef idx="0">
            <a:scrgbClr r="0" g="0" b="0"/>
          </a:effectRef>
          <a:fontRef idx="minor">
            <a:schemeClr val="accent1"/>
          </a:fontRef>
        </dgm:style>
      </dgm:prSet>
      <dgm:spPr>
        <a:noFill/>
        <a:ln w="9525" cap="flat" cmpd="sng" algn="ctr">
          <a:solidFill>
            <a:schemeClr val="accent1"/>
          </a:solidFill>
          <a:prstDash val="solid"/>
          <a:round/>
          <a:headEnd type="none" w="med" len="med"/>
          <a:tailEnd type="none" w="med" len="med"/>
        </a:ln>
      </dgm:spPr>
      <dgm:t>
        <a:bodyPr/>
        <a:lstStyle/>
        <a:p>
          <a:r>
            <a:rPr lang="en-US" dirty="0"/>
            <a:t>What are search problems?</a:t>
          </a:r>
        </a:p>
      </dgm:t>
    </dgm:pt>
    <dgm:pt modelId="{EC9FA683-7C9F-4F3C-9D7B-F4134175B941}" type="parTrans" cxnId="{4D78158A-6127-4485-9228-4830BE8F9308}">
      <dgm:prSet/>
      <dgm:spPr/>
      <dgm:t>
        <a:bodyPr/>
        <a:lstStyle/>
        <a:p>
          <a:endParaRPr lang="en-US"/>
        </a:p>
      </dgm:t>
    </dgm:pt>
    <dgm:pt modelId="{4AA0B62A-EBAA-4094-BAAD-7D30DA2065F6}" type="sibTrans" cxnId="{4D78158A-6127-4485-9228-4830BE8F9308}">
      <dgm:prSet/>
      <dgm:spPr/>
      <dgm:t>
        <a:bodyPr/>
        <a:lstStyle/>
        <a:p>
          <a:endParaRPr lang="en-US"/>
        </a:p>
      </dgm:t>
    </dgm:pt>
    <dgm:pt modelId="{4A686FD9-F517-4034-849B-38895D14ED95}">
      <dgm:prSet/>
      <dgm:spPr/>
      <dgm:t>
        <a:bodyPr/>
        <a:lstStyle/>
        <a:p>
          <a:r>
            <a:rPr lang="en-US" dirty="0"/>
            <a:t>Tree search</a:t>
          </a:r>
        </a:p>
      </dgm:t>
    </dgm:pt>
    <dgm:pt modelId="{B5AC7067-DFCC-4F66-B792-E6FD34576449}" type="parTrans" cxnId="{9F78771E-D83F-4FE3-A44B-F778098C046F}">
      <dgm:prSet/>
      <dgm:spPr/>
      <dgm:t>
        <a:bodyPr/>
        <a:lstStyle/>
        <a:p>
          <a:endParaRPr lang="en-US"/>
        </a:p>
      </dgm:t>
    </dgm:pt>
    <dgm:pt modelId="{C9797574-41BD-42CD-B50E-64C62694529C}" type="sibTrans" cxnId="{9F78771E-D83F-4FE3-A44B-F778098C046F}">
      <dgm:prSet/>
      <dgm:spPr/>
      <dgm:t>
        <a:bodyPr/>
        <a:lstStyle/>
        <a:p>
          <a:endParaRPr lang="en-US"/>
        </a:p>
      </dgm:t>
    </dgm:pt>
    <dgm:pt modelId="{74B4ED53-1771-488D-ABAD-21D1DA690E51}">
      <dgm:prSet>
        <dgm:style>
          <a:lnRef idx="0">
            <a:scrgbClr r="0" g="0" b="0"/>
          </a:lnRef>
          <a:fillRef idx="0">
            <a:scrgbClr r="0" g="0" b="0"/>
          </a:fillRef>
          <a:effectRef idx="0">
            <a:scrgbClr r="0" g="0" b="0"/>
          </a:effectRef>
          <a:fontRef idx="minor">
            <a:schemeClr val="accent1"/>
          </a:fontRef>
        </dgm:style>
      </dgm:prSet>
      <dgm:spPr>
        <a:noFill/>
        <a:ln w="9525" cap="flat" cmpd="sng" algn="ctr">
          <a:solidFill>
            <a:schemeClr val="accent1"/>
          </a:solidFill>
          <a:prstDash val="solid"/>
          <a:round/>
          <a:headEnd type="none" w="med" len="med"/>
          <a:tailEnd type="none" w="med" len="med"/>
        </a:ln>
      </dgm:spPr>
      <dgm:t>
        <a:bodyPr/>
        <a:lstStyle/>
        <a:p>
          <a:r>
            <a:rPr lang="en-US"/>
            <a:t>Uninformed search</a:t>
          </a:r>
        </a:p>
      </dgm:t>
    </dgm:pt>
    <dgm:pt modelId="{6EE8B661-5343-4B26-B6C6-894D5D8A7773}" type="parTrans" cxnId="{ABB642C9-CEA5-4E8F-847C-482E95851269}">
      <dgm:prSet/>
      <dgm:spPr/>
      <dgm:t>
        <a:bodyPr/>
        <a:lstStyle/>
        <a:p>
          <a:endParaRPr lang="en-US"/>
        </a:p>
      </dgm:t>
    </dgm:pt>
    <dgm:pt modelId="{877A99D1-B351-4E05-99E6-5FAD7B69E1C8}" type="sibTrans" cxnId="{ABB642C9-CEA5-4E8F-847C-482E95851269}">
      <dgm:prSet/>
      <dgm:spPr/>
      <dgm:t>
        <a:bodyPr/>
        <a:lstStyle/>
        <a:p>
          <a:endParaRPr lang="en-US"/>
        </a:p>
      </dgm:t>
    </dgm:pt>
    <dgm:pt modelId="{9227DA0E-23FC-4CFA-8C59-414EB0E01F6C}">
      <dgm:prSet>
        <dgm:style>
          <a:lnRef idx="0">
            <a:scrgbClr r="0" g="0" b="0"/>
          </a:lnRef>
          <a:fillRef idx="0">
            <a:scrgbClr r="0" g="0" b="0"/>
          </a:fillRef>
          <a:effectRef idx="0">
            <a:scrgbClr r="0" g="0" b="0"/>
          </a:effectRef>
          <a:fontRef idx="minor">
            <a:schemeClr val="accent1"/>
          </a:fontRef>
        </dgm:style>
      </dgm:prSet>
      <dgm:spPr>
        <a:noFill/>
        <a:ln w="9525" cap="flat" cmpd="sng" algn="ctr">
          <a:solidFill>
            <a:schemeClr val="accent1"/>
          </a:solidFill>
          <a:prstDash val="solid"/>
          <a:round/>
          <a:headEnd type="none" w="med" len="med"/>
          <a:tailEnd type="none" w="med" len="med"/>
        </a:ln>
      </dgm:spPr>
      <dgm:t>
        <a:bodyPr/>
        <a:lstStyle/>
        <a:p>
          <a:r>
            <a:rPr lang="en-US"/>
            <a:t>Informed search</a:t>
          </a:r>
        </a:p>
      </dgm:t>
    </dgm:pt>
    <dgm:pt modelId="{3DB6186E-4551-43E5-86B1-E1DD65E0DC9E}" type="parTrans" cxnId="{E42A713B-7206-49A5-9A6C-85CF3F2FC3FC}">
      <dgm:prSet/>
      <dgm:spPr/>
      <dgm:t>
        <a:bodyPr/>
        <a:lstStyle/>
        <a:p>
          <a:endParaRPr lang="en-US"/>
        </a:p>
      </dgm:t>
    </dgm:pt>
    <dgm:pt modelId="{5AFFAE01-E256-4EE8-9509-B262F1BD23CD}" type="sibTrans" cxnId="{E42A713B-7206-49A5-9A6C-85CF3F2FC3FC}">
      <dgm:prSet/>
      <dgm:spPr/>
      <dgm:t>
        <a:bodyPr/>
        <a:lstStyle/>
        <a:p>
          <a:endParaRPr lang="en-US"/>
        </a:p>
      </dgm:t>
    </dgm:pt>
    <dgm:pt modelId="{F86F8219-2FDD-4DFD-BFD9-6CB38576F7B8}">
      <dgm:prSet>
        <dgm:style>
          <a:lnRef idx="0">
            <a:scrgbClr r="0" g="0" b="0"/>
          </a:lnRef>
          <a:fillRef idx="0">
            <a:scrgbClr r="0" g="0" b="0"/>
          </a:fillRef>
          <a:effectRef idx="0">
            <a:scrgbClr r="0" g="0" b="0"/>
          </a:effectRef>
          <a:fontRef idx="minor">
            <a:schemeClr val="accent1"/>
          </a:fontRef>
        </dgm:style>
      </dgm:prSet>
      <dgm:spPr>
        <a:noFill/>
        <a:ln w="9525" cap="flat" cmpd="sng" algn="ctr">
          <a:solidFill>
            <a:schemeClr val="accent1"/>
          </a:solidFill>
          <a:prstDash val="solid"/>
          <a:round/>
          <a:headEnd type="none" w="med" len="med"/>
          <a:tailEnd type="none" w="med" len="med"/>
        </a:ln>
      </dgm:spPr>
      <dgm:t>
        <a:bodyPr/>
        <a:lstStyle/>
        <a:p>
          <a:r>
            <a:rPr lang="en-US" dirty="0"/>
            <a:t>Search Space</a:t>
          </a:r>
        </a:p>
      </dgm:t>
    </dgm:pt>
    <dgm:pt modelId="{50793A68-1D77-4C48-8709-7C401A40E39D}" type="parTrans" cxnId="{719E5B67-4CA5-4E19-B93D-ADDEBA787C5B}">
      <dgm:prSet/>
      <dgm:spPr/>
      <dgm:t>
        <a:bodyPr/>
        <a:lstStyle/>
        <a:p>
          <a:endParaRPr lang="en-US"/>
        </a:p>
      </dgm:t>
    </dgm:pt>
    <dgm:pt modelId="{A9A567C9-9407-4F5C-B0EF-F889A0E77FBD}" type="sibTrans" cxnId="{719E5B67-4CA5-4E19-B93D-ADDEBA787C5B}">
      <dgm:prSet/>
      <dgm:spPr/>
      <dgm:t>
        <a:bodyPr/>
        <a:lstStyle/>
        <a:p>
          <a:endParaRPr lang="en-US"/>
        </a:p>
      </dgm:t>
    </dgm:pt>
    <dgm:pt modelId="{93623590-CF4A-4CD2-BB6E-ABC5C3F4BECF}" type="pres">
      <dgm:prSet presAssocID="{277C6803-CA4B-420D-A759-A0176716CDEC}" presName="CompostProcess" presStyleCnt="0">
        <dgm:presLayoutVars>
          <dgm:dir/>
          <dgm:resizeHandles val="exact"/>
        </dgm:presLayoutVars>
      </dgm:prSet>
      <dgm:spPr/>
    </dgm:pt>
    <dgm:pt modelId="{9754C195-A9F0-4F0D-A6D2-0DD1520FF8CB}" type="pres">
      <dgm:prSet presAssocID="{277C6803-CA4B-420D-A759-A0176716CDEC}" presName="arrow" presStyleLbl="bgShp" presStyleIdx="0" presStyleCnt="1"/>
      <dgm:spPr/>
    </dgm:pt>
    <dgm:pt modelId="{2940AEB7-E777-4807-BDF0-EF3FA0BEEEC2}" type="pres">
      <dgm:prSet presAssocID="{277C6803-CA4B-420D-A759-A0176716CDEC}" presName="linearProcess" presStyleCnt="0"/>
      <dgm:spPr/>
    </dgm:pt>
    <dgm:pt modelId="{C49C918E-2348-45D8-9BB6-36FC3910AEE6}" type="pres">
      <dgm:prSet presAssocID="{0BB3CC82-3478-4D41-B047-5280D6218386}" presName="textNode" presStyleLbl="node1" presStyleIdx="0" presStyleCnt="5">
        <dgm:presLayoutVars>
          <dgm:bulletEnabled val="1"/>
        </dgm:presLayoutVars>
      </dgm:prSet>
      <dgm:spPr/>
    </dgm:pt>
    <dgm:pt modelId="{C2900225-7812-4D77-ADCE-66E4758CD0CA}" type="pres">
      <dgm:prSet presAssocID="{4AA0B62A-EBAA-4094-BAAD-7D30DA2065F6}" presName="sibTrans" presStyleCnt="0"/>
      <dgm:spPr/>
    </dgm:pt>
    <dgm:pt modelId="{FE566455-4387-4F3B-93FD-63039231E455}" type="pres">
      <dgm:prSet presAssocID="{4A686FD9-F517-4034-849B-38895D14ED95}" presName="textNode" presStyleLbl="node1" presStyleIdx="1" presStyleCnt="5">
        <dgm:presLayoutVars>
          <dgm:bulletEnabled val="1"/>
        </dgm:presLayoutVars>
      </dgm:prSet>
      <dgm:spPr/>
    </dgm:pt>
    <dgm:pt modelId="{7685ED58-3418-4846-9665-E14742C7BD0B}" type="pres">
      <dgm:prSet presAssocID="{C9797574-41BD-42CD-B50E-64C62694529C}" presName="sibTrans" presStyleCnt="0"/>
      <dgm:spPr/>
    </dgm:pt>
    <dgm:pt modelId="{858814D1-FF3C-47B6-8AC7-C86C14DFF8DC}" type="pres">
      <dgm:prSet presAssocID="{F86F8219-2FDD-4DFD-BFD9-6CB38576F7B8}" presName="textNode" presStyleLbl="node1" presStyleIdx="2" presStyleCnt="5">
        <dgm:presLayoutVars>
          <dgm:bulletEnabled val="1"/>
        </dgm:presLayoutVars>
      </dgm:prSet>
      <dgm:spPr/>
    </dgm:pt>
    <dgm:pt modelId="{98F56E57-5C3F-4231-B52D-5758B2D4FF4C}" type="pres">
      <dgm:prSet presAssocID="{A9A567C9-9407-4F5C-B0EF-F889A0E77FBD}" presName="sibTrans" presStyleCnt="0"/>
      <dgm:spPr/>
    </dgm:pt>
    <dgm:pt modelId="{FC3C55A0-84B2-4F6E-AB59-77725D722C40}" type="pres">
      <dgm:prSet presAssocID="{74B4ED53-1771-488D-ABAD-21D1DA690E51}" presName="textNode" presStyleLbl="node1" presStyleIdx="3" presStyleCnt="5">
        <dgm:presLayoutVars>
          <dgm:bulletEnabled val="1"/>
        </dgm:presLayoutVars>
      </dgm:prSet>
      <dgm:spPr/>
    </dgm:pt>
    <dgm:pt modelId="{7FE43F55-AB52-4260-A2ED-9324174B1544}" type="pres">
      <dgm:prSet presAssocID="{877A99D1-B351-4E05-99E6-5FAD7B69E1C8}" presName="sibTrans" presStyleCnt="0"/>
      <dgm:spPr/>
    </dgm:pt>
    <dgm:pt modelId="{06064AD5-8D7F-4BDF-925D-EFA8045701F9}" type="pres">
      <dgm:prSet presAssocID="{9227DA0E-23FC-4CFA-8C59-414EB0E01F6C}" presName="textNode" presStyleLbl="node1" presStyleIdx="4" presStyleCnt="5">
        <dgm:presLayoutVars>
          <dgm:bulletEnabled val="1"/>
        </dgm:presLayoutVars>
      </dgm:prSet>
      <dgm:spPr/>
    </dgm:pt>
  </dgm:ptLst>
  <dgm:cxnLst>
    <dgm:cxn modelId="{9F78771E-D83F-4FE3-A44B-F778098C046F}" srcId="{277C6803-CA4B-420D-A759-A0176716CDEC}" destId="{4A686FD9-F517-4034-849B-38895D14ED95}" srcOrd="1" destOrd="0" parTransId="{B5AC7067-DFCC-4F66-B792-E6FD34576449}" sibTransId="{C9797574-41BD-42CD-B50E-64C62694529C}"/>
    <dgm:cxn modelId="{C2500236-EA4A-468D-BB1C-6B3E83AB6481}" type="presOf" srcId="{4A686FD9-F517-4034-849B-38895D14ED95}" destId="{FE566455-4387-4F3B-93FD-63039231E455}" srcOrd="0" destOrd="0" presId="urn:microsoft.com/office/officeart/2005/8/layout/hProcess9"/>
    <dgm:cxn modelId="{E42A713B-7206-49A5-9A6C-85CF3F2FC3FC}" srcId="{277C6803-CA4B-420D-A759-A0176716CDEC}" destId="{9227DA0E-23FC-4CFA-8C59-414EB0E01F6C}" srcOrd="4" destOrd="0" parTransId="{3DB6186E-4551-43E5-86B1-E1DD65E0DC9E}" sibTransId="{5AFFAE01-E256-4EE8-9509-B262F1BD23CD}"/>
    <dgm:cxn modelId="{719E5B67-4CA5-4E19-B93D-ADDEBA787C5B}" srcId="{277C6803-CA4B-420D-A759-A0176716CDEC}" destId="{F86F8219-2FDD-4DFD-BFD9-6CB38576F7B8}" srcOrd="2" destOrd="0" parTransId="{50793A68-1D77-4C48-8709-7C401A40E39D}" sibTransId="{A9A567C9-9407-4F5C-B0EF-F889A0E77FBD}"/>
    <dgm:cxn modelId="{4D78158A-6127-4485-9228-4830BE8F9308}" srcId="{277C6803-CA4B-420D-A759-A0176716CDEC}" destId="{0BB3CC82-3478-4D41-B047-5280D6218386}" srcOrd="0" destOrd="0" parTransId="{EC9FA683-7C9F-4F3C-9D7B-F4134175B941}" sibTransId="{4AA0B62A-EBAA-4094-BAAD-7D30DA2065F6}"/>
    <dgm:cxn modelId="{98D54D8A-0966-471A-8A03-F463E3E4FD3D}" type="presOf" srcId="{0BB3CC82-3478-4D41-B047-5280D6218386}" destId="{C49C918E-2348-45D8-9BB6-36FC3910AEE6}" srcOrd="0" destOrd="0" presId="urn:microsoft.com/office/officeart/2005/8/layout/hProcess9"/>
    <dgm:cxn modelId="{ABCECA9A-17FD-467A-935A-C65B7431597D}" type="presOf" srcId="{F86F8219-2FDD-4DFD-BFD9-6CB38576F7B8}" destId="{858814D1-FF3C-47B6-8AC7-C86C14DFF8DC}" srcOrd="0" destOrd="0" presId="urn:microsoft.com/office/officeart/2005/8/layout/hProcess9"/>
    <dgm:cxn modelId="{0879C9B3-3FFE-43F3-8448-762C7FD9BC6F}" type="presOf" srcId="{74B4ED53-1771-488D-ABAD-21D1DA690E51}" destId="{FC3C55A0-84B2-4F6E-AB59-77725D722C40}" srcOrd="0" destOrd="0" presId="urn:microsoft.com/office/officeart/2005/8/layout/hProcess9"/>
    <dgm:cxn modelId="{ABB642C9-CEA5-4E8F-847C-482E95851269}" srcId="{277C6803-CA4B-420D-A759-A0176716CDEC}" destId="{74B4ED53-1771-488D-ABAD-21D1DA690E51}" srcOrd="3" destOrd="0" parTransId="{6EE8B661-5343-4B26-B6C6-894D5D8A7773}" sibTransId="{877A99D1-B351-4E05-99E6-5FAD7B69E1C8}"/>
    <dgm:cxn modelId="{20A242CC-255D-4EE4-BD4B-A2F5ED9DCAE9}" type="presOf" srcId="{9227DA0E-23FC-4CFA-8C59-414EB0E01F6C}" destId="{06064AD5-8D7F-4BDF-925D-EFA8045701F9}" srcOrd="0" destOrd="0" presId="urn:microsoft.com/office/officeart/2005/8/layout/hProcess9"/>
    <dgm:cxn modelId="{AA7D7CDF-7AD0-4080-94E1-5E5B41B38130}" type="presOf" srcId="{277C6803-CA4B-420D-A759-A0176716CDEC}" destId="{93623590-CF4A-4CD2-BB6E-ABC5C3F4BECF}" srcOrd="0" destOrd="0" presId="urn:microsoft.com/office/officeart/2005/8/layout/hProcess9"/>
    <dgm:cxn modelId="{04508D0A-E7F3-4AA3-8620-DE44F159C331}" type="presParOf" srcId="{93623590-CF4A-4CD2-BB6E-ABC5C3F4BECF}" destId="{9754C195-A9F0-4F0D-A6D2-0DD1520FF8CB}" srcOrd="0" destOrd="0" presId="urn:microsoft.com/office/officeart/2005/8/layout/hProcess9"/>
    <dgm:cxn modelId="{A97CB21C-F932-44CD-819E-E60A00C0FBE8}" type="presParOf" srcId="{93623590-CF4A-4CD2-BB6E-ABC5C3F4BECF}" destId="{2940AEB7-E777-4807-BDF0-EF3FA0BEEEC2}" srcOrd="1" destOrd="0" presId="urn:microsoft.com/office/officeart/2005/8/layout/hProcess9"/>
    <dgm:cxn modelId="{9F985081-4E40-4F93-88C2-35AF4C953A4F}" type="presParOf" srcId="{2940AEB7-E777-4807-BDF0-EF3FA0BEEEC2}" destId="{C49C918E-2348-45D8-9BB6-36FC3910AEE6}" srcOrd="0" destOrd="0" presId="urn:microsoft.com/office/officeart/2005/8/layout/hProcess9"/>
    <dgm:cxn modelId="{E1E358F4-BD8A-484C-9D85-B88F8CB9FFD4}" type="presParOf" srcId="{2940AEB7-E777-4807-BDF0-EF3FA0BEEEC2}" destId="{C2900225-7812-4D77-ADCE-66E4758CD0CA}" srcOrd="1" destOrd="0" presId="urn:microsoft.com/office/officeart/2005/8/layout/hProcess9"/>
    <dgm:cxn modelId="{2DC080EA-34FA-4231-9E1B-88EF50C76450}" type="presParOf" srcId="{2940AEB7-E777-4807-BDF0-EF3FA0BEEEC2}" destId="{FE566455-4387-4F3B-93FD-63039231E455}" srcOrd="2" destOrd="0" presId="urn:microsoft.com/office/officeart/2005/8/layout/hProcess9"/>
    <dgm:cxn modelId="{85238898-3046-480A-8E6E-7930658D5180}" type="presParOf" srcId="{2940AEB7-E777-4807-BDF0-EF3FA0BEEEC2}" destId="{7685ED58-3418-4846-9665-E14742C7BD0B}" srcOrd="3" destOrd="0" presId="urn:microsoft.com/office/officeart/2005/8/layout/hProcess9"/>
    <dgm:cxn modelId="{9EFE1CB7-7DA6-4675-94ED-D65A69207A2A}" type="presParOf" srcId="{2940AEB7-E777-4807-BDF0-EF3FA0BEEEC2}" destId="{858814D1-FF3C-47B6-8AC7-C86C14DFF8DC}" srcOrd="4" destOrd="0" presId="urn:microsoft.com/office/officeart/2005/8/layout/hProcess9"/>
    <dgm:cxn modelId="{78CCC560-FBCE-47E2-BFCA-EBD806E530BC}" type="presParOf" srcId="{2940AEB7-E777-4807-BDF0-EF3FA0BEEEC2}" destId="{98F56E57-5C3F-4231-B52D-5758B2D4FF4C}" srcOrd="5" destOrd="0" presId="urn:microsoft.com/office/officeart/2005/8/layout/hProcess9"/>
    <dgm:cxn modelId="{16A2F90B-22A4-4C2B-BB52-9B391B6CA0CC}" type="presParOf" srcId="{2940AEB7-E777-4807-BDF0-EF3FA0BEEEC2}" destId="{FC3C55A0-84B2-4F6E-AB59-77725D722C40}" srcOrd="6" destOrd="0" presId="urn:microsoft.com/office/officeart/2005/8/layout/hProcess9"/>
    <dgm:cxn modelId="{0899D7B3-468F-45E2-93F4-858C142C714C}" type="presParOf" srcId="{2940AEB7-E777-4807-BDF0-EF3FA0BEEEC2}" destId="{7FE43F55-AB52-4260-A2ED-9324174B1544}" srcOrd="7" destOrd="0" presId="urn:microsoft.com/office/officeart/2005/8/layout/hProcess9"/>
    <dgm:cxn modelId="{B3E9E043-F09A-4C38-BD91-AEB54C390C3D}" type="presParOf" srcId="{2940AEB7-E777-4807-BDF0-EF3FA0BEEEC2}" destId="{06064AD5-8D7F-4BDF-925D-EFA8045701F9}"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CB35F0-DD7C-44B7-A5EE-FA5F074BB79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09331C5-3173-479A-991A-130DE1C12DC1}">
      <dgm:prSet custT="1"/>
      <dgm:spPr/>
      <dgm:t>
        <a:bodyPr/>
        <a:lstStyle/>
        <a:p>
          <a:r>
            <a:rPr lang="en-US" sz="1600" dirty="0"/>
            <a:t>Given a search problem definition</a:t>
          </a:r>
        </a:p>
      </dgm:t>
    </dgm:pt>
    <dgm:pt modelId="{FB5829C9-BCE3-4442-951E-C2C9542065F6}" type="parTrans" cxnId="{8C2E26C2-0238-4D88-856A-972958EA1005}">
      <dgm:prSet/>
      <dgm:spPr/>
      <dgm:t>
        <a:bodyPr/>
        <a:lstStyle/>
        <a:p>
          <a:endParaRPr lang="en-US"/>
        </a:p>
      </dgm:t>
    </dgm:pt>
    <dgm:pt modelId="{B0DEE2C9-A5A9-485E-AD79-939446786DF5}" type="sibTrans" cxnId="{8C2E26C2-0238-4D88-856A-972958EA1005}">
      <dgm:prSet/>
      <dgm:spPr/>
      <dgm:t>
        <a:bodyPr/>
        <a:lstStyle/>
        <a:p>
          <a:endParaRPr lang="en-US"/>
        </a:p>
      </dgm:t>
    </dgm:pt>
    <dgm:pt modelId="{7830783F-9F12-4D05-BAAA-4021C7065760}">
      <dgm:prSet custT="1"/>
      <dgm:spPr/>
      <dgm:t>
        <a:bodyPr/>
        <a:lstStyle/>
        <a:p>
          <a:r>
            <a:rPr lang="en-US" sz="1600" dirty="0"/>
            <a:t>Initial state</a:t>
          </a:r>
        </a:p>
      </dgm:t>
    </dgm:pt>
    <dgm:pt modelId="{726606B3-11A0-4651-B4CC-860830C1F0EB}" type="parTrans" cxnId="{08CE92E4-9B06-41DE-83CC-15BCC88653FA}">
      <dgm:prSet/>
      <dgm:spPr/>
      <dgm:t>
        <a:bodyPr/>
        <a:lstStyle/>
        <a:p>
          <a:endParaRPr lang="en-US"/>
        </a:p>
      </dgm:t>
    </dgm:pt>
    <dgm:pt modelId="{EC91F9A7-770B-4D17-ACE1-43AD505FAC78}" type="sibTrans" cxnId="{08CE92E4-9B06-41DE-83CC-15BCC88653FA}">
      <dgm:prSet/>
      <dgm:spPr/>
      <dgm:t>
        <a:bodyPr/>
        <a:lstStyle/>
        <a:p>
          <a:endParaRPr lang="en-US"/>
        </a:p>
      </dgm:t>
    </dgm:pt>
    <dgm:pt modelId="{61D9AF60-CC36-477E-88EB-42B03A7530F7}">
      <dgm:prSet custT="1"/>
      <dgm:spPr/>
      <dgm:t>
        <a:bodyPr/>
        <a:lstStyle/>
        <a:p>
          <a:r>
            <a:rPr lang="en-US" sz="1600" dirty="0"/>
            <a:t>Actions</a:t>
          </a:r>
        </a:p>
      </dgm:t>
    </dgm:pt>
    <dgm:pt modelId="{A083548C-B958-42AF-857A-BA52DBA2DEDD}" type="parTrans" cxnId="{FF63512A-B75F-482B-BD9C-09223D0B54CB}">
      <dgm:prSet/>
      <dgm:spPr/>
      <dgm:t>
        <a:bodyPr/>
        <a:lstStyle/>
        <a:p>
          <a:endParaRPr lang="en-US"/>
        </a:p>
      </dgm:t>
    </dgm:pt>
    <dgm:pt modelId="{427F5599-2440-4B96-AC6B-B68DF4D99358}" type="sibTrans" cxnId="{FF63512A-B75F-482B-BD9C-09223D0B54CB}">
      <dgm:prSet/>
      <dgm:spPr/>
      <dgm:t>
        <a:bodyPr/>
        <a:lstStyle/>
        <a:p>
          <a:endParaRPr lang="en-US"/>
        </a:p>
      </dgm:t>
    </dgm:pt>
    <dgm:pt modelId="{A6D83732-67A5-4F7E-9591-F91564075C9F}">
      <dgm:prSet custT="1"/>
      <dgm:spPr/>
      <dgm:t>
        <a:bodyPr/>
        <a:lstStyle/>
        <a:p>
          <a:r>
            <a:rPr lang="en-US" sz="1600" dirty="0"/>
            <a:t>Transition model</a:t>
          </a:r>
        </a:p>
      </dgm:t>
    </dgm:pt>
    <dgm:pt modelId="{F82C7628-CA4F-4405-8BC8-64EAD12D5907}" type="parTrans" cxnId="{AFEA61F9-CDEC-4207-9D8E-9A2BB126CE48}">
      <dgm:prSet/>
      <dgm:spPr/>
      <dgm:t>
        <a:bodyPr/>
        <a:lstStyle/>
        <a:p>
          <a:endParaRPr lang="en-US"/>
        </a:p>
      </dgm:t>
    </dgm:pt>
    <dgm:pt modelId="{75C393A3-9ADF-4939-A2E3-A1407EC30A5E}" type="sibTrans" cxnId="{AFEA61F9-CDEC-4207-9D8E-9A2BB126CE48}">
      <dgm:prSet/>
      <dgm:spPr/>
      <dgm:t>
        <a:bodyPr/>
        <a:lstStyle/>
        <a:p>
          <a:endParaRPr lang="en-US"/>
        </a:p>
      </dgm:t>
    </dgm:pt>
    <dgm:pt modelId="{F0335D94-D374-41AD-8817-3F88B24B6920}">
      <dgm:prSet custT="1"/>
      <dgm:spPr/>
      <dgm:t>
        <a:bodyPr/>
        <a:lstStyle/>
        <a:p>
          <a:r>
            <a:rPr lang="en-US" sz="1600" dirty="0"/>
            <a:t>Goal state</a:t>
          </a:r>
        </a:p>
      </dgm:t>
    </dgm:pt>
    <dgm:pt modelId="{C5C3229C-26EA-4C2B-ADF5-8CE31BFD2B56}" type="parTrans" cxnId="{7C040ABF-F808-4E1A-BCE9-29A065211413}">
      <dgm:prSet/>
      <dgm:spPr/>
      <dgm:t>
        <a:bodyPr/>
        <a:lstStyle/>
        <a:p>
          <a:endParaRPr lang="en-US"/>
        </a:p>
      </dgm:t>
    </dgm:pt>
    <dgm:pt modelId="{DC5FFA83-1564-44FE-A05D-DEC072FB324A}" type="sibTrans" cxnId="{7C040ABF-F808-4E1A-BCE9-29A065211413}">
      <dgm:prSet/>
      <dgm:spPr/>
      <dgm:t>
        <a:bodyPr/>
        <a:lstStyle/>
        <a:p>
          <a:endParaRPr lang="en-US"/>
        </a:p>
      </dgm:t>
    </dgm:pt>
    <dgm:pt modelId="{27D33799-3B04-4365-B080-7CE7041B6744}">
      <dgm:prSet custT="1"/>
      <dgm:spPr/>
      <dgm:t>
        <a:bodyPr/>
        <a:lstStyle/>
        <a:p>
          <a:r>
            <a:rPr lang="en-US" sz="1600" dirty="0"/>
            <a:t>Path cost</a:t>
          </a:r>
        </a:p>
      </dgm:t>
    </dgm:pt>
    <dgm:pt modelId="{9B34E884-74EA-42FF-BD61-5E46FC81D493}" type="parTrans" cxnId="{201E55EB-D9CE-49F4-AD53-991BAF673B02}">
      <dgm:prSet/>
      <dgm:spPr/>
      <dgm:t>
        <a:bodyPr/>
        <a:lstStyle/>
        <a:p>
          <a:endParaRPr lang="en-US"/>
        </a:p>
      </dgm:t>
    </dgm:pt>
    <dgm:pt modelId="{682E82E2-7787-4B51-9E0C-BE9912162640}" type="sibTrans" cxnId="{201E55EB-D9CE-49F4-AD53-991BAF673B02}">
      <dgm:prSet/>
      <dgm:spPr/>
      <dgm:t>
        <a:bodyPr/>
        <a:lstStyle/>
        <a:p>
          <a:endParaRPr lang="en-US"/>
        </a:p>
      </dgm:t>
    </dgm:pt>
    <dgm:pt modelId="{A474BE47-4AC3-4F4F-A58E-4DCA74DCFC50}" type="pres">
      <dgm:prSet presAssocID="{C4CB35F0-DD7C-44B7-A5EE-FA5F074BB79A}" presName="Name0" presStyleCnt="0">
        <dgm:presLayoutVars>
          <dgm:dir/>
          <dgm:animLvl val="lvl"/>
          <dgm:resizeHandles val="exact"/>
        </dgm:presLayoutVars>
      </dgm:prSet>
      <dgm:spPr/>
    </dgm:pt>
    <dgm:pt modelId="{4F716255-B208-4099-8B7B-F8286980C794}" type="pres">
      <dgm:prSet presAssocID="{B09331C5-3173-479A-991A-130DE1C12DC1}" presName="composite" presStyleCnt="0"/>
      <dgm:spPr/>
    </dgm:pt>
    <dgm:pt modelId="{7AB49BB4-A94C-41D3-94D4-8DEFEB2DB72C}" type="pres">
      <dgm:prSet presAssocID="{B09331C5-3173-479A-991A-130DE1C12DC1}" presName="parTx" presStyleLbl="alignNode1" presStyleIdx="0" presStyleCnt="1">
        <dgm:presLayoutVars>
          <dgm:chMax val="0"/>
          <dgm:chPref val="0"/>
          <dgm:bulletEnabled val="1"/>
        </dgm:presLayoutVars>
      </dgm:prSet>
      <dgm:spPr/>
    </dgm:pt>
    <dgm:pt modelId="{75826E61-882F-4E42-B2DE-53BD198C8B82}" type="pres">
      <dgm:prSet presAssocID="{B09331C5-3173-479A-991A-130DE1C12DC1}" presName="desTx" presStyleLbl="alignAccFollowNode1" presStyleIdx="0" presStyleCnt="1">
        <dgm:presLayoutVars>
          <dgm:bulletEnabled val="1"/>
        </dgm:presLayoutVars>
      </dgm:prSet>
      <dgm:spPr/>
    </dgm:pt>
  </dgm:ptLst>
  <dgm:cxnLst>
    <dgm:cxn modelId="{0B13DE07-506D-430A-8094-3CED932A67DF}" type="presOf" srcId="{A6D83732-67A5-4F7E-9591-F91564075C9F}" destId="{75826E61-882F-4E42-B2DE-53BD198C8B82}" srcOrd="0" destOrd="2" presId="urn:microsoft.com/office/officeart/2005/8/layout/hList1"/>
    <dgm:cxn modelId="{9DF7D512-55FA-41AD-8A0A-4993F081FA96}" type="presOf" srcId="{C4CB35F0-DD7C-44B7-A5EE-FA5F074BB79A}" destId="{A474BE47-4AC3-4F4F-A58E-4DCA74DCFC50}" srcOrd="0" destOrd="0" presId="urn:microsoft.com/office/officeart/2005/8/layout/hList1"/>
    <dgm:cxn modelId="{FF63512A-B75F-482B-BD9C-09223D0B54CB}" srcId="{B09331C5-3173-479A-991A-130DE1C12DC1}" destId="{61D9AF60-CC36-477E-88EB-42B03A7530F7}" srcOrd="1" destOrd="0" parTransId="{A083548C-B958-42AF-857A-BA52DBA2DEDD}" sibTransId="{427F5599-2440-4B96-AC6B-B68DF4D99358}"/>
    <dgm:cxn modelId="{F12F0041-9083-4B2F-9479-8A446A63C24E}" type="presOf" srcId="{61D9AF60-CC36-477E-88EB-42B03A7530F7}" destId="{75826E61-882F-4E42-B2DE-53BD198C8B82}" srcOrd="0" destOrd="1" presId="urn:microsoft.com/office/officeart/2005/8/layout/hList1"/>
    <dgm:cxn modelId="{F7199764-38BE-4EE6-979C-5C83910F2A20}" type="presOf" srcId="{B09331C5-3173-479A-991A-130DE1C12DC1}" destId="{7AB49BB4-A94C-41D3-94D4-8DEFEB2DB72C}" srcOrd="0" destOrd="0" presId="urn:microsoft.com/office/officeart/2005/8/layout/hList1"/>
    <dgm:cxn modelId="{1AAA8F4C-BF24-4E52-9000-8B5339ABF60B}" type="presOf" srcId="{27D33799-3B04-4365-B080-7CE7041B6744}" destId="{75826E61-882F-4E42-B2DE-53BD198C8B82}" srcOrd="0" destOrd="4" presId="urn:microsoft.com/office/officeart/2005/8/layout/hList1"/>
    <dgm:cxn modelId="{3B809D72-991F-4357-B1CB-1A73E0D4BC93}" type="presOf" srcId="{7830783F-9F12-4D05-BAAA-4021C7065760}" destId="{75826E61-882F-4E42-B2DE-53BD198C8B82}" srcOrd="0" destOrd="0" presId="urn:microsoft.com/office/officeart/2005/8/layout/hList1"/>
    <dgm:cxn modelId="{64E6F553-7D23-488F-9FAC-DC596BD9BB59}" type="presOf" srcId="{F0335D94-D374-41AD-8817-3F88B24B6920}" destId="{75826E61-882F-4E42-B2DE-53BD198C8B82}" srcOrd="0" destOrd="3" presId="urn:microsoft.com/office/officeart/2005/8/layout/hList1"/>
    <dgm:cxn modelId="{7C040ABF-F808-4E1A-BCE9-29A065211413}" srcId="{B09331C5-3173-479A-991A-130DE1C12DC1}" destId="{F0335D94-D374-41AD-8817-3F88B24B6920}" srcOrd="3" destOrd="0" parTransId="{C5C3229C-26EA-4C2B-ADF5-8CE31BFD2B56}" sibTransId="{DC5FFA83-1564-44FE-A05D-DEC072FB324A}"/>
    <dgm:cxn modelId="{8C2E26C2-0238-4D88-856A-972958EA1005}" srcId="{C4CB35F0-DD7C-44B7-A5EE-FA5F074BB79A}" destId="{B09331C5-3173-479A-991A-130DE1C12DC1}" srcOrd="0" destOrd="0" parTransId="{FB5829C9-BCE3-4442-951E-C2C9542065F6}" sibTransId="{B0DEE2C9-A5A9-485E-AD79-939446786DF5}"/>
    <dgm:cxn modelId="{08CE92E4-9B06-41DE-83CC-15BCC88653FA}" srcId="{B09331C5-3173-479A-991A-130DE1C12DC1}" destId="{7830783F-9F12-4D05-BAAA-4021C7065760}" srcOrd="0" destOrd="0" parTransId="{726606B3-11A0-4651-B4CC-860830C1F0EB}" sibTransId="{EC91F9A7-770B-4D17-ACE1-43AD505FAC78}"/>
    <dgm:cxn modelId="{201E55EB-D9CE-49F4-AD53-991BAF673B02}" srcId="{B09331C5-3173-479A-991A-130DE1C12DC1}" destId="{27D33799-3B04-4365-B080-7CE7041B6744}" srcOrd="4" destOrd="0" parTransId="{9B34E884-74EA-42FF-BD61-5E46FC81D493}" sibTransId="{682E82E2-7787-4B51-9E0C-BE9912162640}"/>
    <dgm:cxn modelId="{AFEA61F9-CDEC-4207-9D8E-9A2BB126CE48}" srcId="{B09331C5-3173-479A-991A-130DE1C12DC1}" destId="{A6D83732-67A5-4F7E-9591-F91564075C9F}" srcOrd="2" destOrd="0" parTransId="{F82C7628-CA4F-4405-8BC8-64EAD12D5907}" sibTransId="{75C393A3-9ADF-4939-A2E3-A1407EC30A5E}"/>
    <dgm:cxn modelId="{BCFC57D9-065A-419B-A19A-801121FE42A3}" type="presParOf" srcId="{A474BE47-4AC3-4F4F-A58E-4DCA74DCFC50}" destId="{4F716255-B208-4099-8B7B-F8286980C794}" srcOrd="0" destOrd="0" presId="urn:microsoft.com/office/officeart/2005/8/layout/hList1"/>
    <dgm:cxn modelId="{A6DD11C1-FCC1-4ECB-B5C5-17028639224F}" type="presParOf" srcId="{4F716255-B208-4099-8B7B-F8286980C794}" destId="{7AB49BB4-A94C-41D3-94D4-8DEFEB2DB72C}" srcOrd="0" destOrd="0" presId="urn:microsoft.com/office/officeart/2005/8/layout/hList1"/>
    <dgm:cxn modelId="{77FE4B48-19A1-4837-AA93-74A7B27413DD}" type="presParOf" srcId="{4F716255-B208-4099-8B7B-F8286980C794}" destId="{75826E61-882F-4E42-B2DE-53BD198C8B8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4CDD65-E2DE-45CF-B0CB-1743475419A4}"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4DAEC894-8C35-4E1D-B525-AEB76A75FD13}">
      <dgm:prSet custT="1"/>
      <dgm:spPr/>
      <dgm:t>
        <a:bodyPr/>
        <a:lstStyle/>
        <a:p>
          <a:pPr algn="ctr"/>
          <a:r>
            <a:rPr lang="en-US" sz="2000" dirty="0"/>
            <a:t>Breadth-first search</a:t>
          </a:r>
        </a:p>
      </dgm:t>
    </dgm:pt>
    <dgm:pt modelId="{8E2EAE42-1C7C-4850-B282-8081E4E653D2}" type="parTrans" cxnId="{B4686F19-25A8-4E38-B048-68A384DEE682}">
      <dgm:prSet/>
      <dgm:spPr/>
      <dgm:t>
        <a:bodyPr/>
        <a:lstStyle/>
        <a:p>
          <a:pPr algn="ctr"/>
          <a:endParaRPr lang="en-US" sz="2000"/>
        </a:p>
      </dgm:t>
    </dgm:pt>
    <dgm:pt modelId="{1F8426D5-5AE4-448C-8E5E-5E2D29F417D4}" type="sibTrans" cxnId="{B4686F19-25A8-4E38-B048-68A384DEE682}">
      <dgm:prSet/>
      <dgm:spPr/>
      <dgm:t>
        <a:bodyPr/>
        <a:lstStyle/>
        <a:p>
          <a:pPr algn="ctr"/>
          <a:endParaRPr lang="en-US" sz="2000"/>
        </a:p>
      </dgm:t>
    </dgm:pt>
    <dgm:pt modelId="{2438D790-A056-41AD-8477-57150716EB0E}">
      <dgm:prSet custT="1"/>
      <dgm:spPr/>
      <dgm:t>
        <a:bodyPr/>
        <a:lstStyle/>
        <a:p>
          <a:pPr algn="ctr"/>
          <a:r>
            <a:rPr lang="en-US" sz="2000" dirty="0"/>
            <a:t>Uniform-cost search</a:t>
          </a:r>
        </a:p>
      </dgm:t>
    </dgm:pt>
    <dgm:pt modelId="{33B4D04D-0F70-4D39-AC5B-103D4570EC75}" type="parTrans" cxnId="{A2219DBB-2FEF-4018-AA8D-DC6CAB5CAF5F}">
      <dgm:prSet/>
      <dgm:spPr/>
      <dgm:t>
        <a:bodyPr/>
        <a:lstStyle/>
        <a:p>
          <a:pPr algn="ctr"/>
          <a:endParaRPr lang="en-US" sz="2000"/>
        </a:p>
      </dgm:t>
    </dgm:pt>
    <dgm:pt modelId="{A8534AC8-F778-4055-BBEE-7A092C95161C}" type="sibTrans" cxnId="{A2219DBB-2FEF-4018-AA8D-DC6CAB5CAF5F}">
      <dgm:prSet/>
      <dgm:spPr/>
      <dgm:t>
        <a:bodyPr/>
        <a:lstStyle/>
        <a:p>
          <a:pPr algn="ctr"/>
          <a:endParaRPr lang="en-US" sz="2000"/>
        </a:p>
      </dgm:t>
    </dgm:pt>
    <dgm:pt modelId="{4267C56C-B832-48AA-9B35-25ED28B6FF18}">
      <dgm:prSet custT="1"/>
      <dgm:spPr/>
      <dgm:t>
        <a:bodyPr/>
        <a:lstStyle/>
        <a:p>
          <a:pPr algn="ctr"/>
          <a:r>
            <a:rPr lang="en-US" sz="2000"/>
            <a:t>Depth-first search</a:t>
          </a:r>
        </a:p>
      </dgm:t>
    </dgm:pt>
    <dgm:pt modelId="{0FA83ED1-D91A-4EC4-B3AD-4420D27C2160}" type="parTrans" cxnId="{18FA4AFB-3568-46E1-A9C9-52F9DD48742C}">
      <dgm:prSet/>
      <dgm:spPr/>
      <dgm:t>
        <a:bodyPr/>
        <a:lstStyle/>
        <a:p>
          <a:pPr algn="ctr"/>
          <a:endParaRPr lang="en-US" sz="2000"/>
        </a:p>
      </dgm:t>
    </dgm:pt>
    <dgm:pt modelId="{A14A6AEA-313C-40EB-9CA9-EBD6E2FB6607}" type="sibTrans" cxnId="{18FA4AFB-3568-46E1-A9C9-52F9DD48742C}">
      <dgm:prSet/>
      <dgm:spPr/>
      <dgm:t>
        <a:bodyPr/>
        <a:lstStyle/>
        <a:p>
          <a:pPr algn="ctr"/>
          <a:endParaRPr lang="en-US" sz="2000"/>
        </a:p>
      </dgm:t>
    </dgm:pt>
    <dgm:pt modelId="{2CCD3456-D7DA-4EA8-A818-D9C9E5B52FB5}">
      <dgm:prSet custT="1"/>
      <dgm:spPr/>
      <dgm:t>
        <a:bodyPr/>
        <a:lstStyle/>
        <a:p>
          <a:pPr algn="ctr"/>
          <a:r>
            <a:rPr lang="en-US" sz="2000"/>
            <a:t>Iterative deepening search</a:t>
          </a:r>
        </a:p>
      </dgm:t>
    </dgm:pt>
    <dgm:pt modelId="{C5216874-EAE8-4635-81D8-DB9479D86529}" type="parTrans" cxnId="{226C09EE-B448-4298-B7AB-FAAFD8DA088E}">
      <dgm:prSet/>
      <dgm:spPr/>
      <dgm:t>
        <a:bodyPr/>
        <a:lstStyle/>
        <a:p>
          <a:pPr algn="ctr"/>
          <a:endParaRPr lang="en-US" sz="2000"/>
        </a:p>
      </dgm:t>
    </dgm:pt>
    <dgm:pt modelId="{A49ABB69-676E-4A04-AD40-26D6C9B1F679}" type="sibTrans" cxnId="{226C09EE-B448-4298-B7AB-FAAFD8DA088E}">
      <dgm:prSet/>
      <dgm:spPr/>
      <dgm:t>
        <a:bodyPr/>
        <a:lstStyle/>
        <a:p>
          <a:pPr algn="ctr"/>
          <a:endParaRPr lang="en-US" sz="2000"/>
        </a:p>
      </dgm:t>
    </dgm:pt>
    <dgm:pt modelId="{AA81DB18-07A3-4964-A2AE-00BE6D7122E6}" type="pres">
      <dgm:prSet presAssocID="{3C4CDD65-E2DE-45CF-B0CB-1743475419A4}" presName="linear" presStyleCnt="0">
        <dgm:presLayoutVars>
          <dgm:animLvl val="lvl"/>
          <dgm:resizeHandles val="exact"/>
        </dgm:presLayoutVars>
      </dgm:prSet>
      <dgm:spPr/>
    </dgm:pt>
    <dgm:pt modelId="{FFEE2FF0-E7C2-4247-9857-DDA0C8B4FCB4}" type="pres">
      <dgm:prSet presAssocID="{4DAEC894-8C35-4E1D-B525-AEB76A75FD13}" presName="parentText" presStyleLbl="node1" presStyleIdx="0" presStyleCnt="4">
        <dgm:presLayoutVars>
          <dgm:chMax val="0"/>
          <dgm:bulletEnabled val="1"/>
        </dgm:presLayoutVars>
      </dgm:prSet>
      <dgm:spPr/>
    </dgm:pt>
    <dgm:pt modelId="{7FD4C9C1-E0AB-47B7-8067-E35AD5FD9E15}" type="pres">
      <dgm:prSet presAssocID="{1F8426D5-5AE4-448C-8E5E-5E2D29F417D4}" presName="spacer" presStyleCnt="0"/>
      <dgm:spPr/>
    </dgm:pt>
    <dgm:pt modelId="{78562C5E-5AF9-4657-9564-45F00F600AC6}" type="pres">
      <dgm:prSet presAssocID="{2438D790-A056-41AD-8477-57150716EB0E}" presName="parentText" presStyleLbl="node1" presStyleIdx="1" presStyleCnt="4">
        <dgm:presLayoutVars>
          <dgm:chMax val="0"/>
          <dgm:bulletEnabled val="1"/>
        </dgm:presLayoutVars>
      </dgm:prSet>
      <dgm:spPr/>
    </dgm:pt>
    <dgm:pt modelId="{2665FE4C-E981-4168-98E8-84017D6C3F87}" type="pres">
      <dgm:prSet presAssocID="{A8534AC8-F778-4055-BBEE-7A092C95161C}" presName="spacer" presStyleCnt="0"/>
      <dgm:spPr/>
    </dgm:pt>
    <dgm:pt modelId="{364E2DB6-7FF8-46D7-BD32-81C555DF6739}" type="pres">
      <dgm:prSet presAssocID="{4267C56C-B832-48AA-9B35-25ED28B6FF18}" presName="parentText" presStyleLbl="node1" presStyleIdx="2" presStyleCnt="4">
        <dgm:presLayoutVars>
          <dgm:chMax val="0"/>
          <dgm:bulletEnabled val="1"/>
        </dgm:presLayoutVars>
      </dgm:prSet>
      <dgm:spPr/>
    </dgm:pt>
    <dgm:pt modelId="{F5E3A8F8-B9B8-4FD2-855F-9C0C1660E00F}" type="pres">
      <dgm:prSet presAssocID="{A14A6AEA-313C-40EB-9CA9-EBD6E2FB6607}" presName="spacer" presStyleCnt="0"/>
      <dgm:spPr/>
    </dgm:pt>
    <dgm:pt modelId="{C14222EA-93C7-42F9-A9E5-3B7CB684A159}" type="pres">
      <dgm:prSet presAssocID="{2CCD3456-D7DA-4EA8-A818-D9C9E5B52FB5}" presName="parentText" presStyleLbl="node1" presStyleIdx="3" presStyleCnt="4">
        <dgm:presLayoutVars>
          <dgm:chMax val="0"/>
          <dgm:bulletEnabled val="1"/>
        </dgm:presLayoutVars>
      </dgm:prSet>
      <dgm:spPr/>
    </dgm:pt>
  </dgm:ptLst>
  <dgm:cxnLst>
    <dgm:cxn modelId="{F18A4B04-BF8B-4EA0-909D-4741BA30790B}" type="presOf" srcId="{3C4CDD65-E2DE-45CF-B0CB-1743475419A4}" destId="{AA81DB18-07A3-4964-A2AE-00BE6D7122E6}" srcOrd="0" destOrd="0" presId="urn:microsoft.com/office/officeart/2005/8/layout/vList2"/>
    <dgm:cxn modelId="{B4686F19-25A8-4E38-B048-68A384DEE682}" srcId="{3C4CDD65-E2DE-45CF-B0CB-1743475419A4}" destId="{4DAEC894-8C35-4E1D-B525-AEB76A75FD13}" srcOrd="0" destOrd="0" parTransId="{8E2EAE42-1C7C-4850-B282-8081E4E653D2}" sibTransId="{1F8426D5-5AE4-448C-8E5E-5E2D29F417D4}"/>
    <dgm:cxn modelId="{205AC952-3D35-4529-A3DC-39EA0E71A482}" type="presOf" srcId="{4267C56C-B832-48AA-9B35-25ED28B6FF18}" destId="{364E2DB6-7FF8-46D7-BD32-81C555DF6739}" srcOrd="0" destOrd="0" presId="urn:microsoft.com/office/officeart/2005/8/layout/vList2"/>
    <dgm:cxn modelId="{CE855CA7-DA58-480D-B1C0-BCA9B7536BAC}" type="presOf" srcId="{4DAEC894-8C35-4E1D-B525-AEB76A75FD13}" destId="{FFEE2FF0-E7C2-4247-9857-DDA0C8B4FCB4}" srcOrd="0" destOrd="0" presId="urn:microsoft.com/office/officeart/2005/8/layout/vList2"/>
    <dgm:cxn modelId="{630E69AF-890E-44EA-A66C-8FE90BA7899D}" type="presOf" srcId="{2438D790-A056-41AD-8477-57150716EB0E}" destId="{78562C5E-5AF9-4657-9564-45F00F600AC6}" srcOrd="0" destOrd="0" presId="urn:microsoft.com/office/officeart/2005/8/layout/vList2"/>
    <dgm:cxn modelId="{A2219DBB-2FEF-4018-AA8D-DC6CAB5CAF5F}" srcId="{3C4CDD65-E2DE-45CF-B0CB-1743475419A4}" destId="{2438D790-A056-41AD-8477-57150716EB0E}" srcOrd="1" destOrd="0" parTransId="{33B4D04D-0F70-4D39-AC5B-103D4570EC75}" sibTransId="{A8534AC8-F778-4055-BBEE-7A092C95161C}"/>
    <dgm:cxn modelId="{D7149FD3-D99F-4E50-925F-0FEABD899A6B}" type="presOf" srcId="{2CCD3456-D7DA-4EA8-A818-D9C9E5B52FB5}" destId="{C14222EA-93C7-42F9-A9E5-3B7CB684A159}" srcOrd="0" destOrd="0" presId="urn:microsoft.com/office/officeart/2005/8/layout/vList2"/>
    <dgm:cxn modelId="{226C09EE-B448-4298-B7AB-FAAFD8DA088E}" srcId="{3C4CDD65-E2DE-45CF-B0CB-1743475419A4}" destId="{2CCD3456-D7DA-4EA8-A818-D9C9E5B52FB5}" srcOrd="3" destOrd="0" parTransId="{C5216874-EAE8-4635-81D8-DB9479D86529}" sibTransId="{A49ABB69-676E-4A04-AD40-26D6C9B1F679}"/>
    <dgm:cxn modelId="{18FA4AFB-3568-46E1-A9C9-52F9DD48742C}" srcId="{3C4CDD65-E2DE-45CF-B0CB-1743475419A4}" destId="{4267C56C-B832-48AA-9B35-25ED28B6FF18}" srcOrd="2" destOrd="0" parTransId="{0FA83ED1-D91A-4EC4-B3AD-4420D27C2160}" sibTransId="{A14A6AEA-313C-40EB-9CA9-EBD6E2FB6607}"/>
    <dgm:cxn modelId="{A33E4FCB-70FA-43CB-92A5-4F59BA50DDB3}" type="presParOf" srcId="{AA81DB18-07A3-4964-A2AE-00BE6D7122E6}" destId="{FFEE2FF0-E7C2-4247-9857-DDA0C8B4FCB4}" srcOrd="0" destOrd="0" presId="urn:microsoft.com/office/officeart/2005/8/layout/vList2"/>
    <dgm:cxn modelId="{938ACEA8-85CD-4BC3-856A-939DD66D240D}" type="presParOf" srcId="{AA81DB18-07A3-4964-A2AE-00BE6D7122E6}" destId="{7FD4C9C1-E0AB-47B7-8067-E35AD5FD9E15}" srcOrd="1" destOrd="0" presId="urn:microsoft.com/office/officeart/2005/8/layout/vList2"/>
    <dgm:cxn modelId="{BE5149FD-B43F-4BFD-9133-6ACD4DD35E37}" type="presParOf" srcId="{AA81DB18-07A3-4964-A2AE-00BE6D7122E6}" destId="{78562C5E-5AF9-4657-9564-45F00F600AC6}" srcOrd="2" destOrd="0" presId="urn:microsoft.com/office/officeart/2005/8/layout/vList2"/>
    <dgm:cxn modelId="{3F132C86-95AC-4555-84C2-A620BDA97CE0}" type="presParOf" srcId="{AA81DB18-07A3-4964-A2AE-00BE6D7122E6}" destId="{2665FE4C-E981-4168-98E8-84017D6C3F87}" srcOrd="3" destOrd="0" presId="urn:microsoft.com/office/officeart/2005/8/layout/vList2"/>
    <dgm:cxn modelId="{20A036ED-93AE-4A95-B976-9148627E95ED}" type="presParOf" srcId="{AA81DB18-07A3-4964-A2AE-00BE6D7122E6}" destId="{364E2DB6-7FF8-46D7-BD32-81C555DF6739}" srcOrd="4" destOrd="0" presId="urn:microsoft.com/office/officeart/2005/8/layout/vList2"/>
    <dgm:cxn modelId="{BC38A03B-F7A6-4A6F-9FC9-7AB2F52179EA}" type="presParOf" srcId="{AA81DB18-07A3-4964-A2AE-00BE6D7122E6}" destId="{F5E3A8F8-B9B8-4FD2-855F-9C0C1660E00F}" srcOrd="5" destOrd="0" presId="urn:microsoft.com/office/officeart/2005/8/layout/vList2"/>
    <dgm:cxn modelId="{5884B15D-50D7-4112-8836-24E23C27AC90}" type="presParOf" srcId="{AA81DB18-07A3-4964-A2AE-00BE6D7122E6}" destId="{C14222EA-93C7-42F9-A9E5-3B7CB684A15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CA58764-EBBE-49BF-A498-49139B7CB44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E0C0BF2-F4D1-4727-ADCF-9B451ABC73DB}">
      <dgm:prSet/>
      <dgm:spPr/>
      <dgm:t>
        <a:bodyPr/>
        <a:lstStyle/>
        <a:p>
          <a:r>
            <a:rPr lang="en-US" dirty="0"/>
            <a:t>Best-First Search</a:t>
          </a:r>
        </a:p>
      </dgm:t>
    </dgm:pt>
    <dgm:pt modelId="{73B01A1B-E2B4-4509-8641-7469EA41DDAA}" type="parTrans" cxnId="{D76041C7-DD70-46B3-B28C-24F4E12957D4}">
      <dgm:prSet/>
      <dgm:spPr/>
      <dgm:t>
        <a:bodyPr/>
        <a:lstStyle/>
        <a:p>
          <a:endParaRPr lang="en-US"/>
        </a:p>
      </dgm:t>
    </dgm:pt>
    <dgm:pt modelId="{F9814398-7DA9-4AA7-8484-4444395A0F34}" type="sibTrans" cxnId="{D76041C7-DD70-46B3-B28C-24F4E12957D4}">
      <dgm:prSet/>
      <dgm:spPr/>
      <dgm:t>
        <a:bodyPr/>
        <a:lstStyle/>
        <a:p>
          <a:endParaRPr lang="en-US"/>
        </a:p>
      </dgm:t>
    </dgm:pt>
    <mc:AlternateContent xmlns:mc="http://schemas.openxmlformats.org/markup-compatibility/2006" xmlns:a14="http://schemas.microsoft.com/office/drawing/2010/main">
      <mc:Choice Requires="a14">
        <dgm:pt modelId="{EC73D527-BE38-4729-9A4D-0823CBA25C0D}">
          <dgm:prSet custT="1"/>
          <dgm:spPr/>
          <dgm:t>
            <a:bodyPr/>
            <a:lstStyle/>
            <a:p>
              <a:pPr/>
              <a:r>
                <a:rPr lang="en-US" sz="2400" dirty="0"/>
                <a:t>Expand the frontier using</a:t>
              </a:r>
              <a:br>
                <a:rPr lang="en-US" sz="2400" dirty="0"/>
              </a:b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r>
                      <a:rPr lang="en-US" sz="2400" b="0" i="1" smtClean="0">
                        <a:latin typeface="Cambria Math" panose="02040503050406030204" pitchFamily="18" charset="0"/>
                      </a:rPr>
                      <m:t>=</m:t>
                    </m:r>
                    <m:r>
                      <a:rPr lang="en-US" sz="2400" b="0" i="1" smtClean="0">
                        <a:latin typeface="Cambria Math" panose="02040503050406030204" pitchFamily="18" charset="0"/>
                      </a:rPr>
                      <m:t>h</m:t>
                    </m:r>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oMath>
                </m:oMathPara>
              </a14:m>
              <a:endParaRPr lang="en-US" sz="2400" dirty="0"/>
            </a:p>
          </dgm:t>
        </dgm:pt>
      </mc:Choice>
      <mc:Fallback xmlns="">
        <dgm:pt modelId="{EC73D527-BE38-4729-9A4D-0823CBA25C0D}">
          <dgm:prSet custT="1"/>
          <dgm:spPr/>
          <dgm:t>
            <a:bodyPr/>
            <a:lstStyle/>
            <a:p>
              <a:r>
                <a:rPr lang="en-US" sz="2400" dirty="0"/>
                <a:t>Expand the frontier using</a:t>
              </a:r>
              <a:br>
                <a:rPr lang="en-US" sz="2400" dirty="0"/>
              </a:br>
              <a:r>
                <a:rPr lang="en-US" sz="2400" b="0" i="0">
                  <a:latin typeface="Cambria Math" panose="02040503050406030204" pitchFamily="18" charset="0"/>
                </a:rPr>
                <a:t> 𝑓(𝑛)=ℎ(𝑛)</a:t>
              </a:r>
              <a:endParaRPr lang="en-US" sz="2400" dirty="0"/>
            </a:p>
          </dgm:t>
        </dgm:pt>
      </mc:Fallback>
    </mc:AlternateContent>
    <dgm:pt modelId="{ACC501FE-A2DA-490D-AF45-42F62616BD47}" type="parTrans" cxnId="{0E8B253E-8D53-4D10-B37A-4EF9D0379F52}">
      <dgm:prSet/>
      <dgm:spPr/>
      <dgm:t>
        <a:bodyPr/>
        <a:lstStyle/>
        <a:p>
          <a:endParaRPr lang="en-US"/>
        </a:p>
      </dgm:t>
    </dgm:pt>
    <dgm:pt modelId="{AF618160-5B07-428C-AE26-4B29479CF0A6}" type="sibTrans" cxnId="{0E8B253E-8D53-4D10-B37A-4EF9D0379F52}">
      <dgm:prSet/>
      <dgm:spPr/>
      <dgm:t>
        <a:bodyPr/>
        <a:lstStyle/>
        <a:p>
          <a:endParaRPr lang="en-US"/>
        </a:p>
      </dgm:t>
    </dgm:pt>
    <dgm:pt modelId="{B3C12791-4D5E-42F8-A981-E2D6EC9606A4}" type="pres">
      <dgm:prSet presAssocID="{2CA58764-EBBE-49BF-A498-49139B7CB444}" presName="Name0" presStyleCnt="0">
        <dgm:presLayoutVars>
          <dgm:dir/>
          <dgm:animLvl val="lvl"/>
          <dgm:resizeHandles val="exact"/>
        </dgm:presLayoutVars>
      </dgm:prSet>
      <dgm:spPr/>
    </dgm:pt>
    <dgm:pt modelId="{2C759D0A-DD49-4496-98DB-8559F7A2A54B}" type="pres">
      <dgm:prSet presAssocID="{0E0C0BF2-F4D1-4727-ADCF-9B451ABC73DB}" presName="linNode" presStyleCnt="0"/>
      <dgm:spPr/>
    </dgm:pt>
    <dgm:pt modelId="{A1947C06-6504-4B2C-BA4A-52FBD55BC516}" type="pres">
      <dgm:prSet presAssocID="{0E0C0BF2-F4D1-4727-ADCF-9B451ABC73DB}" presName="parentText" presStyleLbl="node1" presStyleIdx="0" presStyleCnt="2" custLinFactNeighborX="-70773" custLinFactNeighborY="3737">
        <dgm:presLayoutVars>
          <dgm:chMax val="1"/>
          <dgm:bulletEnabled val="1"/>
        </dgm:presLayoutVars>
      </dgm:prSet>
      <dgm:spPr/>
    </dgm:pt>
    <dgm:pt modelId="{CBB345F7-9E86-46C2-B70D-C74E54A750E2}" type="pres">
      <dgm:prSet presAssocID="{F9814398-7DA9-4AA7-8484-4444395A0F34}" presName="sp" presStyleCnt="0"/>
      <dgm:spPr/>
    </dgm:pt>
    <dgm:pt modelId="{B4FC76ED-2B95-4493-8031-AB9620827C7A}" type="pres">
      <dgm:prSet presAssocID="{EC73D527-BE38-4729-9A4D-0823CBA25C0D}" presName="linNode" presStyleCnt="0"/>
      <dgm:spPr/>
    </dgm:pt>
    <dgm:pt modelId="{B991C32F-A05D-4B9E-8E65-9276A1A5031C}" type="pres">
      <dgm:prSet presAssocID="{EC73D527-BE38-4729-9A4D-0823CBA25C0D}" presName="parentText" presStyleLbl="node1" presStyleIdx="1" presStyleCnt="2" custScaleX="110682" custLinFactY="-1263" custLinFactNeighborX="82206" custLinFactNeighborY="-100000">
        <dgm:presLayoutVars>
          <dgm:chMax val="1"/>
          <dgm:bulletEnabled val="1"/>
        </dgm:presLayoutVars>
      </dgm:prSet>
      <dgm:spPr/>
    </dgm:pt>
  </dgm:ptLst>
  <dgm:cxnLst>
    <dgm:cxn modelId="{0E8B253E-8D53-4D10-B37A-4EF9D0379F52}" srcId="{2CA58764-EBBE-49BF-A498-49139B7CB444}" destId="{EC73D527-BE38-4729-9A4D-0823CBA25C0D}" srcOrd="1" destOrd="0" parTransId="{ACC501FE-A2DA-490D-AF45-42F62616BD47}" sibTransId="{AF618160-5B07-428C-AE26-4B29479CF0A6}"/>
    <dgm:cxn modelId="{C8B5C046-E234-4B63-82BA-F181354B3231}" type="presOf" srcId="{EC73D527-BE38-4729-9A4D-0823CBA25C0D}" destId="{B991C32F-A05D-4B9E-8E65-9276A1A5031C}" srcOrd="0" destOrd="0" presId="urn:microsoft.com/office/officeart/2005/8/layout/vList5"/>
    <dgm:cxn modelId="{E16E1B4D-7C1C-4E89-8216-ED63007AD517}" type="presOf" srcId="{0E0C0BF2-F4D1-4727-ADCF-9B451ABC73DB}" destId="{A1947C06-6504-4B2C-BA4A-52FBD55BC516}" srcOrd="0" destOrd="0" presId="urn:microsoft.com/office/officeart/2005/8/layout/vList5"/>
    <dgm:cxn modelId="{CDFBD0A8-D350-4F34-ADD8-C10B1520383A}" type="presOf" srcId="{2CA58764-EBBE-49BF-A498-49139B7CB444}" destId="{B3C12791-4D5E-42F8-A981-E2D6EC9606A4}" srcOrd="0" destOrd="0" presId="urn:microsoft.com/office/officeart/2005/8/layout/vList5"/>
    <dgm:cxn modelId="{D76041C7-DD70-46B3-B28C-24F4E12957D4}" srcId="{2CA58764-EBBE-49BF-A498-49139B7CB444}" destId="{0E0C0BF2-F4D1-4727-ADCF-9B451ABC73DB}" srcOrd="0" destOrd="0" parTransId="{73B01A1B-E2B4-4509-8641-7469EA41DDAA}" sibTransId="{F9814398-7DA9-4AA7-8484-4444395A0F34}"/>
    <dgm:cxn modelId="{D284200D-B2F3-489D-980B-0E4A4F582B75}" type="presParOf" srcId="{B3C12791-4D5E-42F8-A981-E2D6EC9606A4}" destId="{2C759D0A-DD49-4496-98DB-8559F7A2A54B}" srcOrd="0" destOrd="0" presId="urn:microsoft.com/office/officeart/2005/8/layout/vList5"/>
    <dgm:cxn modelId="{3081EBBA-C193-4A7C-A8FA-14C5A6AFBBF1}" type="presParOf" srcId="{2C759D0A-DD49-4496-98DB-8559F7A2A54B}" destId="{A1947C06-6504-4B2C-BA4A-52FBD55BC516}" srcOrd="0" destOrd="0" presId="urn:microsoft.com/office/officeart/2005/8/layout/vList5"/>
    <dgm:cxn modelId="{C1E0438C-F71A-4416-8AED-35A5872FC6DC}" type="presParOf" srcId="{B3C12791-4D5E-42F8-A981-E2D6EC9606A4}" destId="{CBB345F7-9E86-46C2-B70D-C74E54A750E2}" srcOrd="1" destOrd="0" presId="urn:microsoft.com/office/officeart/2005/8/layout/vList5"/>
    <dgm:cxn modelId="{86C72FDE-D25D-49E1-A421-90C3D40163ED}" type="presParOf" srcId="{B3C12791-4D5E-42F8-A981-E2D6EC9606A4}" destId="{B4FC76ED-2B95-4493-8031-AB9620827C7A}" srcOrd="2" destOrd="0" presId="urn:microsoft.com/office/officeart/2005/8/layout/vList5"/>
    <dgm:cxn modelId="{78162856-6315-4243-809C-C037F636D67A}" type="presParOf" srcId="{B4FC76ED-2B95-4493-8031-AB9620827C7A}" destId="{B991C32F-A05D-4B9E-8E65-9276A1A5031C}"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2CA58764-EBBE-49BF-A498-49139B7CB44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E0C0BF2-F4D1-4727-ADCF-9B451ABC73DB}">
      <dgm:prSet/>
      <dgm:spPr/>
      <dgm:t>
        <a:bodyPr/>
        <a:lstStyle/>
        <a:p>
          <a:r>
            <a:rPr lang="en-US" dirty="0"/>
            <a:t>Best-First Search</a:t>
          </a:r>
        </a:p>
      </dgm:t>
    </dgm:pt>
    <dgm:pt modelId="{73B01A1B-E2B4-4509-8641-7469EA41DDAA}" type="parTrans" cxnId="{D76041C7-DD70-46B3-B28C-24F4E12957D4}">
      <dgm:prSet/>
      <dgm:spPr/>
      <dgm:t>
        <a:bodyPr/>
        <a:lstStyle/>
        <a:p>
          <a:endParaRPr lang="en-US"/>
        </a:p>
      </dgm:t>
    </dgm:pt>
    <dgm:pt modelId="{F9814398-7DA9-4AA7-8484-4444395A0F34}" type="sibTrans" cxnId="{D76041C7-DD70-46B3-B28C-24F4E12957D4}">
      <dgm:prSet/>
      <dgm:spPr/>
      <dgm:t>
        <a:bodyPr/>
        <a:lstStyle/>
        <a:p>
          <a:endParaRPr lang="en-US"/>
        </a:p>
      </dgm:t>
    </dgm:pt>
    <dgm:pt modelId="{EC73D527-BE38-4729-9A4D-0823CBA25C0D}">
      <dgm:prSet custT="1"/>
      <dgm:spPr>
        <a:blipFill>
          <a:blip xmlns:r="http://schemas.openxmlformats.org/officeDocument/2006/relationships" r:embed="rId1"/>
          <a:stretch>
            <a:fillRect/>
          </a:stretch>
        </a:blipFill>
      </dgm:spPr>
      <dgm:t>
        <a:bodyPr/>
        <a:lstStyle/>
        <a:p>
          <a:r>
            <a:rPr lang="en-US">
              <a:noFill/>
            </a:rPr>
            <a:t> </a:t>
          </a:r>
        </a:p>
      </dgm:t>
    </dgm:pt>
    <dgm:pt modelId="{ACC501FE-A2DA-490D-AF45-42F62616BD47}" type="parTrans" cxnId="{0E8B253E-8D53-4D10-B37A-4EF9D0379F52}">
      <dgm:prSet/>
      <dgm:spPr/>
      <dgm:t>
        <a:bodyPr/>
        <a:lstStyle/>
        <a:p>
          <a:endParaRPr lang="en-US"/>
        </a:p>
      </dgm:t>
    </dgm:pt>
    <dgm:pt modelId="{AF618160-5B07-428C-AE26-4B29479CF0A6}" type="sibTrans" cxnId="{0E8B253E-8D53-4D10-B37A-4EF9D0379F52}">
      <dgm:prSet/>
      <dgm:spPr/>
      <dgm:t>
        <a:bodyPr/>
        <a:lstStyle/>
        <a:p>
          <a:endParaRPr lang="en-US"/>
        </a:p>
      </dgm:t>
    </dgm:pt>
    <dgm:pt modelId="{B3C12791-4D5E-42F8-A981-E2D6EC9606A4}" type="pres">
      <dgm:prSet presAssocID="{2CA58764-EBBE-49BF-A498-49139B7CB444}" presName="Name0" presStyleCnt="0">
        <dgm:presLayoutVars>
          <dgm:dir/>
          <dgm:animLvl val="lvl"/>
          <dgm:resizeHandles val="exact"/>
        </dgm:presLayoutVars>
      </dgm:prSet>
      <dgm:spPr/>
    </dgm:pt>
    <dgm:pt modelId="{2C759D0A-DD49-4496-98DB-8559F7A2A54B}" type="pres">
      <dgm:prSet presAssocID="{0E0C0BF2-F4D1-4727-ADCF-9B451ABC73DB}" presName="linNode" presStyleCnt="0"/>
      <dgm:spPr/>
    </dgm:pt>
    <dgm:pt modelId="{A1947C06-6504-4B2C-BA4A-52FBD55BC516}" type="pres">
      <dgm:prSet presAssocID="{0E0C0BF2-F4D1-4727-ADCF-9B451ABC73DB}" presName="parentText" presStyleLbl="node1" presStyleIdx="0" presStyleCnt="2" custLinFactNeighborX="-70773" custLinFactNeighborY="3737">
        <dgm:presLayoutVars>
          <dgm:chMax val="1"/>
          <dgm:bulletEnabled val="1"/>
        </dgm:presLayoutVars>
      </dgm:prSet>
      <dgm:spPr/>
    </dgm:pt>
    <dgm:pt modelId="{CBB345F7-9E86-46C2-B70D-C74E54A750E2}" type="pres">
      <dgm:prSet presAssocID="{F9814398-7DA9-4AA7-8484-4444395A0F34}" presName="sp" presStyleCnt="0"/>
      <dgm:spPr/>
    </dgm:pt>
    <dgm:pt modelId="{B4FC76ED-2B95-4493-8031-AB9620827C7A}" type="pres">
      <dgm:prSet presAssocID="{EC73D527-BE38-4729-9A4D-0823CBA25C0D}" presName="linNode" presStyleCnt="0"/>
      <dgm:spPr/>
    </dgm:pt>
    <dgm:pt modelId="{B991C32F-A05D-4B9E-8E65-9276A1A5031C}" type="pres">
      <dgm:prSet presAssocID="{EC73D527-BE38-4729-9A4D-0823CBA25C0D}" presName="parentText" presStyleLbl="node1" presStyleIdx="1" presStyleCnt="2" custScaleX="110682" custLinFactY="-1263" custLinFactNeighborX="82206" custLinFactNeighborY="-100000">
        <dgm:presLayoutVars>
          <dgm:chMax val="1"/>
          <dgm:bulletEnabled val="1"/>
        </dgm:presLayoutVars>
      </dgm:prSet>
      <dgm:spPr/>
    </dgm:pt>
  </dgm:ptLst>
  <dgm:cxnLst>
    <dgm:cxn modelId="{0E8B253E-8D53-4D10-B37A-4EF9D0379F52}" srcId="{2CA58764-EBBE-49BF-A498-49139B7CB444}" destId="{EC73D527-BE38-4729-9A4D-0823CBA25C0D}" srcOrd="1" destOrd="0" parTransId="{ACC501FE-A2DA-490D-AF45-42F62616BD47}" sibTransId="{AF618160-5B07-428C-AE26-4B29479CF0A6}"/>
    <dgm:cxn modelId="{C8B5C046-E234-4B63-82BA-F181354B3231}" type="presOf" srcId="{EC73D527-BE38-4729-9A4D-0823CBA25C0D}" destId="{B991C32F-A05D-4B9E-8E65-9276A1A5031C}" srcOrd="0" destOrd="0" presId="urn:microsoft.com/office/officeart/2005/8/layout/vList5"/>
    <dgm:cxn modelId="{E16E1B4D-7C1C-4E89-8216-ED63007AD517}" type="presOf" srcId="{0E0C0BF2-F4D1-4727-ADCF-9B451ABC73DB}" destId="{A1947C06-6504-4B2C-BA4A-52FBD55BC516}" srcOrd="0" destOrd="0" presId="urn:microsoft.com/office/officeart/2005/8/layout/vList5"/>
    <dgm:cxn modelId="{CDFBD0A8-D350-4F34-ADD8-C10B1520383A}" type="presOf" srcId="{2CA58764-EBBE-49BF-A498-49139B7CB444}" destId="{B3C12791-4D5E-42F8-A981-E2D6EC9606A4}" srcOrd="0" destOrd="0" presId="urn:microsoft.com/office/officeart/2005/8/layout/vList5"/>
    <dgm:cxn modelId="{D76041C7-DD70-46B3-B28C-24F4E12957D4}" srcId="{2CA58764-EBBE-49BF-A498-49139B7CB444}" destId="{0E0C0BF2-F4D1-4727-ADCF-9B451ABC73DB}" srcOrd="0" destOrd="0" parTransId="{73B01A1B-E2B4-4509-8641-7469EA41DDAA}" sibTransId="{F9814398-7DA9-4AA7-8484-4444395A0F34}"/>
    <dgm:cxn modelId="{D284200D-B2F3-489D-980B-0E4A4F582B75}" type="presParOf" srcId="{B3C12791-4D5E-42F8-A981-E2D6EC9606A4}" destId="{2C759D0A-DD49-4496-98DB-8559F7A2A54B}" srcOrd="0" destOrd="0" presId="urn:microsoft.com/office/officeart/2005/8/layout/vList5"/>
    <dgm:cxn modelId="{3081EBBA-C193-4A7C-A8FA-14C5A6AFBBF1}" type="presParOf" srcId="{2C759D0A-DD49-4496-98DB-8559F7A2A54B}" destId="{A1947C06-6504-4B2C-BA4A-52FBD55BC516}" srcOrd="0" destOrd="0" presId="urn:microsoft.com/office/officeart/2005/8/layout/vList5"/>
    <dgm:cxn modelId="{C1E0438C-F71A-4416-8AED-35A5872FC6DC}" type="presParOf" srcId="{B3C12791-4D5E-42F8-A981-E2D6EC9606A4}" destId="{CBB345F7-9E86-46C2-B70D-C74E54A750E2}" srcOrd="1" destOrd="0" presId="urn:microsoft.com/office/officeart/2005/8/layout/vList5"/>
    <dgm:cxn modelId="{86C72FDE-D25D-49E1-A421-90C3D40163ED}" type="presParOf" srcId="{B3C12791-4D5E-42F8-A981-E2D6EC9606A4}" destId="{B4FC76ED-2B95-4493-8031-AB9620827C7A}" srcOrd="2" destOrd="0" presId="urn:microsoft.com/office/officeart/2005/8/layout/vList5"/>
    <dgm:cxn modelId="{78162856-6315-4243-809C-C037F636D67A}" type="presParOf" srcId="{B4FC76ED-2B95-4493-8031-AB9620827C7A}" destId="{B991C32F-A05D-4B9E-8E65-9276A1A5031C}"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54C195-A9F0-4F0D-A6D2-0DD1520FF8CB}">
      <dsp:nvSpPr>
        <dsp:cNvPr id="0" name=""/>
        <dsp:cNvSpPr/>
      </dsp:nvSpPr>
      <dsp:spPr>
        <a:xfrm>
          <a:off x="591502" y="0"/>
          <a:ext cx="6703695"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9C918E-2348-45D8-9BB6-36FC3910AEE6}">
      <dsp:nvSpPr>
        <dsp:cNvPr id="0" name=""/>
        <dsp:cNvSpPr/>
      </dsp:nvSpPr>
      <dsp:spPr>
        <a:xfrm>
          <a:off x="3465" y="1305401"/>
          <a:ext cx="1515340"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What are search problems?</a:t>
          </a:r>
        </a:p>
      </dsp:txBody>
      <dsp:txXfrm>
        <a:off x="77438" y="1379374"/>
        <a:ext cx="1367394" cy="1592589"/>
      </dsp:txXfrm>
    </dsp:sp>
    <dsp:sp modelId="{FE566455-4387-4F3B-93FD-63039231E455}">
      <dsp:nvSpPr>
        <dsp:cNvPr id="0" name=""/>
        <dsp:cNvSpPr/>
      </dsp:nvSpPr>
      <dsp:spPr>
        <a:xfrm>
          <a:off x="1594572" y="1305401"/>
          <a:ext cx="1515340"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Tree search</a:t>
          </a:r>
        </a:p>
      </dsp:txBody>
      <dsp:txXfrm>
        <a:off x="1668545" y="1379374"/>
        <a:ext cx="1367394" cy="1592589"/>
      </dsp:txXfrm>
    </dsp:sp>
    <dsp:sp modelId="{858814D1-FF3C-47B6-8AC7-C86C14DFF8DC}">
      <dsp:nvSpPr>
        <dsp:cNvPr id="0" name=""/>
        <dsp:cNvSpPr/>
      </dsp:nvSpPr>
      <dsp:spPr>
        <a:xfrm>
          <a:off x="3185679" y="1305401"/>
          <a:ext cx="1515340"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Search Space</a:t>
          </a:r>
        </a:p>
      </dsp:txBody>
      <dsp:txXfrm>
        <a:off x="3259652" y="1379374"/>
        <a:ext cx="1367394" cy="1592589"/>
      </dsp:txXfrm>
    </dsp:sp>
    <dsp:sp modelId="{FC3C55A0-84B2-4F6E-AB59-77725D722C40}">
      <dsp:nvSpPr>
        <dsp:cNvPr id="0" name=""/>
        <dsp:cNvSpPr/>
      </dsp:nvSpPr>
      <dsp:spPr>
        <a:xfrm>
          <a:off x="4776787" y="1305401"/>
          <a:ext cx="1515340"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Uninformed search</a:t>
          </a:r>
        </a:p>
      </dsp:txBody>
      <dsp:txXfrm>
        <a:off x="4850760" y="1379374"/>
        <a:ext cx="1367394" cy="1592589"/>
      </dsp:txXfrm>
    </dsp:sp>
    <dsp:sp modelId="{06064AD5-8D7F-4BDF-925D-EFA8045701F9}">
      <dsp:nvSpPr>
        <dsp:cNvPr id="0" name=""/>
        <dsp:cNvSpPr/>
      </dsp:nvSpPr>
      <dsp:spPr>
        <a:xfrm>
          <a:off x="6367894" y="1305401"/>
          <a:ext cx="1515340"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Informed search</a:t>
          </a:r>
        </a:p>
      </dsp:txBody>
      <dsp:txXfrm>
        <a:off x="6441867" y="1379374"/>
        <a:ext cx="1367394" cy="15925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54C195-A9F0-4F0D-A6D2-0DD1520FF8CB}">
      <dsp:nvSpPr>
        <dsp:cNvPr id="0" name=""/>
        <dsp:cNvSpPr/>
      </dsp:nvSpPr>
      <dsp:spPr>
        <a:xfrm>
          <a:off x="591502" y="0"/>
          <a:ext cx="6703695"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9C918E-2348-45D8-9BB6-36FC3910AEE6}">
      <dsp:nvSpPr>
        <dsp:cNvPr id="0" name=""/>
        <dsp:cNvSpPr/>
      </dsp:nvSpPr>
      <dsp:spPr>
        <a:xfrm>
          <a:off x="3465" y="1305401"/>
          <a:ext cx="1515340"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What are search problems?</a:t>
          </a:r>
        </a:p>
      </dsp:txBody>
      <dsp:txXfrm>
        <a:off x="77438" y="1379374"/>
        <a:ext cx="1367394" cy="1592589"/>
      </dsp:txXfrm>
    </dsp:sp>
    <dsp:sp modelId="{FE566455-4387-4F3B-93FD-63039231E455}">
      <dsp:nvSpPr>
        <dsp:cNvPr id="0" name=""/>
        <dsp:cNvSpPr/>
      </dsp:nvSpPr>
      <dsp:spPr>
        <a:xfrm>
          <a:off x="1594572" y="1305401"/>
          <a:ext cx="1515340" cy="1740535"/>
        </a:xfrm>
        <a:prstGeom prst="roundRect">
          <a:avLst/>
        </a:prstGeom>
        <a:noFill/>
        <a:ln w="9525" cap="flat" cmpd="sng" algn="ctr">
          <a:solidFill>
            <a:schemeClr val="accent1"/>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Tree search</a:t>
          </a:r>
        </a:p>
      </dsp:txBody>
      <dsp:txXfrm>
        <a:off x="1668545" y="1379374"/>
        <a:ext cx="1367394" cy="1592589"/>
      </dsp:txXfrm>
    </dsp:sp>
    <dsp:sp modelId="{858814D1-FF3C-47B6-8AC7-C86C14DFF8DC}">
      <dsp:nvSpPr>
        <dsp:cNvPr id="0" name=""/>
        <dsp:cNvSpPr/>
      </dsp:nvSpPr>
      <dsp:spPr>
        <a:xfrm>
          <a:off x="3185679" y="1305401"/>
          <a:ext cx="1515340" cy="1740535"/>
        </a:xfrm>
        <a:prstGeom prst="roundRect">
          <a:avLst/>
        </a:prstGeom>
        <a:noFill/>
        <a:ln w="9525" cap="flat" cmpd="sng" algn="ctr">
          <a:solidFill>
            <a:schemeClr val="accent1"/>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Search Space</a:t>
          </a:r>
        </a:p>
      </dsp:txBody>
      <dsp:txXfrm>
        <a:off x="3259652" y="1379374"/>
        <a:ext cx="1367394" cy="1592589"/>
      </dsp:txXfrm>
    </dsp:sp>
    <dsp:sp modelId="{FC3C55A0-84B2-4F6E-AB59-77725D722C40}">
      <dsp:nvSpPr>
        <dsp:cNvPr id="0" name=""/>
        <dsp:cNvSpPr/>
      </dsp:nvSpPr>
      <dsp:spPr>
        <a:xfrm>
          <a:off x="4776787" y="1305401"/>
          <a:ext cx="1515340" cy="1740535"/>
        </a:xfrm>
        <a:prstGeom prst="roundRect">
          <a:avLst/>
        </a:prstGeom>
        <a:noFill/>
        <a:ln w="9525" cap="flat" cmpd="sng" algn="ctr">
          <a:solidFill>
            <a:schemeClr val="accent1"/>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Uninformed search</a:t>
          </a:r>
        </a:p>
      </dsp:txBody>
      <dsp:txXfrm>
        <a:off x="4850760" y="1379374"/>
        <a:ext cx="1367394" cy="1592589"/>
      </dsp:txXfrm>
    </dsp:sp>
    <dsp:sp modelId="{06064AD5-8D7F-4BDF-925D-EFA8045701F9}">
      <dsp:nvSpPr>
        <dsp:cNvPr id="0" name=""/>
        <dsp:cNvSpPr/>
      </dsp:nvSpPr>
      <dsp:spPr>
        <a:xfrm>
          <a:off x="6367894" y="1305401"/>
          <a:ext cx="1515340" cy="1740535"/>
        </a:xfrm>
        <a:prstGeom prst="roundRect">
          <a:avLst/>
        </a:prstGeom>
        <a:noFill/>
        <a:ln w="9525" cap="flat" cmpd="sng" algn="ctr">
          <a:solidFill>
            <a:schemeClr val="accent1"/>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Informed search</a:t>
          </a:r>
        </a:p>
      </dsp:txBody>
      <dsp:txXfrm>
        <a:off x="6441867" y="1379374"/>
        <a:ext cx="1367394" cy="15925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54C195-A9F0-4F0D-A6D2-0DD1520FF8CB}">
      <dsp:nvSpPr>
        <dsp:cNvPr id="0" name=""/>
        <dsp:cNvSpPr/>
      </dsp:nvSpPr>
      <dsp:spPr>
        <a:xfrm>
          <a:off x="591502" y="0"/>
          <a:ext cx="6703695"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9C918E-2348-45D8-9BB6-36FC3910AEE6}">
      <dsp:nvSpPr>
        <dsp:cNvPr id="0" name=""/>
        <dsp:cNvSpPr/>
      </dsp:nvSpPr>
      <dsp:spPr>
        <a:xfrm>
          <a:off x="3465" y="1305401"/>
          <a:ext cx="1515340" cy="1740535"/>
        </a:xfrm>
        <a:prstGeom prst="roundRect">
          <a:avLst/>
        </a:prstGeom>
        <a:noFill/>
        <a:ln w="9525" cap="flat" cmpd="sng" algn="ctr">
          <a:solidFill>
            <a:schemeClr val="accent1"/>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What are search problems?</a:t>
          </a:r>
        </a:p>
      </dsp:txBody>
      <dsp:txXfrm>
        <a:off x="77438" y="1379374"/>
        <a:ext cx="1367394" cy="1592589"/>
      </dsp:txXfrm>
    </dsp:sp>
    <dsp:sp modelId="{FE566455-4387-4F3B-93FD-63039231E455}">
      <dsp:nvSpPr>
        <dsp:cNvPr id="0" name=""/>
        <dsp:cNvSpPr/>
      </dsp:nvSpPr>
      <dsp:spPr>
        <a:xfrm>
          <a:off x="1594572" y="1305401"/>
          <a:ext cx="1515340"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Tree search</a:t>
          </a:r>
        </a:p>
      </dsp:txBody>
      <dsp:txXfrm>
        <a:off x="1668545" y="1379374"/>
        <a:ext cx="1367394" cy="1592589"/>
      </dsp:txXfrm>
    </dsp:sp>
    <dsp:sp modelId="{858814D1-FF3C-47B6-8AC7-C86C14DFF8DC}">
      <dsp:nvSpPr>
        <dsp:cNvPr id="0" name=""/>
        <dsp:cNvSpPr/>
      </dsp:nvSpPr>
      <dsp:spPr>
        <a:xfrm>
          <a:off x="3185679" y="1305401"/>
          <a:ext cx="1515340" cy="1740535"/>
        </a:xfrm>
        <a:prstGeom prst="roundRect">
          <a:avLst/>
        </a:prstGeom>
        <a:noFill/>
        <a:ln w="9525" cap="flat" cmpd="sng" algn="ctr">
          <a:solidFill>
            <a:schemeClr val="accent1"/>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Search Space</a:t>
          </a:r>
        </a:p>
      </dsp:txBody>
      <dsp:txXfrm>
        <a:off x="3259652" y="1379374"/>
        <a:ext cx="1367394" cy="1592589"/>
      </dsp:txXfrm>
    </dsp:sp>
    <dsp:sp modelId="{FC3C55A0-84B2-4F6E-AB59-77725D722C40}">
      <dsp:nvSpPr>
        <dsp:cNvPr id="0" name=""/>
        <dsp:cNvSpPr/>
      </dsp:nvSpPr>
      <dsp:spPr>
        <a:xfrm>
          <a:off x="4776787" y="1305401"/>
          <a:ext cx="1515340" cy="1740535"/>
        </a:xfrm>
        <a:prstGeom prst="roundRect">
          <a:avLst/>
        </a:prstGeom>
        <a:noFill/>
        <a:ln w="9525" cap="flat" cmpd="sng" algn="ctr">
          <a:solidFill>
            <a:schemeClr val="accent1"/>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Uninformed search</a:t>
          </a:r>
        </a:p>
      </dsp:txBody>
      <dsp:txXfrm>
        <a:off x="4850760" y="1379374"/>
        <a:ext cx="1367394" cy="1592589"/>
      </dsp:txXfrm>
    </dsp:sp>
    <dsp:sp modelId="{06064AD5-8D7F-4BDF-925D-EFA8045701F9}">
      <dsp:nvSpPr>
        <dsp:cNvPr id="0" name=""/>
        <dsp:cNvSpPr/>
      </dsp:nvSpPr>
      <dsp:spPr>
        <a:xfrm>
          <a:off x="6367894" y="1305401"/>
          <a:ext cx="1515340" cy="1740535"/>
        </a:xfrm>
        <a:prstGeom prst="roundRect">
          <a:avLst/>
        </a:prstGeom>
        <a:noFill/>
        <a:ln w="9525" cap="flat" cmpd="sng" algn="ctr">
          <a:solidFill>
            <a:schemeClr val="accent1"/>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Informed search</a:t>
          </a:r>
        </a:p>
      </dsp:txBody>
      <dsp:txXfrm>
        <a:off x="6441867" y="1379374"/>
        <a:ext cx="1367394" cy="15925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B49BB4-A94C-41D3-94D4-8DEFEB2DB72C}">
      <dsp:nvSpPr>
        <dsp:cNvPr id="0" name=""/>
        <dsp:cNvSpPr/>
      </dsp:nvSpPr>
      <dsp:spPr>
        <a:xfrm>
          <a:off x="0" y="3336"/>
          <a:ext cx="2167520" cy="86700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Given a search problem definition</a:t>
          </a:r>
        </a:p>
      </dsp:txBody>
      <dsp:txXfrm>
        <a:off x="0" y="3336"/>
        <a:ext cx="2167520" cy="867008"/>
      </dsp:txXfrm>
    </dsp:sp>
    <dsp:sp modelId="{75826E61-882F-4E42-B2DE-53BD198C8B82}">
      <dsp:nvSpPr>
        <dsp:cNvPr id="0" name=""/>
        <dsp:cNvSpPr/>
      </dsp:nvSpPr>
      <dsp:spPr>
        <a:xfrm>
          <a:off x="0" y="870344"/>
          <a:ext cx="2167520" cy="149327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Initial state</a:t>
          </a:r>
        </a:p>
        <a:p>
          <a:pPr marL="171450" lvl="1" indent="-171450" algn="l" defTabSz="711200">
            <a:lnSpc>
              <a:spcPct val="90000"/>
            </a:lnSpc>
            <a:spcBef>
              <a:spcPct val="0"/>
            </a:spcBef>
            <a:spcAft>
              <a:spcPct val="15000"/>
            </a:spcAft>
            <a:buChar char="•"/>
          </a:pPr>
          <a:r>
            <a:rPr lang="en-US" sz="1600" kern="1200" dirty="0"/>
            <a:t>Actions</a:t>
          </a:r>
        </a:p>
        <a:p>
          <a:pPr marL="171450" lvl="1" indent="-171450" algn="l" defTabSz="711200">
            <a:lnSpc>
              <a:spcPct val="90000"/>
            </a:lnSpc>
            <a:spcBef>
              <a:spcPct val="0"/>
            </a:spcBef>
            <a:spcAft>
              <a:spcPct val="15000"/>
            </a:spcAft>
            <a:buChar char="•"/>
          </a:pPr>
          <a:r>
            <a:rPr lang="en-US" sz="1600" kern="1200" dirty="0"/>
            <a:t>Transition model</a:t>
          </a:r>
        </a:p>
        <a:p>
          <a:pPr marL="171450" lvl="1" indent="-171450" algn="l" defTabSz="711200">
            <a:lnSpc>
              <a:spcPct val="90000"/>
            </a:lnSpc>
            <a:spcBef>
              <a:spcPct val="0"/>
            </a:spcBef>
            <a:spcAft>
              <a:spcPct val="15000"/>
            </a:spcAft>
            <a:buChar char="•"/>
          </a:pPr>
          <a:r>
            <a:rPr lang="en-US" sz="1600" kern="1200" dirty="0"/>
            <a:t>Goal state</a:t>
          </a:r>
        </a:p>
        <a:p>
          <a:pPr marL="171450" lvl="1" indent="-171450" algn="l" defTabSz="711200">
            <a:lnSpc>
              <a:spcPct val="90000"/>
            </a:lnSpc>
            <a:spcBef>
              <a:spcPct val="0"/>
            </a:spcBef>
            <a:spcAft>
              <a:spcPct val="15000"/>
            </a:spcAft>
            <a:buChar char="•"/>
          </a:pPr>
          <a:r>
            <a:rPr lang="en-US" sz="1600" kern="1200" dirty="0"/>
            <a:t>Path cost</a:t>
          </a:r>
        </a:p>
      </dsp:txBody>
      <dsp:txXfrm>
        <a:off x="0" y="870344"/>
        <a:ext cx="2167520" cy="14932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EE2FF0-E7C2-4247-9857-DDA0C8B4FCB4}">
      <dsp:nvSpPr>
        <dsp:cNvPr id="0" name=""/>
        <dsp:cNvSpPr/>
      </dsp:nvSpPr>
      <dsp:spPr>
        <a:xfrm>
          <a:off x="0" y="451"/>
          <a:ext cx="3505200" cy="29325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Breadth-first search</a:t>
          </a:r>
        </a:p>
      </dsp:txBody>
      <dsp:txXfrm>
        <a:off x="14315" y="14766"/>
        <a:ext cx="3476570" cy="264624"/>
      </dsp:txXfrm>
    </dsp:sp>
    <dsp:sp modelId="{78562C5E-5AF9-4657-9564-45F00F600AC6}">
      <dsp:nvSpPr>
        <dsp:cNvPr id="0" name=""/>
        <dsp:cNvSpPr/>
      </dsp:nvSpPr>
      <dsp:spPr>
        <a:xfrm>
          <a:off x="0" y="302508"/>
          <a:ext cx="3505200" cy="29325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Uniform-cost search</a:t>
          </a:r>
        </a:p>
      </dsp:txBody>
      <dsp:txXfrm>
        <a:off x="14315" y="316823"/>
        <a:ext cx="3476570" cy="264624"/>
      </dsp:txXfrm>
    </dsp:sp>
    <dsp:sp modelId="{364E2DB6-7FF8-46D7-BD32-81C555DF6739}">
      <dsp:nvSpPr>
        <dsp:cNvPr id="0" name=""/>
        <dsp:cNvSpPr/>
      </dsp:nvSpPr>
      <dsp:spPr>
        <a:xfrm>
          <a:off x="0" y="604566"/>
          <a:ext cx="3505200" cy="29325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Depth-first search</a:t>
          </a:r>
        </a:p>
      </dsp:txBody>
      <dsp:txXfrm>
        <a:off x="14315" y="618881"/>
        <a:ext cx="3476570" cy="264624"/>
      </dsp:txXfrm>
    </dsp:sp>
    <dsp:sp modelId="{C14222EA-93C7-42F9-A9E5-3B7CB684A159}">
      <dsp:nvSpPr>
        <dsp:cNvPr id="0" name=""/>
        <dsp:cNvSpPr/>
      </dsp:nvSpPr>
      <dsp:spPr>
        <a:xfrm>
          <a:off x="0" y="906623"/>
          <a:ext cx="3505200" cy="29325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Iterative deepening search</a:t>
          </a:r>
        </a:p>
      </dsp:txBody>
      <dsp:txXfrm>
        <a:off x="14315" y="920938"/>
        <a:ext cx="3476570" cy="2646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47C06-6504-4B2C-BA4A-52FBD55BC516}">
      <dsp:nvSpPr>
        <dsp:cNvPr id="0" name=""/>
        <dsp:cNvSpPr/>
      </dsp:nvSpPr>
      <dsp:spPr>
        <a:xfrm>
          <a:off x="362706" y="79372"/>
          <a:ext cx="2839212" cy="21225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marL="0" lvl="0" indent="0" algn="ctr" defTabSz="2089150">
            <a:lnSpc>
              <a:spcPct val="90000"/>
            </a:lnSpc>
            <a:spcBef>
              <a:spcPct val="0"/>
            </a:spcBef>
            <a:spcAft>
              <a:spcPct val="35000"/>
            </a:spcAft>
            <a:buNone/>
          </a:pPr>
          <a:r>
            <a:rPr lang="en-US" sz="4700" kern="1200" dirty="0"/>
            <a:t>Best-First Search</a:t>
          </a:r>
        </a:p>
      </dsp:txBody>
      <dsp:txXfrm>
        <a:off x="466320" y="182986"/>
        <a:ext cx="2631984" cy="1915324"/>
      </dsp:txXfrm>
    </dsp:sp>
    <dsp:sp modelId="{B991C32F-A05D-4B9E-8E65-9276A1A5031C}">
      <dsp:nvSpPr>
        <dsp:cNvPr id="0" name=""/>
        <dsp:cNvSpPr/>
      </dsp:nvSpPr>
      <dsp:spPr>
        <a:xfrm>
          <a:off x="4706104" y="79372"/>
          <a:ext cx="3142496" cy="21225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Expand the frontier using</a:t>
          </a:r>
          <a:br>
            <a:rPr lang="en-US" sz="2400" kern="1200" dirty="0"/>
          </a:br>
          <a14:m xmlns:a14="http://schemas.microsoft.com/office/drawing/2010/main">
            <m:oMathPara xmlns:m="http://schemas.openxmlformats.org/officeDocument/2006/math">
              <m:oMathParaPr>
                <m:jc m:val="centerGroup"/>
              </m:oMathParaPr>
              <m:oMath xmlns:m="http://schemas.openxmlformats.org/officeDocument/2006/math">
                <m:r>
                  <a:rPr lang="en-US" sz="2400" b="0" i="1" kern="1200" smtClean="0">
                    <a:latin typeface="Cambria Math" panose="02040503050406030204" pitchFamily="18" charset="0"/>
                  </a:rPr>
                  <m:t> </m:t>
                </m:r>
                <m:r>
                  <a:rPr lang="en-US" sz="2400" b="0" i="1" kern="1200" smtClean="0">
                    <a:latin typeface="Cambria Math" panose="02040503050406030204" pitchFamily="18" charset="0"/>
                  </a:rPr>
                  <m:t>𝑓</m:t>
                </m:r>
                <m:d>
                  <m:dPr>
                    <m:ctrlPr>
                      <a:rPr lang="en-US" sz="2400" b="0" i="1" kern="1200" smtClean="0">
                        <a:latin typeface="Cambria Math" panose="02040503050406030204" pitchFamily="18" charset="0"/>
                      </a:rPr>
                    </m:ctrlPr>
                  </m:dPr>
                  <m:e>
                    <m:r>
                      <a:rPr lang="en-US" sz="2400" b="0" i="1" kern="1200" smtClean="0">
                        <a:latin typeface="Cambria Math" panose="02040503050406030204" pitchFamily="18" charset="0"/>
                      </a:rPr>
                      <m:t>𝑛</m:t>
                    </m:r>
                  </m:e>
                </m:d>
                <m:r>
                  <a:rPr lang="en-US" sz="2400" b="0" i="1" kern="1200" smtClean="0">
                    <a:latin typeface="Cambria Math" panose="02040503050406030204" pitchFamily="18" charset="0"/>
                  </a:rPr>
                  <m:t>=</m:t>
                </m:r>
                <m:r>
                  <a:rPr lang="en-US" sz="2400" b="0" i="1" kern="1200" smtClean="0">
                    <a:latin typeface="Cambria Math" panose="02040503050406030204" pitchFamily="18" charset="0"/>
                  </a:rPr>
                  <m:t>h</m:t>
                </m:r>
                <m:r>
                  <a:rPr lang="en-US" sz="2400" b="0" i="1" kern="1200" smtClean="0">
                    <a:latin typeface="Cambria Math" panose="02040503050406030204" pitchFamily="18" charset="0"/>
                  </a:rPr>
                  <m:t>(</m:t>
                </m:r>
                <m:r>
                  <a:rPr lang="en-US" sz="2400" b="0" i="1" kern="1200" smtClean="0">
                    <a:latin typeface="Cambria Math" panose="02040503050406030204" pitchFamily="18" charset="0"/>
                  </a:rPr>
                  <m:t>𝑛</m:t>
                </m:r>
                <m:r>
                  <a:rPr lang="en-US" sz="2400" b="0" i="1" kern="1200" smtClean="0">
                    <a:latin typeface="Cambria Math" panose="02040503050406030204" pitchFamily="18" charset="0"/>
                  </a:rPr>
                  <m:t>)</m:t>
                </m:r>
              </m:oMath>
            </m:oMathPara>
          </a14:m>
          <a:endParaRPr lang="en-US" sz="2400" kern="1200" dirty="0"/>
        </a:p>
      </dsp:txBody>
      <dsp:txXfrm>
        <a:off x="4809718" y="182986"/>
        <a:ext cx="2935268" cy="191532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1" hangingPunct="1">
              <a:defRPr sz="1300">
                <a:latin typeface="Arial" pitchFamily="34" charset="0"/>
              </a:defRPr>
            </a:lvl1pPr>
          </a:lstStyle>
          <a:p>
            <a:endParaRPr lang="en-US"/>
          </a:p>
        </p:txBody>
      </p:sp>
      <p:sp>
        <p:nvSpPr>
          <p:cNvPr id="109571"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a:latin typeface="Arial" pitchFamily="34" charset="0"/>
              </a:defRPr>
            </a:lvl1pPr>
          </a:lstStyle>
          <a:p>
            <a:endParaRPr lang="en-US"/>
          </a:p>
        </p:txBody>
      </p:sp>
      <p:sp>
        <p:nvSpPr>
          <p:cNvPr id="10957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109573"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9574"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1" hangingPunct="1">
              <a:defRPr sz="1300">
                <a:latin typeface="Arial" pitchFamily="34" charset="0"/>
              </a:defRPr>
            </a:lvl1pPr>
          </a:lstStyle>
          <a:p>
            <a:endParaRPr lang="en-US"/>
          </a:p>
        </p:txBody>
      </p:sp>
      <p:sp>
        <p:nvSpPr>
          <p:cNvPr id="109575"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a:latin typeface="Arial" pitchFamily="34" charset="0"/>
              </a:defRPr>
            </a:lvl1pPr>
          </a:lstStyle>
          <a:p>
            <a:fld id="{3AED0B83-FA1E-482D-AD89-4E224F76AB55}"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ED0B83-FA1E-482D-AD89-4E224F76AB5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ED0B83-FA1E-482D-AD89-4E224F76AB55}"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ED0B83-FA1E-482D-AD89-4E224F76AB55}" type="slidenum">
              <a:rPr lang="en-US" smtClean="0"/>
              <a:pPr/>
              <a:t>14</a:t>
            </a:fld>
            <a:endParaRPr lang="en-US"/>
          </a:p>
        </p:txBody>
      </p:sp>
    </p:spTree>
    <p:extLst>
      <p:ext uri="{BB962C8B-B14F-4D97-AF65-F5344CB8AC3E}">
        <p14:creationId xmlns:p14="http://schemas.microsoft.com/office/powerpoint/2010/main" val="552218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ED0B83-FA1E-482D-AD89-4E224F76AB55}" type="slidenum">
              <a:rPr lang="en-US" smtClean="0"/>
              <a:pPr/>
              <a:t>15</a:t>
            </a:fld>
            <a:endParaRPr lang="en-US"/>
          </a:p>
        </p:txBody>
      </p:sp>
    </p:spTree>
    <p:extLst>
      <p:ext uri="{BB962C8B-B14F-4D97-AF65-F5344CB8AC3E}">
        <p14:creationId xmlns:p14="http://schemas.microsoft.com/office/powerpoint/2010/main" val="3106622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ED0B83-FA1E-482D-AD89-4E224F76AB55}"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ED0B83-FA1E-482D-AD89-4E224F76AB55}"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ED0B83-FA1E-482D-AD89-4E224F76AB55}"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ED0B83-FA1E-482D-AD89-4E224F76AB55}"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ED0B83-FA1E-482D-AD89-4E224F76AB55}"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ED0B83-FA1E-482D-AD89-4E224F76AB55}"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ED0B83-FA1E-482D-AD89-4E224F76AB55}" type="slidenum">
              <a:rPr lang="en-US" smtClean="0"/>
              <a:pPr/>
              <a:t>23</a:t>
            </a:fld>
            <a:endParaRPr lang="en-US"/>
          </a:p>
        </p:txBody>
      </p:sp>
    </p:spTree>
    <p:extLst>
      <p:ext uri="{BB962C8B-B14F-4D97-AF65-F5344CB8AC3E}">
        <p14:creationId xmlns:p14="http://schemas.microsoft.com/office/powerpoint/2010/main" val="4070255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54576A-F041-465B-B05C-90CC0BF4FA50}"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ED0B83-FA1E-482D-AD89-4E224F76AB55}" type="slidenum">
              <a:rPr lang="en-US" smtClean="0"/>
              <a:pPr/>
              <a:t>35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ED0B83-FA1E-482D-AD89-4E224F76AB55}" type="slidenum">
              <a:rPr lang="en-US" smtClean="0"/>
              <a:pPr/>
              <a:t>36</a:t>
            </a:fld>
            <a:endParaRPr lang="en-US"/>
          </a:p>
        </p:txBody>
      </p:sp>
    </p:spTree>
    <p:extLst>
      <p:ext uri="{BB962C8B-B14F-4D97-AF65-F5344CB8AC3E}">
        <p14:creationId xmlns:p14="http://schemas.microsoft.com/office/powerpoint/2010/main" val="1423660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ED0B83-FA1E-482D-AD89-4E224F76AB55}" type="slidenum">
              <a:rPr lang="en-US" smtClean="0"/>
              <a:pPr/>
              <a:t>39</a:t>
            </a:fld>
            <a:endParaRPr lang="en-US"/>
          </a:p>
        </p:txBody>
      </p:sp>
    </p:spTree>
    <p:extLst>
      <p:ext uri="{BB962C8B-B14F-4D97-AF65-F5344CB8AC3E}">
        <p14:creationId xmlns:p14="http://schemas.microsoft.com/office/powerpoint/2010/main" val="13295307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ED0B83-FA1E-482D-AD89-4E224F76AB55}" type="slidenum">
              <a:rPr lang="en-US" smtClean="0"/>
              <a:pPr/>
              <a:t>40</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ED0B83-FA1E-482D-AD89-4E224F76AB55}" type="slidenum">
              <a:rPr lang="en-US" smtClean="0"/>
              <a:pPr/>
              <a:t>41</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ED0B83-FA1E-482D-AD89-4E224F76AB55}" type="slidenum">
              <a:rPr lang="en-US" smtClean="0"/>
              <a:pPr/>
              <a:t>45</a:t>
            </a:fld>
            <a:endParaRPr lang="en-US"/>
          </a:p>
        </p:txBody>
      </p:sp>
    </p:spTree>
    <p:extLst>
      <p:ext uri="{BB962C8B-B14F-4D97-AF65-F5344CB8AC3E}">
        <p14:creationId xmlns:p14="http://schemas.microsoft.com/office/powerpoint/2010/main" val="26895456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ED0B83-FA1E-482D-AD89-4E224F76AB55}" type="slidenum">
              <a:rPr lang="en-US" smtClean="0"/>
              <a:pPr/>
              <a:t>46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ED0B83-FA1E-482D-AD89-4E224F76AB55}" type="slidenum">
              <a:rPr lang="en-US" smtClean="0"/>
              <a:pPr/>
              <a:t>47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ED0B83-FA1E-482D-AD89-4E224F76AB55}" type="slidenum">
              <a:rPr lang="en-US" smtClean="0"/>
              <a:pPr/>
              <a:t>48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ED0B83-FA1E-482D-AD89-4E224F76AB55}" type="slidenum">
              <a:rPr lang="en-US" smtClean="0"/>
              <a:pPr/>
              <a:t>50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54576A-F041-465B-B05C-90CC0BF4FA50}"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8F1D18-9638-4932-8910-B6EDCB447AA8}" type="slidenum">
              <a:rPr lang="en-US" smtClean="0"/>
              <a:pPr/>
              <a:t>52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8F1D18-9638-4932-8910-B6EDCB447AA8}" type="slidenum">
              <a:rPr lang="en-US" smtClean="0"/>
              <a:pPr/>
              <a:t>53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8F1D18-9638-4932-8910-B6EDCB447AA8}" type="slidenum">
              <a:rPr lang="en-US" smtClean="0"/>
              <a:pPr/>
              <a:t>54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8F1D18-9638-4932-8910-B6EDCB447AA8}" type="slidenum">
              <a:rPr lang="en-US" smtClean="0"/>
              <a:pPr/>
              <a:t>55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8F1D18-9638-4932-8910-B6EDCB447AA8}" type="slidenum">
              <a:rPr lang="en-US" smtClean="0"/>
              <a:pPr/>
              <a:t>56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8F1D18-9638-4932-8910-B6EDCB447AA8}" type="slidenum">
              <a:rPr lang="en-US" smtClean="0"/>
              <a:pPr/>
              <a:t>57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8F1D18-9638-4932-8910-B6EDCB447AA8}" type="slidenum">
              <a:rPr lang="en-US" smtClean="0"/>
              <a:pPr/>
              <a:t>58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8F1D18-9638-4932-8910-B6EDCB447AA8}" type="slidenum">
              <a:rPr lang="en-US" smtClean="0"/>
              <a:pPr/>
              <a:t>59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ED0B83-FA1E-482D-AD89-4E224F76AB55}" type="slidenum">
              <a:rPr lang="en-US" smtClean="0"/>
              <a:pPr/>
              <a:t>60</a:t>
            </a:fld>
            <a:endParaRPr lang="en-US"/>
          </a:p>
        </p:txBody>
      </p:sp>
    </p:spTree>
    <p:extLst>
      <p:ext uri="{BB962C8B-B14F-4D97-AF65-F5344CB8AC3E}">
        <p14:creationId xmlns:p14="http://schemas.microsoft.com/office/powerpoint/2010/main" val="24898962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8F1D18-9638-4932-8910-B6EDCB447AA8}" type="slidenum">
              <a:rPr lang="en-US" smtClean="0"/>
              <a:pPr/>
              <a:t>62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54576A-F041-465B-B05C-90CC0BF4FA50}" type="slidenum">
              <a:rPr lang="en-US" smtClean="0"/>
              <a:pPr/>
              <a:t>6</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8F1D18-9638-4932-8910-B6EDCB447AA8}" type="slidenum">
              <a:rPr lang="en-US" smtClean="0"/>
              <a:pPr/>
              <a:t>63</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Dates back to 1968 </a:t>
            </a:r>
          </a:p>
        </p:txBody>
      </p:sp>
      <p:sp>
        <p:nvSpPr>
          <p:cNvPr id="4" name="Slide Number Placeholder 3"/>
          <p:cNvSpPr>
            <a:spLocks noGrp="1"/>
          </p:cNvSpPr>
          <p:nvPr>
            <p:ph type="sldNum" sz="quarter" idx="10"/>
          </p:nvPr>
        </p:nvSpPr>
        <p:spPr/>
        <p:txBody>
          <a:bodyPr/>
          <a:lstStyle/>
          <a:p>
            <a:fld id="{CA8F1D18-9638-4932-8910-B6EDCB447AA8}" type="slidenum">
              <a:rPr lang="en-US" smtClean="0"/>
              <a:pPr/>
              <a:t>64</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8F1D18-9638-4932-8910-B6EDCB447AA8}" type="slidenum">
              <a:rPr lang="en-US" smtClean="0"/>
              <a:pPr/>
              <a:t>65</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8F1D18-9638-4932-8910-B6EDCB447AA8}" type="slidenum">
              <a:rPr lang="en-US" smtClean="0"/>
              <a:pPr/>
              <a:t>66</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8F1D18-9638-4932-8910-B6EDCB447AA8}" type="slidenum">
              <a:rPr lang="en-US" smtClean="0"/>
              <a:pPr/>
              <a:t>67</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8F1D18-9638-4932-8910-B6EDCB447AA8}" type="slidenum">
              <a:rPr lang="en-US" smtClean="0"/>
              <a:pPr/>
              <a:t>68</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8F1D18-9638-4932-8910-B6EDCB447AA8}" type="slidenum">
              <a:rPr lang="en-US" smtClean="0"/>
              <a:pPr/>
              <a:t>69</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8F1D18-9638-4932-8910-B6EDCB447AA8}" type="slidenum">
              <a:rPr lang="en-US" smtClean="0"/>
              <a:pPr/>
              <a:t>70</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ED0B83-FA1E-482D-AD89-4E224F76AB55}" type="slidenum">
              <a:rPr lang="en-US" smtClean="0"/>
              <a:pPr/>
              <a:t>71</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8F1D18-9638-4932-8910-B6EDCB447AA8}" type="slidenum">
              <a:rPr lang="en-US" smtClean="0"/>
              <a:pPr/>
              <a:t>73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ED0B83-FA1E-482D-AD89-4E224F76AB55}" type="slidenum">
              <a:rPr lang="en-US" smtClean="0"/>
              <a:pPr/>
              <a:t>7</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8F1D18-9638-4932-8910-B6EDCB447AA8}" type="slidenum">
              <a:rPr lang="en-US" smtClean="0"/>
              <a:pPr/>
              <a:t>74</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ED0B83-FA1E-482D-AD89-4E224F76AB55}" type="slidenum">
              <a:rPr lang="en-US" smtClean="0"/>
              <a:pPr/>
              <a:t>75</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8F1D18-9638-4932-8910-B6EDCB447AA8}" type="slidenum">
              <a:rPr lang="en-US" smtClean="0"/>
              <a:pPr/>
              <a:t>76</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8F1D18-9638-4932-8910-B6EDCB447AA8}" type="slidenum">
              <a:rPr lang="en-US" smtClean="0"/>
              <a:pPr/>
              <a:t>77</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8F1D18-9638-4932-8910-B6EDCB447AA8}" type="slidenum">
              <a:rPr lang="en-US" smtClean="0"/>
              <a:pPr/>
              <a:t>78</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8F1D18-9638-4932-8910-B6EDCB447AA8}" type="slidenum">
              <a:rPr lang="en-US" smtClean="0"/>
              <a:pPr/>
              <a:t>79</a:t>
            </a:fld>
            <a:endParaRPr lang="en-US"/>
          </a:p>
        </p:txBody>
      </p:sp>
    </p:spTree>
    <p:extLst>
      <p:ext uri="{BB962C8B-B14F-4D97-AF65-F5344CB8AC3E}">
        <p14:creationId xmlns:p14="http://schemas.microsoft.com/office/powerpoint/2010/main" val="8368761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8F1D18-9638-4932-8910-B6EDCB447AA8}" type="slidenum">
              <a:rPr lang="en-US" smtClean="0"/>
              <a:pPr/>
              <a:t>80</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8F1D18-9638-4932-8910-B6EDCB447AA8}" type="slidenum">
              <a:rPr lang="en-US" smtClean="0"/>
              <a:pPr/>
              <a:t>81</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8F1D18-9638-4932-8910-B6EDCB447AA8}" type="slidenum">
              <a:rPr lang="en-US" smtClean="0"/>
              <a:pPr/>
              <a:t>82</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8F1D18-9638-4932-8910-B6EDCB447AA8}" type="slidenum">
              <a:rPr lang="en-US" smtClean="0"/>
              <a:pPr/>
              <a:t>83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ED0B83-FA1E-482D-AD89-4E224F76AB55}" type="slidenum">
              <a:rPr lang="en-US" smtClean="0"/>
              <a:pPr/>
              <a:t>8</a:t>
            </a:fld>
            <a:endParaRPr lang="en-US"/>
          </a:p>
        </p:txBody>
      </p:sp>
    </p:spTree>
    <p:extLst>
      <p:ext uri="{BB962C8B-B14F-4D97-AF65-F5344CB8AC3E}">
        <p14:creationId xmlns:p14="http://schemas.microsoft.com/office/powerpoint/2010/main" val="358552028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ED0B83-FA1E-482D-AD89-4E224F76AB55}" type="slidenum">
              <a:rPr lang="en-US" smtClean="0"/>
              <a:pPr/>
              <a:t>84</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ED0B83-FA1E-482D-AD89-4E224F76AB55}" type="slidenum">
              <a:rPr lang="en-US" smtClean="0"/>
              <a:pPr/>
              <a:t>85</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ED0B83-FA1E-482D-AD89-4E224F76AB55}" type="slidenum">
              <a:rPr lang="en-US" smtClean="0"/>
              <a:pPr/>
              <a:t>86</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ED0B83-FA1E-482D-AD89-4E224F76AB55}" type="slidenum">
              <a:rPr lang="en-US" smtClean="0"/>
              <a:pPr/>
              <a:t>87</a:t>
            </a:fld>
            <a:endParaRPr lang="en-US"/>
          </a:p>
        </p:txBody>
      </p:sp>
    </p:spTree>
    <p:extLst>
      <p:ext uri="{BB962C8B-B14F-4D97-AF65-F5344CB8AC3E}">
        <p14:creationId xmlns:p14="http://schemas.microsoft.com/office/powerpoint/2010/main" val="8791193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a:t>
            </a:r>
            <a:r>
              <a:rPr lang="en-US" baseline="0" dirty="0"/>
              <a:t> is UCS equivalent to BFS?</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Can</a:t>
            </a:r>
            <a:r>
              <a:rPr lang="en-US" baseline="0" dirty="0"/>
              <a:t> the complexity of UCS exceed the complexity of BFS?</a:t>
            </a:r>
            <a:endParaRPr lang="en-US" dirty="0"/>
          </a:p>
          <a:p>
            <a:r>
              <a:rPr lang="en-US" baseline="0" dirty="0"/>
              <a:t>How to make DFS complete?</a:t>
            </a:r>
          </a:p>
          <a:p>
            <a:r>
              <a:rPr lang="en-US" baseline="0" dirty="0"/>
              <a:t>When is DFS better than BFS?</a:t>
            </a:r>
            <a:endParaRPr lang="en-US" dirty="0"/>
          </a:p>
        </p:txBody>
      </p:sp>
      <p:sp>
        <p:nvSpPr>
          <p:cNvPr id="4" name="Slide Number Placeholder 3"/>
          <p:cNvSpPr>
            <a:spLocks noGrp="1"/>
          </p:cNvSpPr>
          <p:nvPr>
            <p:ph type="sldNum" sz="quarter" idx="10"/>
          </p:nvPr>
        </p:nvSpPr>
        <p:spPr/>
        <p:txBody>
          <a:bodyPr/>
          <a:lstStyle/>
          <a:p>
            <a:fld id="{3AED0B83-FA1E-482D-AD89-4E224F76AB55}" type="slidenum">
              <a:rPr lang="en-US" smtClean="0"/>
              <a:pPr/>
              <a:t>88</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ED0B83-FA1E-482D-AD89-4E224F76AB55}" type="slidenum">
              <a:rPr lang="en-US" smtClean="0"/>
              <a:pPr/>
              <a:t>89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ED0B83-FA1E-482D-AD89-4E224F76AB55}"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ED0B83-FA1E-482D-AD89-4E224F76AB55}"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ED0B83-FA1E-482D-AD89-4E224F76AB55}"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3A0A1-3327-45CE-8A21-0BF59E3A9C6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3E0102D-83A5-4E73-A95C-4D3778785FC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04584AD-FB15-4D4C-88DE-F352529B24DC}"/>
              </a:ext>
            </a:extLst>
          </p:cNvPr>
          <p:cNvSpPr>
            <a:spLocks noGrp="1"/>
          </p:cNvSpPr>
          <p:nvPr>
            <p:ph type="dt" sz="half" idx="10"/>
          </p:nvPr>
        </p:nvSpPr>
        <p:spPr>
          <a:xfrm>
            <a:off x="628650" y="6356351"/>
            <a:ext cx="2057400" cy="365125"/>
          </a:xfrm>
          <a:prstGeom prst="rect">
            <a:avLst/>
          </a:prstGeom>
        </p:spPr>
        <p:txBody>
          <a:bodyPr/>
          <a:lstStyle/>
          <a:p>
            <a:fld id="{FDB68C03-DCF9-4B87-BBF6-8F2088376604}" type="datetimeFigureOut">
              <a:rPr lang="en-US" smtClean="0"/>
              <a:t>12/6/2024</a:t>
            </a:fld>
            <a:endParaRPr lang="en-US"/>
          </a:p>
        </p:txBody>
      </p:sp>
      <p:sp>
        <p:nvSpPr>
          <p:cNvPr id="5" name="Footer Placeholder 4">
            <a:extLst>
              <a:ext uri="{FF2B5EF4-FFF2-40B4-BE49-F238E27FC236}">
                <a16:creationId xmlns:a16="http://schemas.microsoft.com/office/drawing/2014/main" id="{7920771D-B2B7-4DDB-877A-898A10F45173}"/>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4EC21AC-5AFD-4F2C-8A31-C0113410E034}"/>
              </a:ext>
            </a:extLst>
          </p:cNvPr>
          <p:cNvSpPr>
            <a:spLocks noGrp="1"/>
          </p:cNvSpPr>
          <p:nvPr>
            <p:ph type="sldNum" sz="quarter" idx="12"/>
          </p:nvPr>
        </p:nvSpPr>
        <p:spPr/>
        <p:txBody>
          <a:bodyPr/>
          <a:lstStyle/>
          <a:p>
            <a:fld id="{E97C47EE-1537-423B-A9B2-96D7BC867AC1}" type="slidenum">
              <a:rPr lang="en-US" smtClean="0"/>
              <a:t>‹#›</a:t>
            </a:fld>
            <a:endParaRPr lang="en-US"/>
          </a:p>
        </p:txBody>
      </p:sp>
    </p:spTree>
    <p:extLst>
      <p:ext uri="{BB962C8B-B14F-4D97-AF65-F5344CB8AC3E}">
        <p14:creationId xmlns:p14="http://schemas.microsoft.com/office/powerpoint/2010/main" val="162016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A5E47-C049-4A0A-B554-59FD1CB64C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CFED5F-110F-447A-A8E7-7207F8E173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D629D5-90EF-4646-954E-2A913ABEC5F0}"/>
              </a:ext>
            </a:extLst>
          </p:cNvPr>
          <p:cNvSpPr>
            <a:spLocks noGrp="1"/>
          </p:cNvSpPr>
          <p:nvPr>
            <p:ph type="dt" sz="half" idx="10"/>
          </p:nvPr>
        </p:nvSpPr>
        <p:spPr>
          <a:xfrm>
            <a:off x="628650" y="6356351"/>
            <a:ext cx="2057400" cy="365125"/>
          </a:xfrm>
          <a:prstGeom prst="rect">
            <a:avLst/>
          </a:prstGeom>
        </p:spPr>
        <p:txBody>
          <a:bodyPr/>
          <a:lstStyle/>
          <a:p>
            <a:r>
              <a:rPr lang="en-US"/>
              <a:t>14 Jan 2004</a:t>
            </a:r>
          </a:p>
        </p:txBody>
      </p:sp>
      <p:sp>
        <p:nvSpPr>
          <p:cNvPr id="5" name="Footer Placeholder 4">
            <a:extLst>
              <a:ext uri="{FF2B5EF4-FFF2-40B4-BE49-F238E27FC236}">
                <a16:creationId xmlns:a16="http://schemas.microsoft.com/office/drawing/2014/main" id="{57DDEB13-434B-4FB2-BAAF-89B2739E810E}"/>
              </a:ext>
            </a:extLst>
          </p:cNvPr>
          <p:cNvSpPr>
            <a:spLocks noGrp="1"/>
          </p:cNvSpPr>
          <p:nvPr>
            <p:ph type="ftr" sz="quarter" idx="11"/>
          </p:nvPr>
        </p:nvSpPr>
        <p:spPr>
          <a:xfrm>
            <a:off x="3028950" y="6356351"/>
            <a:ext cx="3086100" cy="365125"/>
          </a:xfrm>
          <a:prstGeom prst="rect">
            <a:avLst/>
          </a:prstGeom>
        </p:spPr>
        <p:txBody>
          <a:bodyPr/>
          <a:lstStyle/>
          <a:p>
            <a:r>
              <a:rPr lang="en-US"/>
              <a:t>CS 3243 - Blind Search</a:t>
            </a:r>
          </a:p>
        </p:txBody>
      </p:sp>
      <p:sp>
        <p:nvSpPr>
          <p:cNvPr id="6" name="Slide Number Placeholder 5">
            <a:extLst>
              <a:ext uri="{FF2B5EF4-FFF2-40B4-BE49-F238E27FC236}">
                <a16:creationId xmlns:a16="http://schemas.microsoft.com/office/drawing/2014/main" id="{9B0EAE48-842D-41AF-92E2-D30DB1BA2963}"/>
              </a:ext>
            </a:extLst>
          </p:cNvPr>
          <p:cNvSpPr>
            <a:spLocks noGrp="1"/>
          </p:cNvSpPr>
          <p:nvPr>
            <p:ph type="sldNum" sz="quarter" idx="12"/>
          </p:nvPr>
        </p:nvSpPr>
        <p:spPr/>
        <p:txBody>
          <a:bodyPr/>
          <a:lstStyle/>
          <a:p>
            <a:fld id="{FF2426BF-23F7-454A-AE34-F8D0C0837188}" type="slidenum">
              <a:rPr lang="en-US" smtClean="0"/>
              <a:pPr/>
              <a:t>‹#›</a:t>
            </a:fld>
            <a:endParaRPr lang="en-US"/>
          </a:p>
        </p:txBody>
      </p:sp>
    </p:spTree>
    <p:extLst>
      <p:ext uri="{BB962C8B-B14F-4D97-AF65-F5344CB8AC3E}">
        <p14:creationId xmlns:p14="http://schemas.microsoft.com/office/powerpoint/2010/main" val="706831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A76FEB-CDB4-462A-9F79-6A20CF7C08A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869DC8-76D3-4204-B2AE-EFC9BD3D08C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DD1055-F71C-4DEB-9AFB-08AF80DE13A1}"/>
              </a:ext>
            </a:extLst>
          </p:cNvPr>
          <p:cNvSpPr>
            <a:spLocks noGrp="1"/>
          </p:cNvSpPr>
          <p:nvPr>
            <p:ph type="dt" sz="half" idx="10"/>
          </p:nvPr>
        </p:nvSpPr>
        <p:spPr>
          <a:xfrm>
            <a:off x="628650" y="6356351"/>
            <a:ext cx="2057400" cy="365125"/>
          </a:xfrm>
          <a:prstGeom prst="rect">
            <a:avLst/>
          </a:prstGeom>
        </p:spPr>
        <p:txBody>
          <a:bodyPr/>
          <a:lstStyle/>
          <a:p>
            <a:r>
              <a:rPr lang="en-US"/>
              <a:t>14 Jan 2004</a:t>
            </a:r>
          </a:p>
        </p:txBody>
      </p:sp>
      <p:sp>
        <p:nvSpPr>
          <p:cNvPr id="5" name="Footer Placeholder 4">
            <a:extLst>
              <a:ext uri="{FF2B5EF4-FFF2-40B4-BE49-F238E27FC236}">
                <a16:creationId xmlns:a16="http://schemas.microsoft.com/office/drawing/2014/main" id="{232A486D-6FB9-4790-90A1-36404733D2AE}"/>
              </a:ext>
            </a:extLst>
          </p:cNvPr>
          <p:cNvSpPr>
            <a:spLocks noGrp="1"/>
          </p:cNvSpPr>
          <p:nvPr>
            <p:ph type="ftr" sz="quarter" idx="11"/>
          </p:nvPr>
        </p:nvSpPr>
        <p:spPr>
          <a:xfrm>
            <a:off x="3028950" y="6356351"/>
            <a:ext cx="3086100" cy="365125"/>
          </a:xfrm>
          <a:prstGeom prst="rect">
            <a:avLst/>
          </a:prstGeom>
        </p:spPr>
        <p:txBody>
          <a:bodyPr/>
          <a:lstStyle/>
          <a:p>
            <a:r>
              <a:rPr lang="en-US"/>
              <a:t>CS 3243 - Blind Search</a:t>
            </a:r>
          </a:p>
        </p:txBody>
      </p:sp>
      <p:sp>
        <p:nvSpPr>
          <p:cNvPr id="6" name="Slide Number Placeholder 5">
            <a:extLst>
              <a:ext uri="{FF2B5EF4-FFF2-40B4-BE49-F238E27FC236}">
                <a16:creationId xmlns:a16="http://schemas.microsoft.com/office/drawing/2014/main" id="{6FB8E9DA-F14C-4A2F-9EEE-9AE2AC984261}"/>
              </a:ext>
            </a:extLst>
          </p:cNvPr>
          <p:cNvSpPr>
            <a:spLocks noGrp="1"/>
          </p:cNvSpPr>
          <p:nvPr>
            <p:ph type="sldNum" sz="quarter" idx="12"/>
          </p:nvPr>
        </p:nvSpPr>
        <p:spPr/>
        <p:txBody>
          <a:bodyPr/>
          <a:lstStyle/>
          <a:p>
            <a:fld id="{14BF256C-05D7-4F8B-A8CD-2D886136ABC4}" type="slidenum">
              <a:rPr lang="en-US" smtClean="0"/>
              <a:pPr/>
              <a:t>‹#›</a:t>
            </a:fld>
            <a:endParaRPr lang="en-US"/>
          </a:p>
        </p:txBody>
      </p:sp>
    </p:spTree>
    <p:extLst>
      <p:ext uri="{BB962C8B-B14F-4D97-AF65-F5344CB8AC3E}">
        <p14:creationId xmlns:p14="http://schemas.microsoft.com/office/powerpoint/2010/main" val="1789357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C4AC9-C37B-4E02-A225-58C9FBB9A2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FE8FA6-09EB-4014-B26B-31EC25B4D3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4426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AF54D-79F1-4FBB-B3D9-325206B99F2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C14BE77-C158-434B-B162-FE8ABAFFD63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2C29E0-AEC0-4E60-A102-F17F3531786E}"/>
              </a:ext>
            </a:extLst>
          </p:cNvPr>
          <p:cNvSpPr>
            <a:spLocks noGrp="1"/>
          </p:cNvSpPr>
          <p:nvPr>
            <p:ph type="dt" sz="half" idx="10"/>
          </p:nvPr>
        </p:nvSpPr>
        <p:spPr>
          <a:xfrm>
            <a:off x="628650" y="6356351"/>
            <a:ext cx="2057400" cy="365125"/>
          </a:xfrm>
          <a:prstGeom prst="rect">
            <a:avLst/>
          </a:prstGeom>
        </p:spPr>
        <p:txBody>
          <a:bodyPr/>
          <a:lstStyle/>
          <a:p>
            <a:fld id="{FDB68C03-DCF9-4B87-BBF6-8F2088376604}" type="datetimeFigureOut">
              <a:rPr lang="en-US" smtClean="0"/>
              <a:t>12/6/2024</a:t>
            </a:fld>
            <a:endParaRPr lang="en-US"/>
          </a:p>
        </p:txBody>
      </p:sp>
      <p:sp>
        <p:nvSpPr>
          <p:cNvPr id="5" name="Footer Placeholder 4">
            <a:extLst>
              <a:ext uri="{FF2B5EF4-FFF2-40B4-BE49-F238E27FC236}">
                <a16:creationId xmlns:a16="http://schemas.microsoft.com/office/drawing/2014/main" id="{4A6ADECA-9481-4613-821B-D1554DA9C224}"/>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C956AD3-074F-4112-901E-6AC9E271A2F1}"/>
              </a:ext>
            </a:extLst>
          </p:cNvPr>
          <p:cNvSpPr>
            <a:spLocks noGrp="1"/>
          </p:cNvSpPr>
          <p:nvPr>
            <p:ph type="sldNum" sz="quarter" idx="12"/>
          </p:nvPr>
        </p:nvSpPr>
        <p:spPr/>
        <p:txBody>
          <a:bodyPr/>
          <a:lstStyle/>
          <a:p>
            <a:fld id="{E97C47EE-1537-423B-A9B2-96D7BC867AC1}" type="slidenum">
              <a:rPr lang="en-US" smtClean="0"/>
              <a:t>‹#›</a:t>
            </a:fld>
            <a:endParaRPr lang="en-US"/>
          </a:p>
        </p:txBody>
      </p:sp>
    </p:spTree>
    <p:extLst>
      <p:ext uri="{BB962C8B-B14F-4D97-AF65-F5344CB8AC3E}">
        <p14:creationId xmlns:p14="http://schemas.microsoft.com/office/powerpoint/2010/main" val="2378351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3D92B-30D0-4376-8CE9-BE73BCA0F1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459DD5-3ACF-4231-89D2-E4FB0944C477}"/>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ADF2D3-5819-4C97-8B69-9A645A43129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648A80-B2A6-4D5F-AFE2-7EC14D5B399C}"/>
              </a:ext>
            </a:extLst>
          </p:cNvPr>
          <p:cNvSpPr>
            <a:spLocks noGrp="1"/>
          </p:cNvSpPr>
          <p:nvPr>
            <p:ph type="dt" sz="half" idx="10"/>
          </p:nvPr>
        </p:nvSpPr>
        <p:spPr>
          <a:xfrm>
            <a:off x="628650" y="6356351"/>
            <a:ext cx="2057400" cy="365125"/>
          </a:xfrm>
          <a:prstGeom prst="rect">
            <a:avLst/>
          </a:prstGeom>
        </p:spPr>
        <p:txBody>
          <a:bodyPr/>
          <a:lstStyle/>
          <a:p>
            <a:fld id="{FDB68C03-DCF9-4B87-BBF6-8F2088376604}" type="datetimeFigureOut">
              <a:rPr lang="en-US" smtClean="0"/>
              <a:t>12/6/2024</a:t>
            </a:fld>
            <a:endParaRPr lang="en-US"/>
          </a:p>
        </p:txBody>
      </p:sp>
      <p:sp>
        <p:nvSpPr>
          <p:cNvPr id="6" name="Footer Placeholder 5">
            <a:extLst>
              <a:ext uri="{FF2B5EF4-FFF2-40B4-BE49-F238E27FC236}">
                <a16:creationId xmlns:a16="http://schemas.microsoft.com/office/drawing/2014/main" id="{64885392-3AD1-4B9F-BDE7-E811EE4B8A90}"/>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553B12-6FF9-461B-B662-2E287CEE3061}"/>
              </a:ext>
            </a:extLst>
          </p:cNvPr>
          <p:cNvSpPr>
            <a:spLocks noGrp="1"/>
          </p:cNvSpPr>
          <p:nvPr>
            <p:ph type="sldNum" sz="quarter" idx="12"/>
          </p:nvPr>
        </p:nvSpPr>
        <p:spPr/>
        <p:txBody>
          <a:bodyPr/>
          <a:lstStyle/>
          <a:p>
            <a:fld id="{E97C47EE-1537-423B-A9B2-96D7BC867AC1}" type="slidenum">
              <a:rPr lang="en-US" smtClean="0"/>
              <a:t>‹#›</a:t>
            </a:fld>
            <a:endParaRPr lang="en-US"/>
          </a:p>
        </p:txBody>
      </p:sp>
    </p:spTree>
    <p:extLst>
      <p:ext uri="{BB962C8B-B14F-4D97-AF65-F5344CB8AC3E}">
        <p14:creationId xmlns:p14="http://schemas.microsoft.com/office/powerpoint/2010/main" val="1690588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7D962-2DDE-4D90-AFEB-0AF259A4F7D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808309-9304-455B-99E4-537464DDD40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20CD4-2875-48EA-8AF9-496D552469D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5F9376-4868-43F4-9A2A-6951C726B35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A610D3E-B0F9-4C1C-A524-F283922CCD23}"/>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4893AB-4DA9-4155-BA7D-0DA93AAAC2D3}"/>
              </a:ext>
            </a:extLst>
          </p:cNvPr>
          <p:cNvSpPr>
            <a:spLocks noGrp="1"/>
          </p:cNvSpPr>
          <p:nvPr>
            <p:ph type="dt" sz="half" idx="10"/>
          </p:nvPr>
        </p:nvSpPr>
        <p:spPr>
          <a:xfrm>
            <a:off x="628650" y="6356351"/>
            <a:ext cx="2057400" cy="365125"/>
          </a:xfrm>
          <a:prstGeom prst="rect">
            <a:avLst/>
          </a:prstGeom>
        </p:spPr>
        <p:txBody>
          <a:bodyPr/>
          <a:lstStyle/>
          <a:p>
            <a:r>
              <a:rPr lang="en-US"/>
              <a:t>14 Jan 2004</a:t>
            </a:r>
          </a:p>
        </p:txBody>
      </p:sp>
      <p:sp>
        <p:nvSpPr>
          <p:cNvPr id="8" name="Footer Placeholder 7">
            <a:extLst>
              <a:ext uri="{FF2B5EF4-FFF2-40B4-BE49-F238E27FC236}">
                <a16:creationId xmlns:a16="http://schemas.microsoft.com/office/drawing/2014/main" id="{A7EE904F-BEB5-427E-91C5-C887D1E52255}"/>
              </a:ext>
            </a:extLst>
          </p:cNvPr>
          <p:cNvSpPr>
            <a:spLocks noGrp="1"/>
          </p:cNvSpPr>
          <p:nvPr>
            <p:ph type="ftr" sz="quarter" idx="11"/>
          </p:nvPr>
        </p:nvSpPr>
        <p:spPr>
          <a:xfrm>
            <a:off x="3028950" y="6356351"/>
            <a:ext cx="3086100" cy="365125"/>
          </a:xfrm>
          <a:prstGeom prst="rect">
            <a:avLst/>
          </a:prstGeom>
        </p:spPr>
        <p:txBody>
          <a:bodyPr/>
          <a:lstStyle/>
          <a:p>
            <a:r>
              <a:rPr lang="en-US"/>
              <a:t>CS 3243 - Blind Search</a:t>
            </a:r>
          </a:p>
        </p:txBody>
      </p:sp>
      <p:sp>
        <p:nvSpPr>
          <p:cNvPr id="9" name="Slide Number Placeholder 8">
            <a:extLst>
              <a:ext uri="{FF2B5EF4-FFF2-40B4-BE49-F238E27FC236}">
                <a16:creationId xmlns:a16="http://schemas.microsoft.com/office/drawing/2014/main" id="{78F287E9-DB2B-46C3-9DB2-0902398D45B4}"/>
              </a:ext>
            </a:extLst>
          </p:cNvPr>
          <p:cNvSpPr>
            <a:spLocks noGrp="1"/>
          </p:cNvSpPr>
          <p:nvPr>
            <p:ph type="sldNum" sz="quarter" idx="12"/>
          </p:nvPr>
        </p:nvSpPr>
        <p:spPr/>
        <p:txBody>
          <a:bodyPr/>
          <a:lstStyle/>
          <a:p>
            <a:fld id="{43B963AB-989A-489E-AE33-EB41FB033A09}" type="slidenum">
              <a:rPr lang="en-US" smtClean="0"/>
              <a:pPr/>
              <a:t>‹#›</a:t>
            </a:fld>
            <a:endParaRPr lang="en-US"/>
          </a:p>
        </p:txBody>
      </p:sp>
    </p:spTree>
    <p:extLst>
      <p:ext uri="{BB962C8B-B14F-4D97-AF65-F5344CB8AC3E}">
        <p14:creationId xmlns:p14="http://schemas.microsoft.com/office/powerpoint/2010/main" val="2929886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14B55-C98C-44F3-9E04-75CA1C02A2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F07777-7DFE-488E-8FF0-AF885700A5DD}"/>
              </a:ext>
            </a:extLst>
          </p:cNvPr>
          <p:cNvSpPr>
            <a:spLocks noGrp="1"/>
          </p:cNvSpPr>
          <p:nvPr>
            <p:ph type="dt" sz="half" idx="10"/>
          </p:nvPr>
        </p:nvSpPr>
        <p:spPr>
          <a:xfrm>
            <a:off x="628650" y="6356351"/>
            <a:ext cx="2057400" cy="365125"/>
          </a:xfrm>
          <a:prstGeom prst="rect">
            <a:avLst/>
          </a:prstGeom>
        </p:spPr>
        <p:txBody>
          <a:bodyPr/>
          <a:lstStyle/>
          <a:p>
            <a:r>
              <a:rPr lang="en-US"/>
              <a:t>14 Jan 2004</a:t>
            </a:r>
          </a:p>
        </p:txBody>
      </p:sp>
      <p:sp>
        <p:nvSpPr>
          <p:cNvPr id="4" name="Footer Placeholder 3">
            <a:extLst>
              <a:ext uri="{FF2B5EF4-FFF2-40B4-BE49-F238E27FC236}">
                <a16:creationId xmlns:a16="http://schemas.microsoft.com/office/drawing/2014/main" id="{D42283B2-F1D4-4B18-BA20-EDC874414517}"/>
              </a:ext>
            </a:extLst>
          </p:cNvPr>
          <p:cNvSpPr>
            <a:spLocks noGrp="1"/>
          </p:cNvSpPr>
          <p:nvPr>
            <p:ph type="ftr" sz="quarter" idx="11"/>
          </p:nvPr>
        </p:nvSpPr>
        <p:spPr>
          <a:xfrm>
            <a:off x="3028950" y="6356351"/>
            <a:ext cx="3086100" cy="365125"/>
          </a:xfrm>
          <a:prstGeom prst="rect">
            <a:avLst/>
          </a:prstGeom>
        </p:spPr>
        <p:txBody>
          <a:bodyPr/>
          <a:lstStyle/>
          <a:p>
            <a:r>
              <a:rPr lang="en-US"/>
              <a:t>CS 3243 - Blind Search</a:t>
            </a:r>
          </a:p>
        </p:txBody>
      </p:sp>
      <p:sp>
        <p:nvSpPr>
          <p:cNvPr id="5" name="Slide Number Placeholder 4">
            <a:extLst>
              <a:ext uri="{FF2B5EF4-FFF2-40B4-BE49-F238E27FC236}">
                <a16:creationId xmlns:a16="http://schemas.microsoft.com/office/drawing/2014/main" id="{341D0810-F107-4148-B946-E0FB8D886496}"/>
              </a:ext>
            </a:extLst>
          </p:cNvPr>
          <p:cNvSpPr>
            <a:spLocks noGrp="1"/>
          </p:cNvSpPr>
          <p:nvPr>
            <p:ph type="sldNum" sz="quarter" idx="12"/>
          </p:nvPr>
        </p:nvSpPr>
        <p:spPr/>
        <p:txBody>
          <a:bodyPr/>
          <a:lstStyle/>
          <a:p>
            <a:fld id="{768102A7-0C28-44F0-898D-773E064A07DF}" type="slidenum">
              <a:rPr lang="en-US" smtClean="0"/>
              <a:pPr/>
              <a:t>‹#›</a:t>
            </a:fld>
            <a:endParaRPr lang="en-US"/>
          </a:p>
        </p:txBody>
      </p:sp>
    </p:spTree>
    <p:extLst>
      <p:ext uri="{BB962C8B-B14F-4D97-AF65-F5344CB8AC3E}">
        <p14:creationId xmlns:p14="http://schemas.microsoft.com/office/powerpoint/2010/main" val="1153371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460C90-643E-4B39-97AA-545987962D70}"/>
              </a:ext>
            </a:extLst>
          </p:cNvPr>
          <p:cNvSpPr>
            <a:spLocks noGrp="1"/>
          </p:cNvSpPr>
          <p:nvPr>
            <p:ph type="dt" sz="half" idx="10"/>
          </p:nvPr>
        </p:nvSpPr>
        <p:spPr>
          <a:xfrm>
            <a:off x="628650" y="6356351"/>
            <a:ext cx="2057400" cy="365125"/>
          </a:xfrm>
          <a:prstGeom prst="rect">
            <a:avLst/>
          </a:prstGeom>
        </p:spPr>
        <p:txBody>
          <a:bodyPr/>
          <a:lstStyle/>
          <a:p>
            <a:r>
              <a:rPr lang="en-US"/>
              <a:t>14 Jan 2004</a:t>
            </a:r>
          </a:p>
        </p:txBody>
      </p:sp>
      <p:sp>
        <p:nvSpPr>
          <p:cNvPr id="3" name="Footer Placeholder 2">
            <a:extLst>
              <a:ext uri="{FF2B5EF4-FFF2-40B4-BE49-F238E27FC236}">
                <a16:creationId xmlns:a16="http://schemas.microsoft.com/office/drawing/2014/main" id="{D0E9D3B7-E3D2-4F0F-8BEB-D0F893F10649}"/>
              </a:ext>
            </a:extLst>
          </p:cNvPr>
          <p:cNvSpPr>
            <a:spLocks noGrp="1"/>
          </p:cNvSpPr>
          <p:nvPr>
            <p:ph type="ftr" sz="quarter" idx="11"/>
          </p:nvPr>
        </p:nvSpPr>
        <p:spPr>
          <a:xfrm>
            <a:off x="3028950" y="6356351"/>
            <a:ext cx="3086100" cy="365125"/>
          </a:xfrm>
          <a:prstGeom prst="rect">
            <a:avLst/>
          </a:prstGeom>
        </p:spPr>
        <p:txBody>
          <a:bodyPr/>
          <a:lstStyle/>
          <a:p>
            <a:r>
              <a:rPr lang="en-US"/>
              <a:t>CS 3243 - Blind Search</a:t>
            </a:r>
          </a:p>
        </p:txBody>
      </p:sp>
      <p:sp>
        <p:nvSpPr>
          <p:cNvPr id="4" name="Slide Number Placeholder 3">
            <a:extLst>
              <a:ext uri="{FF2B5EF4-FFF2-40B4-BE49-F238E27FC236}">
                <a16:creationId xmlns:a16="http://schemas.microsoft.com/office/drawing/2014/main" id="{C5BA60A5-4025-415E-8277-A6F9F70B50CF}"/>
              </a:ext>
            </a:extLst>
          </p:cNvPr>
          <p:cNvSpPr>
            <a:spLocks noGrp="1"/>
          </p:cNvSpPr>
          <p:nvPr>
            <p:ph type="sldNum" sz="quarter" idx="12"/>
          </p:nvPr>
        </p:nvSpPr>
        <p:spPr/>
        <p:txBody>
          <a:bodyPr/>
          <a:lstStyle/>
          <a:p>
            <a:fld id="{A2F3BF20-175F-47CA-9386-D7A8446B7C29}" type="slidenum">
              <a:rPr lang="en-US" smtClean="0"/>
              <a:pPr/>
              <a:t>‹#›</a:t>
            </a:fld>
            <a:endParaRPr lang="en-US"/>
          </a:p>
        </p:txBody>
      </p:sp>
    </p:spTree>
    <p:extLst>
      <p:ext uri="{BB962C8B-B14F-4D97-AF65-F5344CB8AC3E}">
        <p14:creationId xmlns:p14="http://schemas.microsoft.com/office/powerpoint/2010/main" val="3743504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E4D8C-EFCC-475C-979B-F8686ADCDF7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DC78DC2-BF0A-4078-947A-D8BA3118ADE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FA89E1-4D67-4703-8094-BE925CD311D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70F72F9-138A-4D27-94F5-B2810AD7A96D}"/>
              </a:ext>
            </a:extLst>
          </p:cNvPr>
          <p:cNvSpPr>
            <a:spLocks noGrp="1"/>
          </p:cNvSpPr>
          <p:nvPr>
            <p:ph type="dt" sz="half" idx="10"/>
          </p:nvPr>
        </p:nvSpPr>
        <p:spPr>
          <a:xfrm>
            <a:off x="628650" y="6356351"/>
            <a:ext cx="2057400" cy="365125"/>
          </a:xfrm>
          <a:prstGeom prst="rect">
            <a:avLst/>
          </a:prstGeom>
        </p:spPr>
        <p:txBody>
          <a:bodyPr/>
          <a:lstStyle/>
          <a:p>
            <a:r>
              <a:rPr lang="en-US"/>
              <a:t>14 Jan 2004</a:t>
            </a:r>
          </a:p>
        </p:txBody>
      </p:sp>
      <p:sp>
        <p:nvSpPr>
          <p:cNvPr id="6" name="Footer Placeholder 5">
            <a:extLst>
              <a:ext uri="{FF2B5EF4-FFF2-40B4-BE49-F238E27FC236}">
                <a16:creationId xmlns:a16="http://schemas.microsoft.com/office/drawing/2014/main" id="{E207353E-3E74-4855-8A3A-D4B22FCAF5E7}"/>
              </a:ext>
            </a:extLst>
          </p:cNvPr>
          <p:cNvSpPr>
            <a:spLocks noGrp="1"/>
          </p:cNvSpPr>
          <p:nvPr>
            <p:ph type="ftr" sz="quarter" idx="11"/>
          </p:nvPr>
        </p:nvSpPr>
        <p:spPr>
          <a:xfrm>
            <a:off x="3028950" y="6356351"/>
            <a:ext cx="3086100" cy="365125"/>
          </a:xfrm>
          <a:prstGeom prst="rect">
            <a:avLst/>
          </a:prstGeom>
        </p:spPr>
        <p:txBody>
          <a:bodyPr/>
          <a:lstStyle/>
          <a:p>
            <a:r>
              <a:rPr lang="en-US"/>
              <a:t>CS 3243 - Blind Search</a:t>
            </a:r>
          </a:p>
        </p:txBody>
      </p:sp>
      <p:sp>
        <p:nvSpPr>
          <p:cNvPr id="7" name="Slide Number Placeholder 6">
            <a:extLst>
              <a:ext uri="{FF2B5EF4-FFF2-40B4-BE49-F238E27FC236}">
                <a16:creationId xmlns:a16="http://schemas.microsoft.com/office/drawing/2014/main" id="{0463FEAA-5B95-4BF6-9ABB-74AAB8A9BB14}"/>
              </a:ext>
            </a:extLst>
          </p:cNvPr>
          <p:cNvSpPr>
            <a:spLocks noGrp="1"/>
          </p:cNvSpPr>
          <p:nvPr>
            <p:ph type="sldNum" sz="quarter" idx="12"/>
          </p:nvPr>
        </p:nvSpPr>
        <p:spPr/>
        <p:txBody>
          <a:bodyPr/>
          <a:lstStyle/>
          <a:p>
            <a:fld id="{39724606-A38D-498A-B460-2362EA3C915A}" type="slidenum">
              <a:rPr lang="en-US" smtClean="0"/>
              <a:pPr/>
              <a:t>‹#›</a:t>
            </a:fld>
            <a:endParaRPr lang="en-US"/>
          </a:p>
        </p:txBody>
      </p:sp>
    </p:spTree>
    <p:extLst>
      <p:ext uri="{BB962C8B-B14F-4D97-AF65-F5344CB8AC3E}">
        <p14:creationId xmlns:p14="http://schemas.microsoft.com/office/powerpoint/2010/main" val="117339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34127-5359-425B-85D2-0A5D7A6D961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8AC3F76-0F9D-44B8-B320-5527EED139D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44369F9-7A97-46E8-AFA9-C7017F9427C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593C1D6-5D11-4968-B679-3E1CC6CFCF82}"/>
              </a:ext>
            </a:extLst>
          </p:cNvPr>
          <p:cNvSpPr>
            <a:spLocks noGrp="1"/>
          </p:cNvSpPr>
          <p:nvPr>
            <p:ph type="dt" sz="half" idx="10"/>
          </p:nvPr>
        </p:nvSpPr>
        <p:spPr>
          <a:xfrm>
            <a:off x="628650" y="6356351"/>
            <a:ext cx="2057400" cy="365125"/>
          </a:xfrm>
          <a:prstGeom prst="rect">
            <a:avLst/>
          </a:prstGeom>
        </p:spPr>
        <p:txBody>
          <a:bodyPr/>
          <a:lstStyle/>
          <a:p>
            <a:r>
              <a:rPr lang="en-US"/>
              <a:t>14 Jan 2004</a:t>
            </a:r>
          </a:p>
        </p:txBody>
      </p:sp>
      <p:sp>
        <p:nvSpPr>
          <p:cNvPr id="6" name="Footer Placeholder 5">
            <a:extLst>
              <a:ext uri="{FF2B5EF4-FFF2-40B4-BE49-F238E27FC236}">
                <a16:creationId xmlns:a16="http://schemas.microsoft.com/office/drawing/2014/main" id="{58A93109-6D71-4EA2-B07F-91E5CB629043}"/>
              </a:ext>
            </a:extLst>
          </p:cNvPr>
          <p:cNvSpPr>
            <a:spLocks noGrp="1"/>
          </p:cNvSpPr>
          <p:nvPr>
            <p:ph type="ftr" sz="quarter" idx="11"/>
          </p:nvPr>
        </p:nvSpPr>
        <p:spPr>
          <a:xfrm>
            <a:off x="3028950" y="6356351"/>
            <a:ext cx="3086100" cy="365125"/>
          </a:xfrm>
          <a:prstGeom prst="rect">
            <a:avLst/>
          </a:prstGeom>
        </p:spPr>
        <p:txBody>
          <a:bodyPr/>
          <a:lstStyle/>
          <a:p>
            <a:r>
              <a:rPr lang="en-US"/>
              <a:t>CS 3243 - Blind Search</a:t>
            </a:r>
          </a:p>
        </p:txBody>
      </p:sp>
      <p:sp>
        <p:nvSpPr>
          <p:cNvPr id="7" name="Slide Number Placeholder 6">
            <a:extLst>
              <a:ext uri="{FF2B5EF4-FFF2-40B4-BE49-F238E27FC236}">
                <a16:creationId xmlns:a16="http://schemas.microsoft.com/office/drawing/2014/main" id="{344AD4A7-BF84-4397-B385-2AD7820F1432}"/>
              </a:ext>
            </a:extLst>
          </p:cNvPr>
          <p:cNvSpPr>
            <a:spLocks noGrp="1"/>
          </p:cNvSpPr>
          <p:nvPr>
            <p:ph type="sldNum" sz="quarter" idx="12"/>
          </p:nvPr>
        </p:nvSpPr>
        <p:spPr/>
        <p:txBody>
          <a:bodyPr/>
          <a:lstStyle/>
          <a:p>
            <a:fld id="{DB1E55EC-528B-4849-B14F-C2768CDCAD28}" type="slidenum">
              <a:rPr lang="en-US" smtClean="0"/>
              <a:pPr/>
              <a:t>‹#›</a:t>
            </a:fld>
            <a:endParaRPr lang="en-US"/>
          </a:p>
        </p:txBody>
      </p:sp>
    </p:spTree>
    <p:extLst>
      <p:ext uri="{BB962C8B-B14F-4D97-AF65-F5344CB8AC3E}">
        <p14:creationId xmlns:p14="http://schemas.microsoft.com/office/powerpoint/2010/main" val="1118814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AF2D2E-0472-425C-8625-002334FD0F4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0688C7-213E-4AC0-9CCB-4B37ADE783B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0D742CE-0BD3-4D70-821B-CFCC3B8AA0B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97C47EE-1537-423B-A9B2-96D7BC867AC1}" type="slidenum">
              <a:rPr lang="en-US" smtClean="0"/>
              <a:t>‹#›</a:t>
            </a:fld>
            <a:endParaRPr lang="en-US"/>
          </a:p>
        </p:txBody>
      </p:sp>
    </p:spTree>
    <p:extLst>
      <p:ext uri="{BB962C8B-B14F-4D97-AF65-F5344CB8AC3E}">
        <p14:creationId xmlns:p14="http://schemas.microsoft.com/office/powerpoint/2010/main" val="401062879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creativecommons.org/licenses/by-sa/4.0/"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4.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00.png"/><Relationship Id="rId4" Type="http://schemas.openxmlformats.org/officeDocument/2006/relationships/image" Target="../media/image190.png"/></Relationships>
</file>

<file path=ppt/slides/_rels/slide26.xml.rels><?xml version="1.0" encoding="UTF-8" standalone="yes"?>
<Relationships xmlns="http://schemas.openxmlformats.org/package/2006/relationships"><Relationship Id="rId3" Type="http://schemas.openxmlformats.org/officeDocument/2006/relationships/image" Target="../media/image2000.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20.png"/><Relationship Id="rId5" Type="http://schemas.openxmlformats.org/officeDocument/2006/relationships/image" Target="../media/image241.png"/><Relationship Id="rId4" Type="http://schemas.openxmlformats.org/officeDocument/2006/relationships/hyperlink" Target="https://itnext.io/permutations-combinations-algorithms-cheat-sheet-68c14879aba5"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50.png"/><Relationship Id="rId4" Type="http://schemas.openxmlformats.org/officeDocument/2006/relationships/hyperlink" Target="https://itnext.io/permutations-combinations-algorithms-cheat-sheet-68c14879aba5"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6" Type="http://schemas.microsoft.com/office/2007/relationships/hdphoto" Target="../media/hdphoto5.wdp"/><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6.xml"/><Relationship Id="rId6" Type="http://schemas.microsoft.com/office/2007/relationships/hdphoto" Target="../media/hdphoto5.wdp"/><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8.png"/><Relationship Id="rId7" Type="http://schemas.openxmlformats.org/officeDocument/2006/relationships/image" Target="../media/image36.png"/><Relationship Id="rId2" Type="http://schemas.openxmlformats.org/officeDocument/2006/relationships/image" Target="../media/image27.png"/><Relationship Id="rId1" Type="http://schemas.openxmlformats.org/officeDocument/2006/relationships/slideLayout" Target="../slideLayouts/slideLayout6.xml"/><Relationship Id="rId6" Type="http://schemas.microsoft.com/office/2007/relationships/hdphoto" Target="../media/hdphoto5.wdp"/><Relationship Id="rId5" Type="http://schemas.openxmlformats.org/officeDocument/2006/relationships/image" Target="../media/image30.pn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8.png"/><Relationship Id="rId7" Type="http://schemas.openxmlformats.org/officeDocument/2006/relationships/image" Target="../media/image38.png"/><Relationship Id="rId2" Type="http://schemas.openxmlformats.org/officeDocument/2006/relationships/image" Target="../media/image27.png"/><Relationship Id="rId1" Type="http://schemas.openxmlformats.org/officeDocument/2006/relationships/slideLayout" Target="../slideLayouts/slideLayout6.xml"/><Relationship Id="rId6" Type="http://schemas.microsoft.com/office/2007/relationships/hdphoto" Target="../media/hdphoto5.wdp"/><Relationship Id="rId11" Type="http://schemas.openxmlformats.org/officeDocument/2006/relationships/image" Target="../media/image41.png"/><Relationship Id="rId5" Type="http://schemas.openxmlformats.org/officeDocument/2006/relationships/image" Target="../media/image30.png"/><Relationship Id="rId10" Type="http://schemas.openxmlformats.org/officeDocument/2006/relationships/image" Target="../media/image40.png"/><Relationship Id="rId4" Type="http://schemas.openxmlformats.org/officeDocument/2006/relationships/image" Target="../media/image29.png"/><Relationship Id="rId9" Type="http://schemas.openxmlformats.org/officeDocument/2006/relationships/image" Target="../media/image39.png"/></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en.wikipedia.org/wiki/Dijkstra%27s_algorith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70.png"/></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10.png"/><Relationship Id="rId1" Type="http://schemas.openxmlformats.org/officeDocument/2006/relationships/slideLayout" Target="../slideLayouts/slideLayout2.xml"/><Relationship Id="rId4" Type="http://schemas.openxmlformats.org/officeDocument/2006/relationships/image" Target="../media/image390.png"/></Relationships>
</file>

<file path=ppt/slides/_rels/slide45.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11.png"/></Relationships>
</file>

<file path=ppt/slides/_rels/slide50.xml.rels><?xml version="1.0" encoding="UTF-8" standalone="yes"?>
<Relationships xmlns="http://schemas.openxmlformats.org/package/2006/relationships"><Relationship Id="rId3" Type="http://schemas.openxmlformats.org/officeDocument/2006/relationships/image" Target="../media/image47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49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51.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5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5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5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5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8" Type="http://schemas.openxmlformats.org/officeDocument/2006/relationships/diagramData" Target="../diagrams/data60.xm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diagramLayout" Target="../diagrams/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55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72.png"/></Relationships>
</file>

<file path=ppt/slides/_rels/slide64.xml.rels><?xml version="1.0" encoding="UTF-8" standalone="yes"?>
<Relationships xmlns="http://schemas.openxmlformats.org/package/2006/relationships"><Relationship Id="rId3" Type="http://schemas.openxmlformats.org/officeDocument/2006/relationships/image" Target="../media/image571.png"/><Relationship Id="rId7" Type="http://schemas.openxmlformats.org/officeDocument/2006/relationships/image" Target="../media/image60.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0.png"/><Relationship Id="rId4" Type="http://schemas.openxmlformats.org/officeDocument/2006/relationships/image" Target="../media/image57.png"/></Relationships>
</file>

<file path=ppt/slides/_rels/slide6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570.png"/><Relationship Id="rId5" Type="http://schemas.openxmlformats.org/officeDocument/2006/relationships/image" Target="../media/image560.png"/><Relationship Id="rId4" Type="http://schemas.openxmlformats.org/officeDocument/2006/relationships/image" Target="../media/image52.png"/></Relationships>
</file>

<file path=ppt/slides/_rels/slide6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570.png"/><Relationship Id="rId5" Type="http://schemas.openxmlformats.org/officeDocument/2006/relationships/image" Target="../media/image62.png"/><Relationship Id="rId4" Type="http://schemas.openxmlformats.org/officeDocument/2006/relationships/image" Target="../media/image52.png"/></Relationships>
</file>

<file path=ppt/slides/_rels/slide6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570.png"/><Relationship Id="rId5" Type="http://schemas.openxmlformats.org/officeDocument/2006/relationships/image" Target="../media/image62.png"/><Relationship Id="rId4" Type="http://schemas.openxmlformats.org/officeDocument/2006/relationships/image" Target="../media/image52.png"/></Relationships>
</file>

<file path=ppt/slides/_rels/slide6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570.png"/><Relationship Id="rId5" Type="http://schemas.openxmlformats.org/officeDocument/2006/relationships/image" Target="../media/image62.png"/><Relationship Id="rId4" Type="http://schemas.openxmlformats.org/officeDocument/2006/relationships/image" Target="../media/image52.png"/></Relationships>
</file>

<file path=ppt/slides/_rels/slide6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570.png"/><Relationship Id="rId5" Type="http://schemas.openxmlformats.org/officeDocument/2006/relationships/image" Target="../media/image62.png"/><Relationship Id="rId4" Type="http://schemas.openxmlformats.org/officeDocument/2006/relationships/image" Target="../media/image5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570.png"/><Relationship Id="rId5" Type="http://schemas.openxmlformats.org/officeDocument/2006/relationships/image" Target="../media/image62.png"/><Relationship Id="rId4" Type="http://schemas.openxmlformats.org/officeDocument/2006/relationships/image" Target="../media/image52.png"/></Relationships>
</file>

<file path=ppt/slides/_rels/slide71.xml.rels><?xml version="1.0" encoding="UTF-8" standalone="yes"?>
<Relationships xmlns="http://schemas.openxmlformats.org/package/2006/relationships"><Relationship Id="rId3" Type="http://schemas.openxmlformats.org/officeDocument/2006/relationships/image" Target="../media/image67.gif"/><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hyperlink" Target="https://en.wikipedia.org/wiki/A*_search_algorithm"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662.png"/><Relationship Id="rId2" Type="http://schemas.openxmlformats.org/officeDocument/2006/relationships/image" Target="../media/image45.png"/><Relationship Id="rId1" Type="http://schemas.openxmlformats.org/officeDocument/2006/relationships/slideLayout" Target="../slideLayouts/slideLayout6.xml"/><Relationship Id="rId4" Type="http://schemas.openxmlformats.org/officeDocument/2006/relationships/image" Target="../media/image671.png"/></Relationships>
</file>

<file path=ppt/slides/_rels/slide73.xml.rels><?xml version="1.0" encoding="UTF-8" standalone="yes"?>
<Relationships xmlns="http://schemas.openxmlformats.org/package/2006/relationships"><Relationship Id="rId3" Type="http://schemas.openxmlformats.org/officeDocument/2006/relationships/image" Target="../media/image68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20.png"/><Relationship Id="rId7" Type="http://schemas.openxmlformats.org/officeDocument/2006/relationships/image" Target="../media/image700.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661.png"/><Relationship Id="rId5" Type="http://schemas.openxmlformats.org/officeDocument/2006/relationships/image" Target="../media/image632.png"/><Relationship Id="rId4" Type="http://schemas.openxmlformats.org/officeDocument/2006/relationships/image" Target="../media/image670.png"/><Relationship Id="rId9" Type="http://schemas.openxmlformats.org/officeDocument/2006/relationships/image" Target="../media/image72.png"/></Relationships>
</file>

<file path=ppt/slides/_rels/slide7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15.png"/></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1.xml.rels><?xml version="1.0" encoding="UTF-8" standalone="yes"?>
<Relationships xmlns="http://schemas.openxmlformats.org/package/2006/relationships"><Relationship Id="rId3" Type="http://schemas.openxmlformats.org/officeDocument/2006/relationships/image" Target="../media/image760.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90.pn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3.png"/></Relationships>
</file>

<file path=ppt/slides/_rels/slide85.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69.png"/><Relationship Id="rId7" Type="http://schemas.openxmlformats.org/officeDocument/2006/relationships/hyperlink" Target="https://en.wikipedia.org/wiki/A*_search_algorithm"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590.png"/><Relationship Id="rId4" Type="http://schemas.openxmlformats.org/officeDocument/2006/relationships/image" Target="../media/image85.png"/><Relationship Id="rId9" Type="http://schemas.openxmlformats.org/officeDocument/2006/relationships/image" Target="../media/image80.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88.xml.rels><?xml version="1.0" encoding="UTF-8" standalone="yes"?>
<Relationships xmlns="http://schemas.openxmlformats.org/package/2006/relationships"><Relationship Id="rId8" Type="http://schemas.openxmlformats.org/officeDocument/2006/relationships/image" Target="../media/image890.png"/><Relationship Id="rId3" Type="http://schemas.openxmlformats.org/officeDocument/2006/relationships/image" Target="../media/image630.png"/><Relationship Id="rId7" Type="http://schemas.openxmlformats.org/officeDocument/2006/relationships/image" Target="../media/image880.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660.png"/><Relationship Id="rId5" Type="http://schemas.openxmlformats.org/officeDocument/2006/relationships/image" Target="../media/image650.png"/><Relationship Id="rId4" Type="http://schemas.openxmlformats.org/officeDocument/2006/relationships/image" Target="../media/image640.png"/><Relationship Id="rId9" Type="http://schemas.openxmlformats.org/officeDocument/2006/relationships/image" Target="../media/image690.png"/></Relationships>
</file>

<file path=ppt/slides/_rels/slide89.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0.png"/><Relationship Id="rId7" Type="http://schemas.openxmlformats.org/officeDocument/2006/relationships/image" Target="../media/image94.png"/><Relationship Id="rId12" Type="http://schemas.openxmlformats.org/officeDocument/2006/relationships/image" Target="../media/image99.pn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93.png"/><Relationship Id="rId11" Type="http://schemas.openxmlformats.org/officeDocument/2006/relationships/image" Target="../media/image98.png"/><Relationship Id="rId5" Type="http://schemas.openxmlformats.org/officeDocument/2006/relationships/image" Target="../media/image92.png"/><Relationship Id="rId10" Type="http://schemas.openxmlformats.org/officeDocument/2006/relationships/image" Target="../media/image97.png"/><Relationship Id="rId4" Type="http://schemas.openxmlformats.org/officeDocument/2006/relationships/image" Target="../media/image91.png"/><Relationship Id="rId9" Type="http://schemas.openxmlformats.org/officeDocument/2006/relationships/image" Target="../media/image9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7" name="Picture 5"/>
          <p:cNvPicPr>
            <a:picLocks noChangeAspect="1" noChangeArrowheads="1"/>
          </p:cNvPicPr>
          <p:nvPr/>
        </p:nvPicPr>
        <p:blipFill rotWithShape="1">
          <a:blip r:embed="rId3" cstate="print"/>
          <a:srcRect r="5200"/>
          <a:stretch/>
        </p:blipFill>
        <p:spPr bwMode="auto">
          <a:xfrm>
            <a:off x="2642616" y="10"/>
            <a:ext cx="6501384" cy="6857990"/>
          </a:xfrm>
          <a:prstGeom prst="rect">
            <a:avLst/>
          </a:prstGeom>
          <a:noFill/>
        </p:spPr>
      </p:pic>
      <p:sp>
        <p:nvSpPr>
          <p:cNvPr id="76" name="Rectangle 75">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6" name="Rectangle 4"/>
          <p:cNvSpPr>
            <a:spLocks noGrp="1" noChangeArrowheads="1"/>
          </p:cNvSpPr>
          <p:nvPr>
            <p:ph type="ctrTitle"/>
          </p:nvPr>
        </p:nvSpPr>
        <p:spPr>
          <a:xfrm>
            <a:off x="358485" y="1122363"/>
            <a:ext cx="3017520" cy="3204134"/>
          </a:xfrm>
        </p:spPr>
        <p:txBody>
          <a:bodyPr anchor="b">
            <a:noAutofit/>
          </a:bodyPr>
          <a:lstStyle/>
          <a:p>
            <a:pPr algn="l"/>
            <a:r>
              <a:rPr lang="en-US" sz="2400" dirty="0"/>
              <a:t>CS 5/7320 </a:t>
            </a:r>
            <a:br>
              <a:rPr lang="en-US" sz="2400" dirty="0"/>
            </a:br>
            <a:r>
              <a:rPr lang="en-US" sz="2400" dirty="0"/>
              <a:t>Artificial Intelligence</a:t>
            </a:r>
            <a:br>
              <a:rPr lang="en-US" sz="3200" dirty="0"/>
            </a:br>
            <a:br>
              <a:rPr lang="en-US" sz="3200" dirty="0"/>
            </a:br>
            <a:r>
              <a:rPr lang="en-US" sz="3200" dirty="0"/>
              <a:t>Solving problems by searching</a:t>
            </a:r>
            <a:br>
              <a:rPr lang="en-US" sz="3200" dirty="0"/>
            </a:br>
            <a:r>
              <a:rPr lang="en-US" sz="2000" dirty="0"/>
              <a:t>AIMA Chapter 3</a:t>
            </a:r>
            <a:endParaRPr lang="en-US" sz="3200" dirty="0"/>
          </a:p>
        </p:txBody>
      </p:sp>
      <p:sp>
        <p:nvSpPr>
          <p:cNvPr id="3075" name="Rectangle 3"/>
          <p:cNvSpPr>
            <a:spLocks noGrp="1" noChangeArrowheads="1"/>
          </p:cNvSpPr>
          <p:nvPr>
            <p:ph type="subTitle" idx="1"/>
          </p:nvPr>
        </p:nvSpPr>
        <p:spPr>
          <a:xfrm>
            <a:off x="259081" y="4872922"/>
            <a:ext cx="3017519" cy="1208141"/>
          </a:xfrm>
        </p:spPr>
        <p:txBody>
          <a:bodyPr>
            <a:normAutofit/>
          </a:bodyPr>
          <a:lstStyle/>
          <a:p>
            <a:pPr algn="l"/>
            <a:r>
              <a:rPr lang="en-US" dirty="0"/>
              <a:t>Slides by Michael Hahsler</a:t>
            </a:r>
            <a:br>
              <a:rPr lang="en-US" dirty="0"/>
            </a:br>
            <a:r>
              <a:rPr lang="en-US" sz="1400" dirty="0"/>
              <a:t>based on slides by Svetlana </a:t>
            </a:r>
            <a:r>
              <a:rPr lang="en-US" sz="1400" dirty="0" err="1"/>
              <a:t>Lazepnik</a:t>
            </a:r>
            <a:r>
              <a:rPr lang="en-US" sz="1400" dirty="0"/>
              <a:t> with figures from the AIMA textbook.</a:t>
            </a:r>
          </a:p>
        </p:txBody>
      </p:sp>
      <p:sp>
        <p:nvSpPr>
          <p:cNvPr id="78" name="Rectangle 7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0" name="Rectangle 7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4" descr="Creative Commons License">
            <a:extLst>
              <a:ext uri="{FF2B5EF4-FFF2-40B4-BE49-F238E27FC236}">
                <a16:creationId xmlns:a16="http://schemas.microsoft.com/office/drawing/2014/main" id="{DD0046E9-1953-4A65-8AFE-6A01CBC5CF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785788"/>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6ABB877-EDDD-49CF-96C5-57C1990E3D8A}"/>
              </a:ext>
            </a:extLst>
          </p:cNvPr>
          <p:cNvSpPr txBox="1"/>
          <p:nvPr/>
        </p:nvSpPr>
        <p:spPr>
          <a:xfrm>
            <a:off x="296569" y="6196601"/>
            <a:ext cx="3017521" cy="430887"/>
          </a:xfrm>
          <a:prstGeom prst="rect">
            <a:avLst/>
          </a:prstGeom>
          <a:noFill/>
        </p:spPr>
        <p:txBody>
          <a:bodyPr wrap="square">
            <a:spAutoFit/>
          </a:bodyPr>
          <a:lstStyle/>
          <a:p>
            <a:r>
              <a:rPr lang="en-US" sz="1100" b="0" i="0" dirty="0">
                <a:solidFill>
                  <a:schemeClr val="tx1">
                    <a:lumMod val="50000"/>
                  </a:schemeClr>
                </a:solidFill>
                <a:effectLst/>
                <a:latin typeface="source sans pro" panose="020B0503030403020204" pitchFamily="34" charset="0"/>
              </a:rPr>
              <a:t>This work is licensed under a </a:t>
            </a:r>
            <a:r>
              <a:rPr lang="en-US" sz="1100" b="0" i="0" strike="noStrike" dirty="0">
                <a:solidFill>
                  <a:schemeClr val="tx1">
                    <a:lumMod val="50000"/>
                  </a:schemeClr>
                </a:solidFill>
                <a:effectLst/>
                <a:latin typeface="source sans pro" panose="020B0503030403020204" pitchFamily="34" charset="0"/>
                <a:hlinkClick r:id="rId5">
                  <a:extLst>
                    <a:ext uri="{A12FA001-AC4F-418D-AE19-62706E023703}">
                      <ahyp:hlinkClr xmlns:ahyp="http://schemas.microsoft.com/office/drawing/2018/hyperlinkcolor" val="tx"/>
                    </a:ext>
                  </a:extLst>
                </a:hlinkClick>
              </a:rPr>
              <a:t>Creative Commons Attribution-</a:t>
            </a:r>
            <a:r>
              <a:rPr lang="en-US" sz="1100" b="0" i="0" strike="noStrike" dirty="0" err="1">
                <a:solidFill>
                  <a:schemeClr val="tx1">
                    <a:lumMod val="50000"/>
                  </a:schemeClr>
                </a:solidFill>
                <a:effectLst/>
                <a:latin typeface="source sans pro" panose="020B0503030403020204" pitchFamily="34" charset="0"/>
                <a:hlinkClick r:id="rId5">
                  <a:extLst>
                    <a:ext uri="{A12FA001-AC4F-418D-AE19-62706E023703}">
                      <ahyp:hlinkClr xmlns:ahyp="http://schemas.microsoft.com/office/drawing/2018/hyperlinkcolor" val="tx"/>
                    </a:ext>
                  </a:extLst>
                </a:hlinkClick>
              </a:rPr>
              <a:t>ShareAlike</a:t>
            </a:r>
            <a:r>
              <a:rPr lang="en-US" sz="1100" b="0" i="0" strike="noStrike" dirty="0">
                <a:solidFill>
                  <a:schemeClr val="tx1">
                    <a:lumMod val="50000"/>
                  </a:schemeClr>
                </a:solidFill>
                <a:effectLst/>
                <a:latin typeface="source sans pro" panose="020B0503030403020204" pitchFamily="34" charset="0"/>
                <a:hlinkClick r:id="rId5">
                  <a:extLst>
                    <a:ext uri="{A12FA001-AC4F-418D-AE19-62706E023703}">
                      <ahyp:hlinkClr xmlns:ahyp="http://schemas.microsoft.com/office/drawing/2018/hyperlinkcolor" val="tx"/>
                    </a:ext>
                  </a:extLst>
                </a:hlinkClick>
              </a:rPr>
              <a:t> 4.0 International License</a:t>
            </a:r>
            <a:r>
              <a:rPr lang="en-US" sz="1100" b="0" i="0" dirty="0">
                <a:solidFill>
                  <a:schemeClr val="tx1">
                    <a:lumMod val="50000"/>
                  </a:schemeClr>
                </a:solidFill>
                <a:effectLst/>
                <a:latin typeface="source sans pro" panose="020B0503030403020204" pitchFamily="34" charset="0"/>
              </a:rPr>
              <a:t>.</a:t>
            </a:r>
            <a:endParaRPr lang="en-US" sz="1100" dirty="0">
              <a:solidFill>
                <a:schemeClr val="tx1">
                  <a:lumMod val="50000"/>
                </a:schemeClr>
              </a:solidFill>
            </a:endParaRPr>
          </a:p>
        </p:txBody>
      </p:sp>
      <p:grpSp>
        <p:nvGrpSpPr>
          <p:cNvPr id="2" name="Group 1">
            <a:extLst>
              <a:ext uri="{FF2B5EF4-FFF2-40B4-BE49-F238E27FC236}">
                <a16:creationId xmlns:a16="http://schemas.microsoft.com/office/drawing/2014/main" id="{5B1CD7E1-9BDB-BDBA-C151-99C33CDD9174}"/>
              </a:ext>
              <a:ext uri="{C183D7F6-B498-43B3-948B-1728B52AA6E4}">
                <adec:decorative xmlns:adec="http://schemas.microsoft.com/office/drawing/2017/decorative" val="1"/>
              </a:ext>
            </a:extLst>
          </p:cNvPr>
          <p:cNvGrpSpPr/>
          <p:nvPr/>
        </p:nvGrpSpPr>
        <p:grpSpPr>
          <a:xfrm>
            <a:off x="7171961" y="4716889"/>
            <a:ext cx="1676400" cy="1981200"/>
            <a:chOff x="7162800" y="4191000"/>
            <a:chExt cx="1676400" cy="1981200"/>
          </a:xfrm>
        </p:grpSpPr>
        <p:sp>
          <p:nvSpPr>
            <p:cNvPr id="3" name="Rectangle 2">
              <a:extLst>
                <a:ext uri="{FF2B5EF4-FFF2-40B4-BE49-F238E27FC236}">
                  <a16:creationId xmlns:a16="http://schemas.microsoft.com/office/drawing/2014/main" id="{DE25CD6E-5257-09AB-E10F-692A93931275}"/>
                </a:ext>
              </a:extLst>
            </p:cNvPr>
            <p:cNvSpPr/>
            <p:nvPr/>
          </p:nvSpPr>
          <p:spPr>
            <a:xfrm>
              <a:off x="7162800" y="4191000"/>
              <a:ext cx="1676400" cy="198120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qr code with black dots&#10;&#10;Description automatically generated">
              <a:extLst>
                <a:ext uri="{FF2B5EF4-FFF2-40B4-BE49-F238E27FC236}">
                  <a16:creationId xmlns:a16="http://schemas.microsoft.com/office/drawing/2014/main" id="{924A2323-215C-16F8-BC68-3FB8620997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00900" y="4212771"/>
              <a:ext cx="1600200" cy="1600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a:extLst>
                <a:ext uri="{FF2B5EF4-FFF2-40B4-BE49-F238E27FC236}">
                  <a16:creationId xmlns:a16="http://schemas.microsoft.com/office/drawing/2014/main" id="{06D73C2B-BBFF-C13E-6C3B-D5F6BC037843}"/>
                </a:ext>
              </a:extLst>
            </p:cNvPr>
            <p:cNvSpPr/>
            <p:nvPr/>
          </p:nvSpPr>
          <p:spPr>
            <a:xfrm>
              <a:off x="7162800" y="5812971"/>
              <a:ext cx="1676400" cy="35922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t>Online Material</a:t>
              </a:r>
            </a:p>
          </p:txBody>
        </p:sp>
      </p:grpSp>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7DB00C61-76E1-4F5C-9775-E3ED9E739797}"/>
              </a:ext>
            </a:extLst>
          </p:cNvPr>
          <p:cNvPicPr>
            <a:picLocks noChangeAspect="1" noChangeArrowheads="1"/>
          </p:cNvPicPr>
          <p:nvPr/>
        </p:nvPicPr>
        <p:blipFill>
          <a:blip r:embed="rId3" cstate="print"/>
          <a:srcRect/>
          <a:stretch>
            <a:fillRect/>
          </a:stretch>
        </p:blipFill>
        <p:spPr bwMode="auto">
          <a:xfrm>
            <a:off x="1295400" y="1398809"/>
            <a:ext cx="5894042" cy="2807934"/>
          </a:xfrm>
          <a:prstGeom prst="rect">
            <a:avLst/>
          </a:prstGeom>
          <a:noFill/>
          <a:ln w="9525">
            <a:noFill/>
            <a:miter lim="800000"/>
            <a:headEnd/>
            <a:tailEnd/>
          </a:ln>
        </p:spPr>
      </p:pic>
      <p:sp>
        <p:nvSpPr>
          <p:cNvPr id="6146" name="Rectangle 2"/>
          <p:cNvSpPr>
            <a:spLocks noGrp="1" noChangeArrowheads="1"/>
          </p:cNvSpPr>
          <p:nvPr>
            <p:ph type="title"/>
          </p:nvPr>
        </p:nvSpPr>
        <p:spPr>
          <a:xfrm>
            <a:off x="457200" y="352231"/>
            <a:ext cx="8229600" cy="1143000"/>
          </a:xfrm>
        </p:spPr>
        <p:txBody>
          <a:bodyPr/>
          <a:lstStyle/>
          <a:p>
            <a:r>
              <a:rPr lang="en-US" dirty="0"/>
              <a:t>Example: Vacuum world</a:t>
            </a:r>
          </a:p>
        </p:txBody>
      </p:sp>
      <p:sp>
        <p:nvSpPr>
          <p:cNvPr id="6147" name="Rectangle 3"/>
          <p:cNvSpPr>
            <a:spLocks noGrp="1" noChangeArrowheads="1"/>
          </p:cNvSpPr>
          <p:nvPr>
            <p:ph idx="1"/>
          </p:nvPr>
        </p:nvSpPr>
        <p:spPr>
          <a:xfrm>
            <a:off x="457200" y="4234621"/>
            <a:ext cx="8448907" cy="2394779"/>
          </a:xfrm>
        </p:spPr>
        <p:txBody>
          <a:bodyPr>
            <a:normAutofit/>
          </a:bodyPr>
          <a:lstStyle/>
          <a:p>
            <a:r>
              <a:rPr lang="en-US" sz="2400" b="1" dirty="0">
                <a:solidFill>
                  <a:srgbClr val="FF0000"/>
                </a:solidFill>
              </a:rPr>
              <a:t>Initial State: </a:t>
            </a:r>
            <a:r>
              <a:rPr lang="en-US" sz="2000" dirty="0"/>
              <a:t>Defined by agent location and dirt location.</a:t>
            </a:r>
            <a:endParaRPr lang="en-US" sz="2000" b="1" dirty="0">
              <a:solidFill>
                <a:srgbClr val="FF0000"/>
              </a:solidFill>
            </a:endParaRPr>
          </a:p>
          <a:p>
            <a:r>
              <a:rPr lang="en-US" sz="2400" b="1" dirty="0">
                <a:solidFill>
                  <a:srgbClr val="FF0000"/>
                </a:solidFill>
              </a:rPr>
              <a:t>Actions: </a:t>
            </a:r>
            <a:r>
              <a:rPr lang="en-US" sz="2000" dirty="0"/>
              <a:t>Left, right, suck</a:t>
            </a:r>
            <a:endParaRPr lang="en-US" sz="2400" b="1" dirty="0">
              <a:solidFill>
                <a:srgbClr val="FF0000"/>
              </a:solidFill>
            </a:endParaRPr>
          </a:p>
          <a:p>
            <a:r>
              <a:rPr lang="en-US" sz="2400" b="1" dirty="0">
                <a:solidFill>
                  <a:srgbClr val="FF0000"/>
                </a:solidFill>
              </a:rPr>
              <a:t>Transition model: </a:t>
            </a:r>
            <a:r>
              <a:rPr lang="en-US" sz="2100" dirty="0"/>
              <a:t>Clean a location or move.</a:t>
            </a:r>
          </a:p>
          <a:p>
            <a:r>
              <a:rPr lang="en-US" sz="2300" b="1" dirty="0">
                <a:solidFill>
                  <a:srgbClr val="FF0000"/>
                </a:solidFill>
              </a:rPr>
              <a:t>Goal state: </a:t>
            </a:r>
            <a:r>
              <a:rPr lang="en-US" sz="2300" dirty="0"/>
              <a:t>All locations are clean.</a:t>
            </a:r>
            <a:endParaRPr lang="en-US" sz="2300" b="1" dirty="0">
              <a:solidFill>
                <a:srgbClr val="FF0000"/>
              </a:solidFill>
            </a:endParaRPr>
          </a:p>
          <a:p>
            <a:r>
              <a:rPr lang="en-US" sz="2300" b="1" dirty="0">
                <a:solidFill>
                  <a:srgbClr val="FF0000"/>
                </a:solidFill>
              </a:rPr>
              <a:t>Path cost: </a:t>
            </a:r>
            <a:r>
              <a:rPr lang="en-US" sz="2000" dirty="0"/>
              <a:t>E.g., number if actions</a:t>
            </a:r>
          </a:p>
          <a:p>
            <a:endParaRPr lang="en-US" sz="2400" dirty="0"/>
          </a:p>
        </p:txBody>
      </p:sp>
      <p:pic>
        <p:nvPicPr>
          <p:cNvPr id="6" name="Picture 4" descr="vacuum2-environment"/>
          <p:cNvPicPr>
            <a:picLocks noChangeAspect="1" noChangeArrowheads="1"/>
          </p:cNvPicPr>
          <p:nvPr/>
        </p:nvPicPr>
        <p:blipFill>
          <a:blip r:embed="rId4" cstate="print"/>
          <a:srcRect/>
          <a:stretch>
            <a:fillRect/>
          </a:stretch>
        </p:blipFill>
        <p:spPr bwMode="auto">
          <a:xfrm>
            <a:off x="6172200" y="685800"/>
            <a:ext cx="1866900" cy="955158"/>
          </a:xfrm>
          <a:prstGeom prst="rect">
            <a:avLst/>
          </a:prstGeom>
          <a:noFill/>
        </p:spPr>
      </p:pic>
      <p:sp>
        <p:nvSpPr>
          <p:cNvPr id="2" name="Rectangle 1">
            <a:extLst>
              <a:ext uri="{FF2B5EF4-FFF2-40B4-BE49-F238E27FC236}">
                <a16:creationId xmlns:a16="http://schemas.microsoft.com/office/drawing/2014/main" id="{97F4CACD-9913-48F7-9C59-F69D6F28DB24}"/>
              </a:ext>
            </a:extLst>
          </p:cNvPr>
          <p:cNvSpPr/>
          <p:nvPr/>
        </p:nvSpPr>
        <p:spPr>
          <a:xfrm>
            <a:off x="3124200" y="3352800"/>
            <a:ext cx="2209800" cy="533400"/>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7" name="TextBox 6">
            <a:extLst>
              <a:ext uri="{FF2B5EF4-FFF2-40B4-BE49-F238E27FC236}">
                <a16:creationId xmlns:a16="http://schemas.microsoft.com/office/drawing/2014/main" id="{54DA0C8D-BFCA-4641-A774-A2D21D63B506}"/>
              </a:ext>
            </a:extLst>
          </p:cNvPr>
          <p:cNvSpPr txBox="1"/>
          <p:nvPr/>
        </p:nvSpPr>
        <p:spPr>
          <a:xfrm>
            <a:off x="1589342" y="3481556"/>
            <a:ext cx="1240917" cy="369332"/>
          </a:xfrm>
          <a:prstGeom prst="rect">
            <a:avLst/>
          </a:prstGeom>
          <a:noFill/>
        </p:spPr>
        <p:txBody>
          <a:bodyPr wrap="none" rtlCol="0">
            <a:spAutoFit/>
          </a:bodyPr>
          <a:lstStyle/>
          <a:p>
            <a:r>
              <a:rPr lang="en-US" b="1" dirty="0">
                <a:solidFill>
                  <a:schemeClr val="accent2">
                    <a:lumMod val="50000"/>
                  </a:schemeClr>
                </a:solidFill>
              </a:rPr>
              <a:t>Goal states</a:t>
            </a:r>
          </a:p>
        </p:txBody>
      </p:sp>
      <p:sp>
        <p:nvSpPr>
          <p:cNvPr id="9" name="TextBox 8">
            <a:extLst>
              <a:ext uri="{FF2B5EF4-FFF2-40B4-BE49-F238E27FC236}">
                <a16:creationId xmlns:a16="http://schemas.microsoft.com/office/drawing/2014/main" id="{9912DB9D-3668-43DE-997C-42B87B79392C}"/>
              </a:ext>
            </a:extLst>
          </p:cNvPr>
          <p:cNvSpPr txBox="1"/>
          <p:nvPr/>
        </p:nvSpPr>
        <p:spPr>
          <a:xfrm>
            <a:off x="990600" y="1409291"/>
            <a:ext cx="1447800" cy="369332"/>
          </a:xfrm>
          <a:prstGeom prst="rect">
            <a:avLst/>
          </a:prstGeom>
          <a:noFill/>
        </p:spPr>
        <p:txBody>
          <a:bodyPr wrap="square">
            <a:spAutoFit/>
          </a:bodyPr>
          <a:lstStyle/>
          <a:p>
            <a:r>
              <a:rPr lang="en-US" b="1" dirty="0"/>
              <a:t>State Space</a:t>
            </a:r>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CA8139D-6DF9-3EBD-5CE8-825562C48CC0}"/>
                  </a:ext>
                </a:extLst>
              </p:cNvPr>
              <p:cNvSpPr txBox="1"/>
              <p:nvPr/>
            </p:nvSpPr>
            <p:spPr>
              <a:xfrm>
                <a:off x="6496494" y="4875074"/>
                <a:ext cx="2438400" cy="175432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dirty="0"/>
                  <a:t>There are 8 possible atomic states of the system. </a:t>
                </a:r>
              </a:p>
              <a:p>
                <a:r>
                  <a:rPr lang="en-US" dirty="0"/>
                  <a:t>Why is the number of states for </a:t>
                </a:r>
                <a:r>
                  <a:rPr lang="en-US" i="1" dirty="0"/>
                  <a:t>n</a:t>
                </a:r>
                <a:r>
                  <a:rPr lang="en-US" dirty="0"/>
                  <a:t> possible locations  </a:t>
                </a:r>
                <a14:m>
                  <m:oMath xmlns:m="http://schemas.openxmlformats.org/officeDocument/2006/math">
                    <m:r>
                      <a:rPr lang="en-US" b="0" i="1" smtClean="0">
                        <a:latin typeface="Cambria Math" panose="02040503050406030204" pitchFamily="18" charset="0"/>
                      </a:rPr>
                      <m:t>𝑛</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e>
                    </m:d>
                  </m:oMath>
                </a14:m>
                <a:r>
                  <a:rPr lang="en-US" dirty="0"/>
                  <a:t>?</a:t>
                </a:r>
              </a:p>
            </p:txBody>
          </p:sp>
        </mc:Choice>
        <mc:Fallback xmlns="">
          <p:sp>
            <p:nvSpPr>
              <p:cNvPr id="4" name="TextBox 3">
                <a:extLst>
                  <a:ext uri="{FF2B5EF4-FFF2-40B4-BE49-F238E27FC236}">
                    <a16:creationId xmlns:a16="http://schemas.microsoft.com/office/drawing/2014/main" id="{1CA8139D-6DF9-3EBD-5CE8-825562C48CC0}"/>
                  </a:ext>
                </a:extLst>
              </p:cNvPr>
              <p:cNvSpPr txBox="1">
                <a:spLocks noRot="1" noChangeAspect="1" noMove="1" noResize="1" noEditPoints="1" noAdjustHandles="1" noChangeArrowheads="1" noChangeShapeType="1" noTextEdit="1"/>
              </p:cNvSpPr>
              <p:nvPr/>
            </p:nvSpPr>
            <p:spPr>
              <a:xfrm>
                <a:off x="6496494" y="4875074"/>
                <a:ext cx="2438400" cy="1754326"/>
              </a:xfrm>
              <a:prstGeom prst="rect">
                <a:avLst/>
              </a:prstGeom>
              <a:blipFill>
                <a:blip r:embed="rId5"/>
                <a:stretch>
                  <a:fillRect l="-2250" t="-2083" b="-4514"/>
                </a:stretch>
              </a:blipFill>
              <a:ln>
                <a:noFill/>
              </a:ln>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p:bldP spid="2"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a:t>Example: Sliding-tile Puzzle</a:t>
            </a:r>
          </a:p>
        </p:txBody>
      </p:sp>
      <mc:AlternateContent xmlns:mc="http://schemas.openxmlformats.org/markup-compatibility/2006" xmlns:a14="http://schemas.microsoft.com/office/drawing/2010/main">
        <mc:Choice Requires="a14">
          <p:sp>
            <p:nvSpPr>
              <p:cNvPr id="17413" name="Rectangle 5"/>
              <p:cNvSpPr>
                <a:spLocks noGrp="1" noChangeArrowheads="1"/>
              </p:cNvSpPr>
              <p:nvPr>
                <p:ph idx="1"/>
              </p:nvPr>
            </p:nvSpPr>
            <p:spPr>
              <a:xfrm>
                <a:off x="637117" y="1408112"/>
                <a:ext cx="5848350" cy="5084762"/>
              </a:xfrm>
              <a:noFill/>
              <a:ln/>
            </p:spPr>
            <p:txBody>
              <a:bodyPr>
                <a:noAutofit/>
              </a:bodyPr>
              <a:lstStyle/>
              <a:p>
                <a:pPr>
                  <a:lnSpc>
                    <a:spcPct val="120000"/>
                  </a:lnSpc>
                </a:pPr>
                <a:r>
                  <a:rPr lang="en-US" sz="2000" b="1" dirty="0">
                    <a:solidFill>
                      <a:srgbClr val="FF0000"/>
                    </a:solidFill>
                  </a:rPr>
                  <a:t>Initial State: </a:t>
                </a:r>
                <a:r>
                  <a:rPr lang="en-US" sz="2000" dirty="0"/>
                  <a:t>A given configuration.</a:t>
                </a:r>
                <a:endParaRPr lang="en-US" sz="2000" dirty="0">
                  <a:solidFill>
                    <a:srgbClr val="FF0000"/>
                  </a:solidFill>
                </a:endParaRPr>
              </a:p>
              <a:p>
                <a:pPr>
                  <a:lnSpc>
                    <a:spcPct val="120000"/>
                  </a:lnSpc>
                </a:pPr>
                <a:r>
                  <a:rPr lang="en-US" sz="2000" b="1" dirty="0">
                    <a:solidFill>
                      <a:srgbClr val="FF0000"/>
                    </a:solidFill>
                  </a:rPr>
                  <a:t>Actions: </a:t>
                </a:r>
                <a:r>
                  <a:rPr lang="en-US" sz="2000" dirty="0"/>
                  <a:t>Move blank left, right, up, down </a:t>
                </a:r>
                <a:endParaRPr lang="en-US" sz="2000" b="1" dirty="0">
                  <a:solidFill>
                    <a:srgbClr val="FF0000"/>
                  </a:solidFill>
                </a:endParaRPr>
              </a:p>
              <a:p>
                <a:pPr>
                  <a:lnSpc>
                    <a:spcPct val="120000"/>
                  </a:lnSpc>
                </a:pPr>
                <a:r>
                  <a:rPr lang="en-US" sz="2000" b="1" dirty="0">
                    <a:solidFill>
                      <a:srgbClr val="FF0000"/>
                    </a:solidFill>
                  </a:rPr>
                  <a:t>Transition model: </a:t>
                </a:r>
                <a:r>
                  <a:rPr lang="en-US" sz="2000" dirty="0"/>
                  <a:t>Move a tile</a:t>
                </a:r>
                <a:endParaRPr lang="en-US" sz="2000" b="1" dirty="0">
                  <a:solidFill>
                    <a:srgbClr val="FF0000"/>
                  </a:solidFill>
                </a:endParaRPr>
              </a:p>
              <a:p>
                <a:pPr>
                  <a:lnSpc>
                    <a:spcPct val="120000"/>
                  </a:lnSpc>
                </a:pPr>
                <a:r>
                  <a:rPr lang="en-US" sz="2000" b="1" dirty="0">
                    <a:solidFill>
                      <a:srgbClr val="FF0000"/>
                    </a:solidFill>
                  </a:rPr>
                  <a:t>Goal state: </a:t>
                </a:r>
                <a:r>
                  <a:rPr lang="en-US" sz="2000" dirty="0"/>
                  <a:t>Tiles are arranged empty and 1-8 in order</a:t>
                </a:r>
                <a:endParaRPr lang="en-US" sz="2000" b="1" dirty="0">
                  <a:solidFill>
                    <a:srgbClr val="FF0000"/>
                  </a:solidFill>
                </a:endParaRPr>
              </a:p>
              <a:p>
                <a:pPr>
                  <a:lnSpc>
                    <a:spcPct val="120000"/>
                  </a:lnSpc>
                </a:pPr>
                <a:r>
                  <a:rPr lang="en-US" sz="2000" b="1" dirty="0">
                    <a:solidFill>
                      <a:srgbClr val="FF0000"/>
                    </a:solidFill>
                  </a:rPr>
                  <a:t>Path cost: </a:t>
                </a:r>
                <a:r>
                  <a:rPr lang="en-US" sz="2000" dirty="0"/>
                  <a:t>1 per tile move.</a:t>
                </a:r>
              </a:p>
              <a:p>
                <a:pPr>
                  <a:lnSpc>
                    <a:spcPct val="120000"/>
                  </a:lnSpc>
                </a:pPr>
                <a:endParaRPr lang="en-US" sz="1800" dirty="0"/>
              </a:p>
              <a:p>
                <a:pPr marL="0" indent="0">
                  <a:lnSpc>
                    <a:spcPct val="120000"/>
                  </a:lnSpc>
                  <a:buNone/>
                </a:pPr>
                <a:r>
                  <a:rPr lang="en-US" sz="1800" b="1" dirty="0"/>
                  <a:t>State space size</a:t>
                </a:r>
              </a:p>
              <a:p>
                <a:pPr marL="0" indent="0">
                  <a:lnSpc>
                    <a:spcPct val="120000"/>
                  </a:lnSpc>
                  <a:buNone/>
                </a:pPr>
                <a:r>
                  <a:rPr lang="en-US" sz="1800" dirty="0"/>
                  <a:t>Each state describes the location of each tile (including the empty one). ½ of the permutations are unreachable.</a:t>
                </a:r>
              </a:p>
              <a:p>
                <a:pPr lvl="2">
                  <a:lnSpc>
                    <a:spcPct val="120000"/>
                  </a:lnSpc>
                </a:pPr>
                <a:r>
                  <a:rPr lang="en-US" sz="1600" dirty="0"/>
                  <a:t>8-puzzle: </a:t>
                </a:r>
                <a14:m>
                  <m:oMath xmlns:m="http://schemas.openxmlformats.org/officeDocument/2006/math">
                    <m:r>
                      <a:rPr lang="en-US" sz="1600" i="1" dirty="0" smtClean="0">
                        <a:latin typeface="Cambria Math" panose="02040503050406030204" pitchFamily="18" charset="0"/>
                      </a:rPr>
                      <m:t>9</m:t>
                    </m:r>
                    <m:r>
                      <a:rPr lang="en-US" sz="1600" b="0" i="1" dirty="0" smtClean="0">
                        <a:latin typeface="Cambria Math" panose="02040503050406030204" pitchFamily="18" charset="0"/>
                      </a:rPr>
                      <m:t>!/2</m:t>
                    </m:r>
                    <m:r>
                      <a:rPr lang="en-US" sz="1600" i="1" dirty="0" smtClean="0">
                        <a:latin typeface="Cambria Math" panose="02040503050406030204" pitchFamily="18" charset="0"/>
                      </a:rPr>
                      <m:t>=</m:t>
                    </m:r>
                    <m:r>
                      <a:rPr lang="en-US" sz="1600" b="0" i="1" dirty="0" smtClean="0">
                        <a:latin typeface="Cambria Math" panose="02040503050406030204" pitchFamily="18" charset="0"/>
                      </a:rPr>
                      <m:t>181,44</m:t>
                    </m:r>
                    <m:r>
                      <a:rPr lang="en-US" sz="1600" i="1" dirty="0" smtClean="0">
                        <a:latin typeface="Cambria Math" panose="02040503050406030204" pitchFamily="18" charset="0"/>
                      </a:rPr>
                      <m:t>0 </m:t>
                    </m:r>
                  </m:oMath>
                </a14:m>
                <a:r>
                  <a:rPr lang="en-US" sz="1600" dirty="0"/>
                  <a:t>states</a:t>
                </a:r>
              </a:p>
              <a:p>
                <a:pPr lvl="2">
                  <a:lnSpc>
                    <a:spcPct val="120000"/>
                  </a:lnSpc>
                </a:pPr>
                <a:r>
                  <a:rPr lang="en-US" sz="1600" dirty="0"/>
                  <a:t>15-puzzle: </a:t>
                </a:r>
                <a14:m>
                  <m:oMath xmlns:m="http://schemas.openxmlformats.org/officeDocument/2006/math">
                    <m:r>
                      <a:rPr lang="en-US" sz="1600" i="1" dirty="0" smtClean="0">
                        <a:latin typeface="Cambria Math" panose="02040503050406030204" pitchFamily="18" charset="0"/>
                      </a:rPr>
                      <m:t>1</m:t>
                    </m:r>
                    <m:r>
                      <a:rPr lang="en-US" sz="1600" b="0" i="1" dirty="0" smtClean="0">
                        <a:latin typeface="Cambria Math" panose="02040503050406030204" pitchFamily="18" charset="0"/>
                      </a:rPr>
                      <m:t>6</m:t>
                    </m:r>
                    <m:r>
                      <a:rPr lang="en-US" sz="1600" i="1" dirty="0">
                        <a:latin typeface="Cambria Math" panose="02040503050406030204" pitchFamily="18" charset="0"/>
                      </a:rPr>
                      <m:t>!</m:t>
                    </m:r>
                    <m:r>
                      <a:rPr lang="en-US" sz="1600" b="0" i="1" dirty="0" smtClean="0">
                        <a:latin typeface="Cambria Math" panose="02040503050406030204" pitchFamily="18" charset="0"/>
                      </a:rPr>
                      <m:t>/2</m:t>
                    </m:r>
                    <m:r>
                      <a:rPr lang="en-US" sz="1600" i="1" dirty="0">
                        <a:latin typeface="Cambria Math" panose="02040503050406030204" pitchFamily="18" charset="0"/>
                      </a:rPr>
                      <m:t> </m:t>
                    </m:r>
                    <m:r>
                      <a:rPr lang="en-US" sz="1600" i="1" dirty="0">
                        <a:latin typeface="Cambria Math" panose="02040503050406030204" pitchFamily="18" charset="0"/>
                        <a:ea typeface="Cambria Math" panose="02040503050406030204" pitchFamily="18" charset="0"/>
                      </a:rPr>
                      <m:t>≈</m:t>
                    </m:r>
                    <m:r>
                      <a:rPr lang="en-US" sz="1600" i="1" dirty="0">
                        <a:latin typeface="Cambria Math" panose="02040503050406030204" pitchFamily="18" charset="0"/>
                      </a:rPr>
                      <m:t> </m:t>
                    </m:r>
                    <m:sSup>
                      <m:sSupPr>
                        <m:ctrlPr>
                          <a:rPr lang="en-US" sz="1600" b="0" i="1" dirty="0" smtClean="0">
                            <a:latin typeface="Cambria Math" panose="02040503050406030204" pitchFamily="18" charset="0"/>
                            <a:ea typeface="Cambria Math" panose="02040503050406030204" pitchFamily="18" charset="0"/>
                          </a:rPr>
                        </m:ctrlPr>
                      </m:sSupPr>
                      <m:e>
                        <m:r>
                          <a:rPr lang="en-US" sz="1600" i="1" dirty="0">
                            <a:latin typeface="Cambria Math" panose="02040503050406030204" pitchFamily="18" charset="0"/>
                          </a:rPr>
                          <m:t>10</m:t>
                        </m:r>
                      </m:e>
                      <m:sup>
                        <m:r>
                          <a:rPr lang="en-US" sz="1600" b="0" i="1" dirty="0" smtClean="0">
                            <a:latin typeface="Cambria Math" panose="02040503050406030204" pitchFamily="18" charset="0"/>
                          </a:rPr>
                          <m:t>13</m:t>
                        </m:r>
                      </m:sup>
                    </m:sSup>
                  </m:oMath>
                </a14:m>
                <a:r>
                  <a:rPr lang="en-US" sz="1600" dirty="0"/>
                  <a:t> states</a:t>
                </a:r>
              </a:p>
              <a:p>
                <a:pPr lvl="2">
                  <a:lnSpc>
                    <a:spcPct val="120000"/>
                  </a:lnSpc>
                </a:pPr>
                <a:r>
                  <a:rPr lang="en-US" sz="1600" dirty="0"/>
                  <a:t>24-puzzle: </a:t>
                </a:r>
                <a14:m>
                  <m:oMath xmlns:m="http://schemas.openxmlformats.org/officeDocument/2006/math">
                    <m:r>
                      <a:rPr lang="en-US" sz="1600" i="1" dirty="0" smtClean="0">
                        <a:latin typeface="Cambria Math" panose="02040503050406030204" pitchFamily="18" charset="0"/>
                      </a:rPr>
                      <m:t>25!</m:t>
                    </m:r>
                    <m:r>
                      <a:rPr lang="en-US" sz="1600" b="0" i="1" dirty="0" smtClean="0">
                        <a:latin typeface="Cambria Math" panose="02040503050406030204" pitchFamily="18" charset="0"/>
                      </a:rPr>
                      <m:t>/2 </m:t>
                    </m:r>
                    <m:r>
                      <a:rPr lang="en-US" sz="1600" b="0" i="1" dirty="0" smtClean="0">
                        <a:latin typeface="Cambria Math" panose="02040503050406030204" pitchFamily="18" charset="0"/>
                        <a:ea typeface="Cambria Math" panose="02040503050406030204" pitchFamily="18" charset="0"/>
                      </a:rPr>
                      <m:t>≈</m:t>
                    </m:r>
                    <m:r>
                      <a:rPr lang="en-US" sz="1600" i="1" dirty="0" smtClean="0">
                        <a:latin typeface="Cambria Math" panose="02040503050406030204" pitchFamily="18" charset="0"/>
                      </a:rPr>
                      <m:t> 10</m:t>
                    </m:r>
                    <m:r>
                      <a:rPr lang="en-US" sz="1600" i="1" baseline="30000" dirty="0" smtClean="0">
                        <a:latin typeface="Cambria Math" panose="02040503050406030204" pitchFamily="18" charset="0"/>
                      </a:rPr>
                      <m:t>25</m:t>
                    </m:r>
                    <m:r>
                      <a:rPr lang="en-US" sz="1600" i="1" dirty="0" smtClean="0">
                        <a:latin typeface="Cambria Math" panose="02040503050406030204" pitchFamily="18" charset="0"/>
                      </a:rPr>
                      <m:t> </m:t>
                    </m:r>
                  </m:oMath>
                </a14:m>
                <a:r>
                  <a:rPr lang="en-US" sz="1600" dirty="0"/>
                  <a:t>states</a:t>
                </a:r>
                <a:endParaRPr lang="en-US" sz="1600" dirty="0">
                  <a:solidFill>
                    <a:srgbClr val="CC0099"/>
                  </a:solidFill>
                </a:endParaRPr>
              </a:p>
              <a:p>
                <a:pPr>
                  <a:lnSpc>
                    <a:spcPct val="120000"/>
                  </a:lnSpc>
                </a:pPr>
                <a:endParaRPr lang="en-US" dirty="0"/>
              </a:p>
            </p:txBody>
          </p:sp>
        </mc:Choice>
        <mc:Fallback xmlns="">
          <p:sp>
            <p:nvSpPr>
              <p:cNvPr id="17413" name="Rectangle 5"/>
              <p:cNvSpPr>
                <a:spLocks noGrp="1" noRot="1" noChangeAspect="1" noMove="1" noResize="1" noEditPoints="1" noAdjustHandles="1" noChangeArrowheads="1" noChangeShapeType="1" noTextEdit="1"/>
              </p:cNvSpPr>
              <p:nvPr>
                <p:ph idx="1"/>
              </p:nvPr>
            </p:nvSpPr>
            <p:spPr>
              <a:xfrm>
                <a:off x="637117" y="1408112"/>
                <a:ext cx="5848350" cy="5084762"/>
              </a:xfrm>
              <a:blipFill>
                <a:blip r:embed="rId3"/>
                <a:stretch>
                  <a:fillRect l="-938" r="-730"/>
                </a:stretch>
              </a:blipFill>
              <a:ln/>
            </p:spPr>
            <p:txBody>
              <a:bodyPr/>
              <a:lstStyle/>
              <a:p>
                <a:r>
                  <a:rPr lang="en-US">
                    <a:noFill/>
                  </a:rPr>
                  <a:t> </a:t>
                </a:r>
              </a:p>
            </p:txBody>
          </p:sp>
        </mc:Fallback>
      </mc:AlternateContent>
      <p:pic>
        <p:nvPicPr>
          <p:cNvPr id="17414" name="Picture 6" descr="8puzzle"/>
          <p:cNvPicPr>
            <a:picLocks noChangeAspect="1" noChangeArrowheads="1"/>
          </p:cNvPicPr>
          <p:nvPr/>
        </p:nvPicPr>
        <p:blipFill>
          <a:blip r:embed="rId4" cstate="print"/>
          <a:srcRect r="49396"/>
          <a:stretch>
            <a:fillRect/>
          </a:stretch>
        </p:blipFill>
        <p:spPr bwMode="auto">
          <a:xfrm>
            <a:off x="6608445" y="1447800"/>
            <a:ext cx="2154555" cy="2162175"/>
          </a:xfrm>
          <a:prstGeom prst="rect">
            <a:avLst/>
          </a:prstGeom>
          <a:noFill/>
        </p:spPr>
      </p:pic>
      <p:pic>
        <p:nvPicPr>
          <p:cNvPr id="8" name="Picture 6" descr="8puzzle"/>
          <p:cNvPicPr>
            <a:picLocks noChangeAspect="1" noChangeArrowheads="1"/>
          </p:cNvPicPr>
          <p:nvPr/>
        </p:nvPicPr>
        <p:blipFill>
          <a:blip r:embed="rId4" cstate="print"/>
          <a:srcRect l="49396"/>
          <a:stretch>
            <a:fillRect/>
          </a:stretch>
        </p:blipFill>
        <p:spPr bwMode="auto">
          <a:xfrm>
            <a:off x="6324600" y="3810000"/>
            <a:ext cx="2154555" cy="216217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a:t>Example: Robot Motion Planning</a:t>
            </a:r>
          </a:p>
        </p:txBody>
      </p:sp>
      <p:sp>
        <p:nvSpPr>
          <p:cNvPr id="19459" name="Rectangle 3"/>
          <p:cNvSpPr>
            <a:spLocks noGrp="1" noChangeArrowheads="1"/>
          </p:cNvSpPr>
          <p:nvPr>
            <p:ph idx="1"/>
          </p:nvPr>
        </p:nvSpPr>
        <p:spPr>
          <a:xfrm>
            <a:off x="457200" y="4419600"/>
            <a:ext cx="8229600" cy="1866900"/>
          </a:xfrm>
        </p:spPr>
        <p:txBody>
          <a:bodyPr>
            <a:normAutofit/>
          </a:bodyPr>
          <a:lstStyle/>
          <a:p>
            <a:pPr>
              <a:lnSpc>
                <a:spcPct val="80000"/>
              </a:lnSpc>
            </a:pPr>
            <a:r>
              <a:rPr lang="en-US" sz="2200" b="1" dirty="0">
                <a:solidFill>
                  <a:srgbClr val="FF0000"/>
                </a:solidFill>
              </a:rPr>
              <a:t>Initial State: </a:t>
            </a:r>
            <a:r>
              <a:rPr lang="en-US" sz="1900" dirty="0"/>
              <a:t>Current arm position.</a:t>
            </a:r>
          </a:p>
          <a:p>
            <a:pPr>
              <a:lnSpc>
                <a:spcPct val="80000"/>
              </a:lnSpc>
            </a:pPr>
            <a:r>
              <a:rPr lang="en-US" sz="2200" b="1" dirty="0">
                <a:solidFill>
                  <a:srgbClr val="FF0000"/>
                </a:solidFill>
              </a:rPr>
              <a:t>States: </a:t>
            </a:r>
            <a:r>
              <a:rPr lang="en-US" sz="1900" dirty="0"/>
              <a:t>Real-valued coordinates of robot joint angles.</a:t>
            </a:r>
          </a:p>
          <a:p>
            <a:pPr>
              <a:lnSpc>
                <a:spcPct val="80000"/>
              </a:lnSpc>
            </a:pPr>
            <a:r>
              <a:rPr lang="en-US" sz="2200" b="1" dirty="0">
                <a:solidFill>
                  <a:srgbClr val="FF0000"/>
                </a:solidFill>
              </a:rPr>
              <a:t>Actions: </a:t>
            </a:r>
            <a:r>
              <a:rPr lang="en-US" sz="1900" b="1" dirty="0"/>
              <a:t>Continuous</a:t>
            </a:r>
            <a:r>
              <a:rPr lang="en-US" sz="1900" dirty="0"/>
              <a:t> motions of robot joints.</a:t>
            </a:r>
          </a:p>
          <a:p>
            <a:pPr>
              <a:lnSpc>
                <a:spcPct val="80000"/>
              </a:lnSpc>
            </a:pPr>
            <a:r>
              <a:rPr lang="en-US" sz="2200" b="1" dirty="0">
                <a:solidFill>
                  <a:srgbClr val="FF0000"/>
                </a:solidFill>
              </a:rPr>
              <a:t>Goal state: </a:t>
            </a:r>
            <a:r>
              <a:rPr lang="en-US" sz="1900" dirty="0"/>
              <a:t>Desired final configuration (e.g., object is grasped).</a:t>
            </a:r>
          </a:p>
          <a:p>
            <a:pPr>
              <a:lnSpc>
                <a:spcPct val="80000"/>
              </a:lnSpc>
            </a:pPr>
            <a:r>
              <a:rPr lang="en-US" sz="2200" b="1" dirty="0">
                <a:solidFill>
                  <a:srgbClr val="FF0000"/>
                </a:solidFill>
              </a:rPr>
              <a:t>Path cost: </a:t>
            </a:r>
            <a:r>
              <a:rPr lang="en-US" sz="1900" dirty="0"/>
              <a:t>Time to execute, smoothness of path, etc.</a:t>
            </a:r>
          </a:p>
        </p:txBody>
      </p:sp>
      <p:pic>
        <p:nvPicPr>
          <p:cNvPr id="19460" name="Picture 4" descr="stanford-arm+blocks"/>
          <p:cNvPicPr>
            <a:picLocks noChangeAspect="1" noChangeArrowheads="1"/>
          </p:cNvPicPr>
          <p:nvPr/>
        </p:nvPicPr>
        <p:blipFill>
          <a:blip r:embed="rId3" cstate="print"/>
          <a:srcRect/>
          <a:stretch>
            <a:fillRect/>
          </a:stretch>
        </p:blipFill>
        <p:spPr bwMode="auto">
          <a:xfrm>
            <a:off x="1676400" y="1409700"/>
            <a:ext cx="5800725" cy="23241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10F7E-630B-56DD-5C01-434F5C4E93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F7B91B-98C5-B16B-11CC-5DC3353BDAC5}"/>
              </a:ext>
            </a:extLst>
          </p:cNvPr>
          <p:cNvSpPr>
            <a:spLocks noGrp="1"/>
          </p:cNvSpPr>
          <p:nvPr>
            <p:ph type="title"/>
          </p:nvPr>
        </p:nvSpPr>
        <p:spPr/>
        <p:txBody>
          <a:bodyPr/>
          <a:lstStyle/>
          <a:p>
            <a:r>
              <a:rPr lang="en-US" dirty="0"/>
              <a:t>Contents</a:t>
            </a:r>
          </a:p>
        </p:txBody>
      </p:sp>
      <p:graphicFrame>
        <p:nvGraphicFramePr>
          <p:cNvPr id="7" name="Content Placeholder 6">
            <a:extLst>
              <a:ext uri="{FF2B5EF4-FFF2-40B4-BE49-F238E27FC236}">
                <a16:creationId xmlns:a16="http://schemas.microsoft.com/office/drawing/2014/main" id="{723C3D1B-B3E3-8AAF-4B6D-1BBF9AB3FA9A}"/>
              </a:ext>
            </a:extLst>
          </p:cNvPr>
          <p:cNvGraphicFramePr>
            <a:graphicFrameLocks noGrp="1"/>
          </p:cNvGraphicFramePr>
          <p:nvPr>
            <p:ph idx="1"/>
            <p:extLst>
              <p:ext uri="{D42A27DB-BD31-4B8C-83A1-F6EECF244321}">
                <p14:modId xmlns:p14="http://schemas.microsoft.com/office/powerpoint/2010/main" val="2873656109"/>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949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Search Problems</a:t>
            </a:r>
          </a:p>
        </p:txBody>
      </p:sp>
      <p:graphicFrame>
        <p:nvGraphicFramePr>
          <p:cNvPr id="8" name="Content Placeholder 7">
            <a:extLst>
              <a:ext uri="{FF2B5EF4-FFF2-40B4-BE49-F238E27FC236}">
                <a16:creationId xmlns:a16="http://schemas.microsoft.com/office/drawing/2014/main" id="{1A6D5AF7-114F-4BD9-9A5D-050071A97E56}"/>
              </a:ext>
            </a:extLst>
          </p:cNvPr>
          <p:cNvGraphicFramePr>
            <a:graphicFrameLocks noGrp="1"/>
          </p:cNvGraphicFramePr>
          <p:nvPr>
            <p:ph idx="4294967295"/>
            <p:extLst>
              <p:ext uri="{D42A27DB-BD31-4B8C-83A1-F6EECF244321}">
                <p14:modId xmlns:p14="http://schemas.microsoft.com/office/powerpoint/2010/main" val="4008603982"/>
              </p:ext>
            </p:extLst>
          </p:nvPr>
        </p:nvGraphicFramePr>
        <p:xfrm>
          <a:off x="735014" y="1455829"/>
          <a:ext cx="2167520" cy="23669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a:extLst>
              <a:ext uri="{FF2B5EF4-FFF2-40B4-BE49-F238E27FC236}">
                <a16:creationId xmlns:a16="http://schemas.microsoft.com/office/drawing/2014/main" id="{35909678-34B1-4086-BE16-74D3C62031C2}"/>
              </a:ext>
            </a:extLst>
          </p:cNvPr>
          <p:cNvSpPr/>
          <p:nvPr/>
        </p:nvSpPr>
        <p:spPr>
          <a:xfrm>
            <a:off x="3249906" y="1876713"/>
            <a:ext cx="2332169" cy="1323439"/>
          </a:xfrm>
          <a:prstGeom prst="rect">
            <a:avLst/>
          </a:prstGeom>
        </p:spPr>
        <p:txBody>
          <a:bodyPr wrap="square">
            <a:spAutoFit/>
          </a:bodyPr>
          <a:lstStyle/>
          <a:p>
            <a:r>
              <a:rPr lang="en-US" sz="2000" dirty="0"/>
              <a:t>How do we find the optimal solution (sequence of actions/states)?</a:t>
            </a:r>
          </a:p>
        </p:txBody>
      </p:sp>
      <p:sp>
        <p:nvSpPr>
          <p:cNvPr id="3" name="TextBox 2">
            <a:extLst>
              <a:ext uri="{FF2B5EF4-FFF2-40B4-BE49-F238E27FC236}">
                <a16:creationId xmlns:a16="http://schemas.microsoft.com/office/drawing/2014/main" id="{75C77B91-470E-4D83-B04D-01194B871D1C}"/>
              </a:ext>
            </a:extLst>
          </p:cNvPr>
          <p:cNvSpPr txBox="1"/>
          <p:nvPr/>
        </p:nvSpPr>
        <p:spPr>
          <a:xfrm>
            <a:off x="6827837" y="1748989"/>
            <a:ext cx="1581149" cy="13234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2000" dirty="0"/>
              <a:t>Construct a search tree for the state space graph!</a:t>
            </a:r>
          </a:p>
        </p:txBody>
      </p:sp>
      <p:sp>
        <p:nvSpPr>
          <p:cNvPr id="4" name="Arrow: Right 3">
            <a:extLst>
              <a:ext uri="{FF2B5EF4-FFF2-40B4-BE49-F238E27FC236}">
                <a16:creationId xmlns:a16="http://schemas.microsoft.com/office/drawing/2014/main" id="{8E275448-7194-49A8-9718-B24D47A51189}"/>
              </a:ext>
            </a:extLst>
          </p:cNvPr>
          <p:cNvSpPr/>
          <p:nvPr/>
        </p:nvSpPr>
        <p:spPr>
          <a:xfrm>
            <a:off x="5614687" y="2182109"/>
            <a:ext cx="629520" cy="4572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F18EA982-9CB9-BAED-368B-97D2222517D5}"/>
              </a:ext>
            </a:extLst>
          </p:cNvPr>
          <p:cNvGrpSpPr/>
          <p:nvPr/>
        </p:nvGrpSpPr>
        <p:grpSpPr>
          <a:xfrm>
            <a:off x="1721672" y="3657849"/>
            <a:ext cx="5700655" cy="3071394"/>
            <a:chOff x="3443345" y="3786606"/>
            <a:chExt cx="5700655" cy="3071394"/>
          </a:xfrm>
        </p:grpSpPr>
        <p:pic>
          <p:nvPicPr>
            <p:cNvPr id="6" name="Picture 6">
              <a:extLst>
                <a:ext uri="{FF2B5EF4-FFF2-40B4-BE49-F238E27FC236}">
                  <a16:creationId xmlns:a16="http://schemas.microsoft.com/office/drawing/2014/main" id="{D4175709-7E24-4889-BB5C-3F5FE1A911FA}"/>
                </a:ext>
              </a:extLst>
            </p:cNvPr>
            <p:cNvPicPr>
              <a:picLocks noChangeAspect="1" noChangeArrowheads="1"/>
            </p:cNvPicPr>
            <p:nvPr/>
          </p:nvPicPr>
          <p:blipFill>
            <a:blip r:embed="rId8" cstate="print"/>
            <a:srcRect/>
            <a:stretch>
              <a:fillRect/>
            </a:stretch>
          </p:blipFill>
          <p:spPr bwMode="auto">
            <a:xfrm>
              <a:off x="3443345" y="4142196"/>
              <a:ext cx="5700655" cy="2715804"/>
            </a:xfrm>
            <a:prstGeom prst="rect">
              <a:avLst/>
            </a:prstGeom>
            <a:noFill/>
            <a:ln w="9525">
              <a:noFill/>
              <a:miter lim="800000"/>
              <a:headEnd/>
              <a:tailEnd/>
            </a:ln>
          </p:spPr>
        </p:pic>
        <p:cxnSp>
          <p:nvCxnSpPr>
            <p:cNvPr id="10" name="Straight Arrow Connector 9">
              <a:extLst>
                <a:ext uri="{FF2B5EF4-FFF2-40B4-BE49-F238E27FC236}">
                  <a16:creationId xmlns:a16="http://schemas.microsoft.com/office/drawing/2014/main" id="{60BFCA0D-F803-47D3-BFF3-549E7B288DC8}"/>
                </a:ext>
              </a:extLst>
            </p:cNvPr>
            <p:cNvCxnSpPr/>
            <p:nvPr/>
          </p:nvCxnSpPr>
          <p:spPr>
            <a:xfrm flipH="1">
              <a:off x="3976745" y="4588005"/>
              <a:ext cx="1676400" cy="631566"/>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12" name="Straight Arrow Connector 11">
              <a:extLst>
                <a:ext uri="{FF2B5EF4-FFF2-40B4-BE49-F238E27FC236}">
                  <a16:creationId xmlns:a16="http://schemas.microsoft.com/office/drawing/2014/main" id="{FD2844A0-0C70-41CD-A70E-CE2ABC45F44C}"/>
                </a:ext>
              </a:extLst>
            </p:cNvPr>
            <p:cNvCxnSpPr/>
            <p:nvPr/>
          </p:nvCxnSpPr>
          <p:spPr>
            <a:xfrm>
              <a:off x="4510145" y="5328854"/>
              <a:ext cx="609600" cy="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a:extLst>
                <a:ext uri="{FF2B5EF4-FFF2-40B4-BE49-F238E27FC236}">
                  <a16:creationId xmlns:a16="http://schemas.microsoft.com/office/drawing/2014/main" id="{812997ED-3FB6-43AF-B3BC-17BD86472D1E}"/>
                </a:ext>
              </a:extLst>
            </p:cNvPr>
            <p:cNvCxnSpPr/>
            <p:nvPr/>
          </p:nvCxnSpPr>
          <p:spPr>
            <a:xfrm>
              <a:off x="5386445" y="5500098"/>
              <a:ext cx="1638300" cy="633873"/>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17" name="Rectangle 16">
              <a:extLst>
                <a:ext uri="{FF2B5EF4-FFF2-40B4-BE49-F238E27FC236}">
                  <a16:creationId xmlns:a16="http://schemas.microsoft.com/office/drawing/2014/main" id="{0A3F790A-73EE-4E53-B55A-5BE346E6B01C}"/>
                </a:ext>
              </a:extLst>
            </p:cNvPr>
            <p:cNvSpPr/>
            <p:nvPr/>
          </p:nvSpPr>
          <p:spPr>
            <a:xfrm>
              <a:off x="5195947" y="4180435"/>
              <a:ext cx="990598" cy="505736"/>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8" name="Rectangle 17">
              <a:extLst>
                <a:ext uri="{FF2B5EF4-FFF2-40B4-BE49-F238E27FC236}">
                  <a16:creationId xmlns:a16="http://schemas.microsoft.com/office/drawing/2014/main" id="{0B78AC21-C75B-4C15-AC11-ABD2538E14C3}"/>
                </a:ext>
              </a:extLst>
            </p:cNvPr>
            <p:cNvSpPr/>
            <p:nvPr/>
          </p:nvSpPr>
          <p:spPr>
            <a:xfrm>
              <a:off x="5195945" y="6009235"/>
              <a:ext cx="2133600" cy="505736"/>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21" name="TextBox 20">
              <a:extLst>
                <a:ext uri="{FF2B5EF4-FFF2-40B4-BE49-F238E27FC236}">
                  <a16:creationId xmlns:a16="http://schemas.microsoft.com/office/drawing/2014/main" id="{C819F4C7-5C99-4CB1-B4CA-2D9228EB892A}"/>
                </a:ext>
              </a:extLst>
            </p:cNvPr>
            <p:cNvSpPr txBox="1"/>
            <p:nvPr/>
          </p:nvSpPr>
          <p:spPr>
            <a:xfrm>
              <a:off x="5106832" y="3786606"/>
              <a:ext cx="1255344" cy="369332"/>
            </a:xfrm>
            <a:prstGeom prst="rect">
              <a:avLst/>
            </a:prstGeom>
            <a:noFill/>
          </p:spPr>
          <p:txBody>
            <a:bodyPr wrap="none" rtlCol="0">
              <a:spAutoFit/>
            </a:bodyPr>
            <a:lstStyle/>
            <a:p>
              <a:r>
                <a:rPr lang="en-US" b="1" dirty="0">
                  <a:solidFill>
                    <a:schemeClr val="accent2">
                      <a:lumMod val="50000"/>
                    </a:schemeClr>
                  </a:solidFill>
                </a:rPr>
                <a:t>Initial state</a:t>
              </a:r>
            </a:p>
          </p:txBody>
        </p:sp>
        <p:sp>
          <p:nvSpPr>
            <p:cNvPr id="22" name="TextBox 21">
              <a:extLst>
                <a:ext uri="{FF2B5EF4-FFF2-40B4-BE49-F238E27FC236}">
                  <a16:creationId xmlns:a16="http://schemas.microsoft.com/office/drawing/2014/main" id="{0EBD072D-4232-47C8-AB5E-6B5B2261D0DC}"/>
                </a:ext>
              </a:extLst>
            </p:cNvPr>
            <p:cNvSpPr txBox="1"/>
            <p:nvPr/>
          </p:nvSpPr>
          <p:spPr>
            <a:xfrm>
              <a:off x="3734781" y="6096000"/>
              <a:ext cx="1240917" cy="369332"/>
            </a:xfrm>
            <a:prstGeom prst="rect">
              <a:avLst/>
            </a:prstGeom>
            <a:noFill/>
          </p:spPr>
          <p:txBody>
            <a:bodyPr wrap="none" rtlCol="0">
              <a:spAutoFit/>
            </a:bodyPr>
            <a:lstStyle/>
            <a:p>
              <a:r>
                <a:rPr lang="en-US" b="1" dirty="0">
                  <a:solidFill>
                    <a:schemeClr val="accent2">
                      <a:lumMod val="50000"/>
                    </a:schemeClr>
                  </a:solidFill>
                </a:rPr>
                <a:t>Goal states</a:t>
              </a:r>
            </a:p>
          </p:txBody>
        </p:sp>
      </p:grpSp>
      <p:sp>
        <p:nvSpPr>
          <p:cNvPr id="19" name="TextBox 18">
            <a:extLst>
              <a:ext uri="{FF2B5EF4-FFF2-40B4-BE49-F238E27FC236}">
                <a16:creationId xmlns:a16="http://schemas.microsoft.com/office/drawing/2014/main" id="{BB1FA59E-D51B-462E-80A8-BBD43C78A614}"/>
              </a:ext>
            </a:extLst>
          </p:cNvPr>
          <p:cNvSpPr txBox="1"/>
          <p:nvPr/>
        </p:nvSpPr>
        <p:spPr>
          <a:xfrm>
            <a:off x="1397483" y="4070442"/>
            <a:ext cx="1752600" cy="400110"/>
          </a:xfrm>
          <a:prstGeom prst="rect">
            <a:avLst/>
          </a:prstGeom>
          <a:noFill/>
        </p:spPr>
        <p:txBody>
          <a:bodyPr wrap="square" rtlCol="0">
            <a:spAutoFit/>
          </a:bodyPr>
          <a:lstStyle/>
          <a:p>
            <a:pPr algn="ctr"/>
            <a:r>
              <a:rPr lang="en-US" sz="2000" b="1" dirty="0"/>
              <a:t>State space</a:t>
            </a:r>
          </a:p>
        </p:txBody>
      </p:sp>
    </p:spTree>
    <p:extLst>
      <p:ext uri="{BB962C8B-B14F-4D97-AF65-F5344CB8AC3E}">
        <p14:creationId xmlns:p14="http://schemas.microsoft.com/office/powerpoint/2010/main" val="99316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Issue</a:t>
            </a:r>
            <a:r>
              <a:rPr lang="en-US" dirty="0"/>
              <a:t>: Transition Model is Not a Tree!</a:t>
            </a:r>
            <a:br>
              <a:rPr lang="en-US" dirty="0"/>
            </a:br>
            <a:r>
              <a:rPr lang="en-US" dirty="0"/>
              <a:t>It can have Redundant Paths</a:t>
            </a:r>
          </a:p>
        </p:txBody>
      </p:sp>
      <p:grpSp>
        <p:nvGrpSpPr>
          <p:cNvPr id="11" name="Group 10">
            <a:extLst>
              <a:ext uri="{FF2B5EF4-FFF2-40B4-BE49-F238E27FC236}">
                <a16:creationId xmlns:a16="http://schemas.microsoft.com/office/drawing/2014/main" id="{FE7F8596-7AA1-07D3-90AD-BAA92CDB1CB9}"/>
              </a:ext>
            </a:extLst>
          </p:cNvPr>
          <p:cNvGrpSpPr/>
          <p:nvPr/>
        </p:nvGrpSpPr>
        <p:grpSpPr>
          <a:xfrm>
            <a:off x="599863" y="2286000"/>
            <a:ext cx="4267200" cy="2286000"/>
            <a:chOff x="3443345" y="3786606"/>
            <a:chExt cx="5700655" cy="3071394"/>
          </a:xfrm>
        </p:grpSpPr>
        <p:pic>
          <p:nvPicPr>
            <p:cNvPr id="6" name="Picture 6">
              <a:extLst>
                <a:ext uri="{FF2B5EF4-FFF2-40B4-BE49-F238E27FC236}">
                  <a16:creationId xmlns:a16="http://schemas.microsoft.com/office/drawing/2014/main" id="{D4175709-7E24-4889-BB5C-3F5FE1A911FA}"/>
                </a:ext>
              </a:extLst>
            </p:cNvPr>
            <p:cNvPicPr>
              <a:picLocks noChangeAspect="1" noChangeArrowheads="1"/>
            </p:cNvPicPr>
            <p:nvPr/>
          </p:nvPicPr>
          <p:blipFill>
            <a:blip r:embed="rId3" cstate="print"/>
            <a:srcRect/>
            <a:stretch>
              <a:fillRect/>
            </a:stretch>
          </p:blipFill>
          <p:spPr bwMode="auto">
            <a:xfrm>
              <a:off x="3443345" y="4142196"/>
              <a:ext cx="5700655" cy="2715804"/>
            </a:xfrm>
            <a:prstGeom prst="rect">
              <a:avLst/>
            </a:prstGeom>
            <a:noFill/>
            <a:ln w="9525">
              <a:noFill/>
              <a:miter lim="800000"/>
              <a:headEnd/>
              <a:tailEnd/>
            </a:ln>
          </p:spPr>
        </p:pic>
        <p:sp>
          <p:nvSpPr>
            <p:cNvPr id="21" name="TextBox 20">
              <a:extLst>
                <a:ext uri="{FF2B5EF4-FFF2-40B4-BE49-F238E27FC236}">
                  <a16:creationId xmlns:a16="http://schemas.microsoft.com/office/drawing/2014/main" id="{C819F4C7-5C99-4CB1-B4CA-2D9228EB892A}"/>
                </a:ext>
              </a:extLst>
            </p:cNvPr>
            <p:cNvSpPr txBox="1"/>
            <p:nvPr/>
          </p:nvSpPr>
          <p:spPr>
            <a:xfrm>
              <a:off x="5106832" y="3786606"/>
              <a:ext cx="1203860" cy="372167"/>
            </a:xfrm>
            <a:prstGeom prst="rect">
              <a:avLst/>
            </a:prstGeom>
            <a:noFill/>
          </p:spPr>
          <p:txBody>
            <a:bodyPr wrap="none" rtlCol="0">
              <a:spAutoFit/>
            </a:bodyPr>
            <a:lstStyle/>
            <a:p>
              <a:r>
                <a:rPr lang="en-US" sz="1200" b="1" dirty="0"/>
                <a:t>Initial state</a:t>
              </a:r>
            </a:p>
          </p:txBody>
        </p:sp>
        <p:sp>
          <p:nvSpPr>
            <p:cNvPr id="22" name="TextBox 21">
              <a:extLst>
                <a:ext uri="{FF2B5EF4-FFF2-40B4-BE49-F238E27FC236}">
                  <a16:creationId xmlns:a16="http://schemas.microsoft.com/office/drawing/2014/main" id="{0EBD072D-4232-47C8-AB5E-6B5B2261D0DC}"/>
                </a:ext>
              </a:extLst>
            </p:cNvPr>
            <p:cNvSpPr txBox="1"/>
            <p:nvPr/>
          </p:nvSpPr>
          <p:spPr>
            <a:xfrm>
              <a:off x="3734781" y="6096000"/>
              <a:ext cx="1186728" cy="372167"/>
            </a:xfrm>
            <a:prstGeom prst="rect">
              <a:avLst/>
            </a:prstGeom>
            <a:noFill/>
          </p:spPr>
          <p:txBody>
            <a:bodyPr wrap="none" rtlCol="0">
              <a:spAutoFit/>
            </a:bodyPr>
            <a:lstStyle/>
            <a:p>
              <a:r>
                <a:rPr lang="en-US" sz="1200" b="1" dirty="0"/>
                <a:t>Goal states</a:t>
              </a:r>
            </a:p>
          </p:txBody>
        </p:sp>
      </p:grpSp>
      <p:sp>
        <p:nvSpPr>
          <p:cNvPr id="13" name="Freeform: Shape 12">
            <a:extLst>
              <a:ext uri="{FF2B5EF4-FFF2-40B4-BE49-F238E27FC236}">
                <a16:creationId xmlns:a16="http://schemas.microsoft.com/office/drawing/2014/main" id="{7123567F-35F0-E8E8-CCA0-97626BA2DFB6}"/>
              </a:ext>
            </a:extLst>
          </p:cNvPr>
          <p:cNvSpPr/>
          <p:nvPr/>
        </p:nvSpPr>
        <p:spPr>
          <a:xfrm>
            <a:off x="1810748" y="2605492"/>
            <a:ext cx="195245" cy="319596"/>
          </a:xfrm>
          <a:custGeom>
            <a:avLst/>
            <a:gdLst>
              <a:gd name="connsiteX0" fmla="*/ 257831 w 260833"/>
              <a:gd name="connsiteY0" fmla="*/ 119518 h 461313"/>
              <a:gd name="connsiteX1" fmla="*/ 108817 w 260833"/>
              <a:gd name="connsiteY1" fmla="*/ 4371 h 461313"/>
              <a:gd name="connsiteX2" fmla="*/ 444 w 260833"/>
              <a:gd name="connsiteY2" fmla="*/ 254985 h 461313"/>
              <a:gd name="connsiteX3" fmla="*/ 149457 w 260833"/>
              <a:gd name="connsiteY3" fmla="*/ 458185 h 461313"/>
              <a:gd name="connsiteX4" fmla="*/ 251057 w 260833"/>
              <a:gd name="connsiteY4" fmla="*/ 376905 h 461313"/>
              <a:gd name="connsiteX5" fmla="*/ 251057 w 260833"/>
              <a:gd name="connsiteY5" fmla="*/ 356585 h 46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833" h="461313">
                <a:moveTo>
                  <a:pt x="257831" y="119518"/>
                </a:moveTo>
                <a:cubicBezTo>
                  <a:pt x="204773" y="50655"/>
                  <a:pt x="151715" y="-18207"/>
                  <a:pt x="108817" y="4371"/>
                </a:cubicBezTo>
                <a:cubicBezTo>
                  <a:pt x="65919" y="26949"/>
                  <a:pt x="-6329" y="179349"/>
                  <a:pt x="444" y="254985"/>
                </a:cubicBezTo>
                <a:cubicBezTo>
                  <a:pt x="7217" y="330621"/>
                  <a:pt x="107688" y="437865"/>
                  <a:pt x="149457" y="458185"/>
                </a:cubicBezTo>
                <a:cubicBezTo>
                  <a:pt x="191226" y="478505"/>
                  <a:pt x="234124" y="393838"/>
                  <a:pt x="251057" y="376905"/>
                </a:cubicBezTo>
                <a:cubicBezTo>
                  <a:pt x="267990" y="359972"/>
                  <a:pt x="259523" y="358278"/>
                  <a:pt x="251057" y="356585"/>
                </a:cubicBezTo>
              </a:path>
            </a:pathLst>
          </a:custGeom>
          <a:ln w="28575">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15" name="Freeform: Shape 14">
            <a:extLst>
              <a:ext uri="{FF2B5EF4-FFF2-40B4-BE49-F238E27FC236}">
                <a16:creationId xmlns:a16="http://schemas.microsoft.com/office/drawing/2014/main" id="{81B6139F-5B85-E37A-2FB9-D407A4AEF172}"/>
              </a:ext>
            </a:extLst>
          </p:cNvPr>
          <p:cNvSpPr/>
          <p:nvPr/>
        </p:nvSpPr>
        <p:spPr>
          <a:xfrm>
            <a:off x="695112" y="3295485"/>
            <a:ext cx="195245" cy="319596"/>
          </a:xfrm>
          <a:custGeom>
            <a:avLst/>
            <a:gdLst>
              <a:gd name="connsiteX0" fmla="*/ 257831 w 260833"/>
              <a:gd name="connsiteY0" fmla="*/ 119518 h 461313"/>
              <a:gd name="connsiteX1" fmla="*/ 108817 w 260833"/>
              <a:gd name="connsiteY1" fmla="*/ 4371 h 461313"/>
              <a:gd name="connsiteX2" fmla="*/ 444 w 260833"/>
              <a:gd name="connsiteY2" fmla="*/ 254985 h 461313"/>
              <a:gd name="connsiteX3" fmla="*/ 149457 w 260833"/>
              <a:gd name="connsiteY3" fmla="*/ 458185 h 461313"/>
              <a:gd name="connsiteX4" fmla="*/ 251057 w 260833"/>
              <a:gd name="connsiteY4" fmla="*/ 376905 h 461313"/>
              <a:gd name="connsiteX5" fmla="*/ 251057 w 260833"/>
              <a:gd name="connsiteY5" fmla="*/ 356585 h 46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833" h="461313">
                <a:moveTo>
                  <a:pt x="257831" y="119518"/>
                </a:moveTo>
                <a:cubicBezTo>
                  <a:pt x="204773" y="50655"/>
                  <a:pt x="151715" y="-18207"/>
                  <a:pt x="108817" y="4371"/>
                </a:cubicBezTo>
                <a:cubicBezTo>
                  <a:pt x="65919" y="26949"/>
                  <a:pt x="-6329" y="179349"/>
                  <a:pt x="444" y="254985"/>
                </a:cubicBezTo>
                <a:cubicBezTo>
                  <a:pt x="7217" y="330621"/>
                  <a:pt x="107688" y="437865"/>
                  <a:pt x="149457" y="458185"/>
                </a:cubicBezTo>
                <a:cubicBezTo>
                  <a:pt x="191226" y="478505"/>
                  <a:pt x="234124" y="393838"/>
                  <a:pt x="251057" y="376905"/>
                </a:cubicBezTo>
                <a:cubicBezTo>
                  <a:pt x="267990" y="359972"/>
                  <a:pt x="259523" y="358278"/>
                  <a:pt x="251057" y="356585"/>
                </a:cubicBezTo>
              </a:path>
            </a:pathLst>
          </a:custGeom>
          <a:ln w="28575">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16" name="Freeform: Shape 15">
            <a:extLst>
              <a:ext uri="{FF2B5EF4-FFF2-40B4-BE49-F238E27FC236}">
                <a16:creationId xmlns:a16="http://schemas.microsoft.com/office/drawing/2014/main" id="{5860D624-D72E-1340-71F2-11D1AC08C1EC}"/>
              </a:ext>
            </a:extLst>
          </p:cNvPr>
          <p:cNvSpPr/>
          <p:nvPr/>
        </p:nvSpPr>
        <p:spPr>
          <a:xfrm>
            <a:off x="1810309" y="4004853"/>
            <a:ext cx="195245" cy="319596"/>
          </a:xfrm>
          <a:custGeom>
            <a:avLst/>
            <a:gdLst>
              <a:gd name="connsiteX0" fmla="*/ 257831 w 260833"/>
              <a:gd name="connsiteY0" fmla="*/ 119518 h 461313"/>
              <a:gd name="connsiteX1" fmla="*/ 108817 w 260833"/>
              <a:gd name="connsiteY1" fmla="*/ 4371 h 461313"/>
              <a:gd name="connsiteX2" fmla="*/ 444 w 260833"/>
              <a:gd name="connsiteY2" fmla="*/ 254985 h 461313"/>
              <a:gd name="connsiteX3" fmla="*/ 149457 w 260833"/>
              <a:gd name="connsiteY3" fmla="*/ 458185 h 461313"/>
              <a:gd name="connsiteX4" fmla="*/ 251057 w 260833"/>
              <a:gd name="connsiteY4" fmla="*/ 376905 h 461313"/>
              <a:gd name="connsiteX5" fmla="*/ 251057 w 260833"/>
              <a:gd name="connsiteY5" fmla="*/ 356585 h 46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833" h="461313">
                <a:moveTo>
                  <a:pt x="257831" y="119518"/>
                </a:moveTo>
                <a:cubicBezTo>
                  <a:pt x="204773" y="50655"/>
                  <a:pt x="151715" y="-18207"/>
                  <a:pt x="108817" y="4371"/>
                </a:cubicBezTo>
                <a:cubicBezTo>
                  <a:pt x="65919" y="26949"/>
                  <a:pt x="-6329" y="179349"/>
                  <a:pt x="444" y="254985"/>
                </a:cubicBezTo>
                <a:cubicBezTo>
                  <a:pt x="7217" y="330621"/>
                  <a:pt x="107688" y="437865"/>
                  <a:pt x="149457" y="458185"/>
                </a:cubicBezTo>
                <a:cubicBezTo>
                  <a:pt x="191226" y="478505"/>
                  <a:pt x="234124" y="393838"/>
                  <a:pt x="251057" y="376905"/>
                </a:cubicBezTo>
                <a:cubicBezTo>
                  <a:pt x="267990" y="359972"/>
                  <a:pt x="259523" y="358278"/>
                  <a:pt x="251057" y="356585"/>
                </a:cubicBezTo>
              </a:path>
            </a:pathLst>
          </a:custGeom>
          <a:ln w="28575">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5C403-C98A-96C0-46D3-E85A2CBD8BEA}"/>
              </a:ext>
            </a:extLst>
          </p:cNvPr>
          <p:cNvSpPr/>
          <p:nvPr/>
        </p:nvSpPr>
        <p:spPr>
          <a:xfrm>
            <a:off x="2885862" y="3291169"/>
            <a:ext cx="195245" cy="319596"/>
          </a:xfrm>
          <a:custGeom>
            <a:avLst/>
            <a:gdLst>
              <a:gd name="connsiteX0" fmla="*/ 257831 w 260833"/>
              <a:gd name="connsiteY0" fmla="*/ 119518 h 461313"/>
              <a:gd name="connsiteX1" fmla="*/ 108817 w 260833"/>
              <a:gd name="connsiteY1" fmla="*/ 4371 h 461313"/>
              <a:gd name="connsiteX2" fmla="*/ 444 w 260833"/>
              <a:gd name="connsiteY2" fmla="*/ 254985 h 461313"/>
              <a:gd name="connsiteX3" fmla="*/ 149457 w 260833"/>
              <a:gd name="connsiteY3" fmla="*/ 458185 h 461313"/>
              <a:gd name="connsiteX4" fmla="*/ 251057 w 260833"/>
              <a:gd name="connsiteY4" fmla="*/ 376905 h 461313"/>
              <a:gd name="connsiteX5" fmla="*/ 251057 w 260833"/>
              <a:gd name="connsiteY5" fmla="*/ 356585 h 46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833" h="461313">
                <a:moveTo>
                  <a:pt x="257831" y="119518"/>
                </a:moveTo>
                <a:cubicBezTo>
                  <a:pt x="204773" y="50655"/>
                  <a:pt x="151715" y="-18207"/>
                  <a:pt x="108817" y="4371"/>
                </a:cubicBezTo>
                <a:cubicBezTo>
                  <a:pt x="65919" y="26949"/>
                  <a:pt x="-6329" y="179349"/>
                  <a:pt x="444" y="254985"/>
                </a:cubicBezTo>
                <a:cubicBezTo>
                  <a:pt x="7217" y="330621"/>
                  <a:pt x="107688" y="437865"/>
                  <a:pt x="149457" y="458185"/>
                </a:cubicBezTo>
                <a:cubicBezTo>
                  <a:pt x="191226" y="478505"/>
                  <a:pt x="234124" y="393838"/>
                  <a:pt x="251057" y="376905"/>
                </a:cubicBezTo>
                <a:cubicBezTo>
                  <a:pt x="267990" y="359972"/>
                  <a:pt x="259523" y="358278"/>
                  <a:pt x="251057" y="356585"/>
                </a:cubicBezTo>
              </a:path>
            </a:pathLst>
          </a:custGeom>
          <a:ln w="28575">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23" name="Freeform: Shape 22">
            <a:extLst>
              <a:ext uri="{FF2B5EF4-FFF2-40B4-BE49-F238E27FC236}">
                <a16:creationId xmlns:a16="http://schemas.microsoft.com/office/drawing/2014/main" id="{72042F84-D873-F2B4-2DBB-C552BD63EB3C}"/>
              </a:ext>
            </a:extLst>
          </p:cNvPr>
          <p:cNvSpPr/>
          <p:nvPr/>
        </p:nvSpPr>
        <p:spPr>
          <a:xfrm flipH="1">
            <a:off x="3452617" y="2603416"/>
            <a:ext cx="195245" cy="319596"/>
          </a:xfrm>
          <a:custGeom>
            <a:avLst/>
            <a:gdLst>
              <a:gd name="connsiteX0" fmla="*/ 257831 w 260833"/>
              <a:gd name="connsiteY0" fmla="*/ 119518 h 461313"/>
              <a:gd name="connsiteX1" fmla="*/ 108817 w 260833"/>
              <a:gd name="connsiteY1" fmla="*/ 4371 h 461313"/>
              <a:gd name="connsiteX2" fmla="*/ 444 w 260833"/>
              <a:gd name="connsiteY2" fmla="*/ 254985 h 461313"/>
              <a:gd name="connsiteX3" fmla="*/ 149457 w 260833"/>
              <a:gd name="connsiteY3" fmla="*/ 458185 h 461313"/>
              <a:gd name="connsiteX4" fmla="*/ 251057 w 260833"/>
              <a:gd name="connsiteY4" fmla="*/ 376905 h 461313"/>
              <a:gd name="connsiteX5" fmla="*/ 251057 w 260833"/>
              <a:gd name="connsiteY5" fmla="*/ 356585 h 46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833" h="461313">
                <a:moveTo>
                  <a:pt x="257831" y="119518"/>
                </a:moveTo>
                <a:cubicBezTo>
                  <a:pt x="204773" y="50655"/>
                  <a:pt x="151715" y="-18207"/>
                  <a:pt x="108817" y="4371"/>
                </a:cubicBezTo>
                <a:cubicBezTo>
                  <a:pt x="65919" y="26949"/>
                  <a:pt x="-6329" y="179349"/>
                  <a:pt x="444" y="254985"/>
                </a:cubicBezTo>
                <a:cubicBezTo>
                  <a:pt x="7217" y="330621"/>
                  <a:pt x="107688" y="437865"/>
                  <a:pt x="149457" y="458185"/>
                </a:cubicBezTo>
                <a:cubicBezTo>
                  <a:pt x="191226" y="478505"/>
                  <a:pt x="234124" y="393838"/>
                  <a:pt x="251057" y="376905"/>
                </a:cubicBezTo>
                <a:cubicBezTo>
                  <a:pt x="267990" y="359972"/>
                  <a:pt x="259523" y="358278"/>
                  <a:pt x="251057" y="356585"/>
                </a:cubicBezTo>
              </a:path>
            </a:pathLst>
          </a:custGeom>
          <a:ln w="28575">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A21368-6EA0-26C6-C4A1-23B1515F18E7}"/>
              </a:ext>
            </a:extLst>
          </p:cNvPr>
          <p:cNvSpPr/>
          <p:nvPr/>
        </p:nvSpPr>
        <p:spPr>
          <a:xfrm flipH="1">
            <a:off x="4565375" y="3311068"/>
            <a:ext cx="195245" cy="319596"/>
          </a:xfrm>
          <a:custGeom>
            <a:avLst/>
            <a:gdLst>
              <a:gd name="connsiteX0" fmla="*/ 257831 w 260833"/>
              <a:gd name="connsiteY0" fmla="*/ 119518 h 461313"/>
              <a:gd name="connsiteX1" fmla="*/ 108817 w 260833"/>
              <a:gd name="connsiteY1" fmla="*/ 4371 h 461313"/>
              <a:gd name="connsiteX2" fmla="*/ 444 w 260833"/>
              <a:gd name="connsiteY2" fmla="*/ 254985 h 461313"/>
              <a:gd name="connsiteX3" fmla="*/ 149457 w 260833"/>
              <a:gd name="connsiteY3" fmla="*/ 458185 h 461313"/>
              <a:gd name="connsiteX4" fmla="*/ 251057 w 260833"/>
              <a:gd name="connsiteY4" fmla="*/ 376905 h 461313"/>
              <a:gd name="connsiteX5" fmla="*/ 251057 w 260833"/>
              <a:gd name="connsiteY5" fmla="*/ 356585 h 46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833" h="461313">
                <a:moveTo>
                  <a:pt x="257831" y="119518"/>
                </a:moveTo>
                <a:cubicBezTo>
                  <a:pt x="204773" y="50655"/>
                  <a:pt x="151715" y="-18207"/>
                  <a:pt x="108817" y="4371"/>
                </a:cubicBezTo>
                <a:cubicBezTo>
                  <a:pt x="65919" y="26949"/>
                  <a:pt x="-6329" y="179349"/>
                  <a:pt x="444" y="254985"/>
                </a:cubicBezTo>
                <a:cubicBezTo>
                  <a:pt x="7217" y="330621"/>
                  <a:pt x="107688" y="437865"/>
                  <a:pt x="149457" y="458185"/>
                </a:cubicBezTo>
                <a:cubicBezTo>
                  <a:pt x="191226" y="478505"/>
                  <a:pt x="234124" y="393838"/>
                  <a:pt x="251057" y="376905"/>
                </a:cubicBezTo>
                <a:cubicBezTo>
                  <a:pt x="267990" y="359972"/>
                  <a:pt x="259523" y="358278"/>
                  <a:pt x="251057" y="356585"/>
                </a:cubicBezTo>
              </a:path>
            </a:pathLst>
          </a:custGeom>
          <a:ln w="28575">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25" name="Freeform: Shape 24">
            <a:extLst>
              <a:ext uri="{FF2B5EF4-FFF2-40B4-BE49-F238E27FC236}">
                <a16:creationId xmlns:a16="http://schemas.microsoft.com/office/drawing/2014/main" id="{57C5AC93-CB9B-CFD9-59FB-37E376E62C3D}"/>
              </a:ext>
            </a:extLst>
          </p:cNvPr>
          <p:cNvSpPr/>
          <p:nvPr/>
        </p:nvSpPr>
        <p:spPr>
          <a:xfrm flipH="1">
            <a:off x="2381316" y="3264819"/>
            <a:ext cx="195245" cy="319596"/>
          </a:xfrm>
          <a:custGeom>
            <a:avLst/>
            <a:gdLst>
              <a:gd name="connsiteX0" fmla="*/ 257831 w 260833"/>
              <a:gd name="connsiteY0" fmla="*/ 119518 h 461313"/>
              <a:gd name="connsiteX1" fmla="*/ 108817 w 260833"/>
              <a:gd name="connsiteY1" fmla="*/ 4371 h 461313"/>
              <a:gd name="connsiteX2" fmla="*/ 444 w 260833"/>
              <a:gd name="connsiteY2" fmla="*/ 254985 h 461313"/>
              <a:gd name="connsiteX3" fmla="*/ 149457 w 260833"/>
              <a:gd name="connsiteY3" fmla="*/ 458185 h 461313"/>
              <a:gd name="connsiteX4" fmla="*/ 251057 w 260833"/>
              <a:gd name="connsiteY4" fmla="*/ 376905 h 461313"/>
              <a:gd name="connsiteX5" fmla="*/ 251057 w 260833"/>
              <a:gd name="connsiteY5" fmla="*/ 356585 h 46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833" h="461313">
                <a:moveTo>
                  <a:pt x="257831" y="119518"/>
                </a:moveTo>
                <a:cubicBezTo>
                  <a:pt x="204773" y="50655"/>
                  <a:pt x="151715" y="-18207"/>
                  <a:pt x="108817" y="4371"/>
                </a:cubicBezTo>
                <a:cubicBezTo>
                  <a:pt x="65919" y="26949"/>
                  <a:pt x="-6329" y="179349"/>
                  <a:pt x="444" y="254985"/>
                </a:cubicBezTo>
                <a:cubicBezTo>
                  <a:pt x="7217" y="330621"/>
                  <a:pt x="107688" y="437865"/>
                  <a:pt x="149457" y="458185"/>
                </a:cubicBezTo>
                <a:cubicBezTo>
                  <a:pt x="191226" y="478505"/>
                  <a:pt x="234124" y="393838"/>
                  <a:pt x="251057" y="376905"/>
                </a:cubicBezTo>
                <a:cubicBezTo>
                  <a:pt x="267990" y="359972"/>
                  <a:pt x="259523" y="358278"/>
                  <a:pt x="251057" y="356585"/>
                </a:cubicBezTo>
              </a:path>
            </a:pathLst>
          </a:custGeom>
          <a:ln w="28575">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26" name="Freeform: Shape 25">
            <a:extLst>
              <a:ext uri="{FF2B5EF4-FFF2-40B4-BE49-F238E27FC236}">
                <a16:creationId xmlns:a16="http://schemas.microsoft.com/office/drawing/2014/main" id="{43E4567C-4644-D2DE-E55F-8DB6B7251583}"/>
              </a:ext>
            </a:extLst>
          </p:cNvPr>
          <p:cNvSpPr/>
          <p:nvPr/>
        </p:nvSpPr>
        <p:spPr>
          <a:xfrm flipH="1">
            <a:off x="3452617" y="4004853"/>
            <a:ext cx="195245" cy="319596"/>
          </a:xfrm>
          <a:custGeom>
            <a:avLst/>
            <a:gdLst>
              <a:gd name="connsiteX0" fmla="*/ 257831 w 260833"/>
              <a:gd name="connsiteY0" fmla="*/ 119518 h 461313"/>
              <a:gd name="connsiteX1" fmla="*/ 108817 w 260833"/>
              <a:gd name="connsiteY1" fmla="*/ 4371 h 461313"/>
              <a:gd name="connsiteX2" fmla="*/ 444 w 260833"/>
              <a:gd name="connsiteY2" fmla="*/ 254985 h 461313"/>
              <a:gd name="connsiteX3" fmla="*/ 149457 w 260833"/>
              <a:gd name="connsiteY3" fmla="*/ 458185 h 461313"/>
              <a:gd name="connsiteX4" fmla="*/ 251057 w 260833"/>
              <a:gd name="connsiteY4" fmla="*/ 376905 h 461313"/>
              <a:gd name="connsiteX5" fmla="*/ 251057 w 260833"/>
              <a:gd name="connsiteY5" fmla="*/ 356585 h 46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833" h="461313">
                <a:moveTo>
                  <a:pt x="257831" y="119518"/>
                </a:moveTo>
                <a:cubicBezTo>
                  <a:pt x="204773" y="50655"/>
                  <a:pt x="151715" y="-18207"/>
                  <a:pt x="108817" y="4371"/>
                </a:cubicBezTo>
                <a:cubicBezTo>
                  <a:pt x="65919" y="26949"/>
                  <a:pt x="-6329" y="179349"/>
                  <a:pt x="444" y="254985"/>
                </a:cubicBezTo>
                <a:cubicBezTo>
                  <a:pt x="7217" y="330621"/>
                  <a:pt x="107688" y="437865"/>
                  <a:pt x="149457" y="458185"/>
                </a:cubicBezTo>
                <a:cubicBezTo>
                  <a:pt x="191226" y="478505"/>
                  <a:pt x="234124" y="393838"/>
                  <a:pt x="251057" y="376905"/>
                </a:cubicBezTo>
                <a:cubicBezTo>
                  <a:pt x="267990" y="359972"/>
                  <a:pt x="259523" y="358278"/>
                  <a:pt x="251057" y="356585"/>
                </a:cubicBezTo>
              </a:path>
            </a:pathLst>
          </a:custGeom>
          <a:ln w="28575">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grpSp>
        <p:nvGrpSpPr>
          <p:cNvPr id="27" name="Group 26">
            <a:extLst>
              <a:ext uri="{FF2B5EF4-FFF2-40B4-BE49-F238E27FC236}">
                <a16:creationId xmlns:a16="http://schemas.microsoft.com/office/drawing/2014/main" id="{DF299A47-AE29-7E27-BF02-2FD7E564A39A}"/>
              </a:ext>
            </a:extLst>
          </p:cNvPr>
          <p:cNvGrpSpPr/>
          <p:nvPr/>
        </p:nvGrpSpPr>
        <p:grpSpPr>
          <a:xfrm>
            <a:off x="4424028" y="4191000"/>
            <a:ext cx="4267200" cy="2286000"/>
            <a:chOff x="3443345" y="3786606"/>
            <a:chExt cx="5700655" cy="3071394"/>
          </a:xfrm>
        </p:grpSpPr>
        <p:pic>
          <p:nvPicPr>
            <p:cNvPr id="28" name="Picture 6">
              <a:extLst>
                <a:ext uri="{FF2B5EF4-FFF2-40B4-BE49-F238E27FC236}">
                  <a16:creationId xmlns:a16="http://schemas.microsoft.com/office/drawing/2014/main" id="{5D4BAABC-4F6A-8331-C3AE-924FB702C733}"/>
                </a:ext>
              </a:extLst>
            </p:cNvPr>
            <p:cNvPicPr>
              <a:picLocks noChangeAspect="1" noChangeArrowheads="1"/>
            </p:cNvPicPr>
            <p:nvPr/>
          </p:nvPicPr>
          <p:blipFill>
            <a:blip r:embed="rId3" cstate="print"/>
            <a:srcRect/>
            <a:stretch>
              <a:fillRect/>
            </a:stretch>
          </p:blipFill>
          <p:spPr bwMode="auto">
            <a:xfrm>
              <a:off x="3443345" y="4142196"/>
              <a:ext cx="5700655" cy="2715804"/>
            </a:xfrm>
            <a:prstGeom prst="rect">
              <a:avLst/>
            </a:prstGeom>
            <a:noFill/>
            <a:ln w="9525">
              <a:noFill/>
              <a:miter lim="800000"/>
              <a:headEnd/>
              <a:tailEnd/>
            </a:ln>
          </p:spPr>
        </p:pic>
        <p:sp>
          <p:nvSpPr>
            <p:cNvPr id="29" name="TextBox 28">
              <a:extLst>
                <a:ext uri="{FF2B5EF4-FFF2-40B4-BE49-F238E27FC236}">
                  <a16:creationId xmlns:a16="http://schemas.microsoft.com/office/drawing/2014/main" id="{0E619782-B1E0-B73C-615A-52C4CE2FEBBB}"/>
                </a:ext>
              </a:extLst>
            </p:cNvPr>
            <p:cNvSpPr txBox="1"/>
            <p:nvPr/>
          </p:nvSpPr>
          <p:spPr>
            <a:xfrm>
              <a:off x="5106832" y="3786606"/>
              <a:ext cx="1203860" cy="372167"/>
            </a:xfrm>
            <a:prstGeom prst="rect">
              <a:avLst/>
            </a:prstGeom>
            <a:noFill/>
          </p:spPr>
          <p:txBody>
            <a:bodyPr wrap="none" rtlCol="0">
              <a:spAutoFit/>
            </a:bodyPr>
            <a:lstStyle/>
            <a:p>
              <a:r>
                <a:rPr lang="en-US" sz="1200" b="1" dirty="0"/>
                <a:t>Initial state</a:t>
              </a:r>
            </a:p>
          </p:txBody>
        </p:sp>
        <p:sp>
          <p:nvSpPr>
            <p:cNvPr id="30" name="TextBox 29">
              <a:extLst>
                <a:ext uri="{FF2B5EF4-FFF2-40B4-BE49-F238E27FC236}">
                  <a16:creationId xmlns:a16="http://schemas.microsoft.com/office/drawing/2014/main" id="{C7AB04B5-C07A-0CA8-38CE-384BEC1EE1A1}"/>
                </a:ext>
              </a:extLst>
            </p:cNvPr>
            <p:cNvSpPr txBox="1"/>
            <p:nvPr/>
          </p:nvSpPr>
          <p:spPr>
            <a:xfrm>
              <a:off x="3734781" y="6096000"/>
              <a:ext cx="1186728" cy="372167"/>
            </a:xfrm>
            <a:prstGeom prst="rect">
              <a:avLst/>
            </a:prstGeom>
            <a:noFill/>
          </p:spPr>
          <p:txBody>
            <a:bodyPr wrap="none" rtlCol="0">
              <a:spAutoFit/>
            </a:bodyPr>
            <a:lstStyle/>
            <a:p>
              <a:r>
                <a:rPr lang="en-US" sz="1200" b="1" dirty="0"/>
                <a:t>Goal states</a:t>
              </a:r>
            </a:p>
          </p:txBody>
        </p:sp>
      </p:grpSp>
      <p:sp>
        <p:nvSpPr>
          <p:cNvPr id="31" name="Freeform: Shape 30">
            <a:extLst>
              <a:ext uri="{FF2B5EF4-FFF2-40B4-BE49-F238E27FC236}">
                <a16:creationId xmlns:a16="http://schemas.microsoft.com/office/drawing/2014/main" id="{8D92EEB6-D280-98AE-4513-0E89A45D7D41}"/>
              </a:ext>
            </a:extLst>
          </p:cNvPr>
          <p:cNvSpPr/>
          <p:nvPr/>
        </p:nvSpPr>
        <p:spPr>
          <a:xfrm rot="16200000">
            <a:off x="2182046" y="4262274"/>
            <a:ext cx="195245" cy="319596"/>
          </a:xfrm>
          <a:custGeom>
            <a:avLst/>
            <a:gdLst>
              <a:gd name="connsiteX0" fmla="*/ 257831 w 260833"/>
              <a:gd name="connsiteY0" fmla="*/ 119518 h 461313"/>
              <a:gd name="connsiteX1" fmla="*/ 108817 w 260833"/>
              <a:gd name="connsiteY1" fmla="*/ 4371 h 461313"/>
              <a:gd name="connsiteX2" fmla="*/ 444 w 260833"/>
              <a:gd name="connsiteY2" fmla="*/ 254985 h 461313"/>
              <a:gd name="connsiteX3" fmla="*/ 149457 w 260833"/>
              <a:gd name="connsiteY3" fmla="*/ 458185 h 461313"/>
              <a:gd name="connsiteX4" fmla="*/ 251057 w 260833"/>
              <a:gd name="connsiteY4" fmla="*/ 376905 h 461313"/>
              <a:gd name="connsiteX5" fmla="*/ 251057 w 260833"/>
              <a:gd name="connsiteY5" fmla="*/ 356585 h 46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833" h="461313">
                <a:moveTo>
                  <a:pt x="257831" y="119518"/>
                </a:moveTo>
                <a:cubicBezTo>
                  <a:pt x="204773" y="50655"/>
                  <a:pt x="151715" y="-18207"/>
                  <a:pt x="108817" y="4371"/>
                </a:cubicBezTo>
                <a:cubicBezTo>
                  <a:pt x="65919" y="26949"/>
                  <a:pt x="-6329" y="179349"/>
                  <a:pt x="444" y="254985"/>
                </a:cubicBezTo>
                <a:cubicBezTo>
                  <a:pt x="7217" y="330621"/>
                  <a:pt x="107688" y="437865"/>
                  <a:pt x="149457" y="458185"/>
                </a:cubicBezTo>
                <a:cubicBezTo>
                  <a:pt x="191226" y="478505"/>
                  <a:pt x="234124" y="393838"/>
                  <a:pt x="251057" y="376905"/>
                </a:cubicBezTo>
                <a:cubicBezTo>
                  <a:pt x="267990" y="359972"/>
                  <a:pt x="259523" y="358278"/>
                  <a:pt x="251057" y="356585"/>
                </a:cubicBezTo>
              </a:path>
            </a:pathLst>
          </a:custGeom>
          <a:ln w="28575">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32" name="Freeform: Shape 31">
            <a:extLst>
              <a:ext uri="{FF2B5EF4-FFF2-40B4-BE49-F238E27FC236}">
                <a16:creationId xmlns:a16="http://schemas.microsoft.com/office/drawing/2014/main" id="{34C3F225-0C29-D123-EBF3-9B72F60C4B2F}"/>
              </a:ext>
            </a:extLst>
          </p:cNvPr>
          <p:cNvSpPr/>
          <p:nvPr/>
        </p:nvSpPr>
        <p:spPr>
          <a:xfrm rot="16200000">
            <a:off x="3055480" y="4262273"/>
            <a:ext cx="195245" cy="319596"/>
          </a:xfrm>
          <a:custGeom>
            <a:avLst/>
            <a:gdLst>
              <a:gd name="connsiteX0" fmla="*/ 257831 w 260833"/>
              <a:gd name="connsiteY0" fmla="*/ 119518 h 461313"/>
              <a:gd name="connsiteX1" fmla="*/ 108817 w 260833"/>
              <a:gd name="connsiteY1" fmla="*/ 4371 h 461313"/>
              <a:gd name="connsiteX2" fmla="*/ 444 w 260833"/>
              <a:gd name="connsiteY2" fmla="*/ 254985 h 461313"/>
              <a:gd name="connsiteX3" fmla="*/ 149457 w 260833"/>
              <a:gd name="connsiteY3" fmla="*/ 458185 h 461313"/>
              <a:gd name="connsiteX4" fmla="*/ 251057 w 260833"/>
              <a:gd name="connsiteY4" fmla="*/ 376905 h 461313"/>
              <a:gd name="connsiteX5" fmla="*/ 251057 w 260833"/>
              <a:gd name="connsiteY5" fmla="*/ 356585 h 46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833" h="461313">
                <a:moveTo>
                  <a:pt x="257831" y="119518"/>
                </a:moveTo>
                <a:cubicBezTo>
                  <a:pt x="204773" y="50655"/>
                  <a:pt x="151715" y="-18207"/>
                  <a:pt x="108817" y="4371"/>
                </a:cubicBezTo>
                <a:cubicBezTo>
                  <a:pt x="65919" y="26949"/>
                  <a:pt x="-6329" y="179349"/>
                  <a:pt x="444" y="254985"/>
                </a:cubicBezTo>
                <a:cubicBezTo>
                  <a:pt x="7217" y="330621"/>
                  <a:pt x="107688" y="437865"/>
                  <a:pt x="149457" y="458185"/>
                </a:cubicBezTo>
                <a:cubicBezTo>
                  <a:pt x="191226" y="478505"/>
                  <a:pt x="234124" y="393838"/>
                  <a:pt x="251057" y="376905"/>
                </a:cubicBezTo>
                <a:cubicBezTo>
                  <a:pt x="267990" y="359972"/>
                  <a:pt x="259523" y="358278"/>
                  <a:pt x="251057" y="356585"/>
                </a:cubicBezTo>
              </a:path>
            </a:pathLst>
          </a:custGeom>
          <a:ln w="28575">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33" name="Freeform: Shape 32">
            <a:extLst>
              <a:ext uri="{FF2B5EF4-FFF2-40B4-BE49-F238E27FC236}">
                <a16:creationId xmlns:a16="http://schemas.microsoft.com/office/drawing/2014/main" id="{88998FCB-C2DD-A32E-9B83-50C97E1F37D3}"/>
              </a:ext>
            </a:extLst>
          </p:cNvPr>
          <p:cNvSpPr/>
          <p:nvPr/>
        </p:nvSpPr>
        <p:spPr>
          <a:xfrm rot="16200000">
            <a:off x="1119238" y="3563141"/>
            <a:ext cx="195245" cy="319596"/>
          </a:xfrm>
          <a:custGeom>
            <a:avLst/>
            <a:gdLst>
              <a:gd name="connsiteX0" fmla="*/ 257831 w 260833"/>
              <a:gd name="connsiteY0" fmla="*/ 119518 h 461313"/>
              <a:gd name="connsiteX1" fmla="*/ 108817 w 260833"/>
              <a:gd name="connsiteY1" fmla="*/ 4371 h 461313"/>
              <a:gd name="connsiteX2" fmla="*/ 444 w 260833"/>
              <a:gd name="connsiteY2" fmla="*/ 254985 h 461313"/>
              <a:gd name="connsiteX3" fmla="*/ 149457 w 260833"/>
              <a:gd name="connsiteY3" fmla="*/ 458185 h 461313"/>
              <a:gd name="connsiteX4" fmla="*/ 251057 w 260833"/>
              <a:gd name="connsiteY4" fmla="*/ 376905 h 461313"/>
              <a:gd name="connsiteX5" fmla="*/ 251057 w 260833"/>
              <a:gd name="connsiteY5" fmla="*/ 356585 h 46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833" h="461313">
                <a:moveTo>
                  <a:pt x="257831" y="119518"/>
                </a:moveTo>
                <a:cubicBezTo>
                  <a:pt x="204773" y="50655"/>
                  <a:pt x="151715" y="-18207"/>
                  <a:pt x="108817" y="4371"/>
                </a:cubicBezTo>
                <a:cubicBezTo>
                  <a:pt x="65919" y="26949"/>
                  <a:pt x="-6329" y="179349"/>
                  <a:pt x="444" y="254985"/>
                </a:cubicBezTo>
                <a:cubicBezTo>
                  <a:pt x="7217" y="330621"/>
                  <a:pt x="107688" y="437865"/>
                  <a:pt x="149457" y="458185"/>
                </a:cubicBezTo>
                <a:cubicBezTo>
                  <a:pt x="191226" y="478505"/>
                  <a:pt x="234124" y="393838"/>
                  <a:pt x="251057" y="376905"/>
                </a:cubicBezTo>
                <a:cubicBezTo>
                  <a:pt x="267990" y="359972"/>
                  <a:pt x="259523" y="358278"/>
                  <a:pt x="251057" y="356585"/>
                </a:cubicBezTo>
              </a:path>
            </a:pathLst>
          </a:custGeom>
          <a:ln w="28575">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34" name="Freeform: Shape 33">
            <a:extLst>
              <a:ext uri="{FF2B5EF4-FFF2-40B4-BE49-F238E27FC236}">
                <a16:creationId xmlns:a16="http://schemas.microsoft.com/office/drawing/2014/main" id="{641AA2EA-11D1-67FB-F7F9-B165F36B7D67}"/>
              </a:ext>
            </a:extLst>
          </p:cNvPr>
          <p:cNvSpPr/>
          <p:nvPr/>
        </p:nvSpPr>
        <p:spPr>
          <a:xfrm rot="16200000">
            <a:off x="4176976" y="3551556"/>
            <a:ext cx="195245" cy="319596"/>
          </a:xfrm>
          <a:custGeom>
            <a:avLst/>
            <a:gdLst>
              <a:gd name="connsiteX0" fmla="*/ 257831 w 260833"/>
              <a:gd name="connsiteY0" fmla="*/ 119518 h 461313"/>
              <a:gd name="connsiteX1" fmla="*/ 108817 w 260833"/>
              <a:gd name="connsiteY1" fmla="*/ 4371 h 461313"/>
              <a:gd name="connsiteX2" fmla="*/ 444 w 260833"/>
              <a:gd name="connsiteY2" fmla="*/ 254985 h 461313"/>
              <a:gd name="connsiteX3" fmla="*/ 149457 w 260833"/>
              <a:gd name="connsiteY3" fmla="*/ 458185 h 461313"/>
              <a:gd name="connsiteX4" fmla="*/ 251057 w 260833"/>
              <a:gd name="connsiteY4" fmla="*/ 376905 h 461313"/>
              <a:gd name="connsiteX5" fmla="*/ 251057 w 260833"/>
              <a:gd name="connsiteY5" fmla="*/ 356585 h 46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833" h="461313">
                <a:moveTo>
                  <a:pt x="257831" y="119518"/>
                </a:moveTo>
                <a:cubicBezTo>
                  <a:pt x="204773" y="50655"/>
                  <a:pt x="151715" y="-18207"/>
                  <a:pt x="108817" y="4371"/>
                </a:cubicBezTo>
                <a:cubicBezTo>
                  <a:pt x="65919" y="26949"/>
                  <a:pt x="-6329" y="179349"/>
                  <a:pt x="444" y="254985"/>
                </a:cubicBezTo>
                <a:cubicBezTo>
                  <a:pt x="7217" y="330621"/>
                  <a:pt x="107688" y="437865"/>
                  <a:pt x="149457" y="458185"/>
                </a:cubicBezTo>
                <a:cubicBezTo>
                  <a:pt x="191226" y="478505"/>
                  <a:pt x="234124" y="393838"/>
                  <a:pt x="251057" y="376905"/>
                </a:cubicBezTo>
                <a:cubicBezTo>
                  <a:pt x="267990" y="359972"/>
                  <a:pt x="259523" y="358278"/>
                  <a:pt x="251057" y="356585"/>
                </a:cubicBezTo>
              </a:path>
            </a:pathLst>
          </a:custGeom>
          <a:ln w="28575">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35" name="Freeform: Shape 34">
            <a:extLst>
              <a:ext uri="{FF2B5EF4-FFF2-40B4-BE49-F238E27FC236}">
                <a16:creationId xmlns:a16="http://schemas.microsoft.com/office/drawing/2014/main" id="{AAC2F0D5-55DD-27A6-6928-ABD539F47068}"/>
              </a:ext>
            </a:extLst>
          </p:cNvPr>
          <p:cNvSpPr/>
          <p:nvPr/>
        </p:nvSpPr>
        <p:spPr>
          <a:xfrm rot="10800000" flipH="1">
            <a:off x="2669650" y="2700809"/>
            <a:ext cx="127626" cy="124809"/>
          </a:xfrm>
          <a:custGeom>
            <a:avLst/>
            <a:gdLst>
              <a:gd name="connsiteX0" fmla="*/ 257831 w 260833"/>
              <a:gd name="connsiteY0" fmla="*/ 119518 h 461313"/>
              <a:gd name="connsiteX1" fmla="*/ 108817 w 260833"/>
              <a:gd name="connsiteY1" fmla="*/ 4371 h 461313"/>
              <a:gd name="connsiteX2" fmla="*/ 444 w 260833"/>
              <a:gd name="connsiteY2" fmla="*/ 254985 h 461313"/>
              <a:gd name="connsiteX3" fmla="*/ 149457 w 260833"/>
              <a:gd name="connsiteY3" fmla="*/ 458185 h 461313"/>
              <a:gd name="connsiteX4" fmla="*/ 251057 w 260833"/>
              <a:gd name="connsiteY4" fmla="*/ 376905 h 461313"/>
              <a:gd name="connsiteX5" fmla="*/ 251057 w 260833"/>
              <a:gd name="connsiteY5" fmla="*/ 356585 h 46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833" h="461313">
                <a:moveTo>
                  <a:pt x="257831" y="119518"/>
                </a:moveTo>
                <a:cubicBezTo>
                  <a:pt x="204773" y="50655"/>
                  <a:pt x="151715" y="-18207"/>
                  <a:pt x="108817" y="4371"/>
                </a:cubicBezTo>
                <a:cubicBezTo>
                  <a:pt x="65919" y="26949"/>
                  <a:pt x="-6329" y="179349"/>
                  <a:pt x="444" y="254985"/>
                </a:cubicBezTo>
                <a:cubicBezTo>
                  <a:pt x="7217" y="330621"/>
                  <a:pt x="107688" y="437865"/>
                  <a:pt x="149457" y="458185"/>
                </a:cubicBezTo>
                <a:cubicBezTo>
                  <a:pt x="191226" y="478505"/>
                  <a:pt x="234124" y="393838"/>
                  <a:pt x="251057" y="376905"/>
                </a:cubicBezTo>
                <a:cubicBezTo>
                  <a:pt x="267990" y="359972"/>
                  <a:pt x="259523" y="358278"/>
                  <a:pt x="251057" y="356585"/>
                </a:cubicBezTo>
              </a:path>
            </a:pathLst>
          </a:custGeom>
          <a:ln w="28575">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36" name="Freeform: Shape 35">
            <a:extLst>
              <a:ext uri="{FF2B5EF4-FFF2-40B4-BE49-F238E27FC236}">
                <a16:creationId xmlns:a16="http://schemas.microsoft.com/office/drawing/2014/main" id="{FA3F6638-0F35-F59B-FB6E-E290E67FBA01}"/>
              </a:ext>
            </a:extLst>
          </p:cNvPr>
          <p:cNvSpPr/>
          <p:nvPr/>
        </p:nvSpPr>
        <p:spPr>
          <a:xfrm rot="10800000" flipH="1">
            <a:off x="1562237" y="3397434"/>
            <a:ext cx="127626" cy="124809"/>
          </a:xfrm>
          <a:custGeom>
            <a:avLst/>
            <a:gdLst>
              <a:gd name="connsiteX0" fmla="*/ 257831 w 260833"/>
              <a:gd name="connsiteY0" fmla="*/ 119518 h 461313"/>
              <a:gd name="connsiteX1" fmla="*/ 108817 w 260833"/>
              <a:gd name="connsiteY1" fmla="*/ 4371 h 461313"/>
              <a:gd name="connsiteX2" fmla="*/ 444 w 260833"/>
              <a:gd name="connsiteY2" fmla="*/ 254985 h 461313"/>
              <a:gd name="connsiteX3" fmla="*/ 149457 w 260833"/>
              <a:gd name="connsiteY3" fmla="*/ 458185 h 461313"/>
              <a:gd name="connsiteX4" fmla="*/ 251057 w 260833"/>
              <a:gd name="connsiteY4" fmla="*/ 376905 h 461313"/>
              <a:gd name="connsiteX5" fmla="*/ 251057 w 260833"/>
              <a:gd name="connsiteY5" fmla="*/ 356585 h 46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833" h="461313">
                <a:moveTo>
                  <a:pt x="257831" y="119518"/>
                </a:moveTo>
                <a:cubicBezTo>
                  <a:pt x="204773" y="50655"/>
                  <a:pt x="151715" y="-18207"/>
                  <a:pt x="108817" y="4371"/>
                </a:cubicBezTo>
                <a:cubicBezTo>
                  <a:pt x="65919" y="26949"/>
                  <a:pt x="-6329" y="179349"/>
                  <a:pt x="444" y="254985"/>
                </a:cubicBezTo>
                <a:cubicBezTo>
                  <a:pt x="7217" y="330621"/>
                  <a:pt x="107688" y="437865"/>
                  <a:pt x="149457" y="458185"/>
                </a:cubicBezTo>
                <a:cubicBezTo>
                  <a:pt x="191226" y="478505"/>
                  <a:pt x="234124" y="393838"/>
                  <a:pt x="251057" y="376905"/>
                </a:cubicBezTo>
                <a:cubicBezTo>
                  <a:pt x="267990" y="359972"/>
                  <a:pt x="259523" y="358278"/>
                  <a:pt x="251057" y="356585"/>
                </a:cubicBezTo>
              </a:path>
            </a:pathLst>
          </a:custGeom>
          <a:ln w="28575">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37" name="Freeform: Shape 36">
            <a:extLst>
              <a:ext uri="{FF2B5EF4-FFF2-40B4-BE49-F238E27FC236}">
                <a16:creationId xmlns:a16="http://schemas.microsoft.com/office/drawing/2014/main" id="{0FC01A1F-EEB0-AF31-8798-6F6A6C33B125}"/>
              </a:ext>
            </a:extLst>
          </p:cNvPr>
          <p:cNvSpPr/>
          <p:nvPr/>
        </p:nvSpPr>
        <p:spPr>
          <a:xfrm rot="10800000" flipH="1">
            <a:off x="3747160" y="3380390"/>
            <a:ext cx="127626" cy="124809"/>
          </a:xfrm>
          <a:custGeom>
            <a:avLst/>
            <a:gdLst>
              <a:gd name="connsiteX0" fmla="*/ 257831 w 260833"/>
              <a:gd name="connsiteY0" fmla="*/ 119518 h 461313"/>
              <a:gd name="connsiteX1" fmla="*/ 108817 w 260833"/>
              <a:gd name="connsiteY1" fmla="*/ 4371 h 461313"/>
              <a:gd name="connsiteX2" fmla="*/ 444 w 260833"/>
              <a:gd name="connsiteY2" fmla="*/ 254985 h 461313"/>
              <a:gd name="connsiteX3" fmla="*/ 149457 w 260833"/>
              <a:gd name="connsiteY3" fmla="*/ 458185 h 461313"/>
              <a:gd name="connsiteX4" fmla="*/ 251057 w 260833"/>
              <a:gd name="connsiteY4" fmla="*/ 376905 h 461313"/>
              <a:gd name="connsiteX5" fmla="*/ 251057 w 260833"/>
              <a:gd name="connsiteY5" fmla="*/ 356585 h 46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833" h="461313">
                <a:moveTo>
                  <a:pt x="257831" y="119518"/>
                </a:moveTo>
                <a:cubicBezTo>
                  <a:pt x="204773" y="50655"/>
                  <a:pt x="151715" y="-18207"/>
                  <a:pt x="108817" y="4371"/>
                </a:cubicBezTo>
                <a:cubicBezTo>
                  <a:pt x="65919" y="26949"/>
                  <a:pt x="-6329" y="179349"/>
                  <a:pt x="444" y="254985"/>
                </a:cubicBezTo>
                <a:cubicBezTo>
                  <a:pt x="7217" y="330621"/>
                  <a:pt x="107688" y="437865"/>
                  <a:pt x="149457" y="458185"/>
                </a:cubicBezTo>
                <a:cubicBezTo>
                  <a:pt x="191226" y="478505"/>
                  <a:pt x="234124" y="393838"/>
                  <a:pt x="251057" y="376905"/>
                </a:cubicBezTo>
                <a:cubicBezTo>
                  <a:pt x="267990" y="359972"/>
                  <a:pt x="259523" y="358278"/>
                  <a:pt x="251057" y="356585"/>
                </a:cubicBezTo>
              </a:path>
            </a:pathLst>
          </a:custGeom>
          <a:ln w="28575">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38" name="Freeform: Shape 37">
            <a:extLst>
              <a:ext uri="{FF2B5EF4-FFF2-40B4-BE49-F238E27FC236}">
                <a16:creationId xmlns:a16="http://schemas.microsoft.com/office/drawing/2014/main" id="{F9F3EFFB-7BE0-C07C-66AA-FC6401499AFB}"/>
              </a:ext>
            </a:extLst>
          </p:cNvPr>
          <p:cNvSpPr/>
          <p:nvPr/>
        </p:nvSpPr>
        <p:spPr>
          <a:xfrm rot="10800000" flipH="1">
            <a:off x="2665272" y="4102246"/>
            <a:ext cx="127626" cy="124809"/>
          </a:xfrm>
          <a:custGeom>
            <a:avLst/>
            <a:gdLst>
              <a:gd name="connsiteX0" fmla="*/ 257831 w 260833"/>
              <a:gd name="connsiteY0" fmla="*/ 119518 h 461313"/>
              <a:gd name="connsiteX1" fmla="*/ 108817 w 260833"/>
              <a:gd name="connsiteY1" fmla="*/ 4371 h 461313"/>
              <a:gd name="connsiteX2" fmla="*/ 444 w 260833"/>
              <a:gd name="connsiteY2" fmla="*/ 254985 h 461313"/>
              <a:gd name="connsiteX3" fmla="*/ 149457 w 260833"/>
              <a:gd name="connsiteY3" fmla="*/ 458185 h 461313"/>
              <a:gd name="connsiteX4" fmla="*/ 251057 w 260833"/>
              <a:gd name="connsiteY4" fmla="*/ 376905 h 461313"/>
              <a:gd name="connsiteX5" fmla="*/ 251057 w 260833"/>
              <a:gd name="connsiteY5" fmla="*/ 356585 h 46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833" h="461313">
                <a:moveTo>
                  <a:pt x="257831" y="119518"/>
                </a:moveTo>
                <a:cubicBezTo>
                  <a:pt x="204773" y="50655"/>
                  <a:pt x="151715" y="-18207"/>
                  <a:pt x="108817" y="4371"/>
                </a:cubicBezTo>
                <a:cubicBezTo>
                  <a:pt x="65919" y="26949"/>
                  <a:pt x="-6329" y="179349"/>
                  <a:pt x="444" y="254985"/>
                </a:cubicBezTo>
                <a:cubicBezTo>
                  <a:pt x="7217" y="330621"/>
                  <a:pt x="107688" y="437865"/>
                  <a:pt x="149457" y="458185"/>
                </a:cubicBezTo>
                <a:cubicBezTo>
                  <a:pt x="191226" y="478505"/>
                  <a:pt x="234124" y="393838"/>
                  <a:pt x="251057" y="376905"/>
                </a:cubicBezTo>
                <a:cubicBezTo>
                  <a:pt x="267990" y="359972"/>
                  <a:pt x="259523" y="358278"/>
                  <a:pt x="251057" y="356585"/>
                </a:cubicBezTo>
              </a:path>
            </a:pathLst>
          </a:custGeom>
          <a:ln w="28575">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39" name="TextBox 38">
            <a:extLst>
              <a:ext uri="{FF2B5EF4-FFF2-40B4-BE49-F238E27FC236}">
                <a16:creationId xmlns:a16="http://schemas.microsoft.com/office/drawing/2014/main" id="{EEB88FBA-A399-1735-D605-848F6786AEFA}"/>
              </a:ext>
            </a:extLst>
          </p:cNvPr>
          <p:cNvSpPr txBox="1"/>
          <p:nvPr/>
        </p:nvSpPr>
        <p:spPr>
          <a:xfrm>
            <a:off x="413216" y="1738171"/>
            <a:ext cx="4264886" cy="830997"/>
          </a:xfrm>
          <a:prstGeom prst="rect">
            <a:avLst/>
          </a:prstGeom>
          <a:noFill/>
        </p:spPr>
        <p:txBody>
          <a:bodyPr wrap="none" rtlCol="0">
            <a:spAutoFit/>
          </a:bodyPr>
          <a:lstStyle/>
          <a:p>
            <a:pPr algn="ctr"/>
            <a:r>
              <a:rPr lang="en-US" b="1" dirty="0"/>
              <a:t>Cycles</a:t>
            </a:r>
          </a:p>
          <a:p>
            <a:pPr algn="ctr"/>
            <a:r>
              <a:rPr lang="en-US" sz="1200" dirty="0"/>
              <a:t>Return to the same state. The search tree will create a new node!</a:t>
            </a:r>
          </a:p>
          <a:p>
            <a:endParaRPr lang="en-US" b="1" dirty="0">
              <a:solidFill>
                <a:schemeClr val="accent2"/>
              </a:solidFill>
            </a:endParaRPr>
          </a:p>
        </p:txBody>
      </p:sp>
      <p:sp>
        <p:nvSpPr>
          <p:cNvPr id="40" name="TextBox 39">
            <a:extLst>
              <a:ext uri="{FF2B5EF4-FFF2-40B4-BE49-F238E27FC236}">
                <a16:creationId xmlns:a16="http://schemas.microsoft.com/office/drawing/2014/main" id="{0F956628-70F0-5E39-885D-8261771E79F0}"/>
              </a:ext>
            </a:extLst>
          </p:cNvPr>
          <p:cNvSpPr txBox="1"/>
          <p:nvPr/>
        </p:nvSpPr>
        <p:spPr>
          <a:xfrm>
            <a:off x="4938725" y="3530521"/>
            <a:ext cx="2763770" cy="553998"/>
          </a:xfrm>
          <a:prstGeom prst="rect">
            <a:avLst/>
          </a:prstGeom>
          <a:noFill/>
        </p:spPr>
        <p:txBody>
          <a:bodyPr wrap="none" rtlCol="0">
            <a:spAutoFit/>
          </a:bodyPr>
          <a:lstStyle/>
          <a:p>
            <a:pPr algn="ctr"/>
            <a:r>
              <a:rPr lang="en-US" b="1" dirty="0"/>
              <a:t>Non-cycle redundant paths</a:t>
            </a:r>
          </a:p>
          <a:p>
            <a:pPr algn="ctr"/>
            <a:r>
              <a:rPr lang="en-US" sz="1200" dirty="0"/>
              <a:t>Multiple paths to get to the same state</a:t>
            </a:r>
          </a:p>
        </p:txBody>
      </p:sp>
      <p:grpSp>
        <p:nvGrpSpPr>
          <p:cNvPr id="59" name="Group 58">
            <a:extLst>
              <a:ext uri="{FF2B5EF4-FFF2-40B4-BE49-F238E27FC236}">
                <a16:creationId xmlns:a16="http://schemas.microsoft.com/office/drawing/2014/main" id="{6043BF49-CF3B-3DD1-8413-8FE079536023}"/>
              </a:ext>
            </a:extLst>
          </p:cNvPr>
          <p:cNvGrpSpPr/>
          <p:nvPr/>
        </p:nvGrpSpPr>
        <p:grpSpPr>
          <a:xfrm>
            <a:off x="4953000" y="4748565"/>
            <a:ext cx="2114408" cy="1203294"/>
            <a:chOff x="4961971" y="4518479"/>
            <a:chExt cx="2114408" cy="1203294"/>
          </a:xfrm>
        </p:grpSpPr>
        <p:cxnSp>
          <p:nvCxnSpPr>
            <p:cNvPr id="56" name="Straight Arrow Connector 55">
              <a:extLst>
                <a:ext uri="{FF2B5EF4-FFF2-40B4-BE49-F238E27FC236}">
                  <a16:creationId xmlns:a16="http://schemas.microsoft.com/office/drawing/2014/main" id="{D13EB897-7CB3-FA93-C311-D05A8A4BCC63}"/>
                </a:ext>
              </a:extLst>
            </p:cNvPr>
            <p:cNvCxnSpPr>
              <a:cxnSpLocks/>
            </p:cNvCxnSpPr>
            <p:nvPr/>
          </p:nvCxnSpPr>
          <p:spPr>
            <a:xfrm flipH="1">
              <a:off x="4961971" y="4518479"/>
              <a:ext cx="1295400" cy="521092"/>
            </a:xfrm>
            <a:prstGeom prst="straightConnector1">
              <a:avLst/>
            </a:prstGeom>
            <a:ln w="57150">
              <a:solidFill>
                <a:schemeClr val="accent6"/>
              </a:solidFill>
              <a:tailEnd type="triangle"/>
            </a:ln>
          </p:spPr>
          <p:style>
            <a:lnRef idx="3">
              <a:schemeClr val="accent2"/>
            </a:lnRef>
            <a:fillRef idx="0">
              <a:schemeClr val="accent2"/>
            </a:fillRef>
            <a:effectRef idx="2">
              <a:schemeClr val="accent2"/>
            </a:effectRef>
            <a:fontRef idx="minor">
              <a:schemeClr val="tx1"/>
            </a:fontRef>
          </p:style>
        </p:cxnSp>
        <p:cxnSp>
          <p:nvCxnSpPr>
            <p:cNvPr id="57" name="Straight Arrow Connector 56">
              <a:extLst>
                <a:ext uri="{FF2B5EF4-FFF2-40B4-BE49-F238E27FC236}">
                  <a16:creationId xmlns:a16="http://schemas.microsoft.com/office/drawing/2014/main" id="{9BEF72B2-BD86-DECA-6099-2F5721FEE351}"/>
                </a:ext>
              </a:extLst>
            </p:cNvPr>
            <p:cNvCxnSpPr/>
            <p:nvPr/>
          </p:nvCxnSpPr>
          <p:spPr>
            <a:xfrm>
              <a:off x="5197472" y="5112173"/>
              <a:ext cx="609600" cy="0"/>
            </a:xfrm>
            <a:prstGeom prst="straightConnector1">
              <a:avLst/>
            </a:prstGeom>
            <a:ln w="57150">
              <a:solidFill>
                <a:schemeClr val="accent6"/>
              </a:solidFill>
              <a:tailEnd type="triangle"/>
            </a:ln>
          </p:spPr>
          <p:style>
            <a:lnRef idx="3">
              <a:schemeClr val="accent2"/>
            </a:lnRef>
            <a:fillRef idx="0">
              <a:schemeClr val="accent2"/>
            </a:fillRef>
            <a:effectRef idx="2">
              <a:schemeClr val="accent2"/>
            </a:effectRef>
            <a:fontRef idx="minor">
              <a:schemeClr val="tx1"/>
            </a:fontRef>
          </p:style>
        </p:cxnSp>
        <p:cxnSp>
          <p:nvCxnSpPr>
            <p:cNvPr id="58" name="Straight Arrow Connector 57">
              <a:extLst>
                <a:ext uri="{FF2B5EF4-FFF2-40B4-BE49-F238E27FC236}">
                  <a16:creationId xmlns:a16="http://schemas.microsoft.com/office/drawing/2014/main" id="{47380A88-C7D4-1A4F-0039-4940A7676019}"/>
                </a:ext>
              </a:extLst>
            </p:cNvPr>
            <p:cNvCxnSpPr>
              <a:cxnSpLocks/>
            </p:cNvCxnSpPr>
            <p:nvPr/>
          </p:nvCxnSpPr>
          <p:spPr>
            <a:xfrm>
              <a:off x="5876371" y="5236244"/>
              <a:ext cx="1200008" cy="485529"/>
            </a:xfrm>
            <a:prstGeom prst="straightConnector1">
              <a:avLst/>
            </a:prstGeom>
            <a:ln w="57150">
              <a:solidFill>
                <a:schemeClr val="accent6"/>
              </a:solidFill>
              <a:tailEnd type="triangle"/>
            </a:ln>
          </p:spPr>
          <p:style>
            <a:lnRef idx="3">
              <a:schemeClr val="accent2"/>
            </a:lnRef>
            <a:fillRef idx="0">
              <a:schemeClr val="accent2"/>
            </a:fillRef>
            <a:effectRef idx="2">
              <a:schemeClr val="accent2"/>
            </a:effectRef>
            <a:fontRef idx="minor">
              <a:schemeClr val="tx1"/>
            </a:fontRef>
          </p:style>
        </p:cxnSp>
      </p:grpSp>
      <p:cxnSp>
        <p:nvCxnSpPr>
          <p:cNvPr id="63" name="Straight Arrow Connector 62">
            <a:extLst>
              <a:ext uri="{FF2B5EF4-FFF2-40B4-BE49-F238E27FC236}">
                <a16:creationId xmlns:a16="http://schemas.microsoft.com/office/drawing/2014/main" id="{E41C405E-043C-032B-1291-73EFCBC0E78A}"/>
              </a:ext>
            </a:extLst>
          </p:cNvPr>
          <p:cNvCxnSpPr>
            <a:cxnSpLocks/>
          </p:cNvCxnSpPr>
          <p:nvPr/>
        </p:nvCxnSpPr>
        <p:spPr>
          <a:xfrm flipH="1" flipV="1">
            <a:off x="6191840" y="6012765"/>
            <a:ext cx="731576" cy="22013"/>
          </a:xfrm>
          <a:prstGeom prst="straightConnector1">
            <a:avLst/>
          </a:prstGeom>
          <a:ln w="57150">
            <a:solidFill>
              <a:schemeClr val="accent6"/>
            </a:solidFill>
            <a:tailEnd type="triangle"/>
          </a:ln>
        </p:spPr>
        <p:style>
          <a:lnRef idx="3">
            <a:schemeClr val="accent2"/>
          </a:lnRef>
          <a:fillRef idx="0">
            <a:schemeClr val="accent2"/>
          </a:fillRef>
          <a:effectRef idx="2">
            <a:schemeClr val="accent2"/>
          </a:effectRef>
          <a:fontRef idx="minor">
            <a:schemeClr val="tx1"/>
          </a:fontRef>
        </p:style>
      </p:cxnSp>
      <p:cxnSp>
        <p:nvCxnSpPr>
          <p:cNvPr id="65" name="Straight Arrow Connector 64">
            <a:extLst>
              <a:ext uri="{FF2B5EF4-FFF2-40B4-BE49-F238E27FC236}">
                <a16:creationId xmlns:a16="http://schemas.microsoft.com/office/drawing/2014/main" id="{8D68AED4-7C72-BF84-7C20-5962CB1ACF55}"/>
              </a:ext>
            </a:extLst>
          </p:cNvPr>
          <p:cNvCxnSpPr>
            <a:cxnSpLocks/>
          </p:cNvCxnSpPr>
          <p:nvPr/>
        </p:nvCxnSpPr>
        <p:spPr>
          <a:xfrm>
            <a:off x="6923416" y="4748565"/>
            <a:ext cx="1306184" cy="481657"/>
          </a:xfrm>
          <a:prstGeom prst="straightConnector1">
            <a:avLst/>
          </a:prstGeom>
          <a:ln w="57150">
            <a:solidFill>
              <a:schemeClr val="accent1"/>
            </a:solidFill>
            <a:tailEnd type="triangle"/>
          </a:ln>
        </p:spPr>
        <p:style>
          <a:lnRef idx="3">
            <a:schemeClr val="accent2"/>
          </a:lnRef>
          <a:fillRef idx="0">
            <a:schemeClr val="accent2"/>
          </a:fillRef>
          <a:effectRef idx="2">
            <a:schemeClr val="accent2"/>
          </a:effectRef>
          <a:fontRef idx="minor">
            <a:schemeClr val="tx1"/>
          </a:fontRef>
        </p:style>
      </p:cxnSp>
      <p:cxnSp>
        <p:nvCxnSpPr>
          <p:cNvPr id="68" name="Straight Arrow Connector 67">
            <a:extLst>
              <a:ext uri="{FF2B5EF4-FFF2-40B4-BE49-F238E27FC236}">
                <a16:creationId xmlns:a16="http://schemas.microsoft.com/office/drawing/2014/main" id="{929FD0DF-4B02-F74B-4A37-5A2540028CDB}"/>
              </a:ext>
            </a:extLst>
          </p:cNvPr>
          <p:cNvCxnSpPr>
            <a:cxnSpLocks/>
          </p:cNvCxnSpPr>
          <p:nvPr/>
        </p:nvCxnSpPr>
        <p:spPr>
          <a:xfrm flipH="1" flipV="1">
            <a:off x="7219198" y="5335822"/>
            <a:ext cx="731576" cy="22013"/>
          </a:xfrm>
          <a:prstGeom prst="straightConnector1">
            <a:avLst/>
          </a:prstGeom>
          <a:ln w="57150">
            <a:solidFill>
              <a:schemeClr val="accent1"/>
            </a:solidFill>
            <a:tailEnd type="triangle"/>
          </a:ln>
        </p:spPr>
        <p:style>
          <a:lnRef idx="3">
            <a:schemeClr val="accent2"/>
          </a:lnRef>
          <a:fillRef idx="0">
            <a:schemeClr val="accent2"/>
          </a:fillRef>
          <a:effectRef idx="2">
            <a:schemeClr val="accent2"/>
          </a:effectRef>
          <a:fontRef idx="minor">
            <a:schemeClr val="tx1"/>
          </a:fontRef>
        </p:style>
      </p:cxnSp>
      <p:cxnSp>
        <p:nvCxnSpPr>
          <p:cNvPr id="69" name="Straight Arrow Connector 68">
            <a:extLst>
              <a:ext uri="{FF2B5EF4-FFF2-40B4-BE49-F238E27FC236}">
                <a16:creationId xmlns:a16="http://schemas.microsoft.com/office/drawing/2014/main" id="{52EB4673-AB04-388C-4EDA-E6BC0C831CE3}"/>
              </a:ext>
            </a:extLst>
          </p:cNvPr>
          <p:cNvCxnSpPr>
            <a:cxnSpLocks/>
          </p:cNvCxnSpPr>
          <p:nvPr/>
        </p:nvCxnSpPr>
        <p:spPr>
          <a:xfrm flipH="1">
            <a:off x="6019800" y="5447552"/>
            <a:ext cx="1295400" cy="521092"/>
          </a:xfrm>
          <a:prstGeom prst="straightConnector1">
            <a:avLst/>
          </a:prstGeom>
          <a:ln w="57150">
            <a:solidFill>
              <a:schemeClr val="accent1"/>
            </a:solidFill>
            <a:tailEnd type="triangle"/>
          </a:ln>
        </p:spPr>
        <p:style>
          <a:lnRef idx="3">
            <a:schemeClr val="accent2"/>
          </a:lnRef>
          <a:fillRef idx="0">
            <a:schemeClr val="accent2"/>
          </a:fillRef>
          <a:effectRef idx="2">
            <a:schemeClr val="accent2"/>
          </a:effectRef>
          <a:fontRef idx="minor">
            <a:schemeClr val="tx1"/>
          </a:fontRef>
        </p:style>
      </p:cxnSp>
      <p:sp>
        <p:nvSpPr>
          <p:cNvPr id="70" name="TextBox 69">
            <a:extLst>
              <a:ext uri="{FF2B5EF4-FFF2-40B4-BE49-F238E27FC236}">
                <a16:creationId xmlns:a16="http://schemas.microsoft.com/office/drawing/2014/main" id="{AA1B0E73-4D18-B467-31F4-08941640BE97}"/>
              </a:ext>
            </a:extLst>
          </p:cNvPr>
          <p:cNvSpPr txBox="1"/>
          <p:nvPr/>
        </p:nvSpPr>
        <p:spPr>
          <a:xfrm>
            <a:off x="4946738" y="4727790"/>
            <a:ext cx="653962" cy="307777"/>
          </a:xfrm>
          <a:prstGeom prst="rect">
            <a:avLst/>
          </a:prstGeom>
          <a:noFill/>
        </p:spPr>
        <p:txBody>
          <a:bodyPr wrap="none" rtlCol="0">
            <a:spAutoFit/>
          </a:bodyPr>
          <a:lstStyle/>
          <a:p>
            <a:r>
              <a:rPr lang="en-US" sz="1400" b="1" dirty="0">
                <a:solidFill>
                  <a:schemeClr val="accent6"/>
                </a:solidFill>
              </a:rPr>
              <a:t>Path 1</a:t>
            </a:r>
          </a:p>
        </p:txBody>
      </p:sp>
      <p:sp>
        <p:nvSpPr>
          <p:cNvPr id="71" name="TextBox 70">
            <a:extLst>
              <a:ext uri="{FF2B5EF4-FFF2-40B4-BE49-F238E27FC236}">
                <a16:creationId xmlns:a16="http://schemas.microsoft.com/office/drawing/2014/main" id="{1EC291E0-B4FB-936A-BC0E-E6FCBE67BCC1}"/>
              </a:ext>
            </a:extLst>
          </p:cNvPr>
          <p:cNvSpPr txBox="1"/>
          <p:nvPr/>
        </p:nvSpPr>
        <p:spPr>
          <a:xfrm>
            <a:off x="7568127" y="4681616"/>
            <a:ext cx="653962" cy="307777"/>
          </a:xfrm>
          <a:prstGeom prst="rect">
            <a:avLst/>
          </a:prstGeom>
          <a:noFill/>
        </p:spPr>
        <p:txBody>
          <a:bodyPr wrap="none" rtlCol="0">
            <a:spAutoFit/>
          </a:bodyPr>
          <a:lstStyle/>
          <a:p>
            <a:r>
              <a:rPr lang="en-US" sz="1400" b="1" dirty="0">
                <a:solidFill>
                  <a:schemeClr val="accent1"/>
                </a:solidFill>
              </a:rPr>
              <a:t>Path 2</a:t>
            </a:r>
          </a:p>
        </p:txBody>
      </p:sp>
      <p:cxnSp>
        <p:nvCxnSpPr>
          <p:cNvPr id="3" name="Straight Arrow Connector 2">
            <a:extLst>
              <a:ext uri="{FF2B5EF4-FFF2-40B4-BE49-F238E27FC236}">
                <a16:creationId xmlns:a16="http://schemas.microsoft.com/office/drawing/2014/main" id="{822CD9CD-79F5-9E4F-DB81-46FC0FFE3B2E}"/>
              </a:ext>
            </a:extLst>
          </p:cNvPr>
          <p:cNvCxnSpPr>
            <a:cxnSpLocks/>
          </p:cNvCxnSpPr>
          <p:nvPr/>
        </p:nvCxnSpPr>
        <p:spPr>
          <a:xfrm flipV="1">
            <a:off x="6320609" y="4654832"/>
            <a:ext cx="472852" cy="4016"/>
          </a:xfrm>
          <a:prstGeom prst="straightConnector1">
            <a:avLst/>
          </a:prstGeom>
          <a:ln w="57150">
            <a:solidFill>
              <a:schemeClr val="accent1"/>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14479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018F8CBD-0FF9-413A-B4D5-AAC5A8B148C2}"/>
              </a:ext>
            </a:extLst>
          </p:cNvPr>
          <p:cNvSpPr/>
          <p:nvPr/>
        </p:nvSpPr>
        <p:spPr>
          <a:xfrm>
            <a:off x="4800600" y="4203842"/>
            <a:ext cx="1226312" cy="307777"/>
          </a:xfrm>
          <a:prstGeom prst="rect">
            <a:avLst/>
          </a:prstGeom>
        </p:spPr>
        <p:txBody>
          <a:bodyPr wrap="square">
            <a:spAutoFit/>
          </a:bodyPr>
          <a:lstStyle/>
          <a:p>
            <a:pPr algn="ctr"/>
            <a:r>
              <a:rPr lang="en-US" sz="1400" dirty="0"/>
              <a:t>Cycle</a:t>
            </a:r>
            <a:endParaRPr lang="en-US" dirty="0"/>
          </a:p>
        </p:txBody>
      </p:sp>
      <p:sp>
        <p:nvSpPr>
          <p:cNvPr id="20482" name="Rectangle 2"/>
          <p:cNvSpPr>
            <a:spLocks noGrp="1" noChangeArrowheads="1"/>
          </p:cNvSpPr>
          <p:nvPr>
            <p:ph type="title"/>
          </p:nvPr>
        </p:nvSpPr>
        <p:spPr/>
        <p:txBody>
          <a:bodyPr/>
          <a:lstStyle/>
          <a:p>
            <a:r>
              <a:rPr lang="en-US" dirty="0"/>
              <a:t>Search Tree</a:t>
            </a:r>
          </a:p>
        </p:txBody>
      </p:sp>
      <p:sp>
        <p:nvSpPr>
          <p:cNvPr id="20483" name="Rectangle 3"/>
          <p:cNvSpPr>
            <a:spLocks noGrp="1" noChangeArrowheads="1"/>
          </p:cNvSpPr>
          <p:nvPr>
            <p:ph idx="1"/>
          </p:nvPr>
        </p:nvSpPr>
        <p:spPr>
          <a:xfrm>
            <a:off x="588210" y="1467732"/>
            <a:ext cx="4400550" cy="4933068"/>
          </a:xfrm>
        </p:spPr>
        <p:txBody>
          <a:bodyPr>
            <a:normAutofit fontScale="77500" lnSpcReduction="20000"/>
          </a:bodyPr>
          <a:lstStyle/>
          <a:p>
            <a:r>
              <a:rPr lang="en-US" dirty="0"/>
              <a:t>Superimpose a “what if” tree of possible actions and outcomes (states) on the state space graph.</a:t>
            </a:r>
          </a:p>
          <a:p>
            <a:r>
              <a:rPr lang="en-US" dirty="0"/>
              <a:t>The</a:t>
            </a:r>
            <a:r>
              <a:rPr lang="en-US" b="1" dirty="0">
                <a:solidFill>
                  <a:srgbClr val="FF0000"/>
                </a:solidFill>
              </a:rPr>
              <a:t> Root node</a:t>
            </a:r>
            <a:r>
              <a:rPr lang="en-US" dirty="0"/>
              <a:t> represents the initial stare.</a:t>
            </a:r>
          </a:p>
          <a:p>
            <a:r>
              <a:rPr lang="en-US" dirty="0"/>
              <a:t>An action child node is reached by an </a:t>
            </a:r>
            <a:r>
              <a:rPr lang="en-US" b="1" dirty="0">
                <a:solidFill>
                  <a:srgbClr val="FF0000"/>
                </a:solidFill>
              </a:rPr>
              <a:t>edge</a:t>
            </a:r>
            <a:r>
              <a:rPr lang="en-US" dirty="0"/>
              <a:t> representing an action. The corresponding state is defined by the transition model.</a:t>
            </a:r>
          </a:p>
          <a:p>
            <a:r>
              <a:rPr lang="en-US" dirty="0"/>
              <a:t>Trees cannot have </a:t>
            </a:r>
            <a:r>
              <a:rPr lang="en-US" b="1" dirty="0">
                <a:solidFill>
                  <a:srgbClr val="FF0000"/>
                </a:solidFill>
              </a:rPr>
              <a:t>cycles (loops) </a:t>
            </a:r>
            <a:r>
              <a:rPr lang="en-US" dirty="0"/>
              <a:t>or</a:t>
            </a:r>
            <a:r>
              <a:rPr lang="en-US" b="1" dirty="0">
                <a:solidFill>
                  <a:srgbClr val="FF0000"/>
                </a:solidFill>
              </a:rPr>
              <a:t> multiple paths to the same state.</a:t>
            </a:r>
            <a:r>
              <a:rPr lang="en-US" dirty="0"/>
              <a:t> These are called redundant paths. Cycles in the search space must be broken to prevent infinite loops. Removing other redundant paths improves search efficiency.</a:t>
            </a:r>
          </a:p>
          <a:p>
            <a:r>
              <a:rPr lang="en-US" dirty="0"/>
              <a:t>A </a:t>
            </a:r>
            <a:r>
              <a:rPr lang="en-US" b="1" dirty="0">
                <a:solidFill>
                  <a:srgbClr val="FF0000"/>
                </a:solidFill>
              </a:rPr>
              <a:t>path</a:t>
            </a:r>
            <a:r>
              <a:rPr lang="en-US" dirty="0"/>
              <a:t> through the tree corresponds to a sequence of actions (states).</a:t>
            </a:r>
          </a:p>
          <a:p>
            <a:r>
              <a:rPr lang="en-US" dirty="0"/>
              <a:t>A </a:t>
            </a:r>
            <a:r>
              <a:rPr lang="en-US" b="1" dirty="0">
                <a:solidFill>
                  <a:srgbClr val="FF0000"/>
                </a:solidFill>
              </a:rPr>
              <a:t>solution</a:t>
            </a:r>
            <a:r>
              <a:rPr lang="en-US" dirty="0"/>
              <a:t> is a path ending in a node representing a goal state.</a:t>
            </a:r>
          </a:p>
          <a:p>
            <a:r>
              <a:rPr lang="en-US" b="1" dirty="0">
                <a:solidFill>
                  <a:srgbClr val="FF0000"/>
                </a:solidFill>
              </a:rPr>
              <a:t>Nodes vs. states</a:t>
            </a:r>
            <a:r>
              <a:rPr lang="en-US" b="1" dirty="0"/>
              <a:t>: </a:t>
            </a:r>
            <a:r>
              <a:rPr lang="en-US" dirty="0"/>
              <a:t>Each tree node represents a state of the system. If redundant path cannot be prevented then state can be represented by multiple nodes.</a:t>
            </a:r>
          </a:p>
        </p:txBody>
      </p:sp>
      <p:grpSp>
        <p:nvGrpSpPr>
          <p:cNvPr id="8" name="Group 7"/>
          <p:cNvGrpSpPr/>
          <p:nvPr/>
        </p:nvGrpSpPr>
        <p:grpSpPr>
          <a:xfrm>
            <a:off x="5413756" y="1371600"/>
            <a:ext cx="2991909" cy="4646588"/>
            <a:chOff x="2748904" y="1792069"/>
            <a:chExt cx="2991909" cy="4646588"/>
          </a:xfrm>
        </p:grpSpPr>
        <p:sp>
          <p:nvSpPr>
            <p:cNvPr id="10" name="TextBox 9"/>
            <p:cNvSpPr txBox="1"/>
            <p:nvPr/>
          </p:nvSpPr>
          <p:spPr>
            <a:xfrm>
              <a:off x="3429000" y="4572000"/>
              <a:ext cx="676788" cy="923330"/>
            </a:xfrm>
            <a:prstGeom prst="rect">
              <a:avLst/>
            </a:prstGeom>
            <a:noFill/>
          </p:spPr>
          <p:txBody>
            <a:bodyPr wrap="none" rtlCol="0">
              <a:spAutoFit/>
            </a:bodyPr>
            <a:lstStyle/>
            <a:p>
              <a:r>
                <a:rPr lang="en-US" sz="5400" dirty="0">
                  <a:solidFill>
                    <a:srgbClr val="0070C0"/>
                  </a:solidFill>
                  <a:latin typeface="+mn-lt"/>
                </a:rPr>
                <a:t>…</a:t>
              </a:r>
            </a:p>
          </p:txBody>
        </p:sp>
        <p:sp>
          <p:nvSpPr>
            <p:cNvPr id="11" name="TextBox 10"/>
            <p:cNvSpPr txBox="1"/>
            <p:nvPr/>
          </p:nvSpPr>
          <p:spPr>
            <a:xfrm>
              <a:off x="4200012" y="4572000"/>
              <a:ext cx="676788" cy="923330"/>
            </a:xfrm>
            <a:prstGeom prst="rect">
              <a:avLst/>
            </a:prstGeom>
            <a:noFill/>
          </p:spPr>
          <p:txBody>
            <a:bodyPr wrap="none" rtlCol="0">
              <a:spAutoFit/>
            </a:bodyPr>
            <a:lstStyle/>
            <a:p>
              <a:r>
                <a:rPr lang="en-US" sz="5400" dirty="0">
                  <a:solidFill>
                    <a:srgbClr val="0070C0"/>
                  </a:solidFill>
                  <a:latin typeface="+mn-lt"/>
                </a:rPr>
                <a:t>…</a:t>
              </a:r>
            </a:p>
          </p:txBody>
        </p:sp>
        <p:sp>
          <p:nvSpPr>
            <p:cNvPr id="13" name="Oval 12"/>
            <p:cNvSpPr/>
            <p:nvPr/>
          </p:nvSpPr>
          <p:spPr>
            <a:xfrm>
              <a:off x="4419600" y="2438400"/>
              <a:ext cx="304800" cy="3048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14" name="Straight Arrow Connector 13"/>
            <p:cNvCxnSpPr/>
            <p:nvPr/>
          </p:nvCxnSpPr>
          <p:spPr>
            <a:xfrm rot="5400000">
              <a:off x="3955863" y="2812863"/>
              <a:ext cx="654237" cy="42563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3346262" y="3771900"/>
              <a:ext cx="654237" cy="42563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2949480" y="4670517"/>
              <a:ext cx="501837" cy="30480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3308162" y="5931686"/>
              <a:ext cx="304800" cy="304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f</a:t>
              </a:r>
            </a:p>
          </p:txBody>
        </p:sp>
        <p:cxnSp>
          <p:nvCxnSpPr>
            <p:cNvPr id="18" name="Straight Arrow Connector 17"/>
            <p:cNvCxnSpPr/>
            <p:nvPr/>
          </p:nvCxnSpPr>
          <p:spPr>
            <a:xfrm rot="5400000">
              <a:off x="3389953" y="5453115"/>
              <a:ext cx="501837" cy="30480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H="1">
              <a:off x="4533900" y="2812863"/>
              <a:ext cx="654237" cy="42563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6200000" flipH="1">
              <a:off x="3924300" y="3771900"/>
              <a:ext cx="654237" cy="42563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3406680" y="4702080"/>
              <a:ext cx="501837" cy="30480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4092484" y="4702080"/>
              <a:ext cx="501837" cy="30480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6200000" flipH="1">
              <a:off x="4549683" y="4702080"/>
              <a:ext cx="501837" cy="30480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a:off x="5257799" y="3657601"/>
              <a:ext cx="258564" cy="63278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962400" y="1792069"/>
              <a:ext cx="1447800" cy="646331"/>
            </a:xfrm>
            <a:prstGeom prst="rect">
              <a:avLst/>
            </a:prstGeom>
          </p:spPr>
          <p:txBody>
            <a:bodyPr wrap="square">
              <a:spAutoFit/>
            </a:bodyPr>
            <a:lstStyle/>
            <a:p>
              <a:pPr algn="ctr"/>
              <a:r>
                <a:rPr lang="en-US" dirty="0"/>
                <a:t>Root node  = </a:t>
              </a:r>
              <a:r>
                <a:rPr lang="en-US" b="1" dirty="0">
                  <a:solidFill>
                    <a:schemeClr val="accent1"/>
                  </a:solidFill>
                </a:rPr>
                <a:t>Initial state</a:t>
              </a:r>
            </a:p>
          </p:txBody>
        </p:sp>
        <p:sp>
          <p:nvSpPr>
            <p:cNvPr id="27" name="Rectangle 26"/>
            <p:cNvSpPr/>
            <p:nvPr/>
          </p:nvSpPr>
          <p:spPr>
            <a:xfrm>
              <a:off x="2748904" y="3087821"/>
              <a:ext cx="1226312" cy="369332"/>
            </a:xfrm>
            <a:prstGeom prst="rect">
              <a:avLst/>
            </a:prstGeom>
          </p:spPr>
          <p:txBody>
            <a:bodyPr wrap="square">
              <a:spAutoFit/>
            </a:bodyPr>
            <a:lstStyle/>
            <a:p>
              <a:pPr algn="ctr"/>
              <a:r>
                <a:rPr lang="en-US" dirty="0"/>
                <a:t>Child node</a:t>
              </a:r>
            </a:p>
          </p:txBody>
        </p:sp>
        <p:sp>
          <p:nvSpPr>
            <p:cNvPr id="28" name="Rectangle 27"/>
            <p:cNvSpPr/>
            <p:nvPr/>
          </p:nvSpPr>
          <p:spPr>
            <a:xfrm>
              <a:off x="2826153" y="2657053"/>
              <a:ext cx="1477777" cy="369332"/>
            </a:xfrm>
            <a:prstGeom prst="rect">
              <a:avLst/>
            </a:prstGeom>
          </p:spPr>
          <p:txBody>
            <a:bodyPr wrap="none">
              <a:spAutoFit/>
            </a:bodyPr>
            <a:lstStyle/>
            <a:p>
              <a:r>
                <a:rPr lang="en-US" dirty="0"/>
                <a:t>Edge = </a:t>
              </a:r>
              <a:r>
                <a:rPr lang="en-US" b="1" dirty="0">
                  <a:solidFill>
                    <a:schemeClr val="accent1"/>
                  </a:solidFill>
                </a:rPr>
                <a:t>Action</a:t>
              </a:r>
            </a:p>
          </p:txBody>
        </p:sp>
        <p:sp>
          <p:nvSpPr>
            <p:cNvPr id="29" name="Rectangle 28"/>
            <p:cNvSpPr/>
            <p:nvPr/>
          </p:nvSpPr>
          <p:spPr>
            <a:xfrm>
              <a:off x="3749690" y="5792326"/>
              <a:ext cx="1991123" cy="646331"/>
            </a:xfrm>
            <a:prstGeom prst="rect">
              <a:avLst/>
            </a:prstGeom>
          </p:spPr>
          <p:txBody>
            <a:bodyPr wrap="none">
              <a:spAutoFit/>
            </a:bodyPr>
            <a:lstStyle/>
            <a:p>
              <a:r>
                <a:rPr lang="en-US" dirty="0"/>
                <a:t>Node representing </a:t>
              </a:r>
              <a:br>
                <a:rPr lang="en-US" dirty="0"/>
              </a:br>
              <a:r>
                <a:rPr lang="en-US" dirty="0"/>
                <a:t>a </a:t>
              </a:r>
              <a:r>
                <a:rPr lang="en-US" b="1" dirty="0">
                  <a:solidFill>
                    <a:schemeClr val="accent2"/>
                  </a:solidFill>
                </a:rPr>
                <a:t>Goal state</a:t>
              </a:r>
            </a:p>
          </p:txBody>
        </p:sp>
        <p:sp>
          <p:nvSpPr>
            <p:cNvPr id="30" name="Oval 29"/>
            <p:cNvSpPr/>
            <p:nvPr/>
          </p:nvSpPr>
          <p:spPr>
            <a:xfrm>
              <a:off x="3810000" y="3352800"/>
              <a:ext cx="30480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31" name="Oval 30"/>
            <p:cNvSpPr/>
            <p:nvPr/>
          </p:nvSpPr>
          <p:spPr>
            <a:xfrm>
              <a:off x="3276600" y="4311837"/>
              <a:ext cx="30480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32" name="Oval 31"/>
            <p:cNvSpPr/>
            <p:nvPr/>
          </p:nvSpPr>
          <p:spPr>
            <a:xfrm>
              <a:off x="5029200" y="3352800"/>
              <a:ext cx="30480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33" name="Oval 32"/>
            <p:cNvSpPr/>
            <p:nvPr/>
          </p:nvSpPr>
          <p:spPr>
            <a:xfrm>
              <a:off x="4419600" y="4311837"/>
              <a:ext cx="30480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grpSp>
      <p:sp>
        <p:nvSpPr>
          <p:cNvPr id="39" name="Rectangle 38">
            <a:extLst>
              <a:ext uri="{FF2B5EF4-FFF2-40B4-BE49-F238E27FC236}">
                <a16:creationId xmlns:a16="http://schemas.microsoft.com/office/drawing/2014/main" id="{9105FE34-4611-45AF-B2C8-50E2984917BF}"/>
              </a:ext>
            </a:extLst>
          </p:cNvPr>
          <p:cNvSpPr/>
          <p:nvPr/>
        </p:nvSpPr>
        <p:spPr>
          <a:xfrm>
            <a:off x="6500133" y="4975605"/>
            <a:ext cx="1533009" cy="369332"/>
          </a:xfrm>
          <a:prstGeom prst="rect">
            <a:avLst/>
          </a:prstGeom>
        </p:spPr>
        <p:txBody>
          <a:bodyPr wrap="square">
            <a:spAutoFit/>
          </a:bodyPr>
          <a:lstStyle/>
          <a:p>
            <a:pPr algn="ctr"/>
            <a:r>
              <a:rPr lang="en-US" dirty="0">
                <a:solidFill>
                  <a:schemeClr val="accent2"/>
                </a:solidFill>
              </a:rPr>
              <a:t>Solution path</a:t>
            </a:r>
          </a:p>
        </p:txBody>
      </p:sp>
      <p:sp>
        <p:nvSpPr>
          <p:cNvPr id="42" name="Rectangle 41">
            <a:extLst>
              <a:ext uri="{FF2B5EF4-FFF2-40B4-BE49-F238E27FC236}">
                <a16:creationId xmlns:a16="http://schemas.microsoft.com/office/drawing/2014/main" id="{B22A040B-3919-4942-B7C7-64E7EB35E7F9}"/>
              </a:ext>
            </a:extLst>
          </p:cNvPr>
          <p:cNvSpPr/>
          <p:nvPr/>
        </p:nvSpPr>
        <p:spPr>
          <a:xfrm>
            <a:off x="7876490" y="2685535"/>
            <a:ext cx="1226312" cy="738664"/>
          </a:xfrm>
          <a:prstGeom prst="rect">
            <a:avLst/>
          </a:prstGeom>
        </p:spPr>
        <p:txBody>
          <a:bodyPr wrap="square">
            <a:spAutoFit/>
          </a:bodyPr>
          <a:lstStyle/>
          <a:p>
            <a:pPr algn="ctr"/>
            <a:r>
              <a:rPr lang="en-US" sz="1400" dirty="0"/>
              <a:t>Non-cycle redundant</a:t>
            </a:r>
          </a:p>
          <a:p>
            <a:pPr algn="ctr"/>
            <a:r>
              <a:rPr lang="en-US" sz="1400" dirty="0"/>
              <a:t>path</a:t>
            </a:r>
          </a:p>
        </p:txBody>
      </p:sp>
      <p:grpSp>
        <p:nvGrpSpPr>
          <p:cNvPr id="43" name="Group 42">
            <a:extLst>
              <a:ext uri="{FF2B5EF4-FFF2-40B4-BE49-F238E27FC236}">
                <a16:creationId xmlns:a16="http://schemas.microsoft.com/office/drawing/2014/main" id="{55989EFE-E4C9-4186-8D71-597B85C68F60}"/>
              </a:ext>
            </a:extLst>
          </p:cNvPr>
          <p:cNvGrpSpPr/>
          <p:nvPr/>
        </p:nvGrpSpPr>
        <p:grpSpPr>
          <a:xfrm>
            <a:off x="7738689" y="3424518"/>
            <a:ext cx="626533" cy="231832"/>
            <a:chOff x="1219200" y="5045074"/>
            <a:chExt cx="2289484" cy="431902"/>
          </a:xfrm>
        </p:grpSpPr>
        <p:cxnSp>
          <p:nvCxnSpPr>
            <p:cNvPr id="44" name="Straight Connector 43">
              <a:extLst>
                <a:ext uri="{FF2B5EF4-FFF2-40B4-BE49-F238E27FC236}">
                  <a16:creationId xmlns:a16="http://schemas.microsoft.com/office/drawing/2014/main" id="{BD597AAC-0047-4B0F-894D-F6241ACEEBDE}"/>
                </a:ext>
              </a:extLst>
            </p:cNvPr>
            <p:cNvCxnSpPr>
              <a:cxnSpLocks/>
            </p:cNvCxnSpPr>
            <p:nvPr/>
          </p:nvCxnSpPr>
          <p:spPr>
            <a:xfrm>
              <a:off x="1219200" y="5045074"/>
              <a:ext cx="2209800" cy="43190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C9E55B2-4647-400B-A3B5-90BA76DA7834}"/>
                </a:ext>
              </a:extLst>
            </p:cNvPr>
            <p:cNvCxnSpPr>
              <a:cxnSpLocks/>
            </p:cNvCxnSpPr>
            <p:nvPr/>
          </p:nvCxnSpPr>
          <p:spPr>
            <a:xfrm flipH="1">
              <a:off x="1219200" y="5045074"/>
              <a:ext cx="2289484" cy="43190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 name="Straight Arrow Connector 2">
            <a:extLst>
              <a:ext uri="{FF2B5EF4-FFF2-40B4-BE49-F238E27FC236}">
                <a16:creationId xmlns:a16="http://schemas.microsoft.com/office/drawing/2014/main" id="{59FEBE58-4685-386B-C6A7-3FCF7BF2B1BC}"/>
              </a:ext>
            </a:extLst>
          </p:cNvPr>
          <p:cNvCxnSpPr>
            <a:cxnSpLocks/>
          </p:cNvCxnSpPr>
          <p:nvPr/>
        </p:nvCxnSpPr>
        <p:spPr>
          <a:xfrm flipH="1">
            <a:off x="6277814" y="4812064"/>
            <a:ext cx="402461" cy="6717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0" name="Straight Connector 39">
            <a:extLst>
              <a:ext uri="{FF2B5EF4-FFF2-40B4-BE49-F238E27FC236}">
                <a16:creationId xmlns:a16="http://schemas.microsoft.com/office/drawing/2014/main" id="{66652061-1483-0B6B-D242-4D99CEB6E2C5}"/>
              </a:ext>
            </a:extLst>
          </p:cNvPr>
          <p:cNvCxnSpPr>
            <a:cxnSpLocks/>
            <a:endCxn id="31" idx="6"/>
          </p:cNvCxnSpPr>
          <p:nvPr/>
        </p:nvCxnSpPr>
        <p:spPr>
          <a:xfrm flipH="1">
            <a:off x="6246252" y="2391043"/>
            <a:ext cx="957006" cy="1652725"/>
          </a:xfrm>
          <a:prstGeom prst="line">
            <a:avLst/>
          </a:prstGeom>
        </p:spPr>
        <p:style>
          <a:lnRef idx="3">
            <a:schemeClr val="accent2"/>
          </a:lnRef>
          <a:fillRef idx="0">
            <a:schemeClr val="accent2"/>
          </a:fillRef>
          <a:effectRef idx="2">
            <a:schemeClr val="accent2"/>
          </a:effectRef>
          <a:fontRef idx="minor">
            <a:schemeClr val="tx1"/>
          </a:fontRef>
        </p:style>
      </p:cxnSp>
      <p:cxnSp>
        <p:nvCxnSpPr>
          <p:cNvPr id="41" name="Straight Connector 40">
            <a:extLst>
              <a:ext uri="{FF2B5EF4-FFF2-40B4-BE49-F238E27FC236}">
                <a16:creationId xmlns:a16="http://schemas.microsoft.com/office/drawing/2014/main" id="{C40584B3-7C87-585A-C5D4-0C685F7A8CAC}"/>
              </a:ext>
            </a:extLst>
          </p:cNvPr>
          <p:cNvCxnSpPr>
            <a:cxnSpLocks/>
            <a:stCxn id="31" idx="6"/>
          </p:cNvCxnSpPr>
          <p:nvPr/>
        </p:nvCxnSpPr>
        <p:spPr>
          <a:xfrm>
            <a:off x="6246252" y="4043768"/>
            <a:ext cx="426289" cy="777941"/>
          </a:xfrm>
          <a:prstGeom prst="line">
            <a:avLst/>
          </a:prstGeom>
        </p:spPr>
        <p:style>
          <a:lnRef idx="3">
            <a:schemeClr val="accent2"/>
          </a:lnRef>
          <a:fillRef idx="0">
            <a:schemeClr val="accent2"/>
          </a:fillRef>
          <a:effectRef idx="2">
            <a:schemeClr val="accent2"/>
          </a:effectRef>
          <a:fontRef idx="minor">
            <a:schemeClr val="tx1"/>
          </a:fontRef>
        </p:style>
      </p:cxnSp>
      <p:grpSp>
        <p:nvGrpSpPr>
          <p:cNvPr id="35" name="Group 34">
            <a:extLst>
              <a:ext uri="{FF2B5EF4-FFF2-40B4-BE49-F238E27FC236}">
                <a16:creationId xmlns:a16="http://schemas.microsoft.com/office/drawing/2014/main" id="{935FE1E2-6862-4B7C-9BCA-FCC147456DF1}"/>
              </a:ext>
            </a:extLst>
          </p:cNvPr>
          <p:cNvGrpSpPr/>
          <p:nvPr/>
        </p:nvGrpSpPr>
        <p:grpSpPr>
          <a:xfrm>
            <a:off x="5482280" y="4174800"/>
            <a:ext cx="765943" cy="397239"/>
            <a:chOff x="1219200" y="5045074"/>
            <a:chExt cx="2289484" cy="431902"/>
          </a:xfrm>
        </p:grpSpPr>
        <p:cxnSp>
          <p:nvCxnSpPr>
            <p:cNvPr id="36" name="Straight Connector 35">
              <a:extLst>
                <a:ext uri="{FF2B5EF4-FFF2-40B4-BE49-F238E27FC236}">
                  <a16:creationId xmlns:a16="http://schemas.microsoft.com/office/drawing/2014/main" id="{33E656F0-7E44-4750-A40B-08B26E1C2881}"/>
                </a:ext>
              </a:extLst>
            </p:cNvPr>
            <p:cNvCxnSpPr>
              <a:cxnSpLocks/>
            </p:cNvCxnSpPr>
            <p:nvPr/>
          </p:nvCxnSpPr>
          <p:spPr>
            <a:xfrm>
              <a:off x="1219200" y="5045074"/>
              <a:ext cx="2209800" cy="43190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98E7255-DDDF-4DB3-B9D7-63987FDC9C4F}"/>
                </a:ext>
              </a:extLst>
            </p:cNvPr>
            <p:cNvCxnSpPr>
              <a:cxnSpLocks/>
            </p:cNvCxnSpPr>
            <p:nvPr/>
          </p:nvCxnSpPr>
          <p:spPr>
            <a:xfrm flipH="1">
              <a:off x="1219200" y="5045074"/>
              <a:ext cx="2289484" cy="43190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 name="Oval 3">
            <a:extLst>
              <a:ext uri="{FF2B5EF4-FFF2-40B4-BE49-F238E27FC236}">
                <a16:creationId xmlns:a16="http://schemas.microsoft.com/office/drawing/2014/main" id="{0187AC6C-39F3-24CA-7924-BFFADDDF6F49}"/>
              </a:ext>
            </a:extLst>
          </p:cNvPr>
          <p:cNvSpPr/>
          <p:nvPr/>
        </p:nvSpPr>
        <p:spPr>
          <a:xfrm>
            <a:off x="5468468" y="4614889"/>
            <a:ext cx="30480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cxnSp>
        <p:nvCxnSpPr>
          <p:cNvPr id="2" name="Straight Arrow Connector 1">
            <a:extLst>
              <a:ext uri="{FF2B5EF4-FFF2-40B4-BE49-F238E27FC236}">
                <a16:creationId xmlns:a16="http://schemas.microsoft.com/office/drawing/2014/main" id="{8C6F20CA-AACE-BF99-E049-030955EC0712}"/>
              </a:ext>
            </a:extLst>
          </p:cNvPr>
          <p:cNvCxnSpPr/>
          <p:nvPr/>
        </p:nvCxnSpPr>
        <p:spPr>
          <a:xfrm rot="5400000">
            <a:off x="7714339" y="4314347"/>
            <a:ext cx="501837" cy="30480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99FEA737-8951-0217-5767-65D2896A9500}"/>
              </a:ext>
            </a:extLst>
          </p:cNvPr>
          <p:cNvCxnSpPr/>
          <p:nvPr/>
        </p:nvCxnSpPr>
        <p:spPr>
          <a:xfrm rot="16200000" flipH="1">
            <a:off x="8171538" y="4314347"/>
            <a:ext cx="501837" cy="30480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1C4F03D7-FD9F-B0E7-C75A-3E3F547A1C57}"/>
              </a:ext>
            </a:extLst>
          </p:cNvPr>
          <p:cNvSpPr/>
          <p:nvPr/>
        </p:nvSpPr>
        <p:spPr>
          <a:xfrm>
            <a:off x="8041455" y="3924104"/>
            <a:ext cx="30480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7" name="TextBox 6">
            <a:extLst>
              <a:ext uri="{FF2B5EF4-FFF2-40B4-BE49-F238E27FC236}">
                <a16:creationId xmlns:a16="http://schemas.microsoft.com/office/drawing/2014/main" id="{2CE28A43-022F-2733-AE6A-DC930EC0DEDC}"/>
              </a:ext>
            </a:extLst>
          </p:cNvPr>
          <p:cNvSpPr txBox="1"/>
          <p:nvPr/>
        </p:nvSpPr>
        <p:spPr>
          <a:xfrm>
            <a:off x="7889755" y="4127852"/>
            <a:ext cx="676788" cy="923330"/>
          </a:xfrm>
          <a:prstGeom prst="rect">
            <a:avLst/>
          </a:prstGeom>
          <a:noFill/>
        </p:spPr>
        <p:txBody>
          <a:bodyPr wrap="none" rtlCol="0">
            <a:spAutoFit/>
          </a:bodyPr>
          <a:lstStyle/>
          <a:p>
            <a:r>
              <a:rPr lang="en-US" sz="5400" dirty="0">
                <a:solidFill>
                  <a:srgbClr val="0070C0"/>
                </a:solidFill>
                <a:latin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483">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483">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0483" grpId="0" uiExpand="1" build="p"/>
      <p:bldP spid="39" grpId="0"/>
      <p:bldP spid="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69027-A669-4E9F-88BB-9B65EE4BFAAE}"/>
              </a:ext>
            </a:extLst>
          </p:cNvPr>
          <p:cNvSpPr>
            <a:spLocks noGrp="1"/>
          </p:cNvSpPr>
          <p:nvPr>
            <p:ph type="title"/>
          </p:nvPr>
        </p:nvSpPr>
        <p:spPr/>
        <p:txBody>
          <a:bodyPr/>
          <a:lstStyle/>
          <a:p>
            <a:r>
              <a:rPr lang="en-US" dirty="0"/>
              <a:t>Differences Between Typical Tree Search and AI Search</a:t>
            </a:r>
          </a:p>
        </p:txBody>
      </p:sp>
      <p:sp>
        <p:nvSpPr>
          <p:cNvPr id="4" name="Content Placeholder 3">
            <a:extLst>
              <a:ext uri="{FF2B5EF4-FFF2-40B4-BE49-F238E27FC236}">
                <a16:creationId xmlns:a16="http://schemas.microsoft.com/office/drawing/2014/main" id="{416DDDA6-AE40-4D9F-B2FA-432DA7239574}"/>
              </a:ext>
            </a:extLst>
          </p:cNvPr>
          <p:cNvSpPr>
            <a:spLocks noGrp="1"/>
          </p:cNvSpPr>
          <p:nvPr>
            <p:ph sz="half" idx="1"/>
          </p:nvPr>
        </p:nvSpPr>
        <p:spPr>
          <a:xfrm>
            <a:off x="628650" y="1825625"/>
            <a:ext cx="3257550" cy="4351338"/>
          </a:xfrm>
        </p:spPr>
        <p:txBody>
          <a:bodyPr>
            <a:normAutofit fontScale="85000" lnSpcReduction="20000"/>
          </a:bodyPr>
          <a:lstStyle/>
          <a:p>
            <a:pPr marL="0" indent="0" algn="ctr">
              <a:buNone/>
            </a:pPr>
            <a:r>
              <a:rPr lang="en-US" b="1" dirty="0"/>
              <a:t>Typical tree search</a:t>
            </a:r>
          </a:p>
          <a:p>
            <a:pPr marL="0" indent="0" algn="ctr">
              <a:buNone/>
            </a:pPr>
            <a:endParaRPr lang="en-US" b="1" dirty="0"/>
          </a:p>
          <a:p>
            <a:r>
              <a:rPr lang="en-US" dirty="0"/>
              <a:t>Assumes a given tree that fits in memory.</a:t>
            </a:r>
          </a:p>
          <a:p>
            <a:endParaRPr lang="en-US" dirty="0"/>
          </a:p>
          <a:p>
            <a:endParaRPr lang="en-US" dirty="0"/>
          </a:p>
          <a:p>
            <a:pPr marL="0" indent="0">
              <a:buNone/>
            </a:pPr>
            <a:endParaRPr lang="en-US" dirty="0"/>
          </a:p>
          <a:p>
            <a:pPr marL="0" indent="0">
              <a:buNone/>
            </a:pPr>
            <a:endParaRPr lang="en-US" dirty="0"/>
          </a:p>
          <a:p>
            <a:r>
              <a:rPr lang="en-US" dirty="0"/>
              <a:t>Trees have by construction no cycles or redundant paths.</a:t>
            </a:r>
          </a:p>
          <a:p>
            <a:endParaRPr lang="en-US" dirty="0"/>
          </a:p>
          <a:p>
            <a:endParaRPr lang="en-US" dirty="0"/>
          </a:p>
        </p:txBody>
      </p:sp>
      <p:sp>
        <p:nvSpPr>
          <p:cNvPr id="5" name="Content Placeholder 4">
            <a:extLst>
              <a:ext uri="{FF2B5EF4-FFF2-40B4-BE49-F238E27FC236}">
                <a16:creationId xmlns:a16="http://schemas.microsoft.com/office/drawing/2014/main" id="{06DAD876-9AB5-424E-B7CE-A6A6D5E3C7D0}"/>
              </a:ext>
            </a:extLst>
          </p:cNvPr>
          <p:cNvSpPr>
            <a:spLocks noGrp="1"/>
          </p:cNvSpPr>
          <p:nvPr>
            <p:ph sz="half" idx="2"/>
          </p:nvPr>
        </p:nvSpPr>
        <p:spPr>
          <a:xfrm>
            <a:off x="4629150" y="1825624"/>
            <a:ext cx="3886200" cy="4498975"/>
          </a:xfrm>
        </p:spPr>
        <p:txBody>
          <a:bodyPr>
            <a:normAutofit fontScale="85000" lnSpcReduction="20000"/>
          </a:bodyPr>
          <a:lstStyle/>
          <a:p>
            <a:pPr marL="0" indent="0" algn="ctr">
              <a:buNone/>
            </a:pPr>
            <a:r>
              <a:rPr lang="en-US" b="1" dirty="0"/>
              <a:t>AI tree/graph search</a:t>
            </a:r>
          </a:p>
          <a:p>
            <a:pPr marL="0" indent="0" algn="ctr">
              <a:buNone/>
            </a:pPr>
            <a:endParaRPr lang="en-US" b="1" dirty="0"/>
          </a:p>
          <a:p>
            <a:r>
              <a:rPr lang="en-US" dirty="0"/>
              <a:t>The search tree is too large to fit into </a:t>
            </a:r>
            <a:r>
              <a:rPr lang="en-US" b="1" dirty="0">
                <a:solidFill>
                  <a:srgbClr val="FF0000"/>
                </a:solidFill>
              </a:rPr>
              <a:t>memory</a:t>
            </a:r>
            <a:r>
              <a:rPr lang="en-US" dirty="0"/>
              <a:t>. </a:t>
            </a:r>
          </a:p>
          <a:p>
            <a:pPr marL="685800" lvl="1" indent="-342900">
              <a:buFont typeface="+mj-lt"/>
              <a:buAutoNum type="alphaLcPeriod"/>
            </a:pPr>
            <a:r>
              <a:rPr lang="en-US" b="1" dirty="0"/>
              <a:t>Builds parts of  the tree </a:t>
            </a:r>
            <a:r>
              <a:rPr lang="en-US" dirty="0"/>
              <a:t>from the initial state using the transition function representing the graph.</a:t>
            </a:r>
          </a:p>
          <a:p>
            <a:pPr marL="685800" lvl="1" indent="-342900">
              <a:buFont typeface="+mj-lt"/>
              <a:buAutoNum type="alphaLcPeriod"/>
            </a:pPr>
            <a:r>
              <a:rPr lang="en-US" b="1" dirty="0"/>
              <a:t>Memory management </a:t>
            </a:r>
            <a:r>
              <a:rPr lang="en-US" dirty="0"/>
              <a:t>is very important.</a:t>
            </a:r>
          </a:p>
          <a:p>
            <a:pPr marL="0" indent="0">
              <a:buNone/>
            </a:pPr>
            <a:endParaRPr lang="en-US" dirty="0"/>
          </a:p>
          <a:p>
            <a:r>
              <a:rPr lang="en-US" dirty="0"/>
              <a:t>The search space is typically a very large and complicated graph. Memory-efficient </a:t>
            </a:r>
            <a:r>
              <a:rPr lang="en-US" b="1" dirty="0">
                <a:solidFill>
                  <a:srgbClr val="FF0000"/>
                </a:solidFill>
              </a:rPr>
              <a:t>cycle checking</a:t>
            </a:r>
            <a:r>
              <a:rPr lang="en-US" dirty="0">
                <a:solidFill>
                  <a:srgbClr val="FF0000"/>
                </a:solidFill>
              </a:rPr>
              <a:t> </a:t>
            </a:r>
            <a:r>
              <a:rPr lang="en-US" dirty="0"/>
              <a:t>is very important to avoid infinite loops or minimize searching parts of the search space multiple times. </a:t>
            </a:r>
          </a:p>
          <a:p>
            <a:r>
              <a:rPr lang="en-US" dirty="0"/>
              <a:t>Checking redundant paths often requires too much memory and we accept searching the same part multiple times.</a:t>
            </a:r>
          </a:p>
        </p:txBody>
      </p:sp>
    </p:spTree>
    <p:extLst>
      <p:ext uri="{BB962C8B-B14F-4D97-AF65-F5344CB8AC3E}">
        <p14:creationId xmlns:p14="http://schemas.microsoft.com/office/powerpoint/2010/main" val="631091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a:t>Tree Search Algorithm Outline</a:t>
            </a:r>
          </a:p>
        </p:txBody>
      </p:sp>
      <p:sp>
        <p:nvSpPr>
          <p:cNvPr id="20483" name="Rectangle 3"/>
          <p:cNvSpPr>
            <a:spLocks noGrp="1" noChangeArrowheads="1"/>
          </p:cNvSpPr>
          <p:nvPr>
            <p:ph idx="1"/>
          </p:nvPr>
        </p:nvSpPr>
        <p:spPr>
          <a:xfrm>
            <a:off x="762000" y="1828800"/>
            <a:ext cx="7886700" cy="3810000"/>
          </a:xfrm>
        </p:spPr>
        <p:style>
          <a:lnRef idx="2">
            <a:schemeClr val="accent2"/>
          </a:lnRef>
          <a:fillRef idx="1">
            <a:schemeClr val="lt1"/>
          </a:fillRef>
          <a:effectRef idx="0">
            <a:schemeClr val="accent2"/>
          </a:effectRef>
          <a:fontRef idx="minor">
            <a:schemeClr val="dk1"/>
          </a:fontRef>
        </p:style>
        <p:txBody>
          <a:bodyPr>
            <a:normAutofit/>
          </a:bodyPr>
          <a:lstStyle/>
          <a:p>
            <a:pPr marL="457200" indent="-457200">
              <a:buFont typeface="+mj-lt"/>
              <a:buAutoNum type="arabicPeriod"/>
            </a:pPr>
            <a:r>
              <a:rPr lang="en-US" sz="2400" dirty="0"/>
              <a:t>Initialize</a:t>
            </a:r>
            <a:r>
              <a:rPr lang="en-US" sz="2400" b="1" dirty="0"/>
              <a:t> </a:t>
            </a:r>
            <a:r>
              <a:rPr lang="en-US" sz="2400" dirty="0"/>
              <a:t>the </a:t>
            </a:r>
            <a:r>
              <a:rPr lang="en-US" sz="2400" b="1" dirty="0">
                <a:solidFill>
                  <a:srgbClr val="FF0000"/>
                </a:solidFill>
              </a:rPr>
              <a:t>frontier</a:t>
            </a:r>
            <a:r>
              <a:rPr lang="en-US" sz="2400" b="1" dirty="0">
                <a:solidFill>
                  <a:srgbClr val="CC0099"/>
                </a:solidFill>
              </a:rPr>
              <a:t> </a:t>
            </a:r>
            <a:r>
              <a:rPr lang="en-US" sz="2400" dirty="0"/>
              <a:t>(set of unexplored know nodes) using the </a:t>
            </a:r>
            <a:r>
              <a:rPr lang="en-US" sz="2400" b="1" dirty="0">
                <a:solidFill>
                  <a:srgbClr val="FF0000"/>
                </a:solidFill>
              </a:rPr>
              <a:t>starting state/root node.</a:t>
            </a:r>
          </a:p>
          <a:p>
            <a:pPr marL="457200" indent="-457200">
              <a:buFont typeface="+mj-lt"/>
              <a:buAutoNum type="arabicPeriod"/>
            </a:pPr>
            <a:r>
              <a:rPr lang="en-US" sz="2400" dirty="0"/>
              <a:t>While the frontier is not empty:</a:t>
            </a:r>
          </a:p>
          <a:p>
            <a:pPr marL="800100" lvl="1" indent="-457200">
              <a:buFont typeface="+mj-lt"/>
              <a:buAutoNum type="alphaLcParenR"/>
            </a:pPr>
            <a:r>
              <a:rPr lang="en-US" sz="2400" dirty="0"/>
              <a:t>Choose next frontier node to expand according to</a:t>
            </a:r>
            <a:r>
              <a:rPr lang="en-US" sz="2400" dirty="0">
                <a:solidFill>
                  <a:srgbClr val="FF0000"/>
                </a:solidFill>
              </a:rPr>
              <a:t> </a:t>
            </a:r>
            <a:r>
              <a:rPr lang="en-US" sz="2400" b="1" dirty="0">
                <a:solidFill>
                  <a:srgbClr val="FF0000"/>
                </a:solidFill>
              </a:rPr>
              <a:t>search strategy.</a:t>
            </a:r>
          </a:p>
          <a:p>
            <a:pPr marL="800100" lvl="1" indent="-457200">
              <a:buFont typeface="+mj-lt"/>
              <a:buAutoNum type="alphaLcParenR"/>
            </a:pPr>
            <a:r>
              <a:rPr lang="en-US" sz="2400" dirty="0"/>
              <a:t>If the node represents a </a:t>
            </a:r>
            <a:r>
              <a:rPr lang="en-US" sz="2400" b="1" dirty="0">
                <a:solidFill>
                  <a:srgbClr val="FF0000"/>
                </a:solidFill>
              </a:rPr>
              <a:t>goal state,</a:t>
            </a:r>
            <a:r>
              <a:rPr lang="en-US" sz="2400" dirty="0"/>
              <a:t> return it as the solution.</a:t>
            </a:r>
          </a:p>
          <a:p>
            <a:pPr marL="800100" lvl="1" indent="-457200">
              <a:buFont typeface="+mj-lt"/>
              <a:buAutoNum type="alphaLcParenR"/>
            </a:pPr>
            <a:r>
              <a:rPr lang="en-US" sz="2400" dirty="0"/>
              <a:t>Else </a:t>
            </a:r>
            <a:r>
              <a:rPr lang="en-US" sz="2400" b="1" dirty="0">
                <a:solidFill>
                  <a:srgbClr val="FF0000"/>
                </a:solidFill>
              </a:rPr>
              <a:t>expand</a:t>
            </a:r>
            <a:r>
              <a:rPr lang="en-US" sz="2400" dirty="0"/>
              <a:t> the node (i.e., apply all possible actions to the transition model) and add its children nodes representing the newly reached states to the frontier.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a:t>Tree Search Example</a:t>
            </a:r>
          </a:p>
        </p:txBody>
      </p:sp>
      <p:pic>
        <p:nvPicPr>
          <p:cNvPr id="21508" name="Picture 4" descr="search-map1c"/>
          <p:cNvPicPr>
            <a:picLocks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Lst>
          </a:blip>
          <a:srcRect/>
          <a:stretch>
            <a:fillRect/>
          </a:stretch>
        </p:blipFill>
        <p:spPr bwMode="auto">
          <a:xfrm>
            <a:off x="1014984" y="1676400"/>
            <a:ext cx="6986016" cy="1728216"/>
          </a:xfrm>
          <a:prstGeom prst="rect">
            <a:avLst/>
          </a:prstGeom>
          <a:noFill/>
        </p:spPr>
      </p:pic>
      <p:pic>
        <p:nvPicPr>
          <p:cNvPr id="7" name="Picture 4" descr="romania-distances"/>
          <p:cNvPicPr>
            <a:picLocks noChangeAspect="1" noChangeArrowheads="1"/>
          </p:cNvPicPr>
          <p:nvPr/>
        </p:nvPicPr>
        <p:blipFill>
          <a:blip r:embed="rId5" cstate="print"/>
          <a:srcRect/>
          <a:stretch>
            <a:fillRect/>
          </a:stretch>
        </p:blipFill>
        <p:spPr>
          <a:xfrm>
            <a:off x="1905000" y="3456434"/>
            <a:ext cx="5279943" cy="3172966"/>
          </a:xfrm>
          <a:prstGeom prst="rect">
            <a:avLst/>
          </a:prstGeom>
          <a:noFill/>
          <a:ln/>
        </p:spPr>
      </p:pic>
      <p:sp>
        <p:nvSpPr>
          <p:cNvPr id="5" name="Rectangle: Rounded Corners 4">
            <a:extLst>
              <a:ext uri="{FF2B5EF4-FFF2-40B4-BE49-F238E27FC236}">
                <a16:creationId xmlns:a16="http://schemas.microsoft.com/office/drawing/2014/main" id="{9D048B3D-62C5-4B6B-A1E6-E58D13AAF595}"/>
              </a:ext>
            </a:extLst>
          </p:cNvPr>
          <p:cNvSpPr/>
          <p:nvPr/>
        </p:nvSpPr>
        <p:spPr>
          <a:xfrm>
            <a:off x="1790700" y="1475807"/>
            <a:ext cx="5562600" cy="533400"/>
          </a:xfrm>
          <a:prstGeom prst="roundRect">
            <a:avLst/>
          </a:prstGeom>
          <a:noFill/>
          <a:ln w="9525" cap="flat" cmpd="sng" algn="ctr">
            <a:solidFill>
              <a:srgbClr val="FF0000"/>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6" name="TextBox 5">
            <a:extLst>
              <a:ext uri="{FF2B5EF4-FFF2-40B4-BE49-F238E27FC236}">
                <a16:creationId xmlns:a16="http://schemas.microsoft.com/office/drawing/2014/main" id="{04E0B44B-579F-4FA8-BB7E-E434706A7F0B}"/>
              </a:ext>
            </a:extLst>
          </p:cNvPr>
          <p:cNvSpPr txBox="1"/>
          <p:nvPr/>
        </p:nvSpPr>
        <p:spPr>
          <a:xfrm>
            <a:off x="7695607" y="1506023"/>
            <a:ext cx="933845" cy="369332"/>
          </a:xfrm>
          <a:prstGeom prst="rect">
            <a:avLst/>
          </a:prstGeom>
          <a:noFill/>
        </p:spPr>
        <p:txBody>
          <a:bodyPr wrap="none" rtlCol="0">
            <a:spAutoFit/>
          </a:bodyPr>
          <a:lstStyle/>
          <a:p>
            <a:r>
              <a:rPr lang="en-US" dirty="0">
                <a:latin typeface="+mn-lt"/>
              </a:rPr>
              <a:t>Frontier</a:t>
            </a:r>
          </a:p>
        </p:txBody>
      </p:sp>
      <p:cxnSp>
        <p:nvCxnSpPr>
          <p:cNvPr id="3" name="Straight Arrow Connector 2">
            <a:extLst>
              <a:ext uri="{FF2B5EF4-FFF2-40B4-BE49-F238E27FC236}">
                <a16:creationId xmlns:a16="http://schemas.microsoft.com/office/drawing/2014/main" id="{FE462B81-3A2F-470B-914E-B45A0396CA0D}"/>
              </a:ext>
            </a:extLst>
          </p:cNvPr>
          <p:cNvCxnSpPr/>
          <p:nvPr/>
        </p:nvCxnSpPr>
        <p:spPr>
          <a:xfrm>
            <a:off x="2438400" y="4419600"/>
            <a:ext cx="2667000" cy="137160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4" name="TextBox 3">
            <a:extLst>
              <a:ext uri="{FF2B5EF4-FFF2-40B4-BE49-F238E27FC236}">
                <a16:creationId xmlns:a16="http://schemas.microsoft.com/office/drawing/2014/main" id="{F2BA7F18-57E2-6DDF-35C6-35C2618D0695}"/>
              </a:ext>
            </a:extLst>
          </p:cNvPr>
          <p:cNvSpPr txBox="1"/>
          <p:nvPr/>
        </p:nvSpPr>
        <p:spPr>
          <a:xfrm>
            <a:off x="5638800" y="3429000"/>
            <a:ext cx="1755802" cy="369332"/>
          </a:xfrm>
          <a:prstGeom prst="rect">
            <a:avLst/>
          </a:prstGeom>
          <a:noFill/>
        </p:spPr>
        <p:txBody>
          <a:bodyPr wrap="none" rtlCol="0">
            <a:spAutoFit/>
          </a:bodyPr>
          <a:lstStyle/>
          <a:p>
            <a:r>
              <a:rPr lang="en-US" dirty="0"/>
              <a:t>Transition model</a:t>
            </a:r>
          </a:p>
        </p:txBody>
      </p:sp>
      <p:sp>
        <p:nvSpPr>
          <p:cNvPr id="8" name="Rectangle 7">
            <a:extLst>
              <a:ext uri="{FF2B5EF4-FFF2-40B4-BE49-F238E27FC236}">
                <a16:creationId xmlns:a16="http://schemas.microsoft.com/office/drawing/2014/main" id="{B78437C2-E630-573A-B2D1-DC4097F7BFA3}"/>
              </a:ext>
            </a:extLst>
          </p:cNvPr>
          <p:cNvSpPr/>
          <p:nvPr/>
        </p:nvSpPr>
        <p:spPr>
          <a:xfrm>
            <a:off x="1600200" y="3320481"/>
            <a:ext cx="5943600" cy="3461319"/>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9" name="Oval 8">
            <a:extLst>
              <a:ext uri="{FF2B5EF4-FFF2-40B4-BE49-F238E27FC236}">
                <a16:creationId xmlns:a16="http://schemas.microsoft.com/office/drawing/2014/main" id="{D1CE3C75-A732-7D51-ADB4-E3BBD0ACA798}"/>
              </a:ext>
            </a:extLst>
          </p:cNvPr>
          <p:cNvSpPr/>
          <p:nvPr/>
        </p:nvSpPr>
        <p:spPr>
          <a:xfrm>
            <a:off x="2133600" y="4203191"/>
            <a:ext cx="304800" cy="329182"/>
          </a:xfrm>
          <a:prstGeom prst="ellipse">
            <a:avLst/>
          </a:prstGeom>
          <a:noFill/>
          <a:ln w="28575" cap="flat" cmpd="sng" algn="ctr">
            <a:solidFill>
              <a:schemeClr val="bg2">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7A84F-7178-4E19-A3E7-3440EE65CBC6}"/>
              </a:ext>
            </a:extLst>
          </p:cNvPr>
          <p:cNvSpPr>
            <a:spLocks noGrp="1"/>
          </p:cNvSpPr>
          <p:nvPr>
            <p:ph type="title"/>
          </p:nvPr>
        </p:nvSpPr>
        <p:spPr/>
        <p:txBody>
          <a:bodyPr/>
          <a:lstStyle/>
          <a:p>
            <a:r>
              <a:rPr lang="en-US" dirty="0"/>
              <a:t>Contents</a:t>
            </a:r>
          </a:p>
        </p:txBody>
      </p:sp>
      <p:graphicFrame>
        <p:nvGraphicFramePr>
          <p:cNvPr id="7" name="Content Placeholder 6">
            <a:extLst>
              <a:ext uri="{FF2B5EF4-FFF2-40B4-BE49-F238E27FC236}">
                <a16:creationId xmlns:a16="http://schemas.microsoft.com/office/drawing/2014/main" id="{B238EBBB-C40E-49A2-AEE3-55232539867E}"/>
              </a:ext>
            </a:extLst>
          </p:cNvPr>
          <p:cNvGraphicFramePr>
            <a:graphicFrameLocks noGrp="1"/>
          </p:cNvGraphicFramePr>
          <p:nvPr>
            <p:ph idx="1"/>
            <p:extLst>
              <p:ext uri="{D42A27DB-BD31-4B8C-83A1-F6EECF244321}">
                <p14:modId xmlns:p14="http://schemas.microsoft.com/office/powerpoint/2010/main" val="320970287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0430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dirty="0"/>
              <a:t>Tree Search Example</a:t>
            </a:r>
          </a:p>
        </p:txBody>
      </p:sp>
      <p:pic>
        <p:nvPicPr>
          <p:cNvPr id="75780" name="Picture 4" descr="search-map2c"/>
          <p:cNvPicPr>
            <a:picLocks noGrp="1" noChangeAspect="1" noChangeArrowheads="1"/>
          </p:cNvPicPr>
          <p:nvPr>
            <p:ph idx="1"/>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Lst>
          </a:blip>
          <a:srcRect/>
          <a:stretch>
            <a:fillRect/>
          </a:stretch>
        </p:blipFill>
        <p:spPr>
          <a:xfrm>
            <a:off x="1014413" y="1671638"/>
            <a:ext cx="6986587" cy="1724025"/>
          </a:xfrm>
          <a:noFill/>
          <a:ln/>
        </p:spPr>
      </p:pic>
      <p:pic>
        <p:nvPicPr>
          <p:cNvPr id="7" name="Picture 4" descr="romania-distances"/>
          <p:cNvPicPr>
            <a:picLocks noChangeAspect="1" noChangeArrowheads="1"/>
          </p:cNvPicPr>
          <p:nvPr/>
        </p:nvPicPr>
        <p:blipFill>
          <a:blip r:embed="rId5" cstate="print"/>
          <a:srcRect/>
          <a:stretch>
            <a:fillRect/>
          </a:stretch>
        </p:blipFill>
        <p:spPr>
          <a:xfrm>
            <a:off x="1981200" y="3457574"/>
            <a:ext cx="5278046" cy="3171826"/>
          </a:xfrm>
          <a:prstGeom prst="rect">
            <a:avLst/>
          </a:prstGeom>
          <a:noFill/>
          <a:ln/>
        </p:spPr>
      </p:pic>
      <p:sp>
        <p:nvSpPr>
          <p:cNvPr id="2" name="TextBox 1">
            <a:extLst>
              <a:ext uri="{FF2B5EF4-FFF2-40B4-BE49-F238E27FC236}">
                <a16:creationId xmlns:a16="http://schemas.microsoft.com/office/drawing/2014/main" id="{D4DE90C8-02CD-4486-BFCA-183F237EC384}"/>
              </a:ext>
            </a:extLst>
          </p:cNvPr>
          <p:cNvSpPr txBox="1"/>
          <p:nvPr/>
        </p:nvSpPr>
        <p:spPr>
          <a:xfrm>
            <a:off x="5715000" y="1582223"/>
            <a:ext cx="1593770" cy="369332"/>
          </a:xfrm>
          <a:prstGeom prst="rect">
            <a:avLst/>
          </a:prstGeom>
          <a:noFill/>
        </p:spPr>
        <p:txBody>
          <a:bodyPr wrap="none" rtlCol="0">
            <a:spAutoFit/>
          </a:bodyPr>
          <a:lstStyle/>
          <a:p>
            <a:r>
              <a:rPr lang="en-US" dirty="0"/>
              <a:t>1. Expand Arad</a:t>
            </a:r>
          </a:p>
        </p:txBody>
      </p:sp>
      <p:sp>
        <p:nvSpPr>
          <p:cNvPr id="3" name="Rectangle: Rounded Corners 2">
            <a:extLst>
              <a:ext uri="{FF2B5EF4-FFF2-40B4-BE49-F238E27FC236}">
                <a16:creationId xmlns:a16="http://schemas.microsoft.com/office/drawing/2014/main" id="{1255725C-0C1D-4539-BAF0-B10FD4466656}"/>
              </a:ext>
            </a:extLst>
          </p:cNvPr>
          <p:cNvSpPr/>
          <p:nvPr/>
        </p:nvSpPr>
        <p:spPr>
          <a:xfrm>
            <a:off x="2133600" y="2057400"/>
            <a:ext cx="5562600" cy="533400"/>
          </a:xfrm>
          <a:prstGeom prst="roundRect">
            <a:avLst/>
          </a:prstGeom>
          <a:noFill/>
          <a:ln w="9525" cap="flat" cmpd="sng" algn="ctr">
            <a:solidFill>
              <a:srgbClr val="FF0000"/>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8" name="TextBox 7">
            <a:extLst>
              <a:ext uri="{FF2B5EF4-FFF2-40B4-BE49-F238E27FC236}">
                <a16:creationId xmlns:a16="http://schemas.microsoft.com/office/drawing/2014/main" id="{F5D70510-3A84-417A-915A-E8440AEA050B}"/>
              </a:ext>
            </a:extLst>
          </p:cNvPr>
          <p:cNvSpPr txBox="1"/>
          <p:nvPr/>
        </p:nvSpPr>
        <p:spPr>
          <a:xfrm>
            <a:off x="7696200" y="2107095"/>
            <a:ext cx="933845" cy="369332"/>
          </a:xfrm>
          <a:prstGeom prst="rect">
            <a:avLst/>
          </a:prstGeom>
          <a:noFill/>
        </p:spPr>
        <p:txBody>
          <a:bodyPr wrap="none" rtlCol="0">
            <a:spAutoFit/>
          </a:bodyPr>
          <a:lstStyle/>
          <a:p>
            <a:r>
              <a:rPr lang="en-US" dirty="0">
                <a:latin typeface="+mn-lt"/>
              </a:rPr>
              <a:t>Frontier</a:t>
            </a:r>
          </a:p>
        </p:txBody>
      </p:sp>
      <p:sp>
        <p:nvSpPr>
          <p:cNvPr id="9" name="Oval 8">
            <a:extLst>
              <a:ext uri="{FF2B5EF4-FFF2-40B4-BE49-F238E27FC236}">
                <a16:creationId xmlns:a16="http://schemas.microsoft.com/office/drawing/2014/main" id="{3E384DE9-A2E5-45D2-A9F0-4EF888BB8AEE}"/>
              </a:ext>
            </a:extLst>
          </p:cNvPr>
          <p:cNvSpPr/>
          <p:nvPr/>
        </p:nvSpPr>
        <p:spPr>
          <a:xfrm>
            <a:off x="3352800" y="4537584"/>
            <a:ext cx="304800" cy="329182"/>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0" name="Oval 9">
            <a:extLst>
              <a:ext uri="{FF2B5EF4-FFF2-40B4-BE49-F238E27FC236}">
                <a16:creationId xmlns:a16="http://schemas.microsoft.com/office/drawing/2014/main" id="{ACD1270E-1E26-4E08-8807-C52D91B1AF13}"/>
              </a:ext>
            </a:extLst>
          </p:cNvPr>
          <p:cNvSpPr/>
          <p:nvPr/>
        </p:nvSpPr>
        <p:spPr>
          <a:xfrm>
            <a:off x="2209800" y="5021771"/>
            <a:ext cx="304800" cy="329182"/>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1" name="Oval 10">
            <a:extLst>
              <a:ext uri="{FF2B5EF4-FFF2-40B4-BE49-F238E27FC236}">
                <a16:creationId xmlns:a16="http://schemas.microsoft.com/office/drawing/2014/main" id="{82DC03A8-BAE9-488F-84AD-2CA7FE9B150F}"/>
              </a:ext>
            </a:extLst>
          </p:cNvPr>
          <p:cNvSpPr/>
          <p:nvPr/>
        </p:nvSpPr>
        <p:spPr>
          <a:xfrm>
            <a:off x="2369634" y="3762374"/>
            <a:ext cx="304800" cy="329182"/>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2" name="Oval 11">
            <a:extLst>
              <a:ext uri="{FF2B5EF4-FFF2-40B4-BE49-F238E27FC236}">
                <a16:creationId xmlns:a16="http://schemas.microsoft.com/office/drawing/2014/main" id="{CCFFAA73-B0A7-4BD5-9939-0F87BE95767F}"/>
              </a:ext>
            </a:extLst>
          </p:cNvPr>
          <p:cNvSpPr/>
          <p:nvPr/>
        </p:nvSpPr>
        <p:spPr>
          <a:xfrm>
            <a:off x="2209800" y="4170812"/>
            <a:ext cx="304800" cy="329182"/>
          </a:xfrm>
          <a:prstGeom prst="ellipse">
            <a:avLst/>
          </a:prstGeom>
          <a:noFill/>
          <a:ln w="28575" cap="flat" cmpd="sng" algn="ctr">
            <a:solidFill>
              <a:schemeClr val="bg2">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4" name="TextBox 3">
            <a:extLst>
              <a:ext uri="{FF2B5EF4-FFF2-40B4-BE49-F238E27FC236}">
                <a16:creationId xmlns:a16="http://schemas.microsoft.com/office/drawing/2014/main" id="{48D03A57-A239-621F-0310-C0846B6E8CAC}"/>
              </a:ext>
            </a:extLst>
          </p:cNvPr>
          <p:cNvSpPr txBox="1"/>
          <p:nvPr/>
        </p:nvSpPr>
        <p:spPr>
          <a:xfrm>
            <a:off x="5715000" y="3429000"/>
            <a:ext cx="1755802" cy="369332"/>
          </a:xfrm>
          <a:prstGeom prst="rect">
            <a:avLst/>
          </a:prstGeom>
          <a:noFill/>
        </p:spPr>
        <p:txBody>
          <a:bodyPr wrap="none" rtlCol="0">
            <a:spAutoFit/>
          </a:bodyPr>
          <a:lstStyle/>
          <a:p>
            <a:r>
              <a:rPr lang="en-US" dirty="0"/>
              <a:t>Transition model</a:t>
            </a:r>
          </a:p>
        </p:txBody>
      </p:sp>
      <p:sp>
        <p:nvSpPr>
          <p:cNvPr id="5" name="Rectangle 4">
            <a:extLst>
              <a:ext uri="{FF2B5EF4-FFF2-40B4-BE49-F238E27FC236}">
                <a16:creationId xmlns:a16="http://schemas.microsoft.com/office/drawing/2014/main" id="{A6EBE704-004A-F4D8-E6F6-A8BAB3DA0F71}"/>
              </a:ext>
            </a:extLst>
          </p:cNvPr>
          <p:cNvSpPr/>
          <p:nvPr/>
        </p:nvSpPr>
        <p:spPr>
          <a:xfrm>
            <a:off x="1676400" y="3320481"/>
            <a:ext cx="5943600" cy="3461319"/>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dirty="0"/>
              <a:t>Tree Search Example</a:t>
            </a:r>
          </a:p>
        </p:txBody>
      </p:sp>
      <p:pic>
        <p:nvPicPr>
          <p:cNvPr id="76804" name="Picture 4" descr="search-map3c"/>
          <p:cNvPicPr>
            <a:picLocks noGrp="1" noChangeAspect="1" noChangeArrowheads="1"/>
          </p:cNvPicPr>
          <p:nvPr>
            <p:ph idx="1"/>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Lst>
          </a:blip>
          <a:srcRect/>
          <a:stretch>
            <a:fillRect/>
          </a:stretch>
        </p:blipFill>
        <p:spPr>
          <a:xfrm>
            <a:off x="1014413" y="1671638"/>
            <a:ext cx="6986587" cy="1724025"/>
          </a:xfrm>
          <a:noFill/>
          <a:ln/>
        </p:spPr>
      </p:pic>
      <p:sp>
        <p:nvSpPr>
          <p:cNvPr id="8" name="Freeform 7"/>
          <p:cNvSpPr/>
          <p:nvPr/>
        </p:nvSpPr>
        <p:spPr>
          <a:xfrm>
            <a:off x="720456" y="1976894"/>
            <a:ext cx="7248472" cy="1426919"/>
          </a:xfrm>
          <a:custGeom>
            <a:avLst/>
            <a:gdLst>
              <a:gd name="connsiteX0" fmla="*/ 643180 w 7798231"/>
              <a:gd name="connsiteY0" fmla="*/ 700006 h 1560163"/>
              <a:gd name="connsiteX1" fmla="*/ 2859437 w 7798231"/>
              <a:gd name="connsiteY1" fmla="*/ 731003 h 1560163"/>
              <a:gd name="connsiteX2" fmla="*/ 4037309 w 7798231"/>
              <a:gd name="connsiteY2" fmla="*/ 591518 h 1560163"/>
              <a:gd name="connsiteX3" fmla="*/ 4688237 w 7798231"/>
              <a:gd name="connsiteY3" fmla="*/ 250556 h 1560163"/>
              <a:gd name="connsiteX4" fmla="*/ 6036590 w 7798231"/>
              <a:gd name="connsiteY4" fmla="*/ 18081 h 1560163"/>
              <a:gd name="connsiteX5" fmla="*/ 7555424 w 7798231"/>
              <a:gd name="connsiteY5" fmla="*/ 142067 h 1560163"/>
              <a:gd name="connsiteX6" fmla="*/ 7493431 w 7798231"/>
              <a:gd name="connsiteY6" fmla="*/ 622515 h 1560163"/>
              <a:gd name="connsiteX7" fmla="*/ 5943600 w 7798231"/>
              <a:gd name="connsiteY7" fmla="*/ 762000 h 1560163"/>
              <a:gd name="connsiteX8" fmla="*/ 4626244 w 7798231"/>
              <a:gd name="connsiteY8" fmla="*/ 560522 h 1560163"/>
              <a:gd name="connsiteX9" fmla="*/ 4130298 w 7798231"/>
              <a:gd name="connsiteY9" fmla="*/ 1056467 h 1560163"/>
              <a:gd name="connsiteX10" fmla="*/ 3665349 w 7798231"/>
              <a:gd name="connsiteY10" fmla="*/ 1521417 h 1560163"/>
              <a:gd name="connsiteX11" fmla="*/ 503695 w 7798231"/>
              <a:gd name="connsiteY11" fmla="*/ 1288942 h 1560163"/>
              <a:gd name="connsiteX12" fmla="*/ 643180 w 7798231"/>
              <a:gd name="connsiteY12" fmla="*/ 700006 h 1560163"/>
              <a:gd name="connsiteX0" fmla="*/ 416517 w 7571568"/>
              <a:gd name="connsiteY0" fmla="*/ 700006 h 1502044"/>
              <a:gd name="connsiteX1" fmla="*/ 2632774 w 7571568"/>
              <a:gd name="connsiteY1" fmla="*/ 731003 h 1502044"/>
              <a:gd name="connsiteX2" fmla="*/ 3810646 w 7571568"/>
              <a:gd name="connsiteY2" fmla="*/ 591518 h 1502044"/>
              <a:gd name="connsiteX3" fmla="*/ 4461574 w 7571568"/>
              <a:gd name="connsiteY3" fmla="*/ 250556 h 1502044"/>
              <a:gd name="connsiteX4" fmla="*/ 5809927 w 7571568"/>
              <a:gd name="connsiteY4" fmla="*/ 18081 h 1502044"/>
              <a:gd name="connsiteX5" fmla="*/ 7328761 w 7571568"/>
              <a:gd name="connsiteY5" fmla="*/ 142067 h 1502044"/>
              <a:gd name="connsiteX6" fmla="*/ 7266768 w 7571568"/>
              <a:gd name="connsiteY6" fmla="*/ 622515 h 1502044"/>
              <a:gd name="connsiteX7" fmla="*/ 5716937 w 7571568"/>
              <a:gd name="connsiteY7" fmla="*/ 762000 h 1502044"/>
              <a:gd name="connsiteX8" fmla="*/ 4399581 w 7571568"/>
              <a:gd name="connsiteY8" fmla="*/ 560522 h 1502044"/>
              <a:gd name="connsiteX9" fmla="*/ 3903635 w 7571568"/>
              <a:gd name="connsiteY9" fmla="*/ 1056467 h 1502044"/>
              <a:gd name="connsiteX10" fmla="*/ 2078710 w 7571568"/>
              <a:gd name="connsiteY10" fmla="*/ 1463298 h 1502044"/>
              <a:gd name="connsiteX11" fmla="*/ 277032 w 7571568"/>
              <a:gd name="connsiteY11" fmla="*/ 1288942 h 1502044"/>
              <a:gd name="connsiteX12" fmla="*/ 416517 w 7571568"/>
              <a:gd name="connsiteY12" fmla="*/ 700006 h 1502044"/>
              <a:gd name="connsiteX0" fmla="*/ 416517 w 7571568"/>
              <a:gd name="connsiteY0" fmla="*/ 700006 h 1502044"/>
              <a:gd name="connsiteX1" fmla="*/ 2632774 w 7571568"/>
              <a:gd name="connsiteY1" fmla="*/ 731003 h 1502044"/>
              <a:gd name="connsiteX2" fmla="*/ 3810646 w 7571568"/>
              <a:gd name="connsiteY2" fmla="*/ 591518 h 1502044"/>
              <a:gd name="connsiteX3" fmla="*/ 4461574 w 7571568"/>
              <a:gd name="connsiteY3" fmla="*/ 250556 h 1502044"/>
              <a:gd name="connsiteX4" fmla="*/ 5809927 w 7571568"/>
              <a:gd name="connsiteY4" fmla="*/ 18081 h 1502044"/>
              <a:gd name="connsiteX5" fmla="*/ 7328761 w 7571568"/>
              <a:gd name="connsiteY5" fmla="*/ 142067 h 1502044"/>
              <a:gd name="connsiteX6" fmla="*/ 7266768 w 7571568"/>
              <a:gd name="connsiteY6" fmla="*/ 622515 h 1502044"/>
              <a:gd name="connsiteX7" fmla="*/ 5716937 w 7571568"/>
              <a:gd name="connsiteY7" fmla="*/ 762000 h 1502044"/>
              <a:gd name="connsiteX8" fmla="*/ 4288509 w 7571568"/>
              <a:gd name="connsiteY8" fmla="*/ 777498 h 1502044"/>
              <a:gd name="connsiteX9" fmla="*/ 3903635 w 7571568"/>
              <a:gd name="connsiteY9" fmla="*/ 1056467 h 1502044"/>
              <a:gd name="connsiteX10" fmla="*/ 2078710 w 7571568"/>
              <a:gd name="connsiteY10" fmla="*/ 1463298 h 1502044"/>
              <a:gd name="connsiteX11" fmla="*/ 277032 w 7571568"/>
              <a:gd name="connsiteY11" fmla="*/ 1288942 h 1502044"/>
              <a:gd name="connsiteX12" fmla="*/ 416517 w 7571568"/>
              <a:gd name="connsiteY12" fmla="*/ 700006 h 1502044"/>
              <a:gd name="connsiteX0" fmla="*/ 416517 w 7571568"/>
              <a:gd name="connsiteY0" fmla="*/ 700006 h 1502044"/>
              <a:gd name="connsiteX1" fmla="*/ 2632774 w 7571568"/>
              <a:gd name="connsiteY1" fmla="*/ 731003 h 1502044"/>
              <a:gd name="connsiteX2" fmla="*/ 3810646 w 7571568"/>
              <a:gd name="connsiteY2" fmla="*/ 591518 h 1502044"/>
              <a:gd name="connsiteX3" fmla="*/ 4461574 w 7571568"/>
              <a:gd name="connsiteY3" fmla="*/ 250556 h 1502044"/>
              <a:gd name="connsiteX4" fmla="*/ 5809927 w 7571568"/>
              <a:gd name="connsiteY4" fmla="*/ 18081 h 1502044"/>
              <a:gd name="connsiteX5" fmla="*/ 7328761 w 7571568"/>
              <a:gd name="connsiteY5" fmla="*/ 142067 h 1502044"/>
              <a:gd name="connsiteX6" fmla="*/ 7266768 w 7571568"/>
              <a:gd name="connsiteY6" fmla="*/ 622515 h 1502044"/>
              <a:gd name="connsiteX7" fmla="*/ 5716937 w 7571568"/>
              <a:gd name="connsiteY7" fmla="*/ 762000 h 1502044"/>
              <a:gd name="connsiteX8" fmla="*/ 4288509 w 7571568"/>
              <a:gd name="connsiteY8" fmla="*/ 777498 h 1502044"/>
              <a:gd name="connsiteX9" fmla="*/ 3903635 w 7571568"/>
              <a:gd name="connsiteY9" fmla="*/ 1056467 h 1502044"/>
              <a:gd name="connsiteX10" fmla="*/ 2078710 w 7571568"/>
              <a:gd name="connsiteY10" fmla="*/ 1463298 h 1502044"/>
              <a:gd name="connsiteX11" fmla="*/ 277032 w 7571568"/>
              <a:gd name="connsiteY11" fmla="*/ 1288942 h 1502044"/>
              <a:gd name="connsiteX12" fmla="*/ 416517 w 7571568"/>
              <a:gd name="connsiteY12" fmla="*/ 700006 h 1502044"/>
              <a:gd name="connsiteX0" fmla="*/ 416517 w 7571568"/>
              <a:gd name="connsiteY0" fmla="*/ 700006 h 1502044"/>
              <a:gd name="connsiteX1" fmla="*/ 2632774 w 7571568"/>
              <a:gd name="connsiteY1" fmla="*/ 731003 h 1502044"/>
              <a:gd name="connsiteX2" fmla="*/ 3810646 w 7571568"/>
              <a:gd name="connsiteY2" fmla="*/ 591518 h 1502044"/>
              <a:gd name="connsiteX3" fmla="*/ 4461574 w 7571568"/>
              <a:gd name="connsiteY3" fmla="*/ 250556 h 1502044"/>
              <a:gd name="connsiteX4" fmla="*/ 5809927 w 7571568"/>
              <a:gd name="connsiteY4" fmla="*/ 18081 h 1502044"/>
              <a:gd name="connsiteX5" fmla="*/ 7328761 w 7571568"/>
              <a:gd name="connsiteY5" fmla="*/ 142067 h 1502044"/>
              <a:gd name="connsiteX6" fmla="*/ 7266768 w 7571568"/>
              <a:gd name="connsiteY6" fmla="*/ 622515 h 1502044"/>
              <a:gd name="connsiteX7" fmla="*/ 5716937 w 7571568"/>
              <a:gd name="connsiteY7" fmla="*/ 762000 h 1502044"/>
              <a:gd name="connsiteX8" fmla="*/ 4288509 w 7571568"/>
              <a:gd name="connsiteY8" fmla="*/ 777498 h 1502044"/>
              <a:gd name="connsiteX9" fmla="*/ 3903635 w 7571568"/>
              <a:gd name="connsiteY9" fmla="*/ 1056467 h 1502044"/>
              <a:gd name="connsiteX10" fmla="*/ 2078710 w 7571568"/>
              <a:gd name="connsiteY10" fmla="*/ 1463298 h 1502044"/>
              <a:gd name="connsiteX11" fmla="*/ 277032 w 7571568"/>
              <a:gd name="connsiteY11" fmla="*/ 1288942 h 1502044"/>
              <a:gd name="connsiteX12" fmla="*/ 416517 w 7571568"/>
              <a:gd name="connsiteY12" fmla="*/ 700006 h 1502044"/>
              <a:gd name="connsiteX0" fmla="*/ 416517 w 7571568"/>
              <a:gd name="connsiteY0" fmla="*/ 700006 h 1502044"/>
              <a:gd name="connsiteX1" fmla="*/ 2632774 w 7571568"/>
              <a:gd name="connsiteY1" fmla="*/ 731003 h 1502044"/>
              <a:gd name="connsiteX2" fmla="*/ 3810646 w 7571568"/>
              <a:gd name="connsiteY2" fmla="*/ 591518 h 1502044"/>
              <a:gd name="connsiteX3" fmla="*/ 4461574 w 7571568"/>
              <a:gd name="connsiteY3" fmla="*/ 250556 h 1502044"/>
              <a:gd name="connsiteX4" fmla="*/ 5809927 w 7571568"/>
              <a:gd name="connsiteY4" fmla="*/ 18081 h 1502044"/>
              <a:gd name="connsiteX5" fmla="*/ 7328761 w 7571568"/>
              <a:gd name="connsiteY5" fmla="*/ 142067 h 1502044"/>
              <a:gd name="connsiteX6" fmla="*/ 7266768 w 7571568"/>
              <a:gd name="connsiteY6" fmla="*/ 622515 h 1502044"/>
              <a:gd name="connsiteX7" fmla="*/ 5716937 w 7571568"/>
              <a:gd name="connsiteY7" fmla="*/ 762000 h 1502044"/>
              <a:gd name="connsiteX8" fmla="*/ 4288509 w 7571568"/>
              <a:gd name="connsiteY8" fmla="*/ 777498 h 1502044"/>
              <a:gd name="connsiteX9" fmla="*/ 3903635 w 7571568"/>
              <a:gd name="connsiteY9" fmla="*/ 1056467 h 1502044"/>
              <a:gd name="connsiteX10" fmla="*/ 2078710 w 7571568"/>
              <a:gd name="connsiteY10" fmla="*/ 1463298 h 1502044"/>
              <a:gd name="connsiteX11" fmla="*/ 277032 w 7571568"/>
              <a:gd name="connsiteY11" fmla="*/ 1288942 h 1502044"/>
              <a:gd name="connsiteX12" fmla="*/ 416517 w 7571568"/>
              <a:gd name="connsiteY12" fmla="*/ 700006 h 1502044"/>
              <a:gd name="connsiteX0" fmla="*/ 416517 w 7571568"/>
              <a:gd name="connsiteY0" fmla="*/ 700006 h 1502044"/>
              <a:gd name="connsiteX1" fmla="*/ 2632774 w 7571568"/>
              <a:gd name="connsiteY1" fmla="*/ 731003 h 1502044"/>
              <a:gd name="connsiteX2" fmla="*/ 3810646 w 7571568"/>
              <a:gd name="connsiteY2" fmla="*/ 591518 h 1502044"/>
              <a:gd name="connsiteX3" fmla="*/ 4461574 w 7571568"/>
              <a:gd name="connsiteY3" fmla="*/ 250556 h 1502044"/>
              <a:gd name="connsiteX4" fmla="*/ 5809927 w 7571568"/>
              <a:gd name="connsiteY4" fmla="*/ 18081 h 1502044"/>
              <a:gd name="connsiteX5" fmla="*/ 7328761 w 7571568"/>
              <a:gd name="connsiteY5" fmla="*/ 142067 h 1502044"/>
              <a:gd name="connsiteX6" fmla="*/ 7266768 w 7571568"/>
              <a:gd name="connsiteY6" fmla="*/ 622515 h 1502044"/>
              <a:gd name="connsiteX7" fmla="*/ 5716937 w 7571568"/>
              <a:gd name="connsiteY7" fmla="*/ 762000 h 1502044"/>
              <a:gd name="connsiteX8" fmla="*/ 3903635 w 7571568"/>
              <a:gd name="connsiteY8" fmla="*/ 1056467 h 1502044"/>
              <a:gd name="connsiteX9" fmla="*/ 2078710 w 7571568"/>
              <a:gd name="connsiteY9" fmla="*/ 1463298 h 1502044"/>
              <a:gd name="connsiteX10" fmla="*/ 277032 w 7571568"/>
              <a:gd name="connsiteY10" fmla="*/ 1288942 h 1502044"/>
              <a:gd name="connsiteX11" fmla="*/ 416517 w 7571568"/>
              <a:gd name="connsiteY11" fmla="*/ 700006 h 1502044"/>
              <a:gd name="connsiteX0" fmla="*/ 416517 w 7571568"/>
              <a:gd name="connsiteY0" fmla="*/ 700006 h 1502044"/>
              <a:gd name="connsiteX1" fmla="*/ 2632774 w 7571568"/>
              <a:gd name="connsiteY1" fmla="*/ 731003 h 1502044"/>
              <a:gd name="connsiteX2" fmla="*/ 3810646 w 7571568"/>
              <a:gd name="connsiteY2" fmla="*/ 591518 h 1502044"/>
              <a:gd name="connsiteX3" fmla="*/ 4461574 w 7571568"/>
              <a:gd name="connsiteY3" fmla="*/ 250556 h 1502044"/>
              <a:gd name="connsiteX4" fmla="*/ 5809927 w 7571568"/>
              <a:gd name="connsiteY4" fmla="*/ 18081 h 1502044"/>
              <a:gd name="connsiteX5" fmla="*/ 7328761 w 7571568"/>
              <a:gd name="connsiteY5" fmla="*/ 142067 h 1502044"/>
              <a:gd name="connsiteX6" fmla="*/ 7266768 w 7571568"/>
              <a:gd name="connsiteY6" fmla="*/ 622515 h 1502044"/>
              <a:gd name="connsiteX7" fmla="*/ 5716937 w 7571568"/>
              <a:gd name="connsiteY7" fmla="*/ 762000 h 1502044"/>
              <a:gd name="connsiteX8" fmla="*/ 3903635 w 7571568"/>
              <a:gd name="connsiteY8" fmla="*/ 1056467 h 1502044"/>
              <a:gd name="connsiteX9" fmla="*/ 2078710 w 7571568"/>
              <a:gd name="connsiteY9" fmla="*/ 1463298 h 1502044"/>
              <a:gd name="connsiteX10" fmla="*/ 277032 w 7571568"/>
              <a:gd name="connsiteY10" fmla="*/ 1288942 h 1502044"/>
              <a:gd name="connsiteX11" fmla="*/ 416517 w 7571568"/>
              <a:gd name="connsiteY11" fmla="*/ 700006 h 1502044"/>
              <a:gd name="connsiteX0" fmla="*/ 416517 w 7571568"/>
              <a:gd name="connsiteY0" fmla="*/ 700006 h 1502044"/>
              <a:gd name="connsiteX1" fmla="*/ 2632774 w 7571568"/>
              <a:gd name="connsiteY1" fmla="*/ 731003 h 1502044"/>
              <a:gd name="connsiteX2" fmla="*/ 3810646 w 7571568"/>
              <a:gd name="connsiteY2" fmla="*/ 591518 h 1502044"/>
              <a:gd name="connsiteX3" fmla="*/ 4461574 w 7571568"/>
              <a:gd name="connsiteY3" fmla="*/ 250556 h 1502044"/>
              <a:gd name="connsiteX4" fmla="*/ 5809927 w 7571568"/>
              <a:gd name="connsiteY4" fmla="*/ 18081 h 1502044"/>
              <a:gd name="connsiteX5" fmla="*/ 7328761 w 7571568"/>
              <a:gd name="connsiteY5" fmla="*/ 142067 h 1502044"/>
              <a:gd name="connsiteX6" fmla="*/ 7266768 w 7571568"/>
              <a:gd name="connsiteY6" fmla="*/ 622515 h 1502044"/>
              <a:gd name="connsiteX7" fmla="*/ 5716937 w 7571568"/>
              <a:gd name="connsiteY7" fmla="*/ 762000 h 1502044"/>
              <a:gd name="connsiteX8" fmla="*/ 3903635 w 7571568"/>
              <a:gd name="connsiteY8" fmla="*/ 1056467 h 1502044"/>
              <a:gd name="connsiteX9" fmla="*/ 2078710 w 7571568"/>
              <a:gd name="connsiteY9" fmla="*/ 1463298 h 1502044"/>
              <a:gd name="connsiteX10" fmla="*/ 277032 w 7571568"/>
              <a:gd name="connsiteY10" fmla="*/ 1288942 h 1502044"/>
              <a:gd name="connsiteX11" fmla="*/ 416517 w 7571568"/>
              <a:gd name="connsiteY11" fmla="*/ 700006 h 1502044"/>
              <a:gd name="connsiteX0" fmla="*/ 416517 w 7571568"/>
              <a:gd name="connsiteY0" fmla="*/ 700006 h 1502044"/>
              <a:gd name="connsiteX1" fmla="*/ 2632774 w 7571568"/>
              <a:gd name="connsiteY1" fmla="*/ 731003 h 1502044"/>
              <a:gd name="connsiteX2" fmla="*/ 3810646 w 7571568"/>
              <a:gd name="connsiteY2" fmla="*/ 591518 h 1502044"/>
              <a:gd name="connsiteX3" fmla="*/ 4461574 w 7571568"/>
              <a:gd name="connsiteY3" fmla="*/ 250556 h 1502044"/>
              <a:gd name="connsiteX4" fmla="*/ 5809927 w 7571568"/>
              <a:gd name="connsiteY4" fmla="*/ 18081 h 1502044"/>
              <a:gd name="connsiteX5" fmla="*/ 7328761 w 7571568"/>
              <a:gd name="connsiteY5" fmla="*/ 142067 h 1502044"/>
              <a:gd name="connsiteX6" fmla="*/ 7266768 w 7571568"/>
              <a:gd name="connsiteY6" fmla="*/ 622515 h 1502044"/>
              <a:gd name="connsiteX7" fmla="*/ 5716937 w 7571568"/>
              <a:gd name="connsiteY7" fmla="*/ 762000 h 1502044"/>
              <a:gd name="connsiteX8" fmla="*/ 3903635 w 7571568"/>
              <a:gd name="connsiteY8" fmla="*/ 1056467 h 1502044"/>
              <a:gd name="connsiteX9" fmla="*/ 2078710 w 7571568"/>
              <a:gd name="connsiteY9" fmla="*/ 1463298 h 1502044"/>
              <a:gd name="connsiteX10" fmla="*/ 277032 w 7571568"/>
              <a:gd name="connsiteY10" fmla="*/ 1288942 h 1502044"/>
              <a:gd name="connsiteX11" fmla="*/ 416517 w 7571568"/>
              <a:gd name="connsiteY11" fmla="*/ 700006 h 1502044"/>
              <a:gd name="connsiteX0" fmla="*/ 416517 w 7571568"/>
              <a:gd name="connsiteY0" fmla="*/ 700006 h 1502044"/>
              <a:gd name="connsiteX1" fmla="*/ 2632774 w 7571568"/>
              <a:gd name="connsiteY1" fmla="*/ 731003 h 1502044"/>
              <a:gd name="connsiteX2" fmla="*/ 3810646 w 7571568"/>
              <a:gd name="connsiteY2" fmla="*/ 591518 h 1502044"/>
              <a:gd name="connsiteX3" fmla="*/ 4461574 w 7571568"/>
              <a:gd name="connsiteY3" fmla="*/ 250556 h 1502044"/>
              <a:gd name="connsiteX4" fmla="*/ 5809927 w 7571568"/>
              <a:gd name="connsiteY4" fmla="*/ 18081 h 1502044"/>
              <a:gd name="connsiteX5" fmla="*/ 7328761 w 7571568"/>
              <a:gd name="connsiteY5" fmla="*/ 142067 h 1502044"/>
              <a:gd name="connsiteX6" fmla="*/ 7266768 w 7571568"/>
              <a:gd name="connsiteY6" fmla="*/ 622515 h 1502044"/>
              <a:gd name="connsiteX7" fmla="*/ 5716937 w 7571568"/>
              <a:gd name="connsiteY7" fmla="*/ 762000 h 1502044"/>
              <a:gd name="connsiteX8" fmla="*/ 3903635 w 7571568"/>
              <a:gd name="connsiteY8" fmla="*/ 1056467 h 1502044"/>
              <a:gd name="connsiteX9" fmla="*/ 2078710 w 7571568"/>
              <a:gd name="connsiteY9" fmla="*/ 1463298 h 1502044"/>
              <a:gd name="connsiteX10" fmla="*/ 277032 w 7571568"/>
              <a:gd name="connsiteY10" fmla="*/ 1288942 h 1502044"/>
              <a:gd name="connsiteX11" fmla="*/ 416517 w 7571568"/>
              <a:gd name="connsiteY11" fmla="*/ 700006 h 1502044"/>
              <a:gd name="connsiteX0" fmla="*/ 416517 w 7571568"/>
              <a:gd name="connsiteY0" fmla="*/ 700006 h 1502044"/>
              <a:gd name="connsiteX1" fmla="*/ 2632774 w 7571568"/>
              <a:gd name="connsiteY1" fmla="*/ 731003 h 1502044"/>
              <a:gd name="connsiteX2" fmla="*/ 3810646 w 7571568"/>
              <a:gd name="connsiteY2" fmla="*/ 591518 h 1502044"/>
              <a:gd name="connsiteX3" fmla="*/ 4461574 w 7571568"/>
              <a:gd name="connsiteY3" fmla="*/ 250556 h 1502044"/>
              <a:gd name="connsiteX4" fmla="*/ 5809927 w 7571568"/>
              <a:gd name="connsiteY4" fmla="*/ 18081 h 1502044"/>
              <a:gd name="connsiteX5" fmla="*/ 7328761 w 7571568"/>
              <a:gd name="connsiteY5" fmla="*/ 142067 h 1502044"/>
              <a:gd name="connsiteX6" fmla="*/ 7266768 w 7571568"/>
              <a:gd name="connsiteY6" fmla="*/ 622515 h 1502044"/>
              <a:gd name="connsiteX7" fmla="*/ 5716937 w 7571568"/>
              <a:gd name="connsiteY7" fmla="*/ 762000 h 1502044"/>
              <a:gd name="connsiteX8" fmla="*/ 3903635 w 7571568"/>
              <a:gd name="connsiteY8" fmla="*/ 1056467 h 1502044"/>
              <a:gd name="connsiteX9" fmla="*/ 2078710 w 7571568"/>
              <a:gd name="connsiteY9" fmla="*/ 1463298 h 1502044"/>
              <a:gd name="connsiteX10" fmla="*/ 277032 w 7571568"/>
              <a:gd name="connsiteY10" fmla="*/ 1288942 h 1502044"/>
              <a:gd name="connsiteX11" fmla="*/ 416517 w 7571568"/>
              <a:gd name="connsiteY11" fmla="*/ 700006 h 1502044"/>
              <a:gd name="connsiteX0" fmla="*/ 416517 w 7571568"/>
              <a:gd name="connsiteY0" fmla="*/ 700006 h 1505272"/>
              <a:gd name="connsiteX1" fmla="*/ 2632774 w 7571568"/>
              <a:gd name="connsiteY1" fmla="*/ 731003 h 1505272"/>
              <a:gd name="connsiteX2" fmla="*/ 3810646 w 7571568"/>
              <a:gd name="connsiteY2" fmla="*/ 591518 h 1505272"/>
              <a:gd name="connsiteX3" fmla="*/ 4461574 w 7571568"/>
              <a:gd name="connsiteY3" fmla="*/ 250556 h 1505272"/>
              <a:gd name="connsiteX4" fmla="*/ 5809927 w 7571568"/>
              <a:gd name="connsiteY4" fmla="*/ 18081 h 1505272"/>
              <a:gd name="connsiteX5" fmla="*/ 7328761 w 7571568"/>
              <a:gd name="connsiteY5" fmla="*/ 142067 h 1505272"/>
              <a:gd name="connsiteX6" fmla="*/ 7266768 w 7571568"/>
              <a:gd name="connsiteY6" fmla="*/ 622515 h 1505272"/>
              <a:gd name="connsiteX7" fmla="*/ 5716937 w 7571568"/>
              <a:gd name="connsiteY7" fmla="*/ 762000 h 1505272"/>
              <a:gd name="connsiteX8" fmla="*/ 3903635 w 7571568"/>
              <a:gd name="connsiteY8" fmla="*/ 1056467 h 1505272"/>
              <a:gd name="connsiteX9" fmla="*/ 2078710 w 7571568"/>
              <a:gd name="connsiteY9" fmla="*/ 1463298 h 1505272"/>
              <a:gd name="connsiteX10" fmla="*/ 277032 w 7571568"/>
              <a:gd name="connsiteY10" fmla="*/ 1288942 h 1505272"/>
              <a:gd name="connsiteX11" fmla="*/ 416517 w 7571568"/>
              <a:gd name="connsiteY11" fmla="*/ 700006 h 1505272"/>
              <a:gd name="connsiteX0" fmla="*/ 416517 w 7571568"/>
              <a:gd name="connsiteY0" fmla="*/ 700006 h 1505272"/>
              <a:gd name="connsiteX1" fmla="*/ 2632774 w 7571568"/>
              <a:gd name="connsiteY1" fmla="*/ 731003 h 1505272"/>
              <a:gd name="connsiteX2" fmla="*/ 3810646 w 7571568"/>
              <a:gd name="connsiteY2" fmla="*/ 591518 h 1505272"/>
              <a:gd name="connsiteX3" fmla="*/ 4461574 w 7571568"/>
              <a:gd name="connsiteY3" fmla="*/ 250556 h 1505272"/>
              <a:gd name="connsiteX4" fmla="*/ 5809927 w 7571568"/>
              <a:gd name="connsiteY4" fmla="*/ 18081 h 1505272"/>
              <a:gd name="connsiteX5" fmla="*/ 7328761 w 7571568"/>
              <a:gd name="connsiteY5" fmla="*/ 142067 h 1505272"/>
              <a:gd name="connsiteX6" fmla="*/ 7266768 w 7571568"/>
              <a:gd name="connsiteY6" fmla="*/ 622515 h 1505272"/>
              <a:gd name="connsiteX7" fmla="*/ 5716937 w 7571568"/>
              <a:gd name="connsiteY7" fmla="*/ 762000 h 1505272"/>
              <a:gd name="connsiteX8" fmla="*/ 3903635 w 7571568"/>
              <a:gd name="connsiteY8" fmla="*/ 1056467 h 1505272"/>
              <a:gd name="connsiteX9" fmla="*/ 2078710 w 7571568"/>
              <a:gd name="connsiteY9" fmla="*/ 1463298 h 1505272"/>
              <a:gd name="connsiteX10" fmla="*/ 277032 w 7571568"/>
              <a:gd name="connsiteY10" fmla="*/ 1288942 h 1505272"/>
              <a:gd name="connsiteX11" fmla="*/ 416517 w 7571568"/>
              <a:gd name="connsiteY11" fmla="*/ 700006 h 1505272"/>
              <a:gd name="connsiteX0" fmla="*/ 416517 w 7571568"/>
              <a:gd name="connsiteY0" fmla="*/ 700006 h 1518187"/>
              <a:gd name="connsiteX1" fmla="*/ 2632774 w 7571568"/>
              <a:gd name="connsiteY1" fmla="*/ 731003 h 1518187"/>
              <a:gd name="connsiteX2" fmla="*/ 3810646 w 7571568"/>
              <a:gd name="connsiteY2" fmla="*/ 591518 h 1518187"/>
              <a:gd name="connsiteX3" fmla="*/ 4461574 w 7571568"/>
              <a:gd name="connsiteY3" fmla="*/ 250556 h 1518187"/>
              <a:gd name="connsiteX4" fmla="*/ 5809927 w 7571568"/>
              <a:gd name="connsiteY4" fmla="*/ 18081 h 1518187"/>
              <a:gd name="connsiteX5" fmla="*/ 7328761 w 7571568"/>
              <a:gd name="connsiteY5" fmla="*/ 142067 h 1518187"/>
              <a:gd name="connsiteX6" fmla="*/ 7266768 w 7571568"/>
              <a:gd name="connsiteY6" fmla="*/ 622515 h 1518187"/>
              <a:gd name="connsiteX7" fmla="*/ 5716937 w 7571568"/>
              <a:gd name="connsiteY7" fmla="*/ 762000 h 1518187"/>
              <a:gd name="connsiteX8" fmla="*/ 3903635 w 7571568"/>
              <a:gd name="connsiteY8" fmla="*/ 1056467 h 1518187"/>
              <a:gd name="connsiteX9" fmla="*/ 2078710 w 7571568"/>
              <a:gd name="connsiteY9" fmla="*/ 1463298 h 1518187"/>
              <a:gd name="connsiteX10" fmla="*/ 277032 w 7571568"/>
              <a:gd name="connsiteY10" fmla="*/ 1288942 h 1518187"/>
              <a:gd name="connsiteX11" fmla="*/ 416517 w 7571568"/>
              <a:gd name="connsiteY11" fmla="*/ 700006 h 1518187"/>
              <a:gd name="connsiteX0" fmla="*/ 416517 w 7571568"/>
              <a:gd name="connsiteY0" fmla="*/ 700006 h 1502044"/>
              <a:gd name="connsiteX1" fmla="*/ 2632774 w 7571568"/>
              <a:gd name="connsiteY1" fmla="*/ 731003 h 1502044"/>
              <a:gd name="connsiteX2" fmla="*/ 3810646 w 7571568"/>
              <a:gd name="connsiteY2" fmla="*/ 591518 h 1502044"/>
              <a:gd name="connsiteX3" fmla="*/ 4461574 w 7571568"/>
              <a:gd name="connsiteY3" fmla="*/ 250556 h 1502044"/>
              <a:gd name="connsiteX4" fmla="*/ 5809927 w 7571568"/>
              <a:gd name="connsiteY4" fmla="*/ 18081 h 1502044"/>
              <a:gd name="connsiteX5" fmla="*/ 7328761 w 7571568"/>
              <a:gd name="connsiteY5" fmla="*/ 142067 h 1502044"/>
              <a:gd name="connsiteX6" fmla="*/ 7266768 w 7571568"/>
              <a:gd name="connsiteY6" fmla="*/ 622515 h 1502044"/>
              <a:gd name="connsiteX7" fmla="*/ 5716937 w 7571568"/>
              <a:gd name="connsiteY7" fmla="*/ 762000 h 1502044"/>
              <a:gd name="connsiteX8" fmla="*/ 3903635 w 7571568"/>
              <a:gd name="connsiteY8" fmla="*/ 1056467 h 1502044"/>
              <a:gd name="connsiteX9" fmla="*/ 2078710 w 7571568"/>
              <a:gd name="connsiteY9" fmla="*/ 1463298 h 1502044"/>
              <a:gd name="connsiteX10" fmla="*/ 277032 w 7571568"/>
              <a:gd name="connsiteY10" fmla="*/ 1288942 h 1502044"/>
              <a:gd name="connsiteX11" fmla="*/ 416517 w 7571568"/>
              <a:gd name="connsiteY11" fmla="*/ 700006 h 1502044"/>
              <a:gd name="connsiteX0" fmla="*/ 416517 w 7571568"/>
              <a:gd name="connsiteY0" fmla="*/ 700006 h 1502044"/>
              <a:gd name="connsiteX1" fmla="*/ 2632774 w 7571568"/>
              <a:gd name="connsiteY1" fmla="*/ 731003 h 1502044"/>
              <a:gd name="connsiteX2" fmla="*/ 3810646 w 7571568"/>
              <a:gd name="connsiteY2" fmla="*/ 591518 h 1502044"/>
              <a:gd name="connsiteX3" fmla="*/ 4461574 w 7571568"/>
              <a:gd name="connsiteY3" fmla="*/ 250556 h 1502044"/>
              <a:gd name="connsiteX4" fmla="*/ 5809927 w 7571568"/>
              <a:gd name="connsiteY4" fmla="*/ 18081 h 1502044"/>
              <a:gd name="connsiteX5" fmla="*/ 7328761 w 7571568"/>
              <a:gd name="connsiteY5" fmla="*/ 142067 h 1502044"/>
              <a:gd name="connsiteX6" fmla="*/ 7266768 w 7571568"/>
              <a:gd name="connsiteY6" fmla="*/ 622515 h 1502044"/>
              <a:gd name="connsiteX7" fmla="*/ 5716937 w 7571568"/>
              <a:gd name="connsiteY7" fmla="*/ 762000 h 1502044"/>
              <a:gd name="connsiteX8" fmla="*/ 3903635 w 7571568"/>
              <a:gd name="connsiteY8" fmla="*/ 1056467 h 1502044"/>
              <a:gd name="connsiteX9" fmla="*/ 2078710 w 7571568"/>
              <a:gd name="connsiteY9" fmla="*/ 1463298 h 1502044"/>
              <a:gd name="connsiteX10" fmla="*/ 277032 w 7571568"/>
              <a:gd name="connsiteY10" fmla="*/ 1288942 h 1502044"/>
              <a:gd name="connsiteX11" fmla="*/ 416517 w 7571568"/>
              <a:gd name="connsiteY11" fmla="*/ 700006 h 1502044"/>
              <a:gd name="connsiteX0" fmla="*/ 416517 w 7571568"/>
              <a:gd name="connsiteY0" fmla="*/ 700006 h 1502044"/>
              <a:gd name="connsiteX1" fmla="*/ 2632774 w 7571568"/>
              <a:gd name="connsiteY1" fmla="*/ 731003 h 1502044"/>
              <a:gd name="connsiteX2" fmla="*/ 3810646 w 7571568"/>
              <a:gd name="connsiteY2" fmla="*/ 591518 h 1502044"/>
              <a:gd name="connsiteX3" fmla="*/ 4461574 w 7571568"/>
              <a:gd name="connsiteY3" fmla="*/ 250556 h 1502044"/>
              <a:gd name="connsiteX4" fmla="*/ 5809927 w 7571568"/>
              <a:gd name="connsiteY4" fmla="*/ 18081 h 1502044"/>
              <a:gd name="connsiteX5" fmla="*/ 7328761 w 7571568"/>
              <a:gd name="connsiteY5" fmla="*/ 142067 h 1502044"/>
              <a:gd name="connsiteX6" fmla="*/ 7266768 w 7571568"/>
              <a:gd name="connsiteY6" fmla="*/ 622515 h 1502044"/>
              <a:gd name="connsiteX7" fmla="*/ 5888709 w 7571568"/>
              <a:gd name="connsiteY7" fmla="*/ 625098 h 1502044"/>
              <a:gd name="connsiteX8" fmla="*/ 3903635 w 7571568"/>
              <a:gd name="connsiteY8" fmla="*/ 1056467 h 1502044"/>
              <a:gd name="connsiteX9" fmla="*/ 2078710 w 7571568"/>
              <a:gd name="connsiteY9" fmla="*/ 1463298 h 1502044"/>
              <a:gd name="connsiteX10" fmla="*/ 277032 w 7571568"/>
              <a:gd name="connsiteY10" fmla="*/ 1288942 h 1502044"/>
              <a:gd name="connsiteX11" fmla="*/ 416517 w 7571568"/>
              <a:gd name="connsiteY11" fmla="*/ 700006 h 1502044"/>
              <a:gd name="connsiteX0" fmla="*/ 416517 w 7558438"/>
              <a:gd name="connsiteY0" fmla="*/ 633708 h 1435746"/>
              <a:gd name="connsiteX1" fmla="*/ 2632774 w 7558438"/>
              <a:gd name="connsiteY1" fmla="*/ 664705 h 1435746"/>
              <a:gd name="connsiteX2" fmla="*/ 3810646 w 7558438"/>
              <a:gd name="connsiteY2" fmla="*/ 525220 h 1435746"/>
              <a:gd name="connsiteX3" fmla="*/ 4461574 w 7558438"/>
              <a:gd name="connsiteY3" fmla="*/ 184258 h 1435746"/>
              <a:gd name="connsiteX4" fmla="*/ 5888709 w 7558438"/>
              <a:gd name="connsiteY4" fmla="*/ 101600 h 1435746"/>
              <a:gd name="connsiteX5" fmla="*/ 7328761 w 7558438"/>
              <a:gd name="connsiteY5" fmla="*/ 75769 h 1435746"/>
              <a:gd name="connsiteX6" fmla="*/ 7266768 w 7558438"/>
              <a:gd name="connsiteY6" fmla="*/ 556217 h 1435746"/>
              <a:gd name="connsiteX7" fmla="*/ 5888709 w 7558438"/>
              <a:gd name="connsiteY7" fmla="*/ 558800 h 1435746"/>
              <a:gd name="connsiteX8" fmla="*/ 3903635 w 7558438"/>
              <a:gd name="connsiteY8" fmla="*/ 990169 h 1435746"/>
              <a:gd name="connsiteX9" fmla="*/ 2078710 w 7558438"/>
              <a:gd name="connsiteY9" fmla="*/ 1397000 h 1435746"/>
              <a:gd name="connsiteX10" fmla="*/ 277032 w 7558438"/>
              <a:gd name="connsiteY10" fmla="*/ 1222644 h 1435746"/>
              <a:gd name="connsiteX11" fmla="*/ 416517 w 7558438"/>
              <a:gd name="connsiteY11" fmla="*/ 633708 h 1435746"/>
              <a:gd name="connsiteX0" fmla="*/ 416517 w 7558438"/>
              <a:gd name="connsiteY0" fmla="*/ 633708 h 1435746"/>
              <a:gd name="connsiteX1" fmla="*/ 2632774 w 7558438"/>
              <a:gd name="connsiteY1" fmla="*/ 664705 h 1435746"/>
              <a:gd name="connsiteX2" fmla="*/ 3810646 w 7558438"/>
              <a:gd name="connsiteY2" fmla="*/ 525220 h 1435746"/>
              <a:gd name="connsiteX3" fmla="*/ 4593309 w 7558438"/>
              <a:gd name="connsiteY3" fmla="*/ 101600 h 1435746"/>
              <a:gd name="connsiteX4" fmla="*/ 5888709 w 7558438"/>
              <a:gd name="connsiteY4" fmla="*/ 101600 h 1435746"/>
              <a:gd name="connsiteX5" fmla="*/ 7328761 w 7558438"/>
              <a:gd name="connsiteY5" fmla="*/ 75769 h 1435746"/>
              <a:gd name="connsiteX6" fmla="*/ 7266768 w 7558438"/>
              <a:gd name="connsiteY6" fmla="*/ 556217 h 1435746"/>
              <a:gd name="connsiteX7" fmla="*/ 5888709 w 7558438"/>
              <a:gd name="connsiteY7" fmla="*/ 558800 h 1435746"/>
              <a:gd name="connsiteX8" fmla="*/ 3903635 w 7558438"/>
              <a:gd name="connsiteY8" fmla="*/ 990169 h 1435746"/>
              <a:gd name="connsiteX9" fmla="*/ 2078710 w 7558438"/>
              <a:gd name="connsiteY9" fmla="*/ 1397000 h 1435746"/>
              <a:gd name="connsiteX10" fmla="*/ 277032 w 7558438"/>
              <a:gd name="connsiteY10" fmla="*/ 1222644 h 1435746"/>
              <a:gd name="connsiteX11" fmla="*/ 416517 w 7558438"/>
              <a:gd name="connsiteY11" fmla="*/ 633708 h 1435746"/>
              <a:gd name="connsiteX0" fmla="*/ 416517 w 7533037"/>
              <a:gd name="connsiteY0" fmla="*/ 688813 h 1490851"/>
              <a:gd name="connsiteX1" fmla="*/ 2632774 w 7533037"/>
              <a:gd name="connsiteY1" fmla="*/ 719810 h 1490851"/>
              <a:gd name="connsiteX2" fmla="*/ 3810646 w 7533037"/>
              <a:gd name="connsiteY2" fmla="*/ 580325 h 1490851"/>
              <a:gd name="connsiteX3" fmla="*/ 4593309 w 7533037"/>
              <a:gd name="connsiteY3" fmla="*/ 156705 h 1490851"/>
              <a:gd name="connsiteX4" fmla="*/ 6041109 w 7533037"/>
              <a:gd name="connsiteY4" fmla="*/ 4305 h 1490851"/>
              <a:gd name="connsiteX5" fmla="*/ 7328761 w 7533037"/>
              <a:gd name="connsiteY5" fmla="*/ 130874 h 1490851"/>
              <a:gd name="connsiteX6" fmla="*/ 7266768 w 7533037"/>
              <a:gd name="connsiteY6" fmla="*/ 611322 h 1490851"/>
              <a:gd name="connsiteX7" fmla="*/ 5888709 w 7533037"/>
              <a:gd name="connsiteY7" fmla="*/ 613905 h 1490851"/>
              <a:gd name="connsiteX8" fmla="*/ 3903635 w 7533037"/>
              <a:gd name="connsiteY8" fmla="*/ 1045274 h 1490851"/>
              <a:gd name="connsiteX9" fmla="*/ 2078710 w 7533037"/>
              <a:gd name="connsiteY9" fmla="*/ 1452105 h 1490851"/>
              <a:gd name="connsiteX10" fmla="*/ 277032 w 7533037"/>
              <a:gd name="connsiteY10" fmla="*/ 1277749 h 1490851"/>
              <a:gd name="connsiteX11" fmla="*/ 416517 w 7533037"/>
              <a:gd name="connsiteY11" fmla="*/ 688813 h 1490851"/>
              <a:gd name="connsiteX0" fmla="*/ 403817 w 7520337"/>
              <a:gd name="connsiteY0" fmla="*/ 688813 h 1426919"/>
              <a:gd name="connsiteX1" fmla="*/ 2620074 w 7520337"/>
              <a:gd name="connsiteY1" fmla="*/ 719810 h 1426919"/>
              <a:gd name="connsiteX2" fmla="*/ 3797946 w 7520337"/>
              <a:gd name="connsiteY2" fmla="*/ 580325 h 1426919"/>
              <a:gd name="connsiteX3" fmla="*/ 4580609 w 7520337"/>
              <a:gd name="connsiteY3" fmla="*/ 156705 h 1426919"/>
              <a:gd name="connsiteX4" fmla="*/ 6028409 w 7520337"/>
              <a:gd name="connsiteY4" fmla="*/ 4305 h 1426919"/>
              <a:gd name="connsiteX5" fmla="*/ 7316061 w 7520337"/>
              <a:gd name="connsiteY5" fmla="*/ 130874 h 1426919"/>
              <a:gd name="connsiteX6" fmla="*/ 7254068 w 7520337"/>
              <a:gd name="connsiteY6" fmla="*/ 611322 h 1426919"/>
              <a:gd name="connsiteX7" fmla="*/ 5876009 w 7520337"/>
              <a:gd name="connsiteY7" fmla="*/ 613905 h 1426919"/>
              <a:gd name="connsiteX8" fmla="*/ 3890935 w 7520337"/>
              <a:gd name="connsiteY8" fmla="*/ 1045274 h 1426919"/>
              <a:gd name="connsiteX9" fmla="*/ 1989810 w 7520337"/>
              <a:gd name="connsiteY9" fmla="*/ 1299706 h 1426919"/>
              <a:gd name="connsiteX10" fmla="*/ 264332 w 7520337"/>
              <a:gd name="connsiteY10" fmla="*/ 1277749 h 1426919"/>
              <a:gd name="connsiteX11" fmla="*/ 403817 w 7520337"/>
              <a:gd name="connsiteY11" fmla="*/ 688813 h 1426919"/>
              <a:gd name="connsiteX0" fmla="*/ 430939 w 7547459"/>
              <a:gd name="connsiteY0" fmla="*/ 688813 h 1426919"/>
              <a:gd name="connsiteX1" fmla="*/ 2647196 w 7547459"/>
              <a:gd name="connsiteY1" fmla="*/ 719810 h 1426919"/>
              <a:gd name="connsiteX2" fmla="*/ 3825068 w 7547459"/>
              <a:gd name="connsiteY2" fmla="*/ 580325 h 1426919"/>
              <a:gd name="connsiteX3" fmla="*/ 4607731 w 7547459"/>
              <a:gd name="connsiteY3" fmla="*/ 156705 h 1426919"/>
              <a:gd name="connsiteX4" fmla="*/ 6055531 w 7547459"/>
              <a:gd name="connsiteY4" fmla="*/ 4305 h 1426919"/>
              <a:gd name="connsiteX5" fmla="*/ 7343183 w 7547459"/>
              <a:gd name="connsiteY5" fmla="*/ 130874 h 1426919"/>
              <a:gd name="connsiteX6" fmla="*/ 7281190 w 7547459"/>
              <a:gd name="connsiteY6" fmla="*/ 611322 h 1426919"/>
              <a:gd name="connsiteX7" fmla="*/ 5903131 w 7547459"/>
              <a:gd name="connsiteY7" fmla="*/ 613905 h 1426919"/>
              <a:gd name="connsiteX8" fmla="*/ 3918057 w 7547459"/>
              <a:gd name="connsiteY8" fmla="*/ 1045274 h 1426919"/>
              <a:gd name="connsiteX9" fmla="*/ 2016932 w 7547459"/>
              <a:gd name="connsiteY9" fmla="*/ 1299706 h 1426919"/>
              <a:gd name="connsiteX10" fmla="*/ 264332 w 7547459"/>
              <a:gd name="connsiteY10" fmla="*/ 1071106 h 1426919"/>
              <a:gd name="connsiteX11" fmla="*/ 430939 w 7547459"/>
              <a:gd name="connsiteY11" fmla="*/ 688813 h 1426919"/>
              <a:gd name="connsiteX0" fmla="*/ 430939 w 7547459"/>
              <a:gd name="connsiteY0" fmla="*/ 688813 h 1426919"/>
              <a:gd name="connsiteX1" fmla="*/ 2647196 w 7547459"/>
              <a:gd name="connsiteY1" fmla="*/ 719810 h 1426919"/>
              <a:gd name="connsiteX2" fmla="*/ 3464732 w 7547459"/>
              <a:gd name="connsiteY2" fmla="*/ 613906 h 1426919"/>
              <a:gd name="connsiteX3" fmla="*/ 4607731 w 7547459"/>
              <a:gd name="connsiteY3" fmla="*/ 156705 h 1426919"/>
              <a:gd name="connsiteX4" fmla="*/ 6055531 w 7547459"/>
              <a:gd name="connsiteY4" fmla="*/ 4305 h 1426919"/>
              <a:gd name="connsiteX5" fmla="*/ 7343183 w 7547459"/>
              <a:gd name="connsiteY5" fmla="*/ 130874 h 1426919"/>
              <a:gd name="connsiteX6" fmla="*/ 7281190 w 7547459"/>
              <a:gd name="connsiteY6" fmla="*/ 611322 h 1426919"/>
              <a:gd name="connsiteX7" fmla="*/ 5903131 w 7547459"/>
              <a:gd name="connsiteY7" fmla="*/ 613905 h 1426919"/>
              <a:gd name="connsiteX8" fmla="*/ 3918057 w 7547459"/>
              <a:gd name="connsiteY8" fmla="*/ 1045274 h 1426919"/>
              <a:gd name="connsiteX9" fmla="*/ 2016932 w 7547459"/>
              <a:gd name="connsiteY9" fmla="*/ 1299706 h 1426919"/>
              <a:gd name="connsiteX10" fmla="*/ 264332 w 7547459"/>
              <a:gd name="connsiteY10" fmla="*/ 1071106 h 1426919"/>
              <a:gd name="connsiteX11" fmla="*/ 430939 w 7547459"/>
              <a:gd name="connsiteY11" fmla="*/ 688813 h 1426919"/>
              <a:gd name="connsiteX0" fmla="*/ 430939 w 7547459"/>
              <a:gd name="connsiteY0" fmla="*/ 688813 h 1426919"/>
              <a:gd name="connsiteX1" fmla="*/ 2647196 w 7547459"/>
              <a:gd name="connsiteY1" fmla="*/ 719810 h 1426919"/>
              <a:gd name="connsiteX2" fmla="*/ 3464732 w 7547459"/>
              <a:gd name="connsiteY2" fmla="*/ 613906 h 1426919"/>
              <a:gd name="connsiteX3" fmla="*/ 4607731 w 7547459"/>
              <a:gd name="connsiteY3" fmla="*/ 156705 h 1426919"/>
              <a:gd name="connsiteX4" fmla="*/ 6055531 w 7547459"/>
              <a:gd name="connsiteY4" fmla="*/ 4305 h 1426919"/>
              <a:gd name="connsiteX5" fmla="*/ 7343183 w 7547459"/>
              <a:gd name="connsiteY5" fmla="*/ 130874 h 1426919"/>
              <a:gd name="connsiteX6" fmla="*/ 7281190 w 7547459"/>
              <a:gd name="connsiteY6" fmla="*/ 611322 h 1426919"/>
              <a:gd name="connsiteX7" fmla="*/ 5903131 w 7547459"/>
              <a:gd name="connsiteY7" fmla="*/ 613905 h 1426919"/>
              <a:gd name="connsiteX8" fmla="*/ 3918057 w 7547459"/>
              <a:gd name="connsiteY8" fmla="*/ 1045274 h 1426919"/>
              <a:gd name="connsiteX9" fmla="*/ 2016932 w 7547459"/>
              <a:gd name="connsiteY9" fmla="*/ 1299706 h 1426919"/>
              <a:gd name="connsiteX10" fmla="*/ 264332 w 7547459"/>
              <a:gd name="connsiteY10" fmla="*/ 1071106 h 1426919"/>
              <a:gd name="connsiteX11" fmla="*/ 430939 w 7547459"/>
              <a:gd name="connsiteY11" fmla="*/ 688813 h 1426919"/>
              <a:gd name="connsiteX0" fmla="*/ 430939 w 7547459"/>
              <a:gd name="connsiteY0" fmla="*/ 688813 h 1426919"/>
              <a:gd name="connsiteX1" fmla="*/ 2647196 w 7547459"/>
              <a:gd name="connsiteY1" fmla="*/ 719810 h 1426919"/>
              <a:gd name="connsiteX2" fmla="*/ 3464732 w 7547459"/>
              <a:gd name="connsiteY2" fmla="*/ 613906 h 1426919"/>
              <a:gd name="connsiteX3" fmla="*/ 4607731 w 7547459"/>
              <a:gd name="connsiteY3" fmla="*/ 156705 h 1426919"/>
              <a:gd name="connsiteX4" fmla="*/ 6055531 w 7547459"/>
              <a:gd name="connsiteY4" fmla="*/ 4305 h 1426919"/>
              <a:gd name="connsiteX5" fmla="*/ 7343183 w 7547459"/>
              <a:gd name="connsiteY5" fmla="*/ 130874 h 1426919"/>
              <a:gd name="connsiteX6" fmla="*/ 7281190 w 7547459"/>
              <a:gd name="connsiteY6" fmla="*/ 611322 h 1426919"/>
              <a:gd name="connsiteX7" fmla="*/ 5903131 w 7547459"/>
              <a:gd name="connsiteY7" fmla="*/ 613905 h 1426919"/>
              <a:gd name="connsiteX8" fmla="*/ 3918057 w 7547459"/>
              <a:gd name="connsiteY8" fmla="*/ 1045274 h 1426919"/>
              <a:gd name="connsiteX9" fmla="*/ 2016932 w 7547459"/>
              <a:gd name="connsiteY9" fmla="*/ 1299706 h 1426919"/>
              <a:gd name="connsiteX10" fmla="*/ 264332 w 7547459"/>
              <a:gd name="connsiteY10" fmla="*/ 1071106 h 1426919"/>
              <a:gd name="connsiteX11" fmla="*/ 430939 w 7547459"/>
              <a:gd name="connsiteY11" fmla="*/ 688813 h 1426919"/>
              <a:gd name="connsiteX0" fmla="*/ 430939 w 7547459"/>
              <a:gd name="connsiteY0" fmla="*/ 688813 h 1426919"/>
              <a:gd name="connsiteX1" fmla="*/ 2647196 w 7547459"/>
              <a:gd name="connsiteY1" fmla="*/ 719810 h 1426919"/>
              <a:gd name="connsiteX2" fmla="*/ 3464732 w 7547459"/>
              <a:gd name="connsiteY2" fmla="*/ 613906 h 1426919"/>
              <a:gd name="connsiteX3" fmla="*/ 4607731 w 7547459"/>
              <a:gd name="connsiteY3" fmla="*/ 156705 h 1426919"/>
              <a:gd name="connsiteX4" fmla="*/ 6055531 w 7547459"/>
              <a:gd name="connsiteY4" fmla="*/ 4305 h 1426919"/>
              <a:gd name="connsiteX5" fmla="*/ 7343183 w 7547459"/>
              <a:gd name="connsiteY5" fmla="*/ 130874 h 1426919"/>
              <a:gd name="connsiteX6" fmla="*/ 7281190 w 7547459"/>
              <a:gd name="connsiteY6" fmla="*/ 611322 h 1426919"/>
              <a:gd name="connsiteX7" fmla="*/ 5903131 w 7547459"/>
              <a:gd name="connsiteY7" fmla="*/ 613905 h 1426919"/>
              <a:gd name="connsiteX8" fmla="*/ 3918057 w 7547459"/>
              <a:gd name="connsiteY8" fmla="*/ 1045274 h 1426919"/>
              <a:gd name="connsiteX9" fmla="*/ 2016932 w 7547459"/>
              <a:gd name="connsiteY9" fmla="*/ 1299706 h 1426919"/>
              <a:gd name="connsiteX10" fmla="*/ 264332 w 7547459"/>
              <a:gd name="connsiteY10" fmla="*/ 1071106 h 1426919"/>
              <a:gd name="connsiteX11" fmla="*/ 430939 w 7547459"/>
              <a:gd name="connsiteY11" fmla="*/ 688813 h 1426919"/>
              <a:gd name="connsiteX0" fmla="*/ 430939 w 7547459"/>
              <a:gd name="connsiteY0" fmla="*/ 688813 h 1426919"/>
              <a:gd name="connsiteX1" fmla="*/ 2647196 w 7547459"/>
              <a:gd name="connsiteY1" fmla="*/ 719810 h 1426919"/>
              <a:gd name="connsiteX2" fmla="*/ 3464732 w 7547459"/>
              <a:gd name="connsiteY2" fmla="*/ 613906 h 1426919"/>
              <a:gd name="connsiteX3" fmla="*/ 4607731 w 7547459"/>
              <a:gd name="connsiteY3" fmla="*/ 156705 h 1426919"/>
              <a:gd name="connsiteX4" fmla="*/ 6055531 w 7547459"/>
              <a:gd name="connsiteY4" fmla="*/ 4305 h 1426919"/>
              <a:gd name="connsiteX5" fmla="*/ 7343183 w 7547459"/>
              <a:gd name="connsiteY5" fmla="*/ 130874 h 1426919"/>
              <a:gd name="connsiteX6" fmla="*/ 7281190 w 7547459"/>
              <a:gd name="connsiteY6" fmla="*/ 611322 h 1426919"/>
              <a:gd name="connsiteX7" fmla="*/ 5903131 w 7547459"/>
              <a:gd name="connsiteY7" fmla="*/ 613905 h 1426919"/>
              <a:gd name="connsiteX8" fmla="*/ 3918057 w 7547459"/>
              <a:gd name="connsiteY8" fmla="*/ 1045274 h 1426919"/>
              <a:gd name="connsiteX9" fmla="*/ 2016932 w 7547459"/>
              <a:gd name="connsiteY9" fmla="*/ 1299706 h 1426919"/>
              <a:gd name="connsiteX10" fmla="*/ 264332 w 7547459"/>
              <a:gd name="connsiteY10" fmla="*/ 1071106 h 1426919"/>
              <a:gd name="connsiteX11" fmla="*/ 430939 w 7547459"/>
              <a:gd name="connsiteY11" fmla="*/ 688813 h 1426919"/>
              <a:gd name="connsiteX0" fmla="*/ 346344 w 7462864"/>
              <a:gd name="connsiteY0" fmla="*/ 688813 h 1426919"/>
              <a:gd name="connsiteX1" fmla="*/ 2562601 w 7462864"/>
              <a:gd name="connsiteY1" fmla="*/ 719810 h 1426919"/>
              <a:gd name="connsiteX2" fmla="*/ 3380137 w 7462864"/>
              <a:gd name="connsiteY2" fmla="*/ 613906 h 1426919"/>
              <a:gd name="connsiteX3" fmla="*/ 4523136 w 7462864"/>
              <a:gd name="connsiteY3" fmla="*/ 156705 h 1426919"/>
              <a:gd name="connsiteX4" fmla="*/ 5970936 w 7462864"/>
              <a:gd name="connsiteY4" fmla="*/ 4305 h 1426919"/>
              <a:gd name="connsiteX5" fmla="*/ 7258588 w 7462864"/>
              <a:gd name="connsiteY5" fmla="*/ 130874 h 1426919"/>
              <a:gd name="connsiteX6" fmla="*/ 7196595 w 7462864"/>
              <a:gd name="connsiteY6" fmla="*/ 611322 h 1426919"/>
              <a:gd name="connsiteX7" fmla="*/ 5818536 w 7462864"/>
              <a:gd name="connsiteY7" fmla="*/ 613905 h 1426919"/>
              <a:gd name="connsiteX8" fmla="*/ 3833462 w 7462864"/>
              <a:gd name="connsiteY8" fmla="*/ 1045274 h 1426919"/>
              <a:gd name="connsiteX9" fmla="*/ 1932337 w 7462864"/>
              <a:gd name="connsiteY9" fmla="*/ 1299706 h 1426919"/>
              <a:gd name="connsiteX10" fmla="*/ 484537 w 7462864"/>
              <a:gd name="connsiteY10" fmla="*/ 1223506 h 1426919"/>
              <a:gd name="connsiteX11" fmla="*/ 346344 w 7462864"/>
              <a:gd name="connsiteY11" fmla="*/ 688813 h 1426919"/>
              <a:gd name="connsiteX0" fmla="*/ 346344 w 7248472"/>
              <a:gd name="connsiteY0" fmla="*/ 766306 h 1426919"/>
              <a:gd name="connsiteX1" fmla="*/ 2348209 w 7248472"/>
              <a:gd name="connsiteY1" fmla="*/ 719810 h 1426919"/>
              <a:gd name="connsiteX2" fmla="*/ 3165745 w 7248472"/>
              <a:gd name="connsiteY2" fmla="*/ 613906 h 1426919"/>
              <a:gd name="connsiteX3" fmla="*/ 4308744 w 7248472"/>
              <a:gd name="connsiteY3" fmla="*/ 156705 h 1426919"/>
              <a:gd name="connsiteX4" fmla="*/ 5756544 w 7248472"/>
              <a:gd name="connsiteY4" fmla="*/ 4305 h 1426919"/>
              <a:gd name="connsiteX5" fmla="*/ 7044196 w 7248472"/>
              <a:gd name="connsiteY5" fmla="*/ 130874 h 1426919"/>
              <a:gd name="connsiteX6" fmla="*/ 6982203 w 7248472"/>
              <a:gd name="connsiteY6" fmla="*/ 611322 h 1426919"/>
              <a:gd name="connsiteX7" fmla="*/ 5604144 w 7248472"/>
              <a:gd name="connsiteY7" fmla="*/ 613905 h 1426919"/>
              <a:gd name="connsiteX8" fmla="*/ 3619070 w 7248472"/>
              <a:gd name="connsiteY8" fmla="*/ 1045274 h 1426919"/>
              <a:gd name="connsiteX9" fmla="*/ 1717945 w 7248472"/>
              <a:gd name="connsiteY9" fmla="*/ 1299706 h 1426919"/>
              <a:gd name="connsiteX10" fmla="*/ 270145 w 7248472"/>
              <a:gd name="connsiteY10" fmla="*/ 1223506 h 1426919"/>
              <a:gd name="connsiteX11" fmla="*/ 346344 w 7248472"/>
              <a:gd name="connsiteY11" fmla="*/ 766306 h 1426919"/>
              <a:gd name="connsiteX0" fmla="*/ 346344 w 7248472"/>
              <a:gd name="connsiteY0" fmla="*/ 690106 h 1426919"/>
              <a:gd name="connsiteX1" fmla="*/ 2348209 w 7248472"/>
              <a:gd name="connsiteY1" fmla="*/ 719810 h 1426919"/>
              <a:gd name="connsiteX2" fmla="*/ 3165745 w 7248472"/>
              <a:gd name="connsiteY2" fmla="*/ 613906 h 1426919"/>
              <a:gd name="connsiteX3" fmla="*/ 4308744 w 7248472"/>
              <a:gd name="connsiteY3" fmla="*/ 156705 h 1426919"/>
              <a:gd name="connsiteX4" fmla="*/ 5756544 w 7248472"/>
              <a:gd name="connsiteY4" fmla="*/ 4305 h 1426919"/>
              <a:gd name="connsiteX5" fmla="*/ 7044196 w 7248472"/>
              <a:gd name="connsiteY5" fmla="*/ 130874 h 1426919"/>
              <a:gd name="connsiteX6" fmla="*/ 6982203 w 7248472"/>
              <a:gd name="connsiteY6" fmla="*/ 611322 h 1426919"/>
              <a:gd name="connsiteX7" fmla="*/ 5604144 w 7248472"/>
              <a:gd name="connsiteY7" fmla="*/ 613905 h 1426919"/>
              <a:gd name="connsiteX8" fmla="*/ 3619070 w 7248472"/>
              <a:gd name="connsiteY8" fmla="*/ 1045274 h 1426919"/>
              <a:gd name="connsiteX9" fmla="*/ 1717945 w 7248472"/>
              <a:gd name="connsiteY9" fmla="*/ 1299706 h 1426919"/>
              <a:gd name="connsiteX10" fmla="*/ 270145 w 7248472"/>
              <a:gd name="connsiteY10" fmla="*/ 1223506 h 1426919"/>
              <a:gd name="connsiteX11" fmla="*/ 346344 w 7248472"/>
              <a:gd name="connsiteY11" fmla="*/ 690106 h 1426919"/>
              <a:gd name="connsiteX0" fmla="*/ 333644 w 7235772"/>
              <a:gd name="connsiteY0" fmla="*/ 690106 h 1426919"/>
              <a:gd name="connsiteX1" fmla="*/ 2335509 w 7235772"/>
              <a:gd name="connsiteY1" fmla="*/ 719810 h 1426919"/>
              <a:gd name="connsiteX2" fmla="*/ 3153045 w 7235772"/>
              <a:gd name="connsiteY2" fmla="*/ 613906 h 1426919"/>
              <a:gd name="connsiteX3" fmla="*/ 4296044 w 7235772"/>
              <a:gd name="connsiteY3" fmla="*/ 156705 h 1426919"/>
              <a:gd name="connsiteX4" fmla="*/ 5743844 w 7235772"/>
              <a:gd name="connsiteY4" fmla="*/ 4305 h 1426919"/>
              <a:gd name="connsiteX5" fmla="*/ 7031496 w 7235772"/>
              <a:gd name="connsiteY5" fmla="*/ 130874 h 1426919"/>
              <a:gd name="connsiteX6" fmla="*/ 6969503 w 7235772"/>
              <a:gd name="connsiteY6" fmla="*/ 611322 h 1426919"/>
              <a:gd name="connsiteX7" fmla="*/ 5591444 w 7235772"/>
              <a:gd name="connsiteY7" fmla="*/ 613905 h 1426919"/>
              <a:gd name="connsiteX8" fmla="*/ 3606370 w 7235772"/>
              <a:gd name="connsiteY8" fmla="*/ 1045274 h 1426919"/>
              <a:gd name="connsiteX9" fmla="*/ 1705245 w 7235772"/>
              <a:gd name="connsiteY9" fmla="*/ 1299706 h 1426919"/>
              <a:gd name="connsiteX10" fmla="*/ 333644 w 7235772"/>
              <a:gd name="connsiteY10" fmla="*/ 1147306 h 1426919"/>
              <a:gd name="connsiteX11" fmla="*/ 333644 w 7235772"/>
              <a:gd name="connsiteY11" fmla="*/ 690106 h 1426919"/>
              <a:gd name="connsiteX0" fmla="*/ 346344 w 7248472"/>
              <a:gd name="connsiteY0" fmla="*/ 690106 h 1426919"/>
              <a:gd name="connsiteX1" fmla="*/ 2348209 w 7248472"/>
              <a:gd name="connsiteY1" fmla="*/ 719810 h 1426919"/>
              <a:gd name="connsiteX2" fmla="*/ 3165745 w 7248472"/>
              <a:gd name="connsiteY2" fmla="*/ 613906 h 1426919"/>
              <a:gd name="connsiteX3" fmla="*/ 4308744 w 7248472"/>
              <a:gd name="connsiteY3" fmla="*/ 156705 h 1426919"/>
              <a:gd name="connsiteX4" fmla="*/ 5756544 w 7248472"/>
              <a:gd name="connsiteY4" fmla="*/ 4305 h 1426919"/>
              <a:gd name="connsiteX5" fmla="*/ 7044196 w 7248472"/>
              <a:gd name="connsiteY5" fmla="*/ 130874 h 1426919"/>
              <a:gd name="connsiteX6" fmla="*/ 6982203 w 7248472"/>
              <a:gd name="connsiteY6" fmla="*/ 611322 h 1426919"/>
              <a:gd name="connsiteX7" fmla="*/ 5604144 w 7248472"/>
              <a:gd name="connsiteY7" fmla="*/ 613905 h 1426919"/>
              <a:gd name="connsiteX8" fmla="*/ 3619070 w 7248472"/>
              <a:gd name="connsiteY8" fmla="*/ 1045274 h 1426919"/>
              <a:gd name="connsiteX9" fmla="*/ 1717945 w 7248472"/>
              <a:gd name="connsiteY9" fmla="*/ 1299706 h 1426919"/>
              <a:gd name="connsiteX10" fmla="*/ 270144 w 7248472"/>
              <a:gd name="connsiteY10" fmla="*/ 1147306 h 1426919"/>
              <a:gd name="connsiteX11" fmla="*/ 346344 w 7248472"/>
              <a:gd name="connsiteY11" fmla="*/ 690106 h 142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48472" h="1426919">
                <a:moveTo>
                  <a:pt x="346344" y="690106"/>
                </a:moveTo>
                <a:cubicBezTo>
                  <a:pt x="692688" y="618857"/>
                  <a:pt x="1878309" y="732510"/>
                  <a:pt x="2348209" y="719810"/>
                </a:cubicBezTo>
                <a:cubicBezTo>
                  <a:pt x="2818109" y="707110"/>
                  <a:pt x="2876443" y="804621"/>
                  <a:pt x="3165745" y="613906"/>
                </a:cubicBezTo>
                <a:cubicBezTo>
                  <a:pt x="3455047" y="423191"/>
                  <a:pt x="3876944" y="258305"/>
                  <a:pt x="4308744" y="156705"/>
                </a:cubicBezTo>
                <a:cubicBezTo>
                  <a:pt x="4740544" y="55105"/>
                  <a:pt x="5300635" y="8610"/>
                  <a:pt x="5756544" y="4305"/>
                </a:cubicBezTo>
                <a:cubicBezTo>
                  <a:pt x="6212453" y="0"/>
                  <a:pt x="6839920" y="29705"/>
                  <a:pt x="7044196" y="130874"/>
                </a:cubicBezTo>
                <a:cubicBezTo>
                  <a:pt x="7248472" y="232043"/>
                  <a:pt x="7222212" y="530817"/>
                  <a:pt x="6982203" y="611322"/>
                </a:cubicBezTo>
                <a:cubicBezTo>
                  <a:pt x="6742194" y="691827"/>
                  <a:pt x="6127212" y="646194"/>
                  <a:pt x="5604144" y="613905"/>
                </a:cubicBezTo>
                <a:cubicBezTo>
                  <a:pt x="5078493" y="622945"/>
                  <a:pt x="4211714" y="441741"/>
                  <a:pt x="3619070" y="1045274"/>
                </a:cubicBezTo>
                <a:cubicBezTo>
                  <a:pt x="3085025" y="1426919"/>
                  <a:pt x="2276099" y="1282701"/>
                  <a:pt x="1717945" y="1299706"/>
                </a:cubicBezTo>
                <a:cubicBezTo>
                  <a:pt x="1159791" y="1316711"/>
                  <a:pt x="498744" y="1248906"/>
                  <a:pt x="270144" y="1147306"/>
                </a:cubicBezTo>
                <a:cubicBezTo>
                  <a:pt x="41544" y="1045706"/>
                  <a:pt x="0" y="761355"/>
                  <a:pt x="346344" y="690106"/>
                </a:cubicBezTo>
                <a:close/>
              </a:path>
            </a:pathLst>
          </a:cu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537961" y="1688068"/>
            <a:ext cx="933845" cy="369332"/>
          </a:xfrm>
          <a:prstGeom prst="rect">
            <a:avLst/>
          </a:prstGeom>
          <a:noFill/>
        </p:spPr>
        <p:txBody>
          <a:bodyPr wrap="none" rtlCol="0">
            <a:spAutoFit/>
          </a:bodyPr>
          <a:lstStyle/>
          <a:p>
            <a:r>
              <a:rPr lang="en-US" dirty="0">
                <a:latin typeface="+mn-lt"/>
              </a:rPr>
              <a:t>Frontier</a:t>
            </a:r>
          </a:p>
        </p:txBody>
      </p:sp>
      <p:sp>
        <p:nvSpPr>
          <p:cNvPr id="10" name="TextBox 9">
            <a:extLst>
              <a:ext uri="{FF2B5EF4-FFF2-40B4-BE49-F238E27FC236}">
                <a16:creationId xmlns:a16="http://schemas.microsoft.com/office/drawing/2014/main" id="{9D32D472-F6A7-473F-BBA8-0DCF9977C4C6}"/>
              </a:ext>
            </a:extLst>
          </p:cNvPr>
          <p:cNvSpPr txBox="1"/>
          <p:nvPr/>
        </p:nvSpPr>
        <p:spPr>
          <a:xfrm>
            <a:off x="720456" y="2134943"/>
            <a:ext cx="1608133" cy="369332"/>
          </a:xfrm>
          <a:prstGeom prst="rect">
            <a:avLst/>
          </a:prstGeom>
          <a:noFill/>
        </p:spPr>
        <p:txBody>
          <a:bodyPr wrap="none" rtlCol="0">
            <a:spAutoFit/>
          </a:bodyPr>
          <a:lstStyle/>
          <a:p>
            <a:r>
              <a:rPr lang="en-US" dirty="0"/>
              <a:t>2. Expand Sibiu</a:t>
            </a:r>
          </a:p>
        </p:txBody>
      </p:sp>
      <p:pic>
        <p:nvPicPr>
          <p:cNvPr id="11" name="Picture 4" descr="romania-distances">
            <a:extLst>
              <a:ext uri="{FF2B5EF4-FFF2-40B4-BE49-F238E27FC236}">
                <a16:creationId xmlns:a16="http://schemas.microsoft.com/office/drawing/2014/main" id="{97B2D255-7FB5-4D3D-841B-5752BBE5D27E}"/>
              </a:ext>
            </a:extLst>
          </p:cNvPr>
          <p:cNvPicPr>
            <a:picLocks noChangeAspect="1" noChangeArrowheads="1"/>
          </p:cNvPicPr>
          <p:nvPr/>
        </p:nvPicPr>
        <p:blipFill>
          <a:blip r:embed="rId5" cstate="print"/>
          <a:srcRect/>
          <a:stretch>
            <a:fillRect/>
          </a:stretch>
        </p:blipFill>
        <p:spPr>
          <a:xfrm>
            <a:off x="2362200" y="3457574"/>
            <a:ext cx="5278046" cy="3171826"/>
          </a:xfrm>
          <a:prstGeom prst="rect">
            <a:avLst/>
          </a:prstGeom>
          <a:noFill/>
          <a:ln/>
        </p:spPr>
      </p:pic>
      <p:sp>
        <p:nvSpPr>
          <p:cNvPr id="12" name="Oval 11">
            <a:extLst>
              <a:ext uri="{FF2B5EF4-FFF2-40B4-BE49-F238E27FC236}">
                <a16:creationId xmlns:a16="http://schemas.microsoft.com/office/drawing/2014/main" id="{987B2805-A04B-4C0A-976D-13B674BCEB8D}"/>
              </a:ext>
            </a:extLst>
          </p:cNvPr>
          <p:cNvSpPr/>
          <p:nvPr/>
        </p:nvSpPr>
        <p:spPr>
          <a:xfrm>
            <a:off x="2590800" y="4191000"/>
            <a:ext cx="304800" cy="329182"/>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3" name="Oval 12">
            <a:extLst>
              <a:ext uri="{FF2B5EF4-FFF2-40B4-BE49-F238E27FC236}">
                <a16:creationId xmlns:a16="http://schemas.microsoft.com/office/drawing/2014/main" id="{88BBB50D-BF74-414E-BF5F-54174907CE53}"/>
              </a:ext>
            </a:extLst>
          </p:cNvPr>
          <p:cNvSpPr/>
          <p:nvPr/>
        </p:nvSpPr>
        <p:spPr>
          <a:xfrm>
            <a:off x="4696423" y="4648200"/>
            <a:ext cx="304800" cy="329182"/>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4" name="Oval 13">
            <a:extLst>
              <a:ext uri="{FF2B5EF4-FFF2-40B4-BE49-F238E27FC236}">
                <a16:creationId xmlns:a16="http://schemas.microsoft.com/office/drawing/2014/main" id="{04682399-767A-43D5-B887-9F194570AD63}"/>
              </a:ext>
            </a:extLst>
          </p:cNvPr>
          <p:cNvSpPr/>
          <p:nvPr/>
        </p:nvSpPr>
        <p:spPr>
          <a:xfrm>
            <a:off x="2936488" y="3352686"/>
            <a:ext cx="304800" cy="329182"/>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5" name="Oval 14">
            <a:extLst>
              <a:ext uri="{FF2B5EF4-FFF2-40B4-BE49-F238E27FC236}">
                <a16:creationId xmlns:a16="http://schemas.microsoft.com/office/drawing/2014/main" id="{F3C85D7A-8DF9-46E2-9E6C-EE53B30D19B9}"/>
              </a:ext>
            </a:extLst>
          </p:cNvPr>
          <p:cNvSpPr/>
          <p:nvPr/>
        </p:nvSpPr>
        <p:spPr>
          <a:xfrm>
            <a:off x="4025024" y="4977382"/>
            <a:ext cx="304800" cy="329182"/>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7" name="Oval 16">
            <a:extLst>
              <a:ext uri="{FF2B5EF4-FFF2-40B4-BE49-F238E27FC236}">
                <a16:creationId xmlns:a16="http://schemas.microsoft.com/office/drawing/2014/main" id="{A06AEF80-FA19-4201-970E-6677EE202BB1}"/>
              </a:ext>
            </a:extLst>
          </p:cNvPr>
          <p:cNvSpPr/>
          <p:nvPr/>
        </p:nvSpPr>
        <p:spPr>
          <a:xfrm>
            <a:off x="3720224" y="4483609"/>
            <a:ext cx="304800" cy="329182"/>
          </a:xfrm>
          <a:prstGeom prst="ellipse">
            <a:avLst/>
          </a:prstGeom>
          <a:noFill/>
          <a:ln w="28575" cap="flat" cmpd="sng" algn="ctr">
            <a:solidFill>
              <a:schemeClr val="bg2">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2" name="Speech Bubble: Rectangle 1">
            <a:extLst>
              <a:ext uri="{FF2B5EF4-FFF2-40B4-BE49-F238E27FC236}">
                <a16:creationId xmlns:a16="http://schemas.microsoft.com/office/drawing/2014/main" id="{477829B3-F2D1-4D4B-91F4-D481BCE2B034}"/>
              </a:ext>
            </a:extLst>
          </p:cNvPr>
          <p:cNvSpPr/>
          <p:nvPr/>
        </p:nvSpPr>
        <p:spPr>
          <a:xfrm>
            <a:off x="628650" y="3657600"/>
            <a:ext cx="1278561" cy="621791"/>
          </a:xfrm>
          <a:prstGeom prst="wedgeRectCallout">
            <a:avLst>
              <a:gd name="adj1" fmla="val 57125"/>
              <a:gd name="adj2" fmla="val -210138"/>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Example of a cycle</a:t>
            </a:r>
          </a:p>
        </p:txBody>
      </p:sp>
      <p:sp>
        <p:nvSpPr>
          <p:cNvPr id="3" name="TextBox 2">
            <a:extLst>
              <a:ext uri="{FF2B5EF4-FFF2-40B4-BE49-F238E27FC236}">
                <a16:creationId xmlns:a16="http://schemas.microsoft.com/office/drawing/2014/main" id="{A536A736-27D8-396F-AF11-BDA8860B2900}"/>
              </a:ext>
            </a:extLst>
          </p:cNvPr>
          <p:cNvSpPr txBox="1"/>
          <p:nvPr/>
        </p:nvSpPr>
        <p:spPr>
          <a:xfrm>
            <a:off x="6096000" y="3429000"/>
            <a:ext cx="1755802" cy="369332"/>
          </a:xfrm>
          <a:prstGeom prst="rect">
            <a:avLst/>
          </a:prstGeom>
          <a:noFill/>
        </p:spPr>
        <p:txBody>
          <a:bodyPr wrap="none" rtlCol="0">
            <a:spAutoFit/>
          </a:bodyPr>
          <a:lstStyle/>
          <a:p>
            <a:r>
              <a:rPr lang="en-US" dirty="0"/>
              <a:t>Transition model</a:t>
            </a:r>
          </a:p>
        </p:txBody>
      </p:sp>
      <p:sp>
        <p:nvSpPr>
          <p:cNvPr id="4" name="Rectangle 3">
            <a:extLst>
              <a:ext uri="{FF2B5EF4-FFF2-40B4-BE49-F238E27FC236}">
                <a16:creationId xmlns:a16="http://schemas.microsoft.com/office/drawing/2014/main" id="{F5C1F982-99DD-D1C7-C76F-D3C58978645F}"/>
              </a:ext>
            </a:extLst>
          </p:cNvPr>
          <p:cNvSpPr/>
          <p:nvPr/>
        </p:nvSpPr>
        <p:spPr>
          <a:xfrm>
            <a:off x="2057400" y="3320481"/>
            <a:ext cx="5943600" cy="3461319"/>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5" name="TextBox 4">
            <a:extLst>
              <a:ext uri="{FF2B5EF4-FFF2-40B4-BE49-F238E27FC236}">
                <a16:creationId xmlns:a16="http://schemas.microsoft.com/office/drawing/2014/main" id="{DD94D350-73AD-6B0D-8B20-2A0C71C50AC2}"/>
              </a:ext>
            </a:extLst>
          </p:cNvPr>
          <p:cNvSpPr txBox="1"/>
          <p:nvPr/>
        </p:nvSpPr>
        <p:spPr>
          <a:xfrm flipH="1">
            <a:off x="255604" y="4662872"/>
            <a:ext cx="1590239" cy="1200329"/>
          </a:xfrm>
          <a:prstGeom prst="rect">
            <a:avLst/>
          </a:prstGeom>
          <a:noFill/>
        </p:spPr>
        <p:txBody>
          <a:bodyPr wrap="square" rtlCol="0">
            <a:spAutoFit/>
          </a:bodyPr>
          <a:lstStyle/>
          <a:p>
            <a:r>
              <a:rPr lang="en-US" dirty="0"/>
              <a:t>We could have also expanded Timisoara or </a:t>
            </a:r>
            <a:r>
              <a:rPr lang="en-US" dirty="0" err="1"/>
              <a:t>Zerind</a:t>
            </a:r>
            <a:r>
              <a:rPr lang="en-US" dirty="0"/>
              <a:t>!</a:t>
            </a:r>
          </a:p>
        </p:txBody>
      </p:sp>
      <p:cxnSp>
        <p:nvCxnSpPr>
          <p:cNvPr id="7" name="Straight Connector 6">
            <a:extLst>
              <a:ext uri="{FF2B5EF4-FFF2-40B4-BE49-F238E27FC236}">
                <a16:creationId xmlns:a16="http://schemas.microsoft.com/office/drawing/2014/main" id="{75A58988-1DF2-E558-4844-2E6D127ACB37}"/>
              </a:ext>
            </a:extLst>
          </p:cNvPr>
          <p:cNvCxnSpPr>
            <a:cxnSpLocks/>
            <a:stCxn id="12" idx="6"/>
          </p:cNvCxnSpPr>
          <p:nvPr/>
        </p:nvCxnSpPr>
        <p:spPr>
          <a:xfrm>
            <a:off x="2895600" y="4355591"/>
            <a:ext cx="824624" cy="292609"/>
          </a:xfrm>
          <a:prstGeom prst="line">
            <a:avLst/>
          </a:prstGeom>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2" grpId="0" animBg="1"/>
      <p:bldP spid="13" grpId="0" animBg="1"/>
      <p:bldP spid="14" grpId="0" animBg="1"/>
      <p:bldP spid="15" grpId="0"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a:t>Search Strategies: Properties</a:t>
            </a:r>
          </a:p>
        </p:txBody>
      </p:sp>
      <p:sp>
        <p:nvSpPr>
          <p:cNvPr id="24579" name="Rectangle 3"/>
          <p:cNvSpPr>
            <a:spLocks noGrp="1" noChangeArrowheads="1"/>
          </p:cNvSpPr>
          <p:nvPr>
            <p:ph idx="1"/>
          </p:nvPr>
        </p:nvSpPr>
        <p:spPr/>
        <p:txBody>
          <a:bodyPr>
            <a:normAutofit/>
          </a:bodyPr>
          <a:lstStyle/>
          <a:p>
            <a:pPr>
              <a:lnSpc>
                <a:spcPct val="90000"/>
              </a:lnSpc>
            </a:pPr>
            <a:r>
              <a:rPr lang="en-US" sz="2400" dirty="0"/>
              <a:t>A </a:t>
            </a:r>
            <a:r>
              <a:rPr lang="en-US" sz="2400" b="1" dirty="0">
                <a:solidFill>
                  <a:srgbClr val="FF0000"/>
                </a:solidFill>
              </a:rPr>
              <a:t>search strategy</a:t>
            </a:r>
            <a:r>
              <a:rPr lang="en-US" sz="2400" b="1" dirty="0"/>
              <a:t> </a:t>
            </a:r>
            <a:r>
              <a:rPr lang="en-US" sz="2400" dirty="0"/>
              <a:t>is defined by picking the </a:t>
            </a:r>
            <a:r>
              <a:rPr lang="en-US" sz="2400" b="1" dirty="0">
                <a:solidFill>
                  <a:srgbClr val="FF0000"/>
                </a:solidFill>
              </a:rPr>
              <a:t>order of node expansion</a:t>
            </a:r>
            <a:r>
              <a:rPr lang="en-US" sz="2400" dirty="0"/>
              <a:t>.</a:t>
            </a:r>
          </a:p>
          <a:p>
            <a:pPr>
              <a:lnSpc>
                <a:spcPct val="90000"/>
              </a:lnSpc>
            </a:pPr>
            <a:endParaRPr lang="en-US" sz="2400" dirty="0"/>
          </a:p>
          <a:p>
            <a:pPr>
              <a:lnSpc>
                <a:spcPct val="90000"/>
              </a:lnSpc>
            </a:pPr>
            <a:r>
              <a:rPr lang="en-US" sz="2400" dirty="0"/>
              <a:t>Strategies are evaluated along the following dimensions:</a:t>
            </a:r>
          </a:p>
          <a:p>
            <a:pPr lvl="1">
              <a:lnSpc>
                <a:spcPct val="90000"/>
              </a:lnSpc>
            </a:pPr>
            <a:r>
              <a:rPr lang="en-US" sz="2000" b="1" dirty="0">
                <a:solidFill>
                  <a:srgbClr val="FF0000"/>
                </a:solidFill>
              </a:rPr>
              <a:t>Completeness:</a:t>
            </a:r>
            <a:r>
              <a:rPr lang="en-US" sz="2000" dirty="0">
                <a:solidFill>
                  <a:srgbClr val="FF0000"/>
                </a:solidFill>
              </a:rPr>
              <a:t> </a:t>
            </a:r>
            <a:r>
              <a:rPr lang="en-US" sz="2000" dirty="0"/>
              <a:t>does it always find a solution if one exists?</a:t>
            </a:r>
          </a:p>
          <a:p>
            <a:pPr lvl="1">
              <a:lnSpc>
                <a:spcPct val="90000"/>
              </a:lnSpc>
            </a:pPr>
            <a:r>
              <a:rPr lang="en-US" sz="2000" b="1" dirty="0">
                <a:solidFill>
                  <a:srgbClr val="FF0000"/>
                </a:solidFill>
              </a:rPr>
              <a:t>Optimality:</a:t>
            </a:r>
            <a:r>
              <a:rPr lang="en-US" sz="2000" dirty="0">
                <a:solidFill>
                  <a:srgbClr val="FF0000"/>
                </a:solidFill>
              </a:rPr>
              <a:t> </a:t>
            </a:r>
            <a:r>
              <a:rPr lang="en-US" sz="2000" dirty="0"/>
              <a:t>does it always find a least-cost solution?</a:t>
            </a:r>
          </a:p>
          <a:p>
            <a:pPr lvl="1">
              <a:lnSpc>
                <a:spcPct val="90000"/>
              </a:lnSpc>
            </a:pPr>
            <a:r>
              <a:rPr lang="en-US" sz="2000" b="1" dirty="0">
                <a:solidFill>
                  <a:srgbClr val="FF0000"/>
                </a:solidFill>
              </a:rPr>
              <a:t>Time complexity:</a:t>
            </a:r>
            <a:r>
              <a:rPr lang="en-US" sz="2000" b="1" dirty="0"/>
              <a:t> </a:t>
            </a:r>
            <a:r>
              <a:rPr lang="en-US" sz="2000" dirty="0"/>
              <a:t>how long does it take?</a:t>
            </a:r>
          </a:p>
          <a:p>
            <a:pPr lvl="1">
              <a:lnSpc>
                <a:spcPct val="90000"/>
              </a:lnSpc>
            </a:pPr>
            <a:r>
              <a:rPr lang="en-US" sz="2000" b="1" dirty="0">
                <a:solidFill>
                  <a:srgbClr val="FF0000"/>
                </a:solidFill>
              </a:rPr>
              <a:t>Space complexity: </a:t>
            </a:r>
            <a:r>
              <a:rPr lang="en-US" sz="2000" dirty="0"/>
              <a:t> how much memory does it need?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5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57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57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a:t>Search Strategies: Time and Space Complexity</a:t>
            </a:r>
          </a:p>
        </p:txBody>
      </p:sp>
      <mc:AlternateContent xmlns:mc="http://schemas.openxmlformats.org/markup-compatibility/2006" xmlns:a14="http://schemas.microsoft.com/office/drawing/2010/main">
        <mc:Choice Requires="a14">
          <p:sp>
            <p:nvSpPr>
              <p:cNvPr id="24579" name="Rectangle 3"/>
              <p:cNvSpPr>
                <a:spLocks noGrp="1" noChangeArrowheads="1"/>
              </p:cNvSpPr>
              <p:nvPr>
                <p:ph idx="1"/>
              </p:nvPr>
            </p:nvSpPr>
            <p:spPr>
              <a:xfrm>
                <a:off x="628650" y="1825624"/>
                <a:ext cx="7886700" cy="4498975"/>
              </a:xfrm>
            </p:spPr>
            <p:txBody>
              <a:bodyPr>
                <a:normAutofit fontScale="92500" lnSpcReduction="20000"/>
              </a:bodyPr>
              <a:lstStyle/>
              <a:p>
                <a:pPr>
                  <a:lnSpc>
                    <a:spcPct val="90000"/>
                  </a:lnSpc>
                </a:pPr>
                <a:r>
                  <a:rPr lang="en-US" sz="2400" dirty="0"/>
                  <a:t>A </a:t>
                </a:r>
                <a:r>
                  <a:rPr lang="en-US" sz="2400" b="1" dirty="0">
                    <a:solidFill>
                      <a:srgbClr val="FF0000"/>
                    </a:solidFill>
                  </a:rPr>
                  <a:t>search strategy</a:t>
                </a:r>
                <a:r>
                  <a:rPr lang="en-US" sz="2400" b="1" dirty="0"/>
                  <a:t> </a:t>
                </a:r>
                <a:r>
                  <a:rPr lang="en-US" sz="2400" dirty="0"/>
                  <a:t>is defined by picking the </a:t>
                </a:r>
                <a:r>
                  <a:rPr lang="en-US" sz="2400" b="1" dirty="0">
                    <a:solidFill>
                      <a:srgbClr val="FF0000"/>
                    </a:solidFill>
                  </a:rPr>
                  <a:t>order of node expansion</a:t>
                </a:r>
                <a:r>
                  <a:rPr lang="en-US" sz="2400" dirty="0"/>
                  <a:t>.</a:t>
                </a:r>
              </a:p>
              <a:p>
                <a:pPr marL="0" indent="0">
                  <a:lnSpc>
                    <a:spcPct val="90000"/>
                  </a:lnSpc>
                  <a:buNone/>
                </a:pPr>
                <a:endParaRPr lang="en-US" sz="2400" dirty="0"/>
              </a:p>
              <a:p>
                <a:pPr>
                  <a:lnSpc>
                    <a:spcPct val="90000"/>
                  </a:lnSpc>
                </a:pPr>
                <a:r>
                  <a:rPr lang="en-US" sz="2400" dirty="0"/>
                  <a:t>Worst case time and space complexity are measured in terms of the </a:t>
                </a:r>
                <a:r>
                  <a:rPr lang="en-US" sz="2400" b="1" dirty="0">
                    <a:solidFill>
                      <a:srgbClr val="FF0000"/>
                    </a:solidFill>
                  </a:rPr>
                  <a:t>size of the state space </a:t>
                </a:r>
                <a:r>
                  <a:rPr lang="en-US" sz="2400" b="1" i="1" dirty="0">
                    <a:solidFill>
                      <a:srgbClr val="FF0000"/>
                    </a:solidFill>
                  </a:rPr>
                  <a:t>n</a:t>
                </a:r>
                <a:r>
                  <a:rPr lang="en-US" sz="2400" dirty="0"/>
                  <a:t> (= number of nodes in the search tree). </a:t>
                </a:r>
                <a:br>
                  <a:rPr lang="en-US" sz="2400" dirty="0"/>
                </a:br>
                <a14:m>
                  <m:oMath xmlns:m="http://schemas.openxmlformats.org/officeDocument/2006/math">
                    <m:r>
                      <a:rPr lang="en-US" sz="3000" b="0" i="1" smtClean="0">
                        <a:latin typeface="Cambria Math" panose="02040503050406030204" pitchFamily="18" charset="0"/>
                      </a:rPr>
                      <m:t>𝑂</m:t>
                    </m:r>
                    <m:r>
                      <a:rPr lang="en-US" sz="3000" b="0" i="1" smtClean="0">
                        <a:latin typeface="Cambria Math" panose="02040503050406030204" pitchFamily="18" charset="0"/>
                      </a:rPr>
                      <m:t>(</m:t>
                    </m:r>
                    <m:r>
                      <a:rPr lang="en-US" sz="3000" b="0" i="1" smtClean="0">
                        <a:latin typeface="Cambria Math" panose="02040503050406030204" pitchFamily="18" charset="0"/>
                      </a:rPr>
                      <m:t>𝑛</m:t>
                    </m:r>
                    <m:r>
                      <a:rPr lang="en-US" sz="3000" b="0" i="1" smtClean="0">
                        <a:latin typeface="Cambria Math" panose="02040503050406030204" pitchFamily="18" charset="0"/>
                      </a:rPr>
                      <m:t>)</m:t>
                    </m:r>
                  </m:oMath>
                </a14:m>
                <a:br>
                  <a:rPr lang="en-US" sz="3000" dirty="0"/>
                </a:br>
                <a:br>
                  <a:rPr lang="en-US" sz="2400" dirty="0"/>
                </a:br>
                <a:endParaRPr lang="en-US" sz="2400" dirty="0"/>
              </a:p>
              <a:p>
                <a:pPr>
                  <a:lnSpc>
                    <a:spcPct val="90000"/>
                  </a:lnSpc>
                </a:pPr>
                <a:r>
                  <a:rPr lang="en-US" sz="2400" dirty="0"/>
                  <a:t>Often used metrics if the state space is only implicitly defined by initial state, actions and a transition function are:</a:t>
                </a:r>
              </a:p>
              <a:p>
                <a:pPr lvl="1"/>
                <a14:m>
                  <m:oMath xmlns:m="http://schemas.openxmlformats.org/officeDocument/2006/math">
                    <m:r>
                      <a:rPr lang="en-US" sz="2000" i="1" dirty="0" smtClean="0">
                        <a:latin typeface="Cambria Math" panose="02040503050406030204" pitchFamily="18" charset="0"/>
                      </a:rPr>
                      <m:t>𝑏</m:t>
                    </m:r>
                  </m:oMath>
                </a14:m>
                <a:r>
                  <a:rPr lang="en-US" sz="2000" i="1" dirty="0"/>
                  <a:t>:</a:t>
                </a:r>
                <a:r>
                  <a:rPr lang="en-US" sz="2000" dirty="0"/>
                  <a:t> maximum branching factor of the search tree (number of available actions).</a:t>
                </a:r>
                <a:endParaRPr lang="en-US" sz="2000" b="1" i="1" dirty="0"/>
              </a:p>
              <a:p>
                <a:pPr lvl="1"/>
                <a14:m>
                  <m:oMath xmlns:m="http://schemas.openxmlformats.org/officeDocument/2006/math">
                    <m:r>
                      <a:rPr lang="en-US" sz="2000" i="1" dirty="0">
                        <a:latin typeface="Cambria Math" panose="02040503050406030204" pitchFamily="18" charset="0"/>
                      </a:rPr>
                      <m:t>𝑚</m:t>
                    </m:r>
                  </m:oMath>
                </a14:m>
                <a:r>
                  <a:rPr lang="en-US" sz="2000" i="1" dirty="0"/>
                  <a:t>: </a:t>
                </a:r>
                <a:r>
                  <a:rPr lang="en-US" sz="2000" dirty="0"/>
                  <a:t>length of the longest path (loops need to be removed).</a:t>
                </a:r>
                <a:endParaRPr lang="en-US" sz="2000" i="1" dirty="0">
                  <a:latin typeface="Cambria Math" panose="02040503050406030204" pitchFamily="18" charset="0"/>
                </a:endParaRPr>
              </a:p>
              <a:p>
                <a:pPr lvl="1">
                  <a:lnSpc>
                    <a:spcPct val="90000"/>
                  </a:lnSpc>
                </a:pPr>
                <a14:m>
                  <m:oMath xmlns:m="http://schemas.openxmlformats.org/officeDocument/2006/math">
                    <m:r>
                      <a:rPr lang="en-US" sz="2000" i="1" dirty="0" smtClean="0">
                        <a:latin typeface="Cambria Math" panose="02040503050406030204" pitchFamily="18" charset="0"/>
                      </a:rPr>
                      <m:t>𝑑</m:t>
                    </m:r>
                  </m:oMath>
                </a14:m>
                <a:r>
                  <a:rPr lang="en-US" sz="2000" i="1" dirty="0"/>
                  <a:t>: </a:t>
                </a:r>
                <a:r>
                  <a:rPr lang="en-US" sz="2000" dirty="0"/>
                  <a:t>depth of the optimal solution.</a:t>
                </a:r>
                <a:br>
                  <a:rPr lang="en-US" sz="2000" dirty="0"/>
                </a:br>
                <a:br>
                  <a:rPr lang="en-US" sz="2000" dirty="0"/>
                </a:br>
                <a14:m>
                  <m:oMath xmlns:m="http://schemas.openxmlformats.org/officeDocument/2006/math">
                    <m:r>
                      <a:rPr lang="en-US" sz="2600" b="0" i="1" smtClean="0">
                        <a:latin typeface="Cambria Math" panose="02040503050406030204" pitchFamily="18" charset="0"/>
                      </a:rPr>
                      <m:t>𝑛</m:t>
                    </m:r>
                    <m:r>
                      <a:rPr lang="en-US" sz="2600" b="0" i="1" smtClean="0">
                        <a:latin typeface="Cambria Math" panose="02040503050406030204" pitchFamily="18" charset="0"/>
                      </a:rPr>
                      <m:t>=</m:t>
                    </m:r>
                    <m:r>
                      <a:rPr lang="en-US" sz="2600" b="0" i="1" smtClean="0">
                        <a:latin typeface="Cambria Math" panose="02040503050406030204" pitchFamily="18" charset="0"/>
                      </a:rPr>
                      <m:t>𝑓</m:t>
                    </m:r>
                    <m:d>
                      <m:dPr>
                        <m:ctrlPr>
                          <a:rPr lang="en-US" sz="2600" b="0" i="1" smtClean="0">
                            <a:latin typeface="Cambria Math" panose="02040503050406030204" pitchFamily="18" charset="0"/>
                          </a:rPr>
                        </m:ctrlPr>
                      </m:dPr>
                      <m:e>
                        <m:r>
                          <a:rPr lang="en-US" sz="2600" b="0" i="1" smtClean="0">
                            <a:latin typeface="Cambria Math" panose="02040503050406030204" pitchFamily="18" charset="0"/>
                          </a:rPr>
                          <m:t>𝑑</m:t>
                        </m:r>
                        <m:r>
                          <a:rPr lang="en-US" sz="2600" b="0" i="1" smtClean="0">
                            <a:latin typeface="Cambria Math" panose="02040503050406030204" pitchFamily="18" charset="0"/>
                          </a:rPr>
                          <m:t>,</m:t>
                        </m:r>
                        <m:r>
                          <a:rPr lang="en-US" sz="2600" b="0" i="1" smtClean="0">
                            <a:latin typeface="Cambria Math" panose="02040503050406030204" pitchFamily="18" charset="0"/>
                          </a:rPr>
                          <m:t>𝑚</m:t>
                        </m:r>
                        <m:r>
                          <a:rPr lang="en-US" sz="2600" b="0" i="1" smtClean="0">
                            <a:latin typeface="Cambria Math" panose="02040503050406030204" pitchFamily="18" charset="0"/>
                          </a:rPr>
                          <m:t>,</m:t>
                        </m:r>
                        <m:r>
                          <a:rPr lang="en-US" sz="2600" b="0" i="1" smtClean="0">
                            <a:latin typeface="Cambria Math" panose="02040503050406030204" pitchFamily="18" charset="0"/>
                          </a:rPr>
                          <m:t>𝑏</m:t>
                        </m:r>
                      </m:e>
                    </m:d>
                    <m:r>
                      <a:rPr lang="en-US" sz="2600" b="0" i="1" smtClean="0">
                        <a:latin typeface="Cambria Math" panose="02040503050406030204" pitchFamily="18" charset="0"/>
                      </a:rPr>
                      <m:t>⇒</m:t>
                    </m:r>
                    <m:r>
                      <a:rPr lang="en-US" sz="2600" b="0" i="1" smtClean="0">
                        <a:latin typeface="Cambria Math" panose="02040503050406030204" pitchFamily="18" charset="0"/>
                      </a:rPr>
                      <m:t>𝑂</m:t>
                    </m:r>
                    <m:r>
                      <a:rPr lang="en-US" sz="2600" b="0" i="1" smtClean="0">
                        <a:latin typeface="Cambria Math" panose="02040503050406030204" pitchFamily="18" charset="0"/>
                      </a:rPr>
                      <m:t>(</m:t>
                    </m:r>
                    <m:r>
                      <a:rPr lang="en-US" sz="2600" b="0" i="1" smtClean="0">
                        <a:latin typeface="Cambria Math" panose="02040503050406030204" pitchFamily="18" charset="0"/>
                      </a:rPr>
                      <m:t>𝑓</m:t>
                    </m:r>
                    <m:r>
                      <a:rPr lang="en-US" sz="2600" b="0" i="1" smtClean="0">
                        <a:latin typeface="Cambria Math" panose="02040503050406030204" pitchFamily="18" charset="0"/>
                      </a:rPr>
                      <m:t>(</m:t>
                    </m:r>
                    <m:r>
                      <a:rPr lang="en-US" sz="2600" b="0" i="1" smtClean="0">
                        <a:latin typeface="Cambria Math" panose="02040503050406030204" pitchFamily="18" charset="0"/>
                      </a:rPr>
                      <m:t>𝑑</m:t>
                    </m:r>
                    <m:r>
                      <a:rPr lang="en-US" sz="2600" b="0" i="1" smtClean="0">
                        <a:latin typeface="Cambria Math" panose="02040503050406030204" pitchFamily="18" charset="0"/>
                      </a:rPr>
                      <m:t>,</m:t>
                    </m:r>
                    <m:r>
                      <a:rPr lang="en-US" sz="2600" b="0" i="1" smtClean="0">
                        <a:latin typeface="Cambria Math" panose="02040503050406030204" pitchFamily="18" charset="0"/>
                      </a:rPr>
                      <m:t>𝑚</m:t>
                    </m:r>
                    <m:r>
                      <a:rPr lang="en-US" sz="2600" b="0" i="1" smtClean="0">
                        <a:latin typeface="Cambria Math" panose="02040503050406030204" pitchFamily="18" charset="0"/>
                      </a:rPr>
                      <m:t>,</m:t>
                    </m:r>
                    <m:r>
                      <a:rPr lang="en-US" sz="2600" b="0" i="1" smtClean="0">
                        <a:latin typeface="Cambria Math" panose="02040503050406030204" pitchFamily="18" charset="0"/>
                      </a:rPr>
                      <m:t>𝑏</m:t>
                    </m:r>
                    <m:r>
                      <a:rPr lang="en-US" sz="2600" b="0" i="1" smtClean="0">
                        <a:latin typeface="Cambria Math" panose="02040503050406030204" pitchFamily="18" charset="0"/>
                      </a:rPr>
                      <m:t>))</m:t>
                    </m:r>
                  </m:oMath>
                </a14:m>
                <a:endParaRPr lang="en-US" sz="2000" dirty="0"/>
              </a:p>
              <a:p>
                <a:pPr marL="342900" lvl="1" indent="0">
                  <a:lnSpc>
                    <a:spcPct val="90000"/>
                  </a:lnSpc>
                  <a:buNone/>
                </a:pPr>
                <a:endParaRPr lang="en-US" sz="2000" dirty="0"/>
              </a:p>
            </p:txBody>
          </p:sp>
        </mc:Choice>
        <mc:Fallback xmlns="">
          <p:sp>
            <p:nvSpPr>
              <p:cNvPr id="24579" name="Rectangle 3"/>
              <p:cNvSpPr>
                <a:spLocks noGrp="1" noRot="1" noChangeAspect="1" noMove="1" noResize="1" noEditPoints="1" noAdjustHandles="1" noChangeArrowheads="1" noChangeShapeType="1" noTextEdit="1"/>
              </p:cNvSpPr>
              <p:nvPr>
                <p:ph idx="1"/>
              </p:nvPr>
            </p:nvSpPr>
            <p:spPr>
              <a:xfrm>
                <a:off x="628650" y="1825624"/>
                <a:ext cx="7886700" cy="4498975"/>
              </a:xfrm>
              <a:blipFill>
                <a:blip r:embed="rId3"/>
                <a:stretch>
                  <a:fillRect l="-850" t="-2710" b="-1491"/>
                </a:stretch>
              </a:blipFill>
            </p:spPr>
            <p:txBody>
              <a:bodyPr/>
              <a:lstStyle/>
              <a:p>
                <a:r>
                  <a:rPr lang="en-US">
                    <a:noFill/>
                  </a:rPr>
                  <a:t> </a:t>
                </a:r>
              </a:p>
            </p:txBody>
          </p:sp>
        </mc:Fallback>
      </mc:AlternateContent>
    </p:spTree>
    <p:extLst>
      <p:ext uri="{BB962C8B-B14F-4D97-AF65-F5344CB8AC3E}">
        <p14:creationId xmlns:p14="http://schemas.microsoft.com/office/powerpoint/2010/main" val="113612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57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57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show="0">
  <p:cSld>
    <p:bg>
      <p:bgPr>
        <a:solidFill>
          <a:srgbClr val="000000"/>
        </a:solidFill>
        <a:effectLst/>
      </p:bgPr>
    </p:bg>
    <p:spTree>
      <p:nvGrpSpPr>
        <p:cNvPr id="1" name=""/>
        <p:cNvGrpSpPr/>
        <p:nvPr/>
      </p:nvGrpSpPr>
      <p:grpSpPr>
        <a:xfrm>
          <a:off x="0" y="0"/>
          <a:ext cx="0" cy="0"/>
          <a:chOff x="0" y="0"/>
          <a:chExt cx="0" cy="0"/>
        </a:xfrm>
      </p:grpSpPr>
      <p:pic>
        <p:nvPicPr>
          <p:cNvPr id="1026" name="Picture 2" descr="space galaxy NASA star">
            <a:extLst>
              <a:ext uri="{FF2B5EF4-FFF2-40B4-BE49-F238E27FC236}">
                <a16:creationId xmlns:a16="http://schemas.microsoft.com/office/drawing/2014/main" id="{44A495EF-F008-40D3-BF47-B0CC444E9D71}"/>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r="25000"/>
          <a:stretch/>
        </p:blipFill>
        <p:spPr bwMode="auto">
          <a:xfrm>
            <a:off x="20" y="1"/>
            <a:ext cx="9143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2EDC18A5-378A-442B-84F7-BEF1FCF0E905}"/>
              </a:ext>
            </a:extLst>
          </p:cNvPr>
          <p:cNvSpPr>
            <a:spLocks noGrp="1"/>
          </p:cNvSpPr>
          <p:nvPr>
            <p:ph type="title"/>
          </p:nvPr>
        </p:nvSpPr>
        <p:spPr>
          <a:xfrm>
            <a:off x="628650" y="4495800"/>
            <a:ext cx="7886700" cy="1325563"/>
          </a:xfrm>
        </p:spPr>
        <p:txBody>
          <a:bodyPr>
            <a:normAutofit/>
          </a:bodyPr>
          <a:lstStyle/>
          <a:p>
            <a:pPr algn="ctr"/>
            <a:r>
              <a:rPr lang="en-US" b="1" dirty="0">
                <a:solidFill>
                  <a:srgbClr val="FFFFFF"/>
                </a:solidFill>
                <a:latin typeface="+mn-lt"/>
              </a:rPr>
              <a:t>State Space for Search</a:t>
            </a:r>
          </a:p>
        </p:txBody>
      </p:sp>
    </p:spTree>
    <p:extLst>
      <p:ext uri="{BB962C8B-B14F-4D97-AF65-F5344CB8AC3E}">
        <p14:creationId xmlns:p14="http://schemas.microsoft.com/office/powerpoint/2010/main" val="888205885"/>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8118D6-875C-4F36-B0D3-613393EA516B}"/>
              </a:ext>
            </a:extLst>
          </p:cNvPr>
          <p:cNvSpPr>
            <a:spLocks noGrp="1"/>
          </p:cNvSpPr>
          <p:nvPr>
            <p:ph type="title"/>
          </p:nvPr>
        </p:nvSpPr>
        <p:spPr/>
        <p:txBody>
          <a:bodyPr>
            <a:normAutofit/>
          </a:bodyPr>
          <a:lstStyle/>
          <a:p>
            <a:r>
              <a:rPr lang="en-US" dirty="0"/>
              <a:t>State Space</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185DDB57-3B13-4459-BDD1-8D24C72653BF}"/>
                  </a:ext>
                </a:extLst>
              </p:cNvPr>
              <p:cNvSpPr>
                <a:spLocks noGrp="1"/>
              </p:cNvSpPr>
              <p:nvPr>
                <p:ph idx="1"/>
              </p:nvPr>
            </p:nvSpPr>
            <p:spPr>
              <a:xfrm>
                <a:off x="628650" y="1494944"/>
                <a:ext cx="4723935" cy="4753455"/>
              </a:xfrm>
            </p:spPr>
            <p:txBody>
              <a:bodyPr>
                <a:normAutofit fontScale="70000" lnSpcReduction="20000"/>
              </a:bodyPr>
              <a:lstStyle/>
              <a:p>
                <a:r>
                  <a:rPr lang="en-US" dirty="0"/>
                  <a:t>Number of different states the agent and environment can be in.</a:t>
                </a:r>
              </a:p>
              <a:p>
                <a:r>
                  <a:rPr lang="en-US" b="1" dirty="0">
                    <a:solidFill>
                      <a:srgbClr val="FF0000"/>
                    </a:solidFill>
                  </a:rPr>
                  <a:t>Reachable states </a:t>
                </a:r>
                <a:r>
                  <a:rPr lang="en-US" dirty="0"/>
                  <a:t>are defined by the initial state and the transition model. Not all states may be reachable from the initial state.</a:t>
                </a:r>
              </a:p>
              <a:p>
                <a:r>
                  <a:rPr lang="en-US" b="1" dirty="0">
                    <a:solidFill>
                      <a:srgbClr val="FF0000"/>
                    </a:solidFill>
                  </a:rPr>
                  <a:t>Search tree </a:t>
                </a:r>
                <a:r>
                  <a:rPr lang="en-US" dirty="0"/>
                  <a:t>spans the state space. Note that a single state can be represented by several search tree nodes if we have redundant paths.</a:t>
                </a:r>
              </a:p>
              <a:p>
                <a:r>
                  <a:rPr lang="en-US" dirty="0"/>
                  <a:t>State space size is an indication of problem size.</a:t>
                </a:r>
              </a:p>
              <a:p>
                <a:endParaRPr lang="en-US" dirty="0"/>
              </a:p>
              <a:p>
                <a:pPr marL="0" indent="0">
                  <a:buNone/>
                </a:pPr>
                <a:r>
                  <a:rPr lang="en-US" sz="2600" b="1" dirty="0"/>
                  <a:t>State Space Size Estimation</a:t>
                </a:r>
              </a:p>
              <a:p>
                <a:endParaRPr lang="en-US" dirty="0"/>
              </a:p>
              <a:p>
                <a:r>
                  <a:rPr lang="en-US" dirty="0"/>
                  <a:t>Even if the used algorithm represents the state space using atomic states, we may know that internally they have a factored representation that can be used to estimate the problem size. </a:t>
                </a:r>
              </a:p>
              <a:p>
                <a:r>
                  <a:rPr lang="en-US" dirty="0"/>
                  <a:t>The basic rule to calculate (estimate) the state space size for factored state representation with </a:t>
                </a:r>
                <a14:m>
                  <m:oMath xmlns:m="http://schemas.openxmlformats.org/officeDocument/2006/math">
                    <m:r>
                      <a:rPr lang="en-US" b="0" i="1" smtClean="0">
                        <a:latin typeface="Cambria Math" panose="02040503050406030204" pitchFamily="18" charset="0"/>
                      </a:rPr>
                      <m:t>𝑙</m:t>
                    </m:r>
                  </m:oMath>
                </a14:m>
                <a:r>
                  <a:rPr lang="en-US" dirty="0"/>
                  <a:t> fluents (variables) is:</a:t>
                </a:r>
                <a:br>
                  <a:rPr lang="en-US" dirty="0"/>
                </a:br>
                <a:br>
                  <a:rPr lang="en-US" dirty="0"/>
                </a:br>
                <a:r>
                  <a:rPr lang="en-US" dirty="0"/>
                  <a:t>		</a:t>
                </a:r>
                <a14:m>
                  <m:oMath xmlns:m="http://schemas.openxmlformats.org/officeDocument/2006/math">
                    <m:r>
                      <a:rPr lang="en-US" i="1">
                        <a:latin typeface="Cambria Math" panose="02040503050406030204" pitchFamily="18" charset="0"/>
                      </a:rPr>
                      <m:t>𝑛</m:t>
                    </m:r>
                    <m:r>
                      <a:rPr lang="en-US" b="0" i="0"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r>
                      <m:rPr>
                        <m:lit/>
                      </m:rP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𝑙</m:t>
                            </m:r>
                          </m:sub>
                        </m:sSub>
                      </m:e>
                    </m:d>
                  </m:oMath>
                </a14:m>
                <a:r>
                  <a:rPr lang="en-US" dirty="0"/>
                  <a:t> </a:t>
                </a:r>
                <a:br>
                  <a:rPr lang="en-US" dirty="0"/>
                </a:br>
                <a:br>
                  <a:rPr lang="en-US" dirty="0"/>
                </a:br>
                <a:r>
                  <a:rPr lang="en-US" dirty="0"/>
                  <a:t>where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m:t>
                        </m:r>
                      </m:e>
                    </m:d>
                  </m:oMath>
                </a14:m>
                <a:r>
                  <a:rPr lang="en-US" dirty="0"/>
                  <a:t> is the number of possible values.</a:t>
                </a:r>
              </a:p>
            </p:txBody>
          </p:sp>
        </mc:Choice>
        <mc:Fallback xmlns="">
          <p:sp>
            <p:nvSpPr>
              <p:cNvPr id="5" name="Content Placeholder 4">
                <a:extLst>
                  <a:ext uri="{FF2B5EF4-FFF2-40B4-BE49-F238E27FC236}">
                    <a16:creationId xmlns:a16="http://schemas.microsoft.com/office/drawing/2014/main" id="{185DDB57-3B13-4459-BDD1-8D24C72653BF}"/>
                  </a:ext>
                </a:extLst>
              </p:cNvPr>
              <p:cNvSpPr>
                <a:spLocks noGrp="1" noRot="1" noChangeAspect="1" noMove="1" noResize="1" noEditPoints="1" noAdjustHandles="1" noChangeArrowheads="1" noChangeShapeType="1" noTextEdit="1"/>
              </p:cNvSpPr>
              <p:nvPr>
                <p:ph idx="1"/>
              </p:nvPr>
            </p:nvSpPr>
            <p:spPr>
              <a:xfrm>
                <a:off x="628650" y="1494944"/>
                <a:ext cx="4723935" cy="4753455"/>
              </a:xfrm>
              <a:blipFill>
                <a:blip r:embed="rId2"/>
                <a:stretch>
                  <a:fillRect l="-1032" t="-1410" r="-1419"/>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97419CB3-A5F5-45B5-9B50-CC14E55695EE}"/>
              </a:ext>
            </a:extLst>
          </p:cNvPr>
          <p:cNvPicPr>
            <a:picLocks noChangeAspect="1"/>
          </p:cNvPicPr>
          <p:nvPr/>
        </p:nvPicPr>
        <p:blipFill rotWithShape="1">
          <a:blip r:embed="rId3"/>
          <a:srcRect r="40771" b="29953"/>
          <a:stretch/>
        </p:blipFill>
        <p:spPr>
          <a:xfrm>
            <a:off x="5537974" y="1771944"/>
            <a:ext cx="2741806" cy="1682146"/>
          </a:xfrm>
          <a:prstGeom prst="rect">
            <a:avLst/>
          </a:prstGeom>
        </p:spPr>
      </p:pic>
      <p:sp>
        <p:nvSpPr>
          <p:cNvPr id="2" name="TextBox 1">
            <a:extLst>
              <a:ext uri="{FF2B5EF4-FFF2-40B4-BE49-F238E27FC236}">
                <a16:creationId xmlns:a16="http://schemas.microsoft.com/office/drawing/2014/main" id="{4A56BBB3-48CE-435F-8293-AE90174BDE8A}"/>
              </a:ext>
            </a:extLst>
          </p:cNvPr>
          <p:cNvSpPr txBox="1"/>
          <p:nvPr/>
        </p:nvSpPr>
        <p:spPr>
          <a:xfrm>
            <a:off x="5963810" y="1494945"/>
            <a:ext cx="1890132" cy="300082"/>
          </a:xfrm>
          <a:prstGeom prst="rect">
            <a:avLst/>
          </a:prstGeom>
          <a:noFill/>
        </p:spPr>
        <p:txBody>
          <a:bodyPr wrap="square" rtlCol="0">
            <a:spAutoFit/>
          </a:bodyPr>
          <a:lstStyle/>
          <a:p>
            <a:pPr algn="ctr"/>
            <a:r>
              <a:rPr lang="en-US" sz="1350" b="1" dirty="0"/>
              <a:t>State representation</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ACB8FA8-E2DA-13C1-9414-6862763E35F4}"/>
                  </a:ext>
                </a:extLst>
              </p:cNvPr>
              <p:cNvSpPr txBox="1"/>
              <p:nvPr/>
            </p:nvSpPr>
            <p:spPr>
              <a:xfrm>
                <a:off x="6934200" y="2057400"/>
                <a:ext cx="304800"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𝑥</m:t>
                          </m:r>
                        </m:e>
                        <m:sub>
                          <m:r>
                            <a:rPr lang="en-US" sz="1200" b="0" i="1" smtClean="0">
                              <a:latin typeface="Cambria Math" panose="02040503050406030204" pitchFamily="18" charset="0"/>
                            </a:rPr>
                            <m:t>1</m:t>
                          </m:r>
                        </m:sub>
                      </m:sSub>
                    </m:oMath>
                  </m:oMathPara>
                </a14:m>
                <a:endParaRPr lang="en-US" sz="1200" dirty="0"/>
              </a:p>
            </p:txBody>
          </p:sp>
        </mc:Choice>
        <mc:Fallback xmlns="">
          <p:sp>
            <p:nvSpPr>
              <p:cNvPr id="7" name="TextBox 6">
                <a:extLst>
                  <a:ext uri="{FF2B5EF4-FFF2-40B4-BE49-F238E27FC236}">
                    <a16:creationId xmlns:a16="http://schemas.microsoft.com/office/drawing/2014/main" id="{FACB8FA8-E2DA-13C1-9414-6862763E35F4}"/>
                  </a:ext>
                </a:extLst>
              </p:cNvPr>
              <p:cNvSpPr txBox="1">
                <a:spLocks noRot="1" noChangeAspect="1" noMove="1" noResize="1" noEditPoints="1" noAdjustHandles="1" noChangeArrowheads="1" noChangeShapeType="1" noTextEdit="1"/>
              </p:cNvSpPr>
              <p:nvPr/>
            </p:nvSpPr>
            <p:spPr>
              <a:xfrm>
                <a:off x="6934200" y="2057400"/>
                <a:ext cx="304800" cy="27699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2F16EB7-8877-146A-1634-D751ED618037}"/>
                  </a:ext>
                </a:extLst>
              </p:cNvPr>
              <p:cNvSpPr txBox="1"/>
              <p:nvPr/>
            </p:nvSpPr>
            <p:spPr>
              <a:xfrm>
                <a:off x="6934200" y="2195899"/>
                <a:ext cx="304800"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𝑥</m:t>
                          </m:r>
                        </m:e>
                        <m:sub>
                          <m:r>
                            <a:rPr lang="en-US" sz="1200" b="0" i="1" smtClean="0">
                              <a:latin typeface="Cambria Math" panose="02040503050406030204" pitchFamily="18" charset="0"/>
                            </a:rPr>
                            <m:t>2</m:t>
                          </m:r>
                        </m:sub>
                      </m:sSub>
                    </m:oMath>
                  </m:oMathPara>
                </a14:m>
                <a:endParaRPr lang="en-US" sz="1200" dirty="0"/>
              </a:p>
            </p:txBody>
          </p:sp>
        </mc:Choice>
        <mc:Fallback xmlns="">
          <p:sp>
            <p:nvSpPr>
              <p:cNvPr id="8" name="TextBox 7">
                <a:extLst>
                  <a:ext uri="{FF2B5EF4-FFF2-40B4-BE49-F238E27FC236}">
                    <a16:creationId xmlns:a16="http://schemas.microsoft.com/office/drawing/2014/main" id="{32F16EB7-8877-146A-1634-D751ED618037}"/>
                  </a:ext>
                </a:extLst>
              </p:cNvPr>
              <p:cNvSpPr txBox="1">
                <a:spLocks noRot="1" noChangeAspect="1" noMove="1" noResize="1" noEditPoints="1" noAdjustHandles="1" noChangeArrowheads="1" noChangeShapeType="1" noTextEdit="1"/>
              </p:cNvSpPr>
              <p:nvPr/>
            </p:nvSpPr>
            <p:spPr>
              <a:xfrm>
                <a:off x="6934200" y="2195899"/>
                <a:ext cx="304800" cy="276999"/>
              </a:xfrm>
              <a:prstGeom prst="rect">
                <a:avLst/>
              </a:prstGeom>
              <a:blipFill>
                <a:blip r:embed="rId5"/>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ECE6445D-9DD9-2056-455D-AD2119014BF2}"/>
              </a:ext>
            </a:extLst>
          </p:cNvPr>
          <p:cNvSpPr txBox="1"/>
          <p:nvPr/>
        </p:nvSpPr>
        <p:spPr>
          <a:xfrm>
            <a:off x="6938554" y="2334398"/>
            <a:ext cx="304800" cy="276999"/>
          </a:xfrm>
          <a:prstGeom prst="rect">
            <a:avLst/>
          </a:prstGeom>
          <a:noFill/>
        </p:spPr>
        <p:txBody>
          <a:bodyPr wrap="square">
            <a:spAutoFit/>
          </a:bodyPr>
          <a:lstStyle/>
          <a:p>
            <a:r>
              <a:rPr lang="en-US" sz="1200" dirty="0"/>
              <a:t>…</a:t>
            </a:r>
          </a:p>
        </p:txBody>
      </p:sp>
      <p:sp>
        <p:nvSpPr>
          <p:cNvPr id="3" name="TextBox 2">
            <a:extLst>
              <a:ext uri="{FF2B5EF4-FFF2-40B4-BE49-F238E27FC236}">
                <a16:creationId xmlns:a16="http://schemas.microsoft.com/office/drawing/2014/main" id="{636DE728-A071-5DDA-9E07-4BBBA5BF67B6}"/>
              </a:ext>
            </a:extLst>
          </p:cNvPr>
          <p:cNvSpPr txBox="1"/>
          <p:nvPr/>
        </p:nvSpPr>
        <p:spPr>
          <a:xfrm>
            <a:off x="6781800" y="3535345"/>
            <a:ext cx="1597237" cy="1015663"/>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1200" dirty="0"/>
              <a:t>The state consists of variables called </a:t>
            </a:r>
            <a:r>
              <a:rPr lang="en-US" sz="1200" dirty="0" err="1"/>
              <a:t>fluents</a:t>
            </a:r>
            <a:r>
              <a:rPr lang="en-US" sz="1200" dirty="0"/>
              <a:t> that represent conditions that can change over time.</a:t>
            </a:r>
          </a:p>
        </p:txBody>
      </p:sp>
    </p:spTree>
    <p:extLst>
      <p:ext uri="{BB962C8B-B14F-4D97-AF65-F5344CB8AC3E}">
        <p14:creationId xmlns:p14="http://schemas.microsoft.com/office/powerpoint/2010/main" val="3147612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0EEE11-3EF9-482C-A51E-4412DD213EB4}"/>
              </a:ext>
            </a:extLst>
          </p:cNvPr>
          <p:cNvPicPr/>
          <p:nvPr/>
        </p:nvPicPr>
        <p:blipFill>
          <a:blip r:embed="rId2"/>
          <a:stretch/>
        </p:blipFill>
        <p:spPr>
          <a:xfrm>
            <a:off x="408015" y="609600"/>
            <a:ext cx="4767014" cy="5402766"/>
          </a:xfrm>
          <a:prstGeom prst="rect">
            <a:avLst/>
          </a:prstGeom>
          <a:ln>
            <a:noFill/>
          </a:ln>
        </p:spPr>
      </p:pic>
      <p:sp>
        <p:nvSpPr>
          <p:cNvPr id="6" name="TextBox 5">
            <a:extLst>
              <a:ext uri="{FF2B5EF4-FFF2-40B4-BE49-F238E27FC236}">
                <a16:creationId xmlns:a16="http://schemas.microsoft.com/office/drawing/2014/main" id="{4E01AF50-6F40-4291-B9BF-F0A30339DEF6}"/>
              </a:ext>
            </a:extLst>
          </p:cNvPr>
          <p:cNvSpPr txBox="1"/>
          <p:nvPr/>
        </p:nvSpPr>
        <p:spPr>
          <a:xfrm>
            <a:off x="4572000" y="1546339"/>
            <a:ext cx="2532252" cy="584775"/>
          </a:xfrm>
          <a:prstGeom prst="rect">
            <a:avLst/>
          </a:prstGeom>
          <a:noFill/>
        </p:spPr>
        <p:txBody>
          <a:bodyPr wrap="square" rtlCol="0">
            <a:spAutoFit/>
          </a:bodyPr>
          <a:lstStyle/>
          <a:p>
            <a:r>
              <a:rPr lang="en-US" sz="1600" dirty="0"/>
              <a:t>In how many ways can we order/arrange n objects?</a:t>
            </a:r>
          </a:p>
        </p:txBody>
      </p:sp>
      <p:sp>
        <p:nvSpPr>
          <p:cNvPr id="9" name="Rectangle 8">
            <a:extLst>
              <a:ext uri="{FF2B5EF4-FFF2-40B4-BE49-F238E27FC236}">
                <a16:creationId xmlns:a16="http://schemas.microsoft.com/office/drawing/2014/main" id="{DA6EA4A3-CD88-4537-805D-B237E13E9DA3}"/>
              </a:ext>
            </a:extLst>
          </p:cNvPr>
          <p:cNvSpPr/>
          <p:nvPr/>
        </p:nvSpPr>
        <p:spPr>
          <a:xfrm>
            <a:off x="5320000" y="4855727"/>
            <a:ext cx="2188427" cy="830997"/>
          </a:xfrm>
          <a:prstGeom prst="rect">
            <a:avLst/>
          </a:prstGeom>
        </p:spPr>
        <p:txBody>
          <a:bodyPr wrap="square">
            <a:spAutoFit/>
          </a:bodyPr>
          <a:lstStyle/>
          <a:p>
            <a:r>
              <a:rPr lang="en-US" sz="1200" b="1" dirty="0"/>
              <a:t>#Python</a:t>
            </a:r>
          </a:p>
          <a:p>
            <a:r>
              <a:rPr lang="en-US" sz="1200" b="1" dirty="0"/>
              <a:t>import math </a:t>
            </a:r>
          </a:p>
          <a:p>
            <a:r>
              <a:rPr lang="en-US" sz="1200" b="1" dirty="0"/>
              <a:t>  </a:t>
            </a:r>
          </a:p>
          <a:p>
            <a:r>
              <a:rPr lang="en-US" sz="1200" b="1" dirty="0"/>
              <a:t>print (</a:t>
            </a:r>
            <a:r>
              <a:rPr lang="en-US" sz="1200" b="1" dirty="0" err="1"/>
              <a:t>math.factorial</a:t>
            </a:r>
            <a:r>
              <a:rPr lang="en-US" sz="1200" b="1" dirty="0"/>
              <a:t>(23))</a:t>
            </a:r>
          </a:p>
        </p:txBody>
      </p:sp>
      <mc:AlternateContent xmlns:mc="http://schemas.openxmlformats.org/markup-compatibility/2006" xmlns:a14="http://schemas.microsoft.com/office/drawing/2010/main">
        <mc:Choice Requires="a14">
          <p:sp>
            <p:nvSpPr>
              <p:cNvPr id="3" name="Speech Bubble: Rectangle 2">
                <a:extLst>
                  <a:ext uri="{FF2B5EF4-FFF2-40B4-BE49-F238E27FC236}">
                    <a16:creationId xmlns:a16="http://schemas.microsoft.com/office/drawing/2014/main" id="{FCD4A03F-1E3F-46C2-BBAA-14F4664632F5}"/>
                  </a:ext>
                </a:extLst>
              </p:cNvPr>
              <p:cNvSpPr/>
              <p:nvPr/>
            </p:nvSpPr>
            <p:spPr>
              <a:xfrm>
                <a:off x="5224085" y="4417145"/>
                <a:ext cx="3085572" cy="438582"/>
              </a:xfrm>
              <a:prstGeom prst="wedgeRectCallout">
                <a:avLst>
                  <a:gd name="adj1" fmla="val -83008"/>
                  <a:gd name="adj2" fmla="val 65917"/>
                </a:avLst>
              </a:prstGeom>
            </p:spPr>
            <p:style>
              <a:lnRef idx="3">
                <a:schemeClr val="lt1"/>
              </a:lnRef>
              <a:fillRef idx="1">
                <a:schemeClr val="accent6"/>
              </a:fillRef>
              <a:effectRef idx="1">
                <a:schemeClr val="accent6"/>
              </a:effectRef>
              <a:fontRef idx="minor">
                <a:schemeClr val="lt1"/>
              </a:fontRef>
            </p:style>
            <p:txBody>
              <a:bodyPr rtlCol="0" anchor="ctr"/>
              <a:lstStyle/>
              <a:p>
                <a:r>
                  <a:rPr lang="en-US" sz="1350" b="1" dirty="0"/>
                  <a:t>Factorial</a:t>
                </a:r>
                <a:r>
                  <a:rPr lang="en-US" sz="1350" dirty="0"/>
                  <a:t>: </a:t>
                </a:r>
                <a14:m>
                  <m:oMath xmlns:m="http://schemas.openxmlformats.org/officeDocument/2006/math">
                    <m:r>
                      <a:rPr lang="en-US" sz="1350" i="1">
                        <a:latin typeface="Cambria Math" panose="02040503050406030204" pitchFamily="18" charset="0"/>
                      </a:rPr>
                      <m:t>𝑛</m:t>
                    </m:r>
                    <m:r>
                      <a:rPr lang="en-US" sz="1350" i="1">
                        <a:latin typeface="Cambria Math" panose="02040503050406030204" pitchFamily="18" charset="0"/>
                      </a:rPr>
                      <m:t>!=</m:t>
                    </m:r>
                    <m:r>
                      <a:rPr lang="en-US" sz="1350" i="1">
                        <a:latin typeface="Cambria Math" panose="02040503050406030204" pitchFamily="18" charset="0"/>
                      </a:rPr>
                      <m:t>𝑛</m:t>
                    </m:r>
                    <m:r>
                      <a:rPr lang="en-US" sz="1350" i="1">
                        <a:latin typeface="Cambria Math" panose="02040503050406030204" pitchFamily="18" charset="0"/>
                      </a:rPr>
                      <m:t>×</m:t>
                    </m:r>
                    <m:d>
                      <m:dPr>
                        <m:ctrlPr>
                          <a:rPr lang="en-US" sz="1350" i="1">
                            <a:latin typeface="Cambria Math" panose="02040503050406030204" pitchFamily="18" charset="0"/>
                          </a:rPr>
                        </m:ctrlPr>
                      </m:dPr>
                      <m:e>
                        <m:r>
                          <a:rPr lang="en-US" sz="1350" i="1">
                            <a:latin typeface="Cambria Math" panose="02040503050406030204" pitchFamily="18" charset="0"/>
                          </a:rPr>
                          <m:t>𝑛</m:t>
                        </m:r>
                        <m:r>
                          <a:rPr lang="en-US" sz="1350" i="1">
                            <a:latin typeface="Cambria Math" panose="02040503050406030204" pitchFamily="18" charset="0"/>
                          </a:rPr>
                          <m:t>−1</m:t>
                        </m:r>
                      </m:e>
                    </m:d>
                    <m:r>
                      <a:rPr lang="en-US" sz="1350" i="1">
                        <a:latin typeface="Cambria Math" panose="02040503050406030204" pitchFamily="18" charset="0"/>
                      </a:rPr>
                      <m:t>×…×2×1</m:t>
                    </m:r>
                  </m:oMath>
                </a14:m>
                <a:endParaRPr lang="en-US" sz="1350" dirty="0"/>
              </a:p>
            </p:txBody>
          </p:sp>
        </mc:Choice>
        <mc:Fallback xmlns="">
          <p:sp>
            <p:nvSpPr>
              <p:cNvPr id="3" name="Speech Bubble: Rectangle 2">
                <a:extLst>
                  <a:ext uri="{FF2B5EF4-FFF2-40B4-BE49-F238E27FC236}">
                    <a16:creationId xmlns:a16="http://schemas.microsoft.com/office/drawing/2014/main" id="{FCD4A03F-1E3F-46C2-BBAA-14F4664632F5}"/>
                  </a:ext>
                </a:extLst>
              </p:cNvPr>
              <p:cNvSpPr>
                <a:spLocks noRot="1" noChangeAspect="1" noMove="1" noResize="1" noEditPoints="1" noAdjustHandles="1" noChangeArrowheads="1" noChangeShapeType="1" noTextEdit="1"/>
              </p:cNvSpPr>
              <p:nvPr/>
            </p:nvSpPr>
            <p:spPr>
              <a:xfrm>
                <a:off x="5224085" y="4417145"/>
                <a:ext cx="3085572" cy="438582"/>
              </a:xfrm>
              <a:prstGeom prst="wedgeRectCallout">
                <a:avLst>
                  <a:gd name="adj1" fmla="val -83008"/>
                  <a:gd name="adj2" fmla="val 65917"/>
                </a:avLst>
              </a:prstGeom>
              <a:blipFill>
                <a:blip r:embed="rId3"/>
                <a:stretch>
                  <a:fillRect/>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7AEE92DB-B619-4020-ABA9-C22B1AD6E060}"/>
              </a:ext>
            </a:extLst>
          </p:cNvPr>
          <p:cNvSpPr/>
          <p:nvPr/>
        </p:nvSpPr>
        <p:spPr>
          <a:xfrm>
            <a:off x="609600" y="6137702"/>
            <a:ext cx="4767014" cy="415498"/>
          </a:xfrm>
          <a:prstGeom prst="rect">
            <a:avLst/>
          </a:prstGeom>
        </p:spPr>
        <p:txBody>
          <a:bodyPr wrap="square">
            <a:spAutoFit/>
          </a:bodyPr>
          <a:lstStyle/>
          <a:p>
            <a:r>
              <a:rPr lang="en-US" sz="1050" dirty="0"/>
              <a:t>Source: Permutations/Combinations Cheat Sheets by Oleksii </a:t>
            </a:r>
            <a:r>
              <a:rPr lang="en-US" sz="1050" dirty="0" err="1"/>
              <a:t>Trekhleb</a:t>
            </a:r>
            <a:r>
              <a:rPr lang="en-US" sz="1050" dirty="0"/>
              <a:t> </a:t>
            </a:r>
            <a:br>
              <a:rPr lang="en-US" sz="1050" dirty="0"/>
            </a:br>
            <a:r>
              <a:rPr lang="en-US" sz="1050" dirty="0">
                <a:hlinkClick r:id="rId4"/>
              </a:rPr>
              <a:t>https://itnext.io/permutations-combinations-algorithms-cheat-sheet-68c14879aba5</a:t>
            </a:r>
            <a:r>
              <a:rPr lang="en-US" sz="1050" dirty="0"/>
              <a:t> </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23E7246-5209-4939-9D32-2863C9937833}"/>
                  </a:ext>
                </a:extLst>
              </p:cNvPr>
              <p:cNvSpPr txBox="1"/>
              <p:nvPr/>
            </p:nvSpPr>
            <p:spPr>
              <a:xfrm>
                <a:off x="166270" y="3674125"/>
                <a:ext cx="1156535"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350" i="1" smtClean="0">
                          <a:latin typeface="Cambria Math" panose="02040503050406030204" pitchFamily="18" charset="0"/>
                        </a:rPr>
                        <m:t>2×2=</m:t>
                      </m:r>
                      <m:sSup>
                        <m:sSupPr>
                          <m:ctrlPr>
                            <a:rPr lang="en-US" sz="1350" b="0" i="1" smtClean="0">
                              <a:latin typeface="Cambria Math" panose="02040503050406030204" pitchFamily="18" charset="0"/>
                            </a:rPr>
                          </m:ctrlPr>
                        </m:sSupPr>
                        <m:e>
                          <m:r>
                            <a:rPr lang="en-US" sz="1350" b="0" i="1" smtClean="0">
                              <a:latin typeface="Cambria Math" panose="02040503050406030204" pitchFamily="18" charset="0"/>
                            </a:rPr>
                            <m:t>2</m:t>
                          </m:r>
                        </m:e>
                        <m:sup>
                          <m:r>
                            <a:rPr lang="en-US" sz="1350" b="0" i="1" smtClean="0">
                              <a:latin typeface="Cambria Math" panose="02040503050406030204" pitchFamily="18" charset="0"/>
                            </a:rPr>
                            <m:t>2</m:t>
                          </m:r>
                        </m:sup>
                      </m:sSup>
                      <m:r>
                        <a:rPr lang="en-US" sz="1350" b="0" i="1" smtClean="0">
                          <a:latin typeface="Cambria Math" panose="02040503050406030204" pitchFamily="18" charset="0"/>
                        </a:rPr>
                        <m:t>=</m:t>
                      </m:r>
                      <m:r>
                        <a:rPr lang="en-US" sz="1350" i="1">
                          <a:latin typeface="Cambria Math" panose="02040503050406030204" pitchFamily="18" charset="0"/>
                        </a:rPr>
                        <m:t>4</m:t>
                      </m:r>
                    </m:oMath>
                  </m:oMathPara>
                </a14:m>
                <a:endParaRPr lang="en-US" sz="1350" dirty="0"/>
              </a:p>
            </p:txBody>
          </p:sp>
        </mc:Choice>
        <mc:Fallback xmlns="">
          <p:sp>
            <p:nvSpPr>
              <p:cNvPr id="5" name="TextBox 4">
                <a:extLst>
                  <a:ext uri="{FF2B5EF4-FFF2-40B4-BE49-F238E27FC236}">
                    <a16:creationId xmlns:a16="http://schemas.microsoft.com/office/drawing/2014/main" id="{423E7246-5209-4939-9D32-2863C9937833}"/>
                  </a:ext>
                </a:extLst>
              </p:cNvPr>
              <p:cNvSpPr txBox="1">
                <a:spLocks noRot="1" noChangeAspect="1" noMove="1" noResize="1" noEditPoints="1" noAdjustHandles="1" noChangeArrowheads="1" noChangeShapeType="1" noTextEdit="1"/>
              </p:cNvSpPr>
              <p:nvPr/>
            </p:nvSpPr>
            <p:spPr>
              <a:xfrm>
                <a:off x="166270" y="3674125"/>
                <a:ext cx="1156535" cy="207749"/>
              </a:xfrm>
              <a:prstGeom prst="rect">
                <a:avLst/>
              </a:prstGeom>
              <a:blipFill>
                <a:blip r:embed="rId5"/>
                <a:stretch>
                  <a:fillRect l="-3158" r="-3158" b="-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D4BE92A-7CD0-4BBA-96F7-3894EFF9892F}"/>
                  </a:ext>
                </a:extLst>
              </p:cNvPr>
              <p:cNvSpPr txBox="1"/>
              <p:nvPr/>
            </p:nvSpPr>
            <p:spPr>
              <a:xfrm>
                <a:off x="5078519" y="3821672"/>
                <a:ext cx="1049967"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350" i="1">
                          <a:latin typeface="Cambria Math" panose="02040503050406030204" pitchFamily="18" charset="0"/>
                        </a:rPr>
                        <m:t>3×2×1=6</m:t>
                      </m:r>
                    </m:oMath>
                  </m:oMathPara>
                </a14:m>
                <a:endParaRPr lang="en-US" sz="1350" dirty="0"/>
              </a:p>
            </p:txBody>
          </p:sp>
        </mc:Choice>
        <mc:Fallback xmlns="">
          <p:sp>
            <p:nvSpPr>
              <p:cNvPr id="8" name="TextBox 7">
                <a:extLst>
                  <a:ext uri="{FF2B5EF4-FFF2-40B4-BE49-F238E27FC236}">
                    <a16:creationId xmlns:a16="http://schemas.microsoft.com/office/drawing/2014/main" id="{BD4BE92A-7CD0-4BBA-96F7-3894EFF9892F}"/>
                  </a:ext>
                </a:extLst>
              </p:cNvPr>
              <p:cNvSpPr txBox="1">
                <a:spLocks noRot="1" noChangeAspect="1" noMove="1" noResize="1" noEditPoints="1" noAdjustHandles="1" noChangeArrowheads="1" noChangeShapeType="1" noTextEdit="1"/>
              </p:cNvSpPr>
              <p:nvPr/>
            </p:nvSpPr>
            <p:spPr>
              <a:xfrm>
                <a:off x="5078519" y="3821672"/>
                <a:ext cx="1049967" cy="207749"/>
              </a:xfrm>
              <a:prstGeom prst="rect">
                <a:avLst/>
              </a:prstGeom>
              <a:blipFill>
                <a:blip r:embed="rId6"/>
                <a:stretch>
                  <a:fillRect l="-3488" r="-4070" b="-5882"/>
                </a:stretch>
              </a:blipFill>
            </p:spPr>
            <p:txBody>
              <a:bodyPr/>
              <a:lstStyle/>
              <a:p>
                <a:r>
                  <a:rPr lang="en-US">
                    <a:noFill/>
                  </a:rPr>
                  <a:t> </a:t>
                </a:r>
              </a:p>
            </p:txBody>
          </p:sp>
        </mc:Fallback>
      </mc:AlternateContent>
      <p:sp>
        <p:nvSpPr>
          <p:cNvPr id="7" name="Right Brace 6">
            <a:extLst>
              <a:ext uri="{FF2B5EF4-FFF2-40B4-BE49-F238E27FC236}">
                <a16:creationId xmlns:a16="http://schemas.microsoft.com/office/drawing/2014/main" id="{832903D7-0F00-4199-8E78-87316DEBA609}"/>
              </a:ext>
            </a:extLst>
          </p:cNvPr>
          <p:cNvSpPr/>
          <p:nvPr/>
        </p:nvSpPr>
        <p:spPr>
          <a:xfrm>
            <a:off x="4822049" y="3310983"/>
            <a:ext cx="159959" cy="119596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0" name="Left Brace 9">
            <a:extLst>
              <a:ext uri="{FF2B5EF4-FFF2-40B4-BE49-F238E27FC236}">
                <a16:creationId xmlns:a16="http://schemas.microsoft.com/office/drawing/2014/main" id="{9D39EEC9-6ABD-4FCF-9821-4B0E78B5BC22}"/>
              </a:ext>
            </a:extLst>
          </p:cNvPr>
          <p:cNvSpPr/>
          <p:nvPr/>
        </p:nvSpPr>
        <p:spPr>
          <a:xfrm>
            <a:off x="1346512" y="3453163"/>
            <a:ext cx="159959" cy="68579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1" name="Title 10">
            <a:extLst>
              <a:ext uri="{FF2B5EF4-FFF2-40B4-BE49-F238E27FC236}">
                <a16:creationId xmlns:a16="http://schemas.microsoft.com/office/drawing/2014/main" id="{15FC7854-686E-E321-C83E-5FE194A7652C}"/>
              </a:ext>
            </a:extLst>
          </p:cNvPr>
          <p:cNvSpPr>
            <a:spLocks noGrp="1"/>
          </p:cNvSpPr>
          <p:nvPr>
            <p:ph type="title" idx="4294967295"/>
          </p:nvPr>
        </p:nvSpPr>
        <p:spPr>
          <a:xfrm>
            <a:off x="628650" y="-1325563"/>
            <a:ext cx="7886700" cy="1325563"/>
          </a:xfrm>
        </p:spPr>
        <p:txBody>
          <a:bodyPr vert="horz" lIns="91440" tIns="45720" rIns="91440" bIns="45720" rtlCol="0" anchor="b">
            <a:normAutofit/>
          </a:bodyPr>
          <a:lstStyle/>
          <a:p>
            <a:r>
              <a:rPr lang="en-US" dirty="0"/>
              <a:t>Permutations</a:t>
            </a:r>
          </a:p>
        </p:txBody>
      </p:sp>
    </p:spTree>
    <p:extLst>
      <p:ext uri="{BB962C8B-B14F-4D97-AF65-F5344CB8AC3E}">
        <p14:creationId xmlns:p14="http://schemas.microsoft.com/office/powerpoint/2010/main" val="2745393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E12820-9C59-4FC2-9F30-AA414080FE31}"/>
              </a:ext>
            </a:extLst>
          </p:cNvPr>
          <p:cNvPicPr/>
          <p:nvPr/>
        </p:nvPicPr>
        <p:blipFill>
          <a:blip r:embed="rId2"/>
          <a:stretch/>
        </p:blipFill>
        <p:spPr>
          <a:xfrm>
            <a:off x="135286" y="381000"/>
            <a:ext cx="4980410" cy="5336456"/>
          </a:xfrm>
          <a:prstGeom prst="rect">
            <a:avLst/>
          </a:prstGeom>
          <a:ln>
            <a:noFill/>
          </a:ln>
        </p:spPr>
      </p:pic>
      <p:sp>
        <p:nvSpPr>
          <p:cNvPr id="5" name="Rectangle 4">
            <a:extLst>
              <a:ext uri="{FF2B5EF4-FFF2-40B4-BE49-F238E27FC236}">
                <a16:creationId xmlns:a16="http://schemas.microsoft.com/office/drawing/2014/main" id="{EAC57651-C384-4CFB-8C8D-E93B01D373E0}"/>
              </a:ext>
            </a:extLst>
          </p:cNvPr>
          <p:cNvSpPr/>
          <p:nvPr/>
        </p:nvSpPr>
        <p:spPr>
          <a:xfrm>
            <a:off x="5791200" y="4625890"/>
            <a:ext cx="1917865" cy="1384995"/>
          </a:xfrm>
          <a:prstGeom prst="rect">
            <a:avLst/>
          </a:prstGeom>
        </p:spPr>
        <p:txBody>
          <a:bodyPr wrap="square">
            <a:spAutoFit/>
          </a:bodyPr>
          <a:lstStyle/>
          <a:p>
            <a:r>
              <a:rPr lang="en-US" sz="1200" b="1" dirty="0"/>
              <a:t>#Python</a:t>
            </a:r>
          </a:p>
          <a:p>
            <a:r>
              <a:rPr lang="en-US" sz="1200" b="1" dirty="0"/>
              <a:t>import </a:t>
            </a:r>
            <a:r>
              <a:rPr lang="en-US" sz="1200" b="1" dirty="0" err="1"/>
              <a:t>scipy.special</a:t>
            </a:r>
            <a:endParaRPr lang="en-US" sz="1200" b="1" dirty="0"/>
          </a:p>
          <a:p>
            <a:endParaRPr lang="en-US" sz="1200" b="1" dirty="0"/>
          </a:p>
          <a:p>
            <a:r>
              <a:rPr lang="en-US" sz="1200" b="1" dirty="0"/>
              <a:t># the two give the same results </a:t>
            </a:r>
          </a:p>
          <a:p>
            <a:r>
              <a:rPr lang="en-US" sz="1200" b="1" dirty="0" err="1"/>
              <a:t>scipy.special.binom</a:t>
            </a:r>
            <a:r>
              <a:rPr lang="en-US" sz="1200" b="1" dirty="0"/>
              <a:t>(10, 5)</a:t>
            </a:r>
          </a:p>
          <a:p>
            <a:r>
              <a:rPr lang="en-US" sz="1200" b="1" dirty="0" err="1"/>
              <a:t>scipy.special.comb</a:t>
            </a:r>
            <a:r>
              <a:rPr lang="en-US" sz="1200" b="1" dirty="0"/>
              <a:t>(10, 5)</a:t>
            </a:r>
          </a:p>
        </p:txBody>
      </p:sp>
      <mc:AlternateContent xmlns:mc="http://schemas.openxmlformats.org/markup-compatibility/2006" xmlns:a14="http://schemas.microsoft.com/office/drawing/2010/main">
        <mc:Choice Requires="a14">
          <p:sp>
            <p:nvSpPr>
              <p:cNvPr id="3" name="Speech Bubble: Rectangle 2">
                <a:extLst>
                  <a:ext uri="{FF2B5EF4-FFF2-40B4-BE49-F238E27FC236}">
                    <a16:creationId xmlns:a16="http://schemas.microsoft.com/office/drawing/2014/main" id="{F451DC6A-E75C-423E-AC32-B08AEF248B1D}"/>
                  </a:ext>
                </a:extLst>
              </p:cNvPr>
              <p:cNvSpPr/>
              <p:nvPr/>
            </p:nvSpPr>
            <p:spPr>
              <a:xfrm>
                <a:off x="5333143" y="2878905"/>
                <a:ext cx="3440151" cy="1384995"/>
              </a:xfrm>
              <a:prstGeom prst="wedgeRectCallout">
                <a:avLst>
                  <a:gd name="adj1" fmla="val -88660"/>
                  <a:gd name="adj2" fmla="val 95946"/>
                </a:avLst>
              </a:prstGeom>
            </p:spPr>
            <p:style>
              <a:lnRef idx="3">
                <a:schemeClr val="lt1"/>
              </a:lnRef>
              <a:fillRef idx="1">
                <a:schemeClr val="accent6"/>
              </a:fillRef>
              <a:effectRef idx="1">
                <a:schemeClr val="accent6"/>
              </a:effectRef>
              <a:fontRef idx="minor">
                <a:schemeClr val="lt1"/>
              </a:fontRef>
            </p:style>
            <p:txBody>
              <a:bodyPr rtlCol="0" anchor="ctr"/>
              <a:lstStyle/>
              <a:p>
                <a:r>
                  <a:rPr lang="en-US" sz="1350" b="1" dirty="0"/>
                  <a:t>Binomial Coefficient: </a:t>
                </a:r>
                <a14:m>
                  <m:oMath xmlns:m="http://schemas.openxmlformats.org/officeDocument/2006/math">
                    <m:d>
                      <m:dPr>
                        <m:ctrlPr>
                          <a:rPr lang="en-US" sz="1350" i="1">
                            <a:latin typeface="Cambria Math" panose="02040503050406030204" pitchFamily="18" charset="0"/>
                          </a:rPr>
                        </m:ctrlPr>
                      </m:dPr>
                      <m:e>
                        <m:m>
                          <m:mPr>
                            <m:mcs>
                              <m:mc>
                                <m:mcPr>
                                  <m:count m:val="1"/>
                                  <m:mcJc m:val="center"/>
                                </m:mcPr>
                              </m:mc>
                            </m:mcs>
                            <m:ctrlPr>
                              <a:rPr lang="en-US" sz="1350" i="1">
                                <a:latin typeface="Cambria Math" panose="02040503050406030204" pitchFamily="18" charset="0"/>
                              </a:rPr>
                            </m:ctrlPr>
                          </m:mPr>
                          <m:mr>
                            <m:e>
                              <m:r>
                                <m:rPr>
                                  <m:brk m:alnAt="7"/>
                                </m:rPr>
                                <a:rPr lang="en-US" sz="1350" i="1">
                                  <a:latin typeface="Cambria Math" panose="02040503050406030204" pitchFamily="18" charset="0"/>
                                </a:rPr>
                                <m:t>𝑛</m:t>
                              </m:r>
                            </m:e>
                          </m:mr>
                          <m:mr>
                            <m:e>
                              <m:r>
                                <a:rPr lang="en-US" sz="1350" i="1">
                                  <a:latin typeface="Cambria Math" panose="02040503050406030204" pitchFamily="18" charset="0"/>
                                </a:rPr>
                                <m:t>𝑟</m:t>
                              </m:r>
                            </m:e>
                          </m:mr>
                        </m:m>
                      </m:e>
                    </m:d>
                    <m:r>
                      <a:rPr lang="en-US" sz="1350" i="1">
                        <a:latin typeface="Cambria Math" panose="02040503050406030204" pitchFamily="18" charset="0"/>
                      </a:rPr>
                      <m:t>=</m:t>
                    </m:r>
                    <m:r>
                      <a:rPr lang="en-US" sz="1350" i="1">
                        <a:latin typeface="Cambria Math" panose="02040503050406030204" pitchFamily="18" charset="0"/>
                      </a:rPr>
                      <m:t>𝐶</m:t>
                    </m:r>
                    <m:d>
                      <m:dPr>
                        <m:ctrlPr>
                          <a:rPr lang="en-US" sz="1350" i="1">
                            <a:latin typeface="Cambria Math" panose="02040503050406030204" pitchFamily="18" charset="0"/>
                          </a:rPr>
                        </m:ctrlPr>
                      </m:dPr>
                      <m:e>
                        <m:r>
                          <a:rPr lang="en-US" sz="1350" i="1">
                            <a:latin typeface="Cambria Math" panose="02040503050406030204" pitchFamily="18" charset="0"/>
                          </a:rPr>
                          <m:t>𝑛</m:t>
                        </m:r>
                        <m:r>
                          <a:rPr lang="en-US" sz="1350" i="1">
                            <a:latin typeface="Cambria Math" panose="02040503050406030204" pitchFamily="18" charset="0"/>
                          </a:rPr>
                          <m:t>,</m:t>
                        </m:r>
                        <m:r>
                          <a:rPr lang="en-US" sz="1350" i="1">
                            <a:latin typeface="Cambria Math" panose="02040503050406030204" pitchFamily="18" charset="0"/>
                          </a:rPr>
                          <m:t>𝑟</m:t>
                        </m:r>
                      </m:e>
                    </m:d>
                    <m:r>
                      <a:rPr lang="en-US" sz="1350" i="1">
                        <a:latin typeface="Cambria Math" panose="02040503050406030204" pitchFamily="18" charset="0"/>
                      </a:rPr>
                      <m:t>=</m:t>
                    </m:r>
                    <m:sSub>
                      <m:sSubPr>
                        <m:ctrlPr>
                          <a:rPr lang="en-US" sz="1350" i="1">
                            <a:latin typeface="Cambria Math" panose="02040503050406030204" pitchFamily="18" charset="0"/>
                          </a:rPr>
                        </m:ctrlPr>
                      </m:sSubPr>
                      <m:e>
                        <m:sSub>
                          <m:sSubPr>
                            <m:ctrlPr>
                              <a:rPr lang="en-US" sz="1350" i="1">
                                <a:latin typeface="Cambria Math" panose="02040503050406030204" pitchFamily="18" charset="0"/>
                              </a:rPr>
                            </m:ctrlPr>
                          </m:sSubPr>
                          <m:e/>
                          <m:sub>
                            <m:r>
                              <a:rPr lang="en-US" sz="1350" i="1">
                                <a:latin typeface="Cambria Math" panose="02040503050406030204" pitchFamily="18" charset="0"/>
                              </a:rPr>
                              <m:t>𝑛</m:t>
                            </m:r>
                          </m:sub>
                        </m:sSub>
                        <m:r>
                          <a:rPr lang="en-US" sz="1350" i="1">
                            <a:latin typeface="Cambria Math" panose="02040503050406030204" pitchFamily="18" charset="0"/>
                          </a:rPr>
                          <m:t>𝐶</m:t>
                        </m:r>
                      </m:e>
                      <m:sub>
                        <m:r>
                          <a:rPr lang="en-US" sz="1350" i="1">
                            <a:latin typeface="Cambria Math" panose="02040503050406030204" pitchFamily="18" charset="0"/>
                          </a:rPr>
                          <m:t>𝑟</m:t>
                        </m:r>
                      </m:sub>
                    </m:sSub>
                  </m:oMath>
                </a14:m>
                <a:endParaRPr lang="en-US" sz="1350" dirty="0"/>
              </a:p>
              <a:p>
                <a:r>
                  <a:rPr lang="en-US" sz="1350" dirty="0"/>
                  <a:t>Read as  “n choose r” because it is the number of ways can we choose </a:t>
                </a:r>
                <a14:m>
                  <m:oMath xmlns:m="http://schemas.openxmlformats.org/officeDocument/2006/math">
                    <m:r>
                      <a:rPr lang="en-US" sz="1350" i="1" dirty="0">
                        <a:latin typeface="Cambria Math" panose="02040503050406030204" pitchFamily="18" charset="0"/>
                      </a:rPr>
                      <m:t>𝑟</m:t>
                    </m:r>
                  </m:oMath>
                </a14:m>
                <a:r>
                  <a:rPr lang="en-US" sz="1350" dirty="0"/>
                  <a:t> out of </a:t>
                </a:r>
                <a14:m>
                  <m:oMath xmlns:m="http://schemas.openxmlformats.org/officeDocument/2006/math">
                    <m:r>
                      <a:rPr lang="en-US" sz="1350" i="1" dirty="0">
                        <a:latin typeface="Cambria Math" panose="02040503050406030204" pitchFamily="18" charset="0"/>
                      </a:rPr>
                      <m:t>𝑛</m:t>
                    </m:r>
                  </m:oMath>
                </a14:m>
                <a:r>
                  <a:rPr lang="en-US" sz="1350" dirty="0"/>
                  <a:t> objects?</a:t>
                </a:r>
              </a:p>
              <a:p>
                <a:r>
                  <a:rPr lang="en-US" sz="1350" dirty="0"/>
                  <a:t>Special case for </a:t>
                </a:r>
                <a14:m>
                  <m:oMath xmlns:m="http://schemas.openxmlformats.org/officeDocument/2006/math">
                    <m:r>
                      <a:rPr lang="en-US" sz="1350" i="1" dirty="0">
                        <a:latin typeface="Cambria Math" panose="02040503050406030204" pitchFamily="18" charset="0"/>
                      </a:rPr>
                      <m:t>𝑟</m:t>
                    </m:r>
                    <m:r>
                      <a:rPr lang="en-US" sz="1350" i="1" dirty="0">
                        <a:latin typeface="Cambria Math" panose="02040503050406030204" pitchFamily="18" charset="0"/>
                      </a:rPr>
                      <m:t> = 2</m:t>
                    </m:r>
                  </m:oMath>
                </a14:m>
                <a:r>
                  <a:rPr lang="en-US" sz="1350" dirty="0"/>
                  <a:t>: </a:t>
                </a:r>
                <a14:m>
                  <m:oMath xmlns:m="http://schemas.openxmlformats.org/officeDocument/2006/math">
                    <m:d>
                      <m:dPr>
                        <m:ctrlPr>
                          <a:rPr lang="en-US" sz="1350" i="1">
                            <a:latin typeface="Cambria Math" panose="02040503050406030204" pitchFamily="18" charset="0"/>
                          </a:rPr>
                        </m:ctrlPr>
                      </m:dPr>
                      <m:e>
                        <m:m>
                          <m:mPr>
                            <m:mcs>
                              <m:mc>
                                <m:mcPr>
                                  <m:count m:val="1"/>
                                  <m:mcJc m:val="center"/>
                                </m:mcPr>
                              </m:mc>
                            </m:mcs>
                            <m:ctrlPr>
                              <a:rPr lang="en-US" sz="1350" i="1">
                                <a:latin typeface="Cambria Math" panose="02040503050406030204" pitchFamily="18" charset="0"/>
                              </a:rPr>
                            </m:ctrlPr>
                          </m:mPr>
                          <m:mr>
                            <m:e>
                              <m:r>
                                <m:rPr>
                                  <m:brk m:alnAt="7"/>
                                </m:rPr>
                                <a:rPr lang="en-US" sz="1350" i="1">
                                  <a:latin typeface="Cambria Math" panose="02040503050406030204" pitchFamily="18" charset="0"/>
                                </a:rPr>
                                <m:t>𝑛</m:t>
                              </m:r>
                            </m:e>
                          </m:mr>
                          <m:mr>
                            <m:e>
                              <m:r>
                                <a:rPr lang="en-US" sz="1350" i="1">
                                  <a:latin typeface="Cambria Math" panose="02040503050406030204" pitchFamily="18" charset="0"/>
                                </a:rPr>
                                <m:t>2</m:t>
                              </m:r>
                            </m:e>
                          </m:mr>
                        </m:m>
                      </m:e>
                    </m:d>
                    <m:r>
                      <a:rPr lang="en-US" sz="1350" i="1">
                        <a:latin typeface="Cambria Math" panose="02040503050406030204" pitchFamily="18" charset="0"/>
                      </a:rPr>
                      <m:t>=</m:t>
                    </m:r>
                    <m:f>
                      <m:fPr>
                        <m:ctrlPr>
                          <a:rPr lang="en-US" sz="1350" i="1">
                            <a:latin typeface="Cambria Math" panose="02040503050406030204" pitchFamily="18" charset="0"/>
                          </a:rPr>
                        </m:ctrlPr>
                      </m:fPr>
                      <m:num>
                        <m:r>
                          <a:rPr lang="en-US" sz="1350" i="1">
                            <a:latin typeface="Cambria Math" panose="02040503050406030204" pitchFamily="18" charset="0"/>
                          </a:rPr>
                          <m:t>𝑛</m:t>
                        </m:r>
                        <m:r>
                          <a:rPr lang="en-US" sz="1350" i="1">
                            <a:latin typeface="Cambria Math" panose="02040503050406030204" pitchFamily="18" charset="0"/>
                          </a:rPr>
                          <m:t>(</m:t>
                        </m:r>
                        <m:r>
                          <a:rPr lang="en-US" sz="1350" i="1">
                            <a:latin typeface="Cambria Math" panose="02040503050406030204" pitchFamily="18" charset="0"/>
                          </a:rPr>
                          <m:t>𝑛</m:t>
                        </m:r>
                        <m:r>
                          <a:rPr lang="en-US" sz="1350" i="1">
                            <a:latin typeface="Cambria Math" panose="02040503050406030204" pitchFamily="18" charset="0"/>
                          </a:rPr>
                          <m:t>−1)</m:t>
                        </m:r>
                      </m:num>
                      <m:den>
                        <m:r>
                          <a:rPr lang="en-US" sz="1350" i="1">
                            <a:latin typeface="Cambria Math" panose="02040503050406030204" pitchFamily="18" charset="0"/>
                          </a:rPr>
                          <m:t>2</m:t>
                        </m:r>
                      </m:den>
                    </m:f>
                  </m:oMath>
                </a14:m>
                <a:endParaRPr lang="en-US" sz="1350" dirty="0"/>
              </a:p>
            </p:txBody>
          </p:sp>
        </mc:Choice>
        <mc:Fallback xmlns="">
          <p:sp>
            <p:nvSpPr>
              <p:cNvPr id="3" name="Speech Bubble: Rectangle 2">
                <a:extLst>
                  <a:ext uri="{FF2B5EF4-FFF2-40B4-BE49-F238E27FC236}">
                    <a16:creationId xmlns:a16="http://schemas.microsoft.com/office/drawing/2014/main" id="{F451DC6A-E75C-423E-AC32-B08AEF248B1D}"/>
                  </a:ext>
                </a:extLst>
              </p:cNvPr>
              <p:cNvSpPr>
                <a:spLocks noRot="1" noChangeAspect="1" noMove="1" noResize="1" noEditPoints="1" noAdjustHandles="1" noChangeArrowheads="1" noChangeShapeType="1" noTextEdit="1"/>
              </p:cNvSpPr>
              <p:nvPr/>
            </p:nvSpPr>
            <p:spPr>
              <a:xfrm>
                <a:off x="5333143" y="2878905"/>
                <a:ext cx="3440151" cy="1384995"/>
              </a:xfrm>
              <a:prstGeom prst="wedgeRectCallout">
                <a:avLst>
                  <a:gd name="adj1" fmla="val -88660"/>
                  <a:gd name="adj2" fmla="val 95946"/>
                </a:avLst>
              </a:prstGeom>
              <a:blipFill>
                <a:blip r:embed="rId3"/>
                <a:stretch>
                  <a:fillRect r="-503"/>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59DE6AB8-0BD3-437A-AF6B-ED87A13705D9}"/>
              </a:ext>
            </a:extLst>
          </p:cNvPr>
          <p:cNvSpPr/>
          <p:nvPr/>
        </p:nvSpPr>
        <p:spPr>
          <a:xfrm>
            <a:off x="241984" y="6024929"/>
            <a:ext cx="4767014" cy="415498"/>
          </a:xfrm>
          <a:prstGeom prst="rect">
            <a:avLst/>
          </a:prstGeom>
        </p:spPr>
        <p:txBody>
          <a:bodyPr wrap="square">
            <a:spAutoFit/>
          </a:bodyPr>
          <a:lstStyle/>
          <a:p>
            <a:r>
              <a:rPr lang="en-US" sz="1050" dirty="0"/>
              <a:t>Source: Permutations/Combinations Cheat Sheets by Oleksii </a:t>
            </a:r>
            <a:r>
              <a:rPr lang="en-US" sz="1050" dirty="0" err="1"/>
              <a:t>Trekhleb</a:t>
            </a:r>
            <a:r>
              <a:rPr lang="en-US" sz="1050" dirty="0"/>
              <a:t> </a:t>
            </a:r>
            <a:br>
              <a:rPr lang="en-US" sz="1050" dirty="0"/>
            </a:br>
            <a:r>
              <a:rPr lang="en-US" sz="1050" dirty="0">
                <a:hlinkClick r:id="rId4"/>
              </a:rPr>
              <a:t>https://itnext.io/permutations-combinations-algorithms-cheat-sheet-68c14879aba5</a:t>
            </a:r>
            <a:r>
              <a:rPr lang="en-US" sz="1050" dirty="0"/>
              <a:t> </a:t>
            </a:r>
          </a:p>
        </p:txBody>
      </p:sp>
      <p:sp>
        <p:nvSpPr>
          <p:cNvPr id="4" name="Right Brace 3">
            <a:extLst>
              <a:ext uri="{FF2B5EF4-FFF2-40B4-BE49-F238E27FC236}">
                <a16:creationId xmlns:a16="http://schemas.microsoft.com/office/drawing/2014/main" id="{AE6E5F9E-C81D-4F4B-B165-D063708EEA5C}"/>
              </a:ext>
            </a:extLst>
          </p:cNvPr>
          <p:cNvSpPr/>
          <p:nvPr/>
        </p:nvSpPr>
        <p:spPr>
          <a:xfrm>
            <a:off x="4323885" y="3116433"/>
            <a:ext cx="133815" cy="60216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0DEA3CF-FC0B-4EEF-BA23-2B4D1E9EA006}"/>
                  </a:ext>
                </a:extLst>
              </p:cNvPr>
              <p:cNvSpPr/>
              <p:nvPr/>
            </p:nvSpPr>
            <p:spPr>
              <a:xfrm>
                <a:off x="4437724" y="3227440"/>
                <a:ext cx="811312" cy="4374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1350" i="1">
                              <a:latin typeface="Cambria Math" panose="02040503050406030204" pitchFamily="18" charset="0"/>
                            </a:rPr>
                          </m:ctrlPr>
                        </m:dPr>
                        <m:e>
                          <m:m>
                            <m:mPr>
                              <m:mcs>
                                <m:mc>
                                  <m:mcPr>
                                    <m:count m:val="1"/>
                                    <m:mcJc m:val="center"/>
                                  </m:mcPr>
                                </m:mc>
                              </m:mcs>
                              <m:ctrlPr>
                                <a:rPr lang="en-US" sz="1350" i="1">
                                  <a:latin typeface="Cambria Math" panose="02040503050406030204" pitchFamily="18" charset="0"/>
                                </a:rPr>
                              </m:ctrlPr>
                            </m:mPr>
                            <m:mr>
                              <m:e>
                                <m:r>
                                  <m:rPr>
                                    <m:brk m:alnAt="7"/>
                                  </m:rPr>
                                  <a:rPr lang="en-US" sz="1350" i="1">
                                    <a:latin typeface="Cambria Math" panose="02040503050406030204" pitchFamily="18" charset="0"/>
                                  </a:rPr>
                                  <m:t>3</m:t>
                                </m:r>
                              </m:e>
                            </m:mr>
                            <m:mr>
                              <m:e>
                                <m:r>
                                  <a:rPr lang="en-US" sz="1350" i="1">
                                    <a:latin typeface="Cambria Math" panose="02040503050406030204" pitchFamily="18" charset="0"/>
                                  </a:rPr>
                                  <m:t>2</m:t>
                                </m:r>
                              </m:e>
                            </m:mr>
                          </m:m>
                        </m:e>
                      </m:d>
                      <m:r>
                        <a:rPr lang="en-US" sz="1350" i="1">
                          <a:latin typeface="Cambria Math" panose="02040503050406030204" pitchFamily="18" charset="0"/>
                        </a:rPr>
                        <m:t>=3</m:t>
                      </m:r>
                    </m:oMath>
                  </m:oMathPara>
                </a14:m>
                <a:endParaRPr lang="en-US" sz="1350" dirty="0"/>
              </a:p>
            </p:txBody>
          </p:sp>
        </mc:Choice>
        <mc:Fallback xmlns="">
          <p:sp>
            <p:nvSpPr>
              <p:cNvPr id="7" name="Rectangle 6">
                <a:extLst>
                  <a:ext uri="{FF2B5EF4-FFF2-40B4-BE49-F238E27FC236}">
                    <a16:creationId xmlns:a16="http://schemas.microsoft.com/office/drawing/2014/main" id="{60DEA3CF-FC0B-4EEF-BA23-2B4D1E9EA006}"/>
                  </a:ext>
                </a:extLst>
              </p:cNvPr>
              <p:cNvSpPr>
                <a:spLocks noRot="1" noChangeAspect="1" noMove="1" noResize="1" noEditPoints="1" noAdjustHandles="1" noChangeArrowheads="1" noChangeShapeType="1" noTextEdit="1"/>
              </p:cNvSpPr>
              <p:nvPr/>
            </p:nvSpPr>
            <p:spPr>
              <a:xfrm>
                <a:off x="4437724" y="3227440"/>
                <a:ext cx="811312" cy="437427"/>
              </a:xfrm>
              <a:prstGeom prst="rect">
                <a:avLst/>
              </a:prstGeom>
              <a:blipFill>
                <a:blip r:embed="rId5"/>
                <a:stretch>
                  <a:fillRect b="-2778"/>
                </a:stretch>
              </a:blipFill>
            </p:spPr>
            <p:txBody>
              <a:bodyPr/>
              <a:lstStyle/>
              <a:p>
                <a:r>
                  <a:rPr lang="en-US">
                    <a:noFill/>
                  </a:rPr>
                  <a:t> </a:t>
                </a:r>
              </a:p>
            </p:txBody>
          </p:sp>
        </mc:Fallback>
      </mc:AlternateContent>
      <p:sp>
        <p:nvSpPr>
          <p:cNvPr id="8" name="Title 7">
            <a:extLst>
              <a:ext uri="{FF2B5EF4-FFF2-40B4-BE49-F238E27FC236}">
                <a16:creationId xmlns:a16="http://schemas.microsoft.com/office/drawing/2014/main" id="{8F578A23-5E6F-460D-25E4-1BFFD63A61C1}"/>
              </a:ext>
            </a:extLst>
          </p:cNvPr>
          <p:cNvSpPr>
            <a:spLocks noGrp="1"/>
          </p:cNvSpPr>
          <p:nvPr>
            <p:ph type="title" idx="4294967295"/>
          </p:nvPr>
        </p:nvSpPr>
        <p:spPr>
          <a:xfrm>
            <a:off x="628650" y="-1325563"/>
            <a:ext cx="7886700" cy="1325563"/>
          </a:xfrm>
        </p:spPr>
        <p:txBody>
          <a:bodyPr vert="horz" lIns="91440" tIns="45720" rIns="91440" bIns="45720" rtlCol="0" anchor="b">
            <a:normAutofit/>
          </a:bodyPr>
          <a:lstStyle/>
          <a:p>
            <a:r>
              <a:rPr lang="en-US" dirty="0"/>
              <a:t>Combinations</a:t>
            </a:r>
          </a:p>
        </p:txBody>
      </p:sp>
    </p:spTree>
    <p:extLst>
      <p:ext uri="{BB962C8B-B14F-4D97-AF65-F5344CB8AC3E}">
        <p14:creationId xmlns:p14="http://schemas.microsoft.com/office/powerpoint/2010/main" val="3989000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39E30-6893-4BA5-A7BD-8CE03B569160}"/>
              </a:ext>
            </a:extLst>
          </p:cNvPr>
          <p:cNvSpPr>
            <a:spLocks noGrp="1"/>
          </p:cNvSpPr>
          <p:nvPr>
            <p:ph type="title"/>
          </p:nvPr>
        </p:nvSpPr>
        <p:spPr/>
        <p:txBody>
          <a:bodyPr vert="horz" lIns="68580" tIns="34290" rIns="68580" bIns="34290" rtlCol="0" anchor="ctr">
            <a:normAutofit/>
          </a:bodyPr>
          <a:lstStyle/>
          <a:p>
            <a:r>
              <a:rPr lang="en-US" sz="3000" dirty="0"/>
              <a:t>Example: What is the State Space Size?</a:t>
            </a:r>
          </a:p>
        </p:txBody>
      </p:sp>
      <p:pic>
        <p:nvPicPr>
          <p:cNvPr id="3" name="Picture 4" descr="vacuum2-environment">
            <a:extLst>
              <a:ext uri="{FF2B5EF4-FFF2-40B4-BE49-F238E27FC236}">
                <a16:creationId xmlns:a16="http://schemas.microsoft.com/office/drawing/2014/main" id="{E224BE64-C346-D3E4-1D1E-11567FB0BC89}"/>
              </a:ext>
            </a:extLst>
          </p:cNvPr>
          <p:cNvPicPr>
            <a:picLocks noChangeAspect="1" noChangeArrowheads="1"/>
          </p:cNvPicPr>
          <p:nvPr/>
        </p:nvPicPr>
        <p:blipFill>
          <a:blip r:embed="rId2" cstate="print"/>
          <a:srcRect/>
          <a:stretch>
            <a:fillRect/>
          </a:stretch>
        </p:blipFill>
        <p:spPr bwMode="auto">
          <a:xfrm>
            <a:off x="1898860" y="1341233"/>
            <a:ext cx="1193377" cy="610565"/>
          </a:xfrm>
          <a:prstGeom prst="rect">
            <a:avLst/>
          </a:prstGeom>
          <a:noFill/>
        </p:spPr>
      </p:pic>
      <p:pic>
        <p:nvPicPr>
          <p:cNvPr id="9" name="Picture 8">
            <a:extLst>
              <a:ext uri="{FF2B5EF4-FFF2-40B4-BE49-F238E27FC236}">
                <a16:creationId xmlns:a16="http://schemas.microsoft.com/office/drawing/2014/main" id="{DA8E13B6-4252-A139-34A0-8DF3C278CC28}"/>
              </a:ext>
            </a:extLst>
          </p:cNvPr>
          <p:cNvPicPr/>
          <p:nvPr/>
        </p:nvPicPr>
        <p:blipFill>
          <a:blip r:embed="rId3"/>
          <a:stretch/>
        </p:blipFill>
        <p:spPr>
          <a:xfrm>
            <a:off x="4800600" y="1341233"/>
            <a:ext cx="3962398" cy="4800600"/>
          </a:xfrm>
          <a:prstGeom prst="rect">
            <a:avLst/>
          </a:prstGeom>
          <a:ln>
            <a:noFill/>
          </a:ln>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A4BE5D2-9BA6-DB08-A4B5-2ED3B98CB6AD}"/>
                  </a:ext>
                </a:extLst>
              </p:cNvPr>
              <p:cNvSpPr txBox="1"/>
              <p:nvPr/>
            </p:nvSpPr>
            <p:spPr>
              <a:xfrm>
                <a:off x="609351" y="1947704"/>
                <a:ext cx="4115049" cy="3108543"/>
              </a:xfrm>
              <a:prstGeom prst="rect">
                <a:avLst/>
              </a:prstGeom>
              <a:noFill/>
            </p:spPr>
            <p:txBody>
              <a:bodyPr wrap="square" rtlCol="0">
                <a:spAutoFit/>
              </a:bodyPr>
              <a:lstStyle/>
              <a:p>
                <a:r>
                  <a:rPr lang="en-US" sz="1400" b="1" dirty="0"/>
                  <a:t>Dirt</a:t>
                </a:r>
              </a:p>
              <a:p>
                <a:pPr marL="285750" indent="-285750">
                  <a:buFont typeface="Arial" panose="020B0604020202020204" pitchFamily="34" charset="0"/>
                  <a:buChar char="•"/>
                </a:pPr>
                <a:r>
                  <a:rPr lang="en-US" sz="1400" b="1" dirty="0"/>
                  <a:t>Permutation:</a:t>
                </a:r>
                <a:r>
                  <a:rPr lang="en-US" sz="1400" dirty="0"/>
                  <a:t> A and B are different rooms, order does matter!</a:t>
                </a:r>
              </a:p>
              <a:p>
                <a:pPr marL="285750" indent="-285750">
                  <a:buFont typeface="Arial" panose="020B0604020202020204" pitchFamily="34" charset="0"/>
                  <a:buChar char="•"/>
                </a:pPr>
                <a:r>
                  <a:rPr lang="en-US" sz="1400" b="1" dirty="0"/>
                  <a:t>With repetition: </a:t>
                </a:r>
                <a:r>
                  <a:rPr lang="en-US" sz="1400" dirty="0"/>
                  <a:t>Dirt can be in both rooms.</a:t>
                </a:r>
              </a:p>
              <a:p>
                <a:pPr marL="285750" indent="-285750">
                  <a:buFont typeface="Arial" panose="020B0604020202020204" pitchFamily="34" charset="0"/>
                  <a:buChar char="•"/>
                </a:pPr>
                <a:r>
                  <a:rPr lang="en-US" sz="1400" dirty="0"/>
                  <a:t>There are </a:t>
                </a:r>
                <a14:m>
                  <m:oMath xmlns:m="http://schemas.openxmlformats.org/officeDocument/2006/math">
                    <m:r>
                      <a:rPr lang="en-US" sz="1400" b="0" i="1" smtClean="0">
                        <a:latin typeface="Cambria Math" panose="02040503050406030204" pitchFamily="18" charset="0"/>
                      </a:rPr>
                      <m:t>2</m:t>
                    </m:r>
                  </m:oMath>
                </a14:m>
                <a:r>
                  <a:rPr lang="en-US" sz="1400" dirty="0"/>
                  <a:t> options (clean/dirty)</a:t>
                </a:r>
              </a:p>
              <a:p>
                <a:endParaRPr lang="en-US" sz="1400" dirty="0"/>
              </a:p>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i="1">
                              <a:latin typeface="Cambria Math" panose="02040503050406030204" pitchFamily="18" charset="0"/>
                            </a:rPr>
                            <m:t>→</m:t>
                          </m:r>
                          <m:r>
                            <a:rPr lang="en-US" sz="1400" b="0" i="1" smtClean="0">
                              <a:latin typeface="Cambria Math" panose="02040503050406030204" pitchFamily="18" charset="0"/>
                            </a:rPr>
                            <m:t>2</m:t>
                          </m:r>
                        </m:e>
                        <m:sup>
                          <m:r>
                            <a:rPr lang="en-US" sz="1400" b="0" i="1" smtClean="0">
                              <a:latin typeface="Cambria Math" panose="02040503050406030204" pitchFamily="18" charset="0"/>
                            </a:rPr>
                            <m:t>2</m:t>
                          </m:r>
                        </m:sup>
                      </m:sSup>
                    </m:oMath>
                  </m:oMathPara>
                </a14:m>
                <a:endParaRPr lang="en-US" sz="1400" dirty="0"/>
              </a:p>
              <a:p>
                <a:endParaRPr lang="en-US" sz="1400" dirty="0"/>
              </a:p>
              <a:p>
                <a:r>
                  <a:rPr lang="en-US" sz="1400" b="1" dirty="0"/>
                  <a:t>Robot location</a:t>
                </a:r>
              </a:p>
              <a:p>
                <a:pPr marL="285750" indent="-285750">
                  <a:buFont typeface="Arial" panose="020B0604020202020204" pitchFamily="34" charset="0"/>
                  <a:buChar char="•"/>
                </a:pPr>
                <a:r>
                  <a:rPr lang="en-US" sz="1400" dirty="0"/>
                  <a:t>Can be in 1 out of 2 rooms.</a:t>
                </a:r>
              </a:p>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oMath>
                  </m:oMathPara>
                </a14:m>
                <a:endParaRPr lang="en-US" sz="1400" dirty="0"/>
              </a:p>
              <a:p>
                <a:endParaRPr lang="en-US" sz="1400" dirty="0"/>
              </a:p>
              <a:p>
                <a:r>
                  <a:rPr lang="en-US" sz="1400" dirty="0"/>
                  <a:t>Total:    </a:t>
                </a:r>
                <a14:m>
                  <m:oMath xmlns:m="http://schemas.openxmlformats.org/officeDocument/2006/math">
                    <m:r>
                      <a:rPr lang="en-US" sz="1400" b="0" i="1" smtClean="0">
                        <a:latin typeface="Cambria Math" panose="02040503050406030204" pitchFamily="18" charset="0"/>
                      </a:rPr>
                      <m:t>𝑛</m:t>
                    </m:r>
                    <m:r>
                      <a:rPr lang="en-US" sz="1400" b="0" i="0" smtClean="0">
                        <a:latin typeface="Cambria Math" panose="02040503050406030204" pitchFamily="18" charset="0"/>
                      </a:rPr>
                      <m:t>=</m:t>
                    </m:r>
                    <m:r>
                      <a:rPr lang="en-US" sz="1400" b="0" i="1" smtClean="0">
                        <a:latin typeface="Cambria Math" panose="02040503050406030204" pitchFamily="18" charset="0"/>
                      </a:rPr>
                      <m:t>2</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×2</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2</m:t>
                        </m:r>
                      </m:e>
                      <m:sup>
                        <m:r>
                          <a:rPr lang="en-US" sz="1400" b="0" i="1" smtClean="0">
                            <a:latin typeface="Cambria Math" panose="02040503050406030204" pitchFamily="18" charset="0"/>
                          </a:rPr>
                          <m:t>3</m:t>
                        </m:r>
                      </m:sup>
                    </m:sSup>
                    <m:r>
                      <a:rPr lang="en-US" sz="1400" b="0" i="1" smtClean="0">
                        <a:latin typeface="Cambria Math" panose="02040503050406030204" pitchFamily="18" charset="0"/>
                      </a:rPr>
                      <m:t>=8</m:t>
                    </m:r>
                  </m:oMath>
                </a14:m>
                <a:endParaRPr lang="en-US" sz="1400" dirty="0"/>
              </a:p>
              <a:p>
                <a:endParaRPr lang="en-US" sz="1400" dirty="0"/>
              </a:p>
            </p:txBody>
          </p:sp>
        </mc:Choice>
        <mc:Fallback xmlns="">
          <p:sp>
            <p:nvSpPr>
              <p:cNvPr id="10" name="TextBox 9">
                <a:extLst>
                  <a:ext uri="{FF2B5EF4-FFF2-40B4-BE49-F238E27FC236}">
                    <a16:creationId xmlns:a16="http://schemas.microsoft.com/office/drawing/2014/main" id="{AA4BE5D2-9BA6-DB08-A4B5-2ED3B98CB6AD}"/>
                  </a:ext>
                </a:extLst>
              </p:cNvPr>
              <p:cNvSpPr txBox="1">
                <a:spLocks noRot="1" noChangeAspect="1" noMove="1" noResize="1" noEditPoints="1" noAdjustHandles="1" noChangeArrowheads="1" noChangeShapeType="1" noTextEdit="1"/>
              </p:cNvSpPr>
              <p:nvPr/>
            </p:nvSpPr>
            <p:spPr>
              <a:xfrm>
                <a:off x="609351" y="1947704"/>
                <a:ext cx="4115049" cy="3108543"/>
              </a:xfrm>
              <a:prstGeom prst="rect">
                <a:avLst/>
              </a:prstGeom>
              <a:blipFill>
                <a:blip r:embed="rId4"/>
                <a:stretch>
                  <a:fillRect l="-444" t="-393"/>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BD37989B-9DC4-B573-F0AD-894463503E2E}"/>
              </a:ext>
            </a:extLst>
          </p:cNvPr>
          <p:cNvSpPr/>
          <p:nvPr/>
        </p:nvSpPr>
        <p:spPr>
          <a:xfrm>
            <a:off x="4835589" y="2152949"/>
            <a:ext cx="1637800" cy="3810000"/>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6E7C59E0-D992-775F-588C-62C6634E6ECF}"/>
              </a:ext>
            </a:extLst>
          </p:cNvPr>
          <p:cNvCxnSpPr>
            <a:cxnSpLocks/>
          </p:cNvCxnSpPr>
          <p:nvPr/>
        </p:nvCxnSpPr>
        <p:spPr>
          <a:xfrm flipH="1" flipV="1">
            <a:off x="2782253" y="3463521"/>
            <a:ext cx="2551747" cy="1718079"/>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54AA3B0F-E12F-0ECA-945E-B140E472F50A}"/>
              </a:ext>
            </a:extLst>
          </p:cNvPr>
          <p:cNvSpPr txBox="1"/>
          <p:nvPr/>
        </p:nvSpPr>
        <p:spPr>
          <a:xfrm>
            <a:off x="4964235" y="5568793"/>
            <a:ext cx="1399376" cy="52322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1400" b="1" dirty="0"/>
              <a:t>r … # of rooms</a:t>
            </a:r>
            <a:br>
              <a:rPr lang="en-US" sz="1400" b="1" dirty="0"/>
            </a:br>
            <a:r>
              <a:rPr lang="en-US" sz="1400" b="1" dirty="0"/>
              <a:t>n … options</a:t>
            </a:r>
          </a:p>
        </p:txBody>
      </p:sp>
      <p:pic>
        <p:nvPicPr>
          <p:cNvPr id="6" name="Picture 5">
            <a:extLst>
              <a:ext uri="{FF2B5EF4-FFF2-40B4-BE49-F238E27FC236}">
                <a16:creationId xmlns:a16="http://schemas.microsoft.com/office/drawing/2014/main" id="{2A8D7251-0F0F-237E-29D7-20093B0B33F8}"/>
              </a:ext>
            </a:extLst>
          </p:cNvPr>
          <p:cNvPicPr>
            <a:picLocks noChangeAspect="1"/>
          </p:cNvPicPr>
          <p:nvPr/>
        </p:nvPicPr>
        <p:blipFill>
          <a:blip r:embed="rId5"/>
          <a:stretch>
            <a:fillRect/>
          </a:stretch>
        </p:blipFill>
        <p:spPr>
          <a:xfrm>
            <a:off x="2362200" y="4805346"/>
            <a:ext cx="2108595" cy="1816981"/>
          </a:xfrm>
          <a:prstGeom prst="rect">
            <a:avLst/>
          </a:prstGeom>
        </p:spPr>
      </p:pic>
    </p:spTree>
    <p:extLst>
      <p:ext uri="{BB962C8B-B14F-4D97-AF65-F5344CB8AC3E}">
        <p14:creationId xmlns:p14="http://schemas.microsoft.com/office/powerpoint/2010/main" val="122215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MAZE. In Black and White.&quot; Art Board Print by TOMSREDBUBBLE | Redbubble">
            <a:extLst>
              <a:ext uri="{FF2B5EF4-FFF2-40B4-BE49-F238E27FC236}">
                <a16:creationId xmlns:a16="http://schemas.microsoft.com/office/drawing/2014/main" id="{2571153B-B059-4858-BF01-466BDD0CE4B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335" b="12480"/>
          <a:stretch/>
        </p:blipFill>
        <p:spPr bwMode="auto">
          <a:xfrm>
            <a:off x="914400" y="2133600"/>
            <a:ext cx="1778794" cy="1758554"/>
          </a:xfrm>
          <a:prstGeom prst="rect">
            <a:avLst/>
          </a:prstGeom>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B08B44E6-866D-4A5E-AFB3-D9DCA58C75D3}"/>
              </a:ext>
            </a:extLst>
          </p:cNvPr>
          <p:cNvSpPr/>
          <p:nvPr/>
        </p:nvSpPr>
        <p:spPr>
          <a:xfrm>
            <a:off x="914400" y="3908908"/>
            <a:ext cx="1778794" cy="351235"/>
          </a:xfrm>
          <a:prstGeom prst="rect">
            <a:avLst/>
          </a:prstGeom>
          <a:solidFill>
            <a:srgbClr val="000000">
              <a:alpha val="50000"/>
            </a:srgbClr>
          </a:solidFill>
          <a:ln>
            <a:noFill/>
          </a:ln>
        </p:spPr>
        <p:txBody>
          <a:bodyPr wrap="square" anchor="ctr">
            <a:noAutofit/>
          </a:bodyPr>
          <a:lstStyle/>
          <a:p>
            <a:pPr algn="ctr">
              <a:spcAft>
                <a:spcPts val="450"/>
              </a:spcAft>
            </a:pPr>
            <a:r>
              <a:rPr lang="en-US" sz="1200">
                <a:solidFill>
                  <a:srgbClr val="FFFFFF"/>
                </a:solidFill>
              </a:rPr>
              <a:t>Maze</a:t>
            </a:r>
          </a:p>
        </p:txBody>
      </p:sp>
      <p:pic>
        <p:nvPicPr>
          <p:cNvPr id="1028" name="Picture 4" descr="The eight queens puzzle in Python | Solarian Programmer">
            <a:extLst>
              <a:ext uri="{FF2B5EF4-FFF2-40B4-BE49-F238E27FC236}">
                <a16:creationId xmlns:a16="http://schemas.microsoft.com/office/drawing/2014/main" id="{9FC19A06-CBF6-4819-B189-F9D337D6FC1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43200" y="2133600"/>
            <a:ext cx="1759744" cy="1758554"/>
          </a:xfrm>
          <a:prstGeom prst="rect">
            <a:avLst/>
          </a:prstGeom>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4677E2A-E997-42CC-B03B-6B72B6934E54}"/>
              </a:ext>
            </a:extLst>
          </p:cNvPr>
          <p:cNvSpPr/>
          <p:nvPr/>
        </p:nvSpPr>
        <p:spPr>
          <a:xfrm>
            <a:off x="2743200" y="3908908"/>
            <a:ext cx="1759744" cy="351235"/>
          </a:xfrm>
          <a:prstGeom prst="rect">
            <a:avLst/>
          </a:prstGeom>
          <a:solidFill>
            <a:srgbClr val="000000">
              <a:alpha val="50000"/>
            </a:srgbClr>
          </a:solidFill>
          <a:ln>
            <a:noFill/>
          </a:ln>
        </p:spPr>
        <p:txBody>
          <a:bodyPr wrap="square" anchor="ctr">
            <a:noAutofit/>
          </a:bodyPr>
          <a:lstStyle/>
          <a:p>
            <a:pPr algn="ctr">
              <a:spcAft>
                <a:spcPts val="450"/>
              </a:spcAft>
            </a:pPr>
            <a:r>
              <a:rPr lang="en-US" sz="1200" dirty="0">
                <a:solidFill>
                  <a:srgbClr val="FFFFFF"/>
                </a:solidFill>
              </a:rPr>
              <a:t>8-queens problem</a:t>
            </a:r>
          </a:p>
        </p:txBody>
      </p:sp>
      <p:pic>
        <p:nvPicPr>
          <p:cNvPr id="1026" name="Picture 2">
            <a:extLst>
              <a:ext uri="{FF2B5EF4-FFF2-40B4-BE49-F238E27FC236}">
                <a16:creationId xmlns:a16="http://schemas.microsoft.com/office/drawing/2014/main" id="{BEECF329-1304-4A9B-905D-61E6EC19569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4439"/>
          <a:stretch/>
        </p:blipFill>
        <p:spPr bwMode="auto">
          <a:xfrm>
            <a:off x="4554139" y="2133600"/>
            <a:ext cx="1872854" cy="1758554"/>
          </a:xfrm>
          <a:prstGeom prst="rect">
            <a:avLst/>
          </a:prstGeom>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6680FC1-2E9B-4D1E-BE6C-BA13EF788FB4}"/>
              </a:ext>
            </a:extLst>
          </p:cNvPr>
          <p:cNvSpPr/>
          <p:nvPr/>
        </p:nvSpPr>
        <p:spPr>
          <a:xfrm>
            <a:off x="4554139" y="3908908"/>
            <a:ext cx="1872854" cy="351235"/>
          </a:xfrm>
          <a:prstGeom prst="rect">
            <a:avLst/>
          </a:prstGeom>
          <a:solidFill>
            <a:srgbClr val="000000">
              <a:alpha val="50000"/>
            </a:srgbClr>
          </a:solidFill>
          <a:ln>
            <a:noFill/>
          </a:ln>
        </p:spPr>
        <p:txBody>
          <a:bodyPr wrap="square" anchor="ctr">
            <a:noAutofit/>
          </a:bodyPr>
          <a:lstStyle/>
          <a:p>
            <a:pPr algn="ctr">
              <a:spcAft>
                <a:spcPts val="450"/>
              </a:spcAft>
            </a:pPr>
            <a:r>
              <a:rPr lang="en-US" sz="1200" dirty="0">
                <a:solidFill>
                  <a:srgbClr val="FFFFFF"/>
                </a:solidFill>
              </a:rPr>
              <a:t>8-puzzle problem</a:t>
            </a:r>
          </a:p>
        </p:txBody>
      </p:sp>
      <p:pic>
        <p:nvPicPr>
          <p:cNvPr id="1030" name="Picture 6" descr="Tic-tac-toe - Wikipedia">
            <a:extLst>
              <a:ext uri="{FF2B5EF4-FFF2-40B4-BE49-F238E27FC236}">
                <a16:creationId xmlns:a16="http://schemas.microsoft.com/office/drawing/2014/main" id="{C8966331-BED0-4CC1-988D-8EF4F768252A}"/>
              </a:ext>
            </a:extLst>
          </p:cNvPr>
          <p:cNvPicPr>
            <a:picLocks noChangeAspect="1" noChangeArrowheads="1"/>
          </p:cNvPicPr>
          <p:nvPr/>
        </p:nvPicPr>
        <p:blipFill>
          <a:blip r:embed="rId5" cstate="print">
            <a:biLevel thresh="25000"/>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tretch>
            <a:fillRect/>
          </a:stretch>
        </p:blipFill>
        <p:spPr bwMode="auto">
          <a:xfrm>
            <a:off x="6479381" y="2133600"/>
            <a:ext cx="1983581" cy="1758554"/>
          </a:xfrm>
          <a:prstGeom prst="rect">
            <a:avLst/>
          </a:prstGeom>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2506F6E-739D-46C1-AF74-95E930538CAD}"/>
              </a:ext>
            </a:extLst>
          </p:cNvPr>
          <p:cNvSpPr/>
          <p:nvPr/>
        </p:nvSpPr>
        <p:spPr>
          <a:xfrm>
            <a:off x="6479381" y="3908908"/>
            <a:ext cx="1983581" cy="351235"/>
          </a:xfrm>
          <a:prstGeom prst="rect">
            <a:avLst/>
          </a:prstGeom>
          <a:solidFill>
            <a:srgbClr val="000000">
              <a:alpha val="50000"/>
            </a:srgbClr>
          </a:solidFill>
          <a:ln>
            <a:noFill/>
          </a:ln>
        </p:spPr>
        <p:txBody>
          <a:bodyPr wrap="square" anchor="ctr">
            <a:noAutofit/>
          </a:bodyPr>
          <a:lstStyle/>
          <a:p>
            <a:pPr algn="ctr">
              <a:spcAft>
                <a:spcPts val="450"/>
              </a:spcAft>
            </a:pPr>
            <a:r>
              <a:rPr lang="en-US" sz="1200" dirty="0">
                <a:solidFill>
                  <a:srgbClr val="FFFFFF"/>
                </a:solidFill>
              </a:rPr>
              <a:t>Tic-tac-toe</a:t>
            </a:r>
          </a:p>
        </p:txBody>
      </p:sp>
      <p:sp>
        <p:nvSpPr>
          <p:cNvPr id="2" name="Title 1">
            <a:extLst>
              <a:ext uri="{FF2B5EF4-FFF2-40B4-BE49-F238E27FC236}">
                <a16:creationId xmlns:a16="http://schemas.microsoft.com/office/drawing/2014/main" id="{E0F39E30-6893-4BA5-A7BD-8CE03B569160}"/>
              </a:ext>
            </a:extLst>
          </p:cNvPr>
          <p:cNvSpPr>
            <a:spLocks noGrp="1"/>
          </p:cNvSpPr>
          <p:nvPr>
            <p:ph type="title"/>
          </p:nvPr>
        </p:nvSpPr>
        <p:spPr/>
        <p:txBody>
          <a:bodyPr vert="horz" lIns="68580" tIns="34290" rIns="68580" bIns="34290" rtlCol="0" anchor="ctr">
            <a:normAutofit/>
          </a:bodyPr>
          <a:lstStyle/>
          <a:p>
            <a:r>
              <a:rPr lang="en-US" sz="3000" dirty="0"/>
              <a:t>Examples: What is the State Space Size?</a:t>
            </a:r>
          </a:p>
        </p:txBody>
      </p:sp>
      <p:sp>
        <p:nvSpPr>
          <p:cNvPr id="4" name="TextBox 3">
            <a:extLst>
              <a:ext uri="{FF2B5EF4-FFF2-40B4-BE49-F238E27FC236}">
                <a16:creationId xmlns:a16="http://schemas.microsoft.com/office/drawing/2014/main" id="{8FCC58D6-DB77-4484-9D8D-2B3CEA578693}"/>
              </a:ext>
            </a:extLst>
          </p:cNvPr>
          <p:cNvSpPr txBox="1"/>
          <p:nvPr/>
        </p:nvSpPr>
        <p:spPr>
          <a:xfrm>
            <a:off x="628650" y="1506023"/>
            <a:ext cx="8058150" cy="369332"/>
          </a:xfrm>
          <a:prstGeom prst="rect">
            <a:avLst/>
          </a:prstGeom>
          <a:noFill/>
        </p:spPr>
        <p:txBody>
          <a:bodyPr wrap="square" rtlCol="0">
            <a:spAutoFit/>
          </a:bodyPr>
          <a:lstStyle/>
          <a:p>
            <a:r>
              <a:rPr lang="en-US" dirty="0"/>
              <a:t>Often a rough upper limit is sufficient to determine how hard the search problem is.</a:t>
            </a:r>
          </a:p>
        </p:txBody>
      </p:sp>
    </p:spTree>
    <p:extLst>
      <p:ext uri="{BB962C8B-B14F-4D97-AF65-F5344CB8AC3E}">
        <p14:creationId xmlns:p14="http://schemas.microsoft.com/office/powerpoint/2010/main" val="3336624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9124A-B8A1-3533-1049-5E570C7CF9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B30590-7956-4DFB-75D9-1D07F6339013}"/>
              </a:ext>
            </a:extLst>
          </p:cNvPr>
          <p:cNvSpPr>
            <a:spLocks noGrp="1"/>
          </p:cNvSpPr>
          <p:nvPr>
            <p:ph type="title"/>
          </p:nvPr>
        </p:nvSpPr>
        <p:spPr/>
        <p:txBody>
          <a:bodyPr/>
          <a:lstStyle/>
          <a:p>
            <a:r>
              <a:rPr lang="en-US" dirty="0"/>
              <a:t>Contents</a:t>
            </a:r>
          </a:p>
        </p:txBody>
      </p:sp>
      <p:graphicFrame>
        <p:nvGraphicFramePr>
          <p:cNvPr id="7" name="Content Placeholder 6">
            <a:extLst>
              <a:ext uri="{FF2B5EF4-FFF2-40B4-BE49-F238E27FC236}">
                <a16:creationId xmlns:a16="http://schemas.microsoft.com/office/drawing/2014/main" id="{E61EF917-0B40-86DA-0D77-3D31E8F97386}"/>
              </a:ext>
            </a:extLst>
          </p:cNvPr>
          <p:cNvGraphicFramePr>
            <a:graphicFrameLocks noGrp="1"/>
          </p:cNvGraphicFramePr>
          <p:nvPr>
            <p:ph idx="1"/>
            <p:extLst>
              <p:ext uri="{D42A27DB-BD31-4B8C-83A1-F6EECF244321}">
                <p14:modId xmlns:p14="http://schemas.microsoft.com/office/powerpoint/2010/main" val="3532856260"/>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9438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009B0-C3B3-4372-8611-9599815018B5}"/>
            </a:ext>
          </a:extLst>
        </p:cNvPr>
        <p:cNvGrpSpPr/>
        <p:nvPr/>
      </p:nvGrpSpPr>
      <p:grpSpPr>
        <a:xfrm>
          <a:off x="0" y="0"/>
          <a:ext cx="0" cy="0"/>
          <a:chOff x="0" y="0"/>
          <a:chExt cx="0" cy="0"/>
        </a:xfrm>
      </p:grpSpPr>
      <p:pic>
        <p:nvPicPr>
          <p:cNvPr id="1032" name="Picture 8" descr="MAZE. In Black and White.&quot; Art Board Print by TOMSREDBUBBLE | Redbubble">
            <a:extLst>
              <a:ext uri="{FF2B5EF4-FFF2-40B4-BE49-F238E27FC236}">
                <a16:creationId xmlns:a16="http://schemas.microsoft.com/office/drawing/2014/main" id="{919FC951-B8E8-5127-A904-DE8A7AF32B7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335" b="12480"/>
          <a:stretch/>
        </p:blipFill>
        <p:spPr bwMode="auto">
          <a:xfrm>
            <a:off x="914400" y="2133600"/>
            <a:ext cx="1778794" cy="1758554"/>
          </a:xfrm>
          <a:prstGeom prst="rect">
            <a:avLst/>
          </a:prstGeom>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1DA3F89B-1168-673A-0662-D7E903AC24FB}"/>
              </a:ext>
            </a:extLst>
          </p:cNvPr>
          <p:cNvSpPr/>
          <p:nvPr/>
        </p:nvSpPr>
        <p:spPr>
          <a:xfrm>
            <a:off x="914400" y="3908908"/>
            <a:ext cx="1778794" cy="351235"/>
          </a:xfrm>
          <a:prstGeom prst="rect">
            <a:avLst/>
          </a:prstGeom>
          <a:solidFill>
            <a:srgbClr val="000000">
              <a:alpha val="50000"/>
            </a:srgbClr>
          </a:solidFill>
          <a:ln>
            <a:noFill/>
          </a:ln>
        </p:spPr>
        <p:txBody>
          <a:bodyPr wrap="square" anchor="ctr">
            <a:noAutofit/>
          </a:bodyPr>
          <a:lstStyle/>
          <a:p>
            <a:pPr algn="ctr">
              <a:spcAft>
                <a:spcPts val="450"/>
              </a:spcAft>
            </a:pPr>
            <a:r>
              <a:rPr lang="en-US" sz="1200">
                <a:solidFill>
                  <a:srgbClr val="FFFFFF"/>
                </a:solidFill>
              </a:rPr>
              <a:t>Maze</a:t>
            </a:r>
          </a:p>
        </p:txBody>
      </p:sp>
      <p:pic>
        <p:nvPicPr>
          <p:cNvPr id="1028" name="Picture 4" descr="The eight queens puzzle in Python | Solarian Programmer">
            <a:extLst>
              <a:ext uri="{FF2B5EF4-FFF2-40B4-BE49-F238E27FC236}">
                <a16:creationId xmlns:a16="http://schemas.microsoft.com/office/drawing/2014/main" id="{4DBDC790-C2DE-54FB-0690-FAADFEB2522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43200" y="2133600"/>
            <a:ext cx="1759744" cy="1758554"/>
          </a:xfrm>
          <a:prstGeom prst="rect">
            <a:avLst/>
          </a:prstGeom>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0581061-96C1-8410-9D29-EB45FBCEAB2F}"/>
              </a:ext>
            </a:extLst>
          </p:cNvPr>
          <p:cNvSpPr/>
          <p:nvPr/>
        </p:nvSpPr>
        <p:spPr>
          <a:xfrm>
            <a:off x="2743200" y="3908908"/>
            <a:ext cx="1759744" cy="351235"/>
          </a:xfrm>
          <a:prstGeom prst="rect">
            <a:avLst/>
          </a:prstGeom>
          <a:solidFill>
            <a:srgbClr val="000000">
              <a:alpha val="50000"/>
            </a:srgbClr>
          </a:solidFill>
          <a:ln>
            <a:noFill/>
          </a:ln>
        </p:spPr>
        <p:txBody>
          <a:bodyPr wrap="square" anchor="ctr">
            <a:noAutofit/>
          </a:bodyPr>
          <a:lstStyle/>
          <a:p>
            <a:pPr algn="ctr">
              <a:spcAft>
                <a:spcPts val="450"/>
              </a:spcAft>
            </a:pPr>
            <a:r>
              <a:rPr lang="en-US" sz="1200" dirty="0">
                <a:solidFill>
                  <a:srgbClr val="FFFFFF"/>
                </a:solidFill>
              </a:rPr>
              <a:t>8-queens problem</a:t>
            </a:r>
          </a:p>
        </p:txBody>
      </p:sp>
      <p:pic>
        <p:nvPicPr>
          <p:cNvPr id="1026" name="Picture 2">
            <a:extLst>
              <a:ext uri="{FF2B5EF4-FFF2-40B4-BE49-F238E27FC236}">
                <a16:creationId xmlns:a16="http://schemas.microsoft.com/office/drawing/2014/main" id="{CB0CAEA0-4BD4-D1B6-4861-331017057E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4439"/>
          <a:stretch/>
        </p:blipFill>
        <p:spPr bwMode="auto">
          <a:xfrm>
            <a:off x="4554139" y="2133600"/>
            <a:ext cx="1872854" cy="1758554"/>
          </a:xfrm>
          <a:prstGeom prst="rect">
            <a:avLst/>
          </a:prstGeom>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25794C8-869A-4446-ED77-AA84F07764F7}"/>
              </a:ext>
            </a:extLst>
          </p:cNvPr>
          <p:cNvSpPr/>
          <p:nvPr/>
        </p:nvSpPr>
        <p:spPr>
          <a:xfrm>
            <a:off x="4554139" y="3908908"/>
            <a:ext cx="1872854" cy="351235"/>
          </a:xfrm>
          <a:prstGeom prst="rect">
            <a:avLst/>
          </a:prstGeom>
          <a:solidFill>
            <a:srgbClr val="000000">
              <a:alpha val="50000"/>
            </a:srgbClr>
          </a:solidFill>
          <a:ln>
            <a:noFill/>
          </a:ln>
        </p:spPr>
        <p:txBody>
          <a:bodyPr wrap="square" anchor="ctr">
            <a:noAutofit/>
          </a:bodyPr>
          <a:lstStyle/>
          <a:p>
            <a:pPr algn="ctr">
              <a:spcAft>
                <a:spcPts val="450"/>
              </a:spcAft>
            </a:pPr>
            <a:r>
              <a:rPr lang="en-US" sz="1200" dirty="0">
                <a:solidFill>
                  <a:srgbClr val="FFFFFF"/>
                </a:solidFill>
              </a:rPr>
              <a:t>8-puzzle problem</a:t>
            </a:r>
          </a:p>
        </p:txBody>
      </p:sp>
      <p:pic>
        <p:nvPicPr>
          <p:cNvPr id="1030" name="Picture 6" descr="Tic-tac-toe - Wikipedia">
            <a:extLst>
              <a:ext uri="{FF2B5EF4-FFF2-40B4-BE49-F238E27FC236}">
                <a16:creationId xmlns:a16="http://schemas.microsoft.com/office/drawing/2014/main" id="{414EA962-7633-FF8E-D45A-CD621CE39C0C}"/>
              </a:ext>
            </a:extLst>
          </p:cNvPr>
          <p:cNvPicPr>
            <a:picLocks noChangeAspect="1" noChangeArrowheads="1"/>
          </p:cNvPicPr>
          <p:nvPr/>
        </p:nvPicPr>
        <p:blipFill>
          <a:blip r:embed="rId5" cstate="print">
            <a:biLevel thresh="25000"/>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tretch>
            <a:fillRect/>
          </a:stretch>
        </p:blipFill>
        <p:spPr bwMode="auto">
          <a:xfrm>
            <a:off x="6479381" y="2133600"/>
            <a:ext cx="1983581" cy="1758554"/>
          </a:xfrm>
          <a:prstGeom prst="rect">
            <a:avLst/>
          </a:prstGeom>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3731585-6367-DB65-4FDC-B99E58BC7526}"/>
              </a:ext>
            </a:extLst>
          </p:cNvPr>
          <p:cNvSpPr/>
          <p:nvPr/>
        </p:nvSpPr>
        <p:spPr>
          <a:xfrm>
            <a:off x="6479381" y="3908908"/>
            <a:ext cx="1983581" cy="351235"/>
          </a:xfrm>
          <a:prstGeom prst="rect">
            <a:avLst/>
          </a:prstGeom>
          <a:solidFill>
            <a:srgbClr val="000000">
              <a:alpha val="50000"/>
            </a:srgbClr>
          </a:solidFill>
          <a:ln>
            <a:noFill/>
          </a:ln>
        </p:spPr>
        <p:txBody>
          <a:bodyPr wrap="square" anchor="ctr">
            <a:noAutofit/>
          </a:bodyPr>
          <a:lstStyle/>
          <a:p>
            <a:pPr algn="ctr">
              <a:spcAft>
                <a:spcPts val="450"/>
              </a:spcAft>
            </a:pPr>
            <a:r>
              <a:rPr lang="en-US" sz="1200" dirty="0">
                <a:solidFill>
                  <a:srgbClr val="FFFFFF"/>
                </a:solidFill>
              </a:rPr>
              <a:t>Tic-tac-toe</a:t>
            </a:r>
          </a:p>
        </p:txBody>
      </p:sp>
      <p:sp>
        <p:nvSpPr>
          <p:cNvPr id="2" name="Title 1">
            <a:extLst>
              <a:ext uri="{FF2B5EF4-FFF2-40B4-BE49-F238E27FC236}">
                <a16:creationId xmlns:a16="http://schemas.microsoft.com/office/drawing/2014/main" id="{C32EB4C7-5944-5D61-664F-D8ECDA4D36EC}"/>
              </a:ext>
            </a:extLst>
          </p:cNvPr>
          <p:cNvSpPr>
            <a:spLocks noGrp="1"/>
          </p:cNvSpPr>
          <p:nvPr>
            <p:ph type="title"/>
          </p:nvPr>
        </p:nvSpPr>
        <p:spPr/>
        <p:txBody>
          <a:bodyPr vert="horz" lIns="68580" tIns="34290" rIns="68580" bIns="34290" rtlCol="0" anchor="ctr">
            <a:normAutofit/>
          </a:bodyPr>
          <a:lstStyle/>
          <a:p>
            <a:r>
              <a:rPr lang="en-US" sz="3000" dirty="0"/>
              <a:t>Examples: What is the State Space Size?</a:t>
            </a:r>
          </a:p>
        </p:txBody>
      </p:sp>
      <p:sp>
        <p:nvSpPr>
          <p:cNvPr id="4" name="TextBox 3">
            <a:extLst>
              <a:ext uri="{FF2B5EF4-FFF2-40B4-BE49-F238E27FC236}">
                <a16:creationId xmlns:a16="http://schemas.microsoft.com/office/drawing/2014/main" id="{95CDD5FF-CBDC-A4B1-03FE-A5241EEC062C}"/>
              </a:ext>
            </a:extLst>
          </p:cNvPr>
          <p:cNvSpPr txBox="1"/>
          <p:nvPr/>
        </p:nvSpPr>
        <p:spPr>
          <a:xfrm>
            <a:off x="628650" y="1506023"/>
            <a:ext cx="8058150" cy="369332"/>
          </a:xfrm>
          <a:prstGeom prst="rect">
            <a:avLst/>
          </a:prstGeom>
          <a:noFill/>
        </p:spPr>
        <p:txBody>
          <a:bodyPr wrap="square" rtlCol="0">
            <a:spAutoFit/>
          </a:bodyPr>
          <a:lstStyle/>
          <a:p>
            <a:r>
              <a:rPr lang="en-US" dirty="0"/>
              <a:t>Often a rough upper limit is sufficient to determine how hard the search problem is.</a:t>
            </a:r>
          </a:p>
        </p:txBody>
      </p:sp>
      <p:sp>
        <p:nvSpPr>
          <p:cNvPr id="3" name="TextBox 2">
            <a:extLst>
              <a:ext uri="{FF2B5EF4-FFF2-40B4-BE49-F238E27FC236}">
                <a16:creationId xmlns:a16="http://schemas.microsoft.com/office/drawing/2014/main" id="{A78B2A05-8718-D264-3F91-B1C48EDD3534}"/>
              </a:ext>
            </a:extLst>
          </p:cNvPr>
          <p:cNvSpPr txBox="1"/>
          <p:nvPr/>
        </p:nvSpPr>
        <p:spPr>
          <a:xfrm>
            <a:off x="990600" y="4343400"/>
            <a:ext cx="1600200" cy="1169551"/>
          </a:xfrm>
          <a:prstGeom prst="rect">
            <a:avLst/>
          </a:prstGeom>
          <a:noFill/>
        </p:spPr>
        <p:txBody>
          <a:bodyPr wrap="square" rtlCol="0">
            <a:spAutoFit/>
          </a:bodyPr>
          <a:lstStyle/>
          <a:p>
            <a:r>
              <a:rPr lang="en-US" sz="1400" dirty="0"/>
              <a:t>Positions the agent can be in. </a:t>
            </a:r>
          </a:p>
          <a:p>
            <a:endParaRPr lang="en-US" sz="1400" dirty="0"/>
          </a:p>
          <a:p>
            <a:r>
              <a:rPr lang="en-US" sz="1400" dirty="0"/>
              <a:t>n = Number of white squares.</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2A165D8-8BE5-9430-2C62-8F2EC4CF31CA}"/>
                  </a:ext>
                </a:extLst>
              </p:cNvPr>
              <p:cNvSpPr txBox="1"/>
              <p:nvPr/>
            </p:nvSpPr>
            <p:spPr>
              <a:xfrm>
                <a:off x="2693194" y="4343400"/>
                <a:ext cx="1860945" cy="2076402"/>
              </a:xfrm>
              <a:prstGeom prst="rect">
                <a:avLst/>
              </a:prstGeom>
              <a:noFill/>
            </p:spPr>
            <p:txBody>
              <a:bodyPr wrap="square" rtlCol="0">
                <a:spAutoFit/>
              </a:bodyPr>
              <a:lstStyle/>
              <a:p>
                <a:r>
                  <a:rPr lang="en-US" sz="1400" dirty="0"/>
                  <a:t>All arrangements with 8 queens on the board.</a:t>
                </a:r>
              </a:p>
              <a:p>
                <a:endParaRPr lang="en-US" sz="1400" dirty="0"/>
              </a:p>
              <a:p>
                <a14:m>
                  <m:oMath xmlns:m="http://schemas.openxmlformats.org/officeDocument/2006/math">
                    <m:r>
                      <a:rPr lang="en-US" sz="1400" i="1" dirty="0" smtClean="0">
                        <a:latin typeface="Cambria Math" panose="02040503050406030204" pitchFamily="18" charset="0"/>
                      </a:rPr>
                      <m:t>𝑛</m:t>
                    </m:r>
                    <m:r>
                      <a:rPr lang="en-US" sz="1400" i="1" dirty="0" smtClean="0">
                        <a:latin typeface="Cambria Math" panose="02040503050406030204" pitchFamily="18" charset="0"/>
                      </a:rPr>
                      <m:t> &lt;</m:t>
                    </m:r>
                    <m:sSup>
                      <m:sSupPr>
                        <m:ctrlPr>
                          <a:rPr lang="en-US" sz="1400" b="0" i="1" dirty="0" smtClean="0">
                            <a:latin typeface="Cambria Math" panose="02040503050406030204" pitchFamily="18" charset="0"/>
                          </a:rPr>
                        </m:ctrlPr>
                      </m:sSupPr>
                      <m:e>
                        <m:r>
                          <a:rPr lang="en-US" sz="1400" b="0" i="1" dirty="0" smtClean="0">
                            <a:latin typeface="Cambria Math" panose="02040503050406030204" pitchFamily="18" charset="0"/>
                          </a:rPr>
                          <m:t>2</m:t>
                        </m:r>
                      </m:e>
                      <m:sup>
                        <m:r>
                          <a:rPr lang="en-US" sz="1400" b="0" i="1" dirty="0" smtClean="0">
                            <a:latin typeface="Cambria Math" panose="02040503050406030204" pitchFamily="18" charset="0"/>
                          </a:rPr>
                          <m:t>64</m:t>
                        </m:r>
                      </m:sup>
                    </m:sSup>
                    <m:r>
                      <a:rPr lang="en-US" sz="1400" b="0" i="1" dirty="0" smtClean="0">
                        <a:latin typeface="Cambria Math" panose="02040503050406030204" pitchFamily="18" charset="0"/>
                      </a:rPr>
                      <m:t>≈1.8×</m:t>
                    </m:r>
                    <m:sSup>
                      <m:sSupPr>
                        <m:ctrlPr>
                          <a:rPr lang="en-US" sz="1400" b="0" i="1" dirty="0" smtClean="0">
                            <a:latin typeface="Cambria Math" panose="02040503050406030204" pitchFamily="18" charset="0"/>
                          </a:rPr>
                        </m:ctrlPr>
                      </m:sSupPr>
                      <m:e>
                        <m:r>
                          <a:rPr lang="en-US" sz="1400" b="0" i="1" dirty="0" smtClean="0">
                            <a:latin typeface="Cambria Math" panose="02040503050406030204" pitchFamily="18" charset="0"/>
                          </a:rPr>
                          <m:t>10</m:t>
                        </m:r>
                      </m:e>
                      <m:sup>
                        <m:r>
                          <a:rPr lang="en-US" sz="1400" b="0" i="1" dirty="0" smtClean="0">
                            <a:latin typeface="Cambria Math" panose="02040503050406030204" pitchFamily="18" charset="0"/>
                          </a:rPr>
                          <m:t>19</m:t>
                        </m:r>
                      </m:sup>
                    </m:sSup>
                  </m:oMath>
                </a14:m>
                <a:r>
                  <a:rPr lang="en-US" sz="1400" b="0" dirty="0"/>
                  <a:t>  </a:t>
                </a:r>
              </a:p>
              <a:p>
                <a:endParaRPr lang="en-US" sz="1400" b="0" dirty="0"/>
              </a:p>
              <a:p>
                <a:r>
                  <a:rPr lang="en-US" sz="1400" dirty="0"/>
                  <a:t>We can only have 8 queens</a:t>
                </a:r>
                <a:r>
                  <a:rPr lang="en-US" sz="1400" b="0" dirty="0"/>
                  <a:t>:</a:t>
                </a:r>
                <a:br>
                  <a:rPr lang="en-US" sz="1400" b="0" dirty="0"/>
                </a:br>
                <a14:m>
                  <m:oMath xmlns:m="http://schemas.openxmlformats.org/officeDocument/2006/math">
                    <m:r>
                      <a:rPr lang="en-US" sz="1400" b="0" i="1" smtClean="0">
                        <a:latin typeface="Cambria Math" panose="02040503050406030204" pitchFamily="18" charset="0"/>
                      </a:rPr>
                      <m:t>𝑛</m:t>
                    </m:r>
                    <m:r>
                      <a:rPr lang="en-US" sz="1400" b="0" i="1" smtClean="0">
                        <a:latin typeface="Cambria Math" panose="02040503050406030204" pitchFamily="18" charset="0"/>
                      </a:rPr>
                      <m:t>= </m:t>
                    </m:r>
                    <m:d>
                      <m:dPr>
                        <m:ctrlPr>
                          <a:rPr lang="en-US" sz="1400" b="0" i="1" smtClean="0">
                            <a:latin typeface="Cambria Math" panose="02040503050406030204" pitchFamily="18" charset="0"/>
                          </a:rPr>
                        </m:ctrlPr>
                      </m:dPr>
                      <m:e>
                        <m:f>
                          <m:fPr>
                            <m:type m:val="noBar"/>
                            <m:ctrlPr>
                              <a:rPr lang="en-US" sz="1400" b="0" i="1" smtClean="0">
                                <a:latin typeface="Cambria Math" panose="02040503050406030204" pitchFamily="18" charset="0"/>
                              </a:rPr>
                            </m:ctrlPr>
                          </m:fPr>
                          <m:num>
                            <m:r>
                              <a:rPr lang="en-US" sz="1400" b="0" i="1" smtClean="0">
                                <a:latin typeface="Cambria Math" panose="02040503050406030204" pitchFamily="18" charset="0"/>
                              </a:rPr>
                              <m:t>64</m:t>
                            </m:r>
                          </m:num>
                          <m:den>
                            <m:r>
                              <a:rPr lang="en-US" sz="1400" b="0" i="1" smtClean="0">
                                <a:latin typeface="Cambria Math" panose="02040503050406030204" pitchFamily="18" charset="0"/>
                              </a:rPr>
                              <m:t>8</m:t>
                            </m:r>
                          </m:den>
                        </m:f>
                      </m:e>
                    </m:d>
                    <m:r>
                      <a:rPr lang="en-US" sz="1400" b="0" i="1" smtClean="0">
                        <a:latin typeface="Cambria Math" panose="02040503050406030204" pitchFamily="18" charset="0"/>
                      </a:rPr>
                      <m:t>≈4.4×</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10</m:t>
                        </m:r>
                      </m:e>
                      <m:sup>
                        <m:r>
                          <a:rPr lang="en-US" sz="1400" b="0" i="1" smtClean="0">
                            <a:latin typeface="Cambria Math" panose="02040503050406030204" pitchFamily="18" charset="0"/>
                          </a:rPr>
                          <m:t>9</m:t>
                        </m:r>
                      </m:sup>
                    </m:sSup>
                  </m:oMath>
                </a14:m>
                <a:r>
                  <a:rPr lang="en-US" sz="1400" dirty="0"/>
                  <a:t> </a:t>
                </a:r>
              </a:p>
            </p:txBody>
          </p:sp>
        </mc:Choice>
        <mc:Fallback xmlns="">
          <p:sp>
            <p:nvSpPr>
              <p:cNvPr id="9" name="TextBox 8">
                <a:extLst>
                  <a:ext uri="{FF2B5EF4-FFF2-40B4-BE49-F238E27FC236}">
                    <a16:creationId xmlns:a16="http://schemas.microsoft.com/office/drawing/2014/main" id="{E2A165D8-8BE5-9430-2C62-8F2EC4CF31CA}"/>
                  </a:ext>
                </a:extLst>
              </p:cNvPr>
              <p:cNvSpPr txBox="1">
                <a:spLocks noRot="1" noChangeAspect="1" noMove="1" noResize="1" noEditPoints="1" noAdjustHandles="1" noChangeArrowheads="1" noChangeShapeType="1" noTextEdit="1"/>
              </p:cNvSpPr>
              <p:nvPr/>
            </p:nvSpPr>
            <p:spPr>
              <a:xfrm>
                <a:off x="2693194" y="4343400"/>
                <a:ext cx="1860945" cy="2076402"/>
              </a:xfrm>
              <a:prstGeom prst="rect">
                <a:avLst/>
              </a:prstGeom>
              <a:blipFill>
                <a:blip r:embed="rId7"/>
                <a:stretch>
                  <a:fillRect l="-984" t="-5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0027BE1-A7EB-7C07-29B2-A714C3981D16}"/>
                  </a:ext>
                </a:extLst>
              </p:cNvPr>
              <p:cNvSpPr txBox="1"/>
              <p:nvPr/>
            </p:nvSpPr>
            <p:spPr>
              <a:xfrm>
                <a:off x="4720830" y="4343400"/>
                <a:ext cx="1600200" cy="2003754"/>
              </a:xfrm>
              <a:prstGeom prst="rect">
                <a:avLst/>
              </a:prstGeom>
              <a:noFill/>
            </p:spPr>
            <p:txBody>
              <a:bodyPr wrap="square" rtlCol="0">
                <a:spAutoFit/>
              </a:bodyPr>
              <a:lstStyle/>
              <a:p>
                <a:r>
                  <a:rPr lang="en-US" sz="1400" dirty="0"/>
                  <a:t>All arrangements of 9 elements.</a:t>
                </a:r>
              </a:p>
              <a:p>
                <a:endParaRPr lang="en-US" sz="1400" dirty="0"/>
              </a:p>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𝑛</m:t>
                      </m:r>
                      <m:r>
                        <a:rPr lang="en-US" sz="1400" b="0" i="1" dirty="0" smtClean="0">
                          <a:latin typeface="Cambria Math" panose="02040503050406030204" pitchFamily="18" charset="0"/>
                        </a:rPr>
                        <m:t>≤9!</m:t>
                      </m:r>
                    </m:oMath>
                  </m:oMathPara>
                </a14:m>
                <a:endParaRPr lang="en-US" sz="1400" b="0" dirty="0"/>
              </a:p>
              <a:p>
                <a:pPr/>
                <a:br>
                  <a:rPr lang="en-US" sz="1400" b="0" dirty="0"/>
                </a:br>
                <a:r>
                  <a:rPr lang="en-US" sz="1400" b="0" dirty="0"/>
                  <a:t>Half is unreachable:</a:t>
                </a:r>
                <a:br>
                  <a:rPr lang="en-US" sz="1400" b="0" dirty="0"/>
                </a:b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𝑛</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9!</m:t>
                          </m:r>
                        </m:num>
                        <m:den>
                          <m:r>
                            <a:rPr lang="en-US" sz="1400" b="0" i="1" smtClean="0">
                              <a:latin typeface="Cambria Math" panose="02040503050406030204" pitchFamily="18" charset="0"/>
                            </a:rPr>
                            <m:t>2</m:t>
                          </m:r>
                        </m:den>
                      </m:f>
                      <m:r>
                        <a:rPr lang="en-US" sz="1400" b="0" i="1" smtClean="0">
                          <a:latin typeface="Cambria Math" panose="02040503050406030204" pitchFamily="18" charset="0"/>
                        </a:rPr>
                        <m:t>=</m:t>
                      </m:r>
                      <m:r>
                        <a:rPr lang="en-US" sz="1400" i="1" dirty="0">
                          <a:latin typeface="Cambria Math" panose="02040503050406030204" pitchFamily="18" charset="0"/>
                        </a:rPr>
                        <m:t>181,440</m:t>
                      </m:r>
                    </m:oMath>
                  </m:oMathPara>
                </a14:m>
                <a:endParaRPr lang="en-US" sz="1400" dirty="0"/>
              </a:p>
            </p:txBody>
          </p:sp>
        </mc:Choice>
        <mc:Fallback xmlns="">
          <p:sp>
            <p:nvSpPr>
              <p:cNvPr id="10" name="TextBox 9">
                <a:extLst>
                  <a:ext uri="{FF2B5EF4-FFF2-40B4-BE49-F238E27FC236}">
                    <a16:creationId xmlns:a16="http://schemas.microsoft.com/office/drawing/2014/main" id="{80027BE1-A7EB-7C07-29B2-A714C3981D16}"/>
                  </a:ext>
                </a:extLst>
              </p:cNvPr>
              <p:cNvSpPr txBox="1">
                <a:spLocks noRot="1" noChangeAspect="1" noMove="1" noResize="1" noEditPoints="1" noAdjustHandles="1" noChangeArrowheads="1" noChangeShapeType="1" noTextEdit="1"/>
              </p:cNvSpPr>
              <p:nvPr/>
            </p:nvSpPr>
            <p:spPr>
              <a:xfrm>
                <a:off x="4720830" y="4343400"/>
                <a:ext cx="1600200" cy="2003754"/>
              </a:xfrm>
              <a:prstGeom prst="rect">
                <a:avLst/>
              </a:prstGeom>
              <a:blipFill>
                <a:blip r:embed="rId8"/>
                <a:stretch>
                  <a:fillRect l="-1141" t="-6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7531B30-85E0-5207-115C-CF4ED7E58208}"/>
                  </a:ext>
                </a:extLst>
              </p:cNvPr>
              <p:cNvSpPr txBox="1"/>
              <p:nvPr/>
            </p:nvSpPr>
            <p:spPr>
              <a:xfrm>
                <a:off x="6558096" y="4367293"/>
                <a:ext cx="1823903" cy="2154436"/>
              </a:xfrm>
              <a:prstGeom prst="rect">
                <a:avLst/>
              </a:prstGeom>
              <a:noFill/>
            </p:spPr>
            <p:txBody>
              <a:bodyPr wrap="square" rtlCol="0">
                <a:spAutoFit/>
              </a:bodyPr>
              <a:lstStyle/>
              <a:p>
                <a:r>
                  <a:rPr lang="en-US" sz="1400" dirty="0"/>
                  <a:t>All possible boards.</a:t>
                </a:r>
              </a:p>
              <a:p>
                <a:pPr/>
                <a:br>
                  <a:rPr lang="en-US" sz="1400" b="0" dirty="0"/>
                </a:b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𝑛</m:t>
                      </m:r>
                      <m:r>
                        <a:rPr lang="en-US" sz="1400" b="0" i="1" smtClean="0">
                          <a:latin typeface="Cambria Math" panose="02040503050406030204" pitchFamily="18" charset="0"/>
                        </a:rPr>
                        <m:t>&lt;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3</m:t>
                          </m:r>
                        </m:e>
                        <m:sup>
                          <m:r>
                            <a:rPr lang="en-US" sz="1400" b="0" i="1" smtClean="0">
                              <a:latin typeface="Cambria Math" panose="02040503050406030204" pitchFamily="18" charset="0"/>
                            </a:rPr>
                            <m:t>9</m:t>
                          </m:r>
                        </m:sup>
                      </m:sSup>
                      <m:r>
                        <a:rPr lang="en-US" sz="1400" b="0" i="1" smtClean="0">
                          <a:latin typeface="Cambria Math" panose="02040503050406030204" pitchFamily="18" charset="0"/>
                        </a:rPr>
                        <m:t>=19,683</m:t>
                      </m:r>
                    </m:oMath>
                  </m:oMathPara>
                </a14:m>
                <a:endParaRPr lang="en-US" sz="1400" dirty="0"/>
              </a:p>
              <a:p>
                <a:endParaRPr lang="en-US" sz="1400" dirty="0"/>
              </a:p>
              <a:p>
                <a:r>
                  <a:rPr lang="en-US" sz="1400" dirty="0"/>
                  <a:t>Many boards are not legal (e.g., all x’s)</a:t>
                </a:r>
              </a:p>
              <a:p>
                <a:endParaRPr lang="en-US" sz="1400" dirty="0"/>
              </a:p>
              <a:p>
                <a:r>
                  <a:rPr lang="en-US" sz="1200" dirty="0"/>
                  <a:t>The actual number can be obtained by a depth-first traversal of the game tree.</a:t>
                </a:r>
              </a:p>
            </p:txBody>
          </p:sp>
        </mc:Choice>
        <mc:Fallback xmlns="">
          <p:sp>
            <p:nvSpPr>
              <p:cNvPr id="11" name="TextBox 10">
                <a:extLst>
                  <a:ext uri="{FF2B5EF4-FFF2-40B4-BE49-F238E27FC236}">
                    <a16:creationId xmlns:a16="http://schemas.microsoft.com/office/drawing/2014/main" id="{27531B30-85E0-5207-115C-CF4ED7E58208}"/>
                  </a:ext>
                </a:extLst>
              </p:cNvPr>
              <p:cNvSpPr txBox="1">
                <a:spLocks noRot="1" noChangeAspect="1" noMove="1" noResize="1" noEditPoints="1" noAdjustHandles="1" noChangeArrowheads="1" noChangeShapeType="1" noTextEdit="1"/>
              </p:cNvSpPr>
              <p:nvPr/>
            </p:nvSpPr>
            <p:spPr>
              <a:xfrm>
                <a:off x="6558096" y="4367293"/>
                <a:ext cx="1823903" cy="2154436"/>
              </a:xfrm>
              <a:prstGeom prst="rect">
                <a:avLst/>
              </a:prstGeom>
              <a:blipFill>
                <a:blip r:embed="rId9"/>
                <a:stretch>
                  <a:fillRect l="-1003" t="-282" b="-1130"/>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3D01DA36-F4F3-A135-DF09-7FB207F88BFC}"/>
              </a:ext>
            </a:extLst>
          </p:cNvPr>
          <p:cNvCxnSpPr/>
          <p:nvPr/>
        </p:nvCxnSpPr>
        <p:spPr>
          <a:xfrm>
            <a:off x="2693194" y="4343400"/>
            <a:ext cx="0" cy="1981200"/>
          </a:xfrm>
          <a:prstGeom prst="line">
            <a:avLst/>
          </a:prstGeom>
          <a:ln w="1270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 name="Straight Connector 15">
            <a:extLst>
              <a:ext uri="{FF2B5EF4-FFF2-40B4-BE49-F238E27FC236}">
                <a16:creationId xmlns:a16="http://schemas.microsoft.com/office/drawing/2014/main" id="{8CF66C1F-4B47-8B1B-8497-94886E691E2B}"/>
              </a:ext>
            </a:extLst>
          </p:cNvPr>
          <p:cNvCxnSpPr/>
          <p:nvPr/>
        </p:nvCxnSpPr>
        <p:spPr>
          <a:xfrm>
            <a:off x="4554139" y="4343400"/>
            <a:ext cx="0" cy="1981200"/>
          </a:xfrm>
          <a:prstGeom prst="line">
            <a:avLst/>
          </a:prstGeom>
          <a:ln w="1270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82AC0B37-DD12-F003-69A2-759148500B35}"/>
              </a:ext>
            </a:extLst>
          </p:cNvPr>
          <p:cNvCxnSpPr/>
          <p:nvPr/>
        </p:nvCxnSpPr>
        <p:spPr>
          <a:xfrm>
            <a:off x="6479381" y="4343400"/>
            <a:ext cx="0" cy="1981200"/>
          </a:xfrm>
          <a:prstGeom prst="line">
            <a:avLst/>
          </a:prstGeom>
          <a:ln w="1270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28427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39E30-6893-4BA5-A7BD-8CE03B569160}"/>
              </a:ext>
            </a:extLst>
          </p:cNvPr>
          <p:cNvSpPr>
            <a:spLocks noGrp="1"/>
          </p:cNvSpPr>
          <p:nvPr>
            <p:ph type="title"/>
          </p:nvPr>
        </p:nvSpPr>
        <p:spPr/>
        <p:txBody>
          <a:bodyPr vert="horz" lIns="68580" tIns="34290" rIns="68580" bIns="34290" rtlCol="0" anchor="ctr">
            <a:normAutofit/>
          </a:bodyPr>
          <a:lstStyle/>
          <a:p>
            <a:r>
              <a:rPr lang="en-US" sz="3000" dirty="0"/>
              <a:t>Example: What is the Search Complexity?</a:t>
            </a:r>
          </a:p>
        </p:txBody>
      </p:sp>
      <mc:AlternateContent xmlns:mc="http://schemas.openxmlformats.org/markup-compatibility/2006" xmlns:a14="http://schemas.microsoft.com/office/drawing/2010/main">
        <mc:Choice Requires="a14">
          <p:sp>
            <p:nvSpPr>
              <p:cNvPr id="21" name="Content Placeholder 20">
                <a:extLst>
                  <a:ext uri="{FF2B5EF4-FFF2-40B4-BE49-F238E27FC236}">
                    <a16:creationId xmlns:a16="http://schemas.microsoft.com/office/drawing/2014/main" id="{39A5693D-07D0-6814-1463-F5C269E85442}"/>
                  </a:ext>
                </a:extLst>
              </p:cNvPr>
              <p:cNvSpPr>
                <a:spLocks noGrp="1"/>
              </p:cNvSpPr>
              <p:nvPr>
                <p:ph sz="half" idx="1"/>
              </p:nvPr>
            </p:nvSpPr>
            <p:spPr/>
            <p:txBody>
              <a:bodyPr>
                <a:normAutofit fontScale="85000" lnSpcReduction="20000"/>
              </a:bodyPr>
              <a:lstStyle/>
              <a:p>
                <a14:m>
                  <m:oMath xmlns:m="http://schemas.openxmlformats.org/officeDocument/2006/math">
                    <m:r>
                      <a:rPr lang="en-US" sz="2700" i="1" dirty="0" smtClean="0">
                        <a:latin typeface="Cambria Math" panose="02040503050406030204" pitchFamily="18" charset="0"/>
                      </a:rPr>
                      <m:t>𝑏</m:t>
                    </m:r>
                  </m:oMath>
                </a14:m>
                <a:r>
                  <a:rPr lang="en-US" sz="2700" i="1" dirty="0"/>
                  <a:t>:</a:t>
                </a:r>
                <a:r>
                  <a:rPr lang="en-US" sz="2700" dirty="0"/>
                  <a:t> maximum branching factor = number of available actions?</a:t>
                </a:r>
                <a:br>
                  <a:rPr lang="en-US" sz="2700" dirty="0"/>
                </a:br>
                <a:endParaRPr lang="en-US" sz="2700" dirty="0"/>
              </a:p>
              <a:p>
                <a:pPr marL="342900" lvl="1" indent="0">
                  <a:buNone/>
                </a:pPr>
                <a:r>
                  <a:rPr lang="en-US" sz="2400" dirty="0"/>
                  <a:t>3</a:t>
                </a:r>
                <a:br>
                  <a:rPr lang="en-US" sz="2400" dirty="0"/>
                </a:br>
                <a:endParaRPr lang="en-US" sz="2400" b="1" i="1" dirty="0"/>
              </a:p>
              <a:p>
                <a14:m>
                  <m:oMath xmlns:m="http://schemas.openxmlformats.org/officeDocument/2006/math">
                    <m:r>
                      <a:rPr lang="en-US" sz="2700" i="1" dirty="0">
                        <a:latin typeface="Cambria Math" panose="02040503050406030204" pitchFamily="18" charset="0"/>
                      </a:rPr>
                      <m:t>𝑚</m:t>
                    </m:r>
                  </m:oMath>
                </a14:m>
                <a:r>
                  <a:rPr lang="en-US" sz="2700" i="1" dirty="0"/>
                  <a:t>: </a:t>
                </a:r>
                <a:r>
                  <a:rPr lang="en-US" sz="2700" dirty="0"/>
                  <a:t>the number of actions in any path? Without loops!</a:t>
                </a:r>
                <a:br>
                  <a:rPr lang="en-US" sz="2700" dirty="0"/>
                </a:br>
                <a:endParaRPr lang="en-US" sz="2700" dirty="0"/>
              </a:p>
              <a:p>
                <a:pPr marL="342900" lvl="1" indent="0">
                  <a:buNone/>
                </a:pPr>
                <a:r>
                  <a:rPr lang="en-US" sz="2400" dirty="0"/>
                  <a:t>4</a:t>
                </a:r>
                <a:br>
                  <a:rPr lang="en-US" sz="2400" dirty="0"/>
                </a:br>
                <a:endParaRPr lang="en-US" sz="2400" dirty="0"/>
              </a:p>
              <a:p>
                <a14:m>
                  <m:oMath xmlns:m="http://schemas.openxmlformats.org/officeDocument/2006/math">
                    <m:r>
                      <a:rPr lang="en-US" sz="2700" i="1" dirty="0" smtClean="0">
                        <a:latin typeface="Cambria Math" panose="02040503050406030204" pitchFamily="18" charset="0"/>
                      </a:rPr>
                      <m:t>𝑑</m:t>
                    </m:r>
                  </m:oMath>
                </a14:m>
                <a:r>
                  <a:rPr lang="en-US" sz="2700" i="1" dirty="0"/>
                  <a:t>: </a:t>
                </a:r>
                <a:r>
                  <a:rPr lang="en-US" sz="2700" dirty="0"/>
                  <a:t>depth of the optimal solution?</a:t>
                </a:r>
                <a:br>
                  <a:rPr lang="en-US" sz="2700" dirty="0"/>
                </a:br>
                <a:endParaRPr lang="en-US" sz="2700" dirty="0"/>
              </a:p>
              <a:p>
                <a:pPr marL="342900" lvl="1" indent="0">
                  <a:buNone/>
                </a:pPr>
                <a:r>
                  <a:rPr lang="en-US" sz="2400" dirty="0"/>
                  <a:t>3</a:t>
                </a:r>
                <a:br>
                  <a:rPr lang="en-US" sz="2400" dirty="0"/>
                </a:br>
                <a:endParaRPr lang="en-US" dirty="0"/>
              </a:p>
            </p:txBody>
          </p:sp>
        </mc:Choice>
        <mc:Fallback xmlns="">
          <p:sp>
            <p:nvSpPr>
              <p:cNvPr id="21" name="Content Placeholder 20">
                <a:extLst>
                  <a:ext uri="{FF2B5EF4-FFF2-40B4-BE49-F238E27FC236}">
                    <a16:creationId xmlns:a16="http://schemas.microsoft.com/office/drawing/2014/main" id="{39A5693D-07D0-6814-1463-F5C269E85442}"/>
                  </a:ext>
                </a:extLst>
              </p:cNvPr>
              <p:cNvSpPr>
                <a:spLocks noGrp="1" noRot="1" noChangeAspect="1" noMove="1" noResize="1" noEditPoints="1" noAdjustHandles="1" noChangeArrowheads="1" noChangeShapeType="1" noTextEdit="1"/>
              </p:cNvSpPr>
              <p:nvPr>
                <p:ph sz="half" idx="1"/>
              </p:nvPr>
            </p:nvSpPr>
            <p:spPr>
              <a:blipFill>
                <a:blip r:embed="rId2"/>
                <a:stretch>
                  <a:fillRect l="-1881" t="-3081" r="-3292"/>
                </a:stretch>
              </a:blipFill>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AE29FF94-932F-99E0-EC33-B30357C17189}"/>
              </a:ext>
            </a:extLst>
          </p:cNvPr>
          <p:cNvGrpSpPr/>
          <p:nvPr/>
        </p:nvGrpSpPr>
        <p:grpSpPr>
          <a:xfrm>
            <a:off x="5181599" y="2338557"/>
            <a:ext cx="3562601" cy="2157243"/>
            <a:chOff x="3443345" y="3786606"/>
            <a:chExt cx="5700655" cy="3071394"/>
          </a:xfrm>
        </p:grpSpPr>
        <p:pic>
          <p:nvPicPr>
            <p:cNvPr id="12" name="Picture 6">
              <a:extLst>
                <a:ext uri="{FF2B5EF4-FFF2-40B4-BE49-F238E27FC236}">
                  <a16:creationId xmlns:a16="http://schemas.microsoft.com/office/drawing/2014/main" id="{C47B5471-F4C2-5D4B-0E0B-3E432E733C1D}"/>
                </a:ext>
              </a:extLst>
            </p:cNvPr>
            <p:cNvPicPr>
              <a:picLocks noChangeAspect="1" noChangeArrowheads="1"/>
            </p:cNvPicPr>
            <p:nvPr/>
          </p:nvPicPr>
          <p:blipFill>
            <a:blip r:embed="rId3" cstate="print"/>
            <a:srcRect/>
            <a:stretch>
              <a:fillRect/>
            </a:stretch>
          </p:blipFill>
          <p:spPr bwMode="auto">
            <a:xfrm>
              <a:off x="3443345" y="4142196"/>
              <a:ext cx="5700655" cy="2715804"/>
            </a:xfrm>
            <a:prstGeom prst="rect">
              <a:avLst/>
            </a:prstGeom>
            <a:noFill/>
            <a:ln w="9525">
              <a:noFill/>
              <a:miter lim="800000"/>
              <a:headEnd/>
              <a:tailEnd/>
            </a:ln>
          </p:spPr>
        </p:pic>
        <p:sp>
          <p:nvSpPr>
            <p:cNvPr id="18" name="Rectangle 17">
              <a:extLst>
                <a:ext uri="{FF2B5EF4-FFF2-40B4-BE49-F238E27FC236}">
                  <a16:creationId xmlns:a16="http://schemas.microsoft.com/office/drawing/2014/main" id="{87E4871E-1C38-FE1D-0C87-EB6B7FBF36B9}"/>
                </a:ext>
              </a:extLst>
            </p:cNvPr>
            <p:cNvSpPr/>
            <p:nvPr/>
          </p:nvSpPr>
          <p:spPr>
            <a:xfrm>
              <a:off x="5195945" y="6009235"/>
              <a:ext cx="2133600" cy="505736"/>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sz="1200"/>
            </a:p>
          </p:txBody>
        </p:sp>
        <p:sp>
          <p:nvSpPr>
            <p:cNvPr id="19" name="TextBox 18">
              <a:extLst>
                <a:ext uri="{FF2B5EF4-FFF2-40B4-BE49-F238E27FC236}">
                  <a16:creationId xmlns:a16="http://schemas.microsoft.com/office/drawing/2014/main" id="{AE270D5F-3798-5A7A-89E4-58DBA42598C4}"/>
                </a:ext>
              </a:extLst>
            </p:cNvPr>
            <p:cNvSpPr txBox="1"/>
            <p:nvPr/>
          </p:nvSpPr>
          <p:spPr>
            <a:xfrm>
              <a:off x="5106831" y="3786606"/>
              <a:ext cx="1441955" cy="394380"/>
            </a:xfrm>
            <a:prstGeom prst="rect">
              <a:avLst/>
            </a:prstGeom>
            <a:noFill/>
          </p:spPr>
          <p:txBody>
            <a:bodyPr wrap="none" rtlCol="0">
              <a:spAutoFit/>
            </a:bodyPr>
            <a:lstStyle/>
            <a:p>
              <a:r>
                <a:rPr lang="en-US" sz="1200" b="1" dirty="0">
                  <a:solidFill>
                    <a:schemeClr val="accent2">
                      <a:lumMod val="50000"/>
                    </a:schemeClr>
                  </a:solidFill>
                </a:rPr>
                <a:t>Initial state</a:t>
              </a:r>
            </a:p>
          </p:txBody>
        </p:sp>
        <p:sp>
          <p:nvSpPr>
            <p:cNvPr id="20" name="TextBox 19">
              <a:extLst>
                <a:ext uri="{FF2B5EF4-FFF2-40B4-BE49-F238E27FC236}">
                  <a16:creationId xmlns:a16="http://schemas.microsoft.com/office/drawing/2014/main" id="{BDA9B98B-A967-CB14-C48B-C9D0922C3C05}"/>
                </a:ext>
              </a:extLst>
            </p:cNvPr>
            <p:cNvSpPr txBox="1"/>
            <p:nvPr/>
          </p:nvSpPr>
          <p:spPr>
            <a:xfrm>
              <a:off x="3734781" y="6096000"/>
              <a:ext cx="1421435" cy="394380"/>
            </a:xfrm>
            <a:prstGeom prst="rect">
              <a:avLst/>
            </a:prstGeom>
            <a:noFill/>
          </p:spPr>
          <p:txBody>
            <a:bodyPr wrap="none" rtlCol="0">
              <a:spAutoFit/>
            </a:bodyPr>
            <a:lstStyle/>
            <a:p>
              <a:r>
                <a:rPr lang="en-US" sz="1200" b="1" dirty="0">
                  <a:solidFill>
                    <a:schemeClr val="accent2">
                      <a:lumMod val="50000"/>
                    </a:schemeClr>
                  </a:solidFill>
                </a:rPr>
                <a:t>Goal states</a:t>
              </a:r>
            </a:p>
          </p:txBody>
        </p:sp>
      </p:grpSp>
      <p:sp>
        <p:nvSpPr>
          <p:cNvPr id="28" name="TextBox 27">
            <a:extLst>
              <a:ext uri="{FF2B5EF4-FFF2-40B4-BE49-F238E27FC236}">
                <a16:creationId xmlns:a16="http://schemas.microsoft.com/office/drawing/2014/main" id="{77679CBA-ABAB-A930-AE02-106964BF8603}"/>
              </a:ext>
            </a:extLst>
          </p:cNvPr>
          <p:cNvSpPr txBox="1"/>
          <p:nvPr/>
        </p:nvSpPr>
        <p:spPr>
          <a:xfrm>
            <a:off x="5181599" y="1842870"/>
            <a:ext cx="3486401" cy="369332"/>
          </a:xfrm>
          <a:prstGeom prst="rect">
            <a:avLst/>
          </a:prstGeom>
          <a:noFill/>
        </p:spPr>
        <p:txBody>
          <a:bodyPr wrap="square" rtlCol="0">
            <a:spAutoFit/>
          </a:bodyPr>
          <a:lstStyle/>
          <a:p>
            <a:r>
              <a:rPr lang="en-US" dirty="0"/>
              <a:t>State Space with Transition Model</a:t>
            </a:r>
          </a:p>
        </p:txBody>
      </p:sp>
    </p:spTree>
    <p:extLst>
      <p:ext uri="{BB962C8B-B14F-4D97-AF65-F5344CB8AC3E}">
        <p14:creationId xmlns:p14="http://schemas.microsoft.com/office/powerpoint/2010/main" val="14346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MAZE. In Black and White.&quot; Art Board Print by TOMSREDBUBBLE | Redbubble">
            <a:extLst>
              <a:ext uri="{FF2B5EF4-FFF2-40B4-BE49-F238E27FC236}">
                <a16:creationId xmlns:a16="http://schemas.microsoft.com/office/drawing/2014/main" id="{2571153B-B059-4858-BF01-466BDD0CE4B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335" b="12480"/>
          <a:stretch/>
        </p:blipFill>
        <p:spPr bwMode="auto">
          <a:xfrm>
            <a:off x="914400" y="2133600"/>
            <a:ext cx="1778794" cy="1758554"/>
          </a:xfrm>
          <a:prstGeom prst="rect">
            <a:avLst/>
          </a:prstGeom>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B08B44E6-866D-4A5E-AFB3-D9DCA58C75D3}"/>
              </a:ext>
            </a:extLst>
          </p:cNvPr>
          <p:cNvSpPr/>
          <p:nvPr/>
        </p:nvSpPr>
        <p:spPr>
          <a:xfrm>
            <a:off x="914400" y="3908908"/>
            <a:ext cx="1778794" cy="351235"/>
          </a:xfrm>
          <a:prstGeom prst="rect">
            <a:avLst/>
          </a:prstGeom>
          <a:solidFill>
            <a:srgbClr val="000000">
              <a:alpha val="50000"/>
            </a:srgbClr>
          </a:solidFill>
          <a:ln>
            <a:noFill/>
          </a:ln>
        </p:spPr>
        <p:txBody>
          <a:bodyPr wrap="square" anchor="ctr">
            <a:noAutofit/>
          </a:bodyPr>
          <a:lstStyle/>
          <a:p>
            <a:pPr algn="ctr">
              <a:spcAft>
                <a:spcPts val="450"/>
              </a:spcAft>
            </a:pPr>
            <a:r>
              <a:rPr lang="en-US" sz="1200">
                <a:solidFill>
                  <a:srgbClr val="FFFFFF"/>
                </a:solidFill>
              </a:rPr>
              <a:t>Maze</a:t>
            </a:r>
          </a:p>
        </p:txBody>
      </p:sp>
      <p:pic>
        <p:nvPicPr>
          <p:cNvPr id="1028" name="Picture 4" descr="The eight queens puzzle in Python | Solarian Programmer">
            <a:extLst>
              <a:ext uri="{FF2B5EF4-FFF2-40B4-BE49-F238E27FC236}">
                <a16:creationId xmlns:a16="http://schemas.microsoft.com/office/drawing/2014/main" id="{9FC19A06-CBF6-4819-B189-F9D337D6FC1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43200" y="2133600"/>
            <a:ext cx="1759744" cy="1758554"/>
          </a:xfrm>
          <a:prstGeom prst="rect">
            <a:avLst/>
          </a:prstGeom>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4677E2A-E997-42CC-B03B-6B72B6934E54}"/>
              </a:ext>
            </a:extLst>
          </p:cNvPr>
          <p:cNvSpPr/>
          <p:nvPr/>
        </p:nvSpPr>
        <p:spPr>
          <a:xfrm>
            <a:off x="2743200" y="3908908"/>
            <a:ext cx="1759744" cy="351235"/>
          </a:xfrm>
          <a:prstGeom prst="rect">
            <a:avLst/>
          </a:prstGeom>
          <a:solidFill>
            <a:srgbClr val="000000">
              <a:alpha val="50000"/>
            </a:srgbClr>
          </a:solidFill>
          <a:ln>
            <a:noFill/>
          </a:ln>
        </p:spPr>
        <p:txBody>
          <a:bodyPr wrap="square" anchor="ctr">
            <a:noAutofit/>
          </a:bodyPr>
          <a:lstStyle/>
          <a:p>
            <a:pPr algn="ctr">
              <a:spcAft>
                <a:spcPts val="450"/>
              </a:spcAft>
            </a:pPr>
            <a:r>
              <a:rPr lang="en-US" sz="1200" dirty="0">
                <a:solidFill>
                  <a:srgbClr val="FFFFFF"/>
                </a:solidFill>
              </a:rPr>
              <a:t>8-queens problem</a:t>
            </a:r>
          </a:p>
        </p:txBody>
      </p:sp>
      <p:pic>
        <p:nvPicPr>
          <p:cNvPr id="1026" name="Picture 2">
            <a:extLst>
              <a:ext uri="{FF2B5EF4-FFF2-40B4-BE49-F238E27FC236}">
                <a16:creationId xmlns:a16="http://schemas.microsoft.com/office/drawing/2014/main" id="{BEECF329-1304-4A9B-905D-61E6EC19569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4439"/>
          <a:stretch/>
        </p:blipFill>
        <p:spPr bwMode="auto">
          <a:xfrm>
            <a:off x="4554139" y="2133600"/>
            <a:ext cx="1872854" cy="1758554"/>
          </a:xfrm>
          <a:prstGeom prst="rect">
            <a:avLst/>
          </a:prstGeom>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6680FC1-2E9B-4D1E-BE6C-BA13EF788FB4}"/>
              </a:ext>
            </a:extLst>
          </p:cNvPr>
          <p:cNvSpPr/>
          <p:nvPr/>
        </p:nvSpPr>
        <p:spPr>
          <a:xfrm>
            <a:off x="4554139" y="3908908"/>
            <a:ext cx="1872854" cy="351235"/>
          </a:xfrm>
          <a:prstGeom prst="rect">
            <a:avLst/>
          </a:prstGeom>
          <a:solidFill>
            <a:srgbClr val="000000">
              <a:alpha val="50000"/>
            </a:srgbClr>
          </a:solidFill>
          <a:ln>
            <a:noFill/>
          </a:ln>
        </p:spPr>
        <p:txBody>
          <a:bodyPr wrap="square" anchor="ctr">
            <a:noAutofit/>
          </a:bodyPr>
          <a:lstStyle/>
          <a:p>
            <a:pPr algn="ctr">
              <a:spcAft>
                <a:spcPts val="450"/>
              </a:spcAft>
            </a:pPr>
            <a:r>
              <a:rPr lang="en-US" sz="1200" dirty="0">
                <a:solidFill>
                  <a:srgbClr val="FFFFFF"/>
                </a:solidFill>
              </a:rPr>
              <a:t>8-puzzle problem</a:t>
            </a:r>
          </a:p>
        </p:txBody>
      </p:sp>
      <p:pic>
        <p:nvPicPr>
          <p:cNvPr id="1030" name="Picture 6" descr="Tic-tac-toe - Wikipedia">
            <a:extLst>
              <a:ext uri="{FF2B5EF4-FFF2-40B4-BE49-F238E27FC236}">
                <a16:creationId xmlns:a16="http://schemas.microsoft.com/office/drawing/2014/main" id="{C8966331-BED0-4CC1-988D-8EF4F768252A}"/>
              </a:ext>
            </a:extLst>
          </p:cNvPr>
          <p:cNvPicPr>
            <a:picLocks noChangeAspect="1" noChangeArrowheads="1"/>
          </p:cNvPicPr>
          <p:nvPr/>
        </p:nvPicPr>
        <p:blipFill>
          <a:blip r:embed="rId5" cstate="print">
            <a:biLevel thresh="25000"/>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tretch>
            <a:fillRect/>
          </a:stretch>
        </p:blipFill>
        <p:spPr bwMode="auto">
          <a:xfrm>
            <a:off x="6479381" y="2133600"/>
            <a:ext cx="1983581" cy="1758554"/>
          </a:xfrm>
          <a:prstGeom prst="rect">
            <a:avLst/>
          </a:prstGeom>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2506F6E-739D-46C1-AF74-95E930538CAD}"/>
              </a:ext>
            </a:extLst>
          </p:cNvPr>
          <p:cNvSpPr/>
          <p:nvPr/>
        </p:nvSpPr>
        <p:spPr>
          <a:xfrm>
            <a:off x="6479381" y="3908908"/>
            <a:ext cx="1983581" cy="351235"/>
          </a:xfrm>
          <a:prstGeom prst="rect">
            <a:avLst/>
          </a:prstGeom>
          <a:solidFill>
            <a:srgbClr val="000000">
              <a:alpha val="50000"/>
            </a:srgbClr>
          </a:solidFill>
          <a:ln>
            <a:noFill/>
          </a:ln>
        </p:spPr>
        <p:txBody>
          <a:bodyPr wrap="square" anchor="ctr">
            <a:noAutofit/>
          </a:bodyPr>
          <a:lstStyle/>
          <a:p>
            <a:pPr algn="ctr">
              <a:spcAft>
                <a:spcPts val="450"/>
              </a:spcAft>
            </a:pPr>
            <a:r>
              <a:rPr lang="en-US" sz="1200" dirty="0">
                <a:solidFill>
                  <a:srgbClr val="FFFFFF"/>
                </a:solidFill>
              </a:rPr>
              <a:t>Tic-tac-toe</a:t>
            </a:r>
          </a:p>
        </p:txBody>
      </p:sp>
      <p:sp>
        <p:nvSpPr>
          <p:cNvPr id="2" name="Title 1">
            <a:extLst>
              <a:ext uri="{FF2B5EF4-FFF2-40B4-BE49-F238E27FC236}">
                <a16:creationId xmlns:a16="http://schemas.microsoft.com/office/drawing/2014/main" id="{E0F39E30-6893-4BA5-A7BD-8CE03B569160}"/>
              </a:ext>
            </a:extLst>
          </p:cNvPr>
          <p:cNvSpPr>
            <a:spLocks noGrp="1"/>
          </p:cNvSpPr>
          <p:nvPr>
            <p:ph type="title"/>
          </p:nvPr>
        </p:nvSpPr>
        <p:spPr/>
        <p:txBody>
          <a:bodyPr vert="horz" lIns="68580" tIns="34290" rIns="68580" bIns="34290" rtlCol="0" anchor="ctr">
            <a:normAutofit/>
          </a:bodyPr>
          <a:lstStyle/>
          <a:p>
            <a:r>
              <a:rPr lang="en-US" sz="3000" dirty="0"/>
              <a:t>Examples: What is the </a:t>
            </a:r>
            <a:br>
              <a:rPr lang="en-US" sz="3000" dirty="0"/>
            </a:br>
            <a:r>
              <a:rPr lang="en-US" sz="3000" dirty="0"/>
              <a:t>Search Complexity?</a:t>
            </a:r>
          </a:p>
        </p:txBody>
      </p:sp>
      <p:sp>
        <p:nvSpPr>
          <p:cNvPr id="4" name="TextBox 3">
            <a:extLst>
              <a:ext uri="{FF2B5EF4-FFF2-40B4-BE49-F238E27FC236}">
                <a16:creationId xmlns:a16="http://schemas.microsoft.com/office/drawing/2014/main" id="{8FCC58D6-DB77-4484-9D8D-2B3CEA578693}"/>
              </a:ext>
            </a:extLst>
          </p:cNvPr>
          <p:cNvSpPr txBox="1"/>
          <p:nvPr/>
        </p:nvSpPr>
        <p:spPr>
          <a:xfrm>
            <a:off x="628650" y="1506023"/>
            <a:ext cx="8058150" cy="369332"/>
          </a:xfrm>
          <a:prstGeom prst="rect">
            <a:avLst/>
          </a:prstGeom>
          <a:noFill/>
        </p:spPr>
        <p:txBody>
          <a:bodyPr wrap="square" rtlCol="0">
            <a:spAutoFit/>
          </a:bodyPr>
          <a:lstStyle/>
          <a:p>
            <a:r>
              <a:rPr lang="en-US" dirty="0"/>
              <a:t>Often a rough upper limit is sufficient to determine how hard the search problem is.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BAAA905-860A-94E6-E3CF-51870995A788}"/>
                  </a:ext>
                </a:extLst>
              </p:cNvPr>
              <p:cNvSpPr txBox="1"/>
              <p:nvPr/>
            </p:nvSpPr>
            <p:spPr>
              <a:xfrm>
                <a:off x="646942" y="4428647"/>
                <a:ext cx="114300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 =</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r>
                        <a:rPr lang="en-US" b="0" i="1" smtClean="0">
                          <a:latin typeface="Cambria Math" panose="02040503050406030204" pitchFamily="18" charset="0"/>
                        </a:rPr>
                        <m:t> =</m:t>
                      </m:r>
                    </m:oMath>
                  </m:oMathPara>
                </a14:m>
                <a:endParaRPr lang="en-US" dirty="0"/>
              </a:p>
            </p:txBody>
          </p:sp>
        </mc:Choice>
        <mc:Fallback xmlns="">
          <p:sp>
            <p:nvSpPr>
              <p:cNvPr id="3" name="TextBox 2">
                <a:extLst>
                  <a:ext uri="{FF2B5EF4-FFF2-40B4-BE49-F238E27FC236}">
                    <a16:creationId xmlns:a16="http://schemas.microsoft.com/office/drawing/2014/main" id="{9BAAA905-860A-94E6-E3CF-51870995A788}"/>
                  </a:ext>
                </a:extLst>
              </p:cNvPr>
              <p:cNvSpPr txBox="1">
                <a:spLocks noRot="1" noChangeAspect="1" noMove="1" noResize="1" noEditPoints="1" noAdjustHandles="1" noChangeArrowheads="1" noChangeShapeType="1" noTextEdit="1"/>
              </p:cNvSpPr>
              <p:nvPr/>
            </p:nvSpPr>
            <p:spPr>
              <a:xfrm>
                <a:off x="646942" y="4428647"/>
                <a:ext cx="1143000" cy="92333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EE7B21E8-57C0-5AD0-E7B5-27323CF7027D}"/>
                  </a:ext>
                </a:extLst>
              </p:cNvPr>
              <p:cNvSpPr/>
              <p:nvPr/>
            </p:nvSpPr>
            <p:spPr>
              <a:xfrm>
                <a:off x="5867400" y="607328"/>
                <a:ext cx="2514600" cy="67403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pPr>
                  <a:lnSpc>
                    <a:spcPct val="90000"/>
                  </a:lnSpc>
                </a:pPr>
                <a14:m>
                  <m:oMath xmlns:m="http://schemas.openxmlformats.org/officeDocument/2006/math">
                    <m:r>
                      <a:rPr lang="en-US" sz="1400" i="1" dirty="0" smtClean="0">
                        <a:latin typeface="Cambria Math" panose="02040503050406030204" pitchFamily="18" charset="0"/>
                      </a:rPr>
                      <m:t>𝑏</m:t>
                    </m:r>
                  </m:oMath>
                </a14:m>
                <a:r>
                  <a:rPr lang="en-US" sz="1400" i="1" dirty="0"/>
                  <a:t>:</a:t>
                </a:r>
                <a:r>
                  <a:rPr lang="en-US" sz="1400" dirty="0"/>
                  <a:t> maximum branching factor</a:t>
                </a:r>
                <a:endParaRPr lang="en-US" sz="1400" i="1" dirty="0"/>
              </a:p>
              <a:p>
                <a:pPr>
                  <a:lnSpc>
                    <a:spcPct val="90000"/>
                  </a:lnSpc>
                </a:pPr>
                <a14:m>
                  <m:oMath xmlns:m="http://schemas.openxmlformats.org/officeDocument/2006/math">
                    <m:r>
                      <a:rPr lang="en-US" sz="1400" i="1" dirty="0" smtClean="0">
                        <a:latin typeface="Cambria Math" panose="02040503050406030204" pitchFamily="18" charset="0"/>
                      </a:rPr>
                      <m:t>𝑚</m:t>
                    </m:r>
                  </m:oMath>
                </a14:m>
                <a:r>
                  <a:rPr lang="en-US" sz="1400" i="1" dirty="0"/>
                  <a:t>: </a:t>
                </a:r>
                <a:r>
                  <a:rPr lang="en-US" sz="1400" dirty="0"/>
                  <a:t>max. depth of tree</a:t>
                </a:r>
              </a:p>
              <a:p>
                <a:pPr>
                  <a:lnSpc>
                    <a:spcPct val="90000"/>
                  </a:lnSpc>
                </a:pPr>
                <a14:m>
                  <m:oMath xmlns:m="http://schemas.openxmlformats.org/officeDocument/2006/math">
                    <m:r>
                      <a:rPr lang="en-US" sz="1400" i="1" dirty="0" smtClean="0">
                        <a:latin typeface="Cambria Math" panose="02040503050406030204" pitchFamily="18" charset="0"/>
                      </a:rPr>
                      <m:t>𝑑</m:t>
                    </m:r>
                  </m:oMath>
                </a14:m>
                <a:r>
                  <a:rPr lang="en-US" sz="1400" i="1" dirty="0"/>
                  <a:t>: </a:t>
                </a:r>
                <a:r>
                  <a:rPr lang="en-US" sz="1400" dirty="0"/>
                  <a:t>depth of the optimal solution</a:t>
                </a:r>
              </a:p>
            </p:txBody>
          </p:sp>
        </mc:Choice>
        <mc:Fallback xmlns="">
          <p:sp>
            <p:nvSpPr>
              <p:cNvPr id="10" name="Rectangle 9">
                <a:extLst>
                  <a:ext uri="{FF2B5EF4-FFF2-40B4-BE49-F238E27FC236}">
                    <a16:creationId xmlns:a16="http://schemas.microsoft.com/office/drawing/2014/main" id="{EE7B21E8-57C0-5AD0-E7B5-27323CF7027D}"/>
                  </a:ext>
                </a:extLst>
              </p:cNvPr>
              <p:cNvSpPr>
                <a:spLocks noRot="1" noChangeAspect="1" noMove="1" noResize="1" noEditPoints="1" noAdjustHandles="1" noChangeArrowheads="1" noChangeShapeType="1" noTextEdit="1"/>
              </p:cNvSpPr>
              <p:nvPr/>
            </p:nvSpPr>
            <p:spPr>
              <a:xfrm>
                <a:off x="5867400" y="607328"/>
                <a:ext cx="2514600" cy="674031"/>
              </a:xfrm>
              <a:prstGeom prst="rect">
                <a:avLst/>
              </a:prstGeom>
              <a:blipFill>
                <a:blip r:embed="rId8"/>
                <a:stretch>
                  <a:fillRect t="-3571" b="-8036"/>
                </a:stretch>
              </a:blipFill>
            </p:spPr>
            <p:txBody>
              <a:bodyPr/>
              <a:lstStyle/>
              <a:p>
                <a:r>
                  <a:rPr lang="en-US">
                    <a:noFill/>
                  </a:rPr>
                  <a:t> </a:t>
                </a:r>
              </a:p>
            </p:txBody>
          </p:sp>
        </mc:Fallback>
      </mc:AlternateContent>
    </p:spTree>
    <p:extLst>
      <p:ext uri="{BB962C8B-B14F-4D97-AF65-F5344CB8AC3E}">
        <p14:creationId xmlns:p14="http://schemas.microsoft.com/office/powerpoint/2010/main" val="41850644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009B0-C3B3-4372-8611-9599815018B5}"/>
            </a:ext>
          </a:extLst>
        </p:cNvPr>
        <p:cNvGrpSpPr/>
        <p:nvPr/>
      </p:nvGrpSpPr>
      <p:grpSpPr>
        <a:xfrm>
          <a:off x="0" y="0"/>
          <a:ext cx="0" cy="0"/>
          <a:chOff x="0" y="0"/>
          <a:chExt cx="0" cy="0"/>
        </a:xfrm>
      </p:grpSpPr>
      <p:pic>
        <p:nvPicPr>
          <p:cNvPr id="1032" name="Picture 8" descr="MAZE. In Black and White.&quot; Art Board Print by TOMSREDBUBBLE | Redbubble">
            <a:extLst>
              <a:ext uri="{FF2B5EF4-FFF2-40B4-BE49-F238E27FC236}">
                <a16:creationId xmlns:a16="http://schemas.microsoft.com/office/drawing/2014/main" id="{919FC951-B8E8-5127-A904-DE8A7AF32B7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335" b="12480"/>
          <a:stretch/>
        </p:blipFill>
        <p:spPr bwMode="auto">
          <a:xfrm>
            <a:off x="914400" y="2133600"/>
            <a:ext cx="1778794" cy="1758554"/>
          </a:xfrm>
          <a:prstGeom prst="rect">
            <a:avLst/>
          </a:prstGeom>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1DA3F89B-1168-673A-0662-D7E903AC24FB}"/>
              </a:ext>
            </a:extLst>
          </p:cNvPr>
          <p:cNvSpPr/>
          <p:nvPr/>
        </p:nvSpPr>
        <p:spPr>
          <a:xfrm>
            <a:off x="914400" y="3908908"/>
            <a:ext cx="1778794" cy="351235"/>
          </a:xfrm>
          <a:prstGeom prst="rect">
            <a:avLst/>
          </a:prstGeom>
          <a:solidFill>
            <a:srgbClr val="000000">
              <a:alpha val="50000"/>
            </a:srgbClr>
          </a:solidFill>
          <a:ln>
            <a:noFill/>
          </a:ln>
        </p:spPr>
        <p:txBody>
          <a:bodyPr wrap="square" anchor="ctr">
            <a:noAutofit/>
          </a:bodyPr>
          <a:lstStyle/>
          <a:p>
            <a:pPr algn="ctr">
              <a:spcAft>
                <a:spcPts val="450"/>
              </a:spcAft>
            </a:pPr>
            <a:r>
              <a:rPr lang="en-US" sz="1200">
                <a:solidFill>
                  <a:srgbClr val="FFFFFF"/>
                </a:solidFill>
              </a:rPr>
              <a:t>Maze</a:t>
            </a:r>
          </a:p>
        </p:txBody>
      </p:sp>
      <p:pic>
        <p:nvPicPr>
          <p:cNvPr id="1028" name="Picture 4" descr="The eight queens puzzle in Python | Solarian Programmer">
            <a:extLst>
              <a:ext uri="{FF2B5EF4-FFF2-40B4-BE49-F238E27FC236}">
                <a16:creationId xmlns:a16="http://schemas.microsoft.com/office/drawing/2014/main" id="{4DBDC790-C2DE-54FB-0690-FAADFEB2522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43200" y="2133600"/>
            <a:ext cx="1759744" cy="1758554"/>
          </a:xfrm>
          <a:prstGeom prst="rect">
            <a:avLst/>
          </a:prstGeom>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0581061-96C1-8410-9D29-EB45FBCEAB2F}"/>
              </a:ext>
            </a:extLst>
          </p:cNvPr>
          <p:cNvSpPr/>
          <p:nvPr/>
        </p:nvSpPr>
        <p:spPr>
          <a:xfrm>
            <a:off x="2743200" y="3908908"/>
            <a:ext cx="1759744" cy="351235"/>
          </a:xfrm>
          <a:prstGeom prst="rect">
            <a:avLst/>
          </a:prstGeom>
          <a:solidFill>
            <a:srgbClr val="000000">
              <a:alpha val="50000"/>
            </a:srgbClr>
          </a:solidFill>
          <a:ln>
            <a:noFill/>
          </a:ln>
        </p:spPr>
        <p:txBody>
          <a:bodyPr wrap="square" anchor="ctr">
            <a:noAutofit/>
          </a:bodyPr>
          <a:lstStyle/>
          <a:p>
            <a:pPr algn="ctr">
              <a:spcAft>
                <a:spcPts val="450"/>
              </a:spcAft>
            </a:pPr>
            <a:r>
              <a:rPr lang="en-US" sz="1200" dirty="0">
                <a:solidFill>
                  <a:srgbClr val="FFFFFF"/>
                </a:solidFill>
              </a:rPr>
              <a:t>8-queens problem</a:t>
            </a:r>
          </a:p>
        </p:txBody>
      </p:sp>
      <p:pic>
        <p:nvPicPr>
          <p:cNvPr id="1026" name="Picture 2">
            <a:extLst>
              <a:ext uri="{FF2B5EF4-FFF2-40B4-BE49-F238E27FC236}">
                <a16:creationId xmlns:a16="http://schemas.microsoft.com/office/drawing/2014/main" id="{CB0CAEA0-4BD4-D1B6-4861-331017057E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4439"/>
          <a:stretch/>
        </p:blipFill>
        <p:spPr bwMode="auto">
          <a:xfrm>
            <a:off x="4554139" y="2133600"/>
            <a:ext cx="1872854" cy="1758554"/>
          </a:xfrm>
          <a:prstGeom prst="rect">
            <a:avLst/>
          </a:prstGeom>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25794C8-869A-4446-ED77-AA84F07764F7}"/>
              </a:ext>
            </a:extLst>
          </p:cNvPr>
          <p:cNvSpPr/>
          <p:nvPr/>
        </p:nvSpPr>
        <p:spPr>
          <a:xfrm>
            <a:off x="4554139" y="3908908"/>
            <a:ext cx="1872854" cy="351235"/>
          </a:xfrm>
          <a:prstGeom prst="rect">
            <a:avLst/>
          </a:prstGeom>
          <a:solidFill>
            <a:srgbClr val="000000">
              <a:alpha val="50000"/>
            </a:srgbClr>
          </a:solidFill>
          <a:ln>
            <a:noFill/>
          </a:ln>
        </p:spPr>
        <p:txBody>
          <a:bodyPr wrap="square" anchor="ctr">
            <a:noAutofit/>
          </a:bodyPr>
          <a:lstStyle/>
          <a:p>
            <a:pPr algn="ctr">
              <a:spcAft>
                <a:spcPts val="450"/>
              </a:spcAft>
            </a:pPr>
            <a:r>
              <a:rPr lang="en-US" sz="1200" dirty="0">
                <a:solidFill>
                  <a:srgbClr val="FFFFFF"/>
                </a:solidFill>
              </a:rPr>
              <a:t>8-puzzle problem</a:t>
            </a:r>
          </a:p>
        </p:txBody>
      </p:sp>
      <p:pic>
        <p:nvPicPr>
          <p:cNvPr id="1030" name="Picture 6" descr="Tic-tac-toe - Wikipedia">
            <a:extLst>
              <a:ext uri="{FF2B5EF4-FFF2-40B4-BE49-F238E27FC236}">
                <a16:creationId xmlns:a16="http://schemas.microsoft.com/office/drawing/2014/main" id="{414EA962-7633-FF8E-D45A-CD621CE39C0C}"/>
              </a:ext>
            </a:extLst>
          </p:cNvPr>
          <p:cNvPicPr>
            <a:picLocks noChangeAspect="1" noChangeArrowheads="1"/>
          </p:cNvPicPr>
          <p:nvPr/>
        </p:nvPicPr>
        <p:blipFill>
          <a:blip r:embed="rId5" cstate="print">
            <a:biLevel thresh="25000"/>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tretch>
            <a:fillRect/>
          </a:stretch>
        </p:blipFill>
        <p:spPr bwMode="auto">
          <a:xfrm>
            <a:off x="6479381" y="2133600"/>
            <a:ext cx="1983581" cy="1758554"/>
          </a:xfrm>
          <a:prstGeom prst="rect">
            <a:avLst/>
          </a:prstGeom>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3731585-6367-DB65-4FDC-B99E58BC7526}"/>
              </a:ext>
            </a:extLst>
          </p:cNvPr>
          <p:cNvSpPr/>
          <p:nvPr/>
        </p:nvSpPr>
        <p:spPr>
          <a:xfrm>
            <a:off x="6479381" y="3908908"/>
            <a:ext cx="1983581" cy="351235"/>
          </a:xfrm>
          <a:prstGeom prst="rect">
            <a:avLst/>
          </a:prstGeom>
          <a:solidFill>
            <a:srgbClr val="000000">
              <a:alpha val="50000"/>
            </a:srgbClr>
          </a:solidFill>
          <a:ln>
            <a:noFill/>
          </a:ln>
        </p:spPr>
        <p:txBody>
          <a:bodyPr wrap="square" anchor="ctr">
            <a:noAutofit/>
          </a:bodyPr>
          <a:lstStyle/>
          <a:p>
            <a:pPr algn="ctr">
              <a:spcAft>
                <a:spcPts val="450"/>
              </a:spcAft>
            </a:pPr>
            <a:r>
              <a:rPr lang="en-US" sz="1200" dirty="0">
                <a:solidFill>
                  <a:srgbClr val="FFFFFF"/>
                </a:solidFill>
              </a:rPr>
              <a:t>Tic-tac-toe</a:t>
            </a:r>
          </a:p>
        </p:txBody>
      </p:sp>
      <p:sp>
        <p:nvSpPr>
          <p:cNvPr id="2" name="Title 1">
            <a:extLst>
              <a:ext uri="{FF2B5EF4-FFF2-40B4-BE49-F238E27FC236}">
                <a16:creationId xmlns:a16="http://schemas.microsoft.com/office/drawing/2014/main" id="{C32EB4C7-5944-5D61-664F-D8ECDA4D36EC}"/>
              </a:ext>
            </a:extLst>
          </p:cNvPr>
          <p:cNvSpPr>
            <a:spLocks noGrp="1"/>
          </p:cNvSpPr>
          <p:nvPr>
            <p:ph type="title"/>
          </p:nvPr>
        </p:nvSpPr>
        <p:spPr/>
        <p:txBody>
          <a:bodyPr vert="horz" lIns="68580" tIns="34290" rIns="68580" bIns="34290" rtlCol="0" anchor="ctr">
            <a:normAutofit/>
          </a:bodyPr>
          <a:lstStyle/>
          <a:p>
            <a:r>
              <a:rPr lang="en-US" sz="3000" dirty="0"/>
              <a:t>Examples: What is the </a:t>
            </a:r>
            <a:br>
              <a:rPr lang="en-US" sz="3000" dirty="0"/>
            </a:br>
            <a:r>
              <a:rPr lang="en-US" sz="3000" dirty="0"/>
              <a:t>Search Complexity?</a:t>
            </a:r>
          </a:p>
        </p:txBody>
      </p:sp>
      <p:sp>
        <p:nvSpPr>
          <p:cNvPr id="4" name="TextBox 3">
            <a:extLst>
              <a:ext uri="{FF2B5EF4-FFF2-40B4-BE49-F238E27FC236}">
                <a16:creationId xmlns:a16="http://schemas.microsoft.com/office/drawing/2014/main" id="{95CDD5FF-CBDC-A4B1-03FE-A5241EEC062C}"/>
              </a:ext>
            </a:extLst>
          </p:cNvPr>
          <p:cNvSpPr txBox="1"/>
          <p:nvPr/>
        </p:nvSpPr>
        <p:spPr>
          <a:xfrm>
            <a:off x="628650" y="1506023"/>
            <a:ext cx="8058150" cy="369332"/>
          </a:xfrm>
          <a:prstGeom prst="rect">
            <a:avLst/>
          </a:prstGeom>
          <a:noFill/>
        </p:spPr>
        <p:txBody>
          <a:bodyPr wrap="square" rtlCol="0">
            <a:spAutoFit/>
          </a:bodyPr>
          <a:lstStyle/>
          <a:p>
            <a:r>
              <a:rPr lang="en-US" dirty="0"/>
              <a:t>Often a rough upper limit is sufficient to determine how hard the search problem is.</a:t>
            </a:r>
          </a:p>
        </p:txBody>
      </p:sp>
      <p:cxnSp>
        <p:nvCxnSpPr>
          <p:cNvPr id="15" name="Straight Connector 14">
            <a:extLst>
              <a:ext uri="{FF2B5EF4-FFF2-40B4-BE49-F238E27FC236}">
                <a16:creationId xmlns:a16="http://schemas.microsoft.com/office/drawing/2014/main" id="{3D01DA36-F4F3-A135-DF09-7FB207F88BFC}"/>
              </a:ext>
            </a:extLst>
          </p:cNvPr>
          <p:cNvCxnSpPr/>
          <p:nvPr/>
        </p:nvCxnSpPr>
        <p:spPr>
          <a:xfrm>
            <a:off x="2693194" y="4343400"/>
            <a:ext cx="0" cy="1981200"/>
          </a:xfrm>
          <a:prstGeom prst="line">
            <a:avLst/>
          </a:prstGeom>
          <a:ln w="1270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 name="Straight Connector 15">
            <a:extLst>
              <a:ext uri="{FF2B5EF4-FFF2-40B4-BE49-F238E27FC236}">
                <a16:creationId xmlns:a16="http://schemas.microsoft.com/office/drawing/2014/main" id="{8CF66C1F-4B47-8B1B-8497-94886E691E2B}"/>
              </a:ext>
            </a:extLst>
          </p:cNvPr>
          <p:cNvCxnSpPr/>
          <p:nvPr/>
        </p:nvCxnSpPr>
        <p:spPr>
          <a:xfrm>
            <a:off x="4554139" y="4343400"/>
            <a:ext cx="0" cy="1981200"/>
          </a:xfrm>
          <a:prstGeom prst="line">
            <a:avLst/>
          </a:prstGeom>
          <a:ln w="1270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82AC0B37-DD12-F003-69A2-759148500B35}"/>
              </a:ext>
            </a:extLst>
          </p:cNvPr>
          <p:cNvCxnSpPr/>
          <p:nvPr/>
        </p:nvCxnSpPr>
        <p:spPr>
          <a:xfrm>
            <a:off x="6479381" y="4343400"/>
            <a:ext cx="0" cy="1981200"/>
          </a:xfrm>
          <a:prstGeom prst="line">
            <a:avLst/>
          </a:prstGeom>
          <a:ln w="1270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84B0078-B220-5B9D-D9C6-448A9B7D1D41}"/>
                  </a:ext>
                </a:extLst>
              </p:cNvPr>
              <p:cNvSpPr txBox="1"/>
              <p:nvPr/>
            </p:nvSpPr>
            <p:spPr>
              <a:xfrm>
                <a:off x="879387" y="4329545"/>
                <a:ext cx="1702373" cy="1538883"/>
              </a:xfrm>
              <a:prstGeom prst="rect">
                <a:avLst/>
              </a:prstGeom>
              <a:noFill/>
            </p:spPr>
            <p:txBody>
              <a:bodyPr wrap="square" rtlCol="0">
                <a:spAutoFit/>
              </a:bodyPr>
              <a:lstStyle/>
              <a:p>
                <a:pPr indent="-457200">
                  <a:spcBef>
                    <a:spcPts val="600"/>
                  </a:spcBef>
                </a:pPr>
                <a14:m>
                  <m:oMath xmlns:m="http://schemas.openxmlformats.org/officeDocument/2006/math">
                    <m:r>
                      <a:rPr lang="en-US" sz="1200" b="0" i="1" smtClean="0">
                        <a:latin typeface="Cambria Math" panose="02040503050406030204" pitchFamily="18" charset="0"/>
                      </a:rPr>
                      <m:t>𝑏</m:t>
                    </m:r>
                    <m:r>
                      <a:rPr lang="en-US" sz="1200" b="0" i="1" smtClean="0">
                        <a:latin typeface="Cambria Math" panose="02040503050406030204" pitchFamily="18" charset="0"/>
                      </a:rPr>
                      <m:t> =4</m:t>
                    </m:r>
                  </m:oMath>
                </a14:m>
                <a:r>
                  <a:rPr lang="en-US" sz="1200" b="0" dirty="0"/>
                  <a:t> actions</a:t>
                </a:r>
                <a:endParaRPr lang="en-US" sz="1200" b="0" i="1" dirty="0">
                  <a:latin typeface="Cambria Math" panose="02040503050406030204" pitchFamily="18" charset="0"/>
                </a:endParaRPr>
              </a:p>
              <a:p>
                <a:pPr indent="-457200">
                  <a:spcBef>
                    <a:spcPts val="600"/>
                  </a:spcBef>
                </a:pPr>
                <a14:m>
                  <m:oMath xmlns:m="http://schemas.openxmlformats.org/officeDocument/2006/math">
                    <m:r>
                      <a:rPr lang="en-US" sz="1200" b="0" i="1" smtClean="0">
                        <a:latin typeface="Cambria Math" panose="02040503050406030204" pitchFamily="18" charset="0"/>
                      </a:rPr>
                      <m:t>𝑚</m:t>
                    </m:r>
                    <m:r>
                      <a:rPr lang="en-US" sz="1200" b="0" i="1" smtClean="0">
                        <a:latin typeface="Cambria Math" panose="02040503050406030204" pitchFamily="18" charset="0"/>
                      </a:rPr>
                      <m:t>=</m:t>
                    </m:r>
                  </m:oMath>
                </a14:m>
                <a:r>
                  <a:rPr lang="en-US" sz="1200" b="0" dirty="0"/>
                  <a:t> longest path to the goal or a dead end (bounded by </a:t>
                </a:r>
                <a14:m>
                  <m:oMath xmlns:m="http://schemas.openxmlformats.org/officeDocument/2006/math">
                    <m:r>
                      <a:rPr lang="en-US" sz="1200" b="0" i="1" dirty="0" smtClean="0">
                        <a:latin typeface="Cambria Math" panose="02040503050406030204" pitchFamily="18" charset="0"/>
                      </a:rPr>
                      <m:t>𝑥</m:t>
                    </m:r>
                    <m:r>
                      <a:rPr lang="en-US" sz="1200" b="0" i="1" dirty="0" smtClean="0">
                        <a:latin typeface="Cambria Math" panose="02040503050406030204" pitchFamily="18" charset="0"/>
                      </a:rPr>
                      <m:t>×</m:t>
                    </m:r>
                    <m:r>
                      <a:rPr lang="en-US" sz="1200" b="0" i="1" dirty="0" smtClean="0">
                        <a:latin typeface="Cambria Math" panose="02040503050406030204" pitchFamily="18" charset="0"/>
                      </a:rPr>
                      <m:t>𝑦</m:t>
                    </m:r>
                  </m:oMath>
                </a14:m>
                <a:r>
                  <a:rPr lang="en-US" sz="1200" b="0" dirty="0"/>
                  <a:t>)</a:t>
                </a:r>
                <a:endParaRPr lang="en-US" sz="1200" b="0" i="1" dirty="0">
                  <a:latin typeface="Cambria Math" panose="02040503050406030204" pitchFamily="18" charset="0"/>
                </a:endParaRPr>
              </a:p>
              <a:p>
                <a:pPr indent="-457200">
                  <a:spcBef>
                    <a:spcPts val="600"/>
                  </a:spcBef>
                </a:pPr>
                <a14:m>
                  <m:oMath xmlns:m="http://schemas.openxmlformats.org/officeDocument/2006/math">
                    <m:r>
                      <a:rPr lang="en-US" sz="1200" b="0" i="1" smtClean="0">
                        <a:latin typeface="Cambria Math" panose="02040503050406030204" pitchFamily="18" charset="0"/>
                      </a:rPr>
                      <m:t>𝑑</m:t>
                    </m:r>
                    <m:r>
                      <a:rPr lang="en-US" sz="1200" b="0" i="1" smtClean="0">
                        <a:latin typeface="Cambria Math" panose="02040503050406030204" pitchFamily="18" charset="0"/>
                      </a:rPr>
                      <m:t> =</m:t>
                    </m:r>
                  </m:oMath>
                </a14:m>
                <a:r>
                  <a:rPr lang="en-US" sz="1200" dirty="0"/>
                  <a:t> shortest path to the goal (bounded by </a:t>
                </a:r>
                <a14:m>
                  <m:oMath xmlns:m="http://schemas.openxmlformats.org/officeDocument/2006/math">
                    <m:r>
                      <a:rPr lang="en-US" sz="1200" i="1" dirty="0">
                        <a:latin typeface="Cambria Math" panose="02040503050406030204" pitchFamily="18" charset="0"/>
                      </a:rPr>
                      <m:t>𝑥</m:t>
                    </m:r>
                    <m:r>
                      <a:rPr lang="en-US" sz="1200" i="1" dirty="0">
                        <a:latin typeface="Cambria Math" panose="02040503050406030204" pitchFamily="18" charset="0"/>
                      </a:rPr>
                      <m:t>×</m:t>
                    </m:r>
                    <m:r>
                      <a:rPr lang="en-US" sz="1200" i="1" dirty="0">
                        <a:latin typeface="Cambria Math" panose="02040503050406030204" pitchFamily="18" charset="0"/>
                      </a:rPr>
                      <m:t>𝑦</m:t>
                    </m:r>
                  </m:oMath>
                </a14:m>
                <a:r>
                  <a:rPr lang="en-US" sz="1200" dirty="0"/>
                  <a:t>)</a:t>
                </a:r>
              </a:p>
            </p:txBody>
          </p:sp>
        </mc:Choice>
        <mc:Fallback xmlns="">
          <p:sp>
            <p:nvSpPr>
              <p:cNvPr id="14" name="TextBox 13">
                <a:extLst>
                  <a:ext uri="{FF2B5EF4-FFF2-40B4-BE49-F238E27FC236}">
                    <a16:creationId xmlns:a16="http://schemas.microsoft.com/office/drawing/2014/main" id="{684B0078-B220-5B9D-D9C6-448A9B7D1D41}"/>
                  </a:ext>
                </a:extLst>
              </p:cNvPr>
              <p:cNvSpPr txBox="1">
                <a:spLocks noRot="1" noChangeAspect="1" noMove="1" noResize="1" noEditPoints="1" noAdjustHandles="1" noChangeArrowheads="1" noChangeShapeType="1" noTextEdit="1"/>
              </p:cNvSpPr>
              <p:nvPr/>
            </p:nvSpPr>
            <p:spPr>
              <a:xfrm>
                <a:off x="879387" y="4329545"/>
                <a:ext cx="1702373" cy="1538883"/>
              </a:xfrm>
              <a:prstGeom prst="rect">
                <a:avLst/>
              </a:prstGeom>
              <a:blipFill>
                <a:blip r:embed="rId7"/>
                <a:stretch>
                  <a:fillRect r="-714" b="-19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9AC0A6CC-6376-B0F7-C367-66E0CD02877C}"/>
                  </a:ext>
                </a:extLst>
              </p:cNvPr>
              <p:cNvSpPr/>
              <p:nvPr/>
            </p:nvSpPr>
            <p:spPr>
              <a:xfrm>
                <a:off x="5867400" y="607328"/>
                <a:ext cx="2514600" cy="67403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pPr>
                  <a:lnSpc>
                    <a:spcPct val="90000"/>
                  </a:lnSpc>
                </a:pPr>
                <a14:m>
                  <m:oMath xmlns:m="http://schemas.openxmlformats.org/officeDocument/2006/math">
                    <m:r>
                      <a:rPr lang="en-US" sz="1400" i="1" dirty="0" smtClean="0">
                        <a:latin typeface="Cambria Math" panose="02040503050406030204" pitchFamily="18" charset="0"/>
                      </a:rPr>
                      <m:t>𝑏</m:t>
                    </m:r>
                  </m:oMath>
                </a14:m>
                <a:r>
                  <a:rPr lang="en-US" sz="1400" i="1" dirty="0"/>
                  <a:t>:</a:t>
                </a:r>
                <a:r>
                  <a:rPr lang="en-US" sz="1400" dirty="0"/>
                  <a:t> maximum branching factor</a:t>
                </a:r>
                <a:endParaRPr lang="en-US" sz="1400" i="1" dirty="0"/>
              </a:p>
              <a:p>
                <a:pPr>
                  <a:lnSpc>
                    <a:spcPct val="90000"/>
                  </a:lnSpc>
                </a:pPr>
                <a14:m>
                  <m:oMath xmlns:m="http://schemas.openxmlformats.org/officeDocument/2006/math">
                    <m:r>
                      <a:rPr lang="en-US" sz="1400" i="1" dirty="0" smtClean="0">
                        <a:latin typeface="Cambria Math" panose="02040503050406030204" pitchFamily="18" charset="0"/>
                      </a:rPr>
                      <m:t>𝑚</m:t>
                    </m:r>
                  </m:oMath>
                </a14:m>
                <a:r>
                  <a:rPr lang="en-US" sz="1400" i="1" dirty="0"/>
                  <a:t>: </a:t>
                </a:r>
                <a:r>
                  <a:rPr lang="en-US" sz="1400" dirty="0"/>
                  <a:t>max. depth of tree</a:t>
                </a:r>
              </a:p>
              <a:p>
                <a:pPr>
                  <a:lnSpc>
                    <a:spcPct val="90000"/>
                  </a:lnSpc>
                </a:pPr>
                <a14:m>
                  <m:oMath xmlns:m="http://schemas.openxmlformats.org/officeDocument/2006/math">
                    <m:r>
                      <a:rPr lang="en-US" sz="1400" i="1" dirty="0" smtClean="0">
                        <a:latin typeface="Cambria Math" panose="02040503050406030204" pitchFamily="18" charset="0"/>
                      </a:rPr>
                      <m:t>𝑑</m:t>
                    </m:r>
                  </m:oMath>
                </a14:m>
                <a:r>
                  <a:rPr lang="en-US" sz="1400" i="1" dirty="0"/>
                  <a:t>: </a:t>
                </a:r>
                <a:r>
                  <a:rPr lang="en-US" sz="1400" dirty="0"/>
                  <a:t>depth of the optimal solution</a:t>
                </a:r>
              </a:p>
            </p:txBody>
          </p:sp>
        </mc:Choice>
        <mc:Fallback xmlns="">
          <p:sp>
            <p:nvSpPr>
              <p:cNvPr id="18" name="Rectangle 17">
                <a:extLst>
                  <a:ext uri="{FF2B5EF4-FFF2-40B4-BE49-F238E27FC236}">
                    <a16:creationId xmlns:a16="http://schemas.microsoft.com/office/drawing/2014/main" id="{9AC0A6CC-6376-B0F7-C367-66E0CD02877C}"/>
                  </a:ext>
                </a:extLst>
              </p:cNvPr>
              <p:cNvSpPr>
                <a:spLocks noRot="1" noChangeAspect="1" noMove="1" noResize="1" noEditPoints="1" noAdjustHandles="1" noChangeArrowheads="1" noChangeShapeType="1" noTextEdit="1"/>
              </p:cNvSpPr>
              <p:nvPr/>
            </p:nvSpPr>
            <p:spPr>
              <a:xfrm>
                <a:off x="5867400" y="607328"/>
                <a:ext cx="2514600" cy="674031"/>
              </a:xfrm>
              <a:prstGeom prst="rect">
                <a:avLst/>
              </a:prstGeom>
              <a:blipFill>
                <a:blip r:embed="rId8"/>
                <a:stretch>
                  <a:fillRect t="-3571" b="-80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631E8F9-1073-FF1A-EDB4-BCE6243CB0B3}"/>
                  </a:ext>
                </a:extLst>
              </p:cNvPr>
              <p:cNvSpPr txBox="1"/>
              <p:nvPr/>
            </p:nvSpPr>
            <p:spPr>
              <a:xfrm>
                <a:off x="2779407" y="4329544"/>
                <a:ext cx="1702373" cy="1577611"/>
              </a:xfrm>
              <a:prstGeom prst="rect">
                <a:avLst/>
              </a:prstGeom>
              <a:noFill/>
            </p:spPr>
            <p:txBody>
              <a:bodyPr wrap="square" rtlCol="0">
                <a:spAutoFit/>
              </a:bodyPr>
              <a:lstStyle/>
              <a:p>
                <a:pPr indent="-457200">
                  <a:spcBef>
                    <a:spcPts val="600"/>
                  </a:spcBef>
                </a:pPr>
                <a14:m>
                  <m:oMath xmlns:m="http://schemas.openxmlformats.org/officeDocument/2006/math">
                    <m:r>
                      <a:rPr lang="en-US" sz="1200" b="0" i="1" smtClean="0">
                        <a:latin typeface="Cambria Math" panose="02040503050406030204" pitchFamily="18" charset="0"/>
                      </a:rPr>
                      <m:t>𝑏</m:t>
                    </m:r>
                    <m:r>
                      <a:rPr lang="en-US" sz="1200" b="0" i="1" smtClean="0">
                        <a:latin typeface="Cambria Math" panose="02040503050406030204" pitchFamily="18" charset="0"/>
                      </a:rPr>
                      <m:t> =</m:t>
                    </m:r>
                  </m:oMath>
                </a14:m>
                <a:r>
                  <a:rPr lang="en-US" sz="1200" b="0" i="1" dirty="0">
                    <a:latin typeface="Cambria Math" panose="02040503050406030204" pitchFamily="18" charset="0"/>
                  </a:rPr>
                  <a:t> </a:t>
                </a:r>
                <a:r>
                  <a:rPr lang="en-US" sz="1200" dirty="0"/>
                  <a:t>? What are the actions? Moving one Queen: </a:t>
                </a:r>
                <a14:m>
                  <m:oMath xmlns:m="http://schemas.openxmlformats.org/officeDocument/2006/math">
                    <m:r>
                      <a:rPr lang="en-US" sz="1100" i="1" dirty="0" smtClean="0">
                        <a:latin typeface="Cambria Math" panose="02040503050406030204" pitchFamily="18" charset="0"/>
                      </a:rPr>
                      <m:t>64−7=57</m:t>
                    </m:r>
                  </m:oMath>
                </a14:m>
                <a:endParaRPr lang="en-US" sz="1200" b="0" i="1" dirty="0">
                  <a:latin typeface="Cambria Math" panose="02040503050406030204" pitchFamily="18" charset="0"/>
                </a:endParaRPr>
              </a:p>
              <a:p>
                <a:pPr indent="-457200">
                  <a:spcBef>
                    <a:spcPts val="600"/>
                  </a:spcBef>
                </a:pPr>
                <a14:m>
                  <m:oMath xmlns:m="http://schemas.openxmlformats.org/officeDocument/2006/math">
                    <m:r>
                      <a:rPr lang="en-US" sz="1200" b="0" i="1" smtClean="0">
                        <a:latin typeface="Cambria Math" panose="02040503050406030204" pitchFamily="18" charset="0"/>
                      </a:rPr>
                      <m:t>𝑚</m:t>
                    </m:r>
                    <m:r>
                      <a:rPr lang="en-US" sz="1200" b="0" i="1" smtClean="0">
                        <a:latin typeface="Cambria Math" panose="02040503050406030204" pitchFamily="18" charset="0"/>
                      </a:rPr>
                      <m:t>=</m:t>
                    </m:r>
                  </m:oMath>
                </a14:m>
                <a:r>
                  <a:rPr lang="en-US" sz="1200" b="0" dirty="0"/>
                  <a:t> We may have to try all: </a:t>
                </a:r>
                <a14:m>
                  <m:oMath xmlns:m="http://schemas.openxmlformats.org/officeDocument/2006/math">
                    <m:d>
                      <m:dPr>
                        <m:ctrlPr>
                          <a:rPr lang="en-US" sz="1200" i="1">
                            <a:latin typeface="Cambria Math" panose="02040503050406030204" pitchFamily="18" charset="0"/>
                          </a:rPr>
                        </m:ctrlPr>
                      </m:dPr>
                      <m:e>
                        <m:f>
                          <m:fPr>
                            <m:type m:val="noBar"/>
                            <m:ctrlPr>
                              <a:rPr lang="en-US" sz="1200" i="1">
                                <a:latin typeface="Cambria Math" panose="02040503050406030204" pitchFamily="18" charset="0"/>
                              </a:rPr>
                            </m:ctrlPr>
                          </m:fPr>
                          <m:num>
                            <m:r>
                              <a:rPr lang="en-US" sz="1200" i="1">
                                <a:latin typeface="Cambria Math" panose="02040503050406030204" pitchFamily="18" charset="0"/>
                              </a:rPr>
                              <m:t>64</m:t>
                            </m:r>
                          </m:num>
                          <m:den>
                            <m:r>
                              <a:rPr lang="en-US" sz="1200" i="1">
                                <a:latin typeface="Cambria Math" panose="02040503050406030204" pitchFamily="18" charset="0"/>
                              </a:rPr>
                              <m:t>8</m:t>
                            </m:r>
                          </m:den>
                        </m:f>
                      </m:e>
                    </m:d>
                    <m:r>
                      <a:rPr lang="en-US" sz="1200" i="1">
                        <a:latin typeface="Cambria Math" panose="02040503050406030204" pitchFamily="18" charset="0"/>
                      </a:rPr>
                      <m:t>≈4.4×</m:t>
                    </m:r>
                    <m:sSup>
                      <m:sSupPr>
                        <m:ctrlPr>
                          <a:rPr lang="en-US" sz="1200" i="1">
                            <a:latin typeface="Cambria Math" panose="02040503050406030204" pitchFamily="18" charset="0"/>
                          </a:rPr>
                        </m:ctrlPr>
                      </m:sSupPr>
                      <m:e>
                        <m:r>
                          <a:rPr lang="en-US" sz="1200" i="1">
                            <a:latin typeface="Cambria Math" panose="02040503050406030204" pitchFamily="18" charset="0"/>
                          </a:rPr>
                          <m:t>10</m:t>
                        </m:r>
                      </m:e>
                      <m:sup>
                        <m:r>
                          <a:rPr lang="en-US" sz="1200" i="1">
                            <a:latin typeface="Cambria Math" panose="02040503050406030204" pitchFamily="18" charset="0"/>
                          </a:rPr>
                          <m:t>9</m:t>
                        </m:r>
                      </m:sup>
                    </m:sSup>
                  </m:oMath>
                </a14:m>
                <a:endParaRPr lang="en-US" sz="1200" b="0" i="1" dirty="0">
                  <a:latin typeface="Cambria Math" panose="02040503050406030204" pitchFamily="18" charset="0"/>
                </a:endParaRPr>
              </a:p>
              <a:p>
                <a:pPr indent="-457200">
                  <a:spcBef>
                    <a:spcPts val="600"/>
                  </a:spcBef>
                </a:pPr>
                <a14:m>
                  <m:oMath xmlns:m="http://schemas.openxmlformats.org/officeDocument/2006/math">
                    <m:r>
                      <a:rPr lang="en-US" sz="1200" b="0" i="1" smtClean="0">
                        <a:latin typeface="Cambria Math" panose="02040503050406030204" pitchFamily="18" charset="0"/>
                      </a:rPr>
                      <m:t>𝑑</m:t>
                    </m:r>
                    <m:r>
                      <a:rPr lang="en-US" sz="1200" b="0" i="1" smtClean="0">
                        <a:latin typeface="Cambria Math" panose="02040503050406030204" pitchFamily="18" charset="0"/>
                      </a:rPr>
                      <m:t> =</m:t>
                    </m:r>
                  </m:oMath>
                </a14:m>
                <a:r>
                  <a:rPr lang="en-US" sz="1200" dirty="0"/>
                  <a:t> move each queen in the right spot = 8</a:t>
                </a:r>
              </a:p>
            </p:txBody>
          </p:sp>
        </mc:Choice>
        <mc:Fallback xmlns="">
          <p:sp>
            <p:nvSpPr>
              <p:cNvPr id="19" name="TextBox 18">
                <a:extLst>
                  <a:ext uri="{FF2B5EF4-FFF2-40B4-BE49-F238E27FC236}">
                    <a16:creationId xmlns:a16="http://schemas.microsoft.com/office/drawing/2014/main" id="{8631E8F9-1073-FF1A-EDB4-BCE6243CB0B3}"/>
                  </a:ext>
                </a:extLst>
              </p:cNvPr>
              <p:cNvSpPr txBox="1">
                <a:spLocks noRot="1" noChangeAspect="1" noMove="1" noResize="1" noEditPoints="1" noAdjustHandles="1" noChangeArrowheads="1" noChangeShapeType="1" noTextEdit="1"/>
              </p:cNvSpPr>
              <p:nvPr/>
            </p:nvSpPr>
            <p:spPr>
              <a:xfrm>
                <a:off x="2779407" y="4329544"/>
                <a:ext cx="1702373" cy="1577611"/>
              </a:xfrm>
              <a:prstGeom prst="rect">
                <a:avLst/>
              </a:prstGeom>
              <a:blipFill>
                <a:blip r:embed="rId9"/>
                <a:stretch>
                  <a:fillRect l="-358" b="-23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6E0F7A5-7640-A82C-C1F5-61327201BE17}"/>
                  </a:ext>
                </a:extLst>
              </p:cNvPr>
              <p:cNvSpPr txBox="1"/>
              <p:nvPr/>
            </p:nvSpPr>
            <p:spPr>
              <a:xfrm>
                <a:off x="4589862" y="4304606"/>
                <a:ext cx="1702373" cy="984885"/>
              </a:xfrm>
              <a:prstGeom prst="rect">
                <a:avLst/>
              </a:prstGeom>
              <a:noFill/>
            </p:spPr>
            <p:txBody>
              <a:bodyPr wrap="square" rtlCol="0">
                <a:spAutoFit/>
              </a:bodyPr>
              <a:lstStyle/>
              <a:p>
                <a:pPr indent="-457200">
                  <a:spcBef>
                    <a:spcPts val="600"/>
                  </a:spcBef>
                </a:pPr>
                <a14:m>
                  <m:oMath xmlns:m="http://schemas.openxmlformats.org/officeDocument/2006/math">
                    <m:r>
                      <a:rPr lang="en-US" sz="1200" b="0" i="1" smtClean="0">
                        <a:latin typeface="Cambria Math" panose="02040503050406030204" pitchFamily="18" charset="0"/>
                      </a:rPr>
                      <m:t>𝑏</m:t>
                    </m:r>
                    <m:r>
                      <a:rPr lang="en-US" sz="1200" b="0" i="1" smtClean="0">
                        <a:latin typeface="Cambria Math" panose="02040503050406030204" pitchFamily="18" charset="0"/>
                      </a:rPr>
                      <m:t> =4</m:t>
                    </m:r>
                  </m:oMath>
                </a14:m>
                <a:r>
                  <a:rPr lang="en-US" sz="1200" b="0" dirty="0"/>
                  <a:t> actions to move the empty tile.</a:t>
                </a:r>
                <a:endParaRPr lang="en-US" sz="1200" b="0" i="1" dirty="0">
                  <a:latin typeface="Cambria Math" panose="02040503050406030204" pitchFamily="18" charset="0"/>
                </a:endParaRPr>
              </a:p>
              <a:p>
                <a:pPr indent="-457200">
                  <a:spcBef>
                    <a:spcPts val="600"/>
                  </a:spcBef>
                </a:pPr>
                <a14:m>
                  <m:oMath xmlns:m="http://schemas.openxmlformats.org/officeDocument/2006/math">
                    <m:r>
                      <a:rPr lang="en-US" sz="1200" b="0" i="1" smtClean="0">
                        <a:latin typeface="Cambria Math" panose="02040503050406030204" pitchFamily="18" charset="0"/>
                      </a:rPr>
                      <m:t>𝑚</m:t>
                    </m:r>
                    <m:r>
                      <a:rPr lang="en-US" sz="1200" b="0" i="1" smtClean="0">
                        <a:latin typeface="Cambria Math" panose="02040503050406030204" pitchFamily="18" charset="0"/>
                      </a:rPr>
                      <m:t>=</m:t>
                    </m:r>
                  </m:oMath>
                </a14:m>
                <a:r>
                  <a:rPr lang="en-US" sz="1200" b="0" dirty="0"/>
                  <a:t> Try all </a:t>
                </a:r>
                <a14:m>
                  <m:oMath xmlns:m="http://schemas.openxmlformats.org/officeDocument/2006/math">
                    <m:r>
                      <a:rPr lang="en-US" sz="1200" b="0" i="1" dirty="0" smtClean="0">
                        <a:latin typeface="Cambria Math" panose="02040503050406030204" pitchFamily="18" charset="0"/>
                      </a:rPr>
                      <m:t>𝑂</m:t>
                    </m:r>
                    <m:r>
                      <a:rPr lang="en-US" sz="1200" b="0" i="1" dirty="0" smtClean="0">
                        <a:latin typeface="Cambria Math" panose="02040503050406030204" pitchFamily="18" charset="0"/>
                      </a:rPr>
                      <m:t>(9!) </m:t>
                    </m:r>
                  </m:oMath>
                </a14:m>
                <a:endParaRPr lang="en-US" sz="1200" b="0" dirty="0"/>
              </a:p>
              <a:p>
                <a:pPr indent="-457200">
                  <a:spcBef>
                    <a:spcPts val="600"/>
                  </a:spcBef>
                </a:pPr>
                <a14:m>
                  <m:oMath xmlns:m="http://schemas.openxmlformats.org/officeDocument/2006/math">
                    <m:r>
                      <a:rPr lang="en-US" sz="1200" b="0" i="1" smtClean="0">
                        <a:latin typeface="Cambria Math" panose="02040503050406030204" pitchFamily="18" charset="0"/>
                      </a:rPr>
                      <m:t>𝑑</m:t>
                    </m:r>
                    <m:r>
                      <a:rPr lang="en-US" sz="1200" b="0" i="1" smtClean="0">
                        <a:latin typeface="Cambria Math" panose="02040503050406030204" pitchFamily="18" charset="0"/>
                      </a:rPr>
                      <m:t> =</m:t>
                    </m:r>
                  </m:oMath>
                </a14:m>
                <a:r>
                  <a:rPr lang="en-US" sz="1200" dirty="0"/>
                  <a:t> ???</a:t>
                </a:r>
              </a:p>
            </p:txBody>
          </p:sp>
        </mc:Choice>
        <mc:Fallback xmlns="">
          <p:sp>
            <p:nvSpPr>
              <p:cNvPr id="20" name="TextBox 19">
                <a:extLst>
                  <a:ext uri="{FF2B5EF4-FFF2-40B4-BE49-F238E27FC236}">
                    <a16:creationId xmlns:a16="http://schemas.microsoft.com/office/drawing/2014/main" id="{96E0F7A5-7640-A82C-C1F5-61327201BE17}"/>
                  </a:ext>
                </a:extLst>
              </p:cNvPr>
              <p:cNvSpPr txBox="1">
                <a:spLocks noRot="1" noChangeAspect="1" noMove="1" noResize="1" noEditPoints="1" noAdjustHandles="1" noChangeArrowheads="1" noChangeShapeType="1" noTextEdit="1"/>
              </p:cNvSpPr>
              <p:nvPr/>
            </p:nvSpPr>
            <p:spPr>
              <a:xfrm>
                <a:off x="4589862" y="4304606"/>
                <a:ext cx="1702373" cy="984885"/>
              </a:xfrm>
              <a:prstGeom prst="rect">
                <a:avLst/>
              </a:prstGeom>
              <a:blipFill>
                <a:blip r:embed="rId10"/>
                <a:stretch>
                  <a:fillRect l="-358" b="-37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376000C-EFEB-4AAB-EC0B-1DEC37DB63B2}"/>
                  </a:ext>
                </a:extLst>
              </p:cNvPr>
              <p:cNvSpPr txBox="1"/>
              <p:nvPr/>
            </p:nvSpPr>
            <p:spPr>
              <a:xfrm>
                <a:off x="6514017" y="4311533"/>
                <a:ext cx="1702373" cy="1092607"/>
              </a:xfrm>
              <a:prstGeom prst="rect">
                <a:avLst/>
              </a:prstGeom>
              <a:noFill/>
            </p:spPr>
            <p:txBody>
              <a:bodyPr wrap="square" rtlCol="0">
                <a:spAutoFit/>
              </a:bodyPr>
              <a:lstStyle/>
              <a:p>
                <a:pPr indent="-457200">
                  <a:spcBef>
                    <a:spcPts val="600"/>
                  </a:spcBef>
                </a:pPr>
                <a14:m>
                  <m:oMath xmlns:m="http://schemas.openxmlformats.org/officeDocument/2006/math">
                    <m:r>
                      <a:rPr lang="en-US" sz="1200" b="0" i="1" smtClean="0">
                        <a:latin typeface="Cambria Math" panose="02040503050406030204" pitchFamily="18" charset="0"/>
                      </a:rPr>
                      <m:t>𝑏</m:t>
                    </m:r>
                    <m:r>
                      <a:rPr lang="en-US" sz="1200" b="0" i="1" smtClean="0">
                        <a:latin typeface="Cambria Math" panose="02040503050406030204" pitchFamily="18" charset="0"/>
                      </a:rPr>
                      <m:t> =9</m:t>
                    </m:r>
                  </m:oMath>
                </a14:m>
                <a:r>
                  <a:rPr lang="en-US" sz="1200" b="0" dirty="0"/>
                  <a:t> actions for the first move.</a:t>
                </a:r>
                <a:endParaRPr lang="en-US" sz="1200" b="0" i="1" dirty="0">
                  <a:latin typeface="Cambria Math" panose="02040503050406030204" pitchFamily="18" charset="0"/>
                </a:endParaRPr>
              </a:p>
              <a:p>
                <a:pPr indent="-457200">
                  <a:spcBef>
                    <a:spcPts val="600"/>
                  </a:spcBef>
                </a:pPr>
                <a14:m>
                  <m:oMathPara xmlns:m="http://schemas.openxmlformats.org/officeDocument/2006/math">
                    <m:oMathParaPr>
                      <m:jc m:val="left"/>
                    </m:oMathParaPr>
                    <m:oMath xmlns:m="http://schemas.openxmlformats.org/officeDocument/2006/math">
                      <m:r>
                        <a:rPr lang="en-US" sz="1200" b="0" i="1" smtClean="0">
                          <a:latin typeface="Cambria Math" panose="02040503050406030204" pitchFamily="18" charset="0"/>
                        </a:rPr>
                        <m:t>𝑚</m:t>
                      </m:r>
                      <m:r>
                        <a:rPr lang="en-US" sz="1200" b="0" i="1" smtClean="0">
                          <a:latin typeface="Cambria Math" panose="02040503050406030204" pitchFamily="18" charset="0"/>
                        </a:rPr>
                        <m:t>=9</m:t>
                      </m:r>
                    </m:oMath>
                  </m:oMathPara>
                </a14:m>
                <a:endParaRPr lang="en-US" sz="1200" b="0" dirty="0"/>
              </a:p>
              <a:p>
                <a:pPr indent="-457200">
                  <a:spcBef>
                    <a:spcPts val="600"/>
                  </a:spcBef>
                </a:pPr>
                <a14:m>
                  <m:oMath xmlns:m="http://schemas.openxmlformats.org/officeDocument/2006/math">
                    <m:r>
                      <a:rPr lang="en-US" sz="1200" b="0" i="1" smtClean="0">
                        <a:latin typeface="Cambria Math" panose="02040503050406030204" pitchFamily="18" charset="0"/>
                      </a:rPr>
                      <m:t>𝑑</m:t>
                    </m:r>
                    <m:r>
                      <a:rPr lang="en-US" sz="1200" b="0" i="1" smtClean="0">
                        <a:latin typeface="Cambria Math" panose="02040503050406030204" pitchFamily="18" charset="0"/>
                      </a:rPr>
                      <m:t> =9</m:t>
                    </m:r>
                  </m:oMath>
                </a14:m>
                <a:r>
                  <a:rPr lang="en-US" sz="1200" dirty="0"/>
                  <a:t> (if both play optimal)</a:t>
                </a:r>
              </a:p>
            </p:txBody>
          </p:sp>
        </mc:Choice>
        <mc:Fallback xmlns="">
          <p:sp>
            <p:nvSpPr>
              <p:cNvPr id="21" name="TextBox 20">
                <a:extLst>
                  <a:ext uri="{FF2B5EF4-FFF2-40B4-BE49-F238E27FC236}">
                    <a16:creationId xmlns:a16="http://schemas.microsoft.com/office/drawing/2014/main" id="{F376000C-EFEB-4AAB-EC0B-1DEC37DB63B2}"/>
                  </a:ext>
                </a:extLst>
              </p:cNvPr>
              <p:cNvSpPr txBox="1">
                <a:spLocks noRot="1" noChangeAspect="1" noMove="1" noResize="1" noEditPoints="1" noAdjustHandles="1" noChangeArrowheads="1" noChangeShapeType="1" noTextEdit="1"/>
              </p:cNvSpPr>
              <p:nvPr/>
            </p:nvSpPr>
            <p:spPr>
              <a:xfrm>
                <a:off x="6514017" y="4311533"/>
                <a:ext cx="1702373" cy="1092607"/>
              </a:xfrm>
              <a:prstGeom prst="rect">
                <a:avLst/>
              </a:prstGeom>
              <a:blipFill>
                <a:blip r:embed="rId11"/>
                <a:stretch>
                  <a:fillRect l="-358" b="-3333"/>
                </a:stretch>
              </a:blipFill>
            </p:spPr>
            <p:txBody>
              <a:bodyPr/>
              <a:lstStyle/>
              <a:p>
                <a:r>
                  <a:rPr lang="en-US">
                    <a:noFill/>
                  </a:rPr>
                  <a:t> </a:t>
                </a:r>
              </a:p>
            </p:txBody>
          </p:sp>
        </mc:Fallback>
      </mc:AlternateContent>
    </p:spTree>
    <p:extLst>
      <p:ext uri="{BB962C8B-B14F-4D97-AF65-F5344CB8AC3E}">
        <p14:creationId xmlns:p14="http://schemas.microsoft.com/office/powerpoint/2010/main" val="2334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oose A Path Stock Photos And Images - 123RF">
            <a:extLst>
              <a:ext uri="{FF2B5EF4-FFF2-40B4-BE49-F238E27FC236}">
                <a16:creationId xmlns:a16="http://schemas.microsoft.com/office/drawing/2014/main" id="{5C15033E-E7BC-49C3-9A52-69C05C52AA22}"/>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a:stretch/>
        </p:blipFill>
        <p:spPr bwMode="auto">
          <a:xfrm>
            <a:off x="20" y="1"/>
            <a:ext cx="9143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7F94346C-F8A3-4492-9257-74C89F764643}"/>
              </a:ext>
            </a:extLst>
          </p:cNvPr>
          <p:cNvSpPr>
            <a:spLocks noGrp="1"/>
          </p:cNvSpPr>
          <p:nvPr>
            <p:ph type="title"/>
          </p:nvPr>
        </p:nvSpPr>
        <p:spPr>
          <a:xfrm>
            <a:off x="1143000" y="131762"/>
            <a:ext cx="6858000" cy="1011238"/>
          </a:xfrm>
        </p:spPr>
        <p:txBody>
          <a:bodyPr vert="horz" lIns="91440" tIns="45720" rIns="91440" bIns="45720" rtlCol="0" anchor="b">
            <a:normAutofit/>
          </a:bodyPr>
          <a:lstStyle/>
          <a:p>
            <a:pPr algn="ctr" defTabSz="914400"/>
            <a:r>
              <a:rPr lang="en-US" sz="6000" b="1" dirty="0">
                <a:solidFill>
                  <a:srgbClr val="FFFFFF"/>
                </a:solidFill>
              </a:rPr>
              <a:t>Uninformed Search</a:t>
            </a:r>
          </a:p>
        </p:txBody>
      </p:sp>
    </p:spTree>
    <p:extLst>
      <p:ext uri="{BB962C8B-B14F-4D97-AF65-F5344CB8AC3E}">
        <p14:creationId xmlns:p14="http://schemas.microsoft.com/office/powerpoint/2010/main" val="379058558"/>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a:t>Uninformed Search Strategies</a:t>
            </a:r>
          </a:p>
        </p:txBody>
      </p:sp>
      <p:sp>
        <p:nvSpPr>
          <p:cNvPr id="25603" name="Rectangle 3"/>
          <p:cNvSpPr>
            <a:spLocks noGrp="1" noChangeArrowheads="1"/>
          </p:cNvSpPr>
          <p:nvPr>
            <p:ph idx="1"/>
          </p:nvPr>
        </p:nvSpPr>
        <p:spPr/>
        <p:txBody>
          <a:bodyPr>
            <a:normAutofit/>
          </a:bodyPr>
          <a:lstStyle/>
          <a:p>
            <a:pPr marL="0" indent="0">
              <a:buNone/>
            </a:pPr>
            <a:r>
              <a:rPr lang="en-US" dirty="0"/>
              <a:t>The search algorithm/agent is </a:t>
            </a:r>
            <a:r>
              <a:rPr lang="en-US" b="1" dirty="0"/>
              <a:t>not</a:t>
            </a:r>
            <a:r>
              <a:rPr lang="en-US" dirty="0"/>
              <a:t> provided information about how close a state is to the goal state. It just has the labels of the atomic states and the transition function.</a:t>
            </a:r>
          </a:p>
          <a:p>
            <a:pPr marL="0" indent="0">
              <a:buNone/>
            </a:pPr>
            <a:endParaRPr lang="en-US" dirty="0"/>
          </a:p>
          <a:p>
            <a:pPr marL="0" indent="0">
              <a:buNone/>
            </a:pPr>
            <a:r>
              <a:rPr lang="en-US" dirty="0"/>
              <a:t>It blindly searches following a simple strategy until it finds the goal state by chance.</a:t>
            </a:r>
          </a:p>
          <a:p>
            <a:endParaRPr lang="en-US" dirty="0"/>
          </a:p>
          <a:p>
            <a:pPr marL="0" indent="0">
              <a:buNone/>
            </a:pPr>
            <a:r>
              <a:rPr lang="en-US" dirty="0"/>
              <a:t>Search strategies we will discuss:</a:t>
            </a:r>
          </a:p>
        </p:txBody>
      </p:sp>
      <p:graphicFrame>
        <p:nvGraphicFramePr>
          <p:cNvPr id="3" name="Diagram 2">
            <a:extLst>
              <a:ext uri="{FF2B5EF4-FFF2-40B4-BE49-F238E27FC236}">
                <a16:creationId xmlns:a16="http://schemas.microsoft.com/office/drawing/2014/main" id="{D6680C34-D93C-403C-818C-20160E9B7304}"/>
              </a:ext>
            </a:extLst>
          </p:cNvPr>
          <p:cNvGraphicFramePr/>
          <p:nvPr>
            <p:extLst>
              <p:ext uri="{D42A27DB-BD31-4B8C-83A1-F6EECF244321}">
                <p14:modId xmlns:p14="http://schemas.microsoft.com/office/powerpoint/2010/main" val="2910787677"/>
              </p:ext>
            </p:extLst>
          </p:nvPr>
        </p:nvGraphicFramePr>
        <p:xfrm>
          <a:off x="2819400" y="4648200"/>
          <a:ext cx="3505200" cy="1200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a:t>Breadth-First Search (BFS)</a:t>
            </a:r>
          </a:p>
        </p:txBody>
      </p:sp>
      <p:sp>
        <p:nvSpPr>
          <p:cNvPr id="25603" name="Rectangle 3"/>
          <p:cNvSpPr>
            <a:spLocks noGrp="1" noChangeArrowheads="1"/>
          </p:cNvSpPr>
          <p:nvPr>
            <p:ph idx="1"/>
          </p:nvPr>
        </p:nvSpPr>
        <p:spPr>
          <a:xfrm>
            <a:off x="628650" y="1825625"/>
            <a:ext cx="7886700" cy="820303"/>
          </a:xfrm>
        </p:spPr>
        <p:txBody>
          <a:bodyPr>
            <a:normAutofit/>
          </a:bodyPr>
          <a:lstStyle/>
          <a:p>
            <a:pPr marL="0" indent="0">
              <a:buNone/>
            </a:pPr>
            <a:r>
              <a:rPr lang="en-US" b="1" dirty="0"/>
              <a:t>Expansion rule: </a:t>
            </a:r>
            <a:r>
              <a:rPr lang="en-US" dirty="0"/>
              <a:t>Expand shallowest unexpanded node in the frontier (=</a:t>
            </a:r>
            <a:r>
              <a:rPr lang="en-US" b="1" dirty="0"/>
              <a:t>FIFO</a:t>
            </a:r>
            <a:r>
              <a:rPr lang="en-US" dirty="0"/>
              <a:t>). </a:t>
            </a:r>
          </a:p>
        </p:txBody>
      </p:sp>
      <p:pic>
        <p:nvPicPr>
          <p:cNvPr id="2" name="Picture 1">
            <a:extLst>
              <a:ext uri="{FF2B5EF4-FFF2-40B4-BE49-F238E27FC236}">
                <a16:creationId xmlns:a16="http://schemas.microsoft.com/office/drawing/2014/main" id="{50478804-D19B-42CB-9174-573046574EBF}"/>
              </a:ext>
            </a:extLst>
          </p:cNvPr>
          <p:cNvPicPr>
            <a:picLocks noChangeAspect="1"/>
          </p:cNvPicPr>
          <p:nvPr/>
        </p:nvPicPr>
        <p:blipFill>
          <a:blip r:embed="rId3"/>
          <a:stretch>
            <a:fillRect/>
          </a:stretch>
        </p:blipFill>
        <p:spPr>
          <a:xfrm>
            <a:off x="254062" y="2514600"/>
            <a:ext cx="8635876" cy="2047906"/>
          </a:xfrm>
          <a:prstGeom prst="rect">
            <a:avLst/>
          </a:prstGeom>
        </p:spPr>
      </p:pic>
      <p:sp>
        <p:nvSpPr>
          <p:cNvPr id="3" name="Rectangle 2">
            <a:extLst>
              <a:ext uri="{FF2B5EF4-FFF2-40B4-BE49-F238E27FC236}">
                <a16:creationId xmlns:a16="http://schemas.microsoft.com/office/drawing/2014/main" id="{6586C735-C78E-442B-A9DB-C9383AB15207}"/>
              </a:ext>
            </a:extLst>
          </p:cNvPr>
          <p:cNvSpPr/>
          <p:nvPr/>
        </p:nvSpPr>
        <p:spPr>
          <a:xfrm>
            <a:off x="533400" y="4745471"/>
            <a:ext cx="7981950" cy="2031325"/>
          </a:xfrm>
          <a:prstGeom prst="rect">
            <a:avLst/>
          </a:prstGeom>
        </p:spPr>
        <p:txBody>
          <a:bodyPr wrap="square">
            <a:spAutoFit/>
          </a:bodyPr>
          <a:lstStyle/>
          <a:p>
            <a:r>
              <a:rPr lang="en-US" b="1" dirty="0"/>
              <a:t>Data Structures</a:t>
            </a:r>
          </a:p>
          <a:p>
            <a:pPr marL="285750" indent="-285750">
              <a:buFont typeface="Arial" panose="020B0604020202020204" pitchFamily="34" charset="0"/>
              <a:buChar char="•"/>
            </a:pPr>
            <a:r>
              <a:rPr lang="en-US" b="1" dirty="0"/>
              <a:t>Frontier </a:t>
            </a:r>
            <a:r>
              <a:rPr lang="en-US" dirty="0"/>
              <a:t>data structure: holds references to the green nodes (green) and is implemented as a FIFO </a:t>
            </a:r>
            <a:r>
              <a:rPr lang="en-US" b="1" dirty="0"/>
              <a:t>queue</a:t>
            </a:r>
            <a:r>
              <a:rPr lang="en-US" dirty="0"/>
              <a:t>.</a:t>
            </a:r>
          </a:p>
          <a:p>
            <a:pPr marL="285750" indent="-285750">
              <a:buFont typeface="Arial" panose="020B0604020202020204" pitchFamily="34" charset="0"/>
              <a:buChar char="•"/>
            </a:pPr>
            <a:r>
              <a:rPr lang="en-US" b="1" dirty="0"/>
              <a:t>Reached</a:t>
            </a:r>
            <a:r>
              <a:rPr lang="en-US" dirty="0"/>
              <a:t> data structure: holds references to all visited nodes (gray and green) and is used to prevent visiting nodes more than once (redundant path checking).</a:t>
            </a:r>
          </a:p>
          <a:p>
            <a:pPr marL="285750" indent="-285750">
              <a:buFont typeface="Arial" panose="020B0604020202020204" pitchFamily="34" charset="0"/>
              <a:buChar char="•"/>
            </a:pPr>
            <a:r>
              <a:rPr lang="en-US" dirty="0"/>
              <a:t>Builds a</a:t>
            </a:r>
            <a:r>
              <a:rPr lang="en-US" b="1" dirty="0"/>
              <a:t> tree </a:t>
            </a:r>
            <a:r>
              <a:rPr lang="en-US" dirty="0"/>
              <a:t>with links between parent and child.</a:t>
            </a:r>
            <a:endParaRPr lang="en-US" b="1" dirty="0"/>
          </a:p>
          <a:p>
            <a:endParaRPr lang="en-US" dirty="0"/>
          </a:p>
        </p:txBody>
      </p:sp>
    </p:spTree>
    <p:extLst>
      <p:ext uri="{BB962C8B-B14F-4D97-AF65-F5344CB8AC3E}">
        <p14:creationId xmlns:p14="http://schemas.microsoft.com/office/powerpoint/2010/main" val="34609538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778E-116C-4A58-BEA9-76E3144E1FE8}"/>
              </a:ext>
            </a:extLst>
          </p:cNvPr>
          <p:cNvSpPr>
            <a:spLocks noGrp="1"/>
          </p:cNvSpPr>
          <p:nvPr>
            <p:ph type="title"/>
          </p:nvPr>
        </p:nvSpPr>
        <p:spPr/>
        <p:txBody>
          <a:bodyPr/>
          <a:lstStyle/>
          <a:p>
            <a:r>
              <a:rPr lang="en-US" dirty="0"/>
              <a:t>Implementation: BFS</a:t>
            </a:r>
          </a:p>
        </p:txBody>
      </p:sp>
      <p:sp>
        <p:nvSpPr>
          <p:cNvPr id="6" name="Slide Number Placeholder 5">
            <a:extLst>
              <a:ext uri="{FF2B5EF4-FFF2-40B4-BE49-F238E27FC236}">
                <a16:creationId xmlns:a16="http://schemas.microsoft.com/office/drawing/2014/main" id="{44E064F9-98BA-4E2A-A11B-578018FD1F64}"/>
              </a:ext>
            </a:extLst>
          </p:cNvPr>
          <p:cNvSpPr>
            <a:spLocks noGrp="1"/>
          </p:cNvSpPr>
          <p:nvPr>
            <p:ph type="sldNum" sz="quarter" idx="12"/>
          </p:nvPr>
        </p:nvSpPr>
        <p:spPr/>
        <p:txBody>
          <a:bodyPr/>
          <a:lstStyle/>
          <a:p>
            <a:fld id="{E97C47EE-1537-423B-A9B2-96D7BC867AC1}" type="slidenum">
              <a:rPr lang="en-US" smtClean="0"/>
              <a:t>37</a:t>
            </a:fld>
            <a:endParaRPr lang="en-US"/>
          </a:p>
        </p:txBody>
      </p:sp>
      <p:pic>
        <p:nvPicPr>
          <p:cNvPr id="8" name="Picture 7">
            <a:extLst>
              <a:ext uri="{FF2B5EF4-FFF2-40B4-BE49-F238E27FC236}">
                <a16:creationId xmlns:a16="http://schemas.microsoft.com/office/drawing/2014/main" id="{0445D743-DD23-48C7-BA32-92F6DD07F4DC}"/>
              </a:ext>
            </a:extLst>
          </p:cNvPr>
          <p:cNvPicPr>
            <a:picLocks noChangeAspect="1"/>
          </p:cNvPicPr>
          <p:nvPr/>
        </p:nvPicPr>
        <p:blipFill>
          <a:blip r:embed="rId2"/>
          <a:stretch>
            <a:fillRect/>
          </a:stretch>
        </p:blipFill>
        <p:spPr>
          <a:xfrm>
            <a:off x="381000" y="2133601"/>
            <a:ext cx="7682555" cy="3657599"/>
          </a:xfrm>
          <a:prstGeom prst="rect">
            <a:avLst/>
          </a:prstGeom>
        </p:spPr>
        <p:style>
          <a:lnRef idx="2">
            <a:schemeClr val="accent2"/>
          </a:lnRef>
          <a:fillRef idx="1">
            <a:schemeClr val="lt1"/>
          </a:fillRef>
          <a:effectRef idx="0">
            <a:schemeClr val="accent2"/>
          </a:effectRef>
          <a:fontRef idx="minor">
            <a:schemeClr val="dk1"/>
          </a:fontRef>
        </p:style>
      </p:pic>
      <p:sp>
        <p:nvSpPr>
          <p:cNvPr id="10" name="Speech Bubble: Rectangle with Corners Rounded 9">
            <a:extLst>
              <a:ext uri="{FF2B5EF4-FFF2-40B4-BE49-F238E27FC236}">
                <a16:creationId xmlns:a16="http://schemas.microsoft.com/office/drawing/2014/main" id="{1CCC5912-F481-427C-8D65-4F8A17B66501}"/>
              </a:ext>
            </a:extLst>
          </p:cNvPr>
          <p:cNvSpPr/>
          <p:nvPr/>
        </p:nvSpPr>
        <p:spPr>
          <a:xfrm>
            <a:off x="5571134" y="4911032"/>
            <a:ext cx="3214168" cy="1162743"/>
          </a:xfrm>
          <a:prstGeom prst="wedgeRoundRectCallout">
            <a:avLst>
              <a:gd name="adj1" fmla="val -110522"/>
              <a:gd name="adj2" fmla="val -6075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reached</a:t>
            </a:r>
            <a:r>
              <a:rPr lang="en-US" dirty="0"/>
              <a:t> makes sure we do not visit nodes twice (e.g., in a cycle or other redundant path). Fast lookup is important.</a:t>
            </a:r>
          </a:p>
        </p:txBody>
      </p:sp>
      <p:sp>
        <p:nvSpPr>
          <p:cNvPr id="9" name="Speech Bubble: Rectangle with Corners Rounded 8">
            <a:extLst>
              <a:ext uri="{FF2B5EF4-FFF2-40B4-BE49-F238E27FC236}">
                <a16:creationId xmlns:a16="http://schemas.microsoft.com/office/drawing/2014/main" id="{EE9CAB1B-2075-4624-BD89-9EDD8A7CABB3}"/>
              </a:ext>
            </a:extLst>
          </p:cNvPr>
          <p:cNvSpPr/>
          <p:nvPr/>
        </p:nvSpPr>
        <p:spPr>
          <a:xfrm>
            <a:off x="5593436" y="3271923"/>
            <a:ext cx="3191866" cy="766677"/>
          </a:xfrm>
          <a:prstGeom prst="wedgeRoundRectCallout">
            <a:avLst>
              <a:gd name="adj1" fmla="val -115763"/>
              <a:gd name="adj2" fmla="val 4015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Expand </a:t>
            </a:r>
            <a:r>
              <a:rPr lang="en-US" dirty="0"/>
              <a:t>adds the next level below node to the frontier.</a:t>
            </a:r>
          </a:p>
        </p:txBody>
      </p:sp>
      <p:sp>
        <p:nvSpPr>
          <p:cNvPr id="3" name="Rectangle 2">
            <a:extLst>
              <a:ext uri="{FF2B5EF4-FFF2-40B4-BE49-F238E27FC236}">
                <a16:creationId xmlns:a16="http://schemas.microsoft.com/office/drawing/2014/main" id="{0DDCC928-4A9A-518D-B6BC-328D34F5733A}"/>
              </a:ext>
            </a:extLst>
          </p:cNvPr>
          <p:cNvSpPr/>
          <p:nvPr/>
        </p:nvSpPr>
        <p:spPr>
          <a:xfrm>
            <a:off x="1981200" y="2971800"/>
            <a:ext cx="1143000" cy="2286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AB171C3-3A9B-9667-057E-94FE0D6C84FD}"/>
              </a:ext>
            </a:extLst>
          </p:cNvPr>
          <p:cNvSpPr/>
          <p:nvPr/>
        </p:nvSpPr>
        <p:spPr>
          <a:xfrm>
            <a:off x="2438400" y="4670579"/>
            <a:ext cx="762000" cy="2286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21067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778E-116C-4A58-BEA9-76E3144E1FE8}"/>
              </a:ext>
            </a:extLst>
          </p:cNvPr>
          <p:cNvSpPr>
            <a:spLocks noGrp="1"/>
          </p:cNvSpPr>
          <p:nvPr>
            <p:ph type="title"/>
          </p:nvPr>
        </p:nvSpPr>
        <p:spPr/>
        <p:txBody>
          <a:bodyPr/>
          <a:lstStyle/>
          <a:p>
            <a:r>
              <a:rPr lang="en-US" dirty="0"/>
              <a:t>Implementation: Expanding the Search Tree</a:t>
            </a:r>
          </a:p>
        </p:txBody>
      </p:sp>
      <p:sp>
        <p:nvSpPr>
          <p:cNvPr id="7" name="Content Placeholder 6">
            <a:extLst>
              <a:ext uri="{FF2B5EF4-FFF2-40B4-BE49-F238E27FC236}">
                <a16:creationId xmlns:a16="http://schemas.microsoft.com/office/drawing/2014/main" id="{0A021354-63AE-4594-BEF3-6E20F5FE68F1}"/>
              </a:ext>
            </a:extLst>
          </p:cNvPr>
          <p:cNvSpPr>
            <a:spLocks noGrp="1"/>
          </p:cNvSpPr>
          <p:nvPr>
            <p:ph idx="1"/>
          </p:nvPr>
        </p:nvSpPr>
        <p:spPr>
          <a:xfrm>
            <a:off x="628650" y="1825625"/>
            <a:ext cx="7886700" cy="2126830"/>
          </a:xfrm>
        </p:spPr>
        <p:txBody>
          <a:bodyPr>
            <a:normAutofit/>
          </a:bodyPr>
          <a:lstStyle/>
          <a:p>
            <a:r>
              <a:rPr lang="en-US" dirty="0"/>
              <a:t>AI tree search creates the search tree while searching.</a:t>
            </a:r>
          </a:p>
          <a:p>
            <a:r>
              <a:rPr lang="en-US" dirty="0"/>
              <a:t>The EXPAND function tries all available actions in the current node using the transition function (RESULTS). It returns a list of new nodes for the frontier.</a:t>
            </a:r>
          </a:p>
        </p:txBody>
      </p:sp>
      <p:pic>
        <p:nvPicPr>
          <p:cNvPr id="4" name="Picture 3">
            <a:extLst>
              <a:ext uri="{FF2B5EF4-FFF2-40B4-BE49-F238E27FC236}">
                <a16:creationId xmlns:a16="http://schemas.microsoft.com/office/drawing/2014/main" id="{3A7DE6D3-9BDA-490E-B2A7-C931837A3BE7}"/>
              </a:ext>
            </a:extLst>
          </p:cNvPr>
          <p:cNvPicPr>
            <a:picLocks noChangeAspect="1"/>
          </p:cNvPicPr>
          <p:nvPr/>
        </p:nvPicPr>
        <p:blipFill>
          <a:blip r:embed="rId2"/>
          <a:stretch>
            <a:fillRect/>
          </a:stretch>
        </p:blipFill>
        <p:spPr>
          <a:xfrm>
            <a:off x="337495" y="4466112"/>
            <a:ext cx="7682556" cy="1782288"/>
          </a:xfrm>
          <a:prstGeom prst="rect">
            <a:avLst/>
          </a:prstGeom>
        </p:spPr>
        <p:style>
          <a:lnRef idx="2">
            <a:schemeClr val="accent2"/>
          </a:lnRef>
          <a:fillRef idx="1">
            <a:schemeClr val="lt1"/>
          </a:fillRef>
          <a:effectRef idx="0">
            <a:schemeClr val="accent2"/>
          </a:effectRef>
          <a:fontRef idx="minor">
            <a:schemeClr val="dk1"/>
          </a:fontRef>
        </p:style>
      </p:pic>
      <p:sp>
        <p:nvSpPr>
          <p:cNvPr id="9" name="Speech Bubble: Rectangle with Corners Rounded 8">
            <a:extLst>
              <a:ext uri="{FF2B5EF4-FFF2-40B4-BE49-F238E27FC236}">
                <a16:creationId xmlns:a16="http://schemas.microsoft.com/office/drawing/2014/main" id="{2243B95F-BA60-4A10-B6FF-70AE91F5757E}"/>
              </a:ext>
            </a:extLst>
          </p:cNvPr>
          <p:cNvSpPr/>
          <p:nvPr/>
        </p:nvSpPr>
        <p:spPr>
          <a:xfrm>
            <a:off x="6433130" y="3952455"/>
            <a:ext cx="2329870" cy="1661420"/>
          </a:xfrm>
          <a:prstGeom prst="wedgeRoundRectCallout">
            <a:avLst>
              <a:gd name="adj1" fmla="val -63829"/>
              <a:gd name="adj2" fmla="val 6130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Node structure for the search tree. </a:t>
            </a:r>
            <a:br>
              <a:rPr lang="en-US" dirty="0"/>
            </a:br>
            <a:r>
              <a:rPr lang="en-US" dirty="0"/>
              <a:t>Yield can also be implemented by returning a list of Nodes.</a:t>
            </a:r>
          </a:p>
        </p:txBody>
      </p:sp>
      <p:sp>
        <p:nvSpPr>
          <p:cNvPr id="11" name="Speech Bubble: Rectangle with Corners Rounded 10">
            <a:extLst>
              <a:ext uri="{FF2B5EF4-FFF2-40B4-BE49-F238E27FC236}">
                <a16:creationId xmlns:a16="http://schemas.microsoft.com/office/drawing/2014/main" id="{39AE98EB-D134-4211-9F36-07A3F674F944}"/>
              </a:ext>
            </a:extLst>
          </p:cNvPr>
          <p:cNvSpPr/>
          <p:nvPr/>
        </p:nvSpPr>
        <p:spPr>
          <a:xfrm>
            <a:off x="4743450" y="4819506"/>
            <a:ext cx="1207507" cy="637206"/>
          </a:xfrm>
          <a:prstGeom prst="wedgeRoundRectCallout">
            <a:avLst>
              <a:gd name="adj1" fmla="val -132532"/>
              <a:gd name="adj2" fmla="val 3684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Transition function</a:t>
            </a:r>
          </a:p>
        </p:txBody>
      </p:sp>
    </p:spTree>
    <p:extLst>
      <p:ext uri="{BB962C8B-B14F-4D97-AF65-F5344CB8AC3E}">
        <p14:creationId xmlns:p14="http://schemas.microsoft.com/office/powerpoint/2010/main" val="17882064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a:t>Time and Space Complexity </a:t>
            </a:r>
            <a:br>
              <a:rPr lang="en-US" dirty="0"/>
            </a:br>
            <a:r>
              <a:rPr lang="en-US" dirty="0"/>
              <a:t>Breadth-First Search</a:t>
            </a:r>
          </a:p>
        </p:txBody>
      </p:sp>
      <mc:AlternateContent xmlns:mc="http://schemas.openxmlformats.org/markup-compatibility/2006" xmlns:a14="http://schemas.microsoft.com/office/drawing/2010/main">
        <mc:Choice Requires="a14">
          <p:sp>
            <p:nvSpPr>
              <p:cNvPr id="26627" name="Rectangle 3"/>
              <p:cNvSpPr>
                <a:spLocks noGrp="1" noChangeArrowheads="1"/>
              </p:cNvSpPr>
              <p:nvPr>
                <p:ph idx="1"/>
              </p:nvPr>
            </p:nvSpPr>
            <p:spPr>
              <a:xfrm>
                <a:off x="638905" y="5649371"/>
                <a:ext cx="7886700" cy="1003063"/>
              </a:xfrm>
            </p:spPr>
            <p:txBody>
              <a:bodyPr>
                <a:normAutofit/>
              </a:bodyPr>
              <a:lstStyle/>
              <a:p>
                <a:pPr marL="0" indent="0">
                  <a:buNone/>
                </a:pPr>
                <a:r>
                  <a:rPr lang="en-US" sz="2000" dirty="0"/>
                  <a:t>All paths to the depth of the goal are expanded: </a:t>
                </a:r>
              </a:p>
              <a:p>
                <a:pPr marL="0" indent="0">
                  <a:buNone/>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1 +</m:t>
                      </m:r>
                      <m:r>
                        <a:rPr lang="en-US" b="0" i="1" dirty="0" smtClean="0">
                          <a:latin typeface="Cambria Math" panose="02040503050406030204" pitchFamily="18" charset="0"/>
                        </a:rPr>
                        <m:t>𝑏</m:t>
                      </m:r>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𝑏</m:t>
                          </m:r>
                        </m:e>
                        <m:sup>
                          <m:r>
                            <a:rPr lang="en-US" b="0" i="1" dirty="0" smtClean="0">
                              <a:latin typeface="Cambria Math" panose="02040503050406030204" pitchFamily="18" charset="0"/>
                            </a:rPr>
                            <m:t>2</m:t>
                          </m:r>
                        </m:sup>
                      </m:sSup>
                      <m:r>
                        <a:rPr lang="en-US" b="0" i="1" dirty="0" smtClean="0">
                          <a:latin typeface="Cambria Math" panose="02040503050406030204" pitchFamily="18" charset="0"/>
                        </a:rPr>
                        <m:t>+ …+</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𝑏</m:t>
                          </m:r>
                        </m:e>
                        <m:sup>
                          <m:r>
                            <a:rPr lang="en-US" b="0" i="1" dirty="0" smtClean="0">
                              <a:latin typeface="Cambria Math" panose="02040503050406030204" pitchFamily="18" charset="0"/>
                            </a:rPr>
                            <m:t>𝑑</m:t>
                          </m:r>
                        </m:sup>
                      </m:sSup>
                      <m:r>
                        <a:rPr lang="en-US" b="0" i="1" dirty="0" smtClean="0">
                          <a:latin typeface="Cambria Math" panose="02040503050406030204" pitchFamily="18" charset="0"/>
                        </a:rPr>
                        <m:t>⇒</m:t>
                      </m:r>
                      <m:r>
                        <a:rPr lang="en-US" sz="2000" i="1" dirty="0" smtClean="0">
                          <a:latin typeface="Cambria Math" panose="02040503050406030204" pitchFamily="18" charset="0"/>
                        </a:rPr>
                        <m:t>𝑂</m:t>
                      </m:r>
                      <m:d>
                        <m:dPr>
                          <m:ctrlPr>
                            <a:rPr lang="en-US" sz="2000" i="1" dirty="0" smtClean="0">
                              <a:latin typeface="Cambria Math" panose="02040503050406030204" pitchFamily="18" charset="0"/>
                            </a:rPr>
                          </m:ctrlPr>
                        </m:dPr>
                        <m:e>
                          <m:sSup>
                            <m:sSupPr>
                              <m:ctrlPr>
                                <a:rPr lang="en-US" sz="2000" b="0" i="1" dirty="0" smtClean="0">
                                  <a:latin typeface="Cambria Math" panose="02040503050406030204" pitchFamily="18" charset="0"/>
                                </a:rPr>
                              </m:ctrlPr>
                            </m:sSupPr>
                            <m:e>
                              <m:r>
                                <a:rPr lang="en-US" sz="2000" i="1" dirty="0" smtClean="0">
                                  <a:latin typeface="Cambria Math" panose="02040503050406030204" pitchFamily="18" charset="0"/>
                                </a:rPr>
                                <m:t>𝑏</m:t>
                              </m:r>
                            </m:e>
                            <m:sup>
                              <m:r>
                                <a:rPr lang="en-US" sz="2000" b="0" i="1" dirty="0" smtClean="0">
                                  <a:latin typeface="Cambria Math" panose="02040503050406030204" pitchFamily="18" charset="0"/>
                                </a:rPr>
                                <m:t>𝑑</m:t>
                              </m:r>
                            </m:sup>
                          </m:sSup>
                        </m:e>
                      </m:d>
                    </m:oMath>
                  </m:oMathPara>
                </a14:m>
                <a:endParaRPr lang="en-US" sz="2000" dirty="0"/>
              </a:p>
              <a:p>
                <a:endParaRPr lang="en-US" dirty="0"/>
              </a:p>
            </p:txBody>
          </p:sp>
        </mc:Choice>
        <mc:Fallback xmlns="">
          <p:sp>
            <p:nvSpPr>
              <p:cNvPr id="26627" name="Rectangle 3"/>
              <p:cNvSpPr>
                <a:spLocks noGrp="1" noRot="1" noChangeAspect="1" noMove="1" noResize="1" noEditPoints="1" noAdjustHandles="1" noChangeArrowheads="1" noChangeShapeType="1" noTextEdit="1"/>
              </p:cNvSpPr>
              <p:nvPr>
                <p:ph idx="1"/>
              </p:nvPr>
            </p:nvSpPr>
            <p:spPr>
              <a:xfrm>
                <a:off x="638905" y="5649371"/>
                <a:ext cx="7886700" cy="1003063"/>
              </a:xfrm>
              <a:blipFill>
                <a:blip r:embed="rId3"/>
                <a:stretch>
                  <a:fillRect l="-850" t="-6707"/>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95C79020-E1E0-41C3-9911-53098B1F86C0}"/>
              </a:ext>
            </a:extLst>
          </p:cNvPr>
          <p:cNvSpPr txBox="1"/>
          <p:nvPr/>
        </p:nvSpPr>
        <p:spPr>
          <a:xfrm>
            <a:off x="6389733" y="2976431"/>
            <a:ext cx="762000" cy="369332"/>
          </a:xfrm>
          <a:prstGeom prst="rect">
            <a:avLst/>
          </a:prstGeom>
          <a:noFill/>
        </p:spPr>
        <p:txBody>
          <a:bodyPr wrap="square" rtlCol="0">
            <a:spAutoFit/>
          </a:bodyPr>
          <a:lstStyle/>
          <a:p>
            <a:r>
              <a:rPr lang="en-US" dirty="0"/>
              <a:t>Goal</a:t>
            </a:r>
          </a:p>
        </p:txBody>
      </p:sp>
      <p:sp>
        <p:nvSpPr>
          <p:cNvPr id="44" name="TextBox 43">
            <a:extLst>
              <a:ext uri="{FF2B5EF4-FFF2-40B4-BE49-F238E27FC236}">
                <a16:creationId xmlns:a16="http://schemas.microsoft.com/office/drawing/2014/main" id="{F5809868-3B77-46E5-BAC8-FDD95DD8D4DF}"/>
              </a:ext>
            </a:extLst>
          </p:cNvPr>
          <p:cNvSpPr txBox="1"/>
          <p:nvPr/>
        </p:nvSpPr>
        <p:spPr>
          <a:xfrm>
            <a:off x="320525" y="2851666"/>
            <a:ext cx="707245" cy="369332"/>
          </a:xfrm>
          <a:prstGeom prst="rect">
            <a:avLst/>
          </a:prstGeom>
          <a:noFill/>
        </p:spPr>
        <p:txBody>
          <a:bodyPr wrap="none" rtlCol="0">
            <a:spAutoFit/>
          </a:bodyPr>
          <a:lstStyle/>
          <a:p>
            <a:r>
              <a:rPr lang="en-US" dirty="0"/>
              <a:t>m = 3</a:t>
            </a:r>
          </a:p>
        </p:txBody>
      </p:sp>
      <p:sp>
        <p:nvSpPr>
          <p:cNvPr id="45" name="Left Brace 44">
            <a:extLst>
              <a:ext uri="{FF2B5EF4-FFF2-40B4-BE49-F238E27FC236}">
                <a16:creationId xmlns:a16="http://schemas.microsoft.com/office/drawing/2014/main" id="{509624AF-B0F2-4295-8504-10BE28DB98B8}"/>
              </a:ext>
            </a:extLst>
          </p:cNvPr>
          <p:cNvSpPr/>
          <p:nvPr/>
        </p:nvSpPr>
        <p:spPr>
          <a:xfrm>
            <a:off x="1087810" y="1752600"/>
            <a:ext cx="230612" cy="3581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Right Brace 45">
            <a:extLst>
              <a:ext uri="{FF2B5EF4-FFF2-40B4-BE49-F238E27FC236}">
                <a16:creationId xmlns:a16="http://schemas.microsoft.com/office/drawing/2014/main" id="{B5D101A9-6CFA-4612-8556-4EE42E991A44}"/>
              </a:ext>
            </a:extLst>
          </p:cNvPr>
          <p:cNvSpPr/>
          <p:nvPr/>
        </p:nvSpPr>
        <p:spPr>
          <a:xfrm>
            <a:off x="6939798" y="1676400"/>
            <a:ext cx="223002" cy="166723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TextBox 46">
            <a:extLst>
              <a:ext uri="{FF2B5EF4-FFF2-40B4-BE49-F238E27FC236}">
                <a16:creationId xmlns:a16="http://schemas.microsoft.com/office/drawing/2014/main" id="{97D08BDA-CF0D-4B88-B466-CCF30F44C134}"/>
              </a:ext>
            </a:extLst>
          </p:cNvPr>
          <p:cNvSpPr txBox="1"/>
          <p:nvPr/>
        </p:nvSpPr>
        <p:spPr>
          <a:xfrm>
            <a:off x="7197251" y="2286000"/>
            <a:ext cx="1260949" cy="369332"/>
          </a:xfrm>
          <a:prstGeom prst="rect">
            <a:avLst/>
          </a:prstGeom>
          <a:noFill/>
        </p:spPr>
        <p:txBody>
          <a:bodyPr wrap="square" rtlCol="0">
            <a:spAutoFit/>
          </a:bodyPr>
          <a:lstStyle/>
          <a:p>
            <a:r>
              <a:rPr lang="en-US" dirty="0"/>
              <a:t>d = 1</a:t>
            </a:r>
          </a:p>
        </p:txBody>
      </p:sp>
      <p:sp>
        <p:nvSpPr>
          <p:cNvPr id="49" name="TextBox 48">
            <a:extLst>
              <a:ext uri="{FF2B5EF4-FFF2-40B4-BE49-F238E27FC236}">
                <a16:creationId xmlns:a16="http://schemas.microsoft.com/office/drawing/2014/main" id="{6A3E353C-FC3D-4C88-8C18-454C871BF145}"/>
              </a:ext>
            </a:extLst>
          </p:cNvPr>
          <p:cNvSpPr txBox="1"/>
          <p:nvPr/>
        </p:nvSpPr>
        <p:spPr>
          <a:xfrm>
            <a:off x="4271426" y="2413757"/>
            <a:ext cx="644728" cy="369332"/>
          </a:xfrm>
          <a:prstGeom prst="rect">
            <a:avLst/>
          </a:prstGeom>
          <a:noFill/>
        </p:spPr>
        <p:txBody>
          <a:bodyPr wrap="none" rtlCol="0">
            <a:spAutoFit/>
          </a:bodyPr>
          <a:lstStyle/>
          <a:p>
            <a:r>
              <a:rPr lang="en-US" dirty="0"/>
              <a:t>b = 2</a:t>
            </a:r>
          </a:p>
        </p:txBody>
      </p:sp>
      <p:grpSp>
        <p:nvGrpSpPr>
          <p:cNvPr id="25" name="Group 24">
            <a:extLst>
              <a:ext uri="{FF2B5EF4-FFF2-40B4-BE49-F238E27FC236}">
                <a16:creationId xmlns:a16="http://schemas.microsoft.com/office/drawing/2014/main" id="{1CCB5FF2-F4CE-4E55-989B-BC8FCD315E7F}"/>
              </a:ext>
            </a:extLst>
          </p:cNvPr>
          <p:cNvGrpSpPr/>
          <p:nvPr/>
        </p:nvGrpSpPr>
        <p:grpSpPr>
          <a:xfrm>
            <a:off x="1411245" y="1828800"/>
            <a:ext cx="6132555" cy="2406837"/>
            <a:chOff x="2590800" y="3460563"/>
            <a:chExt cx="4191000" cy="1644837"/>
          </a:xfrm>
        </p:grpSpPr>
        <p:cxnSp>
          <p:nvCxnSpPr>
            <p:cNvPr id="26" name="Straight Arrow Connector 25">
              <a:extLst>
                <a:ext uri="{FF2B5EF4-FFF2-40B4-BE49-F238E27FC236}">
                  <a16:creationId xmlns:a16="http://schemas.microsoft.com/office/drawing/2014/main" id="{6C225569-D49E-44F0-B49D-36713E63665A}"/>
                </a:ext>
              </a:extLst>
            </p:cNvPr>
            <p:cNvCxnSpPr>
              <a:cxnSpLocks/>
              <a:stCxn id="33" idx="3"/>
              <a:endCxn id="41" idx="7"/>
            </p:cNvCxnSpPr>
            <p:nvPr/>
          </p:nvCxnSpPr>
          <p:spPr>
            <a:xfrm flipH="1">
              <a:off x="3689163" y="3720726"/>
              <a:ext cx="927474" cy="59111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3" name="Oval 32">
              <a:extLst>
                <a:ext uri="{FF2B5EF4-FFF2-40B4-BE49-F238E27FC236}">
                  <a16:creationId xmlns:a16="http://schemas.microsoft.com/office/drawing/2014/main" id="{DDA8AC78-BDC3-4FB5-BC0C-EE28131540A6}"/>
                </a:ext>
              </a:extLst>
            </p:cNvPr>
            <p:cNvSpPr/>
            <p:nvPr/>
          </p:nvSpPr>
          <p:spPr>
            <a:xfrm>
              <a:off x="4572000" y="3460563"/>
              <a:ext cx="304800" cy="304800"/>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a:solidFill>
                    <a:schemeClr val="tx1"/>
                  </a:solidFill>
                </a:rPr>
                <a:t>A</a:t>
              </a:r>
            </a:p>
          </p:txBody>
        </p:sp>
        <p:sp>
          <p:nvSpPr>
            <p:cNvPr id="35" name="Oval 34">
              <a:extLst>
                <a:ext uri="{FF2B5EF4-FFF2-40B4-BE49-F238E27FC236}">
                  <a16:creationId xmlns:a16="http://schemas.microsoft.com/office/drawing/2014/main" id="{F54D0E8C-8D16-4A7A-9E51-5661081697C1}"/>
                </a:ext>
              </a:extLst>
            </p:cNvPr>
            <p:cNvSpPr/>
            <p:nvPr/>
          </p:nvSpPr>
          <p:spPr>
            <a:xfrm>
              <a:off x="2590800" y="4800600"/>
              <a:ext cx="304800" cy="304800"/>
            </a:xfrm>
            <a:prstGeom prst="ellipse">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cxnSp>
          <p:nvCxnSpPr>
            <p:cNvPr id="36" name="Straight Arrow Connector 35">
              <a:extLst>
                <a:ext uri="{FF2B5EF4-FFF2-40B4-BE49-F238E27FC236}">
                  <a16:creationId xmlns:a16="http://schemas.microsoft.com/office/drawing/2014/main" id="{078ACE95-27EB-4CA1-B33B-A75781CEFC79}"/>
                </a:ext>
              </a:extLst>
            </p:cNvPr>
            <p:cNvCxnSpPr>
              <a:cxnSpLocks/>
              <a:stCxn id="33" idx="5"/>
              <a:endCxn id="43" idx="1"/>
            </p:cNvCxnSpPr>
            <p:nvPr/>
          </p:nvCxnSpPr>
          <p:spPr>
            <a:xfrm>
              <a:off x="4832163" y="3720726"/>
              <a:ext cx="927474" cy="59111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7" name="Straight Arrow Connector 36">
              <a:extLst>
                <a:ext uri="{FF2B5EF4-FFF2-40B4-BE49-F238E27FC236}">
                  <a16:creationId xmlns:a16="http://schemas.microsoft.com/office/drawing/2014/main" id="{C6032BB1-E185-4595-90C9-83AB9DD75291}"/>
                </a:ext>
              </a:extLst>
            </p:cNvPr>
            <p:cNvCxnSpPr>
              <a:cxnSpLocks/>
              <a:stCxn id="41" idx="3"/>
              <a:endCxn id="35" idx="7"/>
            </p:cNvCxnSpPr>
            <p:nvPr/>
          </p:nvCxnSpPr>
          <p:spPr>
            <a:xfrm flipH="1">
              <a:off x="2850963" y="4527363"/>
              <a:ext cx="622674" cy="317874"/>
            </a:xfrm>
            <a:prstGeom prst="straightConnector1">
              <a:avLst/>
            </a:prstGeom>
            <a:ln w="25400">
              <a:prstDash val="sysDash"/>
              <a:tailEnd type="arrow"/>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792B902C-93F0-43DE-B98B-9D2676429B52}"/>
                </a:ext>
              </a:extLst>
            </p:cNvPr>
            <p:cNvSpPr/>
            <p:nvPr/>
          </p:nvSpPr>
          <p:spPr>
            <a:xfrm>
              <a:off x="4953000" y="4800600"/>
              <a:ext cx="304800" cy="304800"/>
            </a:xfrm>
            <a:prstGeom prst="ellipse">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t>
              </a:r>
            </a:p>
          </p:txBody>
        </p:sp>
        <p:cxnSp>
          <p:nvCxnSpPr>
            <p:cNvPr id="39" name="Straight Arrow Connector 38">
              <a:extLst>
                <a:ext uri="{FF2B5EF4-FFF2-40B4-BE49-F238E27FC236}">
                  <a16:creationId xmlns:a16="http://schemas.microsoft.com/office/drawing/2014/main" id="{87D38D5E-E0D8-4FC0-A7D1-760227C26C68}"/>
                </a:ext>
              </a:extLst>
            </p:cNvPr>
            <p:cNvCxnSpPr>
              <a:cxnSpLocks/>
              <a:stCxn id="43" idx="3"/>
              <a:endCxn id="38" idx="7"/>
            </p:cNvCxnSpPr>
            <p:nvPr/>
          </p:nvCxnSpPr>
          <p:spPr>
            <a:xfrm flipH="1">
              <a:off x="5213163" y="4527363"/>
              <a:ext cx="546474" cy="317874"/>
            </a:xfrm>
            <a:prstGeom prst="straightConnector1">
              <a:avLst/>
            </a:prstGeom>
            <a:ln w="254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98382BC-1C18-4687-B0F2-DEE5AB230CF6}"/>
                </a:ext>
              </a:extLst>
            </p:cNvPr>
            <p:cNvCxnSpPr>
              <a:cxnSpLocks/>
              <a:stCxn id="41" idx="5"/>
              <a:endCxn id="48" idx="1"/>
            </p:cNvCxnSpPr>
            <p:nvPr/>
          </p:nvCxnSpPr>
          <p:spPr>
            <a:xfrm>
              <a:off x="3689163" y="4527363"/>
              <a:ext cx="622674" cy="317874"/>
            </a:xfrm>
            <a:prstGeom prst="straightConnector1">
              <a:avLst/>
            </a:prstGeom>
            <a:ln w="25400">
              <a:prstDash val="sysDash"/>
              <a:tailEnd type="arrow"/>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8F08FCB1-26A9-4172-AD2D-4DFBCC125A64}"/>
                </a:ext>
              </a:extLst>
            </p:cNvPr>
            <p:cNvSpPr/>
            <p:nvPr/>
          </p:nvSpPr>
          <p:spPr>
            <a:xfrm>
              <a:off x="3429000" y="4267200"/>
              <a:ext cx="304800" cy="304800"/>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solidFill>
                    <a:schemeClr val="tx1"/>
                  </a:solidFill>
                </a:rPr>
                <a:t>B</a:t>
              </a:r>
              <a:endParaRPr lang="en-US" sz="2400" dirty="0"/>
            </a:p>
          </p:txBody>
        </p:sp>
        <p:cxnSp>
          <p:nvCxnSpPr>
            <p:cNvPr id="42" name="Straight Arrow Connector 41">
              <a:extLst>
                <a:ext uri="{FF2B5EF4-FFF2-40B4-BE49-F238E27FC236}">
                  <a16:creationId xmlns:a16="http://schemas.microsoft.com/office/drawing/2014/main" id="{3D57EF5F-B3D0-450A-B4B6-80E94D2F3578}"/>
                </a:ext>
              </a:extLst>
            </p:cNvPr>
            <p:cNvCxnSpPr>
              <a:cxnSpLocks/>
              <a:stCxn id="43" idx="5"/>
              <a:endCxn id="50" idx="1"/>
            </p:cNvCxnSpPr>
            <p:nvPr/>
          </p:nvCxnSpPr>
          <p:spPr>
            <a:xfrm>
              <a:off x="5975163" y="4527363"/>
              <a:ext cx="546474" cy="317874"/>
            </a:xfrm>
            <a:prstGeom prst="straightConnector1">
              <a:avLst/>
            </a:prstGeom>
            <a:ln w="25400">
              <a:prstDash val="sysDash"/>
              <a:tailEnd type="arrow"/>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C65C2780-86C0-4E9F-B0E4-D4E7F986A4D0}"/>
                </a:ext>
              </a:extLst>
            </p:cNvPr>
            <p:cNvSpPr/>
            <p:nvPr/>
          </p:nvSpPr>
          <p:spPr>
            <a:xfrm>
              <a:off x="5715000" y="4267200"/>
              <a:ext cx="304800" cy="304800"/>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solidFill>
                    <a:schemeClr val="tx1"/>
                  </a:solidFill>
                </a:rPr>
                <a:t>C</a:t>
              </a:r>
              <a:endParaRPr lang="en-US" sz="2400" dirty="0"/>
            </a:p>
          </p:txBody>
        </p:sp>
        <p:sp>
          <p:nvSpPr>
            <p:cNvPr id="48" name="Oval 47">
              <a:extLst>
                <a:ext uri="{FF2B5EF4-FFF2-40B4-BE49-F238E27FC236}">
                  <a16:creationId xmlns:a16="http://schemas.microsoft.com/office/drawing/2014/main" id="{3E9452AE-9EC0-45BE-B9A7-068457B12A7B}"/>
                </a:ext>
              </a:extLst>
            </p:cNvPr>
            <p:cNvSpPr/>
            <p:nvPr/>
          </p:nvSpPr>
          <p:spPr>
            <a:xfrm>
              <a:off x="4267200" y="4800600"/>
              <a:ext cx="304800" cy="304800"/>
            </a:xfrm>
            <a:prstGeom prst="ellipse">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50" name="Oval 49">
              <a:extLst>
                <a:ext uri="{FF2B5EF4-FFF2-40B4-BE49-F238E27FC236}">
                  <a16:creationId xmlns:a16="http://schemas.microsoft.com/office/drawing/2014/main" id="{3373DE06-E2ED-4518-8D9F-C00FCA449491}"/>
                </a:ext>
              </a:extLst>
            </p:cNvPr>
            <p:cNvSpPr/>
            <p:nvPr/>
          </p:nvSpPr>
          <p:spPr>
            <a:xfrm>
              <a:off x="6477000" y="4800600"/>
              <a:ext cx="304800" cy="304800"/>
            </a:xfrm>
            <a:prstGeom prst="ellipse">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a:t>
              </a:r>
            </a:p>
          </p:txBody>
        </p:sp>
      </p:grpSp>
      <p:sp>
        <p:nvSpPr>
          <p:cNvPr id="52" name="Oval 51">
            <a:extLst>
              <a:ext uri="{FF2B5EF4-FFF2-40B4-BE49-F238E27FC236}">
                <a16:creationId xmlns:a16="http://schemas.microsoft.com/office/drawing/2014/main" id="{DA83B758-873F-4C06-8169-D3C3CB6E45F8}"/>
              </a:ext>
            </a:extLst>
          </p:cNvPr>
          <p:cNvSpPr/>
          <p:nvPr/>
        </p:nvSpPr>
        <p:spPr>
          <a:xfrm>
            <a:off x="3028009" y="4645863"/>
            <a:ext cx="446004" cy="446004"/>
          </a:xfrm>
          <a:prstGeom prst="ellipse">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endParaRPr lang="en-US" sz="2400" dirty="0"/>
          </a:p>
        </p:txBody>
      </p:sp>
      <p:cxnSp>
        <p:nvCxnSpPr>
          <p:cNvPr id="53" name="Straight Arrow Connector 52">
            <a:extLst>
              <a:ext uri="{FF2B5EF4-FFF2-40B4-BE49-F238E27FC236}">
                <a16:creationId xmlns:a16="http://schemas.microsoft.com/office/drawing/2014/main" id="{62C9D5C5-2700-450E-AB3E-9105AD1DC687}"/>
              </a:ext>
            </a:extLst>
          </p:cNvPr>
          <p:cNvCxnSpPr>
            <a:cxnSpLocks/>
            <a:stCxn id="48" idx="3"/>
            <a:endCxn id="52" idx="7"/>
          </p:cNvCxnSpPr>
          <p:nvPr/>
        </p:nvCxnSpPr>
        <p:spPr>
          <a:xfrm flipH="1">
            <a:off x="3408697" y="4170321"/>
            <a:ext cx="520886" cy="540858"/>
          </a:xfrm>
          <a:prstGeom prst="straightConnector1">
            <a:avLst/>
          </a:prstGeom>
          <a:ln w="25400">
            <a:prstDash val="sysDash"/>
            <a:tailEnd type="arrow"/>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06C35962-613E-4FFB-9648-BA93C52F7E4D}"/>
              </a:ext>
            </a:extLst>
          </p:cNvPr>
          <p:cNvSpPr txBox="1"/>
          <p:nvPr/>
        </p:nvSpPr>
        <p:spPr>
          <a:xfrm>
            <a:off x="3467877" y="4607808"/>
            <a:ext cx="762000" cy="369332"/>
          </a:xfrm>
          <a:prstGeom prst="rect">
            <a:avLst/>
          </a:prstGeom>
          <a:noFill/>
        </p:spPr>
        <p:txBody>
          <a:bodyPr wrap="square" rtlCol="0">
            <a:spAutoFit/>
          </a:bodyPr>
          <a:lstStyle/>
          <a:p>
            <a:r>
              <a:rPr lang="en-US" dirty="0"/>
              <a:t>Goal</a:t>
            </a:r>
          </a:p>
        </p:txBody>
      </p:sp>
      <p:cxnSp>
        <p:nvCxnSpPr>
          <p:cNvPr id="3" name="Straight Connector 2">
            <a:extLst>
              <a:ext uri="{FF2B5EF4-FFF2-40B4-BE49-F238E27FC236}">
                <a16:creationId xmlns:a16="http://schemas.microsoft.com/office/drawing/2014/main" id="{119342EE-8677-4E16-A498-D17255C990B9}"/>
              </a:ext>
            </a:extLst>
          </p:cNvPr>
          <p:cNvCxnSpPr/>
          <p:nvPr/>
        </p:nvCxnSpPr>
        <p:spPr>
          <a:xfrm flipH="1">
            <a:off x="1371600" y="3581400"/>
            <a:ext cx="7104105" cy="0"/>
          </a:xfrm>
          <a:prstGeom prst="line">
            <a:avLst/>
          </a:prstGeom>
        </p:spPr>
        <p:style>
          <a:lnRef idx="3">
            <a:schemeClr val="accent2"/>
          </a:lnRef>
          <a:fillRef idx="0">
            <a:schemeClr val="accent2"/>
          </a:fillRef>
          <a:effectRef idx="2">
            <a:schemeClr val="accent2"/>
          </a:effectRef>
          <a:fontRef idx="minor">
            <a:schemeClr val="tx1"/>
          </a:fontRef>
        </p:style>
      </p:cxnSp>
      <p:sp>
        <p:nvSpPr>
          <p:cNvPr id="4" name="TextBox 3">
            <a:extLst>
              <a:ext uri="{FF2B5EF4-FFF2-40B4-BE49-F238E27FC236}">
                <a16:creationId xmlns:a16="http://schemas.microsoft.com/office/drawing/2014/main" id="{76EB2344-6641-48B3-8DD8-93ACA6CD02BF}"/>
              </a:ext>
            </a:extLst>
          </p:cNvPr>
          <p:cNvSpPr txBox="1"/>
          <p:nvPr/>
        </p:nvSpPr>
        <p:spPr>
          <a:xfrm rot="16200000">
            <a:off x="7799094" y="2282157"/>
            <a:ext cx="1109343" cy="369332"/>
          </a:xfrm>
          <a:prstGeom prst="rect">
            <a:avLst/>
          </a:prstGeom>
          <a:noFill/>
        </p:spPr>
        <p:txBody>
          <a:bodyPr wrap="none" rtlCol="0">
            <a:spAutoFit/>
          </a:bodyPr>
          <a:lstStyle/>
          <a:p>
            <a:r>
              <a:rPr lang="en-US" dirty="0">
                <a:solidFill>
                  <a:schemeClr val="accent2"/>
                </a:solidFill>
              </a:rPr>
              <a:t>expanded</a:t>
            </a:r>
          </a:p>
        </p:txBody>
      </p:sp>
      <p:sp>
        <p:nvSpPr>
          <p:cNvPr id="29" name="Rectangle 28">
            <a:extLst>
              <a:ext uri="{FF2B5EF4-FFF2-40B4-BE49-F238E27FC236}">
                <a16:creationId xmlns:a16="http://schemas.microsoft.com/office/drawing/2014/main" id="{5F5F3C93-F032-454D-A066-07125CABEF69}"/>
              </a:ext>
            </a:extLst>
          </p:cNvPr>
          <p:cNvSpPr/>
          <p:nvPr/>
        </p:nvSpPr>
        <p:spPr>
          <a:xfrm>
            <a:off x="6063498" y="524781"/>
            <a:ext cx="2514600" cy="6955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nSpc>
                <a:spcPct val="90000"/>
              </a:lnSpc>
            </a:pPr>
            <a:r>
              <a:rPr lang="en-US" sz="1400" i="1" dirty="0"/>
              <a:t>d: </a:t>
            </a:r>
            <a:r>
              <a:rPr lang="en-US" sz="1400" dirty="0"/>
              <a:t>depth of the optimal solution</a:t>
            </a:r>
          </a:p>
          <a:p>
            <a:pPr>
              <a:lnSpc>
                <a:spcPct val="90000"/>
              </a:lnSpc>
            </a:pPr>
            <a:r>
              <a:rPr lang="en-US" sz="1400" i="1" dirty="0"/>
              <a:t>m: </a:t>
            </a:r>
            <a:r>
              <a:rPr lang="en-US" sz="1400" dirty="0"/>
              <a:t>max. depth of tree</a:t>
            </a:r>
          </a:p>
          <a:p>
            <a:r>
              <a:rPr lang="en-US" sz="1400" i="1" dirty="0"/>
              <a:t>b:</a:t>
            </a:r>
            <a:r>
              <a:rPr lang="en-US" sz="1400" dirty="0"/>
              <a:t> maximum branching factor</a:t>
            </a:r>
          </a:p>
        </p:txBody>
      </p:sp>
      <p:sp>
        <p:nvSpPr>
          <p:cNvPr id="6" name="Oval 5">
            <a:extLst>
              <a:ext uri="{FF2B5EF4-FFF2-40B4-BE49-F238E27FC236}">
                <a16:creationId xmlns:a16="http://schemas.microsoft.com/office/drawing/2014/main" id="{11DAB106-B85C-6191-C320-5217BBE7733D}"/>
              </a:ext>
            </a:extLst>
          </p:cNvPr>
          <p:cNvSpPr/>
          <p:nvPr/>
        </p:nvSpPr>
        <p:spPr>
          <a:xfrm>
            <a:off x="2117475" y="4608923"/>
            <a:ext cx="446004" cy="446004"/>
          </a:xfrm>
          <a:prstGeom prst="ellipse">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cxnSp>
        <p:nvCxnSpPr>
          <p:cNvPr id="7" name="Straight Arrow Connector 6">
            <a:extLst>
              <a:ext uri="{FF2B5EF4-FFF2-40B4-BE49-F238E27FC236}">
                <a16:creationId xmlns:a16="http://schemas.microsoft.com/office/drawing/2014/main" id="{87B0FA23-3764-78B8-F5E5-6044439665F4}"/>
              </a:ext>
            </a:extLst>
          </p:cNvPr>
          <p:cNvCxnSpPr>
            <a:cxnSpLocks/>
            <a:stCxn id="35" idx="5"/>
            <a:endCxn id="6" idx="1"/>
          </p:cNvCxnSpPr>
          <p:nvPr/>
        </p:nvCxnSpPr>
        <p:spPr>
          <a:xfrm>
            <a:off x="1791933" y="4170321"/>
            <a:ext cx="390858" cy="503918"/>
          </a:xfrm>
          <a:prstGeom prst="straightConnector1">
            <a:avLst/>
          </a:prstGeom>
          <a:ln w="25400">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5793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What are Search Problems?</a:t>
            </a:r>
          </a:p>
        </p:txBody>
      </p:sp>
      <p:sp>
        <p:nvSpPr>
          <p:cNvPr id="3" name="Content Placeholder 2"/>
          <p:cNvSpPr>
            <a:spLocks noGrp="1"/>
          </p:cNvSpPr>
          <p:nvPr>
            <p:ph idx="1"/>
          </p:nvPr>
        </p:nvSpPr>
        <p:spPr>
          <a:xfrm>
            <a:off x="457200" y="1219200"/>
            <a:ext cx="8229600" cy="4525963"/>
          </a:xfrm>
        </p:spPr>
        <p:txBody>
          <a:bodyPr>
            <a:normAutofit/>
          </a:bodyPr>
          <a:lstStyle/>
          <a:p>
            <a:r>
              <a:rPr lang="en-US" sz="2200" dirty="0"/>
              <a:t>We will consider the problem of designing </a:t>
            </a:r>
            <a:r>
              <a:rPr lang="en-US" sz="2200" b="1" dirty="0">
                <a:solidFill>
                  <a:srgbClr val="FF0000"/>
                </a:solidFill>
              </a:rPr>
              <a:t>goal-based agents</a:t>
            </a:r>
            <a:r>
              <a:rPr lang="en-US" sz="2200" dirty="0"/>
              <a:t> in </a:t>
            </a:r>
            <a:r>
              <a:rPr lang="en-US" sz="2200" b="1" dirty="0">
                <a:solidFill>
                  <a:srgbClr val="FF0000"/>
                </a:solidFill>
              </a:rPr>
              <a:t>known</a:t>
            </a:r>
            <a:r>
              <a:rPr lang="en-US" sz="2200" dirty="0">
                <a:solidFill>
                  <a:srgbClr val="FF0000"/>
                </a:solidFill>
              </a:rPr>
              <a:t>, </a:t>
            </a:r>
            <a:r>
              <a:rPr lang="en-US" sz="2200" b="1" dirty="0">
                <a:solidFill>
                  <a:srgbClr val="FF0000"/>
                </a:solidFill>
              </a:rPr>
              <a:t>fully observable, and deterministic </a:t>
            </a:r>
            <a:r>
              <a:rPr lang="en-US" sz="2200" dirty="0"/>
              <a:t>environments.</a:t>
            </a:r>
          </a:p>
          <a:p>
            <a:r>
              <a:rPr lang="en-US" sz="2200" dirty="0"/>
              <a:t>Example environment:</a:t>
            </a:r>
          </a:p>
        </p:txBody>
      </p:sp>
      <p:pic>
        <p:nvPicPr>
          <p:cNvPr id="10"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encilSketch/>
                    </a14:imgEffect>
                  </a14:imgLayer>
                </a14:imgProps>
              </a:ext>
            </a:extLst>
          </a:blip>
          <a:srcRect/>
          <a:stretch>
            <a:fillRect/>
          </a:stretch>
        </p:blipFill>
        <p:spPr bwMode="auto">
          <a:xfrm>
            <a:off x="3072331" y="3208814"/>
            <a:ext cx="2960528" cy="3004457"/>
          </a:xfrm>
          <a:prstGeom prst="rect">
            <a:avLst/>
          </a:prstGeom>
          <a:noFill/>
          <a:ln w="9525">
            <a:noFill/>
            <a:miter lim="800000"/>
            <a:headEnd/>
            <a:tailEnd/>
          </a:ln>
        </p:spPr>
      </p:pic>
      <p:sp>
        <p:nvSpPr>
          <p:cNvPr id="11" name="Down Arrow 10"/>
          <p:cNvSpPr/>
          <p:nvPr/>
        </p:nvSpPr>
        <p:spPr>
          <a:xfrm>
            <a:off x="3236805" y="2977742"/>
            <a:ext cx="164474" cy="2225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874316" y="2599890"/>
            <a:ext cx="889451" cy="369332"/>
          </a:xfrm>
          <a:prstGeom prst="rect">
            <a:avLst/>
          </a:prstGeom>
          <a:noFill/>
        </p:spPr>
        <p:txBody>
          <a:bodyPr wrap="square" rtlCol="0">
            <a:spAutoFit/>
          </a:bodyPr>
          <a:lstStyle/>
          <a:p>
            <a:r>
              <a:rPr lang="en-US" dirty="0"/>
              <a:t>Start</a:t>
            </a:r>
          </a:p>
        </p:txBody>
      </p:sp>
      <p:sp>
        <p:nvSpPr>
          <p:cNvPr id="13" name="Down Arrow 12"/>
          <p:cNvSpPr/>
          <p:nvPr/>
        </p:nvSpPr>
        <p:spPr>
          <a:xfrm rot="5400000">
            <a:off x="6141288" y="5882279"/>
            <a:ext cx="166914" cy="2192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349549" y="5791200"/>
            <a:ext cx="889451" cy="369332"/>
          </a:xfrm>
          <a:prstGeom prst="rect">
            <a:avLst/>
          </a:prstGeom>
          <a:noFill/>
        </p:spPr>
        <p:txBody>
          <a:bodyPr wrap="square" rtlCol="0">
            <a:spAutoFit/>
          </a:bodyPr>
          <a:lstStyle/>
          <a:p>
            <a:r>
              <a:rPr lang="en-US" dirty="0"/>
              <a:t>Exit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animBg="1"/>
      <p:bldP spid="12" grpId="0"/>
      <p:bldP spid="13" grpId="0" animBg="1"/>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z="4000" dirty="0"/>
              <a:t>Properties of Breadth-First Search</a:t>
            </a:r>
          </a:p>
        </p:txBody>
      </p:sp>
      <mc:AlternateContent xmlns:mc="http://schemas.openxmlformats.org/markup-compatibility/2006" xmlns:a14="http://schemas.microsoft.com/office/drawing/2010/main">
        <mc:Choice Requires="a14">
          <p:sp>
            <p:nvSpPr>
              <p:cNvPr id="30723" name="Rectangle 3"/>
              <p:cNvSpPr>
                <a:spLocks noGrp="1" noChangeArrowheads="1"/>
              </p:cNvSpPr>
              <p:nvPr>
                <p:ph idx="1"/>
              </p:nvPr>
            </p:nvSpPr>
            <p:spPr/>
            <p:txBody>
              <a:bodyPr>
                <a:normAutofit fontScale="70000" lnSpcReduction="20000"/>
              </a:bodyPr>
              <a:lstStyle/>
              <a:p>
                <a:pPr>
                  <a:lnSpc>
                    <a:spcPct val="90000"/>
                  </a:lnSpc>
                </a:pPr>
                <a:r>
                  <a:rPr lang="en-US" sz="2800" b="1" dirty="0">
                    <a:solidFill>
                      <a:srgbClr val="FF0000"/>
                    </a:solidFill>
                  </a:rPr>
                  <a:t>Complete? </a:t>
                </a:r>
              </a:p>
              <a:p>
                <a:pPr lvl="1">
                  <a:lnSpc>
                    <a:spcPct val="90000"/>
                  </a:lnSpc>
                  <a:buNone/>
                </a:pPr>
                <a:r>
                  <a:rPr lang="en-US" sz="2400" dirty="0"/>
                  <a:t>Yes</a:t>
                </a:r>
              </a:p>
              <a:p>
                <a:pPr>
                  <a:lnSpc>
                    <a:spcPct val="90000"/>
                  </a:lnSpc>
                </a:pPr>
                <a:endParaRPr lang="en-US" sz="2800" b="1" dirty="0">
                  <a:solidFill>
                    <a:srgbClr val="FF0000"/>
                  </a:solidFill>
                </a:endParaRPr>
              </a:p>
              <a:p>
                <a:pPr>
                  <a:lnSpc>
                    <a:spcPct val="90000"/>
                  </a:lnSpc>
                </a:pPr>
                <a:r>
                  <a:rPr lang="en-US" sz="2800" b="1" dirty="0">
                    <a:solidFill>
                      <a:srgbClr val="FF0000"/>
                    </a:solidFill>
                  </a:rPr>
                  <a:t>Optimal? </a:t>
                </a:r>
              </a:p>
              <a:p>
                <a:pPr lvl="1">
                  <a:lnSpc>
                    <a:spcPct val="90000"/>
                  </a:lnSpc>
                  <a:buNone/>
                </a:pPr>
                <a:r>
                  <a:rPr lang="en-US" sz="2400" dirty="0"/>
                  <a:t>Yes – if cost is the same per step (action). Otherwise: Use uniform-cost search. </a:t>
                </a:r>
              </a:p>
              <a:p>
                <a:pPr>
                  <a:lnSpc>
                    <a:spcPct val="90000"/>
                  </a:lnSpc>
                </a:pPr>
                <a:endParaRPr lang="en-US" sz="2800" b="1" dirty="0">
                  <a:solidFill>
                    <a:srgbClr val="FF0000"/>
                  </a:solidFill>
                </a:endParaRPr>
              </a:p>
              <a:p>
                <a:pPr>
                  <a:lnSpc>
                    <a:spcPct val="90000"/>
                  </a:lnSpc>
                </a:pPr>
                <a:r>
                  <a:rPr lang="en-US" sz="2800" b="1" dirty="0">
                    <a:solidFill>
                      <a:srgbClr val="FF0000"/>
                    </a:solidFill>
                  </a:rPr>
                  <a:t>Time? </a:t>
                </a:r>
              </a:p>
              <a:p>
                <a:pPr lvl="1">
                  <a:buNone/>
                </a:pPr>
                <a:r>
                  <a:rPr lang="en-US" sz="2400" dirty="0"/>
                  <a:t>Number of nodes created: </a:t>
                </a:r>
                <a14:m>
                  <m:oMath xmlns:m="http://schemas.openxmlformats.org/officeDocument/2006/math">
                    <m:r>
                      <a:rPr lang="en-US" sz="2400" i="1" dirty="0" smtClean="0">
                        <a:latin typeface="Cambria Math" panose="02040503050406030204" pitchFamily="18" charset="0"/>
                      </a:rPr>
                      <m:t>𝑂</m:t>
                    </m:r>
                    <m:r>
                      <a:rPr lang="en-US" sz="2400" i="1" dirty="0">
                        <a:latin typeface="Cambria Math" panose="02040503050406030204" pitchFamily="18" charset="0"/>
                      </a:rPr>
                      <m:t>(</m:t>
                    </m:r>
                    <m:sSup>
                      <m:sSupPr>
                        <m:ctrlPr>
                          <a:rPr lang="en-US" sz="2400" b="0" i="1" dirty="0" smtClean="0">
                            <a:latin typeface="Cambria Math" panose="02040503050406030204" pitchFamily="18" charset="0"/>
                          </a:rPr>
                        </m:ctrlPr>
                      </m:sSupPr>
                      <m:e>
                        <m:r>
                          <a:rPr lang="en-US" sz="2400" i="1" dirty="0">
                            <a:latin typeface="Cambria Math" panose="02040503050406030204" pitchFamily="18" charset="0"/>
                          </a:rPr>
                          <m:t>𝑏</m:t>
                        </m:r>
                      </m:e>
                      <m:sup>
                        <m:r>
                          <a:rPr lang="en-US" sz="2400" b="0" i="1" dirty="0" smtClean="0">
                            <a:latin typeface="Cambria Math" panose="02040503050406030204" pitchFamily="18" charset="0"/>
                          </a:rPr>
                          <m:t>𝑑</m:t>
                        </m:r>
                      </m:sup>
                    </m:sSup>
                    <m:r>
                      <a:rPr lang="en-US" sz="2400" i="1" dirty="0">
                        <a:latin typeface="Cambria Math" panose="02040503050406030204" pitchFamily="18" charset="0"/>
                      </a:rPr>
                      <m:t>)</m:t>
                    </m:r>
                  </m:oMath>
                </a14:m>
                <a:endParaRPr lang="en-US" sz="2800" b="1" dirty="0">
                  <a:solidFill>
                    <a:srgbClr val="FF0000"/>
                  </a:solidFill>
                </a:endParaRPr>
              </a:p>
              <a:p>
                <a:endParaRPr lang="en-US" sz="3100" b="1" dirty="0">
                  <a:solidFill>
                    <a:srgbClr val="FF0000"/>
                  </a:solidFill>
                </a:endParaRPr>
              </a:p>
              <a:p>
                <a:r>
                  <a:rPr lang="en-US" sz="2900" b="1" dirty="0">
                    <a:solidFill>
                      <a:srgbClr val="FF0000"/>
                    </a:solidFill>
                  </a:rPr>
                  <a:t>Space? </a:t>
                </a:r>
              </a:p>
              <a:p>
                <a:pPr lvl="1">
                  <a:lnSpc>
                    <a:spcPct val="90000"/>
                  </a:lnSpc>
                  <a:buNone/>
                </a:pPr>
                <a:r>
                  <a:rPr lang="en-US" sz="2400" dirty="0"/>
                  <a:t>Stored nodes: </a:t>
                </a:r>
                <a14:m>
                  <m:oMath xmlns:m="http://schemas.openxmlformats.org/officeDocument/2006/math">
                    <m:r>
                      <a:rPr lang="en-US" sz="2400" i="1" dirty="0" smtClean="0">
                        <a:latin typeface="Cambria Math" panose="02040503050406030204" pitchFamily="18" charset="0"/>
                      </a:rPr>
                      <m:t>𝑂</m:t>
                    </m:r>
                    <m:r>
                      <a:rPr lang="en-US" sz="2400" i="1" dirty="0" smtClean="0">
                        <a:latin typeface="Cambria Math" panose="02040503050406030204" pitchFamily="18" charset="0"/>
                      </a:rPr>
                      <m:t>(</m:t>
                    </m:r>
                    <m:sSup>
                      <m:sSupPr>
                        <m:ctrlPr>
                          <a:rPr lang="en-US" sz="2400" b="0" i="1" dirty="0" smtClean="0">
                            <a:latin typeface="Cambria Math" panose="02040503050406030204" pitchFamily="18" charset="0"/>
                          </a:rPr>
                        </m:ctrlPr>
                      </m:sSupPr>
                      <m:e>
                        <m:r>
                          <a:rPr lang="en-US" sz="2400" i="1" dirty="0" smtClean="0">
                            <a:latin typeface="Cambria Math" panose="02040503050406030204" pitchFamily="18" charset="0"/>
                          </a:rPr>
                          <m:t>𝑏</m:t>
                        </m:r>
                      </m:e>
                      <m:sup>
                        <m:r>
                          <a:rPr lang="en-US" sz="2400" i="1" dirty="0" smtClean="0">
                            <a:latin typeface="Cambria Math" panose="02040503050406030204" pitchFamily="18" charset="0"/>
                          </a:rPr>
                          <m:t>𝑑</m:t>
                        </m:r>
                      </m:sup>
                    </m:sSup>
                    <m:r>
                      <a:rPr lang="en-US" sz="2400" i="1" dirty="0">
                        <a:latin typeface="Cambria Math" panose="02040503050406030204" pitchFamily="18" charset="0"/>
                      </a:rPr>
                      <m:t>)</m:t>
                    </m:r>
                  </m:oMath>
                </a14:m>
                <a:endParaRPr lang="en-US" sz="2400" dirty="0"/>
              </a:p>
              <a:p>
                <a:pPr>
                  <a:lnSpc>
                    <a:spcPct val="90000"/>
                  </a:lnSpc>
                </a:pPr>
                <a:endParaRPr lang="en-US" sz="2800" dirty="0">
                  <a:solidFill>
                    <a:srgbClr val="FF0000"/>
                  </a:solidFill>
                </a:endParaRPr>
              </a:p>
              <a:p>
                <a:pPr marL="0" indent="0">
                  <a:lnSpc>
                    <a:spcPct val="90000"/>
                  </a:lnSpc>
                  <a:buNone/>
                </a:pPr>
                <a:r>
                  <a:rPr lang="en-US" sz="2800" b="1" dirty="0"/>
                  <a:t>Note:</a:t>
                </a:r>
              </a:p>
              <a:p>
                <a:pPr lvl="1"/>
                <a:r>
                  <a:rPr lang="en-US" sz="2500" dirty="0"/>
                  <a:t>The large space complexity is usually a bigger problem than time!</a:t>
                </a:r>
              </a:p>
            </p:txBody>
          </p:sp>
        </mc:Choice>
        <mc:Fallback xmlns="">
          <p:sp>
            <p:nvSpPr>
              <p:cNvPr id="30723" name="Rectangle 3"/>
              <p:cNvSpPr>
                <a:spLocks noGrp="1" noRot="1" noChangeAspect="1" noMove="1" noResize="1" noEditPoints="1" noAdjustHandles="1" noChangeArrowheads="1" noChangeShapeType="1" noTextEdit="1"/>
              </p:cNvSpPr>
              <p:nvPr>
                <p:ph idx="1"/>
              </p:nvPr>
            </p:nvSpPr>
            <p:spPr>
              <a:blipFill>
                <a:blip r:embed="rId3"/>
                <a:stretch>
                  <a:fillRect l="-773" t="-2521"/>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84041CD2-67CA-4E6C-92E4-1C9A65D63822}"/>
              </a:ext>
            </a:extLst>
          </p:cNvPr>
          <p:cNvSpPr/>
          <p:nvPr/>
        </p:nvSpPr>
        <p:spPr>
          <a:xfrm>
            <a:off x="6248400" y="1675821"/>
            <a:ext cx="2514600" cy="6955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nSpc>
                <a:spcPct val="90000"/>
              </a:lnSpc>
            </a:pPr>
            <a:r>
              <a:rPr lang="en-US" sz="1400" i="1" dirty="0"/>
              <a:t>d: </a:t>
            </a:r>
            <a:r>
              <a:rPr lang="en-US" sz="1400" dirty="0"/>
              <a:t>depth of the optimal solution</a:t>
            </a:r>
          </a:p>
          <a:p>
            <a:pPr>
              <a:lnSpc>
                <a:spcPct val="90000"/>
              </a:lnSpc>
            </a:pPr>
            <a:r>
              <a:rPr lang="en-US" sz="1400" i="1" dirty="0"/>
              <a:t>m: </a:t>
            </a:r>
            <a:r>
              <a:rPr lang="en-US" sz="1400" dirty="0"/>
              <a:t>max. depth of tree</a:t>
            </a:r>
          </a:p>
          <a:p>
            <a:r>
              <a:rPr lang="en-US" sz="1400" i="1" dirty="0"/>
              <a:t>b:</a:t>
            </a:r>
            <a:r>
              <a:rPr lang="en-US" sz="1400" dirty="0"/>
              <a:t> maximum branching factor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a:t>Uniform-cost Search </a:t>
            </a:r>
            <a:br>
              <a:rPr lang="en-US" dirty="0"/>
            </a:br>
            <a:r>
              <a:rPr lang="en-US" dirty="0"/>
              <a:t>(= Dijkstra’s Shortest Path Algorithm)</a:t>
            </a:r>
          </a:p>
        </p:txBody>
      </p:sp>
      <mc:AlternateContent xmlns:mc="http://schemas.openxmlformats.org/markup-compatibility/2006" xmlns:a14="http://schemas.microsoft.com/office/drawing/2010/main">
        <mc:Choice Requires="a14">
          <p:sp>
            <p:nvSpPr>
              <p:cNvPr id="31747" name="Rectangle 3"/>
              <p:cNvSpPr>
                <a:spLocks noGrp="1" noChangeArrowheads="1"/>
              </p:cNvSpPr>
              <p:nvPr>
                <p:ph idx="1"/>
              </p:nvPr>
            </p:nvSpPr>
            <p:spPr>
              <a:xfrm>
                <a:off x="628650" y="1600200"/>
                <a:ext cx="7886700" cy="5105400"/>
              </a:xfrm>
            </p:spPr>
            <p:txBody>
              <a:bodyPr>
                <a:normAutofit fontScale="92500" lnSpcReduction="20000"/>
              </a:bodyPr>
              <a:lstStyle/>
              <a:p>
                <a:pPr>
                  <a:lnSpc>
                    <a:spcPct val="90000"/>
                  </a:lnSpc>
                </a:pPr>
                <a:r>
                  <a:rPr lang="en-US" sz="1600" b="1" dirty="0"/>
                  <a:t>Expansion rule</a:t>
                </a:r>
                <a:r>
                  <a:rPr lang="en-US" sz="1600" dirty="0"/>
                  <a:t>: Expand node in the frontier with </a:t>
                </a:r>
                <a:r>
                  <a:rPr lang="en-US" sz="1600" b="1" dirty="0"/>
                  <a:t>the least path cost</a:t>
                </a:r>
                <a:r>
                  <a:rPr lang="en-US" sz="1600" dirty="0"/>
                  <a:t> from the initial state. </a:t>
                </a:r>
              </a:p>
              <a:p>
                <a:r>
                  <a:rPr lang="en-US" sz="1600" dirty="0"/>
                  <a:t>Implementation: </a:t>
                </a:r>
                <a:r>
                  <a:rPr lang="en-US" sz="1600" b="1" dirty="0"/>
                  <a:t>best-first search</a:t>
                </a:r>
                <a:r>
                  <a:rPr lang="en-US" sz="1600" dirty="0"/>
                  <a:t> where the frontier is a </a:t>
                </a:r>
                <a:r>
                  <a:rPr lang="en-US" sz="1600" b="1" dirty="0"/>
                  <a:t>priority queue </a:t>
                </a:r>
                <a:r>
                  <a:rPr lang="en-US" sz="1600" dirty="0"/>
                  <a:t>ordered by lower </a:t>
                </a:r>
                <a14:m>
                  <m:oMath xmlns:m="http://schemas.openxmlformats.org/officeDocument/2006/math">
                    <m:r>
                      <a:rPr lang="en-US" sz="1600" i="1" dirty="0" smtClean="0">
                        <a:latin typeface="Cambria Math" panose="02040503050406030204" pitchFamily="18" charset="0"/>
                      </a:rPr>
                      <m:t>𝑓</m:t>
                    </m:r>
                    <m:r>
                      <a:rPr lang="en-US" sz="1600" i="1" dirty="0" smtClean="0">
                        <a:latin typeface="Cambria Math" panose="02040503050406030204" pitchFamily="18" charset="0"/>
                      </a:rPr>
                      <m:t>(</m:t>
                    </m:r>
                    <m:r>
                      <a:rPr lang="en-US" sz="1600" i="1" dirty="0" smtClean="0">
                        <a:latin typeface="Cambria Math" panose="02040503050406030204" pitchFamily="18" charset="0"/>
                      </a:rPr>
                      <m:t>𝑛</m:t>
                    </m:r>
                    <m:r>
                      <a:rPr lang="en-US" sz="1600" i="1" dirty="0" smtClean="0">
                        <a:latin typeface="Cambria Math" panose="02040503050406030204" pitchFamily="18" charset="0"/>
                      </a:rPr>
                      <m:t>)</m:t>
                    </m:r>
                  </m:oMath>
                </a14:m>
                <a:r>
                  <a:rPr lang="en-US" sz="1600" dirty="0"/>
                  <a:t> = </a:t>
                </a:r>
                <a:r>
                  <a:rPr lang="en-US" sz="1600" b="1" dirty="0"/>
                  <a:t>path cost </a:t>
                </a:r>
                <a:r>
                  <a:rPr lang="en-US" sz="1600" dirty="0"/>
                  <a:t>(cost of all actions starting from the initial state).</a:t>
                </a:r>
                <a:endParaRPr lang="en-US" sz="1600" b="1" dirty="0"/>
              </a:p>
              <a:p>
                <a:pPr>
                  <a:lnSpc>
                    <a:spcPct val="90000"/>
                  </a:lnSpc>
                </a:pPr>
                <a:r>
                  <a:rPr lang="en-US" sz="1600" dirty="0"/>
                  <a:t>Breadth-first search is a special case when all step costs being equal, i.e., each action costs the same!</a:t>
                </a:r>
              </a:p>
              <a:p>
                <a:pPr>
                  <a:lnSpc>
                    <a:spcPct val="90000"/>
                  </a:lnSpc>
                </a:pPr>
                <a:endParaRPr lang="en-US" sz="1600" u="sng" dirty="0">
                  <a:solidFill>
                    <a:srgbClr val="CC0099"/>
                  </a:solidFill>
                </a:endParaRPr>
              </a:p>
              <a:p>
                <a:pPr>
                  <a:lnSpc>
                    <a:spcPct val="90000"/>
                  </a:lnSpc>
                </a:pPr>
                <a:r>
                  <a:rPr lang="en-US" sz="1600" b="1" dirty="0">
                    <a:solidFill>
                      <a:srgbClr val="FF0000"/>
                    </a:solidFill>
                  </a:rPr>
                  <a:t>Complete? </a:t>
                </a:r>
              </a:p>
              <a:p>
                <a:pPr lvl="1">
                  <a:lnSpc>
                    <a:spcPct val="90000"/>
                  </a:lnSpc>
                  <a:buNone/>
                </a:pPr>
                <a:r>
                  <a:rPr lang="en-US" sz="1400" dirty="0"/>
                  <a:t>Yes, if all step cost </a:t>
                </a:r>
                <a:r>
                  <a:rPr lang="en-US" sz="1400" dirty="0">
                    <a:cs typeface="Arial" pitchFamily="34" charset="0"/>
                  </a:rPr>
                  <a:t>is greater than some small positive constant </a:t>
                </a:r>
                <a:r>
                  <a:rPr lang="el-GR" sz="1400" i="1" dirty="0">
                    <a:cs typeface="Arial" pitchFamily="34" charset="0"/>
                  </a:rPr>
                  <a:t>ε</a:t>
                </a:r>
                <a:r>
                  <a:rPr lang="en-US" sz="1400" i="1" dirty="0">
                    <a:cs typeface="Arial" pitchFamily="34" charset="0"/>
                  </a:rPr>
                  <a:t> &gt; 0</a:t>
                </a:r>
                <a:endParaRPr lang="en-US" sz="1400" dirty="0"/>
              </a:p>
              <a:p>
                <a:pPr>
                  <a:lnSpc>
                    <a:spcPct val="90000"/>
                  </a:lnSpc>
                </a:pPr>
                <a:endParaRPr lang="en-US" sz="1600" b="1" dirty="0">
                  <a:solidFill>
                    <a:srgbClr val="FF0000"/>
                  </a:solidFill>
                </a:endParaRPr>
              </a:p>
              <a:p>
                <a:pPr>
                  <a:lnSpc>
                    <a:spcPct val="90000"/>
                  </a:lnSpc>
                </a:pPr>
                <a:r>
                  <a:rPr lang="en-US" sz="1600" b="1" dirty="0">
                    <a:solidFill>
                      <a:srgbClr val="FF0000"/>
                    </a:solidFill>
                  </a:rPr>
                  <a:t>Optimal?</a:t>
                </a:r>
              </a:p>
              <a:p>
                <a:pPr lvl="1">
                  <a:lnSpc>
                    <a:spcPct val="90000"/>
                  </a:lnSpc>
                  <a:buNone/>
                </a:pPr>
                <a:r>
                  <a:rPr lang="en-US" sz="1400" dirty="0"/>
                  <a:t>Yes – nodes expanded in increasing order of path cost</a:t>
                </a:r>
              </a:p>
              <a:p>
                <a:pPr>
                  <a:lnSpc>
                    <a:spcPct val="90000"/>
                  </a:lnSpc>
                </a:pPr>
                <a:endParaRPr lang="en-US" sz="1600" b="1" dirty="0">
                  <a:solidFill>
                    <a:srgbClr val="FF0000"/>
                  </a:solidFill>
                </a:endParaRPr>
              </a:p>
              <a:p>
                <a:pPr>
                  <a:lnSpc>
                    <a:spcPct val="90000"/>
                  </a:lnSpc>
                </a:pPr>
                <a:r>
                  <a:rPr lang="en-US" sz="1600" b="1" dirty="0">
                    <a:solidFill>
                      <a:srgbClr val="FF0000"/>
                    </a:solidFill>
                  </a:rPr>
                  <a:t>Time? </a:t>
                </a:r>
                <a:endParaRPr lang="en-US" sz="1400" dirty="0">
                  <a:solidFill>
                    <a:srgbClr val="FF0000"/>
                  </a:solidFill>
                </a:endParaRPr>
              </a:p>
              <a:p>
                <a:pPr lvl="1">
                  <a:lnSpc>
                    <a:spcPct val="90000"/>
                  </a:lnSpc>
                  <a:buNone/>
                </a:pPr>
                <a:r>
                  <a:rPr lang="en-US" sz="1400" dirty="0"/>
                  <a:t>Number of nodes with path cost</a:t>
                </a:r>
                <a:r>
                  <a:rPr lang="en-US" sz="1400" i="1" dirty="0"/>
                  <a:t> </a:t>
                </a:r>
                <a:r>
                  <a:rPr lang="en-US" sz="1400" dirty="0">
                    <a:cs typeface="Arial" pitchFamily="34" charset="0"/>
                  </a:rPr>
                  <a:t>≤</a:t>
                </a:r>
                <a:r>
                  <a:rPr lang="en-US" sz="1400" dirty="0"/>
                  <a:t> cost of optimal solution (</a:t>
                </a:r>
                <a:r>
                  <a:rPr lang="en-US" sz="1400" i="1" dirty="0"/>
                  <a:t>C</a:t>
                </a:r>
                <a:r>
                  <a:rPr lang="en-US" sz="1400" dirty="0"/>
                  <a:t>*) is </a:t>
                </a:r>
                <a:r>
                  <a:rPr lang="en-US" sz="1400" i="1" dirty="0"/>
                  <a:t>O</a:t>
                </a:r>
                <a:r>
                  <a:rPr lang="en-US" sz="1400" dirty="0"/>
                  <a:t>(</a:t>
                </a:r>
                <a:r>
                  <a:rPr lang="en-US" sz="1400" i="1" dirty="0"/>
                  <a:t>b</a:t>
                </a:r>
                <a:r>
                  <a:rPr lang="en-US" sz="1400" i="1" baseline="30000" dirty="0"/>
                  <a:t>1+C*/ </a:t>
                </a:r>
                <a:r>
                  <a:rPr lang="el-GR" sz="1400" i="1" baseline="30000" dirty="0">
                    <a:cs typeface="Arial" pitchFamily="34" charset="0"/>
                  </a:rPr>
                  <a:t>ε</a:t>
                </a:r>
                <a:r>
                  <a:rPr lang="en-US" sz="1400" dirty="0"/>
                  <a:t>).</a:t>
                </a:r>
              </a:p>
              <a:p>
                <a:pPr lvl="1">
                  <a:lnSpc>
                    <a:spcPct val="90000"/>
                  </a:lnSpc>
                  <a:buNone/>
                </a:pPr>
                <a:r>
                  <a:rPr lang="en-US" sz="1400" dirty="0"/>
                  <a:t>This can be greater than </a:t>
                </a:r>
                <a:r>
                  <a:rPr lang="en-US" sz="1400" i="1" dirty="0"/>
                  <a:t>O</a:t>
                </a:r>
                <a:r>
                  <a:rPr lang="en-US" sz="1400" dirty="0"/>
                  <a:t>(</a:t>
                </a:r>
                <a:r>
                  <a:rPr lang="en-US" sz="1400" i="1" dirty="0"/>
                  <a:t>b</a:t>
                </a:r>
                <a:r>
                  <a:rPr lang="en-US" sz="1400" i="1" baseline="30000" dirty="0"/>
                  <a:t>d</a:t>
                </a:r>
                <a:r>
                  <a:rPr lang="en-US" sz="1400" dirty="0"/>
                  <a:t>): the search can explore long paths consisting of small steps before exploring shorter paths consisting of larger steps </a:t>
                </a:r>
              </a:p>
              <a:p>
                <a:pPr>
                  <a:lnSpc>
                    <a:spcPct val="90000"/>
                  </a:lnSpc>
                </a:pPr>
                <a:endParaRPr lang="en-US" sz="1600" b="1" dirty="0">
                  <a:solidFill>
                    <a:srgbClr val="FF0000"/>
                  </a:solidFill>
                </a:endParaRPr>
              </a:p>
              <a:p>
                <a:pPr>
                  <a:lnSpc>
                    <a:spcPct val="90000"/>
                  </a:lnSpc>
                </a:pPr>
                <a:r>
                  <a:rPr lang="en-US" sz="1600" b="1" dirty="0">
                    <a:solidFill>
                      <a:srgbClr val="FF0000"/>
                    </a:solidFill>
                  </a:rPr>
                  <a:t>Space? </a:t>
                </a:r>
              </a:p>
              <a:p>
                <a:pPr lvl="1">
                  <a:lnSpc>
                    <a:spcPct val="90000"/>
                  </a:lnSpc>
                  <a:buNone/>
                </a:pPr>
                <a:r>
                  <a:rPr lang="en-US" sz="1400" i="1" dirty="0"/>
                  <a:t>O</a:t>
                </a:r>
                <a:r>
                  <a:rPr lang="en-US" sz="1400" dirty="0"/>
                  <a:t>(</a:t>
                </a:r>
                <a:r>
                  <a:rPr lang="en-US" sz="1400" i="1" dirty="0"/>
                  <a:t>b</a:t>
                </a:r>
                <a:r>
                  <a:rPr lang="en-US" sz="1400" i="1" baseline="30000" dirty="0"/>
                  <a:t>1+C*/ </a:t>
                </a:r>
                <a:r>
                  <a:rPr lang="el-GR" sz="1400" i="1" baseline="30000" dirty="0">
                    <a:cs typeface="Arial" pitchFamily="34" charset="0"/>
                  </a:rPr>
                  <a:t>ε</a:t>
                </a:r>
                <a:r>
                  <a:rPr lang="en-US" sz="1400" dirty="0"/>
                  <a:t>)</a:t>
                </a:r>
              </a:p>
              <a:p>
                <a:pPr lvl="1">
                  <a:lnSpc>
                    <a:spcPct val="90000"/>
                  </a:lnSpc>
                  <a:buNone/>
                </a:pPr>
                <a:endParaRPr lang="en-US" sz="1400" dirty="0"/>
              </a:p>
              <a:p>
                <a:pPr>
                  <a:buNone/>
                </a:pPr>
                <a:r>
                  <a:rPr lang="en-US" sz="1600" dirty="0"/>
                  <a:t>See </a:t>
                </a:r>
                <a:r>
                  <a:rPr lang="en-US" sz="1600" dirty="0">
                    <a:hlinkClick r:id="rId3"/>
                  </a:rPr>
                  <a:t>Dijkstra's algorithm on Wikipedia</a:t>
                </a:r>
                <a:r>
                  <a:rPr lang="en-US" sz="1600" dirty="0"/>
                  <a:t> </a:t>
                </a:r>
              </a:p>
            </p:txBody>
          </p:sp>
        </mc:Choice>
        <mc:Fallback xmlns="">
          <p:sp>
            <p:nvSpPr>
              <p:cNvPr id="31747" name="Rectangle 3"/>
              <p:cNvSpPr>
                <a:spLocks noGrp="1" noRot="1" noChangeAspect="1" noMove="1" noResize="1" noEditPoints="1" noAdjustHandles="1" noChangeArrowheads="1" noChangeShapeType="1" noTextEdit="1"/>
              </p:cNvSpPr>
              <p:nvPr>
                <p:ph idx="1"/>
              </p:nvPr>
            </p:nvSpPr>
            <p:spPr>
              <a:xfrm>
                <a:off x="628650" y="1600200"/>
                <a:ext cx="7886700" cy="5105400"/>
              </a:xfrm>
              <a:blipFill>
                <a:blip r:embed="rId4"/>
                <a:stretch>
                  <a:fillRect l="-309" t="-1434" r="-77"/>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DB2C96D9-6F99-4670-9C8D-1F23FF85BED6}"/>
              </a:ext>
            </a:extLst>
          </p:cNvPr>
          <p:cNvSpPr/>
          <p:nvPr/>
        </p:nvSpPr>
        <p:spPr>
          <a:xfrm>
            <a:off x="6000750" y="2929480"/>
            <a:ext cx="2514600" cy="6955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nSpc>
                <a:spcPct val="90000"/>
              </a:lnSpc>
            </a:pPr>
            <a:r>
              <a:rPr lang="en-US" sz="1400" i="1" dirty="0"/>
              <a:t>d: </a:t>
            </a:r>
            <a:r>
              <a:rPr lang="en-US" sz="1400" dirty="0"/>
              <a:t>depth of the optimal solution</a:t>
            </a:r>
          </a:p>
          <a:p>
            <a:pPr>
              <a:lnSpc>
                <a:spcPct val="90000"/>
              </a:lnSpc>
            </a:pPr>
            <a:r>
              <a:rPr lang="en-US" sz="1400" i="1" dirty="0"/>
              <a:t>m: </a:t>
            </a:r>
            <a:r>
              <a:rPr lang="en-US" sz="1400" dirty="0"/>
              <a:t>max. depth of tree</a:t>
            </a:r>
          </a:p>
          <a:p>
            <a:r>
              <a:rPr lang="en-US" sz="1400" i="1" dirty="0"/>
              <a:t>b:</a:t>
            </a:r>
            <a:r>
              <a:rPr lang="en-US" sz="1400" dirty="0"/>
              <a:t> maximum branching factor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778E-116C-4A58-BEA9-76E3144E1FE8}"/>
              </a:ext>
            </a:extLst>
          </p:cNvPr>
          <p:cNvSpPr>
            <a:spLocks noGrp="1"/>
          </p:cNvSpPr>
          <p:nvPr>
            <p:ph type="title"/>
          </p:nvPr>
        </p:nvSpPr>
        <p:spPr/>
        <p:txBody>
          <a:bodyPr/>
          <a:lstStyle/>
          <a:p>
            <a:r>
              <a:rPr lang="en-US" dirty="0"/>
              <a:t>Implementation: Best-First Search Strategy</a:t>
            </a:r>
          </a:p>
        </p:txBody>
      </p:sp>
      <p:sp>
        <p:nvSpPr>
          <p:cNvPr id="6" name="Slide Number Placeholder 5">
            <a:extLst>
              <a:ext uri="{FF2B5EF4-FFF2-40B4-BE49-F238E27FC236}">
                <a16:creationId xmlns:a16="http://schemas.microsoft.com/office/drawing/2014/main" id="{44E064F9-98BA-4E2A-A11B-578018FD1F64}"/>
              </a:ext>
            </a:extLst>
          </p:cNvPr>
          <p:cNvSpPr>
            <a:spLocks noGrp="1"/>
          </p:cNvSpPr>
          <p:nvPr>
            <p:ph type="sldNum" sz="quarter" idx="12"/>
          </p:nvPr>
        </p:nvSpPr>
        <p:spPr>
          <a:xfrm>
            <a:off x="6457950" y="6127872"/>
            <a:ext cx="2057400" cy="365125"/>
          </a:xfrm>
        </p:spPr>
        <p:txBody>
          <a:bodyPr/>
          <a:lstStyle/>
          <a:p>
            <a:fld id="{E97C47EE-1537-423B-A9B2-96D7BC867AC1}" type="slidenum">
              <a:rPr lang="en-US" smtClean="0"/>
              <a:t>42</a:t>
            </a:fld>
            <a:endParaRPr lang="en-US"/>
          </a:p>
        </p:txBody>
      </p:sp>
      <p:pic>
        <p:nvPicPr>
          <p:cNvPr id="7" name="Picture 6">
            <a:extLst>
              <a:ext uri="{FF2B5EF4-FFF2-40B4-BE49-F238E27FC236}">
                <a16:creationId xmlns:a16="http://schemas.microsoft.com/office/drawing/2014/main" id="{6F7C17AE-CAAB-437C-963E-1F1ED4EF3F4F}"/>
              </a:ext>
            </a:extLst>
          </p:cNvPr>
          <p:cNvPicPr>
            <a:picLocks noChangeAspect="1"/>
          </p:cNvPicPr>
          <p:nvPr/>
        </p:nvPicPr>
        <p:blipFill rotWithShape="1">
          <a:blip r:embed="rId2"/>
          <a:srcRect b="32419"/>
          <a:stretch/>
        </p:blipFill>
        <p:spPr>
          <a:xfrm>
            <a:off x="800101" y="2514600"/>
            <a:ext cx="6896100" cy="3197346"/>
          </a:xfrm>
          <a:prstGeom prst="rect">
            <a:avLst/>
          </a:prstGeom>
        </p:spPr>
        <p:style>
          <a:lnRef idx="2">
            <a:schemeClr val="accent2"/>
          </a:lnRef>
          <a:fillRef idx="1">
            <a:schemeClr val="lt1"/>
          </a:fillRef>
          <a:effectRef idx="0">
            <a:schemeClr val="accent2"/>
          </a:effectRef>
          <a:fontRef idx="minor">
            <a:schemeClr val="dk1"/>
          </a:fontRef>
        </p:style>
      </p:pic>
      <p:pic>
        <p:nvPicPr>
          <p:cNvPr id="9" name="Picture 8">
            <a:extLst>
              <a:ext uri="{FF2B5EF4-FFF2-40B4-BE49-F238E27FC236}">
                <a16:creationId xmlns:a16="http://schemas.microsoft.com/office/drawing/2014/main" id="{438F9036-57F1-4C99-AE93-8BB0D0007B5B}"/>
              </a:ext>
            </a:extLst>
          </p:cNvPr>
          <p:cNvPicPr>
            <a:picLocks noChangeAspect="1"/>
          </p:cNvPicPr>
          <p:nvPr/>
        </p:nvPicPr>
        <p:blipFill>
          <a:blip r:embed="rId3"/>
          <a:stretch>
            <a:fillRect/>
          </a:stretch>
        </p:blipFill>
        <p:spPr>
          <a:xfrm>
            <a:off x="800102" y="1576338"/>
            <a:ext cx="6896099" cy="708873"/>
          </a:xfrm>
          <a:prstGeom prst="rect">
            <a:avLst/>
          </a:prstGeom>
        </p:spPr>
        <p:style>
          <a:lnRef idx="2">
            <a:schemeClr val="accent2"/>
          </a:lnRef>
          <a:fillRef idx="1">
            <a:schemeClr val="lt1"/>
          </a:fillRef>
          <a:effectRef idx="0">
            <a:schemeClr val="accent2"/>
          </a:effectRef>
          <a:fontRef idx="minor">
            <a:schemeClr val="dk1"/>
          </a:fontRef>
        </p:style>
      </p:pic>
      <p:sp>
        <p:nvSpPr>
          <p:cNvPr id="10" name="Speech Bubble: Rectangle with Corners Rounded 9">
            <a:extLst>
              <a:ext uri="{FF2B5EF4-FFF2-40B4-BE49-F238E27FC236}">
                <a16:creationId xmlns:a16="http://schemas.microsoft.com/office/drawing/2014/main" id="{1CCC5912-F481-427C-8D65-4F8A17B66501}"/>
              </a:ext>
            </a:extLst>
          </p:cNvPr>
          <p:cNvSpPr/>
          <p:nvPr/>
        </p:nvSpPr>
        <p:spPr>
          <a:xfrm>
            <a:off x="6286500" y="5178546"/>
            <a:ext cx="2705100" cy="1222375"/>
          </a:xfrm>
          <a:prstGeom prst="wedgeRoundRectCallout">
            <a:avLst>
              <a:gd name="adj1" fmla="val -69529"/>
              <a:gd name="adj2" fmla="val -7130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This check is the difference to BFS! It visits a node again if it can be reached by a better (cheaper) path.</a:t>
            </a:r>
          </a:p>
        </p:txBody>
      </p:sp>
      <p:sp>
        <p:nvSpPr>
          <p:cNvPr id="4" name="Rectangle 3">
            <a:extLst>
              <a:ext uri="{FF2B5EF4-FFF2-40B4-BE49-F238E27FC236}">
                <a16:creationId xmlns:a16="http://schemas.microsoft.com/office/drawing/2014/main" id="{0E198654-E598-446C-949F-CE7BB79A8003}"/>
              </a:ext>
            </a:extLst>
          </p:cNvPr>
          <p:cNvSpPr/>
          <p:nvPr/>
        </p:nvSpPr>
        <p:spPr>
          <a:xfrm>
            <a:off x="2133600" y="3044946"/>
            <a:ext cx="1143000" cy="2286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863B32-1384-4BAF-80CC-FCB326C1908A}"/>
              </a:ext>
            </a:extLst>
          </p:cNvPr>
          <p:cNvSpPr/>
          <p:nvPr/>
        </p:nvSpPr>
        <p:spPr>
          <a:xfrm>
            <a:off x="3352800" y="4645146"/>
            <a:ext cx="3429000" cy="2286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7F7389-B3C3-48CD-B248-7F7007C75B76}"/>
              </a:ext>
            </a:extLst>
          </p:cNvPr>
          <p:cNvSpPr/>
          <p:nvPr/>
        </p:nvSpPr>
        <p:spPr>
          <a:xfrm>
            <a:off x="4114800" y="2587746"/>
            <a:ext cx="228600" cy="2286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B8D264A-08AF-4F7D-BAF2-F6130A073787}"/>
              </a:ext>
            </a:extLst>
          </p:cNvPr>
          <p:cNvSpPr/>
          <p:nvPr/>
        </p:nvSpPr>
        <p:spPr>
          <a:xfrm>
            <a:off x="4276959" y="1892159"/>
            <a:ext cx="1009652" cy="239713"/>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Speech Bubble: Rectangle with Corners Rounded 13">
            <a:extLst>
              <a:ext uri="{FF2B5EF4-FFF2-40B4-BE49-F238E27FC236}">
                <a16:creationId xmlns:a16="http://schemas.microsoft.com/office/drawing/2014/main" id="{CA625B60-3F86-43F3-886B-B90F8A7C31AA}"/>
              </a:ext>
            </a:extLst>
          </p:cNvPr>
          <p:cNvSpPr/>
          <p:nvPr/>
        </p:nvSpPr>
        <p:spPr>
          <a:xfrm>
            <a:off x="6275349" y="3553318"/>
            <a:ext cx="2705100" cy="1018682"/>
          </a:xfrm>
          <a:prstGeom prst="wedgeRoundRectCallout">
            <a:avLst>
              <a:gd name="adj1" fmla="val -128283"/>
              <a:gd name="adj2" fmla="val -8456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The order for expanding the frontier is  determined by </a:t>
            </a:r>
            <a:r>
              <a:rPr lang="en-US" sz="1600" i="1" dirty="0"/>
              <a:t>f(n) </a:t>
            </a:r>
            <a:r>
              <a:rPr lang="en-US" sz="1600" dirty="0"/>
              <a:t>= path cost from the initial state to node </a:t>
            </a:r>
            <a:r>
              <a:rPr lang="en-US" sz="1600" i="1" dirty="0"/>
              <a:t>n</a:t>
            </a:r>
            <a:r>
              <a:rPr lang="en-US" sz="1600" dirty="0"/>
              <a:t>.</a:t>
            </a:r>
          </a:p>
        </p:txBody>
      </p:sp>
      <p:sp>
        <p:nvSpPr>
          <p:cNvPr id="8" name="TextBox 7">
            <a:extLst>
              <a:ext uri="{FF2B5EF4-FFF2-40B4-BE49-F238E27FC236}">
                <a16:creationId xmlns:a16="http://schemas.microsoft.com/office/drawing/2014/main" id="{BD5EA7BA-7A0E-4980-87F2-90835921ACC0}"/>
              </a:ext>
            </a:extLst>
          </p:cNvPr>
          <p:cNvSpPr txBox="1"/>
          <p:nvPr/>
        </p:nvSpPr>
        <p:spPr>
          <a:xfrm>
            <a:off x="726632" y="5715000"/>
            <a:ext cx="2626168" cy="338554"/>
          </a:xfrm>
          <a:prstGeom prst="rect">
            <a:avLst/>
          </a:prstGeom>
          <a:noFill/>
        </p:spPr>
        <p:txBody>
          <a:bodyPr wrap="none" rtlCol="0">
            <a:spAutoFit/>
          </a:bodyPr>
          <a:lstStyle/>
          <a:p>
            <a:r>
              <a:rPr lang="en-US" sz="1600" dirty="0"/>
              <a:t>See BFS for function EXPAND.</a:t>
            </a:r>
          </a:p>
        </p:txBody>
      </p:sp>
      <p:cxnSp>
        <p:nvCxnSpPr>
          <p:cNvPr id="5" name="Straight Arrow Connector 4">
            <a:extLst>
              <a:ext uri="{FF2B5EF4-FFF2-40B4-BE49-F238E27FC236}">
                <a16:creationId xmlns:a16="http://schemas.microsoft.com/office/drawing/2014/main" id="{F5E84C67-3438-4AA3-8F22-60E274BA8027}"/>
              </a:ext>
            </a:extLst>
          </p:cNvPr>
          <p:cNvCxnSpPr>
            <a:endCxn id="7" idx="0"/>
          </p:cNvCxnSpPr>
          <p:nvPr/>
        </p:nvCxnSpPr>
        <p:spPr>
          <a:xfrm flipH="1">
            <a:off x="4248151" y="2131872"/>
            <a:ext cx="400049" cy="38272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267379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DE0D-C919-424A-9D58-734DBE89FA8C}"/>
              </a:ext>
            </a:extLst>
          </p:cNvPr>
          <p:cNvSpPr>
            <a:spLocks noGrp="1"/>
          </p:cNvSpPr>
          <p:nvPr>
            <p:ph type="title"/>
          </p:nvPr>
        </p:nvSpPr>
        <p:spPr>
          <a:xfrm>
            <a:off x="628650" y="365126"/>
            <a:ext cx="2343150" cy="1325563"/>
          </a:xfrm>
        </p:spPr>
        <p:txBody>
          <a:bodyPr/>
          <a:lstStyle/>
          <a:p>
            <a:r>
              <a:rPr lang="en-US" dirty="0"/>
              <a:t>Depth-First Search (DFS)</a:t>
            </a:r>
          </a:p>
        </p:txBody>
      </p:sp>
      <p:sp>
        <p:nvSpPr>
          <p:cNvPr id="3" name="Content Placeholder 2">
            <a:extLst>
              <a:ext uri="{FF2B5EF4-FFF2-40B4-BE49-F238E27FC236}">
                <a16:creationId xmlns:a16="http://schemas.microsoft.com/office/drawing/2014/main" id="{3A70A56C-8F9C-4D35-94FD-EAECDC56E6A8}"/>
              </a:ext>
            </a:extLst>
          </p:cNvPr>
          <p:cNvSpPr>
            <a:spLocks noGrp="1"/>
          </p:cNvSpPr>
          <p:nvPr>
            <p:ph idx="1"/>
          </p:nvPr>
        </p:nvSpPr>
        <p:spPr>
          <a:xfrm>
            <a:off x="628650" y="1825625"/>
            <a:ext cx="2114550" cy="4351338"/>
          </a:xfrm>
        </p:spPr>
        <p:txBody>
          <a:bodyPr>
            <a:normAutofit fontScale="92500" lnSpcReduction="20000"/>
          </a:bodyPr>
          <a:lstStyle/>
          <a:p>
            <a:r>
              <a:rPr lang="en-US" sz="2000" b="1" dirty="0"/>
              <a:t>Expansion rule</a:t>
            </a:r>
            <a:r>
              <a:rPr lang="en-US" sz="2000" dirty="0"/>
              <a:t>: Expand deepest unexpanded node in the frontier (last added).</a:t>
            </a:r>
          </a:p>
          <a:p>
            <a:r>
              <a:rPr lang="en-US" sz="2000" b="1" dirty="0"/>
              <a:t>Frontier</a:t>
            </a:r>
            <a:r>
              <a:rPr lang="en-US" sz="2000" dirty="0"/>
              <a:t>: </a:t>
            </a:r>
            <a:r>
              <a:rPr lang="en-US" sz="2000" b="1" dirty="0"/>
              <a:t>stack</a:t>
            </a:r>
            <a:r>
              <a:rPr lang="en-US" sz="2000" dirty="0"/>
              <a:t> (LIFO)</a:t>
            </a:r>
          </a:p>
          <a:p>
            <a:r>
              <a:rPr lang="en-US" sz="2000" b="1" dirty="0">
                <a:solidFill>
                  <a:srgbClr val="FF0000"/>
                </a:solidFill>
              </a:rPr>
              <a:t>No reached data structure! </a:t>
            </a:r>
            <a:br>
              <a:rPr lang="en-US" sz="2000" b="1" dirty="0">
                <a:solidFill>
                  <a:srgbClr val="FF0000"/>
                </a:solidFill>
              </a:rPr>
            </a:br>
            <a:br>
              <a:rPr lang="en-US" sz="2000" b="1" dirty="0">
                <a:solidFill>
                  <a:srgbClr val="FF0000"/>
                </a:solidFill>
              </a:rPr>
            </a:br>
            <a:r>
              <a:rPr lang="en-US" sz="2000" b="1" dirty="0"/>
              <a:t>Cycle checking </a:t>
            </a:r>
            <a:r>
              <a:rPr lang="en-US" sz="2000" dirty="0"/>
              <a:t>checks only the current path. </a:t>
            </a:r>
            <a:br>
              <a:rPr lang="en-US" sz="2000" dirty="0"/>
            </a:br>
            <a:br>
              <a:rPr lang="en-US" sz="2000" dirty="0"/>
            </a:br>
            <a:r>
              <a:rPr lang="en-US" sz="2000" b="1" dirty="0"/>
              <a:t>Redundant paths </a:t>
            </a:r>
            <a:r>
              <a:rPr lang="en-US" sz="2000" dirty="0"/>
              <a:t>can not be identified and lead to replicated work. </a:t>
            </a:r>
            <a:endParaRPr lang="en-US" sz="2400" dirty="0"/>
          </a:p>
          <a:p>
            <a:endParaRPr lang="en-US" dirty="0"/>
          </a:p>
        </p:txBody>
      </p:sp>
      <p:pic>
        <p:nvPicPr>
          <p:cNvPr id="4" name="Picture 3">
            <a:extLst>
              <a:ext uri="{FF2B5EF4-FFF2-40B4-BE49-F238E27FC236}">
                <a16:creationId xmlns:a16="http://schemas.microsoft.com/office/drawing/2014/main" id="{4F3E8888-6463-47FB-AB16-25AF11291810}"/>
              </a:ext>
            </a:extLst>
          </p:cNvPr>
          <p:cNvPicPr>
            <a:picLocks noChangeAspect="1"/>
          </p:cNvPicPr>
          <p:nvPr/>
        </p:nvPicPr>
        <p:blipFill>
          <a:blip r:embed="rId2"/>
          <a:stretch>
            <a:fillRect/>
          </a:stretch>
        </p:blipFill>
        <p:spPr>
          <a:xfrm>
            <a:off x="2819400" y="457200"/>
            <a:ext cx="6165376" cy="5943600"/>
          </a:xfrm>
          <a:prstGeom prst="rect">
            <a:avLst/>
          </a:prstGeom>
        </p:spPr>
      </p:pic>
    </p:spTree>
    <p:extLst>
      <p:ext uri="{BB962C8B-B14F-4D97-AF65-F5344CB8AC3E}">
        <p14:creationId xmlns:p14="http://schemas.microsoft.com/office/powerpoint/2010/main" val="6519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6AD6C-AEE9-4E04-B1F4-A923B66B8685}"/>
              </a:ext>
            </a:extLst>
          </p:cNvPr>
          <p:cNvSpPr>
            <a:spLocks noGrp="1"/>
          </p:cNvSpPr>
          <p:nvPr>
            <p:ph type="title"/>
          </p:nvPr>
        </p:nvSpPr>
        <p:spPr/>
        <p:txBody>
          <a:bodyPr/>
          <a:lstStyle/>
          <a:p>
            <a:r>
              <a:rPr lang="en-US" dirty="0"/>
              <a:t>Implementation: DFS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301765E-906E-4BF3-A57E-5E064501538F}"/>
                  </a:ext>
                </a:extLst>
              </p:cNvPr>
              <p:cNvSpPr>
                <a:spLocks noGrp="1"/>
              </p:cNvSpPr>
              <p:nvPr>
                <p:ph idx="1"/>
              </p:nvPr>
            </p:nvSpPr>
            <p:spPr>
              <a:xfrm>
                <a:off x="628650" y="1371600"/>
                <a:ext cx="7886700" cy="1795413"/>
              </a:xfrm>
            </p:spPr>
            <p:txBody>
              <a:bodyPr>
                <a:normAutofit fontScale="85000" lnSpcReduction="10000"/>
              </a:bodyPr>
              <a:lstStyle/>
              <a:p>
                <a:r>
                  <a:rPr lang="en-US" dirty="0"/>
                  <a:t>DFS could be implemented like BFS/Best-first search and just taking the last element from the frontier (LIFO).</a:t>
                </a:r>
              </a:p>
              <a:p>
                <a:r>
                  <a:rPr lang="en-US" dirty="0"/>
                  <a:t>However, to reduce the space complexity to </a:t>
                </a:r>
                <a14:m>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m:t>
                    </m:r>
                    <m:r>
                      <a:rPr lang="en-US" i="1" dirty="0" smtClean="0">
                        <a:latin typeface="Cambria Math" panose="02040503050406030204" pitchFamily="18" charset="0"/>
                      </a:rPr>
                      <m:t>𝑏𝑚</m:t>
                    </m:r>
                    <m:r>
                      <a:rPr lang="en-US" i="1" dirty="0" smtClean="0">
                        <a:latin typeface="Cambria Math" panose="02040503050406030204" pitchFamily="18" charset="0"/>
                      </a:rPr>
                      <m:t>)</m:t>
                    </m:r>
                  </m:oMath>
                </a14:m>
                <a:r>
                  <a:rPr lang="en-US" i="1" dirty="0"/>
                  <a:t>, </a:t>
                </a:r>
                <a:r>
                  <a:rPr lang="en-US" dirty="0"/>
                  <a:t>the reached data structure needs to be removed! Options: </a:t>
                </a:r>
              </a:p>
              <a:p>
                <a:pPr lvl="1"/>
                <a:r>
                  <a:rPr lang="en-US" strike="sngStrike" dirty="0"/>
                  <a:t>Recursive implementation</a:t>
                </a:r>
                <a:r>
                  <a:rPr lang="en-US" dirty="0"/>
                  <a:t> (cycle checking is a problem leading to infinite loops)</a:t>
                </a:r>
              </a:p>
              <a:p>
                <a:pPr lvl="1"/>
                <a:r>
                  <a:rPr lang="en-US" dirty="0"/>
                  <a:t>Iterative implementation: Build tree and abandoned branches are removed from memory. Cycle checking is only done against the current path. This is similar to Backtracking search.</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3301765E-906E-4BF3-A57E-5E064501538F}"/>
                  </a:ext>
                </a:extLst>
              </p:cNvPr>
              <p:cNvSpPr>
                <a:spLocks noGrp="1" noRot="1" noChangeAspect="1" noMove="1" noResize="1" noEditPoints="1" noAdjustHandles="1" noChangeArrowheads="1" noChangeShapeType="1" noTextEdit="1"/>
              </p:cNvSpPr>
              <p:nvPr>
                <p:ph idx="1"/>
              </p:nvPr>
            </p:nvSpPr>
            <p:spPr>
              <a:xfrm>
                <a:off x="628650" y="1371600"/>
                <a:ext cx="7886700" cy="1795413"/>
              </a:xfrm>
              <a:blipFill>
                <a:blip r:embed="rId2"/>
                <a:stretch>
                  <a:fillRect l="-464" t="-4407"/>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E61C5808-93A6-4647-A076-DB3072D09DEF}"/>
              </a:ext>
            </a:extLst>
          </p:cNvPr>
          <p:cNvPicPr>
            <a:picLocks noChangeAspect="1"/>
          </p:cNvPicPr>
          <p:nvPr/>
        </p:nvPicPr>
        <p:blipFill>
          <a:blip r:embed="rId3"/>
          <a:stretch>
            <a:fillRect/>
          </a:stretch>
        </p:blipFill>
        <p:spPr>
          <a:xfrm>
            <a:off x="678831" y="3352800"/>
            <a:ext cx="7524750" cy="3090812"/>
          </a:xfrm>
          <a:prstGeom prst="rect">
            <a:avLst/>
          </a:prstGeom>
        </p:spPr>
        <p:style>
          <a:lnRef idx="2">
            <a:schemeClr val="accent2"/>
          </a:lnRef>
          <a:fillRef idx="1">
            <a:schemeClr val="lt1"/>
          </a:fillRef>
          <a:effectRef idx="0">
            <a:schemeClr val="accent2"/>
          </a:effectRef>
          <a:fontRef idx="minor">
            <a:schemeClr val="dk1"/>
          </a:fontRef>
        </p:style>
      </p:pic>
      <p:sp>
        <p:nvSpPr>
          <p:cNvPr id="9" name="Speech Bubble: Rectangle with Corners Rounded 8">
            <a:extLst>
              <a:ext uri="{FF2B5EF4-FFF2-40B4-BE49-F238E27FC236}">
                <a16:creationId xmlns:a16="http://schemas.microsoft.com/office/drawing/2014/main" id="{0509AEDD-D45E-4C06-BAE9-2996AF55A9CA}"/>
              </a:ext>
            </a:extLst>
          </p:cNvPr>
          <p:cNvSpPr/>
          <p:nvPr/>
        </p:nvSpPr>
        <p:spPr>
          <a:xfrm>
            <a:off x="5791200" y="4173487"/>
            <a:ext cx="3200400" cy="1693913"/>
          </a:xfrm>
          <a:prstGeom prst="wedgeRoundRectCallout">
            <a:avLst>
              <a:gd name="adj1" fmla="val -132358"/>
              <a:gd name="adj2" fmla="val 1929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If we only keep the current path  from the root to the current node in memory, then we can only check against that path to prevent cycles, but we cannot prevent other redundant paths. We also need to make sure the frontier does not contain the same state more then once!</a:t>
            </a:r>
          </a:p>
        </p:txBody>
      </p:sp>
      <p:sp>
        <p:nvSpPr>
          <p:cNvPr id="20" name="TextBox 19">
            <a:extLst>
              <a:ext uri="{FF2B5EF4-FFF2-40B4-BE49-F238E27FC236}">
                <a16:creationId xmlns:a16="http://schemas.microsoft.com/office/drawing/2014/main" id="{3FC2994C-6D52-4ABE-B3F7-03E4BECDA0BD}"/>
              </a:ext>
            </a:extLst>
          </p:cNvPr>
          <p:cNvSpPr txBox="1"/>
          <p:nvPr/>
        </p:nvSpPr>
        <p:spPr>
          <a:xfrm>
            <a:off x="628650" y="6367046"/>
            <a:ext cx="4572000" cy="338554"/>
          </a:xfrm>
          <a:prstGeom prst="rect">
            <a:avLst/>
          </a:prstGeom>
          <a:noFill/>
        </p:spPr>
        <p:txBody>
          <a:bodyPr wrap="square">
            <a:spAutoFit/>
          </a:bodyPr>
          <a:lstStyle/>
          <a:p>
            <a:r>
              <a:rPr lang="en-US" sz="1600" dirty="0"/>
              <a:t>See BFS for function EXPAND.</a:t>
            </a:r>
          </a:p>
        </p:txBody>
      </p:sp>
      <mc:AlternateContent xmlns:mc="http://schemas.openxmlformats.org/markup-compatibility/2006" xmlns:a14="http://schemas.microsoft.com/office/drawing/2010/main">
        <mc:Choice Requires="a14">
          <p:sp>
            <p:nvSpPr>
              <p:cNvPr id="21" name="Speech Bubble: Rectangle with Corners Rounded 20">
                <a:extLst>
                  <a:ext uri="{FF2B5EF4-FFF2-40B4-BE49-F238E27FC236}">
                    <a16:creationId xmlns:a16="http://schemas.microsoft.com/office/drawing/2014/main" id="{B6482B3F-9441-443F-8FD6-D9E33B5552AA}"/>
                  </a:ext>
                </a:extLst>
              </p:cNvPr>
              <p:cNvSpPr/>
              <p:nvPr/>
            </p:nvSpPr>
            <p:spPr>
              <a:xfrm>
                <a:off x="5638800" y="3081388"/>
                <a:ext cx="1742842" cy="271412"/>
              </a:xfrm>
              <a:prstGeom prst="wedgeRoundRectCallout">
                <a:avLst>
                  <a:gd name="adj1" fmla="val -95083"/>
                  <a:gd name="adj2" fmla="val 8395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DFS uses </a:t>
                </a:r>
                <a:r>
                  <a:rPr lang="en-US" sz="1600" dirty="0">
                    <a:latin typeface="Cambria Math" panose="02040503050406030204" pitchFamily="18" charset="0"/>
                    <a:ea typeface="Cambria Math" panose="02040503050406030204" pitchFamily="18" charset="0"/>
                  </a:rPr>
                  <a:t>ℓ </a:t>
                </a:r>
                <a14:m>
                  <m:oMath xmlns:m="http://schemas.openxmlformats.org/officeDocument/2006/math">
                    <m:r>
                      <a:rPr lang="en-US" sz="1600" b="0" i="1" smtClean="0">
                        <a:latin typeface="Cambria Math" panose="02040503050406030204" pitchFamily="18" charset="0"/>
                      </a:rPr>
                      <m:t>=∞</m:t>
                    </m:r>
                  </m:oMath>
                </a14:m>
                <a:endParaRPr lang="en-US" sz="1600" dirty="0"/>
              </a:p>
            </p:txBody>
          </p:sp>
        </mc:Choice>
        <mc:Fallback xmlns="">
          <p:sp>
            <p:nvSpPr>
              <p:cNvPr id="21" name="Speech Bubble: Rectangle with Corners Rounded 20">
                <a:extLst>
                  <a:ext uri="{FF2B5EF4-FFF2-40B4-BE49-F238E27FC236}">
                    <a16:creationId xmlns:a16="http://schemas.microsoft.com/office/drawing/2014/main" id="{B6482B3F-9441-443F-8FD6-D9E33B5552AA}"/>
                  </a:ext>
                </a:extLst>
              </p:cNvPr>
              <p:cNvSpPr>
                <a:spLocks noRot="1" noChangeAspect="1" noMove="1" noResize="1" noEditPoints="1" noAdjustHandles="1" noChangeArrowheads="1" noChangeShapeType="1" noTextEdit="1"/>
              </p:cNvSpPr>
              <p:nvPr/>
            </p:nvSpPr>
            <p:spPr>
              <a:xfrm>
                <a:off x="5638800" y="3081388"/>
                <a:ext cx="1742842" cy="271412"/>
              </a:xfrm>
              <a:prstGeom prst="wedgeRoundRectCallout">
                <a:avLst>
                  <a:gd name="adj1" fmla="val -95083"/>
                  <a:gd name="adj2" fmla="val 83958"/>
                  <a:gd name="adj3" fmla="val 16667"/>
                </a:avLst>
              </a:prstGeom>
              <a:blipFill>
                <a:blip r:embed="rId4"/>
                <a:stretch>
                  <a:fillRect t="-14063"/>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F8F1B3D2-0835-BF3E-7767-B737E560C40E}"/>
              </a:ext>
            </a:extLst>
          </p:cNvPr>
          <p:cNvSpPr/>
          <p:nvPr/>
        </p:nvSpPr>
        <p:spPr>
          <a:xfrm>
            <a:off x="2152650" y="5334000"/>
            <a:ext cx="895350" cy="3048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8C33DF3-50DC-30B2-5B44-8E50DDA828C3}"/>
              </a:ext>
            </a:extLst>
          </p:cNvPr>
          <p:cNvSpPr/>
          <p:nvPr/>
        </p:nvSpPr>
        <p:spPr>
          <a:xfrm>
            <a:off x="2152650" y="3671889"/>
            <a:ext cx="1657350" cy="257124"/>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4027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a:t>Time and Space Complexity</a:t>
            </a:r>
            <a:br>
              <a:rPr lang="en-US" dirty="0"/>
            </a:br>
            <a:r>
              <a:rPr lang="en-US" dirty="0"/>
              <a:t>Depth-First Search</a:t>
            </a:r>
          </a:p>
        </p:txBody>
      </p:sp>
      <mc:AlternateContent xmlns:mc="http://schemas.openxmlformats.org/markup-compatibility/2006" xmlns:a14="http://schemas.microsoft.com/office/drawing/2010/main">
        <mc:Choice Requires="a14">
          <p:sp>
            <p:nvSpPr>
              <p:cNvPr id="32771" name="Rectangle 3"/>
              <p:cNvSpPr>
                <a:spLocks noGrp="1" noChangeArrowheads="1"/>
              </p:cNvSpPr>
              <p:nvPr>
                <p:ph idx="1"/>
              </p:nvPr>
            </p:nvSpPr>
            <p:spPr>
              <a:xfrm>
                <a:off x="687319" y="5754915"/>
                <a:ext cx="7886700" cy="720324"/>
              </a:xfrm>
            </p:spPr>
            <p:txBody>
              <a:bodyPr>
                <a:normAutofit fontScale="92500" lnSpcReduction="10000"/>
              </a:bodyPr>
              <a:lstStyle/>
              <a:p>
                <a:r>
                  <a:rPr lang="en-US" sz="2400" dirty="0"/>
                  <a:t>Time: </a:t>
                </a:r>
                <a14:m>
                  <m:oMath xmlns:m="http://schemas.openxmlformats.org/officeDocument/2006/math">
                    <m:r>
                      <a:rPr lang="en-US" sz="2000" i="1" dirty="0">
                        <a:latin typeface="Cambria Math" panose="02040503050406030204" pitchFamily="18" charset="0"/>
                      </a:rPr>
                      <m:t>𝑂</m:t>
                    </m:r>
                    <m:r>
                      <a:rPr lang="en-US" sz="2000" i="1" dirty="0">
                        <a:latin typeface="Cambria Math" panose="02040503050406030204" pitchFamily="18" charset="0"/>
                      </a:rPr>
                      <m:t>(</m:t>
                    </m:r>
                    <m:r>
                      <a:rPr lang="en-US" sz="2000" i="1" dirty="0" err="1">
                        <a:latin typeface="Cambria Math" panose="02040503050406030204" pitchFamily="18" charset="0"/>
                      </a:rPr>
                      <m:t>𝑏</m:t>
                    </m:r>
                    <m:r>
                      <a:rPr lang="en-US" sz="2000" i="1" baseline="30000" dirty="0" err="1">
                        <a:latin typeface="Cambria Math" panose="02040503050406030204" pitchFamily="18" charset="0"/>
                      </a:rPr>
                      <m:t>𝑚</m:t>
                    </m:r>
                    <m:r>
                      <a:rPr lang="en-US" sz="2000" i="1" dirty="0">
                        <a:latin typeface="Cambria Math" panose="02040503050406030204" pitchFamily="18" charset="0"/>
                      </a:rPr>
                      <m:t>)</m:t>
                    </m:r>
                  </m:oMath>
                </a14:m>
                <a:r>
                  <a:rPr lang="en-US" sz="2000" dirty="0"/>
                  <a:t> – worst case is expanding all paths.</a:t>
                </a:r>
              </a:p>
              <a:p>
                <a:r>
                  <a:rPr lang="en-US" sz="2000" dirty="0"/>
                  <a:t>Space: </a:t>
                </a:r>
                <a14:m>
                  <m:oMath xmlns:m="http://schemas.openxmlformats.org/officeDocument/2006/math">
                    <m:r>
                      <a:rPr lang="en-US" sz="2000" i="1" dirty="0">
                        <a:latin typeface="Cambria Math" panose="02040503050406030204" pitchFamily="18" charset="0"/>
                      </a:rPr>
                      <m:t>𝑂</m:t>
                    </m:r>
                    <m:r>
                      <a:rPr lang="en-US" sz="2000" i="1" dirty="0">
                        <a:latin typeface="Cambria Math" panose="02040503050406030204" pitchFamily="18" charset="0"/>
                      </a:rPr>
                      <m:t>(</m:t>
                    </m:r>
                    <m:r>
                      <a:rPr lang="en-US" sz="2000" b="0" i="1" dirty="0" smtClean="0">
                        <a:latin typeface="Cambria Math" panose="02040503050406030204" pitchFamily="18" charset="0"/>
                      </a:rPr>
                      <m:t>𝑏𝑚</m:t>
                    </m:r>
                    <m:r>
                      <a:rPr lang="en-US" sz="2000" i="1" dirty="0">
                        <a:latin typeface="Cambria Math" panose="02040503050406030204" pitchFamily="18" charset="0"/>
                      </a:rPr>
                      <m:t>)</m:t>
                    </m:r>
                  </m:oMath>
                </a14:m>
                <a:r>
                  <a:rPr lang="en-US" sz="2000" dirty="0"/>
                  <a:t> - if it only stores the frontier nodes and the current path.</a:t>
                </a:r>
              </a:p>
              <a:p>
                <a:endParaRPr lang="en-US" sz="2400" dirty="0"/>
              </a:p>
            </p:txBody>
          </p:sp>
        </mc:Choice>
        <mc:Fallback xmlns="">
          <p:sp>
            <p:nvSpPr>
              <p:cNvPr id="32771" name="Rectangle 3"/>
              <p:cNvSpPr>
                <a:spLocks noGrp="1" noRot="1" noChangeAspect="1" noMove="1" noResize="1" noEditPoints="1" noAdjustHandles="1" noChangeArrowheads="1" noChangeShapeType="1" noTextEdit="1"/>
              </p:cNvSpPr>
              <p:nvPr>
                <p:ph idx="1"/>
              </p:nvPr>
            </p:nvSpPr>
            <p:spPr>
              <a:xfrm>
                <a:off x="687319" y="5754915"/>
                <a:ext cx="7886700" cy="720324"/>
              </a:xfrm>
              <a:blipFill>
                <a:blip r:embed="rId3"/>
                <a:stretch>
                  <a:fillRect l="-928" t="-14407" b="-11864"/>
                </a:stretch>
              </a:blipFill>
            </p:spPr>
            <p:txBody>
              <a:bodyPr/>
              <a:lstStyle/>
              <a:p>
                <a:r>
                  <a:rPr lang="en-US">
                    <a:noFill/>
                  </a:rPr>
                  <a:t> </a:t>
                </a:r>
              </a:p>
            </p:txBody>
          </p:sp>
        </mc:Fallback>
      </mc:AlternateContent>
      <p:grpSp>
        <p:nvGrpSpPr>
          <p:cNvPr id="2" name="Group 32"/>
          <p:cNvGrpSpPr/>
          <p:nvPr/>
        </p:nvGrpSpPr>
        <p:grpSpPr>
          <a:xfrm flipH="1">
            <a:off x="1988549" y="1908175"/>
            <a:ext cx="4906044" cy="2406837"/>
            <a:chOff x="3429000" y="3460563"/>
            <a:chExt cx="3352800" cy="1644837"/>
          </a:xfrm>
        </p:grpSpPr>
        <p:cxnSp>
          <p:nvCxnSpPr>
            <p:cNvPr id="24" name="Straight Arrow Connector 23"/>
            <p:cNvCxnSpPr>
              <a:cxnSpLocks/>
              <a:stCxn id="25" idx="3"/>
              <a:endCxn id="32" idx="7"/>
            </p:cNvCxnSpPr>
            <p:nvPr/>
          </p:nvCxnSpPr>
          <p:spPr>
            <a:xfrm flipH="1">
              <a:off x="3689163" y="3720726"/>
              <a:ext cx="927474" cy="591111"/>
            </a:xfrm>
            <a:prstGeom prst="straightConnector1">
              <a:avLst/>
            </a:prstGeom>
            <a:ln w="25400">
              <a:prstDash val="lgDash"/>
              <a:tailEnd type="arrow"/>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4572000" y="3460563"/>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a:solidFill>
                    <a:schemeClr val="tx1"/>
                  </a:solidFill>
                </a:rPr>
                <a:t>A</a:t>
              </a:r>
            </a:p>
          </p:txBody>
        </p:sp>
        <p:cxnSp>
          <p:nvCxnSpPr>
            <p:cNvPr id="27" name="Straight Arrow Connector 26"/>
            <p:cNvCxnSpPr>
              <a:cxnSpLocks/>
              <a:stCxn id="25" idx="5"/>
              <a:endCxn id="34" idx="1"/>
            </p:cNvCxnSpPr>
            <p:nvPr/>
          </p:nvCxnSpPr>
          <p:spPr>
            <a:xfrm>
              <a:off x="4832163" y="3720726"/>
              <a:ext cx="927474" cy="59111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4953000" y="4800600"/>
              <a:ext cx="304800" cy="304800"/>
            </a:xfrm>
            <a:prstGeom prst="ellipse">
              <a:avLst/>
            </a:prstGeom>
            <a:solidFill>
              <a:schemeClr val="accent1">
                <a:lumMod val="20000"/>
                <a:lumOff val="80000"/>
              </a:schemeClr>
            </a:solidFill>
            <a:ln>
              <a:prstDash val="lgDash"/>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a:solidFill>
                    <a:schemeClr val="tx1"/>
                  </a:solidFill>
                </a:rPr>
                <a:t>E</a:t>
              </a:r>
            </a:p>
          </p:txBody>
        </p:sp>
        <p:cxnSp>
          <p:nvCxnSpPr>
            <p:cNvPr id="30" name="Straight Arrow Connector 29"/>
            <p:cNvCxnSpPr>
              <a:cxnSpLocks/>
              <a:stCxn id="34" idx="3"/>
              <a:endCxn id="29" idx="7"/>
            </p:cNvCxnSpPr>
            <p:nvPr/>
          </p:nvCxnSpPr>
          <p:spPr>
            <a:xfrm flipH="1">
              <a:off x="5213163" y="4527363"/>
              <a:ext cx="546474" cy="317874"/>
            </a:xfrm>
            <a:prstGeom prst="straightConnector1">
              <a:avLst/>
            </a:prstGeom>
            <a:ln w="25400">
              <a:prstDash val="lgDash"/>
              <a:tailEnd type="arrow"/>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3429000" y="4267200"/>
              <a:ext cx="304800" cy="304800"/>
            </a:xfrm>
            <a:prstGeom prst="ellipse">
              <a:avLst/>
            </a:prstGeom>
            <a:solidFill>
              <a:schemeClr val="accent2">
                <a:lumMod val="40000"/>
                <a:lumOff val="60000"/>
              </a:schemeClr>
            </a:solidFill>
            <a:ln>
              <a:prstDash val="lgDash"/>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solidFill>
                    <a:schemeClr val="tx1"/>
                  </a:solidFill>
                </a:rPr>
                <a:t>C</a:t>
              </a:r>
              <a:endParaRPr lang="en-US" sz="2400" dirty="0"/>
            </a:p>
          </p:txBody>
        </p:sp>
        <p:cxnSp>
          <p:nvCxnSpPr>
            <p:cNvPr id="33" name="Straight Arrow Connector 32"/>
            <p:cNvCxnSpPr>
              <a:cxnSpLocks/>
              <a:stCxn id="34" idx="5"/>
              <a:endCxn id="36" idx="1"/>
            </p:cNvCxnSpPr>
            <p:nvPr/>
          </p:nvCxnSpPr>
          <p:spPr>
            <a:xfrm>
              <a:off x="5975163" y="4527363"/>
              <a:ext cx="546474" cy="317874"/>
            </a:xfrm>
            <a:prstGeom prst="straightConnector1">
              <a:avLst/>
            </a:prstGeom>
            <a:ln w="25400">
              <a:prstDash val="solid"/>
              <a:tailEnd type="arrow"/>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5715000" y="4267200"/>
              <a:ext cx="304800" cy="304800"/>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a:solidFill>
                    <a:schemeClr val="tx1"/>
                  </a:solidFill>
                </a:rPr>
                <a:t>B</a:t>
              </a:r>
              <a:endParaRPr lang="en-US" sz="2400" dirty="0"/>
            </a:p>
          </p:txBody>
        </p:sp>
        <p:sp>
          <p:nvSpPr>
            <p:cNvPr id="36" name="Oval 35"/>
            <p:cNvSpPr/>
            <p:nvPr/>
          </p:nvSpPr>
          <p:spPr>
            <a:xfrm>
              <a:off x="6477000" y="4800600"/>
              <a:ext cx="304800" cy="304800"/>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a:solidFill>
                    <a:schemeClr val="tx1"/>
                  </a:solidFill>
                </a:rPr>
                <a:t>D</a:t>
              </a:r>
            </a:p>
          </p:txBody>
        </p:sp>
      </p:grpSp>
      <p:sp>
        <p:nvSpPr>
          <p:cNvPr id="37" name="Right Arrow 36"/>
          <p:cNvSpPr/>
          <p:nvPr/>
        </p:nvSpPr>
        <p:spPr>
          <a:xfrm flipH="1">
            <a:off x="3505044" y="4773981"/>
            <a:ext cx="446004"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75B1B93-1CE0-4F98-A645-A4A4C493D957}"/>
              </a:ext>
            </a:extLst>
          </p:cNvPr>
          <p:cNvSpPr txBox="1"/>
          <p:nvPr/>
        </p:nvSpPr>
        <p:spPr>
          <a:xfrm>
            <a:off x="244060" y="3323709"/>
            <a:ext cx="707245" cy="369332"/>
          </a:xfrm>
          <a:prstGeom prst="rect">
            <a:avLst/>
          </a:prstGeom>
          <a:noFill/>
        </p:spPr>
        <p:txBody>
          <a:bodyPr wrap="none" rtlCol="0">
            <a:spAutoFit/>
          </a:bodyPr>
          <a:lstStyle/>
          <a:p>
            <a:r>
              <a:rPr lang="en-US" dirty="0"/>
              <a:t>m = 3</a:t>
            </a:r>
          </a:p>
        </p:txBody>
      </p:sp>
      <p:sp>
        <p:nvSpPr>
          <p:cNvPr id="4" name="Left Brace 3">
            <a:extLst>
              <a:ext uri="{FF2B5EF4-FFF2-40B4-BE49-F238E27FC236}">
                <a16:creationId xmlns:a16="http://schemas.microsoft.com/office/drawing/2014/main" id="{B7BE99B8-0DE5-4D99-93B6-BE8A89B54C2B}"/>
              </a:ext>
            </a:extLst>
          </p:cNvPr>
          <p:cNvSpPr/>
          <p:nvPr/>
        </p:nvSpPr>
        <p:spPr>
          <a:xfrm>
            <a:off x="990600" y="1752600"/>
            <a:ext cx="169763" cy="341629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ight Brace 4">
            <a:extLst>
              <a:ext uri="{FF2B5EF4-FFF2-40B4-BE49-F238E27FC236}">
                <a16:creationId xmlns:a16="http://schemas.microsoft.com/office/drawing/2014/main" id="{693F8618-D36B-4815-A84B-40D2ED15308B}"/>
              </a:ext>
            </a:extLst>
          </p:cNvPr>
          <p:cNvSpPr/>
          <p:nvPr/>
        </p:nvSpPr>
        <p:spPr>
          <a:xfrm>
            <a:off x="7786600" y="1865336"/>
            <a:ext cx="269187" cy="166723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Box 5">
            <a:extLst>
              <a:ext uri="{FF2B5EF4-FFF2-40B4-BE49-F238E27FC236}">
                <a16:creationId xmlns:a16="http://schemas.microsoft.com/office/drawing/2014/main" id="{05E434AD-A887-4ADF-9E65-2B97B4E00869}"/>
              </a:ext>
            </a:extLst>
          </p:cNvPr>
          <p:cNvSpPr txBox="1"/>
          <p:nvPr/>
        </p:nvSpPr>
        <p:spPr>
          <a:xfrm flipH="1">
            <a:off x="8200246" y="2536674"/>
            <a:ext cx="747547" cy="369332"/>
          </a:xfrm>
          <a:prstGeom prst="rect">
            <a:avLst/>
          </a:prstGeom>
          <a:noFill/>
        </p:spPr>
        <p:txBody>
          <a:bodyPr wrap="square" rtlCol="0">
            <a:spAutoFit/>
          </a:bodyPr>
          <a:lstStyle/>
          <a:p>
            <a:r>
              <a:rPr lang="en-US" dirty="0"/>
              <a:t>d = 1</a:t>
            </a:r>
          </a:p>
        </p:txBody>
      </p:sp>
      <p:sp>
        <p:nvSpPr>
          <p:cNvPr id="23" name="TextBox 22">
            <a:extLst>
              <a:ext uri="{FF2B5EF4-FFF2-40B4-BE49-F238E27FC236}">
                <a16:creationId xmlns:a16="http://schemas.microsoft.com/office/drawing/2014/main" id="{2BA14E98-12E5-4207-93AF-FDC840F89787}"/>
              </a:ext>
            </a:extLst>
          </p:cNvPr>
          <p:cNvSpPr txBox="1"/>
          <p:nvPr/>
        </p:nvSpPr>
        <p:spPr>
          <a:xfrm flipH="1">
            <a:off x="2831730" y="4795723"/>
            <a:ext cx="762000" cy="369332"/>
          </a:xfrm>
          <a:prstGeom prst="rect">
            <a:avLst/>
          </a:prstGeom>
          <a:noFill/>
        </p:spPr>
        <p:txBody>
          <a:bodyPr wrap="square" rtlCol="0">
            <a:spAutoFit/>
          </a:bodyPr>
          <a:lstStyle/>
          <a:p>
            <a:r>
              <a:rPr lang="en-US" dirty="0"/>
              <a:t>Goal</a:t>
            </a:r>
          </a:p>
        </p:txBody>
      </p:sp>
      <p:sp>
        <p:nvSpPr>
          <p:cNvPr id="7" name="TextBox 6">
            <a:extLst>
              <a:ext uri="{FF2B5EF4-FFF2-40B4-BE49-F238E27FC236}">
                <a16:creationId xmlns:a16="http://schemas.microsoft.com/office/drawing/2014/main" id="{B09826F2-A058-429F-8387-718D5A59273A}"/>
              </a:ext>
            </a:extLst>
          </p:cNvPr>
          <p:cNvSpPr txBox="1"/>
          <p:nvPr/>
        </p:nvSpPr>
        <p:spPr>
          <a:xfrm flipH="1">
            <a:off x="4692563" y="2508821"/>
            <a:ext cx="644728" cy="369332"/>
          </a:xfrm>
          <a:prstGeom prst="rect">
            <a:avLst/>
          </a:prstGeom>
          <a:noFill/>
        </p:spPr>
        <p:txBody>
          <a:bodyPr wrap="none" rtlCol="0">
            <a:spAutoFit/>
          </a:bodyPr>
          <a:lstStyle/>
          <a:p>
            <a:r>
              <a:rPr lang="en-US" dirty="0"/>
              <a:t>b = 2</a:t>
            </a:r>
          </a:p>
        </p:txBody>
      </p:sp>
      <p:sp>
        <p:nvSpPr>
          <p:cNvPr id="43" name="Oval 42">
            <a:extLst>
              <a:ext uri="{FF2B5EF4-FFF2-40B4-BE49-F238E27FC236}">
                <a16:creationId xmlns:a16="http://schemas.microsoft.com/office/drawing/2014/main" id="{E758BBCA-CCFD-46A6-BB6B-108A2649B9ED}"/>
              </a:ext>
            </a:extLst>
          </p:cNvPr>
          <p:cNvSpPr/>
          <p:nvPr/>
        </p:nvSpPr>
        <p:spPr>
          <a:xfrm flipH="1">
            <a:off x="1533554" y="4714831"/>
            <a:ext cx="446004" cy="446004"/>
          </a:xfrm>
          <a:prstGeom prst="ellipse">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a:solidFill>
                  <a:schemeClr val="tx1"/>
                </a:solidFill>
              </a:rPr>
              <a:t>H</a:t>
            </a:r>
            <a:endParaRPr lang="en-US" sz="2400" dirty="0"/>
          </a:p>
        </p:txBody>
      </p:sp>
      <p:cxnSp>
        <p:nvCxnSpPr>
          <p:cNvPr id="44" name="Straight Arrow Connector 43">
            <a:extLst>
              <a:ext uri="{FF2B5EF4-FFF2-40B4-BE49-F238E27FC236}">
                <a16:creationId xmlns:a16="http://schemas.microsoft.com/office/drawing/2014/main" id="{5FD7A41C-EEFE-4F55-B0B1-E10394A4253B}"/>
              </a:ext>
            </a:extLst>
          </p:cNvPr>
          <p:cNvCxnSpPr>
            <a:cxnSpLocks/>
            <a:stCxn id="36" idx="5"/>
            <a:endCxn id="43" idx="0"/>
          </p:cNvCxnSpPr>
          <p:nvPr/>
        </p:nvCxnSpPr>
        <p:spPr>
          <a:xfrm flipH="1">
            <a:off x="1756556" y="4249696"/>
            <a:ext cx="297309" cy="465135"/>
          </a:xfrm>
          <a:prstGeom prst="straightConnector1">
            <a:avLst/>
          </a:prstGeom>
          <a:ln w="25400">
            <a:prstDash val="solid"/>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A2529FC-A025-4D3A-A226-231A033626DF}"/>
              </a:ext>
            </a:extLst>
          </p:cNvPr>
          <p:cNvSpPr txBox="1"/>
          <p:nvPr/>
        </p:nvSpPr>
        <p:spPr>
          <a:xfrm>
            <a:off x="4000855" y="4851752"/>
            <a:ext cx="3849515" cy="369332"/>
          </a:xfrm>
          <a:prstGeom prst="rect">
            <a:avLst/>
          </a:prstGeom>
          <a:noFill/>
        </p:spPr>
        <p:txBody>
          <a:bodyPr wrap="none" rtlCol="0">
            <a:spAutoFit/>
          </a:bodyPr>
          <a:lstStyle/>
          <a:p>
            <a:r>
              <a:rPr lang="en-US" dirty="0"/>
              <a:t>DFS finds this goal first </a:t>
            </a:r>
            <a:r>
              <a:rPr lang="en-US" dirty="0">
                <a:sym typeface="Wingdings" panose="05000000000000000000" pitchFamily="2" charset="2"/>
              </a:rPr>
              <a:t> Not optimal!</a:t>
            </a:r>
          </a:p>
        </p:txBody>
      </p:sp>
      <p:sp>
        <p:nvSpPr>
          <p:cNvPr id="38" name="TextBox 37">
            <a:extLst>
              <a:ext uri="{FF2B5EF4-FFF2-40B4-BE49-F238E27FC236}">
                <a16:creationId xmlns:a16="http://schemas.microsoft.com/office/drawing/2014/main" id="{7BEEE4E0-2498-46A6-A726-879ABF8EC5F3}"/>
              </a:ext>
            </a:extLst>
          </p:cNvPr>
          <p:cNvSpPr txBox="1"/>
          <p:nvPr/>
        </p:nvSpPr>
        <p:spPr>
          <a:xfrm flipH="1">
            <a:off x="6978104" y="3074545"/>
            <a:ext cx="762000" cy="369332"/>
          </a:xfrm>
          <a:prstGeom prst="rect">
            <a:avLst/>
          </a:prstGeom>
          <a:noFill/>
        </p:spPr>
        <p:txBody>
          <a:bodyPr wrap="square" rtlCol="0">
            <a:spAutoFit/>
          </a:bodyPr>
          <a:lstStyle/>
          <a:p>
            <a:r>
              <a:rPr lang="en-US" dirty="0"/>
              <a:t>Goal</a:t>
            </a:r>
          </a:p>
        </p:txBody>
      </p:sp>
      <p:sp>
        <p:nvSpPr>
          <p:cNvPr id="40" name="Rectangle 39">
            <a:extLst>
              <a:ext uri="{FF2B5EF4-FFF2-40B4-BE49-F238E27FC236}">
                <a16:creationId xmlns:a16="http://schemas.microsoft.com/office/drawing/2014/main" id="{CF8A1F6E-9A8A-4F79-8CD2-39B245EC122F}"/>
              </a:ext>
            </a:extLst>
          </p:cNvPr>
          <p:cNvSpPr/>
          <p:nvPr/>
        </p:nvSpPr>
        <p:spPr>
          <a:xfrm>
            <a:off x="6205775" y="514954"/>
            <a:ext cx="2514600" cy="6955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nSpc>
                <a:spcPct val="90000"/>
              </a:lnSpc>
            </a:pPr>
            <a:r>
              <a:rPr lang="en-US" sz="1400" i="1" dirty="0"/>
              <a:t>d: </a:t>
            </a:r>
            <a:r>
              <a:rPr lang="en-US" sz="1400" dirty="0"/>
              <a:t>depth of the optimal solution</a:t>
            </a:r>
          </a:p>
          <a:p>
            <a:pPr>
              <a:lnSpc>
                <a:spcPct val="90000"/>
              </a:lnSpc>
            </a:pPr>
            <a:r>
              <a:rPr lang="en-US" sz="1400" i="1" dirty="0"/>
              <a:t>m: </a:t>
            </a:r>
            <a:r>
              <a:rPr lang="en-US" sz="1400" dirty="0"/>
              <a:t>max. depth of tree</a:t>
            </a:r>
          </a:p>
          <a:p>
            <a:r>
              <a:rPr lang="en-US" sz="1400" i="1" dirty="0"/>
              <a:t>b:</a:t>
            </a:r>
            <a:r>
              <a:rPr lang="en-US" sz="1400" dirty="0"/>
              <a:t> maximum branching factor</a:t>
            </a:r>
          </a:p>
        </p:txBody>
      </p:sp>
      <p:sp>
        <p:nvSpPr>
          <p:cNvPr id="8" name="Oval 7">
            <a:extLst>
              <a:ext uri="{FF2B5EF4-FFF2-40B4-BE49-F238E27FC236}">
                <a16:creationId xmlns:a16="http://schemas.microsoft.com/office/drawing/2014/main" id="{B31A5B61-DA71-BA83-56A8-B097640C2DB7}"/>
              </a:ext>
            </a:extLst>
          </p:cNvPr>
          <p:cNvSpPr/>
          <p:nvPr/>
        </p:nvSpPr>
        <p:spPr>
          <a:xfrm flipH="1">
            <a:off x="2446359" y="4722895"/>
            <a:ext cx="446004" cy="44600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solidFill>
                  <a:schemeClr val="tx1"/>
                </a:solidFill>
              </a:rPr>
              <a:t>I</a:t>
            </a:r>
            <a:endParaRPr lang="en-US" sz="2400" dirty="0"/>
          </a:p>
        </p:txBody>
      </p:sp>
      <p:cxnSp>
        <p:nvCxnSpPr>
          <p:cNvPr id="9" name="Straight Arrow Connector 8">
            <a:extLst>
              <a:ext uri="{FF2B5EF4-FFF2-40B4-BE49-F238E27FC236}">
                <a16:creationId xmlns:a16="http://schemas.microsoft.com/office/drawing/2014/main" id="{73344289-98A8-0EBB-02C6-0E87A4FF9F00}"/>
              </a:ext>
            </a:extLst>
          </p:cNvPr>
          <p:cNvCxnSpPr>
            <a:cxnSpLocks/>
            <a:stCxn id="36" idx="3"/>
            <a:endCxn id="8" idx="0"/>
          </p:cNvCxnSpPr>
          <p:nvPr/>
        </p:nvCxnSpPr>
        <p:spPr>
          <a:xfrm>
            <a:off x="2369237" y="4249696"/>
            <a:ext cx="300124" cy="473199"/>
          </a:xfrm>
          <a:prstGeom prst="straightConnector1">
            <a:avLst/>
          </a:prstGeom>
          <a:ln w="25400">
            <a:prstDash val="soli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27286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z="4000" dirty="0"/>
              <a:t>Properties of Depth-First Search</a:t>
            </a:r>
          </a:p>
        </p:txBody>
      </p:sp>
      <mc:AlternateContent xmlns:mc="http://schemas.openxmlformats.org/markup-compatibility/2006" xmlns:a14="http://schemas.microsoft.com/office/drawing/2010/main">
        <mc:Choice Requires="a14">
          <p:sp>
            <p:nvSpPr>
              <p:cNvPr id="45059" name="Rectangle 3"/>
              <p:cNvSpPr>
                <a:spLocks noGrp="1" noChangeArrowheads="1"/>
              </p:cNvSpPr>
              <p:nvPr>
                <p:ph idx="1"/>
              </p:nvPr>
            </p:nvSpPr>
            <p:spPr>
              <a:xfrm>
                <a:off x="628650" y="1825625"/>
                <a:ext cx="8210550" cy="4351338"/>
              </a:xfrm>
            </p:spPr>
            <p:txBody>
              <a:bodyPr>
                <a:normAutofit fontScale="70000" lnSpcReduction="20000"/>
              </a:bodyPr>
              <a:lstStyle/>
              <a:p>
                <a:r>
                  <a:rPr lang="en-US" sz="2800" b="1" dirty="0">
                    <a:solidFill>
                      <a:srgbClr val="FF0000"/>
                    </a:solidFill>
                  </a:rPr>
                  <a:t>Complete?</a:t>
                </a:r>
                <a:endParaRPr lang="en-US" sz="2800" dirty="0">
                  <a:solidFill>
                    <a:srgbClr val="FF0000"/>
                  </a:solidFill>
                </a:endParaRPr>
              </a:p>
              <a:p>
                <a:pPr lvl="1"/>
                <a:r>
                  <a:rPr lang="en-US" sz="2400" dirty="0"/>
                  <a:t>Only in finite search spaces. Cycles can be avoided by checking for repeated states along the path.</a:t>
                </a:r>
              </a:p>
              <a:p>
                <a:pPr lvl="1"/>
                <a:r>
                  <a:rPr lang="en-US" sz="2400" b="1" dirty="0"/>
                  <a:t>Incomplete in infinite search spaces </a:t>
                </a:r>
                <a:r>
                  <a:rPr lang="en-US" sz="2400" dirty="0"/>
                  <a:t>(e.g., with cycles).</a:t>
                </a:r>
              </a:p>
              <a:p>
                <a:endParaRPr lang="en-US" sz="2800" b="1" dirty="0">
                  <a:solidFill>
                    <a:srgbClr val="FF0000"/>
                  </a:solidFill>
                </a:endParaRPr>
              </a:p>
              <a:p>
                <a:r>
                  <a:rPr lang="en-US" sz="2800" b="1" dirty="0">
                    <a:solidFill>
                      <a:srgbClr val="FF0000"/>
                    </a:solidFill>
                  </a:rPr>
                  <a:t>Optimal?</a:t>
                </a:r>
              </a:p>
              <a:p>
                <a:pPr lvl="1">
                  <a:buNone/>
                </a:pPr>
                <a:r>
                  <a:rPr lang="en-US" sz="2400" dirty="0"/>
                  <a:t>No – returns the first solution it finds.</a:t>
                </a:r>
              </a:p>
              <a:p>
                <a:endParaRPr lang="en-US" sz="2800" b="1" dirty="0">
                  <a:solidFill>
                    <a:srgbClr val="FF0000"/>
                  </a:solidFill>
                </a:endParaRPr>
              </a:p>
              <a:p>
                <a:r>
                  <a:rPr lang="en-US" sz="2800" b="1" dirty="0">
                    <a:solidFill>
                      <a:srgbClr val="FF0000"/>
                    </a:solidFill>
                  </a:rPr>
                  <a:t>Time?</a:t>
                </a:r>
                <a:r>
                  <a:rPr lang="en-US" sz="2800" dirty="0">
                    <a:solidFill>
                      <a:srgbClr val="FF0000"/>
                    </a:solidFill>
                  </a:rPr>
                  <a:t> </a:t>
                </a:r>
              </a:p>
              <a:p>
                <a:pPr lvl="1">
                  <a:buNone/>
                </a:pPr>
                <a:r>
                  <a:rPr lang="en-US" sz="2400" dirty="0"/>
                  <a:t>The worst case is to reach a solution at maximum depth </a:t>
                </a:r>
                <a:r>
                  <a:rPr lang="en-US" sz="2400" i="1" dirty="0"/>
                  <a:t>m </a:t>
                </a:r>
                <a:r>
                  <a:rPr lang="en-US" sz="2400" dirty="0"/>
                  <a:t>in the last path:</a:t>
                </a:r>
                <a:r>
                  <a:rPr lang="en-US" sz="2400" i="1" dirty="0"/>
                  <a:t> </a:t>
                </a:r>
                <a14:m>
                  <m:oMath xmlns:m="http://schemas.openxmlformats.org/officeDocument/2006/math">
                    <m:r>
                      <a:rPr lang="en-US" sz="2400" i="1" dirty="0" smtClean="0">
                        <a:latin typeface="Cambria Math" panose="02040503050406030204" pitchFamily="18" charset="0"/>
                      </a:rPr>
                      <m:t>𝑂</m:t>
                    </m:r>
                    <m:d>
                      <m:dPr>
                        <m:ctrlPr>
                          <a:rPr lang="en-US" sz="2400" i="1" dirty="0" smtClean="0">
                            <a:latin typeface="Cambria Math" panose="02040503050406030204" pitchFamily="18" charset="0"/>
                          </a:rPr>
                        </m:ctrlPr>
                      </m:dPr>
                      <m:e>
                        <m:r>
                          <a:rPr lang="en-US" sz="2400" i="1" dirty="0" err="1">
                            <a:latin typeface="Cambria Math" panose="02040503050406030204" pitchFamily="18" charset="0"/>
                          </a:rPr>
                          <m:t>𝑏</m:t>
                        </m:r>
                        <m:r>
                          <a:rPr lang="en-US" sz="2400" i="1" baseline="30000" dirty="0" err="1">
                            <a:latin typeface="Cambria Math" panose="02040503050406030204" pitchFamily="18" charset="0"/>
                          </a:rPr>
                          <m:t>𝑚</m:t>
                        </m:r>
                      </m:e>
                    </m:d>
                  </m:oMath>
                </a14:m>
                <a:br>
                  <a:rPr lang="en-US" sz="2400" i="1" dirty="0"/>
                </a:br>
                <a:r>
                  <a:rPr lang="en-US" sz="2400" dirty="0"/>
                  <a:t>Terrible compared to BFS if </a:t>
                </a:r>
                <a14:m>
                  <m:oMath xmlns:m="http://schemas.openxmlformats.org/officeDocument/2006/math">
                    <m:r>
                      <a:rPr lang="en-US" sz="2400" b="0" i="1" smtClean="0">
                        <a:latin typeface="Cambria Math" panose="02040503050406030204" pitchFamily="18" charset="0"/>
                      </a:rPr>
                      <m:t>𝑚</m:t>
                    </m:r>
                    <m:r>
                      <a:rPr lang="en-US" sz="2400" b="0" i="1" smtClean="0">
                        <a:latin typeface="Cambria Math" panose="02040503050406030204" pitchFamily="18" charset="0"/>
                      </a:rPr>
                      <m:t>≫</m:t>
                    </m:r>
                    <m:r>
                      <a:rPr lang="en-US" sz="2400" b="0" i="1" smtClean="0">
                        <a:latin typeface="Cambria Math" panose="02040503050406030204" pitchFamily="18" charset="0"/>
                      </a:rPr>
                      <m:t>𝑑</m:t>
                    </m:r>
                    <m:r>
                      <a:rPr lang="en-US" sz="2400" b="0" i="1" smtClean="0">
                        <a:latin typeface="Cambria Math" panose="02040503050406030204" pitchFamily="18" charset="0"/>
                      </a:rPr>
                      <m:t>.</m:t>
                    </m:r>
                  </m:oMath>
                </a14:m>
                <a:endParaRPr lang="en-US" sz="2400" dirty="0"/>
              </a:p>
              <a:p>
                <a:pPr lvl="1">
                  <a:buNone/>
                </a:pPr>
                <a:endParaRPr lang="en-US" sz="2800" b="1" dirty="0">
                  <a:solidFill>
                    <a:srgbClr val="FF0000"/>
                  </a:solidFill>
                </a:endParaRPr>
              </a:p>
              <a:p>
                <a:r>
                  <a:rPr lang="en-US" sz="2800" b="1" dirty="0">
                    <a:solidFill>
                      <a:srgbClr val="FF0000"/>
                    </a:solidFill>
                  </a:rPr>
                  <a:t>Space?</a:t>
                </a:r>
                <a:r>
                  <a:rPr lang="en-US" sz="2800" dirty="0">
                    <a:solidFill>
                      <a:srgbClr val="FF0000"/>
                    </a:solidFill>
                  </a:rPr>
                  <a:t> </a:t>
                </a:r>
              </a:p>
              <a:p>
                <a:pPr lvl="1">
                  <a:buNone/>
                </a:pPr>
                <a14:m>
                  <m:oMath xmlns:m="http://schemas.openxmlformats.org/officeDocument/2006/math">
                    <m:r>
                      <a:rPr lang="en-US" sz="2400" i="1" dirty="0" smtClean="0">
                        <a:latin typeface="Cambria Math" panose="02040503050406030204" pitchFamily="18" charset="0"/>
                      </a:rPr>
                      <m:t>𝑂</m:t>
                    </m:r>
                    <m:d>
                      <m:dPr>
                        <m:ctrlPr>
                          <a:rPr lang="en-US" sz="2400" i="1" dirty="0" smtClean="0">
                            <a:latin typeface="Cambria Math" panose="02040503050406030204" pitchFamily="18" charset="0"/>
                          </a:rPr>
                        </m:ctrlPr>
                      </m:dPr>
                      <m:e>
                        <m:r>
                          <a:rPr lang="en-US" sz="2400" i="1" dirty="0" err="1">
                            <a:latin typeface="Cambria Math" panose="02040503050406030204" pitchFamily="18" charset="0"/>
                          </a:rPr>
                          <m:t>𝑏𝑚</m:t>
                        </m:r>
                      </m:e>
                    </m:d>
                  </m:oMath>
                </a14:m>
                <a:r>
                  <a:rPr lang="en-US" sz="2400" dirty="0"/>
                  <a:t> </a:t>
                </a:r>
                <a:r>
                  <a:rPr lang="en-US" sz="2400" dirty="0">
                    <a:sym typeface="Wingdings" panose="05000000000000000000" pitchFamily="2" charset="2"/>
                  </a:rPr>
                  <a:t>is</a:t>
                </a:r>
                <a:r>
                  <a:rPr lang="en-US" sz="2400" dirty="0"/>
                  <a:t> </a:t>
                </a:r>
                <a:r>
                  <a:rPr lang="en-US" sz="2400" b="1" dirty="0">
                    <a:solidFill>
                      <a:srgbClr val="FF0000"/>
                    </a:solidFill>
                  </a:rPr>
                  <a:t>linear in max. tree depth </a:t>
                </a:r>
                <a14:m>
                  <m:oMath xmlns:m="http://schemas.openxmlformats.org/officeDocument/2006/math">
                    <m:r>
                      <a:rPr lang="en-US" sz="2400" b="1" i="1" dirty="0" smtClean="0">
                        <a:solidFill>
                          <a:srgbClr val="FF0000"/>
                        </a:solidFill>
                        <a:latin typeface="Cambria Math" panose="02040503050406030204" pitchFamily="18" charset="0"/>
                      </a:rPr>
                      <m:t>𝒎</m:t>
                    </m:r>
                  </m:oMath>
                </a14:m>
                <a:r>
                  <a:rPr lang="en-US" sz="2400" b="1" dirty="0">
                    <a:solidFill>
                      <a:srgbClr val="FF0000"/>
                    </a:solidFill>
                  </a:rPr>
                  <a:t> </a:t>
                </a:r>
                <a:r>
                  <a:rPr lang="en-US" sz="2400" dirty="0">
                    <a:solidFill>
                      <a:srgbClr val="FF0000"/>
                    </a:solidFill>
                  </a:rPr>
                  <a:t>which is very good but only achieved if </a:t>
                </a:r>
                <a:r>
                  <a:rPr lang="en-US" sz="2400" b="1" dirty="0">
                    <a:solidFill>
                      <a:srgbClr val="FF0000"/>
                    </a:solidFill>
                  </a:rPr>
                  <a:t>no reached data structure and memory management </a:t>
                </a:r>
                <a:r>
                  <a:rPr lang="en-US" sz="2400" dirty="0">
                    <a:solidFill>
                      <a:srgbClr val="FF0000"/>
                    </a:solidFill>
                  </a:rPr>
                  <a:t>(forget old branches) is used! Cycles can be broken but redundant paths cannot be checked.</a:t>
                </a:r>
              </a:p>
            </p:txBody>
          </p:sp>
        </mc:Choice>
        <mc:Fallback xmlns="">
          <p:sp>
            <p:nvSpPr>
              <p:cNvPr id="45059" name="Rectangle 3"/>
              <p:cNvSpPr>
                <a:spLocks noGrp="1" noRot="1" noChangeAspect="1" noMove="1" noResize="1" noEditPoints="1" noAdjustHandles="1" noChangeArrowheads="1" noChangeShapeType="1" noTextEdit="1"/>
              </p:cNvSpPr>
              <p:nvPr>
                <p:ph idx="1"/>
              </p:nvPr>
            </p:nvSpPr>
            <p:spPr>
              <a:xfrm>
                <a:off x="628650" y="1825625"/>
                <a:ext cx="8210550" cy="4351338"/>
              </a:xfrm>
              <a:blipFill>
                <a:blip r:embed="rId3"/>
                <a:stretch>
                  <a:fillRect l="-668" t="-2521"/>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5DA9A586-3F8B-4C31-86AD-ABA463DF2FCF}"/>
              </a:ext>
            </a:extLst>
          </p:cNvPr>
          <p:cNvSpPr/>
          <p:nvPr/>
        </p:nvSpPr>
        <p:spPr>
          <a:xfrm>
            <a:off x="6026770" y="3081212"/>
            <a:ext cx="2514600" cy="6955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nSpc>
                <a:spcPct val="90000"/>
              </a:lnSpc>
            </a:pPr>
            <a:r>
              <a:rPr lang="en-US" sz="1400" i="1" dirty="0"/>
              <a:t>d: </a:t>
            </a:r>
            <a:r>
              <a:rPr lang="en-US" sz="1400" dirty="0"/>
              <a:t>depth of the optimal solution</a:t>
            </a:r>
          </a:p>
          <a:p>
            <a:pPr>
              <a:lnSpc>
                <a:spcPct val="90000"/>
              </a:lnSpc>
            </a:pPr>
            <a:r>
              <a:rPr lang="en-US" sz="1400" i="1" dirty="0"/>
              <a:t>m: </a:t>
            </a:r>
            <a:r>
              <a:rPr lang="en-US" sz="1400" dirty="0"/>
              <a:t>max. depth of tree</a:t>
            </a:r>
          </a:p>
          <a:p>
            <a:r>
              <a:rPr lang="en-US" sz="1400" i="1" dirty="0"/>
              <a:t>b:</a:t>
            </a:r>
            <a:r>
              <a:rPr lang="en-US" sz="1400" dirty="0"/>
              <a:t> maximum branching factor</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a:t>Iterative Deepening Search (IDS)</a:t>
            </a:r>
          </a:p>
        </p:txBody>
      </p:sp>
      <p:sp>
        <p:nvSpPr>
          <p:cNvPr id="7" name="Content Placeholder 6"/>
          <p:cNvSpPr>
            <a:spLocks noGrp="1"/>
          </p:cNvSpPr>
          <p:nvPr>
            <p:ph idx="1"/>
          </p:nvPr>
        </p:nvSpPr>
        <p:spPr/>
        <p:txBody>
          <a:bodyPr>
            <a:normAutofit/>
          </a:bodyPr>
          <a:lstStyle/>
          <a:p>
            <a:pPr marL="0" indent="0">
              <a:buNone/>
            </a:pPr>
            <a:r>
              <a:rPr lang="en-US" dirty="0"/>
              <a:t>Can we</a:t>
            </a:r>
          </a:p>
          <a:p>
            <a:pPr marL="800100" lvl="1" indent="-457200">
              <a:buFont typeface="+mj-lt"/>
              <a:buAutoNum type="alphaLcParenR"/>
            </a:pPr>
            <a:r>
              <a:rPr lang="en-US" b="1" dirty="0"/>
              <a:t>get DFS’s good memory footprint, </a:t>
            </a:r>
          </a:p>
          <a:p>
            <a:pPr marL="800100" lvl="1" indent="-457200">
              <a:buFont typeface="+mj-lt"/>
              <a:buAutoNum type="alphaLcParenR"/>
            </a:pPr>
            <a:r>
              <a:rPr lang="en-US" b="1" dirty="0"/>
              <a:t>avoid infinite cycles, and</a:t>
            </a:r>
          </a:p>
          <a:p>
            <a:pPr marL="800100" lvl="1" indent="-457200">
              <a:buFont typeface="+mj-lt"/>
              <a:buAutoNum type="alphaLcParenR"/>
            </a:pPr>
            <a:r>
              <a:rPr lang="en-US" b="1" dirty="0"/>
              <a:t>preserve BFS’s optimality guaranty?</a:t>
            </a:r>
          </a:p>
          <a:p>
            <a:pPr marL="0" indent="0">
              <a:buNone/>
            </a:pPr>
            <a:endParaRPr lang="en-US" dirty="0"/>
          </a:p>
          <a:p>
            <a:pPr marL="0" indent="0">
              <a:buNone/>
            </a:pPr>
            <a:r>
              <a:rPr lang="en-US" dirty="0"/>
              <a:t>Use depth-restricted DFS and gradually increase the depth.</a:t>
            </a:r>
          </a:p>
          <a:p>
            <a:pPr marL="971550" lvl="1" indent="-514350">
              <a:buFont typeface="+mj-lt"/>
              <a:buAutoNum type="arabicPeriod"/>
            </a:pPr>
            <a:endParaRPr lang="en-US" dirty="0"/>
          </a:p>
          <a:p>
            <a:pPr marL="971550" lvl="1" indent="-514350">
              <a:buFont typeface="+mj-lt"/>
              <a:buAutoNum type="arabicPeriod"/>
            </a:pPr>
            <a:r>
              <a:rPr lang="en-US" dirty="0"/>
              <a:t>Check if the root node is the goal. </a:t>
            </a:r>
          </a:p>
          <a:p>
            <a:pPr marL="971550" lvl="1" indent="-514350">
              <a:buFont typeface="+mj-lt"/>
              <a:buAutoNum type="arabicPeriod"/>
            </a:pPr>
            <a:r>
              <a:rPr lang="en-US" dirty="0"/>
              <a:t>Do a DFS searching for a path of length 1</a:t>
            </a:r>
          </a:p>
          <a:p>
            <a:pPr marL="971550" lvl="1" indent="-514350">
              <a:buFont typeface="+mj-lt"/>
              <a:buAutoNum type="arabicPeriod"/>
            </a:pPr>
            <a:r>
              <a:rPr lang="en-US" dirty="0"/>
              <a:t>If goal not found, do a DFS searching for a path of length 2</a:t>
            </a:r>
          </a:p>
          <a:p>
            <a:pPr marL="971550" lvl="1" indent="-514350">
              <a:buFont typeface="+mj-lt"/>
              <a:buAutoNum type="arabicPeriod"/>
            </a:pPr>
            <a:r>
              <a:rPr lang="en-US" dirty="0"/>
              <a:t>If goal not found, do a DFS searching for a path of length 3</a:t>
            </a:r>
          </a:p>
          <a:p>
            <a:pPr marL="971550" lvl="1" indent="-514350">
              <a:buFont typeface="+mj-lt"/>
              <a:buAutoNum type="arabicPeriod"/>
            </a:pPr>
            <a:r>
              <a:rPr lang="en-US" dirty="0"/>
              <a: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28650" y="304800"/>
            <a:ext cx="1809750" cy="2225674"/>
          </a:xfrm>
        </p:spPr>
        <p:txBody>
          <a:bodyPr>
            <a:noAutofit/>
          </a:bodyPr>
          <a:lstStyle/>
          <a:p>
            <a:r>
              <a:rPr lang="en-US" sz="2800" dirty="0"/>
              <a:t>Iterative Deepening Search (IDS)</a:t>
            </a:r>
          </a:p>
        </p:txBody>
      </p:sp>
      <p:pic>
        <p:nvPicPr>
          <p:cNvPr id="2" name="Picture 1">
            <a:extLst>
              <a:ext uri="{FF2B5EF4-FFF2-40B4-BE49-F238E27FC236}">
                <a16:creationId xmlns:a16="http://schemas.microsoft.com/office/drawing/2014/main" id="{9A793F5F-7E17-4BCF-BDFC-AD093FF0BEC5}"/>
              </a:ext>
            </a:extLst>
          </p:cNvPr>
          <p:cNvPicPr>
            <a:picLocks noChangeAspect="1"/>
          </p:cNvPicPr>
          <p:nvPr/>
        </p:nvPicPr>
        <p:blipFill>
          <a:blip r:embed="rId3"/>
          <a:stretch>
            <a:fillRect/>
          </a:stretch>
        </p:blipFill>
        <p:spPr>
          <a:xfrm>
            <a:off x="2329211" y="411512"/>
            <a:ext cx="6838950" cy="6294088"/>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0CA42-2D1B-4312-B658-3378B77A7F73}"/>
              </a:ext>
            </a:extLst>
          </p:cNvPr>
          <p:cNvSpPr>
            <a:spLocks noGrp="1"/>
          </p:cNvSpPr>
          <p:nvPr>
            <p:ph type="title"/>
          </p:nvPr>
        </p:nvSpPr>
        <p:spPr/>
        <p:txBody>
          <a:bodyPr/>
          <a:lstStyle/>
          <a:p>
            <a:r>
              <a:rPr lang="en-US" dirty="0"/>
              <a:t>Implementation: IDS</a:t>
            </a:r>
          </a:p>
        </p:txBody>
      </p:sp>
      <p:pic>
        <p:nvPicPr>
          <p:cNvPr id="7" name="Picture 6">
            <a:extLst>
              <a:ext uri="{FF2B5EF4-FFF2-40B4-BE49-F238E27FC236}">
                <a16:creationId xmlns:a16="http://schemas.microsoft.com/office/drawing/2014/main" id="{A54AE572-FD20-4FAF-994D-B9C655BBAB90}"/>
              </a:ext>
            </a:extLst>
          </p:cNvPr>
          <p:cNvPicPr>
            <a:picLocks noChangeAspect="1"/>
          </p:cNvPicPr>
          <p:nvPr/>
        </p:nvPicPr>
        <p:blipFill>
          <a:blip r:embed="rId2"/>
          <a:stretch>
            <a:fillRect/>
          </a:stretch>
        </p:blipFill>
        <p:spPr>
          <a:xfrm>
            <a:off x="704850" y="1676400"/>
            <a:ext cx="7524750" cy="1239829"/>
          </a:xfrm>
          <a:prstGeom prst="rect">
            <a:avLst/>
          </a:prstGeom>
        </p:spPr>
        <p:style>
          <a:lnRef idx="2">
            <a:schemeClr val="accent2"/>
          </a:lnRef>
          <a:fillRef idx="1">
            <a:schemeClr val="lt1"/>
          </a:fillRef>
          <a:effectRef idx="0">
            <a:schemeClr val="accent2"/>
          </a:effectRef>
          <a:fontRef idx="minor">
            <a:schemeClr val="dk1"/>
          </a:fontRef>
        </p:style>
      </p:pic>
      <p:pic>
        <p:nvPicPr>
          <p:cNvPr id="4" name="Picture 3">
            <a:extLst>
              <a:ext uri="{FF2B5EF4-FFF2-40B4-BE49-F238E27FC236}">
                <a16:creationId xmlns:a16="http://schemas.microsoft.com/office/drawing/2014/main" id="{27AFAF2B-AB58-4D99-AE6F-5F9B6AE76714}"/>
              </a:ext>
            </a:extLst>
          </p:cNvPr>
          <p:cNvPicPr>
            <a:picLocks noChangeAspect="1"/>
          </p:cNvPicPr>
          <p:nvPr/>
        </p:nvPicPr>
        <p:blipFill>
          <a:blip r:embed="rId3"/>
          <a:stretch>
            <a:fillRect/>
          </a:stretch>
        </p:blipFill>
        <p:spPr>
          <a:xfrm>
            <a:off x="678831" y="3124200"/>
            <a:ext cx="7524750" cy="3090812"/>
          </a:xfrm>
          <a:prstGeom prst="rect">
            <a:avLst/>
          </a:prstGeom>
        </p:spPr>
        <p:style>
          <a:lnRef idx="2">
            <a:schemeClr val="accent2"/>
          </a:lnRef>
          <a:fillRef idx="1">
            <a:schemeClr val="lt1"/>
          </a:fillRef>
          <a:effectRef idx="0">
            <a:schemeClr val="accent2"/>
          </a:effectRef>
          <a:fontRef idx="minor">
            <a:schemeClr val="dk1"/>
          </a:fontRef>
        </p:style>
      </p:pic>
      <p:sp>
        <p:nvSpPr>
          <p:cNvPr id="5" name="TextBox 4">
            <a:extLst>
              <a:ext uri="{FF2B5EF4-FFF2-40B4-BE49-F238E27FC236}">
                <a16:creationId xmlns:a16="http://schemas.microsoft.com/office/drawing/2014/main" id="{9E9F1C81-A1AA-40E7-9D77-FA811D7A87F8}"/>
              </a:ext>
            </a:extLst>
          </p:cNvPr>
          <p:cNvSpPr txBox="1"/>
          <p:nvPr/>
        </p:nvSpPr>
        <p:spPr>
          <a:xfrm>
            <a:off x="628650" y="6165471"/>
            <a:ext cx="4572000" cy="338554"/>
          </a:xfrm>
          <a:prstGeom prst="rect">
            <a:avLst/>
          </a:prstGeom>
          <a:noFill/>
        </p:spPr>
        <p:txBody>
          <a:bodyPr wrap="square">
            <a:spAutoFit/>
          </a:bodyPr>
          <a:lstStyle/>
          <a:p>
            <a:r>
              <a:rPr lang="en-US" sz="1600" dirty="0"/>
              <a:t>See BFS for function EXPAND.</a:t>
            </a:r>
          </a:p>
        </p:txBody>
      </p:sp>
      <p:sp>
        <p:nvSpPr>
          <p:cNvPr id="3" name="Rectangle 2">
            <a:extLst>
              <a:ext uri="{FF2B5EF4-FFF2-40B4-BE49-F238E27FC236}">
                <a16:creationId xmlns:a16="http://schemas.microsoft.com/office/drawing/2014/main" id="{88985F07-5240-2C37-28AF-CCCADCC978E5}"/>
              </a:ext>
            </a:extLst>
          </p:cNvPr>
          <p:cNvSpPr/>
          <p:nvPr/>
        </p:nvSpPr>
        <p:spPr>
          <a:xfrm>
            <a:off x="2133600" y="3451013"/>
            <a:ext cx="1676400" cy="206587"/>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8871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FE2CE57-5E44-48F8-9543-D465169F4975}"/>
              </a:ext>
            </a:extLst>
          </p:cNvPr>
          <p:cNvPicPr>
            <a:picLocks noChangeAspect="1"/>
          </p:cNvPicPr>
          <p:nvPr/>
        </p:nvPicPr>
        <p:blipFill>
          <a:blip r:embed="rId3"/>
          <a:stretch>
            <a:fillRect/>
          </a:stretch>
        </p:blipFill>
        <p:spPr>
          <a:xfrm>
            <a:off x="2114318" y="2819400"/>
            <a:ext cx="4515082" cy="2927500"/>
          </a:xfrm>
          <a:prstGeom prst="rect">
            <a:avLst/>
          </a:prstGeom>
        </p:spPr>
      </p:pic>
      <p:sp>
        <p:nvSpPr>
          <p:cNvPr id="28674" name="Rectangle 2"/>
          <p:cNvSpPr>
            <a:spLocks noGrp="1" noChangeArrowheads="1"/>
          </p:cNvSpPr>
          <p:nvPr>
            <p:ph type="title"/>
          </p:nvPr>
        </p:nvSpPr>
        <p:spPr/>
        <p:txBody>
          <a:bodyPr/>
          <a:lstStyle/>
          <a:p>
            <a:r>
              <a:rPr lang="en-US" dirty="0"/>
              <a:t>Remember: Goal-based Agent</a:t>
            </a:r>
          </a:p>
        </p:txBody>
      </p:sp>
      <p:sp>
        <p:nvSpPr>
          <p:cNvPr id="7" name="Content Placeholder 6"/>
          <p:cNvSpPr>
            <a:spLocks noGrp="1"/>
          </p:cNvSpPr>
          <p:nvPr>
            <p:ph idx="1"/>
          </p:nvPr>
        </p:nvSpPr>
        <p:spPr>
          <a:xfrm>
            <a:off x="628650" y="1447801"/>
            <a:ext cx="7886700" cy="1235149"/>
          </a:xfrm>
        </p:spPr>
        <p:txBody>
          <a:bodyPr>
            <a:normAutofit fontScale="85000" lnSpcReduction="10000"/>
          </a:bodyPr>
          <a:lstStyle/>
          <a:p>
            <a:r>
              <a:rPr lang="en-US" dirty="0"/>
              <a:t>The agent has the task to reach a defined </a:t>
            </a:r>
            <a:r>
              <a:rPr lang="en-US" b="1" dirty="0">
                <a:solidFill>
                  <a:srgbClr val="FF0000"/>
                </a:solidFill>
              </a:rPr>
              <a:t>goal state</a:t>
            </a:r>
            <a:r>
              <a:rPr lang="en-US" dirty="0"/>
              <a:t>. </a:t>
            </a:r>
          </a:p>
          <a:p>
            <a:r>
              <a:rPr lang="en-US" dirty="0"/>
              <a:t>The performance measure is typically the cost to reach the goal.</a:t>
            </a:r>
            <a:r>
              <a:rPr lang="en-US" b="1" dirty="0">
                <a:solidFill>
                  <a:srgbClr val="FF0000"/>
                </a:solidFill>
              </a:rPr>
              <a:t>  </a:t>
            </a:r>
            <a:endParaRPr lang="en-US" dirty="0"/>
          </a:p>
          <a:p>
            <a:r>
              <a:rPr lang="en-US" dirty="0"/>
              <a:t>We will discuss a special type of goal-based agents called </a:t>
            </a:r>
            <a:r>
              <a:rPr lang="en-US" b="1" dirty="0">
                <a:solidFill>
                  <a:srgbClr val="FF0000"/>
                </a:solidFill>
              </a:rPr>
              <a:t>planning agents </a:t>
            </a:r>
            <a:r>
              <a:rPr lang="en-US" dirty="0"/>
              <a:t>which use </a:t>
            </a:r>
            <a:r>
              <a:rPr lang="en-US" b="1" dirty="0">
                <a:solidFill>
                  <a:srgbClr val="FF0000"/>
                </a:solidFill>
              </a:rPr>
              <a:t>search algorithms </a:t>
            </a:r>
            <a:r>
              <a:rPr lang="en-US" dirty="0"/>
              <a:t>to plan a sequence of actions that lead to the goal.</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309C9C9-D66E-EA9C-F32B-9350BBA1FE6F}"/>
                  </a:ext>
                </a:extLst>
              </p:cNvPr>
              <p:cNvSpPr txBox="1"/>
              <p:nvPr/>
            </p:nvSpPr>
            <p:spPr>
              <a:xfrm>
                <a:off x="1981200" y="5773917"/>
                <a:ext cx="5181600" cy="4049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𝑠</m:t>
                          </m:r>
                        </m:sub>
                      </m:sSub>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argmin</m:t>
                              </m:r>
                            </m:e>
                            <m:sub>
                              <m:r>
                                <m:rPr>
                                  <m:sty m:val="p"/>
                                </m:rPr>
                                <a:rPr lang="en-US" b="0" i="0" smtClean="0">
                                  <a:latin typeface="Cambria Math" panose="02040503050406030204" pitchFamily="18" charset="0"/>
                                </a:rPr>
                                <m:t>a</m:t>
                              </m:r>
                              <m:r>
                                <a:rPr lang="en-US" b="0" i="1" smtClean="0">
                                  <a:latin typeface="Cambria Math" panose="02040503050406030204" pitchFamily="18" charset="0"/>
                                </a:rPr>
                                <m:t>∈</m:t>
                              </m:r>
                              <m:r>
                                <m:rPr>
                                  <m:sty m:val="p"/>
                                </m:rPr>
                                <a:rPr lang="en-US" b="0" i="0" smtClean="0">
                                  <a:latin typeface="Cambria Math" panose="02040503050406030204" pitchFamily="18" charset="0"/>
                                </a:rPr>
                                <m:t>A</m:t>
                              </m:r>
                            </m:sub>
                          </m:sSub>
                        </m:fName>
                        <m:e>
                          <m:r>
                            <a:rPr lang="en-US" i="1">
                              <a:latin typeface="Cambria Math" panose="02040503050406030204" pitchFamily="18" charset="0"/>
                            </a:rPr>
                            <m:t>[</m:t>
                          </m:r>
                          <m:r>
                            <a:rPr lang="en-US" i="1">
                              <a:latin typeface="Cambria Math" panose="02040503050406030204" pitchFamily="18" charset="0"/>
                            </a:rPr>
                            <m:t>𝑐𝑜𝑠𝑡</m:t>
                          </m:r>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𝑛</m:t>
                                  </m:r>
                                </m:sub>
                              </m:sSub>
                            </m:e>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𝑛</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𝑆</m:t>
                                  </m:r>
                                </m:e>
                                <m:sup>
                                  <m:r>
                                    <a:rPr lang="en-US" b="0" i="1" smtClean="0">
                                      <a:latin typeface="Cambria Math" panose="02040503050406030204" pitchFamily="18" charset="0"/>
                                    </a:rPr>
                                    <m:t>𝑔𝑜𝑎𝑙</m:t>
                                  </m:r>
                                </m:sup>
                              </m:sSup>
                            </m:e>
                          </m:d>
                          <m:r>
                            <a:rPr lang="en-US" i="1">
                              <a:latin typeface="Cambria Math" panose="02040503050406030204" pitchFamily="18" charset="0"/>
                            </a:rPr>
                            <m:t>]</m:t>
                          </m:r>
                        </m:e>
                      </m:func>
                    </m:oMath>
                  </m:oMathPara>
                </a14:m>
                <a:endParaRPr lang="en-US" dirty="0"/>
              </a:p>
            </p:txBody>
          </p:sp>
        </mc:Choice>
        <mc:Fallback xmlns="">
          <p:sp>
            <p:nvSpPr>
              <p:cNvPr id="6" name="TextBox 5">
                <a:extLst>
                  <a:ext uri="{FF2B5EF4-FFF2-40B4-BE49-F238E27FC236}">
                    <a16:creationId xmlns:a16="http://schemas.microsoft.com/office/drawing/2014/main" id="{B309C9C9-D66E-EA9C-F32B-9350BBA1FE6F}"/>
                  </a:ext>
                </a:extLst>
              </p:cNvPr>
              <p:cNvSpPr txBox="1">
                <a:spLocks noRot="1" noChangeAspect="1" noMove="1" noResize="1" noEditPoints="1" noAdjustHandles="1" noChangeArrowheads="1" noChangeShapeType="1" noTextEdit="1"/>
              </p:cNvSpPr>
              <p:nvPr/>
            </p:nvSpPr>
            <p:spPr>
              <a:xfrm>
                <a:off x="1981200" y="5773917"/>
                <a:ext cx="5181600" cy="404983"/>
              </a:xfrm>
              <a:prstGeom prst="rect">
                <a:avLst/>
              </a:prstGeom>
              <a:blipFill>
                <a:blip r:embed="rId4"/>
                <a:stretch>
                  <a:fillRect b="-10448"/>
                </a:stretch>
              </a:blipFill>
            </p:spPr>
            <p:txBody>
              <a:bodyPr/>
              <a:lstStyle/>
              <a:p>
                <a:r>
                  <a:rPr lang="en-US">
                    <a:noFill/>
                  </a:rPr>
                  <a:t> </a:t>
                </a:r>
              </a:p>
            </p:txBody>
          </p:sp>
        </mc:Fallback>
      </mc:AlternateContent>
      <p:sp>
        <p:nvSpPr>
          <p:cNvPr id="8" name="Speech Bubble: Rectangle 7">
            <a:extLst>
              <a:ext uri="{FF2B5EF4-FFF2-40B4-BE49-F238E27FC236}">
                <a16:creationId xmlns:a16="http://schemas.microsoft.com/office/drawing/2014/main" id="{ACD4E6B8-A0B9-43DB-59B0-3C590ACE7D98}"/>
              </a:ext>
            </a:extLst>
          </p:cNvPr>
          <p:cNvSpPr/>
          <p:nvPr/>
        </p:nvSpPr>
        <p:spPr>
          <a:xfrm>
            <a:off x="7022755" y="2986180"/>
            <a:ext cx="825845" cy="369332"/>
          </a:xfrm>
          <a:prstGeom prst="wedgeRectCallout">
            <a:avLst>
              <a:gd name="adj1" fmla="val -136624"/>
              <a:gd name="adj2" fmla="val 66339"/>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Maze</a:t>
            </a:r>
          </a:p>
        </p:txBody>
      </p:sp>
      <p:sp>
        <p:nvSpPr>
          <p:cNvPr id="10" name="Speech Bubble: Rectangle 9">
            <a:extLst>
              <a:ext uri="{FF2B5EF4-FFF2-40B4-BE49-F238E27FC236}">
                <a16:creationId xmlns:a16="http://schemas.microsoft.com/office/drawing/2014/main" id="{B24A0A57-3857-A0EC-B7FB-E3797EC17823}"/>
              </a:ext>
            </a:extLst>
          </p:cNvPr>
          <p:cNvSpPr/>
          <p:nvPr/>
        </p:nvSpPr>
        <p:spPr>
          <a:xfrm>
            <a:off x="628650" y="2819400"/>
            <a:ext cx="1135082" cy="671466"/>
          </a:xfrm>
          <a:prstGeom prst="wedgeRectCallout">
            <a:avLst>
              <a:gd name="adj1" fmla="val 166126"/>
              <a:gd name="adj2" fmla="val 29905"/>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Agent’s location</a:t>
            </a:r>
          </a:p>
        </p:txBody>
      </p:sp>
      <p:sp>
        <p:nvSpPr>
          <p:cNvPr id="11" name="Speech Bubble: Rectangle 10">
            <a:extLst>
              <a:ext uri="{FF2B5EF4-FFF2-40B4-BE49-F238E27FC236}">
                <a16:creationId xmlns:a16="http://schemas.microsoft.com/office/drawing/2014/main" id="{CB4B4DC5-FA89-D9E8-6C2F-D46303024D65}"/>
              </a:ext>
            </a:extLst>
          </p:cNvPr>
          <p:cNvSpPr/>
          <p:nvPr/>
        </p:nvSpPr>
        <p:spPr>
          <a:xfrm>
            <a:off x="628650" y="4099817"/>
            <a:ext cx="1135082" cy="671466"/>
          </a:xfrm>
          <a:prstGeom prst="wedgeRectCallout">
            <a:avLst>
              <a:gd name="adj1" fmla="val 279640"/>
              <a:gd name="adj2" fmla="val -44375"/>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Map of the maze</a:t>
            </a:r>
          </a:p>
        </p:txBody>
      </p:sp>
      <p:sp>
        <p:nvSpPr>
          <p:cNvPr id="12" name="Speech Bubble: Rectangle 11">
            <a:extLst>
              <a:ext uri="{FF2B5EF4-FFF2-40B4-BE49-F238E27FC236}">
                <a16:creationId xmlns:a16="http://schemas.microsoft.com/office/drawing/2014/main" id="{30CD1CCF-0CC1-76DC-A68A-116AAB3E2F34}"/>
              </a:ext>
            </a:extLst>
          </p:cNvPr>
          <p:cNvSpPr/>
          <p:nvPr/>
        </p:nvSpPr>
        <p:spPr>
          <a:xfrm>
            <a:off x="645968" y="4971707"/>
            <a:ext cx="1135082" cy="671466"/>
          </a:xfrm>
          <a:prstGeom prst="wedgeRectCallout">
            <a:avLst>
              <a:gd name="adj1" fmla="val 164296"/>
              <a:gd name="adj2" fmla="val -52113"/>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Exit location</a:t>
            </a:r>
          </a:p>
        </p:txBody>
      </p:sp>
      <p:sp>
        <p:nvSpPr>
          <p:cNvPr id="2" name="Rectangle 1">
            <a:extLst>
              <a:ext uri="{FF2B5EF4-FFF2-40B4-BE49-F238E27FC236}">
                <a16:creationId xmlns:a16="http://schemas.microsoft.com/office/drawing/2014/main" id="{9789D71E-FD90-CC87-3486-CD660EA57849}"/>
              </a:ext>
            </a:extLst>
          </p:cNvPr>
          <p:cNvSpPr/>
          <p:nvPr/>
        </p:nvSpPr>
        <p:spPr>
          <a:xfrm>
            <a:off x="3614530" y="4342072"/>
            <a:ext cx="728274" cy="32207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050" dirty="0">
                <a:latin typeface="Times New Roman" panose="02020603050405020304" pitchFamily="18" charset="0"/>
                <a:cs typeface="Times New Roman" panose="02020603050405020304" pitchFamily="18" charset="0"/>
              </a:rPr>
              <a:t>Search for a plan</a:t>
            </a:r>
          </a:p>
        </p:txBody>
      </p:sp>
      <p:sp>
        <p:nvSpPr>
          <p:cNvPr id="15" name="Rectangle 14">
            <a:extLst>
              <a:ext uri="{FF2B5EF4-FFF2-40B4-BE49-F238E27FC236}">
                <a16:creationId xmlns:a16="http://schemas.microsoft.com/office/drawing/2014/main" id="{D590C079-162B-3732-454F-F8D36FC0F2F8}"/>
              </a:ext>
            </a:extLst>
          </p:cNvPr>
          <p:cNvSpPr/>
          <p:nvPr/>
        </p:nvSpPr>
        <p:spPr>
          <a:xfrm>
            <a:off x="3561522" y="4843567"/>
            <a:ext cx="781282" cy="152400"/>
          </a:xfrm>
          <a:prstGeom prst="rect">
            <a:avLst/>
          </a:prstGeom>
          <a:solidFill>
            <a:srgbClr val="BADB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8DC68F3E-3623-454B-9115-EF6E8CD7423F}"/>
              </a:ext>
            </a:extLst>
          </p:cNvPr>
          <p:cNvSpPr/>
          <p:nvPr/>
        </p:nvSpPr>
        <p:spPr>
          <a:xfrm>
            <a:off x="2895600" y="4664150"/>
            <a:ext cx="685800" cy="457200"/>
          </a:xfrm>
          <a:prstGeom prst="ellipse">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03C59433-494C-3B90-7683-E60ED72C6C7B}"/>
              </a:ext>
            </a:extLst>
          </p:cNvPr>
          <p:cNvCxnSpPr>
            <a:cxnSpLocks/>
            <a:stCxn id="2" idx="2"/>
          </p:cNvCxnSpPr>
          <p:nvPr/>
        </p:nvCxnSpPr>
        <p:spPr>
          <a:xfrm>
            <a:off x="3978667" y="4664150"/>
            <a:ext cx="410750" cy="250917"/>
          </a:xfrm>
          <a:prstGeom prst="straightConnector1">
            <a:avLst/>
          </a:prstGeom>
          <a:ln w="28575">
            <a:tailEnd type="triangle"/>
          </a:ln>
        </p:spPr>
        <p:style>
          <a:lnRef idx="3">
            <a:schemeClr val="accent2"/>
          </a:lnRef>
          <a:fillRef idx="0">
            <a:schemeClr val="accent2"/>
          </a:fillRef>
          <a:effectRef idx="2">
            <a:schemeClr val="accent2"/>
          </a:effectRef>
          <a:fontRef idx="minor">
            <a:schemeClr val="tx1"/>
          </a:fontRef>
        </p:style>
      </p:cxnSp>
      <p:sp>
        <p:nvSpPr>
          <p:cNvPr id="20" name="Rectangle 19">
            <a:extLst>
              <a:ext uri="{FF2B5EF4-FFF2-40B4-BE49-F238E27FC236}">
                <a16:creationId xmlns:a16="http://schemas.microsoft.com/office/drawing/2014/main" id="{05B943E9-2E86-1C94-DAFB-79A8F550C584}"/>
              </a:ext>
            </a:extLst>
          </p:cNvPr>
          <p:cNvSpPr/>
          <p:nvPr/>
        </p:nvSpPr>
        <p:spPr>
          <a:xfrm>
            <a:off x="4447462" y="4206951"/>
            <a:ext cx="982019" cy="517450"/>
          </a:xfrm>
          <a:prstGeom prst="rect">
            <a:avLst/>
          </a:prstGeom>
          <a:solidFill>
            <a:srgbClr val="BADB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CAEB44A-E0D5-4126-A2E1-486A8A386ED4}"/>
              </a:ext>
            </a:extLst>
          </p:cNvPr>
          <p:cNvSpPr/>
          <p:nvPr/>
        </p:nvSpPr>
        <p:spPr>
          <a:xfrm>
            <a:off x="4191000" y="3825950"/>
            <a:ext cx="1447800" cy="457200"/>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DAE791E8-4835-95CC-359A-FA6648D3BD78}"/>
              </a:ext>
            </a:extLst>
          </p:cNvPr>
          <p:cNvCxnSpPr>
            <a:cxnSpLocks/>
            <a:endCxn id="2" idx="0"/>
          </p:cNvCxnSpPr>
          <p:nvPr/>
        </p:nvCxnSpPr>
        <p:spPr>
          <a:xfrm flipH="1">
            <a:off x="3978667" y="4073534"/>
            <a:ext cx="212333" cy="268538"/>
          </a:xfrm>
          <a:prstGeom prst="straightConnector1">
            <a:avLst/>
          </a:prstGeom>
          <a:ln w="28575">
            <a:tailEnd type="triangle"/>
          </a:ln>
        </p:spPr>
        <p:style>
          <a:lnRef idx="3">
            <a:schemeClr val="accent2"/>
          </a:lnRef>
          <a:fillRef idx="0">
            <a:schemeClr val="accent2"/>
          </a:fillRef>
          <a:effectRef idx="2">
            <a:schemeClr val="accent2"/>
          </a:effectRef>
          <a:fontRef idx="minor">
            <a:schemeClr val="tx1"/>
          </a:fontRef>
        </p:style>
      </p:cxnSp>
      <p:cxnSp>
        <p:nvCxnSpPr>
          <p:cNvPr id="24" name="Straight Arrow Connector 23">
            <a:extLst>
              <a:ext uri="{FF2B5EF4-FFF2-40B4-BE49-F238E27FC236}">
                <a16:creationId xmlns:a16="http://schemas.microsoft.com/office/drawing/2014/main" id="{AC240920-3DC1-2BED-3034-C0B326D5E890}"/>
              </a:ext>
            </a:extLst>
          </p:cNvPr>
          <p:cNvCxnSpPr>
            <a:cxnSpLocks/>
            <a:stCxn id="3" idx="7"/>
            <a:endCxn id="2" idx="1"/>
          </p:cNvCxnSpPr>
          <p:nvPr/>
        </p:nvCxnSpPr>
        <p:spPr>
          <a:xfrm flipV="1">
            <a:off x="3480967" y="4503111"/>
            <a:ext cx="133563" cy="227994"/>
          </a:xfrm>
          <a:prstGeom prst="straightConnector1">
            <a:avLst/>
          </a:prstGeom>
          <a:ln w="28575">
            <a:tailEnd type="triangle"/>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a:bodyPr>
          <a:lstStyle/>
          <a:p>
            <a:r>
              <a:rPr lang="en-US" dirty="0"/>
              <a:t>Properties of Iterative Deepening Search</a:t>
            </a:r>
          </a:p>
        </p:txBody>
      </p:sp>
      <mc:AlternateContent xmlns:mc="http://schemas.openxmlformats.org/markup-compatibility/2006" xmlns:a14="http://schemas.microsoft.com/office/drawing/2010/main">
        <mc:Choice Requires="a14">
          <p:sp>
            <p:nvSpPr>
              <p:cNvPr id="53251" name="Rectangle 3"/>
              <p:cNvSpPr>
                <a:spLocks noGrp="1" noChangeArrowheads="1"/>
              </p:cNvSpPr>
              <p:nvPr>
                <p:ph idx="1"/>
              </p:nvPr>
            </p:nvSpPr>
            <p:spPr>
              <a:xfrm>
                <a:off x="628650" y="1825625"/>
                <a:ext cx="7886700" cy="4498975"/>
              </a:xfrm>
            </p:spPr>
            <p:txBody>
              <a:bodyPr>
                <a:normAutofit fontScale="62500" lnSpcReduction="20000"/>
              </a:bodyPr>
              <a:lstStyle/>
              <a:p>
                <a:r>
                  <a:rPr lang="en-US" sz="3200" b="1" dirty="0">
                    <a:solidFill>
                      <a:srgbClr val="FF0000"/>
                    </a:solidFill>
                  </a:rPr>
                  <a:t>Complete?</a:t>
                </a:r>
              </a:p>
              <a:p>
                <a:pPr lvl="1">
                  <a:buNone/>
                </a:pPr>
                <a:r>
                  <a:rPr lang="en-US" sz="2400" dirty="0"/>
                  <a:t>Yes</a:t>
                </a:r>
              </a:p>
              <a:p>
                <a:endParaRPr lang="en-US" sz="3200" b="1" dirty="0">
                  <a:solidFill>
                    <a:srgbClr val="FF0000"/>
                  </a:solidFill>
                </a:endParaRPr>
              </a:p>
              <a:p>
                <a:r>
                  <a:rPr lang="en-US" sz="3200" b="1" dirty="0">
                    <a:solidFill>
                      <a:srgbClr val="FF0000"/>
                    </a:solidFill>
                  </a:rPr>
                  <a:t>Optimal?</a:t>
                </a:r>
                <a:endParaRPr lang="en-US" sz="3200" dirty="0">
                  <a:solidFill>
                    <a:srgbClr val="FF0000"/>
                  </a:solidFill>
                </a:endParaRPr>
              </a:p>
              <a:p>
                <a:pPr lvl="1">
                  <a:buNone/>
                </a:pPr>
                <a:r>
                  <a:rPr lang="en-US" sz="2400" b="1" dirty="0"/>
                  <a:t>Yes</a:t>
                </a:r>
                <a:r>
                  <a:rPr lang="en-US" sz="2400" dirty="0"/>
                  <a:t>, if step cost = 1 (like BFS)</a:t>
                </a:r>
              </a:p>
              <a:p>
                <a:endParaRPr lang="en-US" sz="3200" b="1" dirty="0">
                  <a:solidFill>
                    <a:srgbClr val="FF0000"/>
                  </a:solidFill>
                </a:endParaRPr>
              </a:p>
              <a:p>
                <a:r>
                  <a:rPr lang="en-US" sz="3200" b="1" dirty="0">
                    <a:solidFill>
                      <a:srgbClr val="FF0000"/>
                    </a:solidFill>
                  </a:rPr>
                  <a:t>Time? </a:t>
                </a:r>
              </a:p>
              <a:p>
                <a:pPr marL="342900" lvl="1" indent="0">
                  <a:buNone/>
                </a:pPr>
                <a:r>
                  <a:rPr lang="en-US" sz="2300" dirty="0"/>
                  <a:t>Consists of rebuilding trees up to </a:t>
                </a:r>
                <a14:m>
                  <m:oMath xmlns:m="http://schemas.openxmlformats.org/officeDocument/2006/math">
                    <m:r>
                      <a:rPr lang="en-US" sz="2300" i="1" dirty="0" smtClean="0">
                        <a:latin typeface="Cambria Math" panose="02040503050406030204" pitchFamily="18" charset="0"/>
                      </a:rPr>
                      <m:t>𝑑</m:t>
                    </m:r>
                  </m:oMath>
                </a14:m>
                <a:r>
                  <a:rPr lang="en-US" sz="2300" dirty="0"/>
                  <a:t> times</a:t>
                </a:r>
                <a:endParaRPr lang="en-US" sz="2300" b="1" dirty="0">
                  <a:solidFill>
                    <a:srgbClr val="CC0099"/>
                  </a:solidFill>
                </a:endParaRPr>
              </a:p>
              <a:p>
                <a:pPr lvl="1">
                  <a:buNone/>
                </a:pPr>
                <a14:m>
                  <m:oMath xmlns:m="http://schemas.openxmlformats.org/officeDocument/2006/math">
                    <m:r>
                      <a:rPr lang="en-US" sz="2300" i="1" dirty="0" smtClean="0">
                        <a:latin typeface="Cambria Math" panose="02040503050406030204" pitchFamily="18" charset="0"/>
                      </a:rPr>
                      <m:t>𝑑</m:t>
                    </m:r>
                    <m:r>
                      <a:rPr lang="en-US" sz="2300" i="1" dirty="0">
                        <a:latin typeface="Cambria Math" panose="02040503050406030204" pitchFamily="18" charset="0"/>
                      </a:rPr>
                      <m:t>𝑏</m:t>
                    </m:r>
                    <m:r>
                      <a:rPr lang="en-US" sz="2300" i="1" dirty="0">
                        <a:latin typeface="Cambria Math" panose="02040503050406030204" pitchFamily="18" charset="0"/>
                      </a:rPr>
                      <m:t> + (</m:t>
                    </m:r>
                    <m:r>
                      <a:rPr lang="en-US" sz="2300" i="1" dirty="0">
                        <a:latin typeface="Cambria Math" panose="02040503050406030204" pitchFamily="18" charset="0"/>
                      </a:rPr>
                      <m:t>𝑑</m:t>
                    </m:r>
                    <m:r>
                      <a:rPr lang="en-US" sz="2300" i="1" dirty="0">
                        <a:latin typeface="Cambria Math" panose="02040503050406030204" pitchFamily="18" charset="0"/>
                      </a:rPr>
                      <m:t>−1)</m:t>
                    </m:r>
                    <m:r>
                      <a:rPr lang="en-US" sz="2300" i="1" dirty="0">
                        <a:latin typeface="Cambria Math" panose="02040503050406030204" pitchFamily="18" charset="0"/>
                      </a:rPr>
                      <m:t>𝑏</m:t>
                    </m:r>
                    <m:r>
                      <a:rPr lang="en-US" sz="2300" i="1" baseline="30000" dirty="0">
                        <a:latin typeface="Cambria Math" panose="02040503050406030204" pitchFamily="18" charset="0"/>
                      </a:rPr>
                      <m:t>2</m:t>
                    </m:r>
                    <m:r>
                      <a:rPr lang="en-US" sz="2300" i="1" dirty="0">
                        <a:latin typeface="Cambria Math" panose="02040503050406030204" pitchFamily="18" charset="0"/>
                      </a:rPr>
                      <m:t> + … + </m:t>
                    </m:r>
                    <m:sSup>
                      <m:sSupPr>
                        <m:ctrlPr>
                          <a:rPr lang="en-US" sz="2300" b="0" i="1" dirty="0" smtClean="0">
                            <a:latin typeface="Cambria Math" panose="02040503050406030204" pitchFamily="18" charset="0"/>
                          </a:rPr>
                        </m:ctrlPr>
                      </m:sSupPr>
                      <m:e>
                        <m:r>
                          <a:rPr lang="en-US" sz="2300" b="0" i="1" dirty="0" smtClean="0">
                            <a:latin typeface="Cambria Math" panose="02040503050406030204" pitchFamily="18" charset="0"/>
                          </a:rPr>
                          <m:t>1</m:t>
                        </m:r>
                        <m:r>
                          <a:rPr lang="en-US" sz="2300" i="1" dirty="0">
                            <a:latin typeface="Cambria Math" panose="02040503050406030204" pitchFamily="18" charset="0"/>
                          </a:rPr>
                          <m:t>𝑏</m:t>
                        </m:r>
                      </m:e>
                      <m:sup>
                        <m:r>
                          <a:rPr lang="en-US" sz="2300" b="0" i="1" dirty="0" smtClean="0">
                            <a:latin typeface="Cambria Math" panose="02040503050406030204" pitchFamily="18" charset="0"/>
                          </a:rPr>
                          <m:t>𝑑</m:t>
                        </m:r>
                      </m:sup>
                    </m:sSup>
                    <m:r>
                      <a:rPr lang="en-US" sz="2300" i="1" dirty="0">
                        <a:latin typeface="Cambria Math" panose="02040503050406030204" pitchFamily="18" charset="0"/>
                      </a:rPr>
                      <m:t> = </m:t>
                    </m:r>
                    <m:r>
                      <a:rPr lang="en-US" sz="2300" i="1" dirty="0">
                        <a:latin typeface="Cambria Math" panose="02040503050406030204" pitchFamily="18" charset="0"/>
                      </a:rPr>
                      <m:t>𝑂</m:t>
                    </m:r>
                    <m:r>
                      <a:rPr lang="en-US" sz="2300" i="1" dirty="0">
                        <a:latin typeface="Cambria Math" panose="02040503050406030204" pitchFamily="18" charset="0"/>
                      </a:rPr>
                      <m:t>(</m:t>
                    </m:r>
                    <m:sSup>
                      <m:sSupPr>
                        <m:ctrlPr>
                          <a:rPr lang="en-US" sz="2300" b="0" i="1" dirty="0" smtClean="0">
                            <a:latin typeface="Cambria Math" panose="02040503050406030204" pitchFamily="18" charset="0"/>
                          </a:rPr>
                        </m:ctrlPr>
                      </m:sSupPr>
                      <m:e>
                        <m:r>
                          <a:rPr lang="en-US" sz="2300" i="1" dirty="0">
                            <a:latin typeface="Cambria Math" panose="02040503050406030204" pitchFamily="18" charset="0"/>
                          </a:rPr>
                          <m:t>𝑏</m:t>
                        </m:r>
                      </m:e>
                      <m:sup>
                        <m:r>
                          <a:rPr lang="en-US" sz="2300" b="0" i="1" dirty="0" smtClean="0">
                            <a:latin typeface="Cambria Math" panose="02040503050406030204" pitchFamily="18" charset="0"/>
                          </a:rPr>
                          <m:t>𝑑</m:t>
                        </m:r>
                      </m:sup>
                    </m:sSup>
                    <m:r>
                      <a:rPr lang="en-US" sz="2300" i="1" dirty="0">
                        <a:latin typeface="Cambria Math" panose="02040503050406030204" pitchFamily="18" charset="0"/>
                      </a:rPr>
                      <m:t>)   </m:t>
                    </m:r>
                  </m:oMath>
                </a14:m>
                <a:r>
                  <a:rPr lang="en-US" sz="2300" dirty="0">
                    <a:sym typeface="Wingdings" panose="05000000000000000000" pitchFamily="2" charset="2"/>
                  </a:rPr>
                  <a:t></a:t>
                </a:r>
                <a:r>
                  <a:rPr lang="en-US" sz="2300" dirty="0"/>
                  <a:t>  Slower than BFS, but the same complexity class!</a:t>
                </a:r>
              </a:p>
              <a:p>
                <a:endParaRPr lang="en-US" sz="3200" b="1" dirty="0">
                  <a:solidFill>
                    <a:srgbClr val="CC0099"/>
                  </a:solidFill>
                </a:endParaRPr>
              </a:p>
              <a:p>
                <a:r>
                  <a:rPr lang="en-US" sz="3200" b="1" dirty="0">
                    <a:solidFill>
                      <a:srgbClr val="FF0000"/>
                    </a:solidFill>
                  </a:rPr>
                  <a:t>Space?</a:t>
                </a:r>
                <a:endParaRPr lang="en-US" sz="3200" dirty="0">
                  <a:solidFill>
                    <a:srgbClr val="FF0000"/>
                  </a:solidFill>
                </a:endParaRPr>
              </a:p>
              <a:p>
                <a:pPr lvl="1">
                  <a:buNone/>
                </a:pPr>
                <a:r>
                  <a:rPr lang="en-US" sz="2400" b="1" i="1" dirty="0"/>
                  <a:t>O</a:t>
                </a:r>
                <a:r>
                  <a:rPr lang="en-US" sz="2400" b="1" dirty="0"/>
                  <a:t>(</a:t>
                </a:r>
                <a:r>
                  <a:rPr lang="en-US" sz="2400" b="1" i="1" dirty="0"/>
                  <a:t>bd</a:t>
                </a:r>
                <a:r>
                  <a:rPr lang="en-US" sz="2400" b="1" dirty="0"/>
                  <a:t>) </a:t>
                </a:r>
                <a:r>
                  <a:rPr lang="en-US" sz="2400" b="1" dirty="0">
                    <a:sym typeface="Wingdings" panose="05000000000000000000" pitchFamily="2" charset="2"/>
                  </a:rPr>
                  <a:t> linear space. Even less than DFS since </a:t>
                </a:r>
                <a14:m>
                  <m:oMath xmlns:m="http://schemas.openxmlformats.org/officeDocument/2006/math">
                    <m:r>
                      <a:rPr lang="en-US" sz="2400" b="1" i="1" dirty="0" smtClean="0">
                        <a:latin typeface="Cambria Math" panose="02040503050406030204" pitchFamily="18" charset="0"/>
                        <a:sym typeface="Wingdings" panose="05000000000000000000" pitchFamily="2" charset="2"/>
                      </a:rPr>
                      <m:t>𝒎</m:t>
                    </m:r>
                    <m:r>
                      <a:rPr lang="en-US" sz="2400" b="1" i="1" dirty="0" smtClean="0">
                        <a:latin typeface="Cambria Math" panose="02040503050406030204" pitchFamily="18" charset="0"/>
                        <a:sym typeface="Wingdings" panose="05000000000000000000" pitchFamily="2" charset="2"/>
                      </a:rPr>
                      <m:t>≤</m:t>
                    </m:r>
                    <m:r>
                      <a:rPr lang="en-US" sz="2400" b="1" i="1" dirty="0" smtClean="0">
                        <a:latin typeface="Cambria Math" panose="02040503050406030204" pitchFamily="18" charset="0"/>
                        <a:sym typeface="Wingdings" panose="05000000000000000000" pitchFamily="2" charset="2"/>
                      </a:rPr>
                      <m:t>𝒅</m:t>
                    </m:r>
                  </m:oMath>
                </a14:m>
                <a:r>
                  <a:rPr lang="en-US" sz="2400" b="1" dirty="0">
                    <a:sym typeface="Wingdings" panose="05000000000000000000" pitchFamily="2" charset="2"/>
                  </a:rPr>
                  <a:t>. </a:t>
                </a:r>
                <a:r>
                  <a:rPr lang="en-US" sz="2400" dirty="0">
                    <a:sym typeface="Wingdings" panose="05000000000000000000" pitchFamily="2" charset="2"/>
                  </a:rPr>
                  <a:t>Cycles need to be handled by the depth-limited DFS implementation.</a:t>
                </a:r>
              </a:p>
              <a:p>
                <a:pPr>
                  <a:buNone/>
                </a:pPr>
                <a:endParaRPr lang="en-US" sz="2800" b="1" dirty="0"/>
              </a:p>
              <a:p>
                <a:pPr>
                  <a:buNone/>
                </a:pPr>
                <a:r>
                  <a:rPr lang="en-US" sz="2800" b="1" dirty="0"/>
                  <a:t>Note: </a:t>
                </a:r>
                <a:r>
                  <a:rPr lang="en-US" sz="2800" dirty="0"/>
                  <a:t>IDS produces the same result as BFS but trades </a:t>
                </a:r>
                <a:r>
                  <a:rPr lang="en-US" sz="2800" b="1" dirty="0"/>
                  <a:t>better space complexity </a:t>
                </a:r>
                <a:r>
                  <a:rPr lang="en-US" sz="2800" dirty="0"/>
                  <a:t>for worse run time.</a:t>
                </a:r>
              </a:p>
              <a:p>
                <a:pPr>
                  <a:buNone/>
                </a:pPr>
                <a:endParaRPr lang="en-US" sz="2700" dirty="0"/>
              </a:p>
            </p:txBody>
          </p:sp>
        </mc:Choice>
        <mc:Fallback xmlns="">
          <p:sp>
            <p:nvSpPr>
              <p:cNvPr id="53251" name="Rectangle 3"/>
              <p:cNvSpPr>
                <a:spLocks noGrp="1" noRot="1" noChangeAspect="1" noMove="1" noResize="1" noEditPoints="1" noAdjustHandles="1" noChangeArrowheads="1" noChangeShapeType="1" noTextEdit="1"/>
              </p:cNvSpPr>
              <p:nvPr>
                <p:ph idx="1"/>
              </p:nvPr>
            </p:nvSpPr>
            <p:spPr>
              <a:xfrm>
                <a:off x="628650" y="1825625"/>
                <a:ext cx="7886700" cy="4498975"/>
              </a:xfrm>
              <a:blipFill>
                <a:blip r:embed="rId3"/>
                <a:stretch>
                  <a:fillRect l="-696" t="-2436"/>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DD82E7D8-D9C8-4FA9-8F10-9C6E76D87354}"/>
              </a:ext>
            </a:extLst>
          </p:cNvPr>
          <p:cNvSpPr/>
          <p:nvPr/>
        </p:nvSpPr>
        <p:spPr>
          <a:xfrm>
            <a:off x="6000750" y="1877085"/>
            <a:ext cx="2514600" cy="6955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nSpc>
                <a:spcPct val="90000"/>
              </a:lnSpc>
            </a:pPr>
            <a:r>
              <a:rPr lang="en-US" sz="1400" i="1" dirty="0"/>
              <a:t>d: </a:t>
            </a:r>
            <a:r>
              <a:rPr lang="en-US" sz="1400" dirty="0"/>
              <a:t>depth of the optimal solution</a:t>
            </a:r>
          </a:p>
          <a:p>
            <a:pPr>
              <a:lnSpc>
                <a:spcPct val="90000"/>
              </a:lnSpc>
            </a:pPr>
            <a:r>
              <a:rPr lang="en-US" sz="1400" i="1" dirty="0"/>
              <a:t>m: </a:t>
            </a:r>
            <a:r>
              <a:rPr lang="en-US" sz="1400" dirty="0"/>
              <a:t>max. depth of tree</a:t>
            </a:r>
          </a:p>
          <a:p>
            <a:r>
              <a:rPr lang="en-US" sz="1400" i="1" dirty="0"/>
              <a:t>b:</a:t>
            </a:r>
            <a:r>
              <a:rPr lang="en-US" sz="1400" dirty="0"/>
              <a:t> maximum branching factor</a:t>
            </a:r>
          </a:p>
        </p:txBody>
      </p:sp>
      <p:sp>
        <p:nvSpPr>
          <p:cNvPr id="5" name="Speech Bubble: Rectangle 4">
            <a:extLst>
              <a:ext uri="{FF2B5EF4-FFF2-40B4-BE49-F238E27FC236}">
                <a16:creationId xmlns:a16="http://schemas.microsoft.com/office/drawing/2014/main" id="{86D56D25-4B95-4AF3-B66F-F2FDD2B625A4}"/>
              </a:ext>
            </a:extLst>
          </p:cNvPr>
          <p:cNvSpPr/>
          <p:nvPr/>
        </p:nvSpPr>
        <p:spPr>
          <a:xfrm>
            <a:off x="3048000" y="6060281"/>
            <a:ext cx="2819400" cy="528637"/>
          </a:xfrm>
          <a:prstGeom prst="wedgeRectCallout">
            <a:avLst>
              <a:gd name="adj1" fmla="val 87654"/>
              <a:gd name="adj2" fmla="val -1083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makes IDS/DFS the workhorse of AI.</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Person holding a compass">
            <a:extLst>
              <a:ext uri="{FF2B5EF4-FFF2-40B4-BE49-F238E27FC236}">
                <a16:creationId xmlns:a16="http://schemas.microsoft.com/office/drawing/2014/main" id="{74C0B8C8-2D8F-4BA4-8D17-CB8357D3676D}"/>
              </a:ext>
            </a:extLst>
          </p:cNvPr>
          <p:cNvPicPr>
            <a:picLocks noChangeAspect="1"/>
          </p:cNvPicPr>
          <p:nvPr/>
        </p:nvPicPr>
        <p:blipFill rotWithShape="1">
          <a:blip r:embed="rId2" cstate="print">
            <a:alphaModFix amt="50000"/>
            <a:extLst>
              <a:ext uri="{28A0092B-C50C-407E-A947-70E740481C1C}">
                <a14:useLocalDpi xmlns:a14="http://schemas.microsoft.com/office/drawing/2010/main" val="0"/>
              </a:ext>
            </a:extLst>
          </a:blip>
          <a:srcRect l="280" r="10719" b="-2"/>
          <a:stretch/>
        </p:blipFill>
        <p:spPr>
          <a:xfrm>
            <a:off x="20" y="1"/>
            <a:ext cx="9143980" cy="6857999"/>
          </a:xfrm>
          <a:prstGeom prst="rect">
            <a:avLst/>
          </a:prstGeom>
        </p:spPr>
      </p:pic>
      <p:sp>
        <p:nvSpPr>
          <p:cNvPr id="7" name="Title 6">
            <a:extLst>
              <a:ext uri="{FF2B5EF4-FFF2-40B4-BE49-F238E27FC236}">
                <a16:creationId xmlns:a16="http://schemas.microsoft.com/office/drawing/2014/main" id="{7F94346C-F8A3-4492-9257-74C89F764643}"/>
              </a:ext>
            </a:extLst>
          </p:cNvPr>
          <p:cNvSpPr>
            <a:spLocks noGrp="1"/>
          </p:cNvSpPr>
          <p:nvPr>
            <p:ph type="title"/>
          </p:nvPr>
        </p:nvSpPr>
        <p:spPr>
          <a:xfrm>
            <a:off x="1066800" y="5638800"/>
            <a:ext cx="6858000" cy="858838"/>
          </a:xfrm>
        </p:spPr>
        <p:txBody>
          <a:bodyPr vert="horz" lIns="91440" tIns="45720" rIns="91440" bIns="45720" rtlCol="0" anchor="b">
            <a:normAutofit fontScale="90000"/>
          </a:bodyPr>
          <a:lstStyle/>
          <a:p>
            <a:pPr algn="ctr" defTabSz="914400"/>
            <a:r>
              <a:rPr lang="en-US" sz="6000" b="1" dirty="0">
                <a:solidFill>
                  <a:srgbClr val="FFFFFF"/>
                </a:solidFill>
              </a:rPr>
              <a:t>Informed Search</a:t>
            </a:r>
          </a:p>
        </p:txBody>
      </p:sp>
    </p:spTree>
    <p:extLst>
      <p:ext uri="{BB962C8B-B14F-4D97-AF65-F5344CB8AC3E}">
        <p14:creationId xmlns:p14="http://schemas.microsoft.com/office/powerpoint/2010/main" val="1565501865"/>
      </p:ext>
    </p:extLst>
  </p:cSld>
  <p:clrMapOvr>
    <a:overrideClrMapping bg1="dk1" tx1="lt1" bg2="dk2" tx2="lt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Informed Search</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1825624"/>
                <a:ext cx="7886700" cy="4498975"/>
              </a:xfrm>
            </p:spPr>
            <p:txBody>
              <a:bodyPr>
                <a:normAutofit fontScale="92500" lnSpcReduction="10000"/>
              </a:bodyPr>
              <a:lstStyle/>
              <a:p>
                <a:r>
                  <a:rPr lang="en-US" dirty="0"/>
                  <a:t>AI search problems typically have a very large search space. We would like to improve efficiency by </a:t>
                </a:r>
                <a:r>
                  <a:rPr lang="en-US" b="1" dirty="0">
                    <a:solidFill>
                      <a:srgbClr val="FF0000"/>
                    </a:solidFill>
                  </a:rPr>
                  <a:t>expanding as few nodes as possible.</a:t>
                </a:r>
                <a:endParaRPr lang="en-US" dirty="0">
                  <a:solidFill>
                    <a:srgbClr val="FF0000"/>
                  </a:solidFill>
                </a:endParaRPr>
              </a:p>
              <a:p>
                <a:endParaRPr lang="en-US" dirty="0"/>
              </a:p>
              <a:p>
                <a:r>
                  <a:rPr lang="en-US" dirty="0"/>
                  <a:t>The agent can use </a:t>
                </a:r>
                <a:r>
                  <a:rPr lang="en-US" b="1" dirty="0">
                    <a:solidFill>
                      <a:srgbClr val="FF0000"/>
                    </a:solidFill>
                  </a:rPr>
                  <a:t>additional information </a:t>
                </a:r>
                <a:r>
                  <a:rPr lang="en-US" dirty="0"/>
                  <a:t>in the form of “hints” about what promising states are to explore first. These hints are derived from </a:t>
                </a:r>
              </a:p>
              <a:p>
                <a:pPr lvl="1"/>
                <a:r>
                  <a:rPr lang="en-US" dirty="0"/>
                  <a:t>information the agent has (e.g., a map with the goal location marked) or</a:t>
                </a:r>
              </a:p>
              <a:p>
                <a:pPr lvl="1"/>
                <a:r>
                  <a:rPr lang="en-US" dirty="0"/>
                  <a:t>percepts coming from a sensor (e.g., a GPS sensor and coordinates of the goal).</a:t>
                </a:r>
              </a:p>
              <a:p>
                <a:endParaRPr lang="en-US" dirty="0"/>
              </a:p>
              <a:p>
                <a:r>
                  <a:rPr lang="en-US" dirty="0"/>
                  <a:t>The agent uses a </a:t>
                </a:r>
                <a:r>
                  <a:rPr lang="en-US" b="1" dirty="0">
                    <a:solidFill>
                      <a:srgbClr val="FF0000"/>
                    </a:solidFill>
                  </a:rPr>
                  <a:t>heuristic function </a:t>
                </a:r>
                <a14:m>
                  <m:oMath xmlns:m="http://schemas.openxmlformats.org/officeDocument/2006/math">
                    <m:r>
                      <a:rPr lang="en-US" b="1" i="1" dirty="0" smtClean="0">
                        <a:solidFill>
                          <a:srgbClr val="FF0000"/>
                        </a:solidFill>
                        <a:latin typeface="Cambria Math" panose="02040503050406030204" pitchFamily="18" charset="0"/>
                      </a:rPr>
                      <m:t>𝒉</m:t>
                    </m:r>
                    <m:r>
                      <a:rPr lang="en-US" b="1" i="1" dirty="0" smtClean="0">
                        <a:solidFill>
                          <a:srgbClr val="FF0000"/>
                        </a:solidFill>
                        <a:latin typeface="Cambria Math" panose="02040503050406030204" pitchFamily="18" charset="0"/>
                      </a:rPr>
                      <m:t>(</m:t>
                    </m:r>
                    <m:r>
                      <a:rPr lang="en-US" b="1" i="1" dirty="0" smtClean="0">
                        <a:solidFill>
                          <a:srgbClr val="FF0000"/>
                        </a:solidFill>
                        <a:latin typeface="Cambria Math" panose="02040503050406030204" pitchFamily="18" charset="0"/>
                      </a:rPr>
                      <m:t>𝒏</m:t>
                    </m:r>
                    <m:r>
                      <a:rPr lang="en-US" b="1" i="1" dirty="0" smtClean="0">
                        <a:solidFill>
                          <a:srgbClr val="FF0000"/>
                        </a:solidFill>
                        <a:latin typeface="Cambria Math" panose="02040503050406030204" pitchFamily="18" charset="0"/>
                      </a:rPr>
                      <m:t>)</m:t>
                    </m:r>
                  </m:oMath>
                </a14:m>
                <a:r>
                  <a:rPr lang="en-US" b="1" dirty="0">
                    <a:solidFill>
                      <a:srgbClr val="FF0000"/>
                    </a:solidFill>
                  </a:rPr>
                  <a:t> </a:t>
                </a:r>
                <a:r>
                  <a:rPr lang="en-US" dirty="0"/>
                  <a:t>to rank nodes in the frontier and always select the most promising node in the frontier for expansion using the </a:t>
                </a:r>
                <a:r>
                  <a:rPr lang="en-US" b="1" dirty="0">
                    <a:solidFill>
                      <a:srgbClr val="FF0000"/>
                    </a:solidFill>
                  </a:rPr>
                  <a:t>best-first search </a:t>
                </a:r>
                <a:r>
                  <a:rPr lang="en-US" dirty="0"/>
                  <a:t>strategy.</a:t>
                </a:r>
              </a:p>
              <a:p>
                <a:pPr lvl="1"/>
                <a:endParaRPr lang="en-US" dirty="0"/>
              </a:p>
              <a:p>
                <a:r>
                  <a:rPr lang="en-US" dirty="0"/>
                  <a:t>Algorithms:</a:t>
                </a:r>
              </a:p>
              <a:p>
                <a:pPr lvl="1"/>
                <a:r>
                  <a:rPr lang="en-US" dirty="0"/>
                  <a:t>Greedy best-first search</a:t>
                </a:r>
              </a:p>
              <a:p>
                <a:pPr lvl="1"/>
                <a:r>
                  <a:rPr lang="en-US" dirty="0"/>
                  <a:t>A* search</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1825624"/>
                <a:ext cx="7886700" cy="4498975"/>
              </a:xfrm>
              <a:blipFill>
                <a:blip r:embed="rId3"/>
                <a:stretch>
                  <a:fillRect l="-541" t="-1762" r="-927"/>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Heuristic Function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19200"/>
                <a:ext cx="8229600" cy="4525963"/>
              </a:xfrm>
            </p:spPr>
            <p:txBody>
              <a:bodyPr>
                <a:normAutofit/>
              </a:bodyPr>
              <a:lstStyle/>
              <a:p>
                <a:r>
                  <a:rPr lang="en-US" sz="2000" b="1" dirty="0">
                    <a:solidFill>
                      <a:srgbClr val="FF0000"/>
                    </a:solidFill>
                  </a:rPr>
                  <a:t>Heuristic function </a:t>
                </a:r>
                <a14:m>
                  <m:oMath xmlns:m="http://schemas.openxmlformats.org/officeDocument/2006/math">
                    <m:r>
                      <a:rPr lang="en-US" sz="2000" i="1" dirty="0" smtClean="0">
                        <a:latin typeface="Cambria Math" panose="02040503050406030204" pitchFamily="18" charset="0"/>
                      </a:rPr>
                      <m:t>h</m:t>
                    </m:r>
                    <m:r>
                      <a:rPr lang="en-US" sz="2000" i="1" dirty="0" smtClean="0">
                        <a:latin typeface="Cambria Math" panose="02040503050406030204" pitchFamily="18" charset="0"/>
                      </a:rPr>
                      <m:t>(</m:t>
                    </m:r>
                    <m:r>
                      <a:rPr lang="en-US" sz="2000" i="1" dirty="0" smtClean="0">
                        <a:latin typeface="Cambria Math" panose="02040503050406030204" pitchFamily="18" charset="0"/>
                      </a:rPr>
                      <m:t>𝑛</m:t>
                    </m:r>
                    <m:r>
                      <a:rPr lang="en-US" sz="2000" i="1" dirty="0" smtClean="0">
                        <a:latin typeface="Cambria Math" panose="02040503050406030204" pitchFamily="18" charset="0"/>
                      </a:rPr>
                      <m:t>) </m:t>
                    </m:r>
                  </m:oMath>
                </a14:m>
                <a:r>
                  <a:rPr lang="en-US" sz="2000" dirty="0"/>
                  <a:t>estimates the cost of reaching a node representing the goal state from the current node </a:t>
                </a:r>
                <a14:m>
                  <m:oMath xmlns:m="http://schemas.openxmlformats.org/officeDocument/2006/math">
                    <m:r>
                      <a:rPr lang="en-US" sz="2000" i="1" dirty="0" smtClean="0">
                        <a:latin typeface="Cambria Math" panose="02040503050406030204" pitchFamily="18" charset="0"/>
                      </a:rPr>
                      <m:t>𝑛</m:t>
                    </m:r>
                  </m:oMath>
                </a14:m>
                <a:r>
                  <a:rPr lang="en-US" sz="2000" i="1" dirty="0"/>
                  <a:t>.</a:t>
                </a:r>
                <a:endParaRPr lang="en-US" sz="2000" dirty="0"/>
              </a:p>
              <a:p>
                <a:r>
                  <a:rPr lang="en-US" sz="2000" dirty="0"/>
                  <a:t>Examples: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19200"/>
                <a:ext cx="8229600" cy="4525963"/>
              </a:xfrm>
              <a:blipFill>
                <a:blip r:embed="rId3"/>
                <a:stretch>
                  <a:fillRect l="-667" t="-1348"/>
                </a:stretch>
              </a:blipFill>
            </p:spPr>
            <p:txBody>
              <a:bodyPr/>
              <a:lstStyle/>
              <a:p>
                <a:r>
                  <a:rPr lang="en-US">
                    <a:noFill/>
                  </a:rPr>
                  <a:t> </a:t>
                </a:r>
              </a:p>
            </p:txBody>
          </p:sp>
        </mc:Fallback>
      </mc:AlternateContent>
      <p:pic>
        <p:nvPicPr>
          <p:cNvPr id="5"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PencilSketch/>
                    </a14:imgEffect>
                  </a14:imgLayer>
                </a14:imgProps>
              </a:ext>
            </a:extLst>
          </a:blip>
          <a:srcRect/>
          <a:stretch>
            <a:fillRect/>
          </a:stretch>
        </p:blipFill>
        <p:spPr bwMode="auto">
          <a:xfrm>
            <a:off x="652534" y="3059960"/>
            <a:ext cx="3272163" cy="3272163"/>
          </a:xfrm>
          <a:prstGeom prst="rect">
            <a:avLst/>
          </a:prstGeom>
          <a:noFill/>
          <a:ln w="9525">
            <a:noFill/>
            <a:miter lim="800000"/>
            <a:headEnd/>
            <a:tailEnd/>
          </a:ln>
        </p:spPr>
      </p:pic>
      <p:sp>
        <p:nvSpPr>
          <p:cNvPr id="6" name="Down Arrow 5"/>
          <p:cNvSpPr/>
          <p:nvPr/>
        </p:nvSpPr>
        <p:spPr>
          <a:xfrm>
            <a:off x="834321" y="2808299"/>
            <a:ext cx="181787" cy="2423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57200" y="2514600"/>
            <a:ext cx="983077" cy="293699"/>
          </a:xfrm>
          <a:prstGeom prst="rect">
            <a:avLst/>
          </a:prstGeom>
          <a:noFill/>
        </p:spPr>
        <p:txBody>
          <a:bodyPr wrap="none" rtlCol="0">
            <a:spAutoFit/>
          </a:bodyPr>
          <a:lstStyle/>
          <a:p>
            <a:r>
              <a:rPr lang="en-US" dirty="0"/>
              <a:t>Start state</a:t>
            </a:r>
          </a:p>
        </p:txBody>
      </p:sp>
      <p:sp>
        <p:nvSpPr>
          <p:cNvPr id="8" name="Down Arrow 7"/>
          <p:cNvSpPr/>
          <p:nvPr/>
        </p:nvSpPr>
        <p:spPr>
          <a:xfrm rot="5400000">
            <a:off x="4068898" y="5928973"/>
            <a:ext cx="181787" cy="2423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72562" y="6355746"/>
            <a:ext cx="983077" cy="293699"/>
          </a:xfrm>
          <a:prstGeom prst="rect">
            <a:avLst/>
          </a:prstGeom>
          <a:noFill/>
        </p:spPr>
        <p:txBody>
          <a:bodyPr wrap="none" rtlCol="0">
            <a:spAutoFit/>
          </a:bodyPr>
          <a:lstStyle/>
          <a:p>
            <a:r>
              <a:rPr lang="en-US" dirty="0"/>
              <a:t>Goal state</a:t>
            </a:r>
          </a:p>
        </p:txBody>
      </p:sp>
      <p:sp>
        <p:nvSpPr>
          <p:cNvPr id="10" name="5-Point Star 9"/>
          <p:cNvSpPr/>
          <p:nvPr/>
        </p:nvSpPr>
        <p:spPr>
          <a:xfrm>
            <a:off x="1864446" y="5301998"/>
            <a:ext cx="181787" cy="181787"/>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1985637" y="5423189"/>
            <a:ext cx="1878464" cy="666552"/>
          </a:xfrm>
          <a:prstGeom prst="line">
            <a:avLst/>
          </a:prstGeom>
          <a:ln w="38100"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pic>
        <p:nvPicPr>
          <p:cNvPr id="12" name="Picture 2">
            <a:extLst>
              <a:ext uri="{FF2B5EF4-FFF2-40B4-BE49-F238E27FC236}">
                <a16:creationId xmlns:a16="http://schemas.microsoft.com/office/drawing/2014/main" id="{DF9E533F-BB9B-4439-8E8F-5DED1104394F}"/>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PencilSketch/>
                    </a14:imgEffect>
                  </a14:imgLayer>
                </a14:imgProps>
              </a:ext>
            </a:extLst>
          </a:blip>
          <a:srcRect/>
          <a:stretch>
            <a:fillRect/>
          </a:stretch>
        </p:blipFill>
        <p:spPr bwMode="auto">
          <a:xfrm>
            <a:off x="4843534" y="3031385"/>
            <a:ext cx="3272163" cy="3272163"/>
          </a:xfrm>
          <a:prstGeom prst="rect">
            <a:avLst/>
          </a:prstGeom>
          <a:noFill/>
          <a:ln w="9525">
            <a:noFill/>
            <a:miter lim="800000"/>
            <a:headEnd/>
            <a:tailEnd/>
          </a:ln>
        </p:spPr>
      </p:pic>
      <p:sp>
        <p:nvSpPr>
          <p:cNvPr id="13" name="Down Arrow 5">
            <a:extLst>
              <a:ext uri="{FF2B5EF4-FFF2-40B4-BE49-F238E27FC236}">
                <a16:creationId xmlns:a16="http://schemas.microsoft.com/office/drawing/2014/main" id="{B3F9EDDE-1211-49CC-AE28-0DEA8B67AF1F}"/>
              </a:ext>
            </a:extLst>
          </p:cNvPr>
          <p:cNvSpPr/>
          <p:nvPr/>
        </p:nvSpPr>
        <p:spPr>
          <a:xfrm>
            <a:off x="5025321" y="2779724"/>
            <a:ext cx="181787" cy="2423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4A4A6DB-BDAD-44F5-B13C-B4880EE656EE}"/>
              </a:ext>
            </a:extLst>
          </p:cNvPr>
          <p:cNvSpPr txBox="1"/>
          <p:nvPr/>
        </p:nvSpPr>
        <p:spPr>
          <a:xfrm>
            <a:off x="4648200" y="2486025"/>
            <a:ext cx="983077" cy="293699"/>
          </a:xfrm>
          <a:prstGeom prst="rect">
            <a:avLst/>
          </a:prstGeom>
          <a:noFill/>
        </p:spPr>
        <p:txBody>
          <a:bodyPr wrap="none" rtlCol="0">
            <a:spAutoFit/>
          </a:bodyPr>
          <a:lstStyle/>
          <a:p>
            <a:r>
              <a:rPr lang="en-US" dirty="0"/>
              <a:t>Start state</a:t>
            </a:r>
          </a:p>
        </p:txBody>
      </p:sp>
      <p:sp>
        <p:nvSpPr>
          <p:cNvPr id="15" name="Down Arrow 7">
            <a:extLst>
              <a:ext uri="{FF2B5EF4-FFF2-40B4-BE49-F238E27FC236}">
                <a16:creationId xmlns:a16="http://schemas.microsoft.com/office/drawing/2014/main" id="{6552566B-6F41-412F-BD9D-8B255E817642}"/>
              </a:ext>
            </a:extLst>
          </p:cNvPr>
          <p:cNvSpPr/>
          <p:nvPr/>
        </p:nvSpPr>
        <p:spPr>
          <a:xfrm rot="5400000">
            <a:off x="8236888" y="5900398"/>
            <a:ext cx="181787" cy="2423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7F9CFA2-F858-4809-8B7D-A3225899B45B}"/>
              </a:ext>
            </a:extLst>
          </p:cNvPr>
          <p:cNvSpPr txBox="1"/>
          <p:nvPr/>
        </p:nvSpPr>
        <p:spPr>
          <a:xfrm>
            <a:off x="7836242" y="6342230"/>
            <a:ext cx="983077" cy="293699"/>
          </a:xfrm>
          <a:prstGeom prst="rect">
            <a:avLst/>
          </a:prstGeom>
          <a:noFill/>
        </p:spPr>
        <p:txBody>
          <a:bodyPr wrap="none" rtlCol="0">
            <a:spAutoFit/>
          </a:bodyPr>
          <a:lstStyle/>
          <a:p>
            <a:r>
              <a:rPr lang="en-US" dirty="0"/>
              <a:t>Goal state</a:t>
            </a:r>
          </a:p>
        </p:txBody>
      </p:sp>
      <p:sp>
        <p:nvSpPr>
          <p:cNvPr id="17" name="5-Point Star 9">
            <a:extLst>
              <a:ext uri="{FF2B5EF4-FFF2-40B4-BE49-F238E27FC236}">
                <a16:creationId xmlns:a16="http://schemas.microsoft.com/office/drawing/2014/main" id="{C5FBD971-D576-46B5-B778-F31D90E6A82B}"/>
              </a:ext>
            </a:extLst>
          </p:cNvPr>
          <p:cNvSpPr/>
          <p:nvPr/>
        </p:nvSpPr>
        <p:spPr>
          <a:xfrm>
            <a:off x="6055446" y="5273423"/>
            <a:ext cx="181787" cy="181787"/>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FFB86754-9901-4B12-8CBE-445BFFF5B1E5}"/>
              </a:ext>
            </a:extLst>
          </p:cNvPr>
          <p:cNvCxnSpPr/>
          <p:nvPr/>
        </p:nvCxnSpPr>
        <p:spPr>
          <a:xfrm>
            <a:off x="6176637" y="5394614"/>
            <a:ext cx="1878464" cy="666552"/>
          </a:xfrm>
          <a:prstGeom prst="bentConnector3">
            <a:avLst>
              <a:gd name="adj1" fmla="val 308"/>
            </a:avLst>
          </a:prstGeom>
          <a:ln w="38100"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4" name="Rectangle 3">
            <a:extLst>
              <a:ext uri="{FF2B5EF4-FFF2-40B4-BE49-F238E27FC236}">
                <a16:creationId xmlns:a16="http://schemas.microsoft.com/office/drawing/2014/main" id="{19042422-30D2-4FB5-9682-F3AE7571F65B}"/>
              </a:ext>
            </a:extLst>
          </p:cNvPr>
          <p:cNvSpPr/>
          <p:nvPr/>
        </p:nvSpPr>
        <p:spPr>
          <a:xfrm>
            <a:off x="1325338" y="2209800"/>
            <a:ext cx="1952779" cy="369332"/>
          </a:xfrm>
          <a:prstGeom prst="rect">
            <a:avLst/>
          </a:prstGeom>
        </p:spPr>
        <p:txBody>
          <a:bodyPr wrap="none">
            <a:spAutoFit/>
          </a:bodyPr>
          <a:lstStyle/>
          <a:p>
            <a:r>
              <a:rPr lang="en-US" b="1" dirty="0"/>
              <a:t>Euclidean distance</a:t>
            </a:r>
          </a:p>
        </p:txBody>
      </p:sp>
      <p:sp>
        <p:nvSpPr>
          <p:cNvPr id="19" name="Rectangle 18">
            <a:extLst>
              <a:ext uri="{FF2B5EF4-FFF2-40B4-BE49-F238E27FC236}">
                <a16:creationId xmlns:a16="http://schemas.microsoft.com/office/drawing/2014/main" id="{6B0D99D0-DFBD-4069-8820-82E7E0CAE9B6}"/>
              </a:ext>
            </a:extLst>
          </p:cNvPr>
          <p:cNvSpPr/>
          <p:nvPr/>
        </p:nvSpPr>
        <p:spPr>
          <a:xfrm>
            <a:off x="5514821" y="2221468"/>
            <a:ext cx="2099614" cy="369332"/>
          </a:xfrm>
          <a:prstGeom prst="rect">
            <a:avLst/>
          </a:prstGeom>
        </p:spPr>
        <p:txBody>
          <a:bodyPr wrap="none">
            <a:spAutoFit/>
          </a:bodyPr>
          <a:lstStyle/>
          <a:p>
            <a:r>
              <a:rPr lang="en-US" b="1" dirty="0"/>
              <a:t>Manhattan distance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P spid="17" grpId="0" animBg="1"/>
      <p:bldP spid="1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Heuristic for the Romania Problem</a:t>
            </a:r>
          </a:p>
        </p:txBody>
      </p:sp>
      <p:pic>
        <p:nvPicPr>
          <p:cNvPr id="8196" name="Picture 4" descr="romania2"/>
          <p:cNvPicPr>
            <a:picLocks noChangeAspect="1" noChangeArrowheads="1"/>
          </p:cNvPicPr>
          <p:nvPr/>
        </p:nvPicPr>
        <p:blipFill>
          <a:blip r:embed="rId3" cstate="print"/>
          <a:srcRect/>
          <a:stretch>
            <a:fillRect/>
          </a:stretch>
        </p:blipFill>
        <p:spPr bwMode="auto">
          <a:xfrm>
            <a:off x="381000" y="1828800"/>
            <a:ext cx="8229600" cy="4033838"/>
          </a:xfrm>
          <a:prstGeom prst="rect">
            <a:avLst/>
          </a:prstGeom>
          <a:noFill/>
        </p:spPr>
      </p:pic>
      <p:sp>
        <p:nvSpPr>
          <p:cNvPr id="7" name="Rectangle 6">
            <a:extLst>
              <a:ext uri="{FF2B5EF4-FFF2-40B4-BE49-F238E27FC236}">
                <a16:creationId xmlns:a16="http://schemas.microsoft.com/office/drawing/2014/main" id="{F78DBA2A-F6A5-49BF-96B9-767627D3AC80}"/>
              </a:ext>
            </a:extLst>
          </p:cNvPr>
          <p:cNvSpPr/>
          <p:nvPr/>
        </p:nvSpPr>
        <p:spPr>
          <a:xfrm>
            <a:off x="8224929" y="1905000"/>
            <a:ext cx="614271" cy="400110"/>
          </a:xfrm>
          <a:prstGeom prst="rect">
            <a:avLst/>
          </a:prstGeom>
        </p:spPr>
        <p:txBody>
          <a:bodyPr wrap="none">
            <a:spAutoFit/>
          </a:bodyPr>
          <a:lstStyle/>
          <a:p>
            <a:r>
              <a:rPr lang="en-US" sz="2000" b="1" i="1" dirty="0"/>
              <a:t>h</a:t>
            </a:r>
            <a:r>
              <a:rPr lang="en-US" sz="2000" b="1" dirty="0"/>
              <a:t>(</a:t>
            </a:r>
            <a:r>
              <a:rPr lang="en-US" sz="2000" b="1" i="1" dirty="0"/>
              <a:t>n</a:t>
            </a:r>
            <a:r>
              <a:rPr lang="en-US" sz="2000" b="1" dirty="0"/>
              <a:t>)</a:t>
            </a:r>
          </a:p>
        </p:txBody>
      </p:sp>
      <p:sp>
        <p:nvSpPr>
          <p:cNvPr id="2" name="TextBox 1">
            <a:extLst>
              <a:ext uri="{FF2B5EF4-FFF2-40B4-BE49-F238E27FC236}">
                <a16:creationId xmlns:a16="http://schemas.microsoft.com/office/drawing/2014/main" id="{DFB2DA8B-530E-3480-9EF1-91951EBF384E}"/>
              </a:ext>
            </a:extLst>
          </p:cNvPr>
          <p:cNvSpPr txBox="1"/>
          <p:nvPr/>
        </p:nvSpPr>
        <p:spPr>
          <a:xfrm>
            <a:off x="628650" y="1371600"/>
            <a:ext cx="7886700" cy="369332"/>
          </a:xfrm>
          <a:prstGeom prst="rect">
            <a:avLst/>
          </a:prstGeom>
          <a:noFill/>
        </p:spPr>
        <p:txBody>
          <a:bodyPr wrap="square" rtlCol="0">
            <a:spAutoFit/>
          </a:bodyPr>
          <a:lstStyle/>
          <a:p>
            <a:r>
              <a:rPr lang="en-US" dirty="0"/>
              <a:t>Estimate the driving distance from Arad to Bucharest using a straight-line distance.</a:t>
            </a:r>
          </a:p>
        </p:txBody>
      </p:sp>
      <p:sp>
        <p:nvSpPr>
          <p:cNvPr id="4" name="Oval 3">
            <a:extLst>
              <a:ext uri="{FF2B5EF4-FFF2-40B4-BE49-F238E27FC236}">
                <a16:creationId xmlns:a16="http://schemas.microsoft.com/office/drawing/2014/main" id="{7E81295B-94F7-16E4-C004-0A9784F7815D}"/>
              </a:ext>
            </a:extLst>
          </p:cNvPr>
          <p:cNvSpPr/>
          <p:nvPr/>
        </p:nvSpPr>
        <p:spPr>
          <a:xfrm>
            <a:off x="381000" y="2754332"/>
            <a:ext cx="609600" cy="4460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3F527A35-B54A-2D95-8C44-1F2B0C36B132}"/>
              </a:ext>
            </a:extLst>
          </p:cNvPr>
          <p:cNvSpPr/>
          <p:nvPr/>
        </p:nvSpPr>
        <p:spPr>
          <a:xfrm>
            <a:off x="4267200" y="4800600"/>
            <a:ext cx="10668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B22628DF-9595-EB93-31F4-B9C6D3306957}"/>
              </a:ext>
            </a:extLst>
          </p:cNvPr>
          <p:cNvCxnSpPr>
            <a:cxnSpLocks/>
          </p:cNvCxnSpPr>
          <p:nvPr/>
        </p:nvCxnSpPr>
        <p:spPr>
          <a:xfrm>
            <a:off x="838200" y="3009902"/>
            <a:ext cx="3657600" cy="1943098"/>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9" name="Oval 8">
            <a:extLst>
              <a:ext uri="{FF2B5EF4-FFF2-40B4-BE49-F238E27FC236}">
                <a16:creationId xmlns:a16="http://schemas.microsoft.com/office/drawing/2014/main" id="{6C6C391E-8BF1-7C12-BFFE-0645E1200BE3}"/>
              </a:ext>
            </a:extLst>
          </p:cNvPr>
          <p:cNvSpPr/>
          <p:nvPr/>
        </p:nvSpPr>
        <p:spPr>
          <a:xfrm>
            <a:off x="6853328" y="2133204"/>
            <a:ext cx="1909671" cy="259773"/>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8D9CEAD-8352-4F84-4D86-31BAF43A91E9}"/>
              </a:ext>
            </a:extLst>
          </p:cNvPr>
          <p:cNvSpPr txBox="1"/>
          <p:nvPr/>
        </p:nvSpPr>
        <p:spPr>
          <a:xfrm rot="1576214">
            <a:off x="1902984" y="3796784"/>
            <a:ext cx="685800" cy="369332"/>
          </a:xfrm>
          <a:prstGeom prst="rect">
            <a:avLst/>
          </a:prstGeom>
          <a:noFill/>
        </p:spPr>
        <p:txBody>
          <a:bodyPr wrap="square" rtlCol="0">
            <a:spAutoFit/>
          </a:bodyPr>
          <a:lstStyle/>
          <a:p>
            <a:r>
              <a:rPr lang="en-US" b="1" dirty="0">
                <a:solidFill>
                  <a:schemeClr val="accent2"/>
                </a:solidFill>
              </a:rPr>
              <a:t>366</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Greedy Best-First Search Example</a:t>
            </a:r>
          </a:p>
        </p:txBody>
      </p:sp>
      <p:pic>
        <p:nvPicPr>
          <p:cNvPr id="10244" name="Picture 4" descr="greedy-progress01c"/>
          <p:cNvPicPr>
            <a:picLocks noChangeAspect="1" noChangeArrowheads="1"/>
          </p:cNvPicPr>
          <p:nvPr/>
        </p:nvPicPr>
        <p:blipFill>
          <a:blip r:embed="rId3" cstate="print"/>
          <a:srcRect/>
          <a:stretch>
            <a:fillRect/>
          </a:stretch>
        </p:blipFill>
        <p:spPr bwMode="auto">
          <a:xfrm>
            <a:off x="1752600" y="1828800"/>
            <a:ext cx="5467350" cy="1990725"/>
          </a:xfrm>
          <a:prstGeom prst="rect">
            <a:avLst/>
          </a:prstGeom>
          <a:noFill/>
        </p:spPr>
      </p:pic>
      <p:pic>
        <p:nvPicPr>
          <p:cNvPr id="4" name="Picture 4" descr="romania2"/>
          <p:cNvPicPr>
            <a:picLocks noChangeAspect="1" noChangeArrowheads="1"/>
          </p:cNvPicPr>
          <p:nvPr/>
        </p:nvPicPr>
        <p:blipFill>
          <a:blip r:embed="rId4" cstate="print"/>
          <a:srcRect/>
          <a:stretch>
            <a:fillRect/>
          </a:stretch>
        </p:blipFill>
        <p:spPr bwMode="auto">
          <a:xfrm>
            <a:off x="3581400" y="3962400"/>
            <a:ext cx="5334000" cy="2614525"/>
          </a:xfrm>
          <a:prstGeom prst="rect">
            <a:avLst/>
          </a:prstGeom>
          <a:noFill/>
        </p:spPr>
      </p:pic>
      <p:sp>
        <p:nvSpPr>
          <p:cNvPr id="5" name="Oval 4"/>
          <p:cNvSpPr/>
          <p:nvPr/>
        </p:nvSpPr>
        <p:spPr>
          <a:xfrm>
            <a:off x="3505200" y="4572000"/>
            <a:ext cx="457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096000" y="5867400"/>
            <a:ext cx="685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813A329-F65E-4329-9D0F-2A7F26023156}"/>
              </a:ext>
            </a:extLst>
          </p:cNvPr>
          <p:cNvSpPr/>
          <p:nvPr/>
        </p:nvSpPr>
        <p:spPr>
          <a:xfrm>
            <a:off x="685800" y="1420595"/>
            <a:ext cx="3124200" cy="923330"/>
          </a:xfrm>
          <a:prstGeom prst="rect">
            <a:avLst/>
          </a:prstGeom>
        </p:spPr>
        <p:txBody>
          <a:bodyPr wrap="square">
            <a:spAutoFit/>
          </a:bodyPr>
          <a:lstStyle/>
          <a:p>
            <a:r>
              <a:rPr lang="en-US" b="1" dirty="0"/>
              <a:t>Expansion rule: Expand the node that has the lowest value of the heuristic function </a:t>
            </a:r>
            <a:r>
              <a:rPr lang="en-US" b="1" i="1" dirty="0"/>
              <a:t>h</a:t>
            </a:r>
            <a:r>
              <a:rPr lang="en-US" b="1" dirty="0"/>
              <a:t>(</a:t>
            </a:r>
            <a:r>
              <a:rPr lang="en-US" b="1" i="1" dirty="0"/>
              <a:t>n</a:t>
            </a:r>
            <a:r>
              <a:rPr lang="en-US" b="1" dirty="0"/>
              <a:t>)</a:t>
            </a:r>
          </a:p>
        </p:txBody>
      </p:sp>
      <p:sp>
        <p:nvSpPr>
          <p:cNvPr id="8" name="Oval 7">
            <a:extLst>
              <a:ext uri="{FF2B5EF4-FFF2-40B4-BE49-F238E27FC236}">
                <a16:creationId xmlns:a16="http://schemas.microsoft.com/office/drawing/2014/main" id="{BE048C35-3A6E-4B42-803D-03F8170F3848}"/>
              </a:ext>
            </a:extLst>
          </p:cNvPr>
          <p:cNvSpPr/>
          <p:nvPr/>
        </p:nvSpPr>
        <p:spPr>
          <a:xfrm>
            <a:off x="7744968" y="4114800"/>
            <a:ext cx="1371600" cy="228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DBCCA6DC-EE15-42ED-A9EB-EAE135849C46}"/>
              </a:ext>
            </a:extLst>
          </p:cNvPr>
          <p:cNvCxnSpPr>
            <a:cxnSpLocks/>
          </p:cNvCxnSpPr>
          <p:nvPr/>
        </p:nvCxnSpPr>
        <p:spPr>
          <a:xfrm>
            <a:off x="3886200" y="4724400"/>
            <a:ext cx="2362200" cy="129540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3" name="Rectangle 2">
            <a:extLst>
              <a:ext uri="{FF2B5EF4-FFF2-40B4-BE49-F238E27FC236}">
                <a16:creationId xmlns:a16="http://schemas.microsoft.com/office/drawing/2014/main" id="{72EE3BD0-89FD-4BAB-9EE2-A555148474C0}"/>
              </a:ext>
            </a:extLst>
          </p:cNvPr>
          <p:cNvSpPr/>
          <p:nvPr/>
        </p:nvSpPr>
        <p:spPr>
          <a:xfrm>
            <a:off x="4122209" y="1905000"/>
            <a:ext cx="678391" cy="369332"/>
          </a:xfrm>
          <a:prstGeom prst="rect">
            <a:avLst/>
          </a:prstGeom>
        </p:spPr>
        <p:txBody>
          <a:bodyPr wrap="none">
            <a:spAutoFit/>
          </a:bodyPr>
          <a:lstStyle/>
          <a:p>
            <a:r>
              <a:rPr lang="en-US" i="1" dirty="0"/>
              <a:t>h</a:t>
            </a:r>
            <a:r>
              <a:rPr lang="en-US" dirty="0"/>
              <a:t>(</a:t>
            </a:r>
            <a:r>
              <a:rPr lang="en-US" i="1" dirty="0"/>
              <a:t>n</a:t>
            </a:r>
            <a:r>
              <a:rPr lang="en-US" dirty="0"/>
              <a: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greedy-progress02c"/>
          <p:cNvPicPr>
            <a:picLocks noChangeAspect="1" noChangeArrowheads="1"/>
          </p:cNvPicPr>
          <p:nvPr/>
        </p:nvPicPr>
        <p:blipFill>
          <a:blip r:embed="rId3" cstate="print"/>
          <a:srcRect/>
          <a:stretch>
            <a:fillRect/>
          </a:stretch>
        </p:blipFill>
        <p:spPr bwMode="auto">
          <a:xfrm>
            <a:off x="1752600" y="1828800"/>
            <a:ext cx="5467350" cy="1990725"/>
          </a:xfrm>
          <a:prstGeom prst="rect">
            <a:avLst/>
          </a:prstGeom>
          <a:noFill/>
        </p:spPr>
      </p:pic>
      <p:sp>
        <p:nvSpPr>
          <p:cNvPr id="47106" name="Rectangle 2"/>
          <p:cNvSpPr>
            <a:spLocks noGrp="1" noChangeArrowheads="1"/>
          </p:cNvSpPr>
          <p:nvPr>
            <p:ph type="title"/>
          </p:nvPr>
        </p:nvSpPr>
        <p:spPr/>
        <p:txBody>
          <a:bodyPr/>
          <a:lstStyle/>
          <a:p>
            <a:r>
              <a:rPr lang="en-US" dirty="0"/>
              <a:t>Greedy Best-First Search Example</a:t>
            </a:r>
          </a:p>
        </p:txBody>
      </p:sp>
      <p:pic>
        <p:nvPicPr>
          <p:cNvPr id="4" name="Picture 4" descr="romania2"/>
          <p:cNvPicPr>
            <a:picLocks noChangeAspect="1" noChangeArrowheads="1"/>
          </p:cNvPicPr>
          <p:nvPr/>
        </p:nvPicPr>
        <p:blipFill>
          <a:blip r:embed="rId4" cstate="print"/>
          <a:srcRect/>
          <a:stretch>
            <a:fillRect/>
          </a:stretch>
        </p:blipFill>
        <p:spPr bwMode="auto">
          <a:xfrm>
            <a:off x="3581400" y="3962400"/>
            <a:ext cx="5334000" cy="2614525"/>
          </a:xfrm>
          <a:prstGeom prst="rect">
            <a:avLst/>
          </a:prstGeom>
          <a:noFill/>
        </p:spPr>
      </p:pic>
      <p:sp>
        <p:nvSpPr>
          <p:cNvPr id="5" name="Oval 4"/>
          <p:cNvSpPr/>
          <p:nvPr/>
        </p:nvSpPr>
        <p:spPr>
          <a:xfrm>
            <a:off x="3505200" y="4572000"/>
            <a:ext cx="457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096000" y="5867400"/>
            <a:ext cx="685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0B746B4-B1B9-44D5-BA81-8439BB79491A}"/>
              </a:ext>
            </a:extLst>
          </p:cNvPr>
          <p:cNvSpPr/>
          <p:nvPr/>
        </p:nvSpPr>
        <p:spPr>
          <a:xfrm>
            <a:off x="7696200" y="5867400"/>
            <a:ext cx="1371600" cy="228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6A8D76BF-BDD2-4FC5-9A22-719605291D78}"/>
              </a:ext>
            </a:extLst>
          </p:cNvPr>
          <p:cNvCxnSpPr/>
          <p:nvPr/>
        </p:nvCxnSpPr>
        <p:spPr>
          <a:xfrm>
            <a:off x="3886200" y="4724400"/>
            <a:ext cx="914400" cy="2286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 name="Straight Arrow Connector 1">
            <a:extLst>
              <a:ext uri="{FF2B5EF4-FFF2-40B4-BE49-F238E27FC236}">
                <a16:creationId xmlns:a16="http://schemas.microsoft.com/office/drawing/2014/main" id="{F5C6AF60-49DE-C944-9261-51D40A266408}"/>
              </a:ext>
            </a:extLst>
          </p:cNvPr>
          <p:cNvCxnSpPr>
            <a:cxnSpLocks/>
          </p:cNvCxnSpPr>
          <p:nvPr/>
        </p:nvCxnSpPr>
        <p:spPr>
          <a:xfrm>
            <a:off x="4800600" y="5029200"/>
            <a:ext cx="1447800" cy="99060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descr="greedy-progress03c"/>
          <p:cNvPicPr>
            <a:picLocks noChangeAspect="1" noChangeArrowheads="1"/>
          </p:cNvPicPr>
          <p:nvPr/>
        </p:nvPicPr>
        <p:blipFill>
          <a:blip r:embed="rId3" cstate="print"/>
          <a:srcRect/>
          <a:stretch>
            <a:fillRect/>
          </a:stretch>
        </p:blipFill>
        <p:spPr bwMode="auto">
          <a:xfrm>
            <a:off x="1752600" y="1828800"/>
            <a:ext cx="5467350" cy="1990725"/>
          </a:xfrm>
          <a:prstGeom prst="rect">
            <a:avLst/>
          </a:prstGeom>
          <a:noFill/>
        </p:spPr>
      </p:pic>
      <p:sp>
        <p:nvSpPr>
          <p:cNvPr id="48130" name="Rectangle 2"/>
          <p:cNvSpPr>
            <a:spLocks noGrp="1" noChangeArrowheads="1"/>
          </p:cNvSpPr>
          <p:nvPr>
            <p:ph type="title"/>
          </p:nvPr>
        </p:nvSpPr>
        <p:spPr/>
        <p:txBody>
          <a:bodyPr/>
          <a:lstStyle/>
          <a:p>
            <a:r>
              <a:rPr lang="en-US" dirty="0"/>
              <a:t>Greedy Best-First Search Example</a:t>
            </a:r>
          </a:p>
        </p:txBody>
      </p:sp>
      <p:pic>
        <p:nvPicPr>
          <p:cNvPr id="4" name="Picture 4" descr="romania2"/>
          <p:cNvPicPr>
            <a:picLocks noChangeAspect="1" noChangeArrowheads="1"/>
          </p:cNvPicPr>
          <p:nvPr/>
        </p:nvPicPr>
        <p:blipFill>
          <a:blip r:embed="rId4" cstate="print"/>
          <a:srcRect/>
          <a:stretch>
            <a:fillRect/>
          </a:stretch>
        </p:blipFill>
        <p:spPr bwMode="auto">
          <a:xfrm>
            <a:off x="3581400" y="3962400"/>
            <a:ext cx="5334000" cy="2614525"/>
          </a:xfrm>
          <a:prstGeom prst="rect">
            <a:avLst/>
          </a:prstGeom>
          <a:noFill/>
        </p:spPr>
      </p:pic>
      <p:sp>
        <p:nvSpPr>
          <p:cNvPr id="5" name="Oval 4"/>
          <p:cNvSpPr/>
          <p:nvPr/>
        </p:nvSpPr>
        <p:spPr>
          <a:xfrm>
            <a:off x="3505200" y="4572000"/>
            <a:ext cx="457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096000" y="5867400"/>
            <a:ext cx="685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0F009FA-EFF8-44D1-B93C-B44494A504D8}"/>
              </a:ext>
            </a:extLst>
          </p:cNvPr>
          <p:cNvSpPr/>
          <p:nvPr/>
        </p:nvSpPr>
        <p:spPr>
          <a:xfrm>
            <a:off x="7696200" y="4724400"/>
            <a:ext cx="1371600" cy="228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0F465874-9D6D-4222-AF59-64148EFA6B50}"/>
              </a:ext>
            </a:extLst>
          </p:cNvPr>
          <p:cNvCxnSpPr/>
          <p:nvPr/>
        </p:nvCxnSpPr>
        <p:spPr>
          <a:xfrm>
            <a:off x="3886200" y="4724400"/>
            <a:ext cx="914400" cy="2286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97706A2-1E18-4BBE-B631-20117199C7C7}"/>
              </a:ext>
            </a:extLst>
          </p:cNvPr>
          <p:cNvCxnSpPr>
            <a:cxnSpLocks/>
          </p:cNvCxnSpPr>
          <p:nvPr/>
        </p:nvCxnSpPr>
        <p:spPr>
          <a:xfrm>
            <a:off x="4800600" y="5001438"/>
            <a:ext cx="7620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 name="Straight Arrow Connector 1">
            <a:extLst>
              <a:ext uri="{FF2B5EF4-FFF2-40B4-BE49-F238E27FC236}">
                <a16:creationId xmlns:a16="http://schemas.microsoft.com/office/drawing/2014/main" id="{434775BF-DE75-1BE1-4E78-7F02BD59FCB1}"/>
              </a:ext>
            </a:extLst>
          </p:cNvPr>
          <p:cNvCxnSpPr>
            <a:cxnSpLocks/>
          </p:cNvCxnSpPr>
          <p:nvPr/>
        </p:nvCxnSpPr>
        <p:spPr>
          <a:xfrm>
            <a:off x="5562600" y="5105400"/>
            <a:ext cx="685800" cy="91440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greedy-progress04c"/>
          <p:cNvPicPr>
            <a:picLocks noChangeAspect="1" noChangeArrowheads="1"/>
          </p:cNvPicPr>
          <p:nvPr/>
        </p:nvPicPr>
        <p:blipFill>
          <a:blip r:embed="rId3" cstate="print"/>
          <a:srcRect/>
          <a:stretch>
            <a:fillRect/>
          </a:stretch>
        </p:blipFill>
        <p:spPr bwMode="auto">
          <a:xfrm>
            <a:off x="1752600" y="1828800"/>
            <a:ext cx="5467350" cy="1990725"/>
          </a:xfrm>
          <a:prstGeom prst="rect">
            <a:avLst/>
          </a:prstGeom>
          <a:noFill/>
        </p:spPr>
      </p:pic>
      <p:sp>
        <p:nvSpPr>
          <p:cNvPr id="49154" name="Rectangle 2"/>
          <p:cNvSpPr>
            <a:spLocks noGrp="1" noChangeArrowheads="1"/>
          </p:cNvSpPr>
          <p:nvPr>
            <p:ph type="title"/>
          </p:nvPr>
        </p:nvSpPr>
        <p:spPr/>
        <p:txBody>
          <a:bodyPr/>
          <a:lstStyle/>
          <a:p>
            <a:r>
              <a:rPr lang="en-US" dirty="0"/>
              <a:t>Greedy Best-First Search Example</a:t>
            </a:r>
          </a:p>
        </p:txBody>
      </p:sp>
      <p:pic>
        <p:nvPicPr>
          <p:cNvPr id="4" name="Picture 4" descr="romania2"/>
          <p:cNvPicPr>
            <a:picLocks noChangeAspect="1" noChangeArrowheads="1"/>
          </p:cNvPicPr>
          <p:nvPr/>
        </p:nvPicPr>
        <p:blipFill>
          <a:blip r:embed="rId4" cstate="print"/>
          <a:srcRect/>
          <a:stretch>
            <a:fillRect/>
          </a:stretch>
        </p:blipFill>
        <p:spPr bwMode="auto">
          <a:xfrm>
            <a:off x="3581400" y="3962400"/>
            <a:ext cx="5334000" cy="2614525"/>
          </a:xfrm>
          <a:prstGeom prst="rect">
            <a:avLst/>
          </a:prstGeom>
          <a:noFill/>
        </p:spPr>
      </p:pic>
      <p:sp>
        <p:nvSpPr>
          <p:cNvPr id="5" name="Oval 4"/>
          <p:cNvSpPr/>
          <p:nvPr/>
        </p:nvSpPr>
        <p:spPr>
          <a:xfrm>
            <a:off x="3505200" y="4572000"/>
            <a:ext cx="457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096000" y="5867400"/>
            <a:ext cx="685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00F6D99-E87D-4AA3-AD8B-447899F886C5}"/>
              </a:ext>
            </a:extLst>
          </p:cNvPr>
          <p:cNvSpPr/>
          <p:nvPr/>
        </p:nvSpPr>
        <p:spPr>
          <a:xfrm>
            <a:off x="3505200" y="4572000"/>
            <a:ext cx="457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ACE05D85-C802-48A6-843A-9110DD87E92E}"/>
              </a:ext>
            </a:extLst>
          </p:cNvPr>
          <p:cNvCxnSpPr/>
          <p:nvPr/>
        </p:nvCxnSpPr>
        <p:spPr>
          <a:xfrm>
            <a:off x="3886200" y="4724400"/>
            <a:ext cx="914400" cy="2286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0E125D5-DC1E-4678-B2BA-41982719EC83}"/>
              </a:ext>
            </a:extLst>
          </p:cNvPr>
          <p:cNvCxnSpPr>
            <a:cxnSpLocks/>
          </p:cNvCxnSpPr>
          <p:nvPr/>
        </p:nvCxnSpPr>
        <p:spPr>
          <a:xfrm>
            <a:off x="4800600" y="5001438"/>
            <a:ext cx="7620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D49CB5D-1B80-4844-9594-49B26C57E141}"/>
              </a:ext>
            </a:extLst>
          </p:cNvPr>
          <p:cNvCxnSpPr>
            <a:cxnSpLocks/>
          </p:cNvCxnSpPr>
          <p:nvPr/>
        </p:nvCxnSpPr>
        <p:spPr>
          <a:xfrm>
            <a:off x="5562600" y="5001438"/>
            <a:ext cx="762000" cy="10183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6F557EE-C26D-455B-869B-F2F1E551F9BA}"/>
              </a:ext>
            </a:extLst>
          </p:cNvPr>
          <p:cNvSpPr txBox="1"/>
          <p:nvPr/>
        </p:nvSpPr>
        <p:spPr>
          <a:xfrm>
            <a:off x="598170" y="4956048"/>
            <a:ext cx="2789546" cy="646331"/>
          </a:xfrm>
          <a:prstGeom prst="rect">
            <a:avLst/>
          </a:prstGeom>
          <a:noFill/>
        </p:spPr>
        <p:txBody>
          <a:bodyPr wrap="none" rtlCol="0">
            <a:spAutoFit/>
          </a:bodyPr>
          <a:lstStyle/>
          <a:p>
            <a:r>
              <a:rPr lang="en-US" dirty="0"/>
              <a:t>Total: </a:t>
            </a:r>
          </a:p>
          <a:p>
            <a:r>
              <a:rPr lang="en-US" dirty="0"/>
              <a:t>  140 + 99 + 211 = 450 miles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r>
              <a:rPr lang="en-US" dirty="0"/>
              <a:t>Properties of Greedy Best-First Search</a:t>
            </a:r>
          </a:p>
        </p:txBody>
      </p:sp>
      <p:sp>
        <p:nvSpPr>
          <p:cNvPr id="14339" name="Rectangle 3"/>
          <p:cNvSpPr>
            <a:spLocks noGrp="1" noChangeArrowheads="1"/>
          </p:cNvSpPr>
          <p:nvPr>
            <p:ph idx="1"/>
          </p:nvPr>
        </p:nvSpPr>
        <p:spPr>
          <a:xfrm>
            <a:off x="628650" y="1825625"/>
            <a:ext cx="7886700" cy="1808250"/>
          </a:xfrm>
        </p:spPr>
        <p:txBody>
          <a:bodyPr>
            <a:normAutofit fontScale="92500" lnSpcReduction="10000"/>
          </a:bodyPr>
          <a:lstStyle/>
          <a:p>
            <a:r>
              <a:rPr lang="en-US" sz="2400" b="1" dirty="0">
                <a:solidFill>
                  <a:srgbClr val="FF0000"/>
                </a:solidFill>
              </a:rPr>
              <a:t>Complete?</a:t>
            </a:r>
          </a:p>
          <a:p>
            <a:pPr lvl="1">
              <a:buNone/>
            </a:pPr>
            <a:r>
              <a:rPr lang="en-US" sz="2400" dirty="0"/>
              <a:t>Yes – Best-first search if complete in finite spaces.</a:t>
            </a:r>
          </a:p>
          <a:p>
            <a:endParaRPr lang="en-US" sz="2400" b="1" dirty="0">
              <a:solidFill>
                <a:srgbClr val="FF0000"/>
              </a:solidFill>
            </a:endParaRPr>
          </a:p>
          <a:p>
            <a:r>
              <a:rPr lang="en-US" sz="2400" b="1" dirty="0">
                <a:solidFill>
                  <a:srgbClr val="FF0000"/>
                </a:solidFill>
              </a:rPr>
              <a:t>Optimal? </a:t>
            </a:r>
          </a:p>
          <a:p>
            <a:pPr lvl="1">
              <a:buNone/>
            </a:pPr>
            <a:r>
              <a:rPr lang="en-US" sz="2400" dirty="0"/>
              <a:t>No</a:t>
            </a:r>
          </a:p>
        </p:txBody>
      </p:sp>
      <p:sp>
        <p:nvSpPr>
          <p:cNvPr id="8" name="TextBox 7">
            <a:extLst>
              <a:ext uri="{FF2B5EF4-FFF2-40B4-BE49-F238E27FC236}">
                <a16:creationId xmlns:a16="http://schemas.microsoft.com/office/drawing/2014/main" id="{DE10AFEF-19D3-4F0D-BE75-9A8A971332EC}"/>
              </a:ext>
            </a:extLst>
          </p:cNvPr>
          <p:cNvSpPr txBox="1"/>
          <p:nvPr/>
        </p:nvSpPr>
        <p:spPr>
          <a:xfrm>
            <a:off x="152400" y="4056817"/>
            <a:ext cx="3559629" cy="1477328"/>
          </a:xfrm>
          <a:prstGeom prst="rect">
            <a:avLst/>
          </a:prstGeom>
          <a:noFill/>
        </p:spPr>
        <p:txBody>
          <a:bodyPr wrap="none" rtlCol="0">
            <a:spAutoFit/>
          </a:bodyPr>
          <a:lstStyle/>
          <a:p>
            <a:r>
              <a:rPr lang="en-US" dirty="0"/>
              <a:t>Total: </a:t>
            </a:r>
          </a:p>
          <a:p>
            <a:r>
              <a:rPr lang="en-US" dirty="0"/>
              <a:t>  140 + 99 + 211 = 450 miles</a:t>
            </a:r>
          </a:p>
          <a:p>
            <a:endParaRPr lang="en-US" dirty="0"/>
          </a:p>
          <a:p>
            <a:r>
              <a:rPr lang="en-US" dirty="0"/>
              <a:t>Alternative through </a:t>
            </a:r>
            <a:r>
              <a:rPr lang="en-US" dirty="0" err="1"/>
              <a:t>Rimnicu</a:t>
            </a:r>
            <a:r>
              <a:rPr lang="en-US" dirty="0"/>
              <a:t> </a:t>
            </a:r>
            <a:r>
              <a:rPr lang="en-US" dirty="0" err="1"/>
              <a:t>Vilcea</a:t>
            </a:r>
            <a:r>
              <a:rPr lang="en-US" dirty="0"/>
              <a:t>: </a:t>
            </a:r>
          </a:p>
          <a:p>
            <a:r>
              <a:rPr lang="en-US" dirty="0"/>
              <a:t>  140 + 80 + 97 + 101 = 418 miles</a:t>
            </a:r>
          </a:p>
        </p:txBody>
      </p:sp>
      <p:pic>
        <p:nvPicPr>
          <p:cNvPr id="16" name="Picture 4" descr="romania2">
            <a:extLst>
              <a:ext uri="{FF2B5EF4-FFF2-40B4-BE49-F238E27FC236}">
                <a16:creationId xmlns:a16="http://schemas.microsoft.com/office/drawing/2014/main" id="{08046EC5-9DF9-400A-BA8A-EB04EA005608}"/>
              </a:ext>
            </a:extLst>
          </p:cNvPr>
          <p:cNvPicPr>
            <a:picLocks noChangeAspect="1" noChangeArrowheads="1"/>
          </p:cNvPicPr>
          <p:nvPr/>
        </p:nvPicPr>
        <p:blipFill>
          <a:blip r:embed="rId3" cstate="print"/>
          <a:srcRect/>
          <a:stretch>
            <a:fillRect/>
          </a:stretch>
        </p:blipFill>
        <p:spPr bwMode="auto">
          <a:xfrm>
            <a:off x="3581400" y="3962400"/>
            <a:ext cx="5334000" cy="2614525"/>
          </a:xfrm>
          <a:prstGeom prst="rect">
            <a:avLst/>
          </a:prstGeom>
          <a:noFill/>
        </p:spPr>
      </p:pic>
      <p:sp>
        <p:nvSpPr>
          <p:cNvPr id="17" name="Oval 16">
            <a:extLst>
              <a:ext uri="{FF2B5EF4-FFF2-40B4-BE49-F238E27FC236}">
                <a16:creationId xmlns:a16="http://schemas.microsoft.com/office/drawing/2014/main" id="{9C749FE7-887C-4ED3-ACE2-88E2B8191F36}"/>
              </a:ext>
            </a:extLst>
          </p:cNvPr>
          <p:cNvSpPr/>
          <p:nvPr/>
        </p:nvSpPr>
        <p:spPr>
          <a:xfrm>
            <a:off x="3505200" y="4572000"/>
            <a:ext cx="457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08FB660-9D5A-4F4F-AA49-84D448BC5EFE}"/>
              </a:ext>
            </a:extLst>
          </p:cNvPr>
          <p:cNvSpPr/>
          <p:nvPr/>
        </p:nvSpPr>
        <p:spPr>
          <a:xfrm>
            <a:off x="6096000" y="5867400"/>
            <a:ext cx="685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796DD0B-A259-4046-AE92-03FC7E4C3E14}"/>
              </a:ext>
            </a:extLst>
          </p:cNvPr>
          <p:cNvSpPr/>
          <p:nvPr/>
        </p:nvSpPr>
        <p:spPr>
          <a:xfrm>
            <a:off x="3505200" y="4572000"/>
            <a:ext cx="457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452B9D09-2E96-435E-84CE-3FFC4A1D3F0B}"/>
              </a:ext>
            </a:extLst>
          </p:cNvPr>
          <p:cNvCxnSpPr/>
          <p:nvPr/>
        </p:nvCxnSpPr>
        <p:spPr>
          <a:xfrm>
            <a:off x="3886200" y="4724400"/>
            <a:ext cx="914400" cy="2286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D18C2D8-D518-4A57-A146-4E80834B15D2}"/>
              </a:ext>
            </a:extLst>
          </p:cNvPr>
          <p:cNvCxnSpPr>
            <a:cxnSpLocks/>
          </p:cNvCxnSpPr>
          <p:nvPr/>
        </p:nvCxnSpPr>
        <p:spPr>
          <a:xfrm>
            <a:off x="4800600" y="5001438"/>
            <a:ext cx="7620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9113BCE-1C85-4271-ADAB-4FFC7A482914}"/>
              </a:ext>
            </a:extLst>
          </p:cNvPr>
          <p:cNvCxnSpPr>
            <a:cxnSpLocks/>
          </p:cNvCxnSpPr>
          <p:nvPr/>
        </p:nvCxnSpPr>
        <p:spPr>
          <a:xfrm>
            <a:off x="5562600" y="5001438"/>
            <a:ext cx="762000" cy="10183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Planning for Search Problems</a:t>
            </a:r>
          </a:p>
        </p:txBody>
      </p:sp>
      <p:sp>
        <p:nvSpPr>
          <p:cNvPr id="3" name="Content Placeholder 2"/>
          <p:cNvSpPr>
            <a:spLocks noGrp="1"/>
          </p:cNvSpPr>
          <p:nvPr>
            <p:ph idx="1"/>
          </p:nvPr>
        </p:nvSpPr>
        <p:spPr>
          <a:xfrm>
            <a:off x="457200" y="1219199"/>
            <a:ext cx="4648200" cy="3429001"/>
          </a:xfrm>
        </p:spPr>
        <p:txBody>
          <a:bodyPr>
            <a:noAutofit/>
          </a:bodyPr>
          <a:lstStyle/>
          <a:p>
            <a:pPr>
              <a:lnSpc>
                <a:spcPct val="120000"/>
              </a:lnSpc>
            </a:pPr>
            <a:r>
              <a:rPr lang="en-US" sz="1700" dirty="0"/>
              <a:t>For now, we consider only a discrete environment using an </a:t>
            </a:r>
            <a:r>
              <a:rPr lang="en-US" sz="1700" b="1" dirty="0">
                <a:solidFill>
                  <a:srgbClr val="FF0000"/>
                </a:solidFill>
              </a:rPr>
              <a:t>atomic state representation </a:t>
            </a:r>
            <a:r>
              <a:rPr lang="en-US" sz="1700" dirty="0"/>
              <a:t>(states are just labeled 1, 2, 3, …). </a:t>
            </a:r>
          </a:p>
          <a:p>
            <a:pPr>
              <a:lnSpc>
                <a:spcPct val="120000"/>
              </a:lnSpc>
            </a:pPr>
            <a:r>
              <a:rPr lang="en-US" sz="1700" dirty="0"/>
              <a:t>The </a:t>
            </a:r>
            <a:r>
              <a:rPr lang="en-US" sz="1700" b="1" dirty="0">
                <a:solidFill>
                  <a:srgbClr val="FF0000"/>
                </a:solidFill>
              </a:rPr>
              <a:t>state space </a:t>
            </a:r>
            <a:r>
              <a:rPr lang="en-US" sz="1700" dirty="0"/>
              <a:t>is the set of all possible states of the environment and some states are marked as </a:t>
            </a:r>
            <a:r>
              <a:rPr lang="en-US" sz="1700" b="1" dirty="0">
                <a:solidFill>
                  <a:srgbClr val="FF0000"/>
                </a:solidFill>
              </a:rPr>
              <a:t>goal states</a:t>
            </a:r>
            <a:r>
              <a:rPr lang="en-US" sz="1700" dirty="0"/>
              <a:t>.</a:t>
            </a:r>
          </a:p>
          <a:p>
            <a:pPr>
              <a:lnSpc>
                <a:spcPct val="120000"/>
              </a:lnSpc>
            </a:pPr>
            <a:r>
              <a:rPr lang="en-US" sz="1700" dirty="0"/>
              <a:t>The </a:t>
            </a:r>
            <a:r>
              <a:rPr lang="en-US" sz="1700" b="1" dirty="0">
                <a:solidFill>
                  <a:srgbClr val="FF0000"/>
                </a:solidFill>
              </a:rPr>
              <a:t>optimal solution </a:t>
            </a:r>
            <a:r>
              <a:rPr lang="en-US" sz="1700" dirty="0"/>
              <a:t>is the sequence of actions (or equivalently a sequence of states) that gives the lowest path cost for reaching the goal.</a:t>
            </a:r>
          </a:p>
        </p:txBody>
      </p:sp>
      <p:sp>
        <p:nvSpPr>
          <p:cNvPr id="5" name="Down Arrow 4">
            <a:extLst>
              <a:ext uri="{FF2B5EF4-FFF2-40B4-BE49-F238E27FC236}">
                <a16:creationId xmlns:a16="http://schemas.microsoft.com/office/drawing/2014/main" id="{073A3626-0AFF-4DB0-9BD3-AB42694A6ECD}"/>
              </a:ext>
            </a:extLst>
          </p:cNvPr>
          <p:cNvSpPr/>
          <p:nvPr/>
        </p:nvSpPr>
        <p:spPr>
          <a:xfrm>
            <a:off x="5514696" y="1600200"/>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6B475CD-320D-4BEC-8249-FAB7C36E4220}"/>
              </a:ext>
            </a:extLst>
          </p:cNvPr>
          <p:cNvSpPr txBox="1"/>
          <p:nvPr/>
        </p:nvSpPr>
        <p:spPr>
          <a:xfrm>
            <a:off x="4810833" y="1260568"/>
            <a:ext cx="1483925" cy="369332"/>
          </a:xfrm>
          <a:prstGeom prst="rect">
            <a:avLst/>
          </a:prstGeom>
          <a:noFill/>
        </p:spPr>
        <p:txBody>
          <a:bodyPr wrap="square" rtlCol="0">
            <a:spAutoFit/>
          </a:bodyPr>
          <a:lstStyle/>
          <a:p>
            <a:pPr algn="ctr"/>
            <a:r>
              <a:rPr lang="en-US" dirty="0">
                <a:solidFill>
                  <a:srgbClr val="0070C0"/>
                </a:solidFill>
              </a:rPr>
              <a:t>Initial state</a:t>
            </a:r>
          </a:p>
        </p:txBody>
      </p:sp>
      <p:sp>
        <p:nvSpPr>
          <p:cNvPr id="7" name="Down Arrow 6">
            <a:extLst>
              <a:ext uri="{FF2B5EF4-FFF2-40B4-BE49-F238E27FC236}">
                <a16:creationId xmlns:a16="http://schemas.microsoft.com/office/drawing/2014/main" id="{50D635EB-0989-48D8-A8A1-D3A13DCCAA82}"/>
              </a:ext>
            </a:extLst>
          </p:cNvPr>
          <p:cNvSpPr/>
          <p:nvPr/>
        </p:nvSpPr>
        <p:spPr>
          <a:xfrm rot="5400000">
            <a:off x="8202760" y="4305300"/>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1210C4A-14C0-45E5-9525-BE6B00C02E6E}"/>
              </a:ext>
            </a:extLst>
          </p:cNvPr>
          <p:cNvSpPr txBox="1"/>
          <p:nvPr/>
        </p:nvSpPr>
        <p:spPr>
          <a:xfrm>
            <a:off x="8475227" y="4154269"/>
            <a:ext cx="668773" cy="646331"/>
          </a:xfrm>
          <a:prstGeom prst="rect">
            <a:avLst/>
          </a:prstGeom>
          <a:noFill/>
        </p:spPr>
        <p:txBody>
          <a:bodyPr wrap="none" rtlCol="0">
            <a:spAutoFit/>
          </a:bodyPr>
          <a:lstStyle/>
          <a:p>
            <a:r>
              <a:rPr lang="en-US" dirty="0">
                <a:solidFill>
                  <a:srgbClr val="0070C0"/>
                </a:solidFill>
              </a:rPr>
              <a:t>Goal </a:t>
            </a:r>
            <a:br>
              <a:rPr lang="en-US" dirty="0">
                <a:solidFill>
                  <a:srgbClr val="0070C0"/>
                </a:solidFill>
              </a:rPr>
            </a:br>
            <a:r>
              <a:rPr lang="en-US" dirty="0">
                <a:solidFill>
                  <a:srgbClr val="0070C0"/>
                </a:solidFill>
              </a:rPr>
              <a:t>state</a:t>
            </a:r>
          </a:p>
        </p:txBody>
      </p:sp>
      <p:pic>
        <p:nvPicPr>
          <p:cNvPr id="9" name="Picture 2">
            <a:extLst>
              <a:ext uri="{FF2B5EF4-FFF2-40B4-BE49-F238E27FC236}">
                <a16:creationId xmlns:a16="http://schemas.microsoft.com/office/drawing/2014/main" id="{115D41D1-098D-4C6D-B23C-D38D3CD0B6F3}"/>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encilSketch/>
                    </a14:imgEffect>
                  </a14:imgLayer>
                </a14:imgProps>
              </a:ext>
            </a:extLst>
          </a:blip>
          <a:srcRect/>
          <a:stretch>
            <a:fillRect/>
          </a:stretch>
        </p:blipFill>
        <p:spPr bwMode="auto">
          <a:xfrm>
            <a:off x="5421460" y="1941626"/>
            <a:ext cx="2667000" cy="2706574"/>
          </a:xfrm>
          <a:prstGeom prst="rect">
            <a:avLst/>
          </a:prstGeom>
          <a:noFill/>
          <a:ln w="9525">
            <a:noFill/>
            <a:miter lim="800000"/>
            <a:headEnd/>
            <a:tailEnd/>
          </a:ln>
        </p:spPr>
      </p:pic>
      <p:sp>
        <p:nvSpPr>
          <p:cNvPr id="10" name="Oval 9">
            <a:extLst>
              <a:ext uri="{FF2B5EF4-FFF2-40B4-BE49-F238E27FC236}">
                <a16:creationId xmlns:a16="http://schemas.microsoft.com/office/drawing/2014/main" id="{763C5F09-DFCB-4B62-A993-0E7C238B344C}"/>
              </a:ext>
            </a:extLst>
          </p:cNvPr>
          <p:cNvSpPr/>
          <p:nvPr/>
        </p:nvSpPr>
        <p:spPr>
          <a:xfrm>
            <a:off x="7951357" y="4343400"/>
            <a:ext cx="152400" cy="152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t>z</a:t>
            </a:r>
          </a:p>
        </p:txBody>
      </p:sp>
      <p:sp>
        <p:nvSpPr>
          <p:cNvPr id="11" name="Oval 10">
            <a:extLst>
              <a:ext uri="{FF2B5EF4-FFF2-40B4-BE49-F238E27FC236}">
                <a16:creationId xmlns:a16="http://schemas.microsoft.com/office/drawing/2014/main" id="{083E1FD8-D598-4E42-B662-5A00630748E9}"/>
              </a:ext>
            </a:extLst>
          </p:cNvPr>
          <p:cNvSpPr/>
          <p:nvPr/>
        </p:nvSpPr>
        <p:spPr>
          <a:xfrm>
            <a:off x="5558615" y="1941294"/>
            <a:ext cx="152400" cy="152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1</a:t>
            </a:r>
          </a:p>
        </p:txBody>
      </p:sp>
      <p:sp>
        <p:nvSpPr>
          <p:cNvPr id="18" name="Rectangle 17">
            <a:extLst>
              <a:ext uri="{FF2B5EF4-FFF2-40B4-BE49-F238E27FC236}">
                <a16:creationId xmlns:a16="http://schemas.microsoft.com/office/drawing/2014/main" id="{45F34364-3894-46B7-9BF7-13C4B30D6779}"/>
              </a:ext>
            </a:extLst>
          </p:cNvPr>
          <p:cNvSpPr/>
          <p:nvPr/>
        </p:nvSpPr>
        <p:spPr>
          <a:xfrm>
            <a:off x="457200" y="4744859"/>
            <a:ext cx="8077200" cy="1641090"/>
          </a:xfrm>
          <a:prstGeom prst="rect">
            <a:avLst/>
          </a:prstGeom>
        </p:spPr>
        <p:txBody>
          <a:bodyPr wrap="square">
            <a:spAutoFit/>
          </a:bodyPr>
          <a:lstStyle/>
          <a:p>
            <a:pPr>
              <a:lnSpc>
                <a:spcPct val="120000"/>
              </a:lnSpc>
            </a:pPr>
            <a:r>
              <a:rPr lang="en-US" sz="1700" b="1" dirty="0"/>
              <a:t>Phases:</a:t>
            </a:r>
          </a:p>
          <a:p>
            <a:pPr marL="342900" indent="-342900">
              <a:lnSpc>
                <a:spcPct val="120000"/>
              </a:lnSpc>
              <a:buFont typeface="+mj-lt"/>
              <a:buAutoNum type="arabicParenR"/>
            </a:pPr>
            <a:r>
              <a:rPr lang="en-US" sz="1700" b="1" dirty="0"/>
              <a:t>Search/Planning</a:t>
            </a:r>
            <a:r>
              <a:rPr lang="en-US" sz="1700" dirty="0"/>
              <a:t>: the process of looking for the </a:t>
            </a:r>
            <a:r>
              <a:rPr lang="en-US" sz="1700" b="1" dirty="0">
                <a:solidFill>
                  <a:srgbClr val="FF0000"/>
                </a:solidFill>
              </a:rPr>
              <a:t>sequence of actions</a:t>
            </a:r>
            <a:r>
              <a:rPr lang="en-US" sz="1700" dirty="0"/>
              <a:t> that reaches a goal state. Requires that the agent knows what happens when it moves!</a:t>
            </a:r>
            <a:endParaRPr lang="en-US" sz="1700" b="1" dirty="0"/>
          </a:p>
          <a:p>
            <a:pPr marL="342900" indent="-342900">
              <a:lnSpc>
                <a:spcPct val="120000"/>
              </a:lnSpc>
              <a:buFont typeface="+mj-lt"/>
              <a:buAutoNum type="arabicParenR"/>
            </a:pPr>
            <a:r>
              <a:rPr lang="en-US" sz="1700" b="1" dirty="0"/>
              <a:t>Execution</a:t>
            </a:r>
            <a:r>
              <a:rPr lang="en-US" sz="1700" dirty="0"/>
              <a:t>: Once the agent begins executing the search solution in a deterministic, known environment, it can ignore its percepts (</a:t>
            </a:r>
            <a:r>
              <a:rPr lang="en-US" sz="1700" b="1" dirty="0">
                <a:solidFill>
                  <a:srgbClr val="FF0000"/>
                </a:solidFill>
              </a:rPr>
              <a:t>open-loop system</a:t>
            </a:r>
            <a:r>
              <a:rPr lang="en-US" sz="1700" dirty="0"/>
              <a:t>).</a:t>
            </a:r>
          </a:p>
        </p:txBody>
      </p:sp>
      <p:sp>
        <p:nvSpPr>
          <p:cNvPr id="35" name="Freeform: Shape 34">
            <a:extLst>
              <a:ext uri="{FF2B5EF4-FFF2-40B4-BE49-F238E27FC236}">
                <a16:creationId xmlns:a16="http://schemas.microsoft.com/office/drawing/2014/main" id="{E0D0D545-B943-4285-A339-83D7F794D602}"/>
              </a:ext>
            </a:extLst>
          </p:cNvPr>
          <p:cNvSpPr/>
          <p:nvPr/>
        </p:nvSpPr>
        <p:spPr>
          <a:xfrm>
            <a:off x="5596420" y="2134080"/>
            <a:ext cx="2365551" cy="2275128"/>
          </a:xfrm>
          <a:custGeom>
            <a:avLst/>
            <a:gdLst>
              <a:gd name="connsiteX0" fmla="*/ 23795 w 2365551"/>
              <a:gd name="connsiteY0" fmla="*/ 0 h 2275128"/>
              <a:gd name="connsiteX1" fmla="*/ 34946 w 2365551"/>
              <a:gd name="connsiteY1" fmla="*/ 312234 h 2275128"/>
              <a:gd name="connsiteX2" fmla="*/ 336029 w 2365551"/>
              <a:gd name="connsiteY2" fmla="*/ 66908 h 2275128"/>
              <a:gd name="connsiteX3" fmla="*/ 1150068 w 2365551"/>
              <a:gd name="connsiteY3" fmla="*/ 78059 h 2275128"/>
              <a:gd name="connsiteX4" fmla="*/ 1172370 w 2365551"/>
              <a:gd name="connsiteY4" fmla="*/ 323386 h 2275128"/>
              <a:gd name="connsiteX5" fmla="*/ 2242887 w 2365551"/>
              <a:gd name="connsiteY5" fmla="*/ 334537 h 2275128"/>
              <a:gd name="connsiteX6" fmla="*/ 1997560 w 2365551"/>
              <a:gd name="connsiteY6" fmla="*/ 914400 h 2275128"/>
              <a:gd name="connsiteX7" fmla="*/ 1975258 w 2365551"/>
              <a:gd name="connsiteY7" fmla="*/ 936703 h 2275128"/>
              <a:gd name="connsiteX8" fmla="*/ 1964107 w 2365551"/>
              <a:gd name="connsiteY8" fmla="*/ 1449659 h 2275128"/>
              <a:gd name="connsiteX9" fmla="*/ 1674175 w 2365551"/>
              <a:gd name="connsiteY9" fmla="*/ 1438508 h 2275128"/>
              <a:gd name="connsiteX10" fmla="*/ 1462302 w 2365551"/>
              <a:gd name="connsiteY10" fmla="*/ 613317 h 2275128"/>
              <a:gd name="connsiteX11" fmla="*/ 782078 w 2365551"/>
              <a:gd name="connsiteY11" fmla="*/ 635620 h 2275128"/>
              <a:gd name="connsiteX12" fmla="*/ 770926 w 2365551"/>
              <a:gd name="connsiteY12" fmla="*/ 869795 h 2275128"/>
              <a:gd name="connsiteX13" fmla="*/ 692868 w 2365551"/>
              <a:gd name="connsiteY13" fmla="*/ 880947 h 2275128"/>
              <a:gd name="connsiteX14" fmla="*/ 659414 w 2365551"/>
              <a:gd name="connsiteY14" fmla="*/ 892098 h 2275128"/>
              <a:gd name="connsiteX15" fmla="*/ 625960 w 2365551"/>
              <a:gd name="connsiteY15" fmla="*/ 1471961 h 2275128"/>
              <a:gd name="connsiteX16" fmla="*/ 871287 w 2365551"/>
              <a:gd name="connsiteY16" fmla="*/ 1460810 h 2275128"/>
              <a:gd name="connsiteX17" fmla="*/ 882439 w 2365551"/>
              <a:gd name="connsiteY17" fmla="*/ 1237786 h 2275128"/>
              <a:gd name="connsiteX18" fmla="*/ 1216975 w 2365551"/>
              <a:gd name="connsiteY18" fmla="*/ 1248937 h 2275128"/>
              <a:gd name="connsiteX19" fmla="*/ 1228126 w 2365551"/>
              <a:gd name="connsiteY19" fmla="*/ 2007220 h 2275128"/>
              <a:gd name="connsiteX20" fmla="*/ 1406546 w 2365551"/>
              <a:gd name="connsiteY20" fmla="*/ 1996068 h 2275128"/>
              <a:gd name="connsiteX21" fmla="*/ 1428848 w 2365551"/>
              <a:gd name="connsiteY21" fmla="*/ 1572322 h 2275128"/>
              <a:gd name="connsiteX22" fmla="*/ 1518058 w 2365551"/>
              <a:gd name="connsiteY22" fmla="*/ 1594625 h 2275128"/>
              <a:gd name="connsiteX23" fmla="*/ 1685326 w 2365551"/>
              <a:gd name="connsiteY23" fmla="*/ 1661532 h 2275128"/>
              <a:gd name="connsiteX24" fmla="*/ 2265190 w 2365551"/>
              <a:gd name="connsiteY24" fmla="*/ 1750742 h 2275128"/>
              <a:gd name="connsiteX25" fmla="*/ 2365551 w 2365551"/>
              <a:gd name="connsiteY25" fmla="*/ 2274849 h 227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65551" h="2275128">
                <a:moveTo>
                  <a:pt x="23795" y="0"/>
                </a:moveTo>
                <a:cubicBezTo>
                  <a:pt x="27512" y="104078"/>
                  <a:pt x="-38695" y="238593"/>
                  <a:pt x="34946" y="312234"/>
                </a:cubicBezTo>
                <a:cubicBezTo>
                  <a:pt x="385596" y="662884"/>
                  <a:pt x="334314" y="102925"/>
                  <a:pt x="336029" y="66908"/>
                </a:cubicBezTo>
                <a:cubicBezTo>
                  <a:pt x="607375" y="70625"/>
                  <a:pt x="890622" y="-1505"/>
                  <a:pt x="1150068" y="78059"/>
                </a:cubicBezTo>
                <a:cubicBezTo>
                  <a:pt x="1228572" y="102134"/>
                  <a:pt x="1092429" y="304624"/>
                  <a:pt x="1172370" y="323386"/>
                </a:cubicBezTo>
                <a:cubicBezTo>
                  <a:pt x="1519788" y="404923"/>
                  <a:pt x="1886048" y="330820"/>
                  <a:pt x="2242887" y="334537"/>
                </a:cubicBezTo>
                <a:cubicBezTo>
                  <a:pt x="2228259" y="1139118"/>
                  <a:pt x="2434942" y="933416"/>
                  <a:pt x="1997560" y="914400"/>
                </a:cubicBezTo>
                <a:cubicBezTo>
                  <a:pt x="1987056" y="913943"/>
                  <a:pt x="1982692" y="929269"/>
                  <a:pt x="1975258" y="936703"/>
                </a:cubicBezTo>
                <a:cubicBezTo>
                  <a:pt x="1971541" y="1107688"/>
                  <a:pt x="2052099" y="1303006"/>
                  <a:pt x="1964107" y="1449659"/>
                </a:cubicBezTo>
                <a:cubicBezTo>
                  <a:pt x="1914347" y="1532592"/>
                  <a:pt x="1710542" y="1528126"/>
                  <a:pt x="1674175" y="1438508"/>
                </a:cubicBezTo>
                <a:cubicBezTo>
                  <a:pt x="1287360" y="485286"/>
                  <a:pt x="1986401" y="798295"/>
                  <a:pt x="1462302" y="613317"/>
                </a:cubicBezTo>
                <a:cubicBezTo>
                  <a:pt x="1235561" y="620751"/>
                  <a:pt x="994777" y="556715"/>
                  <a:pt x="782078" y="635620"/>
                </a:cubicBezTo>
                <a:cubicBezTo>
                  <a:pt x="708810" y="662800"/>
                  <a:pt x="797632" y="796353"/>
                  <a:pt x="770926" y="869795"/>
                </a:cubicBezTo>
                <a:cubicBezTo>
                  <a:pt x="761944" y="894496"/>
                  <a:pt x="718887" y="877230"/>
                  <a:pt x="692868" y="880947"/>
                </a:cubicBezTo>
                <a:cubicBezTo>
                  <a:pt x="681717" y="884664"/>
                  <a:pt x="670420" y="887971"/>
                  <a:pt x="659414" y="892098"/>
                </a:cubicBezTo>
                <a:cubicBezTo>
                  <a:pt x="430734" y="977851"/>
                  <a:pt x="604950" y="946689"/>
                  <a:pt x="625960" y="1471961"/>
                </a:cubicBezTo>
                <a:cubicBezTo>
                  <a:pt x="707736" y="1468244"/>
                  <a:pt x="810834" y="1516006"/>
                  <a:pt x="871287" y="1460810"/>
                </a:cubicBezTo>
                <a:cubicBezTo>
                  <a:pt x="926256" y="1410621"/>
                  <a:pt x="818976" y="1276682"/>
                  <a:pt x="882439" y="1237786"/>
                </a:cubicBezTo>
                <a:cubicBezTo>
                  <a:pt x="977567" y="1179482"/>
                  <a:pt x="1105463" y="1245220"/>
                  <a:pt x="1216975" y="1248937"/>
                </a:cubicBezTo>
                <a:cubicBezTo>
                  <a:pt x="1220692" y="1501698"/>
                  <a:pt x="1165956" y="1762196"/>
                  <a:pt x="1228126" y="2007220"/>
                </a:cubicBezTo>
                <a:cubicBezTo>
                  <a:pt x="1242781" y="2064979"/>
                  <a:pt x="1381575" y="2050173"/>
                  <a:pt x="1406546" y="1996068"/>
                </a:cubicBezTo>
                <a:cubicBezTo>
                  <a:pt x="1465819" y="1867642"/>
                  <a:pt x="1421414" y="1713571"/>
                  <a:pt x="1428848" y="1572322"/>
                </a:cubicBezTo>
                <a:cubicBezTo>
                  <a:pt x="1458585" y="1579756"/>
                  <a:pt x="1489449" y="1583622"/>
                  <a:pt x="1518058" y="1594625"/>
                </a:cubicBezTo>
                <a:cubicBezTo>
                  <a:pt x="1655933" y="1647654"/>
                  <a:pt x="1465602" y="1622549"/>
                  <a:pt x="1685326" y="1661532"/>
                </a:cubicBezTo>
                <a:cubicBezTo>
                  <a:pt x="1877881" y="1695695"/>
                  <a:pt x="2071902" y="1721005"/>
                  <a:pt x="2265190" y="1750742"/>
                </a:cubicBezTo>
                <a:cubicBezTo>
                  <a:pt x="2276974" y="2304579"/>
                  <a:pt x="2101599" y="2274849"/>
                  <a:pt x="2365551" y="2274849"/>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animBg="1"/>
      <p:bldP spid="11" grpId="0" animBg="1"/>
      <p:bldP spid="18" grpId="0"/>
      <p:bldP spid="3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of Greedy Best-First search</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8F4918BD-A2D7-41A1-A1E1-BBAB64FB6E0A}"/>
                  </a:ext>
                </a:extLst>
              </p:cNvPr>
              <p:cNvGraphicFramePr>
                <a:graphicFrameLocks noGrp="1"/>
              </p:cNvGraphicFramePr>
              <p:nvPr>
                <p:ph idx="1"/>
                <p:extLst>
                  <p:ext uri="{D42A27DB-BD31-4B8C-83A1-F6EECF244321}">
                    <p14:modId xmlns:p14="http://schemas.microsoft.com/office/powerpoint/2010/main" val="1206718224"/>
                  </p:ext>
                </p:extLst>
              </p:nvPr>
            </p:nvGraphicFramePr>
            <p:xfrm>
              <a:off x="457200" y="2286000"/>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4" name="Content Placeholder 3">
                <a:extLst>
                  <a:ext uri="{FF2B5EF4-FFF2-40B4-BE49-F238E27FC236}">
                    <a16:creationId xmlns:a16="http://schemas.microsoft.com/office/drawing/2014/main" id="{8F4918BD-A2D7-41A1-A1E1-BBAB64FB6E0A}"/>
                  </a:ext>
                </a:extLst>
              </p:cNvPr>
              <p:cNvGraphicFramePr>
                <a:graphicFrameLocks noGrp="1"/>
              </p:cNvGraphicFramePr>
              <p:nvPr>
                <p:ph idx="1"/>
                <p:extLst>
                  <p:ext uri="{D42A27DB-BD31-4B8C-83A1-F6EECF244321}">
                    <p14:modId xmlns:p14="http://schemas.microsoft.com/office/powerpoint/2010/main" val="1206718224"/>
                  </p:ext>
                </p:extLst>
              </p:nvPr>
            </p:nvGraphicFramePr>
            <p:xfrm>
              <a:off x="457200" y="2286000"/>
              <a:ext cx="7886700" cy="43513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p:sp>
        <p:nvSpPr>
          <p:cNvPr id="5" name="Cross 4">
            <a:extLst>
              <a:ext uri="{FF2B5EF4-FFF2-40B4-BE49-F238E27FC236}">
                <a16:creationId xmlns:a16="http://schemas.microsoft.com/office/drawing/2014/main" id="{5ED469A2-3E33-4204-B1C5-2D50F4C69902}"/>
              </a:ext>
            </a:extLst>
          </p:cNvPr>
          <p:cNvSpPr/>
          <p:nvPr/>
        </p:nvSpPr>
        <p:spPr>
          <a:xfrm>
            <a:off x="3962400" y="2819400"/>
            <a:ext cx="990600" cy="990600"/>
          </a:xfrm>
          <a:prstGeom prst="plus">
            <a:avLst>
              <a:gd name="adj" fmla="val 43293"/>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86653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778E-116C-4A58-BEA9-76E3144E1FE8}"/>
              </a:ext>
            </a:extLst>
          </p:cNvPr>
          <p:cNvSpPr>
            <a:spLocks noGrp="1"/>
          </p:cNvSpPr>
          <p:nvPr>
            <p:ph type="title"/>
          </p:nvPr>
        </p:nvSpPr>
        <p:spPr/>
        <p:txBody>
          <a:bodyPr/>
          <a:lstStyle/>
          <a:p>
            <a:r>
              <a:rPr lang="en-US" dirty="0"/>
              <a:t>Implementation of Greedy Best-First Search</a:t>
            </a:r>
          </a:p>
        </p:txBody>
      </p:sp>
      <p:sp>
        <p:nvSpPr>
          <p:cNvPr id="6" name="Slide Number Placeholder 5">
            <a:extLst>
              <a:ext uri="{FF2B5EF4-FFF2-40B4-BE49-F238E27FC236}">
                <a16:creationId xmlns:a16="http://schemas.microsoft.com/office/drawing/2014/main" id="{44E064F9-98BA-4E2A-A11B-578018FD1F64}"/>
              </a:ext>
            </a:extLst>
          </p:cNvPr>
          <p:cNvSpPr>
            <a:spLocks noGrp="1"/>
          </p:cNvSpPr>
          <p:nvPr>
            <p:ph type="sldNum" sz="quarter" idx="12"/>
          </p:nvPr>
        </p:nvSpPr>
        <p:spPr>
          <a:xfrm>
            <a:off x="6457950" y="5978526"/>
            <a:ext cx="2057400" cy="365125"/>
          </a:xfrm>
        </p:spPr>
        <p:txBody>
          <a:bodyPr/>
          <a:lstStyle/>
          <a:p>
            <a:fld id="{E97C47EE-1537-423B-A9B2-96D7BC867AC1}" type="slidenum">
              <a:rPr lang="en-US" smtClean="0"/>
              <a:t>61</a:t>
            </a:fld>
            <a:endParaRPr lang="en-US"/>
          </a:p>
        </p:txBody>
      </p:sp>
      <p:pic>
        <p:nvPicPr>
          <p:cNvPr id="7" name="Picture 6">
            <a:extLst>
              <a:ext uri="{FF2B5EF4-FFF2-40B4-BE49-F238E27FC236}">
                <a16:creationId xmlns:a16="http://schemas.microsoft.com/office/drawing/2014/main" id="{6F7C17AE-CAAB-437C-963E-1F1ED4EF3F4F}"/>
              </a:ext>
            </a:extLst>
          </p:cNvPr>
          <p:cNvPicPr>
            <a:picLocks noChangeAspect="1"/>
          </p:cNvPicPr>
          <p:nvPr/>
        </p:nvPicPr>
        <p:blipFill rotWithShape="1">
          <a:blip r:embed="rId2"/>
          <a:srcRect b="32419"/>
          <a:stretch/>
        </p:blipFill>
        <p:spPr>
          <a:xfrm>
            <a:off x="800101" y="2365254"/>
            <a:ext cx="6896100" cy="3197346"/>
          </a:xfrm>
          <a:prstGeom prst="rect">
            <a:avLst/>
          </a:prstGeom>
        </p:spPr>
        <p:style>
          <a:lnRef idx="2">
            <a:schemeClr val="accent2"/>
          </a:lnRef>
          <a:fillRef idx="1">
            <a:schemeClr val="lt1"/>
          </a:fillRef>
          <a:effectRef idx="0">
            <a:schemeClr val="accent2"/>
          </a:effectRef>
          <a:fontRef idx="minor">
            <a:schemeClr val="dk1"/>
          </a:fontRef>
        </p:style>
      </p:pic>
      <p:sp>
        <p:nvSpPr>
          <p:cNvPr id="10" name="Speech Bubble: Rectangle with Corners Rounded 9">
            <a:extLst>
              <a:ext uri="{FF2B5EF4-FFF2-40B4-BE49-F238E27FC236}">
                <a16:creationId xmlns:a16="http://schemas.microsoft.com/office/drawing/2014/main" id="{1CCC5912-F481-427C-8D65-4F8A17B66501}"/>
              </a:ext>
            </a:extLst>
          </p:cNvPr>
          <p:cNvSpPr/>
          <p:nvPr/>
        </p:nvSpPr>
        <p:spPr>
          <a:xfrm>
            <a:off x="6286500" y="5029200"/>
            <a:ext cx="2705100" cy="1222375"/>
          </a:xfrm>
          <a:prstGeom prst="wedgeRoundRectCallout">
            <a:avLst>
              <a:gd name="adj1" fmla="val -69529"/>
              <a:gd name="adj2" fmla="val -7130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This check is the different to BFS! It visits a node again if it can be reached by a better (cheaper) path.</a:t>
            </a:r>
          </a:p>
        </p:txBody>
      </p:sp>
      <p:sp>
        <p:nvSpPr>
          <p:cNvPr id="4" name="Rectangle 3">
            <a:extLst>
              <a:ext uri="{FF2B5EF4-FFF2-40B4-BE49-F238E27FC236}">
                <a16:creationId xmlns:a16="http://schemas.microsoft.com/office/drawing/2014/main" id="{0E198654-E598-446C-949F-CE7BB79A8003}"/>
              </a:ext>
            </a:extLst>
          </p:cNvPr>
          <p:cNvSpPr/>
          <p:nvPr/>
        </p:nvSpPr>
        <p:spPr>
          <a:xfrm>
            <a:off x="2133600" y="2895600"/>
            <a:ext cx="1143000" cy="2286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863B32-1384-4BAF-80CC-FCB326C1908A}"/>
              </a:ext>
            </a:extLst>
          </p:cNvPr>
          <p:cNvSpPr/>
          <p:nvPr/>
        </p:nvSpPr>
        <p:spPr>
          <a:xfrm>
            <a:off x="3352800" y="4495800"/>
            <a:ext cx="3429000" cy="2286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7F7389-B3C3-48CD-B248-7F7007C75B76}"/>
              </a:ext>
            </a:extLst>
          </p:cNvPr>
          <p:cNvSpPr/>
          <p:nvPr/>
        </p:nvSpPr>
        <p:spPr>
          <a:xfrm>
            <a:off x="4114800" y="2438400"/>
            <a:ext cx="228600" cy="2286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Speech Bubble: Rectangle with Corners Rounded 13">
            <a:extLst>
              <a:ext uri="{FF2B5EF4-FFF2-40B4-BE49-F238E27FC236}">
                <a16:creationId xmlns:a16="http://schemas.microsoft.com/office/drawing/2014/main" id="{CA625B60-3F86-43F3-886B-B90F8A7C31AA}"/>
              </a:ext>
            </a:extLst>
          </p:cNvPr>
          <p:cNvSpPr/>
          <p:nvPr/>
        </p:nvSpPr>
        <p:spPr>
          <a:xfrm>
            <a:off x="6275349" y="3424902"/>
            <a:ext cx="2705100" cy="940857"/>
          </a:xfrm>
          <a:prstGeom prst="wedgeRoundRectCallout">
            <a:avLst>
              <a:gd name="adj1" fmla="val -125594"/>
              <a:gd name="adj2" fmla="val -866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The order for expanding the frontier is  determined by </a:t>
            </a:r>
            <a:r>
              <a:rPr lang="en-US" sz="1600" i="1" dirty="0"/>
              <a:t>f(n)</a:t>
            </a:r>
            <a:endParaRPr lang="en-US" sz="1600" dirty="0"/>
          </a:p>
        </p:txBody>
      </p:sp>
      <p:sp>
        <p:nvSpPr>
          <p:cNvPr id="8" name="TextBox 7">
            <a:extLst>
              <a:ext uri="{FF2B5EF4-FFF2-40B4-BE49-F238E27FC236}">
                <a16:creationId xmlns:a16="http://schemas.microsoft.com/office/drawing/2014/main" id="{BD5EA7BA-7A0E-4980-87F2-90835921ACC0}"/>
              </a:ext>
            </a:extLst>
          </p:cNvPr>
          <p:cNvSpPr txBox="1"/>
          <p:nvPr/>
        </p:nvSpPr>
        <p:spPr>
          <a:xfrm>
            <a:off x="726632" y="5565654"/>
            <a:ext cx="2626168" cy="338554"/>
          </a:xfrm>
          <a:prstGeom prst="rect">
            <a:avLst/>
          </a:prstGeom>
          <a:noFill/>
        </p:spPr>
        <p:txBody>
          <a:bodyPr wrap="none" rtlCol="0">
            <a:spAutoFit/>
          </a:bodyPr>
          <a:lstStyle/>
          <a:p>
            <a:r>
              <a:rPr lang="en-US" sz="1600" dirty="0"/>
              <a:t>See BFS for function EXPAND.</a:t>
            </a:r>
          </a:p>
        </p:txBody>
      </p:sp>
      <p:cxnSp>
        <p:nvCxnSpPr>
          <p:cNvPr id="5" name="Straight Arrow Connector 4">
            <a:extLst>
              <a:ext uri="{FF2B5EF4-FFF2-40B4-BE49-F238E27FC236}">
                <a16:creationId xmlns:a16="http://schemas.microsoft.com/office/drawing/2014/main" id="{F5E84C67-3438-4AA3-8F22-60E274BA8027}"/>
              </a:ext>
            </a:extLst>
          </p:cNvPr>
          <p:cNvCxnSpPr>
            <a:cxnSpLocks/>
            <a:endCxn id="7" idx="0"/>
          </p:cNvCxnSpPr>
          <p:nvPr/>
        </p:nvCxnSpPr>
        <p:spPr>
          <a:xfrm>
            <a:off x="3276600" y="1969532"/>
            <a:ext cx="971551" cy="39572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67F2E6F-47FE-4D7B-8F61-CDAFC7E6EE84}"/>
                  </a:ext>
                </a:extLst>
              </p:cNvPr>
              <p:cNvSpPr txBox="1"/>
              <p:nvPr/>
            </p:nvSpPr>
            <p:spPr>
              <a:xfrm>
                <a:off x="1981200" y="1600200"/>
                <a:ext cx="6999249" cy="369332"/>
              </a:xfrm>
              <a:prstGeom prst="rect">
                <a:avLst/>
              </a:prstGeom>
              <a:noFill/>
            </p:spPr>
            <p:txBody>
              <a:bodyPr wrap="square" rtlCol="0">
                <a:spAutoFit/>
              </a:bodyPr>
              <a:lstStyle/>
              <a:p>
                <a:r>
                  <a:rPr lang="en-US" dirty="0"/>
                  <a:t>Heuristic </a:t>
                </a:r>
                <a14:m>
                  <m:oMath xmlns:m="http://schemas.openxmlformats.org/officeDocument/2006/math">
                    <m:r>
                      <a:rPr lang="en-US" b="1" i="1" dirty="0" smtClean="0">
                        <a:solidFill>
                          <a:srgbClr val="FF0000"/>
                        </a:solidFill>
                        <a:latin typeface="Cambria Math" panose="02040503050406030204" pitchFamily="18" charset="0"/>
                      </a:rPr>
                      <m:t>𝒉</m:t>
                    </m:r>
                    <m:r>
                      <a:rPr lang="en-US" b="1" i="1" dirty="0" smtClean="0">
                        <a:solidFill>
                          <a:srgbClr val="FF0000"/>
                        </a:solidFill>
                        <a:latin typeface="Cambria Math" panose="02040503050406030204" pitchFamily="18" charset="0"/>
                      </a:rPr>
                      <m:t>(</m:t>
                    </m:r>
                    <m:r>
                      <a:rPr lang="en-US" b="1" i="1" dirty="0" smtClean="0">
                        <a:solidFill>
                          <a:srgbClr val="FF0000"/>
                        </a:solidFill>
                        <a:latin typeface="Cambria Math" panose="02040503050406030204" pitchFamily="18" charset="0"/>
                      </a:rPr>
                      <m:t>𝒏</m:t>
                    </m:r>
                    <m:r>
                      <a:rPr lang="en-US" b="1" i="1" dirty="0" smtClean="0">
                        <a:solidFill>
                          <a:srgbClr val="FF0000"/>
                        </a:solidFill>
                        <a:latin typeface="Cambria Math" panose="02040503050406030204" pitchFamily="18" charset="0"/>
                      </a:rPr>
                      <m:t>)</m:t>
                    </m:r>
                  </m:oMath>
                </a14:m>
                <a:r>
                  <a:rPr lang="en-US" b="1" dirty="0"/>
                  <a:t> </a:t>
                </a:r>
                <a:r>
                  <a:rPr lang="en-US" dirty="0"/>
                  <a:t>so we expand the node with the lowest estimated cost</a:t>
                </a:r>
                <a:endParaRPr lang="en-US" b="1" dirty="0"/>
              </a:p>
            </p:txBody>
          </p:sp>
        </mc:Choice>
        <mc:Fallback xmlns="">
          <p:sp>
            <p:nvSpPr>
              <p:cNvPr id="3" name="TextBox 2">
                <a:extLst>
                  <a:ext uri="{FF2B5EF4-FFF2-40B4-BE49-F238E27FC236}">
                    <a16:creationId xmlns:a16="http://schemas.microsoft.com/office/drawing/2014/main" id="{A67F2E6F-47FE-4D7B-8F61-CDAFC7E6EE84}"/>
                  </a:ext>
                </a:extLst>
              </p:cNvPr>
              <p:cNvSpPr txBox="1">
                <a:spLocks noRot="1" noChangeAspect="1" noMove="1" noResize="1" noEditPoints="1" noAdjustHandles="1" noChangeArrowheads="1" noChangeShapeType="1" noTextEdit="1"/>
              </p:cNvSpPr>
              <p:nvPr/>
            </p:nvSpPr>
            <p:spPr>
              <a:xfrm>
                <a:off x="1981200" y="1600200"/>
                <a:ext cx="6999249" cy="369332"/>
              </a:xfrm>
              <a:prstGeom prst="rect">
                <a:avLst/>
              </a:prstGeom>
              <a:blipFill>
                <a:blip r:embed="rId3"/>
                <a:stretch>
                  <a:fillRect l="-697" t="-10000" b="-25000"/>
                </a:stretch>
              </a:blipFill>
            </p:spPr>
            <p:txBody>
              <a:bodyPr/>
              <a:lstStyle/>
              <a:p>
                <a:r>
                  <a:rPr lang="en-US">
                    <a:noFill/>
                  </a:rPr>
                  <a:t> </a:t>
                </a:r>
              </a:p>
            </p:txBody>
          </p:sp>
        </mc:Fallback>
      </mc:AlternateContent>
    </p:spTree>
    <p:extLst>
      <p:ext uri="{BB962C8B-B14F-4D97-AF65-F5344CB8AC3E}">
        <p14:creationId xmlns:p14="http://schemas.microsoft.com/office/powerpoint/2010/main" val="13459968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r>
              <a:rPr lang="en-US" dirty="0"/>
              <a:t>Properties of Greedy Best-First Search</a:t>
            </a:r>
          </a:p>
        </p:txBody>
      </p:sp>
      <mc:AlternateContent xmlns:mc="http://schemas.openxmlformats.org/markup-compatibility/2006" xmlns:a14="http://schemas.microsoft.com/office/drawing/2010/main">
        <mc:Choice Requires="a14">
          <p:sp>
            <p:nvSpPr>
              <p:cNvPr id="14339" name="Rectangle 3"/>
              <p:cNvSpPr>
                <a:spLocks noGrp="1" noChangeArrowheads="1"/>
              </p:cNvSpPr>
              <p:nvPr>
                <p:ph idx="1"/>
              </p:nvPr>
            </p:nvSpPr>
            <p:spPr/>
            <p:txBody>
              <a:bodyPr>
                <a:normAutofit fontScale="92500" lnSpcReduction="20000"/>
              </a:bodyPr>
              <a:lstStyle/>
              <a:p>
                <a:r>
                  <a:rPr lang="en-US" sz="2400" b="1" dirty="0">
                    <a:solidFill>
                      <a:srgbClr val="FF0000"/>
                    </a:solidFill>
                  </a:rPr>
                  <a:t>Complete?</a:t>
                </a:r>
              </a:p>
              <a:p>
                <a:pPr lvl="1">
                  <a:buNone/>
                </a:pPr>
                <a:r>
                  <a:rPr lang="en-US" sz="2400" dirty="0"/>
                  <a:t>Yes – Best-first search if complete in finite spaces.</a:t>
                </a:r>
              </a:p>
              <a:p>
                <a:endParaRPr lang="en-US" sz="2400" b="1" dirty="0">
                  <a:solidFill>
                    <a:srgbClr val="CC0099"/>
                  </a:solidFill>
                </a:endParaRPr>
              </a:p>
              <a:p>
                <a:r>
                  <a:rPr lang="en-US" sz="2400" b="1" dirty="0">
                    <a:solidFill>
                      <a:srgbClr val="FF0000"/>
                    </a:solidFill>
                  </a:rPr>
                  <a:t>Optimal? </a:t>
                </a:r>
              </a:p>
              <a:p>
                <a:pPr lvl="1">
                  <a:buNone/>
                </a:pPr>
                <a:r>
                  <a:rPr lang="en-US" sz="2400" dirty="0"/>
                  <a:t>No</a:t>
                </a:r>
              </a:p>
              <a:p>
                <a:endParaRPr lang="en-US" sz="2400" b="1" dirty="0">
                  <a:solidFill>
                    <a:srgbClr val="CC0099"/>
                  </a:solidFill>
                </a:endParaRPr>
              </a:p>
              <a:p>
                <a:r>
                  <a:rPr lang="en-US" sz="2400" b="1" dirty="0">
                    <a:solidFill>
                      <a:srgbClr val="FF0000"/>
                    </a:solidFill>
                  </a:rPr>
                  <a:t>Time? </a:t>
                </a:r>
              </a:p>
              <a:p>
                <a:pPr lvl="1">
                  <a:buNone/>
                </a:pPr>
                <a:r>
                  <a:rPr lang="en-US" sz="2400" dirty="0"/>
                  <a:t>Worst case: </a:t>
                </a:r>
                <a:r>
                  <a:rPr lang="en-US" sz="2400" i="1" dirty="0"/>
                  <a:t>O</a:t>
                </a:r>
                <a:r>
                  <a:rPr lang="en-US" sz="2400" dirty="0"/>
                  <a:t>(</a:t>
                </a:r>
                <a:r>
                  <a:rPr lang="en-US" sz="2400" i="1" dirty="0" err="1"/>
                  <a:t>b</a:t>
                </a:r>
                <a:r>
                  <a:rPr lang="en-US" sz="2400" i="1" baseline="30000" dirty="0" err="1"/>
                  <a:t>m</a:t>
                </a:r>
                <a:r>
                  <a:rPr lang="en-US" sz="2400" dirty="0"/>
                  <a:t>) </a:t>
                </a:r>
                <a:r>
                  <a:rPr lang="en-US" sz="2400" dirty="0">
                    <a:sym typeface="Wingdings" panose="05000000000000000000" pitchFamily="2" charset="2"/>
                  </a:rPr>
                  <a:t> like DFS</a:t>
                </a:r>
                <a:endParaRPr lang="en-US" sz="2400" dirty="0"/>
              </a:p>
              <a:p>
                <a:pPr lvl="1">
                  <a:buNone/>
                </a:pPr>
                <a:r>
                  <a:rPr lang="en-US" sz="2400" dirty="0"/>
                  <a:t>Best case: </a:t>
                </a:r>
                <a:r>
                  <a:rPr lang="en-US" sz="2400" i="1" dirty="0"/>
                  <a:t>O</a:t>
                </a:r>
                <a:r>
                  <a:rPr lang="en-US" sz="2400" dirty="0"/>
                  <a:t>(</a:t>
                </a:r>
                <a:r>
                  <a:rPr lang="en-US" sz="2400" i="1" dirty="0" err="1"/>
                  <a:t>bm</a:t>
                </a:r>
                <a:r>
                  <a:rPr lang="en-US" sz="2400" dirty="0"/>
                  <a:t>) – If </a:t>
                </a:r>
                <a14:m>
                  <m:oMath xmlns:m="http://schemas.openxmlformats.org/officeDocument/2006/math">
                    <m:r>
                      <a:rPr lang="en-US" sz="2400" i="1" dirty="0" smtClean="0">
                        <a:latin typeface="Cambria Math" panose="02040503050406030204" pitchFamily="18" charset="0"/>
                      </a:rPr>
                      <m:t>h</m:t>
                    </m:r>
                    <m:r>
                      <a:rPr lang="en-US" sz="2400" i="1" dirty="0" smtClean="0">
                        <a:latin typeface="Cambria Math" panose="02040503050406030204" pitchFamily="18" charset="0"/>
                      </a:rPr>
                      <m:t>(</m:t>
                    </m:r>
                    <m:r>
                      <a:rPr lang="en-US" sz="2400" i="1" dirty="0" smtClean="0">
                        <a:latin typeface="Cambria Math" panose="02040503050406030204" pitchFamily="18" charset="0"/>
                      </a:rPr>
                      <m:t>𝑛</m:t>
                    </m:r>
                    <m:r>
                      <a:rPr lang="en-US" sz="2400" i="1" dirty="0" smtClean="0">
                        <a:latin typeface="Cambria Math" panose="02040503050406030204" pitchFamily="18" charset="0"/>
                      </a:rPr>
                      <m:t>)</m:t>
                    </m:r>
                  </m:oMath>
                </a14:m>
                <a:r>
                  <a:rPr lang="en-US" sz="2400" dirty="0"/>
                  <a:t> is 100% accurate we only expand a single path.</a:t>
                </a:r>
              </a:p>
              <a:p>
                <a:endParaRPr lang="en-US" sz="2400" b="1" dirty="0">
                  <a:solidFill>
                    <a:srgbClr val="CC0099"/>
                  </a:solidFill>
                </a:endParaRPr>
              </a:p>
              <a:p>
                <a:r>
                  <a:rPr lang="en-US" sz="2400" b="1" dirty="0">
                    <a:solidFill>
                      <a:srgbClr val="FF0000"/>
                    </a:solidFill>
                  </a:rPr>
                  <a:t>Space?</a:t>
                </a:r>
              </a:p>
              <a:p>
                <a:pPr lvl="1">
                  <a:buNone/>
                </a:pPr>
                <a:r>
                  <a:rPr lang="en-US" sz="2400" dirty="0"/>
                  <a:t>Same as time complexity.</a:t>
                </a:r>
              </a:p>
            </p:txBody>
          </p:sp>
        </mc:Choice>
        <mc:Fallback xmlns="">
          <p:sp>
            <p:nvSpPr>
              <p:cNvPr id="14339" name="Rectangle 3"/>
              <p:cNvSpPr>
                <a:spLocks noGrp="1" noRot="1" noChangeAspect="1" noMove="1" noResize="1" noEditPoints="1" noAdjustHandles="1" noChangeArrowheads="1" noChangeShapeType="1" noTextEdit="1"/>
              </p:cNvSpPr>
              <p:nvPr>
                <p:ph idx="1"/>
              </p:nvPr>
            </p:nvSpPr>
            <p:spPr>
              <a:blipFill>
                <a:blip r:embed="rId3"/>
                <a:stretch>
                  <a:fillRect l="-850" t="-2801"/>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08A93E16-2B41-4503-8382-D85B56C6A5BC}"/>
              </a:ext>
            </a:extLst>
          </p:cNvPr>
          <p:cNvSpPr/>
          <p:nvPr/>
        </p:nvSpPr>
        <p:spPr>
          <a:xfrm>
            <a:off x="6000750" y="2895600"/>
            <a:ext cx="2514600" cy="6955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nSpc>
                <a:spcPct val="90000"/>
              </a:lnSpc>
            </a:pPr>
            <a:r>
              <a:rPr lang="en-US" sz="1400" i="1" dirty="0"/>
              <a:t>d: </a:t>
            </a:r>
            <a:r>
              <a:rPr lang="en-US" sz="1400" dirty="0"/>
              <a:t>depth of the optimal solution</a:t>
            </a:r>
          </a:p>
          <a:p>
            <a:pPr>
              <a:lnSpc>
                <a:spcPct val="90000"/>
              </a:lnSpc>
            </a:pPr>
            <a:r>
              <a:rPr lang="en-US" sz="1400" i="1" dirty="0"/>
              <a:t>m: </a:t>
            </a:r>
            <a:r>
              <a:rPr lang="en-US" sz="1400" dirty="0"/>
              <a:t>max. depth of tree</a:t>
            </a:r>
          </a:p>
          <a:p>
            <a:r>
              <a:rPr lang="en-US" sz="1400" i="1" dirty="0"/>
              <a:t>b:</a:t>
            </a:r>
            <a:r>
              <a:rPr lang="en-US" sz="1400" dirty="0"/>
              <a:t> maximum branching factor</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Optimality Problem of </a:t>
            </a:r>
            <a:br>
              <a:rPr lang="en-US" dirty="0"/>
            </a:br>
            <a:r>
              <a:rPr lang="en-US" dirty="0"/>
              <a:t>Greedy Best-First search</a:t>
            </a:r>
          </a:p>
        </p:txBody>
      </p:sp>
      <p:pic>
        <p:nvPicPr>
          <p:cNvPr id="53250" name="Picture 2"/>
          <p:cNvPicPr>
            <a:picLocks noChangeAspect="1" noChangeArrowheads="1"/>
          </p:cNvPicPr>
          <p:nvPr/>
        </p:nvPicPr>
        <p:blipFill>
          <a:blip r:embed="rId3" cstate="print"/>
          <a:srcRect/>
          <a:stretch>
            <a:fillRect/>
          </a:stretch>
        </p:blipFill>
        <p:spPr bwMode="auto">
          <a:xfrm>
            <a:off x="838200" y="2286000"/>
            <a:ext cx="7448835" cy="3124200"/>
          </a:xfrm>
          <a:prstGeom prst="rect">
            <a:avLst/>
          </a:prstGeom>
          <a:noFill/>
          <a:ln w="9525">
            <a:noFill/>
            <a:miter lim="800000"/>
            <a:headEnd/>
            <a:tailEnd/>
          </a:ln>
        </p:spPr>
      </p:pic>
      <p:cxnSp>
        <p:nvCxnSpPr>
          <p:cNvPr id="4" name="Straight Arrow Connector 3">
            <a:extLst>
              <a:ext uri="{FF2B5EF4-FFF2-40B4-BE49-F238E27FC236}">
                <a16:creationId xmlns:a16="http://schemas.microsoft.com/office/drawing/2014/main" id="{2CE8323A-63A6-4343-BE86-66AF738ED2FC}"/>
              </a:ext>
            </a:extLst>
          </p:cNvPr>
          <p:cNvCxnSpPr>
            <a:cxnSpLocks/>
          </p:cNvCxnSpPr>
          <p:nvPr/>
        </p:nvCxnSpPr>
        <p:spPr>
          <a:xfrm>
            <a:off x="1828800" y="4343400"/>
            <a:ext cx="838200" cy="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25AF2FD-A6D4-40B4-97FB-A170B078FE9B}"/>
                  </a:ext>
                </a:extLst>
              </p:cNvPr>
              <p:cNvSpPr txBox="1"/>
              <p:nvPr/>
            </p:nvSpPr>
            <p:spPr>
              <a:xfrm>
                <a:off x="2552519" y="5181600"/>
                <a:ext cx="3461204" cy="92333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none" rtlCol="0">
                <a:spAutoFit/>
              </a:bodyPr>
              <a:lstStyle/>
              <a:p>
                <a:pPr algn="ctr"/>
                <a14:m>
                  <m:oMath xmlns:m="http://schemas.openxmlformats.org/officeDocument/2006/math">
                    <m:r>
                      <a:rPr lang="en-US" i="1" dirty="0">
                        <a:latin typeface="Cambria Math" panose="02040503050406030204" pitchFamily="18" charset="0"/>
                      </a:rPr>
                      <m:t>h</m:t>
                    </m:r>
                    <m:r>
                      <a:rPr lang="en-US" i="1" dirty="0">
                        <a:latin typeface="Cambria Math" panose="02040503050406030204" pitchFamily="18" charset="0"/>
                      </a:rPr>
                      <m:t>=1</m:t>
                    </m:r>
                  </m:oMath>
                </a14:m>
                <a:r>
                  <a:rPr lang="en-US" dirty="0"/>
                  <a:t> is always better than </a:t>
                </a:r>
                <a14:m>
                  <m:oMath xmlns:m="http://schemas.openxmlformats.org/officeDocument/2006/math">
                    <m:r>
                      <a:rPr lang="en-US" i="1" dirty="0">
                        <a:latin typeface="Cambria Math" panose="02040503050406030204" pitchFamily="18" charset="0"/>
                      </a:rPr>
                      <m:t>h</m:t>
                    </m:r>
                    <m:r>
                      <a:rPr lang="en-US" i="1" dirty="0">
                        <a:latin typeface="Cambria Math" panose="02040503050406030204" pitchFamily="18" charset="0"/>
                      </a:rPr>
                      <m:t>=2</m:t>
                    </m:r>
                  </m:oMath>
                </a14:m>
                <a:r>
                  <a:rPr lang="en-US" dirty="0"/>
                  <a:t>. </a:t>
                </a:r>
                <a:br>
                  <a:rPr lang="en-US" dirty="0"/>
                </a:br>
                <a:r>
                  <a:rPr lang="en-US" dirty="0"/>
                  <a:t>Greedy best-first will go this way</a:t>
                </a:r>
                <a:br>
                  <a:rPr lang="en-US" dirty="0"/>
                </a:br>
                <a:r>
                  <a:rPr lang="en-US" dirty="0"/>
                  <a:t>and never reconsider!</a:t>
                </a:r>
              </a:p>
            </p:txBody>
          </p:sp>
        </mc:Choice>
        <mc:Fallback xmlns="">
          <p:sp>
            <p:nvSpPr>
              <p:cNvPr id="5" name="TextBox 4">
                <a:extLst>
                  <a:ext uri="{FF2B5EF4-FFF2-40B4-BE49-F238E27FC236}">
                    <a16:creationId xmlns:a16="http://schemas.microsoft.com/office/drawing/2014/main" id="{325AF2FD-A6D4-40B4-97FB-A170B078FE9B}"/>
                  </a:ext>
                </a:extLst>
              </p:cNvPr>
              <p:cNvSpPr txBox="1">
                <a:spLocks noRot="1" noChangeAspect="1" noMove="1" noResize="1" noEditPoints="1" noAdjustHandles="1" noChangeArrowheads="1" noChangeShapeType="1" noTextEdit="1"/>
              </p:cNvSpPr>
              <p:nvPr/>
            </p:nvSpPr>
            <p:spPr>
              <a:xfrm>
                <a:off x="2552519" y="5181600"/>
                <a:ext cx="3461204" cy="923330"/>
              </a:xfrm>
              <a:prstGeom prst="rect">
                <a:avLst/>
              </a:prstGeom>
              <a:blipFill>
                <a:blip r:embed="rId4"/>
                <a:stretch>
                  <a:fillRect t="-2614" r="-702" b="-9150"/>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18EB2F36-4F4A-28CE-1B8D-B6AACF4B2D7E}"/>
              </a:ext>
            </a:extLst>
          </p:cNvPr>
          <p:cNvCxnSpPr>
            <a:cxnSpLocks/>
          </p:cNvCxnSpPr>
          <p:nvPr/>
        </p:nvCxnSpPr>
        <p:spPr>
          <a:xfrm>
            <a:off x="2819400" y="4343400"/>
            <a:ext cx="4876800" cy="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 name="TextBox 2">
            <a:extLst>
              <a:ext uri="{FF2B5EF4-FFF2-40B4-BE49-F238E27FC236}">
                <a16:creationId xmlns:a16="http://schemas.microsoft.com/office/drawing/2014/main" id="{413E9EE6-5B4E-BACD-81F1-3686999B98D9}"/>
              </a:ext>
            </a:extLst>
          </p:cNvPr>
          <p:cNvSpPr txBox="1"/>
          <p:nvPr/>
        </p:nvSpPr>
        <p:spPr>
          <a:xfrm>
            <a:off x="685800" y="1828800"/>
            <a:ext cx="7620000" cy="369332"/>
          </a:xfrm>
          <a:prstGeom prst="rect">
            <a:avLst/>
          </a:prstGeom>
          <a:noFill/>
        </p:spPr>
        <p:txBody>
          <a:bodyPr wrap="square" rtlCol="0">
            <a:spAutoFit/>
          </a:bodyPr>
          <a:lstStyle/>
          <a:p>
            <a:r>
              <a:rPr lang="en-US" dirty="0"/>
              <a:t>Greedy best-first search only considers the estimated cost to the goal.</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a:t>A</a:t>
            </a:r>
            <a:r>
              <a:rPr lang="en-US" baseline="30000" dirty="0"/>
              <a:t>*</a:t>
            </a:r>
            <a:r>
              <a:rPr lang="en-US" dirty="0"/>
              <a:t> Search</a:t>
            </a:r>
          </a:p>
        </p:txBody>
      </p:sp>
      <mc:AlternateContent xmlns:mc="http://schemas.openxmlformats.org/markup-compatibility/2006" xmlns:a14="http://schemas.microsoft.com/office/drawing/2010/main">
        <mc:Choice Requires="a14">
          <p:sp>
            <p:nvSpPr>
              <p:cNvPr id="15363" name="Rectangle 3"/>
              <p:cNvSpPr>
                <a:spLocks noGrp="1" noChangeArrowheads="1"/>
              </p:cNvSpPr>
              <p:nvPr>
                <p:ph idx="1"/>
              </p:nvPr>
            </p:nvSpPr>
            <p:spPr>
              <a:xfrm>
                <a:off x="600075" y="2908299"/>
                <a:ext cx="7886700" cy="3721101"/>
              </a:xfrm>
            </p:spPr>
            <p:txBody>
              <a:bodyPr>
                <a:normAutofit fontScale="70000" lnSpcReduction="20000"/>
              </a:bodyPr>
              <a:lstStyle/>
              <a:p>
                <a:pPr>
                  <a:lnSpc>
                    <a:spcPct val="120000"/>
                  </a:lnSpc>
                </a:pPr>
                <a:r>
                  <a:rPr lang="en-US" sz="2800" b="1" dirty="0"/>
                  <a:t>Idea</a:t>
                </a:r>
                <a:r>
                  <a:rPr lang="en-US" sz="2800" dirty="0"/>
                  <a:t>: Take the cost of the path to </a:t>
                </a:r>
                <a14:m>
                  <m:oMath xmlns:m="http://schemas.openxmlformats.org/officeDocument/2006/math">
                    <m:r>
                      <a:rPr lang="en-US" sz="2800" i="1" dirty="0" smtClean="0">
                        <a:latin typeface="Cambria Math" panose="02040503050406030204" pitchFamily="18" charset="0"/>
                      </a:rPr>
                      <m:t>𝑛</m:t>
                    </m:r>
                  </m:oMath>
                </a14:m>
                <a:r>
                  <a:rPr lang="en-US" sz="2800" dirty="0"/>
                  <a:t> called </a:t>
                </a:r>
                <a14:m>
                  <m:oMath xmlns:m="http://schemas.openxmlformats.org/officeDocument/2006/math">
                    <m:r>
                      <a:rPr lang="en-US" sz="2800" i="1" dirty="0">
                        <a:solidFill>
                          <a:srgbClr val="FF0000"/>
                        </a:solidFill>
                        <a:latin typeface="Cambria Math" panose="02040503050406030204" pitchFamily="18" charset="0"/>
                      </a:rPr>
                      <m:t>𝑔</m:t>
                    </m:r>
                    <m:r>
                      <a:rPr lang="en-US" sz="2800" i="1" dirty="0">
                        <a:solidFill>
                          <a:srgbClr val="FF0000"/>
                        </a:solidFill>
                        <a:latin typeface="Cambria Math" panose="02040503050406030204" pitchFamily="18" charset="0"/>
                      </a:rPr>
                      <m:t>(</m:t>
                    </m:r>
                    <m:r>
                      <a:rPr lang="en-US" sz="2800" i="1" dirty="0">
                        <a:solidFill>
                          <a:srgbClr val="FF0000"/>
                        </a:solidFill>
                        <a:latin typeface="Cambria Math" panose="02040503050406030204" pitchFamily="18" charset="0"/>
                      </a:rPr>
                      <m:t>𝑛</m:t>
                    </m:r>
                    <m:r>
                      <a:rPr lang="en-US" sz="2800" i="1" dirty="0">
                        <a:solidFill>
                          <a:srgbClr val="FF0000"/>
                        </a:solidFill>
                        <a:latin typeface="Cambria Math" panose="02040503050406030204" pitchFamily="18" charset="0"/>
                      </a:rPr>
                      <m:t>)</m:t>
                    </m:r>
                  </m:oMath>
                </a14:m>
                <a:r>
                  <a:rPr lang="en-US" sz="2800" dirty="0"/>
                  <a:t> into account to avoid expanding paths that are already very expensive.</a:t>
                </a:r>
              </a:p>
              <a:p>
                <a:pPr>
                  <a:lnSpc>
                    <a:spcPct val="120000"/>
                  </a:lnSpc>
                </a:pPr>
                <a:r>
                  <a:rPr lang="en-US" sz="2800" dirty="0"/>
                  <a:t>The evaluation function </a:t>
                </a:r>
                <a14:m>
                  <m:oMath xmlns:m="http://schemas.openxmlformats.org/officeDocument/2006/math">
                    <m:r>
                      <a:rPr lang="en-US" sz="2800" i="1" dirty="0" smtClean="0">
                        <a:solidFill>
                          <a:srgbClr val="FF0000"/>
                        </a:solidFill>
                        <a:latin typeface="Cambria Math" panose="02040503050406030204" pitchFamily="18" charset="0"/>
                      </a:rPr>
                      <m:t>𝑓</m:t>
                    </m:r>
                    <m:r>
                      <a:rPr lang="en-US" sz="2800" i="1" dirty="0" smtClean="0">
                        <a:solidFill>
                          <a:srgbClr val="FF0000"/>
                        </a:solidFill>
                        <a:latin typeface="Cambria Math" panose="02040503050406030204" pitchFamily="18" charset="0"/>
                      </a:rPr>
                      <m:t>(</m:t>
                    </m:r>
                    <m:r>
                      <a:rPr lang="en-US" sz="2800" i="1" dirty="0" smtClean="0">
                        <a:solidFill>
                          <a:srgbClr val="FF0000"/>
                        </a:solidFill>
                        <a:latin typeface="Cambria Math" panose="02040503050406030204" pitchFamily="18" charset="0"/>
                      </a:rPr>
                      <m:t>𝑛</m:t>
                    </m:r>
                    <m:r>
                      <a:rPr lang="en-US" sz="2800" i="1" dirty="0" smtClean="0">
                        <a:solidFill>
                          <a:srgbClr val="FF0000"/>
                        </a:solidFill>
                        <a:latin typeface="Cambria Math" panose="02040503050406030204" pitchFamily="18" charset="0"/>
                      </a:rPr>
                      <m:t>)</m:t>
                    </m:r>
                  </m:oMath>
                </a14:m>
                <a:r>
                  <a:rPr lang="en-US" sz="2800" dirty="0">
                    <a:solidFill>
                      <a:srgbClr val="FF0000"/>
                    </a:solidFill>
                  </a:rPr>
                  <a:t> </a:t>
                </a:r>
                <a:r>
                  <a:rPr lang="en-US" sz="2800" dirty="0"/>
                  <a:t>is the estimated total cost of the path through node </a:t>
                </a:r>
                <a14:m>
                  <m:oMath xmlns:m="http://schemas.openxmlformats.org/officeDocument/2006/math">
                    <m:r>
                      <a:rPr lang="en-US" sz="2800" i="1" dirty="0" smtClean="0">
                        <a:latin typeface="Cambria Math" panose="02040503050406030204" pitchFamily="18" charset="0"/>
                      </a:rPr>
                      <m:t>𝑛</m:t>
                    </m:r>
                  </m:oMath>
                </a14:m>
                <a:r>
                  <a:rPr lang="en-US" sz="2800" dirty="0"/>
                  <a:t> to the goal:</a:t>
                </a:r>
              </a:p>
              <a:p>
                <a:pPr algn="ctr">
                  <a:lnSpc>
                    <a:spcPct val="120000"/>
                  </a:lnSpc>
                  <a:buNone/>
                </a:pPr>
                <a14:m>
                  <m:oMathPara xmlns:m="http://schemas.openxmlformats.org/officeDocument/2006/math">
                    <m:oMathParaPr>
                      <m:jc m:val="centerGroup"/>
                    </m:oMathParaPr>
                    <m:oMath xmlns:m="http://schemas.openxmlformats.org/officeDocument/2006/math">
                      <m:r>
                        <a:rPr lang="en-US" sz="2800" i="1" dirty="0" smtClean="0">
                          <a:solidFill>
                            <a:srgbClr val="FF0000"/>
                          </a:solidFill>
                          <a:latin typeface="Cambria Math" panose="02040503050406030204" pitchFamily="18" charset="0"/>
                        </a:rPr>
                        <m:t>𝑓</m:t>
                      </m:r>
                      <m:r>
                        <a:rPr lang="en-US" sz="2800" i="1" dirty="0" smtClean="0">
                          <a:solidFill>
                            <a:srgbClr val="FF0000"/>
                          </a:solidFill>
                          <a:latin typeface="Cambria Math" panose="02040503050406030204" pitchFamily="18" charset="0"/>
                        </a:rPr>
                        <m:t>(</m:t>
                      </m:r>
                      <m:r>
                        <a:rPr lang="en-US" sz="2800" i="1" dirty="0" smtClean="0">
                          <a:solidFill>
                            <a:srgbClr val="FF0000"/>
                          </a:solidFill>
                          <a:latin typeface="Cambria Math" panose="02040503050406030204" pitchFamily="18" charset="0"/>
                        </a:rPr>
                        <m:t>𝑛</m:t>
                      </m:r>
                      <m:r>
                        <a:rPr lang="en-US" sz="2800" i="1" dirty="0" smtClean="0">
                          <a:solidFill>
                            <a:srgbClr val="FF0000"/>
                          </a:solidFill>
                          <a:latin typeface="Cambria Math" panose="02040503050406030204" pitchFamily="18" charset="0"/>
                        </a:rPr>
                        <m:t>) = </m:t>
                      </m:r>
                      <m:r>
                        <a:rPr lang="en-US" sz="2800" i="1" dirty="0" smtClean="0">
                          <a:solidFill>
                            <a:srgbClr val="FF0000"/>
                          </a:solidFill>
                          <a:latin typeface="Cambria Math" panose="02040503050406030204" pitchFamily="18" charset="0"/>
                        </a:rPr>
                        <m:t>𝑔</m:t>
                      </m:r>
                      <m:r>
                        <a:rPr lang="en-US" sz="2800" i="1" dirty="0" smtClean="0">
                          <a:solidFill>
                            <a:srgbClr val="FF0000"/>
                          </a:solidFill>
                          <a:latin typeface="Cambria Math" panose="02040503050406030204" pitchFamily="18" charset="0"/>
                        </a:rPr>
                        <m:t>(</m:t>
                      </m:r>
                      <m:r>
                        <a:rPr lang="en-US" sz="2800" i="1" dirty="0" smtClean="0">
                          <a:solidFill>
                            <a:srgbClr val="FF0000"/>
                          </a:solidFill>
                          <a:latin typeface="Cambria Math" panose="02040503050406030204" pitchFamily="18" charset="0"/>
                        </a:rPr>
                        <m:t>𝑛</m:t>
                      </m:r>
                      <m:r>
                        <a:rPr lang="en-US" sz="2800" i="1" dirty="0" smtClean="0">
                          <a:solidFill>
                            <a:srgbClr val="FF0000"/>
                          </a:solidFill>
                          <a:latin typeface="Cambria Math" panose="02040503050406030204" pitchFamily="18" charset="0"/>
                        </a:rPr>
                        <m:t>) + </m:t>
                      </m:r>
                      <m:r>
                        <a:rPr lang="en-US" sz="2800" i="1" dirty="0" smtClean="0">
                          <a:solidFill>
                            <a:srgbClr val="FF0000"/>
                          </a:solidFill>
                          <a:latin typeface="Cambria Math" panose="02040503050406030204" pitchFamily="18" charset="0"/>
                        </a:rPr>
                        <m:t>h</m:t>
                      </m:r>
                      <m:r>
                        <a:rPr lang="en-US" sz="2800" i="1" dirty="0" smtClean="0">
                          <a:solidFill>
                            <a:srgbClr val="FF0000"/>
                          </a:solidFill>
                          <a:latin typeface="Cambria Math" panose="02040503050406030204" pitchFamily="18" charset="0"/>
                        </a:rPr>
                        <m:t>(</m:t>
                      </m:r>
                      <m:r>
                        <a:rPr lang="en-US" sz="2800" i="1" dirty="0" smtClean="0">
                          <a:solidFill>
                            <a:srgbClr val="FF0000"/>
                          </a:solidFill>
                          <a:latin typeface="Cambria Math" panose="02040503050406030204" pitchFamily="18" charset="0"/>
                        </a:rPr>
                        <m:t>𝑛</m:t>
                      </m:r>
                      <m:r>
                        <a:rPr lang="en-US" sz="2800" i="1" dirty="0" smtClean="0">
                          <a:solidFill>
                            <a:srgbClr val="FF0000"/>
                          </a:solidFill>
                          <a:latin typeface="Cambria Math" panose="02040503050406030204" pitchFamily="18" charset="0"/>
                        </a:rPr>
                        <m:t>)</m:t>
                      </m:r>
                    </m:oMath>
                  </m:oMathPara>
                </a14:m>
                <a:br>
                  <a:rPr lang="en-US" sz="2800" dirty="0">
                    <a:solidFill>
                      <a:srgbClr val="FF0000"/>
                    </a:solidFill>
                  </a:rPr>
                </a:br>
                <a:endParaRPr lang="en-US" sz="2800" dirty="0">
                  <a:solidFill>
                    <a:srgbClr val="FF0000"/>
                  </a:solidFill>
                </a:endParaRPr>
              </a:p>
              <a:p>
                <a:pPr lvl="1">
                  <a:lnSpc>
                    <a:spcPct val="120000"/>
                  </a:lnSpc>
                  <a:buNone/>
                </a:pPr>
                <a14:m>
                  <m:oMath xmlns:m="http://schemas.openxmlformats.org/officeDocument/2006/math">
                    <m:r>
                      <a:rPr lang="en-US" i="1" dirty="0" smtClean="0">
                        <a:latin typeface="Cambria Math" panose="02040503050406030204" pitchFamily="18" charset="0"/>
                      </a:rPr>
                      <m:t>𝑔</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oMath>
                </a14:m>
                <a:r>
                  <a:rPr lang="en-US" dirty="0"/>
                  <a:t>: cost so far to reach </a:t>
                </a:r>
                <a:r>
                  <a:rPr lang="en-US" i="1" dirty="0"/>
                  <a:t>n </a:t>
                </a:r>
                <a:r>
                  <a:rPr lang="en-US" dirty="0"/>
                  <a:t>(path cost)</a:t>
                </a:r>
              </a:p>
              <a:p>
                <a:pPr lvl="1">
                  <a:lnSpc>
                    <a:spcPct val="120000"/>
                  </a:lnSpc>
                  <a:buNone/>
                </a:pPr>
                <a14:m>
                  <m:oMath xmlns:m="http://schemas.openxmlformats.org/officeDocument/2006/math">
                    <m:r>
                      <a:rPr lang="en-US" i="1" dirty="0" smtClean="0">
                        <a:latin typeface="Cambria Math" panose="02040503050406030204" pitchFamily="18" charset="0"/>
                      </a:rPr>
                      <m:t>h</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oMath>
                </a14:m>
                <a:r>
                  <a:rPr lang="en-US" dirty="0"/>
                  <a:t>: estimated cost from </a:t>
                </a:r>
                <a:r>
                  <a:rPr lang="en-US" i="1" dirty="0"/>
                  <a:t>n</a:t>
                </a:r>
                <a:r>
                  <a:rPr lang="en-US" dirty="0"/>
                  <a:t> to goal (heuristic)</a:t>
                </a:r>
              </a:p>
              <a:p>
                <a:pPr>
                  <a:lnSpc>
                    <a:spcPct val="120000"/>
                  </a:lnSpc>
                </a:pPr>
                <a:r>
                  <a:rPr lang="en-US" sz="2600" dirty="0"/>
                  <a:t>The agent in the example above will stop at n with </a:t>
                </a:r>
                <a14:m>
                  <m:oMath xmlns:m="http://schemas.openxmlformats.org/officeDocument/2006/math">
                    <m:r>
                      <a:rPr lang="en-US" sz="2600" i="1" dirty="0" smtClean="0">
                        <a:latin typeface="Cambria Math" panose="02040503050406030204" pitchFamily="18" charset="0"/>
                      </a:rPr>
                      <m:t>𝑓</m:t>
                    </m:r>
                    <m:d>
                      <m:dPr>
                        <m:ctrlPr>
                          <a:rPr lang="en-US" sz="2600" i="1" dirty="0" smtClean="0">
                            <a:latin typeface="Cambria Math" panose="02040503050406030204" pitchFamily="18" charset="0"/>
                          </a:rPr>
                        </m:ctrlPr>
                      </m:dPr>
                      <m:e>
                        <m:r>
                          <a:rPr lang="en-US" sz="2600" i="1" dirty="0" smtClean="0">
                            <a:latin typeface="Cambria Math" panose="02040503050406030204" pitchFamily="18" charset="0"/>
                          </a:rPr>
                          <m:t>𝑛</m:t>
                        </m:r>
                      </m:e>
                    </m:d>
                    <m:r>
                      <a:rPr lang="en-US" sz="2600" i="1" dirty="0" smtClean="0">
                        <a:latin typeface="Cambria Math" panose="02040503050406030204" pitchFamily="18" charset="0"/>
                      </a:rPr>
                      <m:t>=</m:t>
                    </m:r>
                    <m:r>
                      <a:rPr lang="en-US" sz="2600" b="0" i="1" dirty="0" smtClean="0">
                        <a:latin typeface="Cambria Math" panose="02040503050406030204" pitchFamily="18" charset="0"/>
                      </a:rPr>
                      <m:t>3+1=4</m:t>
                    </m:r>
                    <m:r>
                      <a:rPr lang="en-US" sz="2600" i="1" dirty="0" smtClean="0">
                        <a:latin typeface="Cambria Math" panose="02040503050406030204" pitchFamily="18" charset="0"/>
                      </a:rPr>
                      <m:t> </m:t>
                    </m:r>
                  </m:oMath>
                </a14:m>
                <a:r>
                  <a:rPr lang="en-US" sz="2600" dirty="0"/>
                  <a:t>and chose the path up with a better </a:t>
                </a:r>
                <a14:m>
                  <m:oMath xmlns:m="http://schemas.openxmlformats.org/officeDocument/2006/math">
                    <m:r>
                      <a:rPr lang="en-US" sz="2600" i="1" dirty="0" smtClean="0">
                        <a:latin typeface="Cambria Math" panose="02040503050406030204" pitchFamily="18" charset="0"/>
                      </a:rPr>
                      <m:t>𝑓</m:t>
                    </m:r>
                    <m:d>
                      <m:dPr>
                        <m:ctrlPr>
                          <a:rPr lang="en-US" sz="2600" i="1" dirty="0" smtClean="0">
                            <a:latin typeface="Cambria Math" panose="02040503050406030204" pitchFamily="18" charset="0"/>
                          </a:rPr>
                        </m:ctrlPr>
                      </m:dPr>
                      <m:e>
                        <m:r>
                          <a:rPr lang="en-US" sz="2600" i="1" dirty="0" smtClean="0">
                            <a:latin typeface="Cambria Math" panose="02040503050406030204" pitchFamily="18" charset="0"/>
                          </a:rPr>
                          <m:t>𝑛</m:t>
                        </m:r>
                        <m:r>
                          <a:rPr lang="en-US" sz="2600" i="1" dirty="0" smtClean="0">
                            <a:latin typeface="Cambria Math" panose="02040503050406030204" pitchFamily="18" charset="0"/>
                          </a:rPr>
                          <m:t>’</m:t>
                        </m:r>
                      </m:e>
                    </m:d>
                    <m:r>
                      <a:rPr lang="en-US" sz="2600" i="1" dirty="0" smtClean="0">
                        <a:latin typeface="Cambria Math" panose="02040503050406030204" pitchFamily="18" charset="0"/>
                      </a:rPr>
                      <m:t>=</m:t>
                    </m:r>
                    <m:r>
                      <a:rPr lang="en-US" sz="2600" b="0" i="1" dirty="0" smtClean="0">
                        <a:latin typeface="Cambria Math" panose="02040503050406030204" pitchFamily="18" charset="0"/>
                      </a:rPr>
                      <m:t>1+</m:t>
                    </m:r>
                    <m:r>
                      <a:rPr lang="en-US" sz="2600" i="1" dirty="0" smtClean="0">
                        <a:latin typeface="Cambria Math" panose="02040503050406030204" pitchFamily="18" charset="0"/>
                      </a:rPr>
                      <m:t>2</m:t>
                    </m:r>
                    <m:r>
                      <a:rPr lang="en-US" sz="2600" b="0" i="1" dirty="0" smtClean="0">
                        <a:latin typeface="Cambria Math" panose="02040503050406030204" pitchFamily="18" charset="0"/>
                      </a:rPr>
                      <m:t>=3.</m:t>
                    </m:r>
                  </m:oMath>
                </a14:m>
                <a:endParaRPr lang="en-US" sz="2600" dirty="0"/>
              </a:p>
              <a:p>
                <a:pPr lvl="1">
                  <a:lnSpc>
                    <a:spcPct val="120000"/>
                  </a:lnSpc>
                  <a:buNone/>
                </a:pPr>
                <a:endParaRPr lang="en-US" dirty="0"/>
              </a:p>
              <a:p>
                <a:pPr>
                  <a:lnSpc>
                    <a:spcPct val="120000"/>
                  </a:lnSpc>
                  <a:buNone/>
                </a:pPr>
                <a:r>
                  <a:rPr lang="en-US" sz="2600" b="1" dirty="0"/>
                  <a:t>Note: </a:t>
                </a:r>
                <a:r>
                  <a:rPr lang="en-US" sz="2600" dirty="0"/>
                  <a:t>For greedy best-first search we just used </a:t>
                </a:r>
                <a14:m>
                  <m:oMath xmlns:m="http://schemas.openxmlformats.org/officeDocument/2006/math">
                    <m:r>
                      <a:rPr lang="en-US" sz="2600" i="1" dirty="0" smtClean="0">
                        <a:latin typeface="Cambria Math" panose="02040503050406030204" pitchFamily="18" charset="0"/>
                      </a:rPr>
                      <m:t>𝑓</m:t>
                    </m:r>
                    <m:r>
                      <a:rPr lang="en-US" sz="2600" i="1" dirty="0" smtClean="0">
                        <a:latin typeface="Cambria Math" panose="02040503050406030204" pitchFamily="18" charset="0"/>
                      </a:rPr>
                      <m:t>(</m:t>
                    </m:r>
                    <m:r>
                      <a:rPr lang="en-US" sz="2600" i="1" dirty="0" smtClean="0">
                        <a:latin typeface="Cambria Math" panose="02040503050406030204" pitchFamily="18" charset="0"/>
                      </a:rPr>
                      <m:t>𝑛</m:t>
                    </m:r>
                    <m:r>
                      <a:rPr lang="en-US" sz="2600" i="1" dirty="0" smtClean="0">
                        <a:latin typeface="Cambria Math" panose="02040503050406030204" pitchFamily="18" charset="0"/>
                      </a:rPr>
                      <m:t>) = </m:t>
                    </m:r>
                    <m:r>
                      <a:rPr lang="en-US" sz="2600" i="1" dirty="0" smtClean="0">
                        <a:latin typeface="Cambria Math" panose="02040503050406030204" pitchFamily="18" charset="0"/>
                      </a:rPr>
                      <m:t>h</m:t>
                    </m:r>
                    <m:r>
                      <a:rPr lang="en-US" sz="2600" i="1" dirty="0" smtClean="0">
                        <a:latin typeface="Cambria Math" panose="02040503050406030204" pitchFamily="18" charset="0"/>
                      </a:rPr>
                      <m:t>(</m:t>
                    </m:r>
                    <m:r>
                      <a:rPr lang="en-US" sz="2600" i="1" dirty="0" smtClean="0">
                        <a:latin typeface="Cambria Math" panose="02040503050406030204" pitchFamily="18" charset="0"/>
                      </a:rPr>
                      <m:t>𝑛</m:t>
                    </m:r>
                    <m:r>
                      <a:rPr lang="en-US" sz="2600" i="1" dirty="0" smtClean="0">
                        <a:latin typeface="Cambria Math" panose="02040503050406030204" pitchFamily="18" charset="0"/>
                      </a:rPr>
                      <m:t>).</m:t>
                    </m:r>
                  </m:oMath>
                </a14:m>
                <a:endParaRPr lang="en-US" sz="2600" i="1" dirty="0"/>
              </a:p>
            </p:txBody>
          </p:sp>
        </mc:Choice>
        <mc:Fallback xmlns="">
          <p:sp>
            <p:nvSpPr>
              <p:cNvPr id="15363" name="Rectangle 3"/>
              <p:cNvSpPr>
                <a:spLocks noGrp="1" noRot="1" noChangeAspect="1" noMove="1" noResize="1" noEditPoints="1" noAdjustHandles="1" noChangeArrowheads="1" noChangeShapeType="1" noTextEdit="1"/>
              </p:cNvSpPr>
              <p:nvPr>
                <p:ph idx="1"/>
              </p:nvPr>
            </p:nvSpPr>
            <p:spPr>
              <a:xfrm>
                <a:off x="600075" y="2908299"/>
                <a:ext cx="7886700" cy="3721101"/>
              </a:xfrm>
              <a:blipFill>
                <a:blip r:embed="rId3"/>
                <a:stretch>
                  <a:fillRect l="-696" t="-818"/>
                </a:stretch>
              </a:blipFill>
            </p:spPr>
            <p:txBody>
              <a:bodyPr/>
              <a:lstStyle/>
              <a:p>
                <a:r>
                  <a:rPr lang="en-US">
                    <a:noFill/>
                  </a:rPr>
                  <a:t> </a:t>
                </a:r>
              </a:p>
            </p:txBody>
          </p:sp>
        </mc:Fallback>
      </mc:AlternateContent>
      <p:pic>
        <p:nvPicPr>
          <p:cNvPr id="4" name="Picture 2">
            <a:extLst>
              <a:ext uri="{FF2B5EF4-FFF2-40B4-BE49-F238E27FC236}">
                <a16:creationId xmlns:a16="http://schemas.microsoft.com/office/drawing/2014/main" id="{8050E4B3-19FF-42E1-A029-53CCB7BE384B}"/>
              </a:ext>
            </a:extLst>
          </p:cNvPr>
          <p:cNvPicPr>
            <a:picLocks noChangeAspect="1" noChangeArrowheads="1"/>
          </p:cNvPicPr>
          <p:nvPr/>
        </p:nvPicPr>
        <p:blipFill>
          <a:blip r:embed="rId4" cstate="print"/>
          <a:srcRect/>
          <a:stretch>
            <a:fillRect/>
          </a:stretch>
        </p:blipFill>
        <p:spPr bwMode="auto">
          <a:xfrm>
            <a:off x="2819400" y="449782"/>
            <a:ext cx="5831412" cy="2445818"/>
          </a:xfrm>
          <a:prstGeom prst="rect">
            <a:avLst/>
          </a:prstGeom>
          <a:noFill/>
          <a:ln w="9525">
            <a:noFill/>
            <a:miter lim="800000"/>
            <a:headEnd/>
            <a:tailEnd/>
          </a:ln>
        </p:spPr>
      </p:pic>
      <p:cxnSp>
        <p:nvCxnSpPr>
          <p:cNvPr id="5" name="Straight Arrow Connector 4">
            <a:extLst>
              <a:ext uri="{FF2B5EF4-FFF2-40B4-BE49-F238E27FC236}">
                <a16:creationId xmlns:a16="http://schemas.microsoft.com/office/drawing/2014/main" id="{FD6A9D31-1CEF-4245-B246-4C686BD15221}"/>
              </a:ext>
            </a:extLst>
          </p:cNvPr>
          <p:cNvCxnSpPr>
            <a:cxnSpLocks/>
          </p:cNvCxnSpPr>
          <p:nvPr/>
        </p:nvCxnSpPr>
        <p:spPr>
          <a:xfrm flipV="1">
            <a:off x="3520070" y="1828800"/>
            <a:ext cx="2192338" cy="4026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F2FD92A-E0CA-43CE-A2C6-91E5C7AD891F}"/>
                  </a:ext>
                </a:extLst>
              </p:cNvPr>
              <p:cNvSpPr txBox="1"/>
              <p:nvPr/>
            </p:nvSpPr>
            <p:spPr>
              <a:xfrm>
                <a:off x="4118044" y="1403000"/>
                <a:ext cx="997324" cy="369332"/>
              </a:xfrm>
              <a:prstGeom prst="rect">
                <a:avLst/>
              </a:prstGeom>
              <a:noFill/>
            </p:spPr>
            <p:txBody>
              <a:bodyPr wrap="none" rtlCol="0">
                <a:spAutoFit/>
              </a:bodyPr>
              <a:lstStyle/>
              <a:p>
                <a14:m>
                  <m:oMath xmlns:m="http://schemas.openxmlformats.org/officeDocument/2006/math">
                    <m:r>
                      <a:rPr lang="en-US" i="1" dirty="0">
                        <a:solidFill>
                          <a:srgbClr val="FF0000"/>
                        </a:solidFill>
                        <a:latin typeface="Cambria Math" panose="02040503050406030204" pitchFamily="18" charset="0"/>
                      </a:rPr>
                      <m:t>𝑔</m:t>
                    </m:r>
                    <m:r>
                      <a:rPr lang="en-US" i="1" dirty="0">
                        <a:solidFill>
                          <a:srgbClr val="FF0000"/>
                        </a:solidFill>
                        <a:latin typeface="Cambria Math" panose="02040503050406030204" pitchFamily="18" charset="0"/>
                      </a:rPr>
                      <m:t>(</m:t>
                    </m:r>
                    <m:r>
                      <a:rPr lang="en-US" i="1" dirty="0">
                        <a:solidFill>
                          <a:srgbClr val="FF0000"/>
                        </a:solidFill>
                        <a:latin typeface="Cambria Math" panose="02040503050406030204" pitchFamily="18" charset="0"/>
                      </a:rPr>
                      <m:t>𝑛</m:t>
                    </m:r>
                    <m:r>
                      <a:rPr lang="en-US" i="1" dirty="0">
                        <a:solidFill>
                          <a:srgbClr val="FF0000"/>
                        </a:solidFill>
                        <a:latin typeface="Cambria Math" panose="02040503050406030204" pitchFamily="18" charset="0"/>
                      </a:rPr>
                      <m:t>)</m:t>
                    </m:r>
                  </m:oMath>
                </a14:m>
                <a:r>
                  <a:rPr lang="en-US" dirty="0">
                    <a:solidFill>
                      <a:srgbClr val="FF0000"/>
                    </a:solidFill>
                  </a:rPr>
                  <a:t> = 3</a:t>
                </a:r>
              </a:p>
            </p:txBody>
          </p:sp>
        </mc:Choice>
        <mc:Fallback xmlns="">
          <p:sp>
            <p:nvSpPr>
              <p:cNvPr id="3" name="TextBox 2">
                <a:extLst>
                  <a:ext uri="{FF2B5EF4-FFF2-40B4-BE49-F238E27FC236}">
                    <a16:creationId xmlns:a16="http://schemas.microsoft.com/office/drawing/2014/main" id="{DF2FD92A-E0CA-43CE-A2C6-91E5C7AD891F}"/>
                  </a:ext>
                </a:extLst>
              </p:cNvPr>
              <p:cNvSpPr txBox="1">
                <a:spLocks noRot="1" noChangeAspect="1" noMove="1" noResize="1" noEditPoints="1" noAdjustHandles="1" noChangeArrowheads="1" noChangeShapeType="1" noTextEdit="1"/>
              </p:cNvSpPr>
              <p:nvPr/>
            </p:nvSpPr>
            <p:spPr>
              <a:xfrm>
                <a:off x="4118044" y="1403000"/>
                <a:ext cx="997324" cy="369332"/>
              </a:xfrm>
              <a:prstGeom prst="rect">
                <a:avLst/>
              </a:prstGeom>
              <a:blipFill>
                <a:blip r:embed="rId5"/>
                <a:stretch>
                  <a:fillRect t="-8197" r="-4294" b="-24590"/>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1EC98FBB-7443-4725-B9EB-9E3DCB1CCDA3}"/>
              </a:ext>
            </a:extLst>
          </p:cNvPr>
          <p:cNvSpPr txBox="1"/>
          <p:nvPr/>
        </p:nvSpPr>
        <p:spPr>
          <a:xfrm>
            <a:off x="5692344" y="1684394"/>
            <a:ext cx="306494" cy="369332"/>
          </a:xfrm>
          <a:prstGeom prst="rect">
            <a:avLst/>
          </a:prstGeom>
          <a:noFill/>
        </p:spPr>
        <p:txBody>
          <a:bodyPr wrap="none" rtlCol="0">
            <a:spAutoFit/>
          </a:bodyPr>
          <a:lstStyle/>
          <a:p>
            <a:r>
              <a:rPr lang="en-US" dirty="0">
                <a:solidFill>
                  <a:srgbClr val="FF0000"/>
                </a:solidFill>
              </a:rPr>
              <a:t>n</a:t>
            </a:r>
          </a:p>
        </p:txBody>
      </p:sp>
      <p:sp>
        <p:nvSpPr>
          <p:cNvPr id="7" name="TextBox 6">
            <a:extLst>
              <a:ext uri="{FF2B5EF4-FFF2-40B4-BE49-F238E27FC236}">
                <a16:creationId xmlns:a16="http://schemas.microsoft.com/office/drawing/2014/main" id="{8E844EA0-B60E-AE6E-A73C-470FBFEB2088}"/>
              </a:ext>
            </a:extLst>
          </p:cNvPr>
          <p:cNvSpPr txBox="1"/>
          <p:nvPr/>
        </p:nvSpPr>
        <p:spPr>
          <a:xfrm>
            <a:off x="4048319" y="929795"/>
            <a:ext cx="364202" cy="369332"/>
          </a:xfrm>
          <a:prstGeom prst="rect">
            <a:avLst/>
          </a:prstGeom>
          <a:noFill/>
        </p:spPr>
        <p:txBody>
          <a:bodyPr wrap="none" rtlCol="0">
            <a:spAutoFit/>
          </a:bodyPr>
          <a:lstStyle/>
          <a:p>
            <a:r>
              <a:rPr lang="en-US" dirty="0">
                <a:solidFill>
                  <a:srgbClr val="FF0000"/>
                </a:solidFill>
              </a:rPr>
              <a:t>n’</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EBBC9DD-B294-BFB5-30EC-9F47663B4409}"/>
                  </a:ext>
                </a:extLst>
              </p:cNvPr>
              <p:cNvSpPr txBox="1"/>
              <p:nvPr/>
            </p:nvSpPr>
            <p:spPr>
              <a:xfrm>
                <a:off x="5845591" y="1438314"/>
                <a:ext cx="1032587" cy="369332"/>
              </a:xfrm>
              <a:prstGeom prst="rect">
                <a:avLst/>
              </a:prstGeom>
              <a:noFill/>
            </p:spPr>
            <p:txBody>
              <a:bodyPr wrap="square">
                <a:spAutoFit/>
              </a:bodyPr>
              <a:lstStyle/>
              <a:p>
                <a14:m>
                  <m:oMath xmlns:m="http://schemas.openxmlformats.org/officeDocument/2006/math">
                    <m:r>
                      <m:rPr>
                        <m:sty m:val="p"/>
                      </m:rPr>
                      <a:rPr lang="en-US" b="0" i="0" dirty="0" smtClean="0">
                        <a:solidFill>
                          <a:srgbClr val="FF0000"/>
                        </a:solidFill>
                        <a:latin typeface="Cambria Math" panose="02040503050406030204" pitchFamily="18" charset="0"/>
                      </a:rPr>
                      <m:t>f</m:t>
                    </m:r>
                    <m:d>
                      <m:dPr>
                        <m:ctrlPr>
                          <a:rPr lang="en-US" b="0" i="1" dirty="0" smtClean="0">
                            <a:solidFill>
                              <a:srgbClr val="FF0000"/>
                            </a:solidFill>
                            <a:latin typeface="Cambria Math" panose="02040503050406030204" pitchFamily="18" charset="0"/>
                          </a:rPr>
                        </m:ctrlPr>
                      </m:dPr>
                      <m:e>
                        <m:r>
                          <a:rPr lang="en-US" i="1" dirty="0" smtClean="0">
                            <a:solidFill>
                              <a:srgbClr val="FF0000"/>
                            </a:solidFill>
                            <a:latin typeface="Cambria Math" panose="02040503050406030204" pitchFamily="18" charset="0"/>
                          </a:rPr>
                          <m:t>𝑛</m:t>
                        </m:r>
                      </m:e>
                    </m:d>
                    <m:r>
                      <a:rPr lang="en-US" b="0" i="1" dirty="0" smtClean="0">
                        <a:solidFill>
                          <a:srgbClr val="FF0000"/>
                        </a:solidFill>
                        <a:latin typeface="Cambria Math" panose="02040503050406030204" pitchFamily="18" charset="0"/>
                      </a:rPr>
                      <m:t>=4</m:t>
                    </m:r>
                  </m:oMath>
                </a14:m>
                <a:r>
                  <a:rPr lang="en-US" dirty="0">
                    <a:solidFill>
                      <a:srgbClr val="FF0000"/>
                    </a:solidFill>
                  </a:rPr>
                  <a:t> </a:t>
                </a:r>
                <a:endParaRPr lang="en-US" dirty="0"/>
              </a:p>
            </p:txBody>
          </p:sp>
        </mc:Choice>
        <mc:Fallback xmlns="">
          <p:sp>
            <p:nvSpPr>
              <p:cNvPr id="10" name="TextBox 9">
                <a:extLst>
                  <a:ext uri="{FF2B5EF4-FFF2-40B4-BE49-F238E27FC236}">
                    <a16:creationId xmlns:a16="http://schemas.microsoft.com/office/drawing/2014/main" id="{3EBBC9DD-B294-BFB5-30EC-9F47663B4409}"/>
                  </a:ext>
                </a:extLst>
              </p:cNvPr>
              <p:cNvSpPr txBox="1">
                <a:spLocks noRot="1" noChangeAspect="1" noMove="1" noResize="1" noEditPoints="1" noAdjustHandles="1" noChangeArrowheads="1" noChangeShapeType="1" noTextEdit="1"/>
              </p:cNvSpPr>
              <p:nvPr/>
            </p:nvSpPr>
            <p:spPr>
              <a:xfrm>
                <a:off x="5845591" y="1438314"/>
                <a:ext cx="1032587"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3E8DA57-F78D-B0C5-D723-22F2D5B98D49}"/>
                  </a:ext>
                </a:extLst>
              </p:cNvPr>
              <p:cNvSpPr txBox="1"/>
              <p:nvPr/>
            </p:nvSpPr>
            <p:spPr>
              <a:xfrm>
                <a:off x="4261231" y="732430"/>
                <a:ext cx="1301369" cy="369332"/>
              </a:xfrm>
              <a:prstGeom prst="rect">
                <a:avLst/>
              </a:prstGeom>
              <a:noFill/>
            </p:spPr>
            <p:txBody>
              <a:bodyPr wrap="square">
                <a:spAutoFit/>
              </a:bodyPr>
              <a:lstStyle/>
              <a:p>
                <a14:m>
                  <m:oMath xmlns:m="http://schemas.openxmlformats.org/officeDocument/2006/math">
                    <m:r>
                      <m:rPr>
                        <m:sty m:val="p"/>
                      </m:rPr>
                      <a:rPr lang="en-US" b="0" i="0" dirty="0" smtClean="0">
                        <a:solidFill>
                          <a:srgbClr val="FF0000"/>
                        </a:solidFill>
                        <a:latin typeface="Cambria Math" panose="02040503050406030204" pitchFamily="18" charset="0"/>
                      </a:rPr>
                      <m:t>f</m:t>
                    </m:r>
                    <m:d>
                      <m:dPr>
                        <m:ctrlPr>
                          <a:rPr lang="en-US" b="0" i="1" dirty="0" smtClean="0">
                            <a:solidFill>
                              <a:srgbClr val="FF0000"/>
                            </a:solidFill>
                            <a:latin typeface="Cambria Math" panose="02040503050406030204" pitchFamily="18" charset="0"/>
                          </a:rPr>
                        </m:ctrlPr>
                      </m:dPr>
                      <m:e>
                        <m:r>
                          <a:rPr lang="en-US" i="1" dirty="0" smtClean="0">
                            <a:solidFill>
                              <a:srgbClr val="FF0000"/>
                            </a:solidFill>
                            <a:latin typeface="Cambria Math" panose="02040503050406030204" pitchFamily="18" charset="0"/>
                          </a:rPr>
                          <m:t>𝑛</m:t>
                        </m:r>
                        <m:r>
                          <a:rPr lang="en-US" b="0" i="1" dirty="0" smtClean="0">
                            <a:solidFill>
                              <a:srgbClr val="FF0000"/>
                            </a:solidFill>
                            <a:latin typeface="Cambria Math" panose="02040503050406030204" pitchFamily="18" charset="0"/>
                          </a:rPr>
                          <m:t>′</m:t>
                        </m:r>
                      </m:e>
                    </m:d>
                    <m:r>
                      <a:rPr lang="en-US" b="0" i="1" dirty="0" smtClean="0">
                        <a:solidFill>
                          <a:srgbClr val="FF0000"/>
                        </a:solidFill>
                        <a:latin typeface="Cambria Math" panose="02040503050406030204" pitchFamily="18" charset="0"/>
                      </a:rPr>
                      <m:t>=3</m:t>
                    </m:r>
                  </m:oMath>
                </a14:m>
                <a:r>
                  <a:rPr lang="en-US" dirty="0">
                    <a:solidFill>
                      <a:srgbClr val="FF0000"/>
                    </a:solidFill>
                  </a:rPr>
                  <a:t> </a:t>
                </a:r>
                <a:endParaRPr lang="en-US" dirty="0"/>
              </a:p>
            </p:txBody>
          </p:sp>
        </mc:Choice>
        <mc:Fallback xmlns="">
          <p:sp>
            <p:nvSpPr>
              <p:cNvPr id="14" name="TextBox 13">
                <a:extLst>
                  <a:ext uri="{FF2B5EF4-FFF2-40B4-BE49-F238E27FC236}">
                    <a16:creationId xmlns:a16="http://schemas.microsoft.com/office/drawing/2014/main" id="{43E8DA57-F78D-B0C5-D723-22F2D5B98D49}"/>
                  </a:ext>
                </a:extLst>
              </p:cNvPr>
              <p:cNvSpPr txBox="1">
                <a:spLocks noRot="1" noChangeAspect="1" noMove="1" noResize="1" noEditPoints="1" noAdjustHandles="1" noChangeArrowheads="1" noChangeShapeType="1" noTextEdit="1"/>
              </p:cNvSpPr>
              <p:nvPr/>
            </p:nvSpPr>
            <p:spPr>
              <a:xfrm>
                <a:off x="4261231" y="732430"/>
                <a:ext cx="1301369" cy="369332"/>
              </a:xfrm>
              <a:prstGeom prst="rect">
                <a:avLst/>
              </a:prstGeom>
              <a:blipFill>
                <a:blip r:embed="rId7"/>
                <a:stretch>
                  <a:fillRect/>
                </a:stretch>
              </a:blipFill>
            </p:spPr>
            <p:txBody>
              <a:bodyPr/>
              <a:lstStyle/>
              <a:p>
                <a:r>
                  <a:rPr lang="en-US">
                    <a:noFill/>
                  </a:rPr>
                  <a:t> </a:t>
                </a:r>
              </a:p>
            </p:txBody>
          </p:sp>
        </mc:Fallback>
      </mc:AlternateContent>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a:t>A</a:t>
            </a:r>
            <a:r>
              <a:rPr lang="en-US" baseline="30000" dirty="0"/>
              <a:t>*</a:t>
            </a:r>
            <a:r>
              <a:rPr lang="en-US" dirty="0"/>
              <a:t> Search Example</a:t>
            </a:r>
          </a:p>
        </p:txBody>
      </p:sp>
      <p:pic>
        <p:nvPicPr>
          <p:cNvPr id="16388" name="Picture 4" descr="astar-progress01c"/>
          <p:cNvPicPr>
            <a:picLocks noChangeAspect="1" noChangeArrowheads="1"/>
          </p:cNvPicPr>
          <p:nvPr/>
        </p:nvPicPr>
        <p:blipFill>
          <a:blip r:embed="rId3" cstate="print"/>
          <a:srcRect/>
          <a:stretch>
            <a:fillRect/>
          </a:stretch>
        </p:blipFill>
        <p:spPr bwMode="auto">
          <a:xfrm>
            <a:off x="1905000" y="1524000"/>
            <a:ext cx="5410200" cy="2219325"/>
          </a:xfrm>
          <a:prstGeom prst="rect">
            <a:avLst/>
          </a:prstGeom>
          <a:noFill/>
        </p:spPr>
      </p:pic>
      <p:pic>
        <p:nvPicPr>
          <p:cNvPr id="4" name="Picture 4" descr="romania2"/>
          <p:cNvPicPr>
            <a:picLocks noChangeAspect="1" noChangeArrowheads="1"/>
          </p:cNvPicPr>
          <p:nvPr/>
        </p:nvPicPr>
        <p:blipFill>
          <a:blip r:embed="rId4" cstate="print"/>
          <a:srcRect/>
          <a:stretch>
            <a:fillRect/>
          </a:stretch>
        </p:blipFill>
        <p:spPr bwMode="auto">
          <a:xfrm>
            <a:off x="3581400" y="3962400"/>
            <a:ext cx="5334000" cy="2614525"/>
          </a:xfrm>
          <a:prstGeom prst="rect">
            <a:avLst/>
          </a:prstGeom>
          <a:noFill/>
        </p:spPr>
      </p:pic>
      <p:sp>
        <p:nvSpPr>
          <p:cNvPr id="5" name="Oval 4"/>
          <p:cNvSpPr/>
          <p:nvPr/>
        </p:nvSpPr>
        <p:spPr>
          <a:xfrm>
            <a:off x="3505200" y="4572000"/>
            <a:ext cx="457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096000" y="5867400"/>
            <a:ext cx="685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93473A1-553A-474C-865E-85F656AB4074}"/>
              </a:ext>
            </a:extLst>
          </p:cNvPr>
          <p:cNvSpPr/>
          <p:nvPr/>
        </p:nvSpPr>
        <p:spPr>
          <a:xfrm>
            <a:off x="7696200" y="4114800"/>
            <a:ext cx="1295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9BEBD854-9CBC-4AE4-8DAC-9C1D32048B3E}"/>
                  </a:ext>
                </a:extLst>
              </p:cNvPr>
              <p:cNvSpPr/>
              <p:nvPr/>
            </p:nvSpPr>
            <p:spPr>
              <a:xfrm>
                <a:off x="2514600" y="1661176"/>
                <a:ext cx="2235804"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𝑓</m:t>
                      </m:r>
                      <m:d>
                        <m:dPr>
                          <m:ctrlPr>
                            <a:rPr lang="en-US" sz="1600" i="1" dirty="0" smtClean="0">
                              <a:latin typeface="Cambria Math" panose="02040503050406030204" pitchFamily="18" charset="0"/>
                            </a:rPr>
                          </m:ctrlPr>
                        </m:dPr>
                        <m:e>
                          <m:r>
                            <a:rPr lang="en-US" sz="1600" i="1" dirty="0" smtClean="0">
                              <a:latin typeface="Cambria Math" panose="02040503050406030204" pitchFamily="18" charset="0"/>
                            </a:rPr>
                            <m:t>𝑛</m:t>
                          </m:r>
                        </m:e>
                      </m:d>
                      <m:r>
                        <a:rPr lang="en-US" sz="1600" b="0" i="1" dirty="0" smtClean="0">
                          <a:latin typeface="Cambria Math" panose="02040503050406030204" pitchFamily="18" charset="0"/>
                        </a:rPr>
                        <m:t>=</m:t>
                      </m:r>
                      <m:r>
                        <a:rPr lang="en-US" sz="1600" i="1" dirty="0" smtClean="0">
                          <a:latin typeface="Cambria Math" panose="02040503050406030204" pitchFamily="18" charset="0"/>
                        </a:rPr>
                        <m:t>𝑔</m:t>
                      </m:r>
                      <m:r>
                        <a:rPr lang="en-US" sz="1600" i="1" dirty="0" smtClean="0">
                          <a:latin typeface="Cambria Math" panose="02040503050406030204" pitchFamily="18" charset="0"/>
                        </a:rPr>
                        <m:t>(</m:t>
                      </m:r>
                      <m:r>
                        <a:rPr lang="en-US" sz="1600" i="1" dirty="0" smtClean="0">
                          <a:latin typeface="Cambria Math" panose="02040503050406030204" pitchFamily="18" charset="0"/>
                        </a:rPr>
                        <m:t>𝑛</m:t>
                      </m:r>
                      <m:r>
                        <a:rPr lang="en-US" sz="1600" i="1" dirty="0" smtClean="0">
                          <a:latin typeface="Cambria Math" panose="02040503050406030204" pitchFamily="18" charset="0"/>
                        </a:rPr>
                        <m:t>)+</m:t>
                      </m:r>
                      <m:r>
                        <a:rPr lang="en-US" sz="1600" i="1" dirty="0" smtClean="0">
                          <a:latin typeface="Cambria Math" panose="02040503050406030204" pitchFamily="18" charset="0"/>
                        </a:rPr>
                        <m:t>h</m:t>
                      </m:r>
                      <m:r>
                        <a:rPr lang="en-US" sz="1600" i="1" dirty="0" smtClean="0">
                          <a:latin typeface="Cambria Math" panose="02040503050406030204" pitchFamily="18" charset="0"/>
                        </a:rPr>
                        <m:t>(</m:t>
                      </m:r>
                      <m:r>
                        <a:rPr lang="en-US" sz="1600" i="1" dirty="0" smtClean="0">
                          <a:latin typeface="Cambria Math" panose="02040503050406030204" pitchFamily="18" charset="0"/>
                        </a:rPr>
                        <m:t>𝑛</m:t>
                      </m:r>
                      <m:r>
                        <a:rPr lang="en-US" sz="1600" i="1" dirty="0" smtClean="0">
                          <a:latin typeface="Cambria Math" panose="02040503050406030204" pitchFamily="18" charset="0"/>
                        </a:rPr>
                        <m:t>)=</m:t>
                      </m:r>
                    </m:oMath>
                  </m:oMathPara>
                </a14:m>
                <a:endParaRPr lang="en-US" sz="1600" dirty="0"/>
              </a:p>
            </p:txBody>
          </p:sp>
        </mc:Choice>
        <mc:Fallback xmlns="">
          <p:sp>
            <p:nvSpPr>
              <p:cNvPr id="9" name="Rectangle 8">
                <a:extLst>
                  <a:ext uri="{FF2B5EF4-FFF2-40B4-BE49-F238E27FC236}">
                    <a16:creationId xmlns:a16="http://schemas.microsoft.com/office/drawing/2014/main" id="{9BEBD854-9CBC-4AE4-8DAC-9C1D32048B3E}"/>
                  </a:ext>
                </a:extLst>
              </p:cNvPr>
              <p:cNvSpPr>
                <a:spLocks noRot="1" noChangeAspect="1" noMove="1" noResize="1" noEditPoints="1" noAdjustHandles="1" noChangeArrowheads="1" noChangeShapeType="1" noTextEdit="1"/>
              </p:cNvSpPr>
              <p:nvPr/>
            </p:nvSpPr>
            <p:spPr>
              <a:xfrm>
                <a:off x="2514600" y="1661176"/>
                <a:ext cx="2235804" cy="338554"/>
              </a:xfrm>
              <a:prstGeom prst="rect">
                <a:avLst/>
              </a:prstGeom>
              <a:blipFill>
                <a:blip r:embed="rId5"/>
                <a:stretch>
                  <a:fillRect b="-10909"/>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14D88E30-70AF-43FE-8C03-67CF21969240}"/>
              </a:ext>
            </a:extLst>
          </p:cNvPr>
          <p:cNvSpPr txBox="1"/>
          <p:nvPr/>
        </p:nvSpPr>
        <p:spPr>
          <a:xfrm>
            <a:off x="628650" y="1676400"/>
            <a:ext cx="2266950" cy="923330"/>
          </a:xfrm>
          <a:prstGeom prst="rect">
            <a:avLst/>
          </a:prstGeom>
          <a:noFill/>
        </p:spPr>
        <p:txBody>
          <a:bodyPr wrap="square" rtlCol="0">
            <a:spAutoFit/>
          </a:bodyPr>
          <a:lstStyle/>
          <a:p>
            <a:r>
              <a:rPr lang="en-US" b="1" dirty="0"/>
              <a:t>Expansion rule: Expand the node with the smallest f(n)</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E145298-964F-6404-7565-B95D4B60A115}"/>
                  </a:ext>
                </a:extLst>
              </p:cNvPr>
              <p:cNvSpPr txBox="1"/>
              <p:nvPr/>
            </p:nvSpPr>
            <p:spPr>
              <a:xfrm>
                <a:off x="7755082" y="3586141"/>
                <a:ext cx="609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h</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oMath>
                  </m:oMathPara>
                </a14:m>
                <a:endParaRPr lang="en-US" dirty="0"/>
              </a:p>
            </p:txBody>
          </p:sp>
        </mc:Choice>
        <mc:Fallback xmlns="">
          <p:sp>
            <p:nvSpPr>
              <p:cNvPr id="2" name="TextBox 1">
                <a:extLst>
                  <a:ext uri="{FF2B5EF4-FFF2-40B4-BE49-F238E27FC236}">
                    <a16:creationId xmlns:a16="http://schemas.microsoft.com/office/drawing/2014/main" id="{6E145298-964F-6404-7565-B95D4B60A115}"/>
                  </a:ext>
                </a:extLst>
              </p:cNvPr>
              <p:cNvSpPr txBox="1">
                <a:spLocks noRot="1" noChangeAspect="1" noMove="1" noResize="1" noEditPoints="1" noAdjustHandles="1" noChangeArrowheads="1" noChangeShapeType="1" noTextEdit="1"/>
              </p:cNvSpPr>
              <p:nvPr/>
            </p:nvSpPr>
            <p:spPr>
              <a:xfrm>
                <a:off x="7755082" y="3586141"/>
                <a:ext cx="609600" cy="369332"/>
              </a:xfrm>
              <a:prstGeom prst="rect">
                <a:avLst/>
              </a:prstGeom>
              <a:blipFill>
                <a:blip r:embed="rId6"/>
                <a:stretch>
                  <a:fillRect r="-8000" b="-13115"/>
                </a:stretch>
              </a:blipFill>
            </p:spPr>
            <p:txBody>
              <a:bodyPr/>
              <a:lstStyle/>
              <a:p>
                <a:r>
                  <a:rPr lang="en-US">
                    <a:noFill/>
                  </a:rPr>
                  <a:t> </a:t>
                </a:r>
              </a:p>
            </p:txBody>
          </p:sp>
        </mc:Fallback>
      </mc:AlternateContent>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astar-progress02c"/>
          <p:cNvPicPr>
            <a:picLocks noChangeAspect="1" noChangeArrowheads="1"/>
          </p:cNvPicPr>
          <p:nvPr/>
        </p:nvPicPr>
        <p:blipFill>
          <a:blip r:embed="rId3" cstate="print"/>
          <a:srcRect/>
          <a:stretch>
            <a:fillRect/>
          </a:stretch>
        </p:blipFill>
        <p:spPr bwMode="auto">
          <a:xfrm>
            <a:off x="1905000" y="1524000"/>
            <a:ext cx="5410200" cy="2219325"/>
          </a:xfrm>
          <a:prstGeom prst="rect">
            <a:avLst/>
          </a:prstGeom>
          <a:noFill/>
        </p:spPr>
      </p:pic>
      <p:sp>
        <p:nvSpPr>
          <p:cNvPr id="17410" name="Rectangle 2"/>
          <p:cNvSpPr>
            <a:spLocks noGrp="1" noChangeArrowheads="1"/>
          </p:cNvSpPr>
          <p:nvPr>
            <p:ph type="title"/>
          </p:nvPr>
        </p:nvSpPr>
        <p:spPr/>
        <p:txBody>
          <a:bodyPr/>
          <a:lstStyle/>
          <a:p>
            <a:r>
              <a:rPr lang="en-US" dirty="0"/>
              <a:t>A</a:t>
            </a:r>
            <a:r>
              <a:rPr lang="en-US" baseline="30000" dirty="0"/>
              <a:t>*</a:t>
            </a:r>
            <a:r>
              <a:rPr lang="en-US" dirty="0"/>
              <a:t> Search Example</a:t>
            </a:r>
          </a:p>
        </p:txBody>
      </p:sp>
      <p:pic>
        <p:nvPicPr>
          <p:cNvPr id="4" name="Picture 4" descr="romania2"/>
          <p:cNvPicPr>
            <a:picLocks noChangeAspect="1" noChangeArrowheads="1"/>
          </p:cNvPicPr>
          <p:nvPr/>
        </p:nvPicPr>
        <p:blipFill>
          <a:blip r:embed="rId4" cstate="print"/>
          <a:srcRect/>
          <a:stretch>
            <a:fillRect/>
          </a:stretch>
        </p:blipFill>
        <p:spPr bwMode="auto">
          <a:xfrm>
            <a:off x="3581400" y="3962400"/>
            <a:ext cx="5334000" cy="2614525"/>
          </a:xfrm>
          <a:prstGeom prst="rect">
            <a:avLst/>
          </a:prstGeom>
          <a:noFill/>
        </p:spPr>
      </p:pic>
      <p:sp>
        <p:nvSpPr>
          <p:cNvPr id="5" name="Oval 4"/>
          <p:cNvSpPr/>
          <p:nvPr/>
        </p:nvSpPr>
        <p:spPr>
          <a:xfrm>
            <a:off x="3505200" y="4572000"/>
            <a:ext cx="457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096000" y="5867400"/>
            <a:ext cx="685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D9C4EC7-843A-4BF2-8457-F1A5AE872A0A}"/>
              </a:ext>
            </a:extLst>
          </p:cNvPr>
          <p:cNvSpPr/>
          <p:nvPr/>
        </p:nvSpPr>
        <p:spPr>
          <a:xfrm>
            <a:off x="7848600" y="5867400"/>
            <a:ext cx="1295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DA0FB795-D558-45EC-B122-C058A33D6F3D}"/>
              </a:ext>
            </a:extLst>
          </p:cNvPr>
          <p:cNvCxnSpPr/>
          <p:nvPr/>
        </p:nvCxnSpPr>
        <p:spPr>
          <a:xfrm>
            <a:off x="3886200" y="4724400"/>
            <a:ext cx="914400" cy="2286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3A77AC84-3A38-4028-8731-19C3412E72D2}"/>
                  </a:ext>
                </a:extLst>
              </p:cNvPr>
              <p:cNvSpPr/>
              <p:nvPr/>
            </p:nvSpPr>
            <p:spPr>
              <a:xfrm>
                <a:off x="6972940" y="1524000"/>
                <a:ext cx="2025298" cy="338554"/>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pP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𝑓</m:t>
                      </m:r>
                      <m:d>
                        <m:dPr>
                          <m:ctrlPr>
                            <a:rPr lang="en-US" sz="1600" i="1" dirty="0" smtClean="0">
                              <a:latin typeface="Cambria Math" panose="02040503050406030204" pitchFamily="18" charset="0"/>
                            </a:rPr>
                          </m:ctrlPr>
                        </m:dPr>
                        <m:e>
                          <m:r>
                            <a:rPr lang="en-US" sz="1600" i="1" dirty="0" smtClean="0">
                              <a:latin typeface="Cambria Math" panose="02040503050406030204" pitchFamily="18" charset="0"/>
                            </a:rPr>
                            <m:t>𝑛</m:t>
                          </m:r>
                        </m:e>
                      </m:d>
                      <m:r>
                        <a:rPr lang="en-US" sz="1600" i="1" dirty="0" smtClean="0">
                          <a:latin typeface="Cambria Math" panose="02040503050406030204" pitchFamily="18" charset="0"/>
                        </a:rPr>
                        <m:t>=</m:t>
                      </m:r>
                      <m:r>
                        <a:rPr lang="en-US" sz="1600" i="1" dirty="0" smtClean="0">
                          <a:latin typeface="Cambria Math" panose="02040503050406030204" pitchFamily="18" charset="0"/>
                        </a:rPr>
                        <m:t>𝑔</m:t>
                      </m:r>
                      <m:d>
                        <m:dPr>
                          <m:ctrlPr>
                            <a:rPr lang="en-US" sz="1600" i="1" dirty="0" smtClean="0">
                              <a:latin typeface="Cambria Math" panose="02040503050406030204" pitchFamily="18" charset="0"/>
                            </a:rPr>
                          </m:ctrlPr>
                        </m:dPr>
                        <m:e>
                          <m:r>
                            <a:rPr lang="en-US" sz="1600" i="1" dirty="0" smtClean="0">
                              <a:latin typeface="Cambria Math" panose="02040503050406030204" pitchFamily="18" charset="0"/>
                            </a:rPr>
                            <m:t>𝑛</m:t>
                          </m:r>
                        </m:e>
                      </m:d>
                      <m:r>
                        <a:rPr lang="en-US" sz="1600" b="0" i="1" dirty="0" smtClean="0">
                          <a:latin typeface="Cambria Math" panose="02040503050406030204" pitchFamily="18" charset="0"/>
                        </a:rPr>
                        <m:t>+</m:t>
                      </m:r>
                      <m:r>
                        <a:rPr lang="en-US" sz="1600" i="1" dirty="0" smtClean="0">
                          <a:latin typeface="Cambria Math" panose="02040503050406030204" pitchFamily="18" charset="0"/>
                        </a:rPr>
                        <m:t>h</m:t>
                      </m:r>
                      <m:r>
                        <a:rPr lang="en-US" sz="1600" i="1" dirty="0" smtClean="0">
                          <a:latin typeface="Cambria Math" panose="02040503050406030204" pitchFamily="18" charset="0"/>
                        </a:rPr>
                        <m:t>(</m:t>
                      </m:r>
                      <m:r>
                        <a:rPr lang="en-US" sz="1600" i="1" dirty="0" smtClean="0">
                          <a:latin typeface="Cambria Math" panose="02040503050406030204" pitchFamily="18" charset="0"/>
                        </a:rPr>
                        <m:t>𝑛</m:t>
                      </m:r>
                      <m:r>
                        <a:rPr lang="en-US" sz="1600" i="1" dirty="0" smtClean="0">
                          <a:latin typeface="Cambria Math" panose="02040503050406030204" pitchFamily="18" charset="0"/>
                        </a:rPr>
                        <m:t>)</m:t>
                      </m:r>
                    </m:oMath>
                  </m:oMathPara>
                </a14:m>
                <a:endParaRPr lang="en-US" sz="1600" dirty="0"/>
              </a:p>
            </p:txBody>
          </p:sp>
        </mc:Choice>
        <mc:Fallback xmlns="">
          <p:sp>
            <p:nvSpPr>
              <p:cNvPr id="9" name="Rectangle 8">
                <a:extLst>
                  <a:ext uri="{FF2B5EF4-FFF2-40B4-BE49-F238E27FC236}">
                    <a16:creationId xmlns:a16="http://schemas.microsoft.com/office/drawing/2014/main" id="{3A77AC84-3A38-4028-8731-19C3412E72D2}"/>
                  </a:ext>
                </a:extLst>
              </p:cNvPr>
              <p:cNvSpPr>
                <a:spLocks noRot="1" noChangeAspect="1" noMove="1" noResize="1" noEditPoints="1" noAdjustHandles="1" noChangeArrowheads="1" noChangeShapeType="1" noTextEdit="1"/>
              </p:cNvSpPr>
              <p:nvPr/>
            </p:nvSpPr>
            <p:spPr>
              <a:xfrm>
                <a:off x="6972940" y="1524000"/>
                <a:ext cx="2025298" cy="338554"/>
              </a:xfrm>
              <a:prstGeom prst="rect">
                <a:avLst/>
              </a:prstGeom>
              <a:blipFill>
                <a:blip r:embed="rId5"/>
                <a:stretch>
                  <a:fillRect b="-50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873F2FF-B8EE-EBC4-6525-639D6BF7B0DD}"/>
                  </a:ext>
                </a:extLst>
              </p:cNvPr>
              <p:cNvSpPr txBox="1"/>
              <p:nvPr/>
            </p:nvSpPr>
            <p:spPr>
              <a:xfrm>
                <a:off x="7755082" y="3586141"/>
                <a:ext cx="609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h</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oMath>
                  </m:oMathPara>
                </a14:m>
                <a:endParaRPr lang="en-US" dirty="0"/>
              </a:p>
            </p:txBody>
          </p:sp>
        </mc:Choice>
        <mc:Fallback xmlns="">
          <p:sp>
            <p:nvSpPr>
              <p:cNvPr id="2" name="TextBox 1">
                <a:extLst>
                  <a:ext uri="{FF2B5EF4-FFF2-40B4-BE49-F238E27FC236}">
                    <a16:creationId xmlns:a16="http://schemas.microsoft.com/office/drawing/2014/main" id="{7873F2FF-B8EE-EBC4-6525-639D6BF7B0DD}"/>
                  </a:ext>
                </a:extLst>
              </p:cNvPr>
              <p:cNvSpPr txBox="1">
                <a:spLocks noRot="1" noChangeAspect="1" noMove="1" noResize="1" noEditPoints="1" noAdjustHandles="1" noChangeArrowheads="1" noChangeShapeType="1" noTextEdit="1"/>
              </p:cNvSpPr>
              <p:nvPr/>
            </p:nvSpPr>
            <p:spPr>
              <a:xfrm>
                <a:off x="7755082" y="3586141"/>
                <a:ext cx="609600" cy="369332"/>
              </a:xfrm>
              <a:prstGeom prst="rect">
                <a:avLst/>
              </a:prstGeom>
              <a:blipFill>
                <a:blip r:embed="rId6"/>
                <a:stretch>
                  <a:fillRect r="-8000" b="-13115"/>
                </a:stretch>
              </a:blipFill>
            </p:spPr>
            <p:txBody>
              <a:bodyPr/>
              <a:lstStyle/>
              <a:p>
                <a:r>
                  <a:rPr lang="en-US">
                    <a:noFill/>
                  </a:rPr>
                  <a:t> </a:t>
                </a:r>
              </a:p>
            </p:txBody>
          </p:sp>
        </mc:Fallback>
      </mc:AlternateContent>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a:t>A</a:t>
            </a:r>
            <a:r>
              <a:rPr lang="en-US" baseline="30000" dirty="0"/>
              <a:t>*</a:t>
            </a:r>
            <a:r>
              <a:rPr lang="en-US" dirty="0"/>
              <a:t> Search Example</a:t>
            </a:r>
          </a:p>
        </p:txBody>
      </p:sp>
      <p:pic>
        <p:nvPicPr>
          <p:cNvPr id="19460" name="Picture 4" descr="astar-progress04c"/>
          <p:cNvPicPr>
            <a:picLocks noChangeAspect="1" noChangeArrowheads="1"/>
          </p:cNvPicPr>
          <p:nvPr/>
        </p:nvPicPr>
        <p:blipFill>
          <a:blip r:embed="rId3" cstate="print"/>
          <a:srcRect/>
          <a:stretch>
            <a:fillRect/>
          </a:stretch>
        </p:blipFill>
        <p:spPr bwMode="auto">
          <a:xfrm>
            <a:off x="1905000" y="1524000"/>
            <a:ext cx="5410200" cy="2219325"/>
          </a:xfrm>
          <a:prstGeom prst="rect">
            <a:avLst/>
          </a:prstGeom>
          <a:noFill/>
        </p:spPr>
      </p:pic>
      <p:pic>
        <p:nvPicPr>
          <p:cNvPr id="4" name="Picture 4" descr="romania2"/>
          <p:cNvPicPr>
            <a:picLocks noChangeAspect="1" noChangeArrowheads="1"/>
          </p:cNvPicPr>
          <p:nvPr/>
        </p:nvPicPr>
        <p:blipFill>
          <a:blip r:embed="rId4" cstate="print"/>
          <a:srcRect/>
          <a:stretch>
            <a:fillRect/>
          </a:stretch>
        </p:blipFill>
        <p:spPr bwMode="auto">
          <a:xfrm>
            <a:off x="3581400" y="3962400"/>
            <a:ext cx="5334000" cy="2614525"/>
          </a:xfrm>
          <a:prstGeom prst="rect">
            <a:avLst/>
          </a:prstGeom>
          <a:noFill/>
        </p:spPr>
      </p:pic>
      <p:sp>
        <p:nvSpPr>
          <p:cNvPr id="5" name="Oval 4"/>
          <p:cNvSpPr/>
          <p:nvPr/>
        </p:nvSpPr>
        <p:spPr>
          <a:xfrm>
            <a:off x="3505200" y="4572000"/>
            <a:ext cx="457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096000" y="5867400"/>
            <a:ext cx="685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68AED4F-B79A-4881-AF1E-9AFD743E399A}"/>
              </a:ext>
            </a:extLst>
          </p:cNvPr>
          <p:cNvSpPr/>
          <p:nvPr/>
        </p:nvSpPr>
        <p:spPr>
          <a:xfrm>
            <a:off x="3505200" y="4572000"/>
            <a:ext cx="457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2A487AFC-31E4-477F-B450-0BD35B3F7896}"/>
              </a:ext>
            </a:extLst>
          </p:cNvPr>
          <p:cNvCxnSpPr/>
          <p:nvPr/>
        </p:nvCxnSpPr>
        <p:spPr>
          <a:xfrm>
            <a:off x="3886200" y="4724400"/>
            <a:ext cx="914400" cy="2286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A5DF604-9758-4E62-B803-ED0EB2DE4C48}"/>
              </a:ext>
            </a:extLst>
          </p:cNvPr>
          <p:cNvCxnSpPr>
            <a:cxnSpLocks/>
          </p:cNvCxnSpPr>
          <p:nvPr/>
        </p:nvCxnSpPr>
        <p:spPr>
          <a:xfrm>
            <a:off x="4724400" y="4953000"/>
            <a:ext cx="228600" cy="381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6DE5A5B-6FEA-4875-9910-0797AD5D8755}"/>
              </a:ext>
            </a:extLst>
          </p:cNvPr>
          <p:cNvCxnSpPr>
            <a:cxnSpLocks/>
          </p:cNvCxnSpPr>
          <p:nvPr/>
        </p:nvCxnSpPr>
        <p:spPr>
          <a:xfrm>
            <a:off x="4800600" y="4953000"/>
            <a:ext cx="723900" cy="952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EA919EC2-6AFF-F280-B66A-23EE008A11F9}"/>
                  </a:ext>
                </a:extLst>
              </p:cNvPr>
              <p:cNvSpPr/>
              <p:nvPr/>
            </p:nvSpPr>
            <p:spPr>
              <a:xfrm>
                <a:off x="6972940" y="1524000"/>
                <a:ext cx="2025298" cy="338554"/>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pP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𝑓</m:t>
                      </m:r>
                      <m:d>
                        <m:dPr>
                          <m:ctrlPr>
                            <a:rPr lang="en-US" sz="1600" i="1" dirty="0" smtClean="0">
                              <a:latin typeface="Cambria Math" panose="02040503050406030204" pitchFamily="18" charset="0"/>
                            </a:rPr>
                          </m:ctrlPr>
                        </m:dPr>
                        <m:e>
                          <m:r>
                            <a:rPr lang="en-US" sz="1600" i="1" dirty="0" smtClean="0">
                              <a:latin typeface="Cambria Math" panose="02040503050406030204" pitchFamily="18" charset="0"/>
                            </a:rPr>
                            <m:t>𝑛</m:t>
                          </m:r>
                        </m:e>
                      </m:d>
                      <m:r>
                        <a:rPr lang="en-US" sz="1600" i="1" dirty="0" smtClean="0">
                          <a:latin typeface="Cambria Math" panose="02040503050406030204" pitchFamily="18" charset="0"/>
                        </a:rPr>
                        <m:t>=</m:t>
                      </m:r>
                      <m:r>
                        <a:rPr lang="en-US" sz="1600" i="1" dirty="0" smtClean="0">
                          <a:latin typeface="Cambria Math" panose="02040503050406030204" pitchFamily="18" charset="0"/>
                        </a:rPr>
                        <m:t>𝑔</m:t>
                      </m:r>
                      <m:d>
                        <m:dPr>
                          <m:ctrlPr>
                            <a:rPr lang="en-US" sz="1600" i="1" dirty="0" smtClean="0">
                              <a:latin typeface="Cambria Math" panose="02040503050406030204" pitchFamily="18" charset="0"/>
                            </a:rPr>
                          </m:ctrlPr>
                        </m:dPr>
                        <m:e>
                          <m:r>
                            <a:rPr lang="en-US" sz="1600" i="1" dirty="0" smtClean="0">
                              <a:latin typeface="Cambria Math" panose="02040503050406030204" pitchFamily="18" charset="0"/>
                            </a:rPr>
                            <m:t>𝑛</m:t>
                          </m:r>
                        </m:e>
                      </m:d>
                      <m:r>
                        <a:rPr lang="en-US" sz="1600" b="0" i="1" dirty="0" smtClean="0">
                          <a:latin typeface="Cambria Math" panose="02040503050406030204" pitchFamily="18" charset="0"/>
                        </a:rPr>
                        <m:t>+</m:t>
                      </m:r>
                      <m:r>
                        <a:rPr lang="en-US" sz="1600" i="1" dirty="0" smtClean="0">
                          <a:latin typeface="Cambria Math" panose="02040503050406030204" pitchFamily="18" charset="0"/>
                        </a:rPr>
                        <m:t>h</m:t>
                      </m:r>
                      <m:r>
                        <a:rPr lang="en-US" sz="1600" i="1" dirty="0" smtClean="0">
                          <a:latin typeface="Cambria Math" panose="02040503050406030204" pitchFamily="18" charset="0"/>
                        </a:rPr>
                        <m:t>(</m:t>
                      </m:r>
                      <m:r>
                        <a:rPr lang="en-US" sz="1600" i="1" dirty="0" smtClean="0">
                          <a:latin typeface="Cambria Math" panose="02040503050406030204" pitchFamily="18" charset="0"/>
                        </a:rPr>
                        <m:t>𝑛</m:t>
                      </m:r>
                      <m:r>
                        <a:rPr lang="en-US" sz="1600" i="1" dirty="0" smtClean="0">
                          <a:latin typeface="Cambria Math" panose="02040503050406030204" pitchFamily="18" charset="0"/>
                        </a:rPr>
                        <m:t>)</m:t>
                      </m:r>
                    </m:oMath>
                  </m:oMathPara>
                </a14:m>
                <a:endParaRPr lang="en-US" sz="1600" dirty="0"/>
              </a:p>
            </p:txBody>
          </p:sp>
        </mc:Choice>
        <mc:Fallback xmlns="">
          <p:sp>
            <p:nvSpPr>
              <p:cNvPr id="2" name="Rectangle 1">
                <a:extLst>
                  <a:ext uri="{FF2B5EF4-FFF2-40B4-BE49-F238E27FC236}">
                    <a16:creationId xmlns:a16="http://schemas.microsoft.com/office/drawing/2014/main" id="{EA919EC2-6AFF-F280-B66A-23EE008A11F9}"/>
                  </a:ext>
                </a:extLst>
              </p:cNvPr>
              <p:cNvSpPr>
                <a:spLocks noRot="1" noChangeAspect="1" noMove="1" noResize="1" noEditPoints="1" noAdjustHandles="1" noChangeArrowheads="1" noChangeShapeType="1" noTextEdit="1"/>
              </p:cNvSpPr>
              <p:nvPr/>
            </p:nvSpPr>
            <p:spPr>
              <a:xfrm>
                <a:off x="6972940" y="1524000"/>
                <a:ext cx="2025298" cy="338554"/>
              </a:xfrm>
              <a:prstGeom prst="rect">
                <a:avLst/>
              </a:prstGeom>
              <a:blipFill>
                <a:blip r:embed="rId5"/>
                <a:stretch>
                  <a:fillRect b="-50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36FDBD6-AAC1-1587-7BB5-AB6FBF3175BB}"/>
                  </a:ext>
                </a:extLst>
              </p:cNvPr>
              <p:cNvSpPr txBox="1"/>
              <p:nvPr/>
            </p:nvSpPr>
            <p:spPr>
              <a:xfrm>
                <a:off x="7755082" y="3586141"/>
                <a:ext cx="609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h</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oMath>
                  </m:oMathPara>
                </a14:m>
                <a:endParaRPr lang="en-US" dirty="0"/>
              </a:p>
            </p:txBody>
          </p:sp>
        </mc:Choice>
        <mc:Fallback xmlns="">
          <p:sp>
            <p:nvSpPr>
              <p:cNvPr id="3" name="TextBox 2">
                <a:extLst>
                  <a:ext uri="{FF2B5EF4-FFF2-40B4-BE49-F238E27FC236}">
                    <a16:creationId xmlns:a16="http://schemas.microsoft.com/office/drawing/2014/main" id="{D36FDBD6-AAC1-1587-7BB5-AB6FBF3175BB}"/>
                  </a:ext>
                </a:extLst>
              </p:cNvPr>
              <p:cNvSpPr txBox="1">
                <a:spLocks noRot="1" noChangeAspect="1" noMove="1" noResize="1" noEditPoints="1" noAdjustHandles="1" noChangeArrowheads="1" noChangeShapeType="1" noTextEdit="1"/>
              </p:cNvSpPr>
              <p:nvPr/>
            </p:nvSpPr>
            <p:spPr>
              <a:xfrm>
                <a:off x="7755082" y="3586141"/>
                <a:ext cx="609600" cy="369332"/>
              </a:xfrm>
              <a:prstGeom prst="rect">
                <a:avLst/>
              </a:prstGeom>
              <a:blipFill>
                <a:blip r:embed="rId6"/>
                <a:stretch>
                  <a:fillRect r="-8000" b="-13115"/>
                </a:stretch>
              </a:blipFill>
            </p:spPr>
            <p:txBody>
              <a:bodyPr/>
              <a:lstStyle/>
              <a:p>
                <a:r>
                  <a:rPr lang="en-US">
                    <a:noFill/>
                  </a:rPr>
                  <a:t> </a:t>
                </a:r>
              </a:p>
            </p:txBody>
          </p:sp>
        </mc:Fallback>
      </mc:AlternateContent>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a:t>A</a:t>
            </a:r>
            <a:r>
              <a:rPr lang="en-US" baseline="30000" dirty="0"/>
              <a:t>*</a:t>
            </a:r>
            <a:r>
              <a:rPr lang="en-US" dirty="0"/>
              <a:t> Search Example</a:t>
            </a:r>
          </a:p>
        </p:txBody>
      </p:sp>
      <p:pic>
        <p:nvPicPr>
          <p:cNvPr id="18437" name="Picture 5" descr="astar-progress03c"/>
          <p:cNvPicPr>
            <a:picLocks noChangeAspect="1" noChangeArrowheads="1"/>
          </p:cNvPicPr>
          <p:nvPr/>
        </p:nvPicPr>
        <p:blipFill>
          <a:blip r:embed="rId3" cstate="print"/>
          <a:srcRect/>
          <a:stretch>
            <a:fillRect/>
          </a:stretch>
        </p:blipFill>
        <p:spPr bwMode="auto">
          <a:xfrm>
            <a:off x="1905000" y="1524000"/>
            <a:ext cx="5410200" cy="2219325"/>
          </a:xfrm>
          <a:prstGeom prst="rect">
            <a:avLst/>
          </a:prstGeom>
          <a:noFill/>
        </p:spPr>
      </p:pic>
      <p:pic>
        <p:nvPicPr>
          <p:cNvPr id="4" name="Picture 4" descr="romania2"/>
          <p:cNvPicPr>
            <a:picLocks noChangeAspect="1" noChangeArrowheads="1"/>
          </p:cNvPicPr>
          <p:nvPr/>
        </p:nvPicPr>
        <p:blipFill>
          <a:blip r:embed="rId4" cstate="print"/>
          <a:srcRect/>
          <a:stretch>
            <a:fillRect/>
          </a:stretch>
        </p:blipFill>
        <p:spPr bwMode="auto">
          <a:xfrm>
            <a:off x="3581400" y="3962400"/>
            <a:ext cx="5334000" cy="2614525"/>
          </a:xfrm>
          <a:prstGeom prst="rect">
            <a:avLst/>
          </a:prstGeom>
          <a:noFill/>
        </p:spPr>
      </p:pic>
      <p:sp>
        <p:nvSpPr>
          <p:cNvPr id="5" name="Oval 4"/>
          <p:cNvSpPr/>
          <p:nvPr/>
        </p:nvSpPr>
        <p:spPr>
          <a:xfrm>
            <a:off x="3505200" y="4572000"/>
            <a:ext cx="457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096000" y="5867400"/>
            <a:ext cx="685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557A8EFF-56CF-4AB5-A043-015E4736E416}"/>
              </a:ext>
            </a:extLst>
          </p:cNvPr>
          <p:cNvCxnSpPr/>
          <p:nvPr/>
        </p:nvCxnSpPr>
        <p:spPr>
          <a:xfrm>
            <a:off x="3886200" y="4724400"/>
            <a:ext cx="914400" cy="2286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2AE8D6A-9C02-4835-B88E-9827644C9089}"/>
              </a:ext>
            </a:extLst>
          </p:cNvPr>
          <p:cNvCxnSpPr>
            <a:cxnSpLocks/>
          </p:cNvCxnSpPr>
          <p:nvPr/>
        </p:nvCxnSpPr>
        <p:spPr>
          <a:xfrm>
            <a:off x="4724400" y="4953000"/>
            <a:ext cx="228600" cy="381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32BE5B62-974F-4C93-9885-06AAC77B93D7}"/>
              </a:ext>
            </a:extLst>
          </p:cNvPr>
          <p:cNvSpPr/>
          <p:nvPr/>
        </p:nvSpPr>
        <p:spPr>
          <a:xfrm>
            <a:off x="7848600" y="5791200"/>
            <a:ext cx="1295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31862E68-355D-2ACE-63FA-8B1C5BE01053}"/>
                  </a:ext>
                </a:extLst>
              </p:cNvPr>
              <p:cNvSpPr/>
              <p:nvPr/>
            </p:nvSpPr>
            <p:spPr>
              <a:xfrm>
                <a:off x="6972940" y="1524000"/>
                <a:ext cx="2025298" cy="338554"/>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pP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𝑓</m:t>
                      </m:r>
                      <m:d>
                        <m:dPr>
                          <m:ctrlPr>
                            <a:rPr lang="en-US" sz="1600" i="1" dirty="0" smtClean="0">
                              <a:latin typeface="Cambria Math" panose="02040503050406030204" pitchFamily="18" charset="0"/>
                            </a:rPr>
                          </m:ctrlPr>
                        </m:dPr>
                        <m:e>
                          <m:r>
                            <a:rPr lang="en-US" sz="1600" i="1" dirty="0" smtClean="0">
                              <a:latin typeface="Cambria Math" panose="02040503050406030204" pitchFamily="18" charset="0"/>
                            </a:rPr>
                            <m:t>𝑛</m:t>
                          </m:r>
                        </m:e>
                      </m:d>
                      <m:r>
                        <a:rPr lang="en-US" sz="1600" i="1" dirty="0" smtClean="0">
                          <a:latin typeface="Cambria Math" panose="02040503050406030204" pitchFamily="18" charset="0"/>
                        </a:rPr>
                        <m:t>=</m:t>
                      </m:r>
                      <m:r>
                        <a:rPr lang="en-US" sz="1600" i="1" dirty="0" smtClean="0">
                          <a:latin typeface="Cambria Math" panose="02040503050406030204" pitchFamily="18" charset="0"/>
                        </a:rPr>
                        <m:t>𝑔</m:t>
                      </m:r>
                      <m:d>
                        <m:dPr>
                          <m:ctrlPr>
                            <a:rPr lang="en-US" sz="1600" i="1" dirty="0" smtClean="0">
                              <a:latin typeface="Cambria Math" panose="02040503050406030204" pitchFamily="18" charset="0"/>
                            </a:rPr>
                          </m:ctrlPr>
                        </m:dPr>
                        <m:e>
                          <m:r>
                            <a:rPr lang="en-US" sz="1600" i="1" dirty="0" smtClean="0">
                              <a:latin typeface="Cambria Math" panose="02040503050406030204" pitchFamily="18" charset="0"/>
                            </a:rPr>
                            <m:t>𝑛</m:t>
                          </m:r>
                        </m:e>
                      </m:d>
                      <m:r>
                        <a:rPr lang="en-US" sz="1600" b="0" i="1" dirty="0" smtClean="0">
                          <a:latin typeface="Cambria Math" panose="02040503050406030204" pitchFamily="18" charset="0"/>
                        </a:rPr>
                        <m:t>+</m:t>
                      </m:r>
                      <m:r>
                        <a:rPr lang="en-US" sz="1600" i="1" dirty="0" smtClean="0">
                          <a:latin typeface="Cambria Math" panose="02040503050406030204" pitchFamily="18" charset="0"/>
                        </a:rPr>
                        <m:t>h</m:t>
                      </m:r>
                      <m:r>
                        <a:rPr lang="en-US" sz="1600" i="1" dirty="0" smtClean="0">
                          <a:latin typeface="Cambria Math" panose="02040503050406030204" pitchFamily="18" charset="0"/>
                        </a:rPr>
                        <m:t>(</m:t>
                      </m:r>
                      <m:r>
                        <a:rPr lang="en-US" sz="1600" i="1" dirty="0" smtClean="0">
                          <a:latin typeface="Cambria Math" panose="02040503050406030204" pitchFamily="18" charset="0"/>
                        </a:rPr>
                        <m:t>𝑛</m:t>
                      </m:r>
                      <m:r>
                        <a:rPr lang="en-US" sz="1600" i="1" dirty="0" smtClean="0">
                          <a:latin typeface="Cambria Math" panose="02040503050406030204" pitchFamily="18" charset="0"/>
                        </a:rPr>
                        <m:t>)</m:t>
                      </m:r>
                    </m:oMath>
                  </m:oMathPara>
                </a14:m>
                <a:endParaRPr lang="en-US" sz="1600" dirty="0"/>
              </a:p>
            </p:txBody>
          </p:sp>
        </mc:Choice>
        <mc:Fallback xmlns="">
          <p:sp>
            <p:nvSpPr>
              <p:cNvPr id="2" name="Rectangle 1">
                <a:extLst>
                  <a:ext uri="{FF2B5EF4-FFF2-40B4-BE49-F238E27FC236}">
                    <a16:creationId xmlns:a16="http://schemas.microsoft.com/office/drawing/2014/main" id="{31862E68-355D-2ACE-63FA-8B1C5BE01053}"/>
                  </a:ext>
                </a:extLst>
              </p:cNvPr>
              <p:cNvSpPr>
                <a:spLocks noRot="1" noChangeAspect="1" noMove="1" noResize="1" noEditPoints="1" noAdjustHandles="1" noChangeArrowheads="1" noChangeShapeType="1" noTextEdit="1"/>
              </p:cNvSpPr>
              <p:nvPr/>
            </p:nvSpPr>
            <p:spPr>
              <a:xfrm>
                <a:off x="6972940" y="1524000"/>
                <a:ext cx="2025298" cy="338554"/>
              </a:xfrm>
              <a:prstGeom prst="rect">
                <a:avLst/>
              </a:prstGeom>
              <a:blipFill>
                <a:blip r:embed="rId5"/>
                <a:stretch>
                  <a:fillRect b="-50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73866C0-A61C-FE9D-CFC9-BAA2290C7701}"/>
                  </a:ext>
                </a:extLst>
              </p:cNvPr>
              <p:cNvSpPr txBox="1"/>
              <p:nvPr/>
            </p:nvSpPr>
            <p:spPr>
              <a:xfrm>
                <a:off x="7755082" y="3586141"/>
                <a:ext cx="609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h</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oMath>
                  </m:oMathPara>
                </a14:m>
                <a:endParaRPr lang="en-US" dirty="0"/>
              </a:p>
            </p:txBody>
          </p:sp>
        </mc:Choice>
        <mc:Fallback xmlns="">
          <p:sp>
            <p:nvSpPr>
              <p:cNvPr id="3" name="TextBox 2">
                <a:extLst>
                  <a:ext uri="{FF2B5EF4-FFF2-40B4-BE49-F238E27FC236}">
                    <a16:creationId xmlns:a16="http://schemas.microsoft.com/office/drawing/2014/main" id="{A73866C0-A61C-FE9D-CFC9-BAA2290C7701}"/>
                  </a:ext>
                </a:extLst>
              </p:cNvPr>
              <p:cNvSpPr txBox="1">
                <a:spLocks noRot="1" noChangeAspect="1" noMove="1" noResize="1" noEditPoints="1" noAdjustHandles="1" noChangeArrowheads="1" noChangeShapeType="1" noTextEdit="1"/>
              </p:cNvSpPr>
              <p:nvPr/>
            </p:nvSpPr>
            <p:spPr>
              <a:xfrm>
                <a:off x="7755082" y="3586141"/>
                <a:ext cx="609600" cy="369332"/>
              </a:xfrm>
              <a:prstGeom prst="rect">
                <a:avLst/>
              </a:prstGeom>
              <a:blipFill>
                <a:blip r:embed="rId6"/>
                <a:stretch>
                  <a:fillRect r="-8000" b="-13115"/>
                </a:stretch>
              </a:blipFill>
            </p:spPr>
            <p:txBody>
              <a:bodyPr/>
              <a:lstStyle/>
              <a:p>
                <a:r>
                  <a:rPr lang="en-US">
                    <a:noFill/>
                  </a:rPr>
                  <a:t> </a:t>
                </a:r>
              </a:p>
            </p:txBody>
          </p:sp>
        </mc:Fallback>
      </mc:AlternateContent>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a:t>A</a:t>
            </a:r>
            <a:r>
              <a:rPr lang="en-US" baseline="30000" dirty="0"/>
              <a:t>*</a:t>
            </a:r>
            <a:r>
              <a:rPr lang="en-US" dirty="0"/>
              <a:t> Search Example</a:t>
            </a:r>
          </a:p>
        </p:txBody>
      </p:sp>
      <p:pic>
        <p:nvPicPr>
          <p:cNvPr id="20484" name="Picture 4" descr="astar-progress05c"/>
          <p:cNvPicPr>
            <a:picLocks noChangeAspect="1" noChangeArrowheads="1"/>
          </p:cNvPicPr>
          <p:nvPr/>
        </p:nvPicPr>
        <p:blipFill>
          <a:blip r:embed="rId3" cstate="print"/>
          <a:srcRect/>
          <a:stretch>
            <a:fillRect/>
          </a:stretch>
        </p:blipFill>
        <p:spPr bwMode="auto">
          <a:xfrm>
            <a:off x="1905000" y="1524000"/>
            <a:ext cx="5410200" cy="2219325"/>
          </a:xfrm>
          <a:prstGeom prst="rect">
            <a:avLst/>
          </a:prstGeom>
          <a:noFill/>
        </p:spPr>
      </p:pic>
      <p:pic>
        <p:nvPicPr>
          <p:cNvPr id="4" name="Picture 4" descr="romania2"/>
          <p:cNvPicPr>
            <a:picLocks noChangeAspect="1" noChangeArrowheads="1"/>
          </p:cNvPicPr>
          <p:nvPr/>
        </p:nvPicPr>
        <p:blipFill>
          <a:blip r:embed="rId4" cstate="print"/>
          <a:srcRect/>
          <a:stretch>
            <a:fillRect/>
          </a:stretch>
        </p:blipFill>
        <p:spPr bwMode="auto">
          <a:xfrm>
            <a:off x="3581400" y="3962400"/>
            <a:ext cx="5334000" cy="2614525"/>
          </a:xfrm>
          <a:prstGeom prst="rect">
            <a:avLst/>
          </a:prstGeom>
          <a:noFill/>
        </p:spPr>
      </p:pic>
      <p:sp>
        <p:nvSpPr>
          <p:cNvPr id="5" name="Oval 4"/>
          <p:cNvSpPr/>
          <p:nvPr/>
        </p:nvSpPr>
        <p:spPr>
          <a:xfrm>
            <a:off x="3505200" y="4572000"/>
            <a:ext cx="457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096000" y="5867400"/>
            <a:ext cx="685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F95C8A9-B624-486A-A03F-9F2A39E370CD}"/>
              </a:ext>
            </a:extLst>
          </p:cNvPr>
          <p:cNvSpPr/>
          <p:nvPr/>
        </p:nvSpPr>
        <p:spPr>
          <a:xfrm>
            <a:off x="3505200" y="4572000"/>
            <a:ext cx="457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48B003C-7E15-48BD-8C00-8B636849420D}"/>
              </a:ext>
            </a:extLst>
          </p:cNvPr>
          <p:cNvSpPr/>
          <p:nvPr/>
        </p:nvSpPr>
        <p:spPr>
          <a:xfrm>
            <a:off x="3505200" y="4572000"/>
            <a:ext cx="457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43A7F89-1514-4397-AC3A-87968EDC7966}"/>
              </a:ext>
            </a:extLst>
          </p:cNvPr>
          <p:cNvCxnSpPr/>
          <p:nvPr/>
        </p:nvCxnSpPr>
        <p:spPr>
          <a:xfrm>
            <a:off x="3886200" y="4724400"/>
            <a:ext cx="914400" cy="2286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BCF0F55-6A35-4BB5-A218-B6492FFF3605}"/>
              </a:ext>
            </a:extLst>
          </p:cNvPr>
          <p:cNvCxnSpPr>
            <a:cxnSpLocks/>
          </p:cNvCxnSpPr>
          <p:nvPr/>
        </p:nvCxnSpPr>
        <p:spPr>
          <a:xfrm>
            <a:off x="4724400" y="4953000"/>
            <a:ext cx="228600" cy="381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189B718-8F08-41D3-A892-1DAF533E3D67}"/>
              </a:ext>
            </a:extLst>
          </p:cNvPr>
          <p:cNvCxnSpPr>
            <a:cxnSpLocks/>
          </p:cNvCxnSpPr>
          <p:nvPr/>
        </p:nvCxnSpPr>
        <p:spPr>
          <a:xfrm>
            <a:off x="4953000" y="5334000"/>
            <a:ext cx="685800" cy="381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8BEA38A-4089-4334-8568-86C91A308209}"/>
              </a:ext>
            </a:extLst>
          </p:cNvPr>
          <p:cNvCxnSpPr>
            <a:cxnSpLocks/>
          </p:cNvCxnSpPr>
          <p:nvPr/>
        </p:nvCxnSpPr>
        <p:spPr>
          <a:xfrm>
            <a:off x="4760976" y="4953000"/>
            <a:ext cx="801624" cy="76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A88C9C5B-36AD-2F43-78F3-6AEDC556C40D}"/>
                  </a:ext>
                </a:extLst>
              </p:cNvPr>
              <p:cNvSpPr/>
              <p:nvPr/>
            </p:nvSpPr>
            <p:spPr>
              <a:xfrm>
                <a:off x="6972940" y="1524000"/>
                <a:ext cx="2025298" cy="338554"/>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pP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𝑓</m:t>
                      </m:r>
                      <m:d>
                        <m:dPr>
                          <m:ctrlPr>
                            <a:rPr lang="en-US" sz="1600" i="1" dirty="0" smtClean="0">
                              <a:latin typeface="Cambria Math" panose="02040503050406030204" pitchFamily="18" charset="0"/>
                            </a:rPr>
                          </m:ctrlPr>
                        </m:dPr>
                        <m:e>
                          <m:r>
                            <a:rPr lang="en-US" sz="1600" i="1" dirty="0" smtClean="0">
                              <a:latin typeface="Cambria Math" panose="02040503050406030204" pitchFamily="18" charset="0"/>
                            </a:rPr>
                            <m:t>𝑛</m:t>
                          </m:r>
                        </m:e>
                      </m:d>
                      <m:r>
                        <a:rPr lang="en-US" sz="1600" i="1" dirty="0" smtClean="0">
                          <a:latin typeface="Cambria Math" panose="02040503050406030204" pitchFamily="18" charset="0"/>
                        </a:rPr>
                        <m:t>=</m:t>
                      </m:r>
                      <m:r>
                        <a:rPr lang="en-US" sz="1600" i="1" dirty="0" smtClean="0">
                          <a:latin typeface="Cambria Math" panose="02040503050406030204" pitchFamily="18" charset="0"/>
                        </a:rPr>
                        <m:t>𝑔</m:t>
                      </m:r>
                      <m:d>
                        <m:dPr>
                          <m:ctrlPr>
                            <a:rPr lang="en-US" sz="1600" i="1" dirty="0" smtClean="0">
                              <a:latin typeface="Cambria Math" panose="02040503050406030204" pitchFamily="18" charset="0"/>
                            </a:rPr>
                          </m:ctrlPr>
                        </m:dPr>
                        <m:e>
                          <m:r>
                            <a:rPr lang="en-US" sz="1600" i="1" dirty="0" smtClean="0">
                              <a:latin typeface="Cambria Math" panose="02040503050406030204" pitchFamily="18" charset="0"/>
                            </a:rPr>
                            <m:t>𝑛</m:t>
                          </m:r>
                        </m:e>
                      </m:d>
                      <m:r>
                        <a:rPr lang="en-US" sz="1600" b="0" i="1" dirty="0" smtClean="0">
                          <a:latin typeface="Cambria Math" panose="02040503050406030204" pitchFamily="18" charset="0"/>
                        </a:rPr>
                        <m:t>+</m:t>
                      </m:r>
                      <m:r>
                        <a:rPr lang="en-US" sz="1600" i="1" dirty="0" smtClean="0">
                          <a:latin typeface="Cambria Math" panose="02040503050406030204" pitchFamily="18" charset="0"/>
                        </a:rPr>
                        <m:t>h</m:t>
                      </m:r>
                      <m:r>
                        <a:rPr lang="en-US" sz="1600" i="1" dirty="0" smtClean="0">
                          <a:latin typeface="Cambria Math" panose="02040503050406030204" pitchFamily="18" charset="0"/>
                        </a:rPr>
                        <m:t>(</m:t>
                      </m:r>
                      <m:r>
                        <a:rPr lang="en-US" sz="1600" i="1" dirty="0" smtClean="0">
                          <a:latin typeface="Cambria Math" panose="02040503050406030204" pitchFamily="18" charset="0"/>
                        </a:rPr>
                        <m:t>𝑛</m:t>
                      </m:r>
                      <m:r>
                        <a:rPr lang="en-US" sz="1600" i="1" dirty="0" smtClean="0">
                          <a:latin typeface="Cambria Math" panose="02040503050406030204" pitchFamily="18" charset="0"/>
                        </a:rPr>
                        <m:t>)</m:t>
                      </m:r>
                    </m:oMath>
                  </m:oMathPara>
                </a14:m>
                <a:endParaRPr lang="en-US" sz="1600" dirty="0"/>
              </a:p>
            </p:txBody>
          </p:sp>
        </mc:Choice>
        <mc:Fallback xmlns="">
          <p:sp>
            <p:nvSpPr>
              <p:cNvPr id="3" name="Rectangle 2">
                <a:extLst>
                  <a:ext uri="{FF2B5EF4-FFF2-40B4-BE49-F238E27FC236}">
                    <a16:creationId xmlns:a16="http://schemas.microsoft.com/office/drawing/2014/main" id="{A88C9C5B-36AD-2F43-78F3-6AEDC556C40D}"/>
                  </a:ext>
                </a:extLst>
              </p:cNvPr>
              <p:cNvSpPr>
                <a:spLocks noRot="1" noChangeAspect="1" noMove="1" noResize="1" noEditPoints="1" noAdjustHandles="1" noChangeArrowheads="1" noChangeShapeType="1" noTextEdit="1"/>
              </p:cNvSpPr>
              <p:nvPr/>
            </p:nvSpPr>
            <p:spPr>
              <a:xfrm>
                <a:off x="6972940" y="1524000"/>
                <a:ext cx="2025298" cy="338554"/>
              </a:xfrm>
              <a:prstGeom prst="rect">
                <a:avLst/>
              </a:prstGeom>
              <a:blipFill>
                <a:blip r:embed="rId5"/>
                <a:stretch>
                  <a:fillRect b="-50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A082BB0-ED0E-8275-8AD5-8AB403BB5F5B}"/>
                  </a:ext>
                </a:extLst>
              </p:cNvPr>
              <p:cNvSpPr txBox="1"/>
              <p:nvPr/>
            </p:nvSpPr>
            <p:spPr>
              <a:xfrm>
                <a:off x="7755082" y="3586141"/>
                <a:ext cx="609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h</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oMath>
                  </m:oMathPara>
                </a14:m>
                <a:endParaRPr lang="en-US" dirty="0"/>
              </a:p>
            </p:txBody>
          </p:sp>
        </mc:Choice>
        <mc:Fallback xmlns="">
          <p:sp>
            <p:nvSpPr>
              <p:cNvPr id="2" name="TextBox 1">
                <a:extLst>
                  <a:ext uri="{FF2B5EF4-FFF2-40B4-BE49-F238E27FC236}">
                    <a16:creationId xmlns:a16="http://schemas.microsoft.com/office/drawing/2014/main" id="{3A082BB0-ED0E-8275-8AD5-8AB403BB5F5B}"/>
                  </a:ext>
                </a:extLst>
              </p:cNvPr>
              <p:cNvSpPr txBox="1">
                <a:spLocks noRot="1" noChangeAspect="1" noMove="1" noResize="1" noEditPoints="1" noAdjustHandles="1" noChangeArrowheads="1" noChangeShapeType="1" noTextEdit="1"/>
              </p:cNvSpPr>
              <p:nvPr/>
            </p:nvSpPr>
            <p:spPr>
              <a:xfrm>
                <a:off x="7755082" y="3586141"/>
                <a:ext cx="609600" cy="369332"/>
              </a:xfrm>
              <a:prstGeom prst="rect">
                <a:avLst/>
              </a:prstGeom>
              <a:blipFill>
                <a:blip r:embed="rId6"/>
                <a:stretch>
                  <a:fillRect r="-8000" b="-13115"/>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a:extLst>
              <a:ext uri="{FF2B5EF4-FFF2-40B4-BE49-F238E27FC236}">
                <a16:creationId xmlns:a16="http://schemas.microsoft.com/office/drawing/2014/main" id="{BB2C9399-489E-4F3C-BA01-A07DCA723D38}"/>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encilSketch/>
                    </a14:imgEffect>
                  </a14:imgLayer>
                </a14:imgProps>
              </a:ext>
            </a:extLst>
          </a:blip>
          <a:srcRect/>
          <a:stretch>
            <a:fillRect/>
          </a:stretch>
        </p:blipFill>
        <p:spPr bwMode="auto">
          <a:xfrm>
            <a:off x="5421460" y="2133600"/>
            <a:ext cx="2667000" cy="2706574"/>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Definition of a Search Problem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70689" y="2172243"/>
                <a:ext cx="4508847" cy="2722802"/>
              </a:xfrm>
            </p:spPr>
            <p:txBody>
              <a:bodyPr>
                <a:normAutofit lnSpcReduction="10000"/>
              </a:bodyPr>
              <a:lstStyle/>
              <a:p>
                <a:r>
                  <a:rPr lang="en-US" sz="2400" b="1" dirty="0">
                    <a:solidFill>
                      <a:srgbClr val="FF0000"/>
                    </a:solidFill>
                  </a:rPr>
                  <a:t>Initial state: </a:t>
                </a:r>
                <a:r>
                  <a:rPr lang="en-US" dirty="0"/>
                  <a:t>state description</a:t>
                </a:r>
                <a:endParaRPr lang="en-US" sz="2400" b="1" dirty="0">
                  <a:solidFill>
                    <a:srgbClr val="CC0099"/>
                  </a:solidFill>
                </a:endParaRPr>
              </a:p>
              <a:p>
                <a:r>
                  <a:rPr lang="en-US" sz="2400" b="1" dirty="0">
                    <a:solidFill>
                      <a:srgbClr val="FF0000"/>
                    </a:solidFill>
                  </a:rPr>
                  <a:t>Actions: </a:t>
                </a:r>
                <a:r>
                  <a:rPr lang="en-US" dirty="0"/>
                  <a:t>set of possible actions </a:t>
                </a:r>
                <a14:m>
                  <m:oMath xmlns:m="http://schemas.openxmlformats.org/officeDocument/2006/math">
                    <m:r>
                      <a:rPr lang="en-US" b="0" i="1" smtClean="0">
                        <a:latin typeface="Cambria Math" panose="02040503050406030204" pitchFamily="18" charset="0"/>
                      </a:rPr>
                      <m:t>𝐴</m:t>
                    </m:r>
                  </m:oMath>
                </a14:m>
                <a:endParaRPr lang="en-US" dirty="0"/>
              </a:p>
              <a:p>
                <a:r>
                  <a:rPr lang="en-US" sz="2400" b="1" dirty="0">
                    <a:solidFill>
                      <a:srgbClr val="FF0000"/>
                    </a:solidFill>
                  </a:rPr>
                  <a:t>Transition model: </a:t>
                </a:r>
                <a:r>
                  <a:rPr lang="en-US" sz="2000" dirty="0"/>
                  <a:t>a function that defines the new state resulting from performing an action in the current state</a:t>
                </a:r>
              </a:p>
              <a:p>
                <a:r>
                  <a:rPr lang="en-US" sz="2400" b="1" dirty="0">
                    <a:solidFill>
                      <a:srgbClr val="FF0000"/>
                    </a:solidFill>
                  </a:rPr>
                  <a:t>Goal state: </a:t>
                </a:r>
                <a:r>
                  <a:rPr lang="en-US" dirty="0"/>
                  <a:t>state description</a:t>
                </a:r>
                <a:endParaRPr lang="en-US" sz="2400" b="1" dirty="0">
                  <a:solidFill>
                    <a:srgbClr val="CC0099"/>
                  </a:solidFill>
                </a:endParaRPr>
              </a:p>
              <a:p>
                <a:r>
                  <a:rPr lang="en-US" sz="2400" b="1" dirty="0">
                    <a:solidFill>
                      <a:srgbClr val="FF0000"/>
                    </a:solidFill>
                  </a:rPr>
                  <a:t>Path cost: </a:t>
                </a:r>
                <a:r>
                  <a:rPr lang="en-US" sz="2000" dirty="0"/>
                  <a:t>the sum of </a:t>
                </a:r>
                <a:r>
                  <a:rPr lang="en-US" sz="2000" i="1" dirty="0"/>
                  <a:t>step costs</a:t>
                </a: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70689" y="2172243"/>
                <a:ext cx="4508847" cy="2722802"/>
              </a:xfrm>
              <a:blipFill>
                <a:blip r:embed="rId5"/>
                <a:stretch>
                  <a:fillRect l="-1757" t="-4251" b="-4251"/>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FF089EAF-5603-4020-A011-DB456AC78F44}"/>
              </a:ext>
            </a:extLst>
          </p:cNvPr>
          <p:cNvSpPr/>
          <p:nvPr/>
        </p:nvSpPr>
        <p:spPr>
          <a:xfrm>
            <a:off x="628650" y="5492564"/>
            <a:ext cx="8153400" cy="923330"/>
          </a:xfrm>
          <a:prstGeom prst="rect">
            <a:avLst/>
          </a:prstGeom>
        </p:spPr>
        <p:txBody>
          <a:bodyPr wrap="square">
            <a:spAutoFit/>
          </a:bodyPr>
          <a:lstStyle/>
          <a:p>
            <a:r>
              <a:rPr lang="en-US" b="1" dirty="0"/>
              <a:t>Important</a:t>
            </a:r>
            <a:r>
              <a:rPr lang="en-US" dirty="0"/>
              <a:t>: The</a:t>
            </a:r>
            <a:r>
              <a:rPr lang="en-US" b="1" dirty="0"/>
              <a:t> </a:t>
            </a:r>
            <a:r>
              <a:rPr lang="en-US" b="1" dirty="0">
                <a:solidFill>
                  <a:srgbClr val="FF0000"/>
                </a:solidFill>
              </a:rPr>
              <a:t>state space </a:t>
            </a:r>
            <a:r>
              <a:rPr lang="en-US" dirty="0"/>
              <a:t>is typically too large to </a:t>
            </a:r>
            <a:r>
              <a:rPr lang="en-US"/>
              <a:t>be enumerated, </a:t>
            </a:r>
            <a:r>
              <a:rPr lang="en-US" dirty="0"/>
              <a:t>or it is continuous. Therefore, the problem is defined by initial state, actions and the transition model and not the set of all possible states.</a:t>
            </a:r>
          </a:p>
        </p:txBody>
      </p:sp>
      <p:sp>
        <p:nvSpPr>
          <p:cNvPr id="20" name="Oval 19">
            <a:extLst>
              <a:ext uri="{FF2B5EF4-FFF2-40B4-BE49-F238E27FC236}">
                <a16:creationId xmlns:a16="http://schemas.microsoft.com/office/drawing/2014/main" id="{631C85B5-5EBA-401A-B072-48103AE4F82C}"/>
              </a:ext>
            </a:extLst>
          </p:cNvPr>
          <p:cNvSpPr/>
          <p:nvPr/>
        </p:nvSpPr>
        <p:spPr>
          <a:xfrm>
            <a:off x="6414984" y="2259763"/>
            <a:ext cx="152400" cy="152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g</a:t>
            </a:r>
          </a:p>
        </p:txBody>
      </p:sp>
      <p:cxnSp>
        <p:nvCxnSpPr>
          <p:cNvPr id="23" name="Straight Arrow Connector 22">
            <a:extLst>
              <a:ext uri="{FF2B5EF4-FFF2-40B4-BE49-F238E27FC236}">
                <a16:creationId xmlns:a16="http://schemas.microsoft.com/office/drawing/2014/main" id="{A5906607-DFD0-4CA7-A1C8-A23F69CF93E6}"/>
              </a:ext>
            </a:extLst>
          </p:cNvPr>
          <p:cNvCxnSpPr>
            <a:cxnSpLocks/>
          </p:cNvCxnSpPr>
          <p:nvPr/>
        </p:nvCxnSpPr>
        <p:spPr>
          <a:xfrm>
            <a:off x="5943600" y="3236074"/>
            <a:ext cx="0" cy="93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3C7DA1FB-0A25-44FA-821F-8ADD503ABA32}"/>
              </a:ext>
            </a:extLst>
          </p:cNvPr>
          <p:cNvSpPr/>
          <p:nvPr/>
        </p:nvSpPr>
        <p:spPr>
          <a:xfrm>
            <a:off x="6676013" y="2281768"/>
            <a:ext cx="152400" cy="152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err="1"/>
              <a:t>i</a:t>
            </a:r>
            <a:endParaRPr lang="en-US" sz="1400" dirty="0"/>
          </a:p>
        </p:txBody>
      </p:sp>
      <p:grpSp>
        <p:nvGrpSpPr>
          <p:cNvPr id="6" name="Group 5">
            <a:extLst>
              <a:ext uri="{FF2B5EF4-FFF2-40B4-BE49-F238E27FC236}">
                <a16:creationId xmlns:a16="http://schemas.microsoft.com/office/drawing/2014/main" id="{7E3F831D-7D4F-3B99-3CF0-D67BC5383826}"/>
              </a:ext>
            </a:extLst>
          </p:cNvPr>
          <p:cNvGrpSpPr/>
          <p:nvPr/>
        </p:nvGrpSpPr>
        <p:grpSpPr>
          <a:xfrm>
            <a:off x="6612532" y="1737879"/>
            <a:ext cx="1459863" cy="369332"/>
            <a:chOff x="6759181" y="1447800"/>
            <a:chExt cx="1459863" cy="369332"/>
          </a:xfrm>
        </p:grpSpPr>
        <p:cxnSp>
          <p:nvCxnSpPr>
            <p:cNvPr id="22" name="Straight Arrow Connector 21">
              <a:extLst>
                <a:ext uri="{FF2B5EF4-FFF2-40B4-BE49-F238E27FC236}">
                  <a16:creationId xmlns:a16="http://schemas.microsoft.com/office/drawing/2014/main" id="{65673889-0999-4224-AE70-F37A3481AF62}"/>
                </a:ext>
              </a:extLst>
            </p:cNvPr>
            <p:cNvCxnSpPr>
              <a:cxnSpLocks/>
            </p:cNvCxnSpPr>
            <p:nvPr/>
          </p:nvCxnSpPr>
          <p:spPr>
            <a:xfrm>
              <a:off x="7977811" y="1634580"/>
              <a:ext cx="24123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571BA5E-860F-497F-B1C2-6AA8B09C1901}"/>
                </a:ext>
              </a:extLst>
            </p:cNvPr>
            <p:cNvSpPr txBox="1"/>
            <p:nvPr/>
          </p:nvSpPr>
          <p:spPr>
            <a:xfrm>
              <a:off x="6759181" y="1447800"/>
              <a:ext cx="1231263" cy="369332"/>
            </a:xfrm>
            <a:prstGeom prst="rect">
              <a:avLst/>
            </a:prstGeom>
            <a:noFill/>
          </p:spPr>
          <p:txBody>
            <a:bodyPr wrap="square" rtlCol="0">
              <a:spAutoFit/>
            </a:bodyPr>
            <a:lstStyle/>
            <a:p>
              <a:r>
                <a:rPr lang="en-US" dirty="0">
                  <a:solidFill>
                    <a:srgbClr val="0070C0"/>
                  </a:solidFill>
                </a:rPr>
                <a:t>Transitions</a:t>
              </a:r>
            </a:p>
          </p:txBody>
        </p:sp>
      </p:grpSp>
      <p:sp>
        <p:nvSpPr>
          <p:cNvPr id="26" name="TextBox 25">
            <a:extLst>
              <a:ext uri="{FF2B5EF4-FFF2-40B4-BE49-F238E27FC236}">
                <a16:creationId xmlns:a16="http://schemas.microsoft.com/office/drawing/2014/main" id="{7A0BC9ED-5B8D-4565-A622-5EE8EBBD0DDC}"/>
              </a:ext>
            </a:extLst>
          </p:cNvPr>
          <p:cNvSpPr txBox="1"/>
          <p:nvPr/>
        </p:nvSpPr>
        <p:spPr>
          <a:xfrm>
            <a:off x="6609471" y="1435194"/>
            <a:ext cx="2461020" cy="369332"/>
          </a:xfrm>
          <a:prstGeom prst="rect">
            <a:avLst/>
          </a:prstGeom>
          <a:noFill/>
        </p:spPr>
        <p:txBody>
          <a:bodyPr wrap="square" rtlCol="0">
            <a:spAutoFit/>
          </a:bodyPr>
          <a:lstStyle/>
          <a:p>
            <a:r>
              <a:rPr lang="en-US" dirty="0">
                <a:solidFill>
                  <a:srgbClr val="0070C0"/>
                </a:solidFill>
              </a:rPr>
              <a:t>Actions: {N, E, S, W}</a:t>
            </a:r>
          </a:p>
        </p:txBody>
      </p:sp>
      <p:cxnSp>
        <p:nvCxnSpPr>
          <p:cNvPr id="17" name="Straight Connector 16">
            <a:extLst>
              <a:ext uri="{FF2B5EF4-FFF2-40B4-BE49-F238E27FC236}">
                <a16:creationId xmlns:a16="http://schemas.microsoft.com/office/drawing/2014/main" id="{29687937-4135-4287-8ED0-00C110B5596F}"/>
              </a:ext>
            </a:extLst>
          </p:cNvPr>
          <p:cNvCxnSpPr/>
          <p:nvPr/>
        </p:nvCxnSpPr>
        <p:spPr>
          <a:xfrm>
            <a:off x="5421460" y="2259763"/>
            <a:ext cx="2682297" cy="0"/>
          </a:xfrm>
          <a:prstGeom prst="line">
            <a:avLst/>
          </a:prstGeom>
          <a:ln w="19050" cap="flat" cmpd="sng" algn="ctr">
            <a:solidFill>
              <a:schemeClr val="accent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Straight Connector 26">
            <a:extLst>
              <a:ext uri="{FF2B5EF4-FFF2-40B4-BE49-F238E27FC236}">
                <a16:creationId xmlns:a16="http://schemas.microsoft.com/office/drawing/2014/main" id="{469C5812-42DE-40DC-BDBD-1FFFCE448FCA}"/>
              </a:ext>
            </a:extLst>
          </p:cNvPr>
          <p:cNvCxnSpPr/>
          <p:nvPr/>
        </p:nvCxnSpPr>
        <p:spPr>
          <a:xfrm>
            <a:off x="5421460" y="2412163"/>
            <a:ext cx="2682297" cy="0"/>
          </a:xfrm>
          <a:prstGeom prst="line">
            <a:avLst/>
          </a:prstGeom>
          <a:ln w="19050" cap="flat" cmpd="sng" algn="ctr">
            <a:solidFill>
              <a:schemeClr val="accent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8" name="Straight Connector 27">
            <a:extLst>
              <a:ext uri="{FF2B5EF4-FFF2-40B4-BE49-F238E27FC236}">
                <a16:creationId xmlns:a16="http://schemas.microsoft.com/office/drawing/2014/main" id="{8337C082-C11C-4A5E-8046-ABC50F3CE1D3}"/>
              </a:ext>
            </a:extLst>
          </p:cNvPr>
          <p:cNvCxnSpPr/>
          <p:nvPr/>
        </p:nvCxnSpPr>
        <p:spPr>
          <a:xfrm>
            <a:off x="5394903" y="2550274"/>
            <a:ext cx="2682297" cy="0"/>
          </a:xfrm>
          <a:prstGeom prst="line">
            <a:avLst/>
          </a:prstGeom>
          <a:ln w="19050" cap="flat" cmpd="sng" algn="ctr">
            <a:solidFill>
              <a:schemeClr val="accent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a:extLst>
              <a:ext uri="{FF2B5EF4-FFF2-40B4-BE49-F238E27FC236}">
                <a16:creationId xmlns:a16="http://schemas.microsoft.com/office/drawing/2014/main" id="{10128FD0-995C-44C6-BC82-E8B6DD8664B1}"/>
              </a:ext>
            </a:extLst>
          </p:cNvPr>
          <p:cNvCxnSpPr/>
          <p:nvPr/>
        </p:nvCxnSpPr>
        <p:spPr>
          <a:xfrm>
            <a:off x="5410200" y="2702674"/>
            <a:ext cx="2682297" cy="0"/>
          </a:xfrm>
          <a:prstGeom prst="line">
            <a:avLst/>
          </a:prstGeom>
          <a:ln w="19050" cap="flat" cmpd="sng" algn="ctr">
            <a:solidFill>
              <a:schemeClr val="accent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a:extLst>
              <a:ext uri="{FF2B5EF4-FFF2-40B4-BE49-F238E27FC236}">
                <a16:creationId xmlns:a16="http://schemas.microsoft.com/office/drawing/2014/main" id="{EE473A66-8C99-435D-89ED-C3CB92A4D343}"/>
              </a:ext>
            </a:extLst>
          </p:cNvPr>
          <p:cNvCxnSpPr/>
          <p:nvPr/>
        </p:nvCxnSpPr>
        <p:spPr>
          <a:xfrm>
            <a:off x="5410200" y="2855074"/>
            <a:ext cx="2682297" cy="0"/>
          </a:xfrm>
          <a:prstGeom prst="line">
            <a:avLst/>
          </a:prstGeom>
          <a:ln w="19050" cap="flat" cmpd="sng" algn="ctr">
            <a:solidFill>
              <a:schemeClr val="accent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a:extLst>
              <a:ext uri="{FF2B5EF4-FFF2-40B4-BE49-F238E27FC236}">
                <a16:creationId xmlns:a16="http://schemas.microsoft.com/office/drawing/2014/main" id="{2D4C0013-827F-43B0-B1C5-F1F166FC5150}"/>
              </a:ext>
            </a:extLst>
          </p:cNvPr>
          <p:cNvCxnSpPr>
            <a:cxnSpLocks/>
          </p:cNvCxnSpPr>
          <p:nvPr/>
        </p:nvCxnSpPr>
        <p:spPr>
          <a:xfrm>
            <a:off x="5552796" y="2129368"/>
            <a:ext cx="0" cy="2722801"/>
          </a:xfrm>
          <a:prstGeom prst="line">
            <a:avLst/>
          </a:prstGeom>
          <a:ln w="19050" cap="flat" cmpd="sng" algn="ctr">
            <a:solidFill>
              <a:schemeClr val="accent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a:extLst>
              <a:ext uri="{FF2B5EF4-FFF2-40B4-BE49-F238E27FC236}">
                <a16:creationId xmlns:a16="http://schemas.microsoft.com/office/drawing/2014/main" id="{8317EB5F-59B7-4B98-AAD0-4F438034304A}"/>
              </a:ext>
            </a:extLst>
          </p:cNvPr>
          <p:cNvCxnSpPr>
            <a:cxnSpLocks/>
          </p:cNvCxnSpPr>
          <p:nvPr/>
        </p:nvCxnSpPr>
        <p:spPr>
          <a:xfrm>
            <a:off x="5715000" y="2113473"/>
            <a:ext cx="0" cy="2722801"/>
          </a:xfrm>
          <a:prstGeom prst="line">
            <a:avLst/>
          </a:prstGeom>
          <a:ln w="19050" cap="flat" cmpd="sng" algn="ctr">
            <a:solidFill>
              <a:schemeClr val="accent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a:extLst>
              <a:ext uri="{FF2B5EF4-FFF2-40B4-BE49-F238E27FC236}">
                <a16:creationId xmlns:a16="http://schemas.microsoft.com/office/drawing/2014/main" id="{EAAE9D7B-1F76-48F2-BA81-C37C75D16EEA}"/>
              </a:ext>
            </a:extLst>
          </p:cNvPr>
          <p:cNvCxnSpPr>
            <a:cxnSpLocks/>
          </p:cNvCxnSpPr>
          <p:nvPr/>
        </p:nvCxnSpPr>
        <p:spPr>
          <a:xfrm>
            <a:off x="5863599" y="2113473"/>
            <a:ext cx="0" cy="2722801"/>
          </a:xfrm>
          <a:prstGeom prst="line">
            <a:avLst/>
          </a:prstGeom>
          <a:ln w="19050" cap="flat" cmpd="sng" algn="ctr">
            <a:solidFill>
              <a:schemeClr val="accent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a:extLst>
              <a:ext uri="{FF2B5EF4-FFF2-40B4-BE49-F238E27FC236}">
                <a16:creationId xmlns:a16="http://schemas.microsoft.com/office/drawing/2014/main" id="{23F52CD6-6A81-4DA4-BEEC-59386F2D6FDA}"/>
              </a:ext>
            </a:extLst>
          </p:cNvPr>
          <p:cNvCxnSpPr>
            <a:cxnSpLocks/>
          </p:cNvCxnSpPr>
          <p:nvPr/>
        </p:nvCxnSpPr>
        <p:spPr>
          <a:xfrm>
            <a:off x="6015999" y="2093074"/>
            <a:ext cx="0" cy="2722801"/>
          </a:xfrm>
          <a:prstGeom prst="line">
            <a:avLst/>
          </a:prstGeom>
          <a:ln w="19050" cap="flat" cmpd="sng" algn="ctr">
            <a:solidFill>
              <a:schemeClr val="accent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a:extLst>
              <a:ext uri="{FF2B5EF4-FFF2-40B4-BE49-F238E27FC236}">
                <a16:creationId xmlns:a16="http://schemas.microsoft.com/office/drawing/2014/main" id="{58AFD909-C193-49F1-A066-9C45405DA878}"/>
              </a:ext>
            </a:extLst>
          </p:cNvPr>
          <p:cNvCxnSpPr>
            <a:cxnSpLocks/>
          </p:cNvCxnSpPr>
          <p:nvPr/>
        </p:nvCxnSpPr>
        <p:spPr>
          <a:xfrm>
            <a:off x="5394903" y="5014074"/>
            <a:ext cx="260924" cy="0"/>
          </a:xfrm>
          <a:prstGeom prst="line">
            <a:avLst/>
          </a:prstGeom>
          <a:ln w="19050" cap="flat" cmpd="sng" algn="ctr">
            <a:solidFill>
              <a:schemeClr val="accent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5" name="TextBox 44">
            <a:extLst>
              <a:ext uri="{FF2B5EF4-FFF2-40B4-BE49-F238E27FC236}">
                <a16:creationId xmlns:a16="http://schemas.microsoft.com/office/drawing/2014/main" id="{E68A1506-39CD-4A5C-83C9-2ACC7F826366}"/>
              </a:ext>
            </a:extLst>
          </p:cNvPr>
          <p:cNvSpPr txBox="1"/>
          <p:nvPr/>
        </p:nvSpPr>
        <p:spPr>
          <a:xfrm>
            <a:off x="5628996" y="4879970"/>
            <a:ext cx="1309526" cy="276999"/>
          </a:xfrm>
          <a:prstGeom prst="rect">
            <a:avLst/>
          </a:prstGeom>
          <a:noFill/>
        </p:spPr>
        <p:txBody>
          <a:bodyPr wrap="none" rtlCol="0">
            <a:spAutoFit/>
          </a:bodyPr>
          <a:lstStyle/>
          <a:p>
            <a:r>
              <a:rPr lang="en-US" sz="1200" dirty="0">
                <a:solidFill>
                  <a:schemeClr val="accent2"/>
                </a:solidFill>
              </a:rPr>
              <a:t>Discretization grid</a:t>
            </a:r>
          </a:p>
        </p:txBody>
      </p:sp>
      <p:sp>
        <p:nvSpPr>
          <p:cNvPr id="38" name="Down Arrow 4">
            <a:extLst>
              <a:ext uri="{FF2B5EF4-FFF2-40B4-BE49-F238E27FC236}">
                <a16:creationId xmlns:a16="http://schemas.microsoft.com/office/drawing/2014/main" id="{9B86BD56-3633-4A66-BC43-D6E0BE064858}"/>
              </a:ext>
            </a:extLst>
          </p:cNvPr>
          <p:cNvSpPr/>
          <p:nvPr/>
        </p:nvSpPr>
        <p:spPr>
          <a:xfrm>
            <a:off x="5514696" y="1787432"/>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277BC777-037B-4AB0-AEB7-53A9DF889355}"/>
              </a:ext>
            </a:extLst>
          </p:cNvPr>
          <p:cNvSpPr txBox="1"/>
          <p:nvPr/>
        </p:nvSpPr>
        <p:spPr>
          <a:xfrm>
            <a:off x="4810833" y="1447800"/>
            <a:ext cx="1483925" cy="369332"/>
          </a:xfrm>
          <a:prstGeom prst="rect">
            <a:avLst/>
          </a:prstGeom>
          <a:noFill/>
        </p:spPr>
        <p:txBody>
          <a:bodyPr wrap="square" rtlCol="0">
            <a:spAutoFit/>
          </a:bodyPr>
          <a:lstStyle/>
          <a:p>
            <a:pPr algn="ctr"/>
            <a:r>
              <a:rPr lang="en-US" dirty="0">
                <a:solidFill>
                  <a:srgbClr val="0070C0"/>
                </a:solidFill>
              </a:rPr>
              <a:t>Initial state</a:t>
            </a:r>
          </a:p>
        </p:txBody>
      </p:sp>
      <p:sp>
        <p:nvSpPr>
          <p:cNvPr id="40" name="Oval 39">
            <a:extLst>
              <a:ext uri="{FF2B5EF4-FFF2-40B4-BE49-F238E27FC236}">
                <a16:creationId xmlns:a16="http://schemas.microsoft.com/office/drawing/2014/main" id="{591E3298-22B0-4212-90A8-E1A0D2EEBE2B}"/>
              </a:ext>
            </a:extLst>
          </p:cNvPr>
          <p:cNvSpPr/>
          <p:nvPr/>
        </p:nvSpPr>
        <p:spPr>
          <a:xfrm>
            <a:off x="5558615" y="2128526"/>
            <a:ext cx="152400" cy="152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1</a:t>
            </a:r>
          </a:p>
        </p:txBody>
      </p:sp>
      <p:sp>
        <p:nvSpPr>
          <p:cNvPr id="44" name="Oval 43">
            <a:extLst>
              <a:ext uri="{FF2B5EF4-FFF2-40B4-BE49-F238E27FC236}">
                <a16:creationId xmlns:a16="http://schemas.microsoft.com/office/drawing/2014/main" id="{2DC0CDDF-A4C1-406D-AE6F-F91B19B419D9}"/>
              </a:ext>
            </a:extLst>
          </p:cNvPr>
          <p:cNvSpPr/>
          <p:nvPr/>
        </p:nvSpPr>
        <p:spPr>
          <a:xfrm>
            <a:off x="5555160" y="2557923"/>
            <a:ext cx="152400" cy="152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4</a:t>
            </a:r>
          </a:p>
        </p:txBody>
      </p:sp>
      <p:sp>
        <p:nvSpPr>
          <p:cNvPr id="46" name="Oval 45">
            <a:extLst>
              <a:ext uri="{FF2B5EF4-FFF2-40B4-BE49-F238E27FC236}">
                <a16:creationId xmlns:a16="http://schemas.microsoft.com/office/drawing/2014/main" id="{984B5B67-6D05-4485-ADD9-072D535E7789}"/>
              </a:ext>
            </a:extLst>
          </p:cNvPr>
          <p:cNvSpPr/>
          <p:nvPr/>
        </p:nvSpPr>
        <p:spPr>
          <a:xfrm>
            <a:off x="5846337" y="3410732"/>
            <a:ext cx="152400" cy="152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a</a:t>
            </a:r>
          </a:p>
        </p:txBody>
      </p:sp>
      <p:cxnSp>
        <p:nvCxnSpPr>
          <p:cNvPr id="47" name="Straight Arrow Connector 46">
            <a:extLst>
              <a:ext uri="{FF2B5EF4-FFF2-40B4-BE49-F238E27FC236}">
                <a16:creationId xmlns:a16="http://schemas.microsoft.com/office/drawing/2014/main" id="{2E4ED78A-43EA-4C5D-81B3-EE4117FDC788}"/>
              </a:ext>
            </a:extLst>
          </p:cNvPr>
          <p:cNvCxnSpPr>
            <a:cxnSpLocks/>
          </p:cNvCxnSpPr>
          <p:nvPr/>
        </p:nvCxnSpPr>
        <p:spPr>
          <a:xfrm>
            <a:off x="5632713" y="2324834"/>
            <a:ext cx="0" cy="1746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35234026-4A72-40D5-A45D-467527A6F844}"/>
              </a:ext>
            </a:extLst>
          </p:cNvPr>
          <p:cNvCxnSpPr>
            <a:cxnSpLocks/>
          </p:cNvCxnSpPr>
          <p:nvPr/>
        </p:nvCxnSpPr>
        <p:spPr>
          <a:xfrm>
            <a:off x="5628996" y="2767745"/>
            <a:ext cx="5819" cy="384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163CF492-00EA-448F-8BF3-26C164A7AD88}"/>
              </a:ext>
            </a:extLst>
          </p:cNvPr>
          <p:cNvCxnSpPr>
            <a:cxnSpLocks/>
          </p:cNvCxnSpPr>
          <p:nvPr/>
        </p:nvCxnSpPr>
        <p:spPr>
          <a:xfrm flipV="1">
            <a:off x="5655827" y="3187885"/>
            <a:ext cx="283736" cy="125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Down Arrow 6">
            <a:extLst>
              <a:ext uri="{FF2B5EF4-FFF2-40B4-BE49-F238E27FC236}">
                <a16:creationId xmlns:a16="http://schemas.microsoft.com/office/drawing/2014/main" id="{56072883-650A-4C0E-80EC-F512D4DB22FD}"/>
              </a:ext>
            </a:extLst>
          </p:cNvPr>
          <p:cNvSpPr/>
          <p:nvPr/>
        </p:nvSpPr>
        <p:spPr>
          <a:xfrm rot="5400000">
            <a:off x="8190663" y="4497989"/>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D0C5CE-DA21-48E5-8865-6144965F8A03}"/>
              </a:ext>
            </a:extLst>
          </p:cNvPr>
          <p:cNvSpPr txBox="1"/>
          <p:nvPr/>
        </p:nvSpPr>
        <p:spPr>
          <a:xfrm>
            <a:off x="8463130" y="4346958"/>
            <a:ext cx="668773" cy="646331"/>
          </a:xfrm>
          <a:prstGeom prst="rect">
            <a:avLst/>
          </a:prstGeom>
          <a:noFill/>
        </p:spPr>
        <p:txBody>
          <a:bodyPr wrap="none" rtlCol="0">
            <a:spAutoFit/>
          </a:bodyPr>
          <a:lstStyle/>
          <a:p>
            <a:r>
              <a:rPr lang="en-US" dirty="0">
                <a:solidFill>
                  <a:srgbClr val="0070C0"/>
                </a:solidFill>
              </a:rPr>
              <a:t>Goal </a:t>
            </a:r>
            <a:br>
              <a:rPr lang="en-US" dirty="0">
                <a:solidFill>
                  <a:srgbClr val="0070C0"/>
                </a:solidFill>
              </a:rPr>
            </a:br>
            <a:r>
              <a:rPr lang="en-US" dirty="0">
                <a:solidFill>
                  <a:srgbClr val="0070C0"/>
                </a:solidFill>
              </a:rPr>
              <a:t>state</a:t>
            </a:r>
          </a:p>
        </p:txBody>
      </p:sp>
      <p:sp>
        <p:nvSpPr>
          <p:cNvPr id="56" name="Oval 55">
            <a:extLst>
              <a:ext uri="{FF2B5EF4-FFF2-40B4-BE49-F238E27FC236}">
                <a16:creationId xmlns:a16="http://schemas.microsoft.com/office/drawing/2014/main" id="{27F92480-ACCD-4408-BFAD-29C5DBE0B302}"/>
              </a:ext>
            </a:extLst>
          </p:cNvPr>
          <p:cNvSpPr/>
          <p:nvPr/>
        </p:nvSpPr>
        <p:spPr>
          <a:xfrm>
            <a:off x="7939260" y="4536089"/>
            <a:ext cx="152400" cy="152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z</a:t>
            </a:r>
          </a:p>
        </p:txBody>
      </p:sp>
      <p:sp>
        <p:nvSpPr>
          <p:cNvPr id="4" name="Freeform: Shape 3">
            <a:extLst>
              <a:ext uri="{FF2B5EF4-FFF2-40B4-BE49-F238E27FC236}">
                <a16:creationId xmlns:a16="http://schemas.microsoft.com/office/drawing/2014/main" id="{283C8E63-C221-496D-3FD8-F7E9C8FB4B3A}"/>
              </a:ext>
            </a:extLst>
          </p:cNvPr>
          <p:cNvSpPr/>
          <p:nvPr/>
        </p:nvSpPr>
        <p:spPr>
          <a:xfrm>
            <a:off x="5596420" y="2286000"/>
            <a:ext cx="2365551" cy="2275128"/>
          </a:xfrm>
          <a:custGeom>
            <a:avLst/>
            <a:gdLst>
              <a:gd name="connsiteX0" fmla="*/ 23795 w 2365551"/>
              <a:gd name="connsiteY0" fmla="*/ 0 h 2275128"/>
              <a:gd name="connsiteX1" fmla="*/ 34946 w 2365551"/>
              <a:gd name="connsiteY1" fmla="*/ 312234 h 2275128"/>
              <a:gd name="connsiteX2" fmla="*/ 336029 w 2365551"/>
              <a:gd name="connsiteY2" fmla="*/ 66908 h 2275128"/>
              <a:gd name="connsiteX3" fmla="*/ 1150068 w 2365551"/>
              <a:gd name="connsiteY3" fmla="*/ 78059 h 2275128"/>
              <a:gd name="connsiteX4" fmla="*/ 1172370 w 2365551"/>
              <a:gd name="connsiteY4" fmla="*/ 323386 h 2275128"/>
              <a:gd name="connsiteX5" fmla="*/ 2242887 w 2365551"/>
              <a:gd name="connsiteY5" fmla="*/ 334537 h 2275128"/>
              <a:gd name="connsiteX6" fmla="*/ 1997560 w 2365551"/>
              <a:gd name="connsiteY6" fmla="*/ 914400 h 2275128"/>
              <a:gd name="connsiteX7" fmla="*/ 1975258 w 2365551"/>
              <a:gd name="connsiteY7" fmla="*/ 936703 h 2275128"/>
              <a:gd name="connsiteX8" fmla="*/ 1964107 w 2365551"/>
              <a:gd name="connsiteY8" fmla="*/ 1449659 h 2275128"/>
              <a:gd name="connsiteX9" fmla="*/ 1674175 w 2365551"/>
              <a:gd name="connsiteY9" fmla="*/ 1438508 h 2275128"/>
              <a:gd name="connsiteX10" fmla="*/ 1462302 w 2365551"/>
              <a:gd name="connsiteY10" fmla="*/ 613317 h 2275128"/>
              <a:gd name="connsiteX11" fmla="*/ 782078 w 2365551"/>
              <a:gd name="connsiteY11" fmla="*/ 635620 h 2275128"/>
              <a:gd name="connsiteX12" fmla="*/ 770926 w 2365551"/>
              <a:gd name="connsiteY12" fmla="*/ 869795 h 2275128"/>
              <a:gd name="connsiteX13" fmla="*/ 692868 w 2365551"/>
              <a:gd name="connsiteY13" fmla="*/ 880947 h 2275128"/>
              <a:gd name="connsiteX14" fmla="*/ 659414 w 2365551"/>
              <a:gd name="connsiteY14" fmla="*/ 892098 h 2275128"/>
              <a:gd name="connsiteX15" fmla="*/ 625960 w 2365551"/>
              <a:gd name="connsiteY15" fmla="*/ 1471961 h 2275128"/>
              <a:gd name="connsiteX16" fmla="*/ 871287 w 2365551"/>
              <a:gd name="connsiteY16" fmla="*/ 1460810 h 2275128"/>
              <a:gd name="connsiteX17" fmla="*/ 882439 w 2365551"/>
              <a:gd name="connsiteY17" fmla="*/ 1237786 h 2275128"/>
              <a:gd name="connsiteX18" fmla="*/ 1216975 w 2365551"/>
              <a:gd name="connsiteY18" fmla="*/ 1248937 h 2275128"/>
              <a:gd name="connsiteX19" fmla="*/ 1228126 w 2365551"/>
              <a:gd name="connsiteY19" fmla="*/ 2007220 h 2275128"/>
              <a:gd name="connsiteX20" fmla="*/ 1406546 w 2365551"/>
              <a:gd name="connsiteY20" fmla="*/ 1996068 h 2275128"/>
              <a:gd name="connsiteX21" fmla="*/ 1428848 w 2365551"/>
              <a:gd name="connsiteY21" fmla="*/ 1572322 h 2275128"/>
              <a:gd name="connsiteX22" fmla="*/ 1518058 w 2365551"/>
              <a:gd name="connsiteY22" fmla="*/ 1594625 h 2275128"/>
              <a:gd name="connsiteX23" fmla="*/ 1685326 w 2365551"/>
              <a:gd name="connsiteY23" fmla="*/ 1661532 h 2275128"/>
              <a:gd name="connsiteX24" fmla="*/ 2265190 w 2365551"/>
              <a:gd name="connsiteY24" fmla="*/ 1750742 h 2275128"/>
              <a:gd name="connsiteX25" fmla="*/ 2365551 w 2365551"/>
              <a:gd name="connsiteY25" fmla="*/ 2274849 h 227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65551" h="2275128">
                <a:moveTo>
                  <a:pt x="23795" y="0"/>
                </a:moveTo>
                <a:cubicBezTo>
                  <a:pt x="27512" y="104078"/>
                  <a:pt x="-38695" y="238593"/>
                  <a:pt x="34946" y="312234"/>
                </a:cubicBezTo>
                <a:cubicBezTo>
                  <a:pt x="385596" y="662884"/>
                  <a:pt x="334314" y="102925"/>
                  <a:pt x="336029" y="66908"/>
                </a:cubicBezTo>
                <a:cubicBezTo>
                  <a:pt x="607375" y="70625"/>
                  <a:pt x="890622" y="-1505"/>
                  <a:pt x="1150068" y="78059"/>
                </a:cubicBezTo>
                <a:cubicBezTo>
                  <a:pt x="1228572" y="102134"/>
                  <a:pt x="1092429" y="304624"/>
                  <a:pt x="1172370" y="323386"/>
                </a:cubicBezTo>
                <a:cubicBezTo>
                  <a:pt x="1519788" y="404923"/>
                  <a:pt x="1886048" y="330820"/>
                  <a:pt x="2242887" y="334537"/>
                </a:cubicBezTo>
                <a:cubicBezTo>
                  <a:pt x="2228259" y="1139118"/>
                  <a:pt x="2434942" y="933416"/>
                  <a:pt x="1997560" y="914400"/>
                </a:cubicBezTo>
                <a:cubicBezTo>
                  <a:pt x="1987056" y="913943"/>
                  <a:pt x="1982692" y="929269"/>
                  <a:pt x="1975258" y="936703"/>
                </a:cubicBezTo>
                <a:cubicBezTo>
                  <a:pt x="1971541" y="1107688"/>
                  <a:pt x="2052099" y="1303006"/>
                  <a:pt x="1964107" y="1449659"/>
                </a:cubicBezTo>
                <a:cubicBezTo>
                  <a:pt x="1914347" y="1532592"/>
                  <a:pt x="1710542" y="1528126"/>
                  <a:pt x="1674175" y="1438508"/>
                </a:cubicBezTo>
                <a:cubicBezTo>
                  <a:pt x="1287360" y="485286"/>
                  <a:pt x="1986401" y="798295"/>
                  <a:pt x="1462302" y="613317"/>
                </a:cubicBezTo>
                <a:cubicBezTo>
                  <a:pt x="1235561" y="620751"/>
                  <a:pt x="994777" y="556715"/>
                  <a:pt x="782078" y="635620"/>
                </a:cubicBezTo>
                <a:cubicBezTo>
                  <a:pt x="708810" y="662800"/>
                  <a:pt x="797632" y="796353"/>
                  <a:pt x="770926" y="869795"/>
                </a:cubicBezTo>
                <a:cubicBezTo>
                  <a:pt x="761944" y="894496"/>
                  <a:pt x="718887" y="877230"/>
                  <a:pt x="692868" y="880947"/>
                </a:cubicBezTo>
                <a:cubicBezTo>
                  <a:pt x="681717" y="884664"/>
                  <a:pt x="670420" y="887971"/>
                  <a:pt x="659414" y="892098"/>
                </a:cubicBezTo>
                <a:cubicBezTo>
                  <a:pt x="430734" y="977851"/>
                  <a:pt x="604950" y="946689"/>
                  <a:pt x="625960" y="1471961"/>
                </a:cubicBezTo>
                <a:cubicBezTo>
                  <a:pt x="707736" y="1468244"/>
                  <a:pt x="810834" y="1516006"/>
                  <a:pt x="871287" y="1460810"/>
                </a:cubicBezTo>
                <a:cubicBezTo>
                  <a:pt x="926256" y="1410621"/>
                  <a:pt x="818976" y="1276682"/>
                  <a:pt x="882439" y="1237786"/>
                </a:cubicBezTo>
                <a:cubicBezTo>
                  <a:pt x="977567" y="1179482"/>
                  <a:pt x="1105463" y="1245220"/>
                  <a:pt x="1216975" y="1248937"/>
                </a:cubicBezTo>
                <a:cubicBezTo>
                  <a:pt x="1220692" y="1501698"/>
                  <a:pt x="1165956" y="1762196"/>
                  <a:pt x="1228126" y="2007220"/>
                </a:cubicBezTo>
                <a:cubicBezTo>
                  <a:pt x="1242781" y="2064979"/>
                  <a:pt x="1381575" y="2050173"/>
                  <a:pt x="1406546" y="1996068"/>
                </a:cubicBezTo>
                <a:cubicBezTo>
                  <a:pt x="1465819" y="1867642"/>
                  <a:pt x="1421414" y="1713571"/>
                  <a:pt x="1428848" y="1572322"/>
                </a:cubicBezTo>
                <a:cubicBezTo>
                  <a:pt x="1458585" y="1579756"/>
                  <a:pt x="1489449" y="1583622"/>
                  <a:pt x="1518058" y="1594625"/>
                </a:cubicBezTo>
                <a:cubicBezTo>
                  <a:pt x="1655933" y="1647654"/>
                  <a:pt x="1465602" y="1622549"/>
                  <a:pt x="1685326" y="1661532"/>
                </a:cubicBezTo>
                <a:cubicBezTo>
                  <a:pt x="1877881" y="1695695"/>
                  <a:pt x="2071902" y="1721005"/>
                  <a:pt x="2265190" y="1750742"/>
                </a:cubicBezTo>
                <a:cubicBezTo>
                  <a:pt x="2276974" y="2304579"/>
                  <a:pt x="2101599" y="2274849"/>
                  <a:pt x="2365551" y="2274849"/>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p:bldP spid="38" grpId="0" uiExpand="1" animBg="1"/>
      <p:bldP spid="39" grpId="0" uiExpand="1"/>
      <p:bldP spid="54" grpId="0" uiExpand="1" animBg="1"/>
      <p:bldP spid="55" grpId="0" uiExpand="1"/>
      <p:bldP spid="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a:t>A</a:t>
            </a:r>
            <a:r>
              <a:rPr lang="en-US" baseline="30000" dirty="0"/>
              <a:t>*</a:t>
            </a:r>
            <a:r>
              <a:rPr lang="en-US" dirty="0"/>
              <a:t> Search Example</a:t>
            </a:r>
          </a:p>
        </p:txBody>
      </p:sp>
      <p:pic>
        <p:nvPicPr>
          <p:cNvPr id="21508" name="Picture 4" descr="astar-progress06c"/>
          <p:cNvPicPr>
            <a:picLocks noChangeAspect="1" noChangeArrowheads="1"/>
          </p:cNvPicPr>
          <p:nvPr/>
        </p:nvPicPr>
        <p:blipFill>
          <a:blip r:embed="rId3" cstate="print"/>
          <a:srcRect/>
          <a:stretch>
            <a:fillRect/>
          </a:stretch>
        </p:blipFill>
        <p:spPr bwMode="auto">
          <a:xfrm>
            <a:off x="1905000" y="1524000"/>
            <a:ext cx="5410200" cy="2219325"/>
          </a:xfrm>
          <a:prstGeom prst="rect">
            <a:avLst/>
          </a:prstGeom>
          <a:noFill/>
        </p:spPr>
      </p:pic>
      <p:pic>
        <p:nvPicPr>
          <p:cNvPr id="4" name="Picture 4" descr="romania2"/>
          <p:cNvPicPr>
            <a:picLocks noChangeAspect="1" noChangeArrowheads="1"/>
          </p:cNvPicPr>
          <p:nvPr/>
        </p:nvPicPr>
        <p:blipFill>
          <a:blip r:embed="rId4" cstate="print"/>
          <a:srcRect/>
          <a:stretch>
            <a:fillRect/>
          </a:stretch>
        </p:blipFill>
        <p:spPr bwMode="auto">
          <a:xfrm>
            <a:off x="3581400" y="3962400"/>
            <a:ext cx="5334000" cy="2614525"/>
          </a:xfrm>
          <a:prstGeom prst="rect">
            <a:avLst/>
          </a:prstGeom>
          <a:noFill/>
        </p:spPr>
      </p:pic>
      <p:sp>
        <p:nvSpPr>
          <p:cNvPr id="5" name="Oval 4"/>
          <p:cNvSpPr/>
          <p:nvPr/>
        </p:nvSpPr>
        <p:spPr>
          <a:xfrm>
            <a:off x="3505200" y="4572000"/>
            <a:ext cx="457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096000" y="5867400"/>
            <a:ext cx="685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32266B6-AB8A-4107-84E6-902A7D91A581}"/>
              </a:ext>
            </a:extLst>
          </p:cNvPr>
          <p:cNvSpPr/>
          <p:nvPr/>
        </p:nvSpPr>
        <p:spPr>
          <a:xfrm>
            <a:off x="3505200" y="4572000"/>
            <a:ext cx="457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04ED118-1F1C-44A7-924A-531055C1C58F}"/>
              </a:ext>
            </a:extLst>
          </p:cNvPr>
          <p:cNvSpPr/>
          <p:nvPr/>
        </p:nvSpPr>
        <p:spPr>
          <a:xfrm>
            <a:off x="3505200" y="4572000"/>
            <a:ext cx="457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01E9CFD-DD39-4339-BB30-ABD212F95286}"/>
              </a:ext>
            </a:extLst>
          </p:cNvPr>
          <p:cNvSpPr/>
          <p:nvPr/>
        </p:nvSpPr>
        <p:spPr>
          <a:xfrm>
            <a:off x="3505200" y="4572000"/>
            <a:ext cx="457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58ED45C1-2E7A-4FE2-BDE4-ADEABE08D166}"/>
              </a:ext>
            </a:extLst>
          </p:cNvPr>
          <p:cNvCxnSpPr/>
          <p:nvPr/>
        </p:nvCxnSpPr>
        <p:spPr>
          <a:xfrm>
            <a:off x="3886200" y="4724400"/>
            <a:ext cx="914400" cy="2286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50EEBA0-C4C2-4957-8142-8CCFFC25C9D2}"/>
              </a:ext>
            </a:extLst>
          </p:cNvPr>
          <p:cNvCxnSpPr>
            <a:cxnSpLocks/>
          </p:cNvCxnSpPr>
          <p:nvPr/>
        </p:nvCxnSpPr>
        <p:spPr>
          <a:xfrm>
            <a:off x="4724400" y="4953000"/>
            <a:ext cx="228600" cy="381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4C494C0-C02D-403A-8345-5BAADBFAC651}"/>
              </a:ext>
            </a:extLst>
          </p:cNvPr>
          <p:cNvCxnSpPr>
            <a:cxnSpLocks/>
          </p:cNvCxnSpPr>
          <p:nvPr/>
        </p:nvCxnSpPr>
        <p:spPr>
          <a:xfrm>
            <a:off x="4953000" y="5334000"/>
            <a:ext cx="685800" cy="381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8A648A1-8831-4D89-BFC5-88FF9FAA7A77}"/>
              </a:ext>
            </a:extLst>
          </p:cNvPr>
          <p:cNvCxnSpPr>
            <a:cxnSpLocks/>
          </p:cNvCxnSpPr>
          <p:nvPr/>
        </p:nvCxnSpPr>
        <p:spPr>
          <a:xfrm>
            <a:off x="4760976" y="4953000"/>
            <a:ext cx="801624" cy="76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EEDDD60-3463-428D-A2AB-75B364D533CE}"/>
              </a:ext>
            </a:extLst>
          </p:cNvPr>
          <p:cNvCxnSpPr>
            <a:cxnSpLocks/>
          </p:cNvCxnSpPr>
          <p:nvPr/>
        </p:nvCxnSpPr>
        <p:spPr>
          <a:xfrm>
            <a:off x="5715000" y="5715000"/>
            <a:ext cx="533400" cy="30003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2B718CB1-619C-2C6B-08C1-0BAFD7B5B034}"/>
                  </a:ext>
                </a:extLst>
              </p:cNvPr>
              <p:cNvSpPr/>
              <p:nvPr/>
            </p:nvSpPr>
            <p:spPr>
              <a:xfrm>
                <a:off x="6972940" y="1524000"/>
                <a:ext cx="2025298" cy="338554"/>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pP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𝑓</m:t>
                      </m:r>
                      <m:d>
                        <m:dPr>
                          <m:ctrlPr>
                            <a:rPr lang="en-US" sz="1600" i="1" dirty="0" smtClean="0">
                              <a:latin typeface="Cambria Math" panose="02040503050406030204" pitchFamily="18" charset="0"/>
                            </a:rPr>
                          </m:ctrlPr>
                        </m:dPr>
                        <m:e>
                          <m:r>
                            <a:rPr lang="en-US" sz="1600" i="1" dirty="0" smtClean="0">
                              <a:latin typeface="Cambria Math" panose="02040503050406030204" pitchFamily="18" charset="0"/>
                            </a:rPr>
                            <m:t>𝑛</m:t>
                          </m:r>
                        </m:e>
                      </m:d>
                      <m:r>
                        <a:rPr lang="en-US" sz="1600" i="1" dirty="0" smtClean="0">
                          <a:latin typeface="Cambria Math" panose="02040503050406030204" pitchFamily="18" charset="0"/>
                        </a:rPr>
                        <m:t>=</m:t>
                      </m:r>
                      <m:r>
                        <a:rPr lang="en-US" sz="1600" i="1" dirty="0" smtClean="0">
                          <a:latin typeface="Cambria Math" panose="02040503050406030204" pitchFamily="18" charset="0"/>
                        </a:rPr>
                        <m:t>𝑔</m:t>
                      </m:r>
                      <m:d>
                        <m:dPr>
                          <m:ctrlPr>
                            <a:rPr lang="en-US" sz="1600" i="1" dirty="0" smtClean="0">
                              <a:latin typeface="Cambria Math" panose="02040503050406030204" pitchFamily="18" charset="0"/>
                            </a:rPr>
                          </m:ctrlPr>
                        </m:dPr>
                        <m:e>
                          <m:r>
                            <a:rPr lang="en-US" sz="1600" i="1" dirty="0" smtClean="0">
                              <a:latin typeface="Cambria Math" panose="02040503050406030204" pitchFamily="18" charset="0"/>
                            </a:rPr>
                            <m:t>𝑛</m:t>
                          </m:r>
                        </m:e>
                      </m:d>
                      <m:r>
                        <a:rPr lang="en-US" sz="1600" b="0" i="1" dirty="0" smtClean="0">
                          <a:latin typeface="Cambria Math" panose="02040503050406030204" pitchFamily="18" charset="0"/>
                        </a:rPr>
                        <m:t>+</m:t>
                      </m:r>
                      <m:r>
                        <a:rPr lang="en-US" sz="1600" i="1" dirty="0" smtClean="0">
                          <a:latin typeface="Cambria Math" panose="02040503050406030204" pitchFamily="18" charset="0"/>
                        </a:rPr>
                        <m:t>h</m:t>
                      </m:r>
                      <m:r>
                        <a:rPr lang="en-US" sz="1600" i="1" dirty="0" smtClean="0">
                          <a:latin typeface="Cambria Math" panose="02040503050406030204" pitchFamily="18" charset="0"/>
                        </a:rPr>
                        <m:t>(</m:t>
                      </m:r>
                      <m:r>
                        <a:rPr lang="en-US" sz="1600" i="1" dirty="0" smtClean="0">
                          <a:latin typeface="Cambria Math" panose="02040503050406030204" pitchFamily="18" charset="0"/>
                        </a:rPr>
                        <m:t>𝑛</m:t>
                      </m:r>
                      <m:r>
                        <a:rPr lang="en-US" sz="1600" i="1" dirty="0" smtClean="0">
                          <a:latin typeface="Cambria Math" panose="02040503050406030204" pitchFamily="18" charset="0"/>
                        </a:rPr>
                        <m:t>)</m:t>
                      </m:r>
                    </m:oMath>
                  </m:oMathPara>
                </a14:m>
                <a:endParaRPr lang="en-US" sz="1600" dirty="0"/>
              </a:p>
            </p:txBody>
          </p:sp>
        </mc:Choice>
        <mc:Fallback xmlns="">
          <p:sp>
            <p:nvSpPr>
              <p:cNvPr id="2" name="Rectangle 1">
                <a:extLst>
                  <a:ext uri="{FF2B5EF4-FFF2-40B4-BE49-F238E27FC236}">
                    <a16:creationId xmlns:a16="http://schemas.microsoft.com/office/drawing/2014/main" id="{2B718CB1-619C-2C6B-08C1-0BAFD7B5B034}"/>
                  </a:ext>
                </a:extLst>
              </p:cNvPr>
              <p:cNvSpPr>
                <a:spLocks noRot="1" noChangeAspect="1" noMove="1" noResize="1" noEditPoints="1" noAdjustHandles="1" noChangeArrowheads="1" noChangeShapeType="1" noTextEdit="1"/>
              </p:cNvSpPr>
              <p:nvPr/>
            </p:nvSpPr>
            <p:spPr>
              <a:xfrm>
                <a:off x="6972940" y="1524000"/>
                <a:ext cx="2025298" cy="338554"/>
              </a:xfrm>
              <a:prstGeom prst="rect">
                <a:avLst/>
              </a:prstGeom>
              <a:blipFill>
                <a:blip r:embed="rId5"/>
                <a:stretch>
                  <a:fillRect b="-50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27C0A9B-C552-B4E2-3471-02813DCBBA1B}"/>
                  </a:ext>
                </a:extLst>
              </p:cNvPr>
              <p:cNvSpPr txBox="1"/>
              <p:nvPr/>
            </p:nvSpPr>
            <p:spPr>
              <a:xfrm>
                <a:off x="7755082" y="3586141"/>
                <a:ext cx="609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h</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oMath>
                  </m:oMathPara>
                </a14:m>
                <a:endParaRPr lang="en-US" dirty="0"/>
              </a:p>
            </p:txBody>
          </p:sp>
        </mc:Choice>
        <mc:Fallback xmlns="">
          <p:sp>
            <p:nvSpPr>
              <p:cNvPr id="3" name="TextBox 2">
                <a:extLst>
                  <a:ext uri="{FF2B5EF4-FFF2-40B4-BE49-F238E27FC236}">
                    <a16:creationId xmlns:a16="http://schemas.microsoft.com/office/drawing/2014/main" id="{C27C0A9B-C552-B4E2-3471-02813DCBBA1B}"/>
                  </a:ext>
                </a:extLst>
              </p:cNvPr>
              <p:cNvSpPr txBox="1">
                <a:spLocks noRot="1" noChangeAspect="1" noMove="1" noResize="1" noEditPoints="1" noAdjustHandles="1" noChangeArrowheads="1" noChangeShapeType="1" noTextEdit="1"/>
              </p:cNvSpPr>
              <p:nvPr/>
            </p:nvSpPr>
            <p:spPr>
              <a:xfrm>
                <a:off x="7755082" y="3586141"/>
                <a:ext cx="609600" cy="369332"/>
              </a:xfrm>
              <a:prstGeom prst="rect">
                <a:avLst/>
              </a:prstGeom>
              <a:blipFill>
                <a:blip r:embed="rId6"/>
                <a:stretch>
                  <a:fillRect r="-8000" b="-13115"/>
                </a:stretch>
              </a:blipFill>
            </p:spPr>
            <p:txBody>
              <a:bodyPr/>
              <a:lstStyle/>
              <a:p>
                <a:r>
                  <a:rPr lang="en-US">
                    <a:noFill/>
                  </a:rPr>
                  <a:t> </a:t>
                </a:r>
              </a:p>
            </p:txBody>
          </p:sp>
        </mc:Fallback>
      </mc:AlternateContent>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star_progress_animation.gif"/>
          <p:cNvPicPr>
            <a:picLocks noGrp="1" noChangeAspect="1"/>
          </p:cNvPicPr>
          <p:nvPr>
            <p:ph idx="1"/>
          </p:nvPr>
        </p:nvPicPr>
        <p:blipFill>
          <a:blip r:embed="rId3" cstate="print"/>
          <a:stretch>
            <a:fillRect/>
          </a:stretch>
        </p:blipFill>
        <p:spPr>
          <a:xfrm>
            <a:off x="1591495" y="3429000"/>
            <a:ext cx="2400300" cy="2400300"/>
          </a:xfrm>
        </p:spPr>
      </p:pic>
      <p:sp>
        <p:nvSpPr>
          <p:cNvPr id="5" name="TextBox 4"/>
          <p:cNvSpPr txBox="1"/>
          <p:nvPr/>
        </p:nvSpPr>
        <p:spPr>
          <a:xfrm>
            <a:off x="914400" y="6096000"/>
            <a:ext cx="1877245" cy="369332"/>
          </a:xfrm>
          <a:prstGeom prst="rect">
            <a:avLst/>
          </a:prstGeom>
          <a:noFill/>
        </p:spPr>
        <p:txBody>
          <a:bodyPr wrap="none" rtlCol="0">
            <a:spAutoFit/>
          </a:bodyPr>
          <a:lstStyle/>
          <a:p>
            <a:r>
              <a:rPr lang="en-US" dirty="0"/>
              <a:t>Source: </a:t>
            </a:r>
            <a:r>
              <a:rPr lang="en-US" dirty="0">
                <a:hlinkClick r:id="rId4"/>
              </a:rPr>
              <a:t>Wikipedia</a:t>
            </a:r>
            <a:endParaRPr lang="en-US" dirty="0"/>
          </a:p>
        </p:txBody>
      </p:sp>
      <p:sp>
        <p:nvSpPr>
          <p:cNvPr id="3" name="Title 2">
            <a:extLst>
              <a:ext uri="{FF2B5EF4-FFF2-40B4-BE49-F238E27FC236}">
                <a16:creationId xmlns:a16="http://schemas.microsoft.com/office/drawing/2014/main" id="{465545EA-0FCB-4793-B4AF-7C6FD6A3D7AC}"/>
              </a:ext>
            </a:extLst>
          </p:cNvPr>
          <p:cNvSpPr>
            <a:spLocks noGrp="1"/>
          </p:cNvSpPr>
          <p:nvPr>
            <p:ph type="title"/>
          </p:nvPr>
        </p:nvSpPr>
        <p:spPr/>
        <p:txBody>
          <a:bodyPr/>
          <a:lstStyle/>
          <a:p>
            <a:r>
              <a:rPr lang="en-US" dirty="0"/>
              <a:t>BFS vs. A* Search</a:t>
            </a:r>
          </a:p>
        </p:txBody>
      </p:sp>
      <p:pic>
        <p:nvPicPr>
          <p:cNvPr id="6" name="Picture 5">
            <a:extLst>
              <a:ext uri="{FF2B5EF4-FFF2-40B4-BE49-F238E27FC236}">
                <a16:creationId xmlns:a16="http://schemas.microsoft.com/office/drawing/2014/main" id="{FB38F3D5-8DF7-4A97-8108-93F16F068D2F}"/>
              </a:ext>
            </a:extLst>
          </p:cNvPr>
          <p:cNvPicPr>
            <a:picLocks noChangeAspect="1"/>
          </p:cNvPicPr>
          <p:nvPr/>
        </p:nvPicPr>
        <p:blipFill rotWithShape="1">
          <a:blip r:embed="rId5"/>
          <a:srcRect l="41851" t="37215" r="41667" b="32421"/>
          <a:stretch/>
        </p:blipFill>
        <p:spPr>
          <a:xfrm>
            <a:off x="5181600" y="3352800"/>
            <a:ext cx="2697038" cy="2590800"/>
          </a:xfrm>
          <a:prstGeom prst="rect">
            <a:avLst/>
          </a:prstGeom>
        </p:spPr>
      </p:pic>
      <p:pic>
        <p:nvPicPr>
          <p:cNvPr id="8" name="Picture 7">
            <a:extLst>
              <a:ext uri="{FF2B5EF4-FFF2-40B4-BE49-F238E27FC236}">
                <a16:creationId xmlns:a16="http://schemas.microsoft.com/office/drawing/2014/main" id="{8FCF072A-FA3A-46BA-8FCA-5D499D385C70}"/>
              </a:ext>
            </a:extLst>
          </p:cNvPr>
          <p:cNvPicPr>
            <a:picLocks noChangeAspect="1"/>
          </p:cNvPicPr>
          <p:nvPr/>
        </p:nvPicPr>
        <p:blipFill rotWithShape="1">
          <a:blip r:embed="rId6"/>
          <a:srcRect l="41319" t="30823" r="42500" b="38814"/>
          <a:stretch/>
        </p:blipFill>
        <p:spPr>
          <a:xfrm>
            <a:off x="5245814" y="762000"/>
            <a:ext cx="2632823" cy="2576262"/>
          </a:xfrm>
          <a:prstGeom prst="rect">
            <a:avLst/>
          </a:prstGeom>
        </p:spPr>
      </p:pic>
      <p:sp>
        <p:nvSpPr>
          <p:cNvPr id="9" name="TextBox 8">
            <a:extLst>
              <a:ext uri="{FF2B5EF4-FFF2-40B4-BE49-F238E27FC236}">
                <a16:creationId xmlns:a16="http://schemas.microsoft.com/office/drawing/2014/main" id="{1ADE0F94-4D55-457B-BFB3-E33620534152}"/>
              </a:ext>
            </a:extLst>
          </p:cNvPr>
          <p:cNvSpPr txBox="1"/>
          <p:nvPr/>
        </p:nvSpPr>
        <p:spPr>
          <a:xfrm>
            <a:off x="4439045" y="1668656"/>
            <a:ext cx="990600" cy="523220"/>
          </a:xfrm>
          <a:prstGeom prst="rect">
            <a:avLst/>
          </a:prstGeom>
          <a:noFill/>
        </p:spPr>
        <p:txBody>
          <a:bodyPr wrap="square" rtlCol="0">
            <a:spAutoFit/>
          </a:bodyPr>
          <a:lstStyle/>
          <a:p>
            <a:r>
              <a:rPr lang="en-US" sz="2800" dirty="0"/>
              <a:t>BFS</a:t>
            </a:r>
          </a:p>
        </p:txBody>
      </p:sp>
      <p:sp>
        <p:nvSpPr>
          <p:cNvPr id="10" name="TextBox 9">
            <a:extLst>
              <a:ext uri="{FF2B5EF4-FFF2-40B4-BE49-F238E27FC236}">
                <a16:creationId xmlns:a16="http://schemas.microsoft.com/office/drawing/2014/main" id="{C3B05934-0907-4334-A667-1C38DCC42D3E}"/>
              </a:ext>
            </a:extLst>
          </p:cNvPr>
          <p:cNvSpPr txBox="1"/>
          <p:nvPr/>
        </p:nvSpPr>
        <p:spPr>
          <a:xfrm>
            <a:off x="671180" y="3996720"/>
            <a:ext cx="990600" cy="523220"/>
          </a:xfrm>
          <a:prstGeom prst="rect">
            <a:avLst/>
          </a:prstGeom>
          <a:noFill/>
        </p:spPr>
        <p:txBody>
          <a:bodyPr wrap="square" rtlCol="0">
            <a:spAutoFit/>
          </a:bodyPr>
          <a:lstStyle/>
          <a:p>
            <a:r>
              <a:rPr lang="en-US" sz="2800" dirty="0"/>
              <a:t>A*</a:t>
            </a:r>
          </a:p>
        </p:txBody>
      </p:sp>
      <p:cxnSp>
        <p:nvCxnSpPr>
          <p:cNvPr id="13" name="Straight Arrow Connector 12">
            <a:extLst>
              <a:ext uri="{FF2B5EF4-FFF2-40B4-BE49-F238E27FC236}">
                <a16:creationId xmlns:a16="http://schemas.microsoft.com/office/drawing/2014/main" id="{D9F1D701-E9BA-40B7-A70A-17CF2ED2A940}"/>
              </a:ext>
            </a:extLst>
          </p:cNvPr>
          <p:cNvCxnSpPr/>
          <p:nvPr/>
        </p:nvCxnSpPr>
        <p:spPr>
          <a:xfrm flipV="1">
            <a:off x="1953445" y="3810000"/>
            <a:ext cx="1676400" cy="16764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 name="TextBox 1">
            <a:extLst>
              <a:ext uri="{FF2B5EF4-FFF2-40B4-BE49-F238E27FC236}">
                <a16:creationId xmlns:a16="http://schemas.microsoft.com/office/drawing/2014/main" id="{2691EB31-CFD4-07EC-3FC8-8FB7FF290E71}"/>
              </a:ext>
            </a:extLst>
          </p:cNvPr>
          <p:cNvSpPr txBox="1"/>
          <p:nvPr/>
        </p:nvSpPr>
        <p:spPr>
          <a:xfrm>
            <a:off x="4572000" y="3983308"/>
            <a:ext cx="990600" cy="523220"/>
          </a:xfrm>
          <a:prstGeom prst="rect">
            <a:avLst/>
          </a:prstGeom>
          <a:noFill/>
        </p:spPr>
        <p:txBody>
          <a:bodyPr wrap="square" rtlCol="0">
            <a:spAutoFit/>
          </a:bodyPr>
          <a:lstStyle/>
          <a:p>
            <a:r>
              <a:rPr lang="en-US" sz="2800" dirty="0"/>
              <a:t>A*</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778E-116C-4A58-BEA9-76E3144E1FE8}"/>
              </a:ext>
            </a:extLst>
          </p:cNvPr>
          <p:cNvSpPr>
            <a:spLocks noGrp="1"/>
          </p:cNvSpPr>
          <p:nvPr>
            <p:ph type="title"/>
          </p:nvPr>
        </p:nvSpPr>
        <p:spPr/>
        <p:txBody>
          <a:bodyPr/>
          <a:lstStyle/>
          <a:p>
            <a:r>
              <a:rPr lang="en-US" dirty="0"/>
              <a:t>Implementation of A* Search</a:t>
            </a:r>
          </a:p>
        </p:txBody>
      </p:sp>
      <p:sp>
        <p:nvSpPr>
          <p:cNvPr id="6" name="Slide Number Placeholder 5">
            <a:extLst>
              <a:ext uri="{FF2B5EF4-FFF2-40B4-BE49-F238E27FC236}">
                <a16:creationId xmlns:a16="http://schemas.microsoft.com/office/drawing/2014/main" id="{44E064F9-98BA-4E2A-A11B-578018FD1F64}"/>
              </a:ext>
            </a:extLst>
          </p:cNvPr>
          <p:cNvSpPr>
            <a:spLocks noGrp="1"/>
          </p:cNvSpPr>
          <p:nvPr>
            <p:ph type="sldNum" sz="quarter" idx="12"/>
          </p:nvPr>
        </p:nvSpPr>
        <p:spPr>
          <a:xfrm>
            <a:off x="6457950" y="5978526"/>
            <a:ext cx="2057400" cy="365125"/>
          </a:xfrm>
        </p:spPr>
        <p:txBody>
          <a:bodyPr/>
          <a:lstStyle/>
          <a:p>
            <a:fld id="{E97C47EE-1537-423B-A9B2-96D7BC867AC1}" type="slidenum">
              <a:rPr lang="en-US" smtClean="0"/>
              <a:t>72</a:t>
            </a:fld>
            <a:endParaRPr lang="en-US"/>
          </a:p>
        </p:txBody>
      </p:sp>
      <p:pic>
        <p:nvPicPr>
          <p:cNvPr id="7" name="Picture 6">
            <a:extLst>
              <a:ext uri="{FF2B5EF4-FFF2-40B4-BE49-F238E27FC236}">
                <a16:creationId xmlns:a16="http://schemas.microsoft.com/office/drawing/2014/main" id="{6F7C17AE-CAAB-437C-963E-1F1ED4EF3F4F}"/>
              </a:ext>
            </a:extLst>
          </p:cNvPr>
          <p:cNvPicPr>
            <a:picLocks noChangeAspect="1"/>
          </p:cNvPicPr>
          <p:nvPr/>
        </p:nvPicPr>
        <p:blipFill rotWithShape="1">
          <a:blip r:embed="rId2"/>
          <a:srcRect b="32419"/>
          <a:stretch/>
        </p:blipFill>
        <p:spPr>
          <a:xfrm>
            <a:off x="778088" y="2381604"/>
            <a:ext cx="6896100" cy="3197346"/>
          </a:xfrm>
          <a:prstGeom prst="rect">
            <a:avLst/>
          </a:prstGeom>
        </p:spPr>
        <p:style>
          <a:lnRef idx="2">
            <a:schemeClr val="accent2"/>
          </a:lnRef>
          <a:fillRef idx="1">
            <a:schemeClr val="lt1"/>
          </a:fillRef>
          <a:effectRef idx="0">
            <a:schemeClr val="accent2"/>
          </a:effectRef>
          <a:fontRef idx="minor">
            <a:schemeClr val="dk1"/>
          </a:fontRef>
        </p:style>
      </p:pic>
      <p:sp>
        <p:nvSpPr>
          <p:cNvPr id="10" name="Speech Bubble: Rectangle with Corners Rounded 9">
            <a:extLst>
              <a:ext uri="{FF2B5EF4-FFF2-40B4-BE49-F238E27FC236}">
                <a16:creationId xmlns:a16="http://schemas.microsoft.com/office/drawing/2014/main" id="{1CCC5912-F481-427C-8D65-4F8A17B66501}"/>
              </a:ext>
            </a:extLst>
          </p:cNvPr>
          <p:cNvSpPr/>
          <p:nvPr/>
        </p:nvSpPr>
        <p:spPr>
          <a:xfrm>
            <a:off x="6286500" y="5029200"/>
            <a:ext cx="2705100" cy="1222375"/>
          </a:xfrm>
          <a:prstGeom prst="wedgeRoundRectCallout">
            <a:avLst>
              <a:gd name="adj1" fmla="val -69529"/>
              <a:gd name="adj2" fmla="val -7130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This check is different to BFS! It visits a node again if it can be reached by a better (cheaper) redundant path.</a:t>
            </a:r>
          </a:p>
        </p:txBody>
      </p:sp>
      <p:sp>
        <p:nvSpPr>
          <p:cNvPr id="4" name="Rectangle 3">
            <a:extLst>
              <a:ext uri="{FF2B5EF4-FFF2-40B4-BE49-F238E27FC236}">
                <a16:creationId xmlns:a16="http://schemas.microsoft.com/office/drawing/2014/main" id="{0E198654-E598-446C-949F-CE7BB79A8003}"/>
              </a:ext>
            </a:extLst>
          </p:cNvPr>
          <p:cNvSpPr/>
          <p:nvPr/>
        </p:nvSpPr>
        <p:spPr>
          <a:xfrm>
            <a:off x="2133600" y="2895600"/>
            <a:ext cx="1143000" cy="2286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863B32-1384-4BAF-80CC-FCB326C1908A}"/>
              </a:ext>
            </a:extLst>
          </p:cNvPr>
          <p:cNvSpPr/>
          <p:nvPr/>
        </p:nvSpPr>
        <p:spPr>
          <a:xfrm>
            <a:off x="3352800" y="4495800"/>
            <a:ext cx="3429000" cy="2286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7F7389-B3C3-48CD-B248-7F7007C75B76}"/>
              </a:ext>
            </a:extLst>
          </p:cNvPr>
          <p:cNvSpPr/>
          <p:nvPr/>
        </p:nvSpPr>
        <p:spPr>
          <a:xfrm>
            <a:off x="4114800" y="2438400"/>
            <a:ext cx="228600" cy="2286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Speech Bubble: Rectangle with Corners Rounded 13">
                <a:extLst>
                  <a:ext uri="{FF2B5EF4-FFF2-40B4-BE49-F238E27FC236}">
                    <a16:creationId xmlns:a16="http://schemas.microsoft.com/office/drawing/2014/main" id="{CA625B60-3F86-43F3-886B-B90F8A7C31AA}"/>
                  </a:ext>
                </a:extLst>
              </p:cNvPr>
              <p:cNvSpPr/>
              <p:nvPr/>
            </p:nvSpPr>
            <p:spPr>
              <a:xfrm>
                <a:off x="6275349" y="3424902"/>
                <a:ext cx="2705100" cy="940857"/>
              </a:xfrm>
              <a:prstGeom prst="wedgeRoundRectCallout">
                <a:avLst>
                  <a:gd name="adj1" fmla="val -125594"/>
                  <a:gd name="adj2" fmla="val -866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The order for expanding the frontier is  determined by </a:t>
                </a:r>
                <a14:m>
                  <m:oMath xmlns:m="http://schemas.openxmlformats.org/officeDocument/2006/math">
                    <m:r>
                      <a:rPr lang="en-US" sz="1600" i="1" dirty="0" smtClean="0">
                        <a:latin typeface="Cambria Math" panose="02040503050406030204" pitchFamily="18" charset="0"/>
                      </a:rPr>
                      <m:t>𝑓</m:t>
                    </m:r>
                    <m:r>
                      <a:rPr lang="en-US" sz="1600" i="1" dirty="0" smtClean="0">
                        <a:latin typeface="Cambria Math" panose="02040503050406030204" pitchFamily="18" charset="0"/>
                      </a:rPr>
                      <m:t>(</m:t>
                    </m:r>
                    <m:r>
                      <a:rPr lang="en-US" sz="1600" i="1" dirty="0" smtClean="0">
                        <a:latin typeface="Cambria Math" panose="02040503050406030204" pitchFamily="18" charset="0"/>
                      </a:rPr>
                      <m:t>𝑛</m:t>
                    </m:r>
                    <m:r>
                      <a:rPr lang="en-US" sz="1600" i="1" dirty="0" smtClean="0">
                        <a:latin typeface="Cambria Math" panose="02040503050406030204" pitchFamily="18" charset="0"/>
                      </a:rPr>
                      <m:t>)</m:t>
                    </m:r>
                  </m:oMath>
                </a14:m>
                <a:endParaRPr lang="en-US" sz="1600" dirty="0"/>
              </a:p>
            </p:txBody>
          </p:sp>
        </mc:Choice>
        <mc:Fallback xmlns="">
          <p:sp>
            <p:nvSpPr>
              <p:cNvPr id="14" name="Speech Bubble: Rectangle with Corners Rounded 13">
                <a:extLst>
                  <a:ext uri="{FF2B5EF4-FFF2-40B4-BE49-F238E27FC236}">
                    <a16:creationId xmlns:a16="http://schemas.microsoft.com/office/drawing/2014/main" id="{CA625B60-3F86-43F3-886B-B90F8A7C31AA}"/>
                  </a:ext>
                </a:extLst>
              </p:cNvPr>
              <p:cNvSpPr>
                <a:spLocks noRot="1" noChangeAspect="1" noMove="1" noResize="1" noEditPoints="1" noAdjustHandles="1" noChangeArrowheads="1" noChangeShapeType="1" noTextEdit="1"/>
              </p:cNvSpPr>
              <p:nvPr/>
            </p:nvSpPr>
            <p:spPr>
              <a:xfrm>
                <a:off x="6275349" y="3424902"/>
                <a:ext cx="2705100" cy="940857"/>
              </a:xfrm>
              <a:prstGeom prst="wedgeRoundRectCallout">
                <a:avLst>
                  <a:gd name="adj1" fmla="val -125594"/>
                  <a:gd name="adj2" fmla="val -86606"/>
                  <a:gd name="adj3" fmla="val 16667"/>
                </a:avLst>
              </a:prstGeom>
              <a:blipFill>
                <a:blip r:embed="rId3"/>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BD5EA7BA-7A0E-4980-87F2-90835921ACC0}"/>
              </a:ext>
            </a:extLst>
          </p:cNvPr>
          <p:cNvSpPr txBox="1"/>
          <p:nvPr/>
        </p:nvSpPr>
        <p:spPr>
          <a:xfrm>
            <a:off x="726632" y="5565654"/>
            <a:ext cx="2626168" cy="338554"/>
          </a:xfrm>
          <a:prstGeom prst="rect">
            <a:avLst/>
          </a:prstGeom>
          <a:noFill/>
        </p:spPr>
        <p:txBody>
          <a:bodyPr wrap="none" rtlCol="0">
            <a:spAutoFit/>
          </a:bodyPr>
          <a:lstStyle/>
          <a:p>
            <a:r>
              <a:rPr lang="en-US" sz="1600" dirty="0"/>
              <a:t>See BFS for function EXPAND.</a:t>
            </a:r>
          </a:p>
        </p:txBody>
      </p:sp>
      <p:cxnSp>
        <p:nvCxnSpPr>
          <p:cNvPr id="5" name="Straight Arrow Connector 4">
            <a:extLst>
              <a:ext uri="{FF2B5EF4-FFF2-40B4-BE49-F238E27FC236}">
                <a16:creationId xmlns:a16="http://schemas.microsoft.com/office/drawing/2014/main" id="{F5E84C67-3438-4AA3-8F22-60E274BA8027}"/>
              </a:ext>
            </a:extLst>
          </p:cNvPr>
          <p:cNvCxnSpPr>
            <a:endCxn id="7" idx="0"/>
          </p:cNvCxnSpPr>
          <p:nvPr/>
        </p:nvCxnSpPr>
        <p:spPr>
          <a:xfrm flipH="1">
            <a:off x="4226138" y="1998876"/>
            <a:ext cx="400049" cy="38272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67F2E6F-47FE-4D7B-8F61-CDAFC7E6EE84}"/>
                  </a:ext>
                </a:extLst>
              </p:cNvPr>
              <p:cNvSpPr txBox="1"/>
              <p:nvPr/>
            </p:nvSpPr>
            <p:spPr>
              <a:xfrm>
                <a:off x="1295400" y="1349158"/>
                <a:ext cx="6896100" cy="646331"/>
              </a:xfrm>
              <a:prstGeom prst="rect">
                <a:avLst/>
              </a:prstGeom>
              <a:noFill/>
            </p:spPr>
            <p:txBody>
              <a:bodyPr wrap="square" rtlCol="0">
                <a:spAutoFit/>
              </a:bodyPr>
              <a:lstStyle/>
              <a:p>
                <a:pPr/>
                <a:r>
                  <a:rPr lang="en-US" dirty="0">
                    <a:solidFill>
                      <a:srgbClr val="FF0000"/>
                    </a:solidFill>
                  </a:rPr>
                  <a:t>Path cost to </a:t>
                </a:r>
                <a14:m>
                  <m:oMath xmlns:m="http://schemas.openxmlformats.org/officeDocument/2006/math">
                    <m:r>
                      <a:rPr lang="en-US" i="1" dirty="0" smtClean="0">
                        <a:solidFill>
                          <a:srgbClr val="FF0000"/>
                        </a:solidFill>
                        <a:latin typeface="Cambria Math" panose="02040503050406030204" pitchFamily="18" charset="0"/>
                      </a:rPr>
                      <m:t>𝑛</m:t>
                    </m:r>
                  </m:oMath>
                </a14:m>
                <a:r>
                  <a:rPr lang="en-US" dirty="0">
                    <a:solidFill>
                      <a:srgbClr val="FF0000"/>
                    </a:solidFill>
                  </a:rPr>
                  <a:t> + heuristic from </a:t>
                </a:r>
                <a14:m>
                  <m:oMath xmlns:m="http://schemas.openxmlformats.org/officeDocument/2006/math">
                    <m:r>
                      <a:rPr lang="en-US" i="1" dirty="0" smtClean="0">
                        <a:solidFill>
                          <a:srgbClr val="FF0000"/>
                        </a:solidFill>
                        <a:latin typeface="Cambria Math" panose="02040503050406030204" pitchFamily="18" charset="0"/>
                      </a:rPr>
                      <m:t>𝑛</m:t>
                    </m:r>
                  </m:oMath>
                </a14:m>
                <a:r>
                  <a:rPr lang="en-US" dirty="0">
                    <a:solidFill>
                      <a:srgbClr val="FF0000"/>
                    </a:solidFill>
                  </a:rPr>
                  <a:t> to goal = estimate of the total cost </a:t>
                </a:r>
                <a:br>
                  <a:rPr lang="en-US" dirty="0">
                    <a:solidFill>
                      <a:srgbClr val="FF0000"/>
                    </a:solidFill>
                  </a:rPr>
                </a:b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𝑔</m:t>
                      </m:r>
                      <m:d>
                        <m:dPr>
                          <m:ctrlPr>
                            <a:rPr lang="en-US" i="1">
                              <a:solidFill>
                                <a:srgbClr val="FF0000"/>
                              </a:solidFill>
                              <a:latin typeface="Cambria Math" panose="02040503050406030204" pitchFamily="18" charset="0"/>
                            </a:rPr>
                          </m:ctrlPr>
                        </m:dPr>
                        <m:e>
                          <m:r>
                            <a:rPr lang="en-US" b="0" i="1">
                              <a:solidFill>
                                <a:srgbClr val="FF0000"/>
                              </a:solidFill>
                              <a:latin typeface="Cambria Math" panose="02040503050406030204" pitchFamily="18" charset="0"/>
                            </a:rPr>
                            <m:t>𝑛</m:t>
                          </m:r>
                        </m:e>
                      </m:d>
                      <m:r>
                        <a:rPr lang="en-US" b="0" i="1">
                          <a:solidFill>
                            <a:srgbClr val="FF0000"/>
                          </a:solidFill>
                          <a:latin typeface="Cambria Math" panose="02040503050406030204" pitchFamily="18" charset="0"/>
                        </a:rPr>
                        <m:t>+</m:t>
                      </m:r>
                      <m:r>
                        <a:rPr lang="en-US" b="0" i="1" dirty="0" smtClean="0">
                          <a:solidFill>
                            <a:srgbClr val="FF0000"/>
                          </a:solidFill>
                          <a:latin typeface="Cambria Math" panose="02040503050406030204" pitchFamily="18" charset="0"/>
                        </a:rPr>
                        <m:t>h</m:t>
                      </m:r>
                      <m:r>
                        <a:rPr lang="en-US" b="0" i="1" dirty="0" smtClean="0">
                          <a:solidFill>
                            <a:srgbClr val="FF0000"/>
                          </a:solidFill>
                          <a:latin typeface="Cambria Math" panose="02040503050406030204" pitchFamily="18" charset="0"/>
                        </a:rPr>
                        <m:t>(</m:t>
                      </m:r>
                      <m:r>
                        <a:rPr lang="en-US" b="0" i="1" dirty="0" smtClean="0">
                          <a:solidFill>
                            <a:srgbClr val="FF0000"/>
                          </a:solidFill>
                          <a:latin typeface="Cambria Math" panose="02040503050406030204" pitchFamily="18" charset="0"/>
                        </a:rPr>
                        <m:t>𝑛</m:t>
                      </m:r>
                      <m:r>
                        <a:rPr lang="en-US" b="0" i="1" dirty="0" smtClean="0">
                          <a:solidFill>
                            <a:srgbClr val="FF0000"/>
                          </a:solidFill>
                          <a:latin typeface="Cambria Math" panose="02040503050406030204" pitchFamily="18" charset="0"/>
                        </a:rPr>
                        <m:t>)</m:t>
                      </m:r>
                    </m:oMath>
                  </m:oMathPara>
                </a14:m>
                <a:endParaRPr lang="en-US" dirty="0">
                  <a:solidFill>
                    <a:srgbClr val="FF0000"/>
                  </a:solidFill>
                </a:endParaRPr>
              </a:p>
            </p:txBody>
          </p:sp>
        </mc:Choice>
        <mc:Fallback xmlns="">
          <p:sp>
            <p:nvSpPr>
              <p:cNvPr id="3" name="TextBox 2">
                <a:extLst>
                  <a:ext uri="{FF2B5EF4-FFF2-40B4-BE49-F238E27FC236}">
                    <a16:creationId xmlns:a16="http://schemas.microsoft.com/office/drawing/2014/main" id="{A67F2E6F-47FE-4D7B-8F61-CDAFC7E6EE84}"/>
                  </a:ext>
                </a:extLst>
              </p:cNvPr>
              <p:cNvSpPr txBox="1">
                <a:spLocks noRot="1" noChangeAspect="1" noMove="1" noResize="1" noEditPoints="1" noAdjustHandles="1" noChangeArrowheads="1" noChangeShapeType="1" noTextEdit="1"/>
              </p:cNvSpPr>
              <p:nvPr/>
            </p:nvSpPr>
            <p:spPr>
              <a:xfrm>
                <a:off x="1295400" y="1349158"/>
                <a:ext cx="6896100" cy="646331"/>
              </a:xfrm>
              <a:prstGeom prst="rect">
                <a:avLst/>
              </a:prstGeom>
              <a:blipFill>
                <a:blip r:embed="rId4"/>
                <a:stretch>
                  <a:fillRect l="-796" t="-4717" b="-7547"/>
                </a:stretch>
              </a:blipFill>
            </p:spPr>
            <p:txBody>
              <a:bodyPr/>
              <a:lstStyle/>
              <a:p>
                <a:r>
                  <a:rPr lang="en-US">
                    <a:noFill/>
                  </a:rPr>
                  <a:t> </a:t>
                </a:r>
              </a:p>
            </p:txBody>
          </p:sp>
        </mc:Fallback>
      </mc:AlternateContent>
    </p:spTree>
    <p:extLst>
      <p:ext uri="{BB962C8B-B14F-4D97-AF65-F5344CB8AC3E}">
        <p14:creationId xmlns:p14="http://schemas.microsoft.com/office/powerpoint/2010/main" val="3665737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a:t>Optimality: Admissible Heuristics</a:t>
            </a:r>
          </a:p>
        </p:txBody>
      </p:sp>
      <mc:AlternateContent xmlns:mc="http://schemas.openxmlformats.org/markup-compatibility/2006" xmlns:a14="http://schemas.microsoft.com/office/drawing/2010/main">
        <mc:Choice Requires="a14">
          <p:sp>
            <p:nvSpPr>
              <p:cNvPr id="22531" name="Rectangle 3"/>
              <p:cNvSpPr>
                <a:spLocks noGrp="1" noChangeArrowheads="1"/>
              </p:cNvSpPr>
              <p:nvPr>
                <p:ph idx="1"/>
              </p:nvPr>
            </p:nvSpPr>
            <p:spPr/>
            <p:txBody>
              <a:bodyPr>
                <a:normAutofit/>
              </a:bodyPr>
              <a:lstStyle/>
              <a:p>
                <a:pPr marL="0" indent="0">
                  <a:buNone/>
                </a:pPr>
                <a:r>
                  <a:rPr lang="en-US" sz="2400" b="1" dirty="0"/>
                  <a:t>Definition: </a:t>
                </a:r>
                <a:r>
                  <a:rPr lang="en-US" sz="2400" dirty="0"/>
                  <a:t>A heuristic </a:t>
                </a:r>
                <a14:m>
                  <m:oMath xmlns:m="http://schemas.openxmlformats.org/officeDocument/2006/math">
                    <m:r>
                      <a:rPr lang="en-US" sz="2400" b="0" i="1" dirty="0" smtClean="0">
                        <a:latin typeface="Cambria Math" panose="02040503050406030204" pitchFamily="18" charset="0"/>
                        <a:cs typeface="Arial" pitchFamily="34" charset="0"/>
                      </a:rPr>
                      <m:t>h</m:t>
                    </m:r>
                  </m:oMath>
                </a14:m>
                <a:r>
                  <a:rPr lang="en-US" sz="2400" dirty="0"/>
                  <a:t> is </a:t>
                </a:r>
                <a:r>
                  <a:rPr lang="en-US" sz="2400" b="1" dirty="0">
                    <a:solidFill>
                      <a:srgbClr val="FF0000"/>
                    </a:solidFill>
                  </a:rPr>
                  <a:t>admissible</a:t>
                </a:r>
                <a:r>
                  <a:rPr lang="en-US" sz="2400" dirty="0"/>
                  <a:t> if for every node </a:t>
                </a:r>
                <a14:m>
                  <m:oMath xmlns:m="http://schemas.openxmlformats.org/officeDocument/2006/math">
                    <m:r>
                      <a:rPr lang="en-US" sz="2400" i="1" dirty="0" smtClean="0">
                        <a:latin typeface="Cambria Math" panose="02040503050406030204" pitchFamily="18" charset="0"/>
                      </a:rPr>
                      <m:t>𝑛</m:t>
                    </m:r>
                  </m:oMath>
                </a14:m>
                <a:r>
                  <a:rPr lang="en-US" sz="2400" dirty="0"/>
                  <a:t>, </a:t>
                </a:r>
                <a14:m>
                  <m:oMath xmlns:m="http://schemas.openxmlformats.org/officeDocument/2006/math">
                    <m:r>
                      <a:rPr lang="en-US" sz="2400" i="1" dirty="0" smtClean="0">
                        <a:latin typeface="Cambria Math" panose="02040503050406030204" pitchFamily="18" charset="0"/>
                      </a:rPr>
                      <m:t>h</m:t>
                    </m:r>
                    <m:d>
                      <m:dPr>
                        <m:ctrlPr>
                          <a:rPr lang="en-US" sz="2400" i="1" dirty="0" smtClean="0">
                            <a:latin typeface="Cambria Math" panose="02040503050406030204" pitchFamily="18" charset="0"/>
                          </a:rPr>
                        </m:ctrlPr>
                      </m:dPr>
                      <m:e>
                        <m:r>
                          <a:rPr lang="en-US" sz="2400" i="1" dirty="0" smtClean="0">
                            <a:latin typeface="Cambria Math" panose="02040503050406030204" pitchFamily="18" charset="0"/>
                          </a:rPr>
                          <m:t>𝑛</m:t>
                        </m:r>
                      </m:e>
                    </m:d>
                    <m:r>
                      <a:rPr lang="en-US" sz="2400" i="1" dirty="0">
                        <a:latin typeface="Cambria Math" panose="02040503050406030204" pitchFamily="18" charset="0"/>
                        <a:cs typeface="Arial" pitchFamily="34" charset="0"/>
                      </a:rPr>
                      <m:t>≤</m:t>
                    </m:r>
                    <m:r>
                      <a:rPr lang="en-US" sz="2400" i="1" dirty="0">
                        <a:latin typeface="Cambria Math" panose="02040503050406030204" pitchFamily="18" charset="0"/>
                      </a:rPr>
                      <m:t> </m:t>
                    </m:r>
                    <m:sSup>
                      <m:sSupPr>
                        <m:ctrlPr>
                          <a:rPr lang="en-US" sz="2400" b="0" i="1" dirty="0" smtClean="0">
                            <a:latin typeface="Cambria Math" panose="02040503050406030204" pitchFamily="18" charset="0"/>
                            <a:cs typeface="Arial" pitchFamily="34" charset="0"/>
                          </a:rPr>
                        </m:ctrlPr>
                      </m:sSupPr>
                      <m:e>
                        <m:r>
                          <a:rPr lang="en-US" sz="2400" i="1" dirty="0">
                            <a:latin typeface="Cambria Math" panose="02040503050406030204" pitchFamily="18" charset="0"/>
                          </a:rPr>
                          <m:t>h</m:t>
                        </m:r>
                      </m:e>
                      <m:sup>
                        <m:r>
                          <a:rPr lang="en-US" sz="2400" b="0" i="1" dirty="0" smtClean="0">
                            <a:latin typeface="Cambria Math" panose="02040503050406030204" pitchFamily="18" charset="0"/>
                          </a:rPr>
                          <m:t>∗</m:t>
                        </m:r>
                      </m:sup>
                    </m:sSup>
                    <m:r>
                      <a:rPr lang="en-US" sz="2400" i="1" dirty="0">
                        <a:latin typeface="Cambria Math" panose="02040503050406030204" pitchFamily="18" charset="0"/>
                      </a:rPr>
                      <m:t>(</m:t>
                    </m:r>
                    <m:r>
                      <a:rPr lang="en-US" sz="2400" i="1" dirty="0">
                        <a:latin typeface="Cambria Math" panose="02040503050406030204" pitchFamily="18" charset="0"/>
                      </a:rPr>
                      <m:t>𝑛</m:t>
                    </m:r>
                    <m:r>
                      <a:rPr lang="en-US" sz="2400" i="1" dirty="0">
                        <a:latin typeface="Cambria Math" panose="02040503050406030204" pitchFamily="18" charset="0"/>
                      </a:rPr>
                      <m:t>)</m:t>
                    </m:r>
                  </m:oMath>
                </a14:m>
                <a:r>
                  <a:rPr lang="en-US" sz="2400" i="1" dirty="0"/>
                  <a:t>, </a:t>
                </a:r>
                <a:r>
                  <a:rPr lang="en-US" sz="2400" dirty="0"/>
                  <a:t>where </a:t>
                </a:r>
                <a14:m>
                  <m:oMath xmlns:m="http://schemas.openxmlformats.org/officeDocument/2006/math">
                    <m:sSup>
                      <m:sSupPr>
                        <m:ctrlPr>
                          <a:rPr lang="en-US" sz="2400" i="1" dirty="0">
                            <a:latin typeface="Cambria Math" panose="02040503050406030204" pitchFamily="18" charset="0"/>
                            <a:cs typeface="Arial" pitchFamily="34" charset="0"/>
                          </a:rPr>
                        </m:ctrlPr>
                      </m:sSupPr>
                      <m:e>
                        <m:r>
                          <a:rPr lang="en-US" sz="2400" i="1" dirty="0">
                            <a:latin typeface="Cambria Math" panose="02040503050406030204" pitchFamily="18" charset="0"/>
                          </a:rPr>
                          <m:t>h</m:t>
                        </m:r>
                      </m:e>
                      <m:sup>
                        <m:r>
                          <a:rPr lang="en-US" sz="2400" i="1" dirty="0">
                            <a:latin typeface="Cambria Math" panose="02040503050406030204" pitchFamily="18" charset="0"/>
                          </a:rPr>
                          <m:t>∗</m:t>
                        </m:r>
                      </m:sup>
                    </m:sSup>
                    <m:r>
                      <a:rPr lang="en-US" sz="2400" i="1" dirty="0">
                        <a:latin typeface="Cambria Math" panose="02040503050406030204" pitchFamily="18" charset="0"/>
                      </a:rPr>
                      <m:t>(</m:t>
                    </m:r>
                    <m:r>
                      <a:rPr lang="en-US" sz="2400" i="1" dirty="0">
                        <a:latin typeface="Cambria Math" panose="02040503050406030204" pitchFamily="18" charset="0"/>
                      </a:rPr>
                      <m:t>𝑛</m:t>
                    </m:r>
                    <m:r>
                      <a:rPr lang="en-US" sz="2400" i="1" dirty="0">
                        <a:latin typeface="Cambria Math" panose="02040503050406030204" pitchFamily="18" charset="0"/>
                      </a:rPr>
                      <m:t>)</m:t>
                    </m:r>
                  </m:oMath>
                </a14:m>
                <a:r>
                  <a:rPr lang="en-US" sz="2400" dirty="0"/>
                  <a:t> is the true cost to reach the goal state from </a:t>
                </a:r>
                <a14:m>
                  <m:oMath xmlns:m="http://schemas.openxmlformats.org/officeDocument/2006/math">
                    <m:r>
                      <a:rPr lang="en-US" sz="2400" i="1" dirty="0" smtClean="0">
                        <a:latin typeface="Cambria Math" panose="02040503050406030204" pitchFamily="18" charset="0"/>
                      </a:rPr>
                      <m:t>𝑛</m:t>
                    </m:r>
                  </m:oMath>
                </a14:m>
                <a:r>
                  <a:rPr lang="en-US" sz="2400" i="1" dirty="0"/>
                  <a:t>.</a:t>
                </a:r>
                <a:endParaRPr lang="en-US" sz="2400" dirty="0"/>
              </a:p>
              <a:p>
                <a:pPr marL="0" indent="0">
                  <a:buNone/>
                </a:pPr>
                <a:r>
                  <a:rPr lang="en-US" sz="2400" dirty="0"/>
                  <a:t>I.e., an admissible heuristic is a </a:t>
                </a:r>
                <a:r>
                  <a:rPr lang="en-US" sz="2400" b="1" dirty="0">
                    <a:solidFill>
                      <a:srgbClr val="FF0000"/>
                    </a:solidFill>
                  </a:rPr>
                  <a:t>lower bound</a:t>
                </a:r>
                <a:r>
                  <a:rPr lang="en-US" sz="2400" dirty="0"/>
                  <a:t> and never overestimates the true cost to reach the goal.</a:t>
                </a:r>
              </a:p>
              <a:p>
                <a:pPr marL="0" indent="0">
                  <a:buNone/>
                </a:pPr>
                <a:endParaRPr lang="en-US" sz="2400" dirty="0"/>
              </a:p>
              <a:p>
                <a:pPr marL="0" indent="0">
                  <a:buNone/>
                </a:pPr>
                <a:r>
                  <a:rPr lang="en-US" sz="2400" b="1" dirty="0"/>
                  <a:t>Example</a:t>
                </a:r>
                <a:r>
                  <a:rPr lang="en-US" sz="2400" dirty="0"/>
                  <a:t>: straight line distance never overestimates the actual road distance.</a:t>
                </a:r>
              </a:p>
              <a:p>
                <a:endParaRPr lang="en-US" sz="2400" b="1" dirty="0">
                  <a:solidFill>
                    <a:srgbClr val="CC0099"/>
                  </a:solidFill>
                </a:endParaRPr>
              </a:p>
              <a:p>
                <a:pPr marL="0" indent="0">
                  <a:buNone/>
                </a:pPr>
                <a:r>
                  <a:rPr lang="en-US" sz="2400" b="1" dirty="0">
                    <a:solidFill>
                      <a:srgbClr val="FF0000"/>
                    </a:solidFill>
                  </a:rPr>
                  <a:t>Theorem:</a:t>
                </a:r>
                <a:r>
                  <a:rPr lang="en-US" sz="2400" dirty="0">
                    <a:solidFill>
                      <a:srgbClr val="FF0000"/>
                    </a:solidFill>
                  </a:rPr>
                  <a:t> </a:t>
                </a:r>
                <a:r>
                  <a:rPr lang="en-US" sz="2400" dirty="0"/>
                  <a:t>If </a:t>
                </a:r>
                <a14:m>
                  <m:oMath xmlns:m="http://schemas.openxmlformats.org/officeDocument/2006/math">
                    <m:r>
                      <a:rPr lang="en-US" sz="2400" i="1" dirty="0">
                        <a:latin typeface="Cambria Math" panose="02040503050406030204" pitchFamily="18" charset="0"/>
                        <a:cs typeface="Arial" pitchFamily="34" charset="0"/>
                      </a:rPr>
                      <m:t>h</m:t>
                    </m:r>
                  </m:oMath>
                </a14:m>
                <a:r>
                  <a:rPr lang="en-US" sz="2400" i="1" dirty="0"/>
                  <a:t> </a:t>
                </a:r>
                <a:r>
                  <a:rPr lang="en-US" sz="2400" dirty="0"/>
                  <a:t>is admissible, A</a:t>
                </a:r>
                <a:r>
                  <a:rPr lang="en-US" sz="2400" baseline="30000" dirty="0"/>
                  <a:t>*</a:t>
                </a:r>
                <a:r>
                  <a:rPr lang="en-US" sz="2400" dirty="0"/>
                  <a:t> is optimal.</a:t>
                </a:r>
              </a:p>
            </p:txBody>
          </p:sp>
        </mc:Choice>
        <mc:Fallback xmlns="">
          <p:sp>
            <p:nvSpPr>
              <p:cNvPr id="22531" name="Rectangle 3"/>
              <p:cNvSpPr>
                <a:spLocks noGrp="1" noRot="1" noChangeAspect="1" noMove="1" noResize="1" noEditPoints="1" noAdjustHandles="1" noChangeArrowheads="1" noChangeShapeType="1" noTextEdit="1"/>
              </p:cNvSpPr>
              <p:nvPr>
                <p:ph idx="1"/>
              </p:nvPr>
            </p:nvSpPr>
            <p:spPr>
              <a:blipFill>
                <a:blip r:embed="rId3"/>
                <a:stretch>
                  <a:fillRect l="-1159" t="-1961" r="-1623"/>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uiExpand="1" build="p"/>
    </p:bld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of Optimality of 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66750" y="4794486"/>
                <a:ext cx="7886700" cy="1758713"/>
              </a:xfrm>
            </p:spPr>
            <p:txBody>
              <a:bodyPr>
                <a:normAutofit fontScale="55000" lnSpcReduction="20000"/>
              </a:bodyPr>
              <a:lstStyle/>
              <a:p>
                <a:pPr>
                  <a:lnSpc>
                    <a:spcPct val="120000"/>
                  </a:lnSpc>
                </a:pPr>
                <a:r>
                  <a:rPr lang="en-US" sz="2800" dirty="0"/>
                  <a:t>Suppose A* terminates its search at goal </a:t>
                </a:r>
                <a14:m>
                  <m:oMath xmlns:m="http://schemas.openxmlformats.org/officeDocument/2006/math">
                    <m:sSup>
                      <m:sSupPr>
                        <m:ctrlPr>
                          <a:rPr lang="en-US" sz="2800" b="0" i="1" dirty="0" smtClean="0">
                            <a:latin typeface="Cambria Math" panose="02040503050406030204" pitchFamily="18" charset="0"/>
                          </a:rPr>
                        </m:ctrlPr>
                      </m:sSupPr>
                      <m:e>
                        <m:r>
                          <a:rPr lang="en-US" sz="2800" i="1" dirty="0" smtClean="0">
                            <a:latin typeface="Cambria Math" panose="02040503050406030204" pitchFamily="18" charset="0"/>
                          </a:rPr>
                          <m:t>𝑛</m:t>
                        </m:r>
                      </m:e>
                      <m:sup>
                        <m:r>
                          <a:rPr lang="en-US" sz="2800" b="0" i="1" dirty="0" smtClean="0">
                            <a:latin typeface="Cambria Math" panose="02040503050406030204" pitchFamily="18" charset="0"/>
                          </a:rPr>
                          <m:t>∗</m:t>
                        </m:r>
                      </m:sup>
                    </m:sSup>
                  </m:oMath>
                </a14:m>
                <a:r>
                  <a:rPr lang="en-US" sz="2800" dirty="0"/>
                  <a:t> at a cost of </a:t>
                </a:r>
                <a14:m>
                  <m:oMath xmlns:m="http://schemas.openxmlformats.org/officeDocument/2006/math">
                    <m:sSup>
                      <m:sSupPr>
                        <m:ctrlPr>
                          <a:rPr lang="en-US" sz="2800" i="1" dirty="0">
                            <a:latin typeface="Cambria Math" panose="02040503050406030204" pitchFamily="18" charset="0"/>
                          </a:rPr>
                        </m:ctrlPr>
                      </m:sSupPr>
                      <m:e>
                        <m:r>
                          <a:rPr lang="en-US" sz="2800" i="1" dirty="0">
                            <a:latin typeface="Cambria Math" panose="02040503050406030204" pitchFamily="18" charset="0"/>
                          </a:rPr>
                          <m:t>𝐶</m:t>
                        </m:r>
                      </m:e>
                      <m:sup>
                        <m:r>
                          <a:rPr lang="en-US" sz="2800" i="1" dirty="0">
                            <a:latin typeface="Cambria Math" panose="02040503050406030204" pitchFamily="18" charset="0"/>
                          </a:rPr>
                          <m:t>∗</m:t>
                        </m:r>
                      </m:sup>
                    </m:sSup>
                    <m:r>
                      <a:rPr lang="en-US" sz="2800" b="0" i="1" dirty="0" smtClean="0">
                        <a:latin typeface="Cambria Math" panose="02040503050406030204" pitchFamily="18" charset="0"/>
                      </a:rPr>
                      <m:t>=</m:t>
                    </m:r>
                    <m:r>
                      <a:rPr lang="en-US" sz="2800" b="0" i="1" dirty="0" smtClean="0">
                        <a:latin typeface="Cambria Math" panose="02040503050406030204" pitchFamily="18" charset="0"/>
                      </a:rPr>
                      <m:t>𝑓</m:t>
                    </m:r>
                    <m:d>
                      <m:dPr>
                        <m:ctrlPr>
                          <a:rPr lang="en-US" sz="2800" b="0" i="1" dirty="0" smtClean="0">
                            <a:latin typeface="Cambria Math" panose="02040503050406030204" pitchFamily="18" charset="0"/>
                          </a:rPr>
                        </m:ctrlPr>
                      </m:dPr>
                      <m:e>
                        <m:sSup>
                          <m:sSupPr>
                            <m:ctrlPr>
                              <a:rPr lang="en-US" sz="2800" b="0" i="1" dirty="0" smtClean="0">
                                <a:latin typeface="Cambria Math" panose="02040503050406030204" pitchFamily="18" charset="0"/>
                              </a:rPr>
                            </m:ctrlPr>
                          </m:sSupPr>
                          <m:e>
                            <m:r>
                              <a:rPr lang="en-US" sz="2800" b="0" i="1" dirty="0" smtClean="0">
                                <a:latin typeface="Cambria Math" panose="02040503050406030204" pitchFamily="18" charset="0"/>
                              </a:rPr>
                              <m:t>𝑛</m:t>
                            </m:r>
                          </m:e>
                          <m:sup>
                            <m:r>
                              <a:rPr lang="en-US" sz="2800" b="0" i="1" dirty="0" smtClean="0">
                                <a:latin typeface="Cambria Math" panose="02040503050406030204" pitchFamily="18" charset="0"/>
                              </a:rPr>
                              <m:t>∗</m:t>
                            </m:r>
                          </m:sup>
                        </m:sSup>
                      </m:e>
                    </m:d>
                  </m:oMath>
                </a14:m>
                <a:r>
                  <a:rPr lang="en-US" sz="2800" dirty="0"/>
                  <a:t>.</a:t>
                </a:r>
              </a:p>
              <a:p>
                <a:pPr>
                  <a:lnSpc>
                    <a:spcPct val="120000"/>
                  </a:lnSpc>
                </a:pPr>
                <a:r>
                  <a:rPr lang="en-US" sz="2800" dirty="0"/>
                  <a:t>All unexplored nodes </a:t>
                </a:r>
                <a14:m>
                  <m:oMath xmlns:m="http://schemas.openxmlformats.org/officeDocument/2006/math">
                    <m:r>
                      <a:rPr lang="en-US" sz="2800" i="1" dirty="0" smtClean="0">
                        <a:latin typeface="Cambria Math" panose="02040503050406030204" pitchFamily="18" charset="0"/>
                      </a:rPr>
                      <m:t>𝑛</m:t>
                    </m:r>
                  </m:oMath>
                </a14:m>
                <a:r>
                  <a:rPr lang="en-US" sz="2800" dirty="0"/>
                  <a:t> have </a:t>
                </a:r>
                <a14:m>
                  <m:oMath xmlns:m="http://schemas.openxmlformats.org/officeDocument/2006/math">
                    <m:r>
                      <a:rPr lang="en-US" sz="2800" i="1" dirty="0">
                        <a:latin typeface="Cambria Math" panose="02040503050406030204" pitchFamily="18" charset="0"/>
                      </a:rPr>
                      <m:t>𝑓</m:t>
                    </m:r>
                    <m:d>
                      <m:dPr>
                        <m:ctrlPr>
                          <a:rPr lang="en-US" sz="2800" i="1" dirty="0">
                            <a:latin typeface="Cambria Math" panose="02040503050406030204" pitchFamily="18" charset="0"/>
                          </a:rPr>
                        </m:ctrlPr>
                      </m:dPr>
                      <m:e>
                        <m:r>
                          <a:rPr lang="en-US" sz="2800" i="1" dirty="0">
                            <a:latin typeface="Cambria Math" panose="02040503050406030204" pitchFamily="18" charset="0"/>
                          </a:rPr>
                          <m:t>𝑛</m:t>
                        </m:r>
                      </m:e>
                    </m:d>
                    <m:r>
                      <a:rPr lang="en-US" sz="2800" b="0" i="1" dirty="0" smtClean="0">
                        <a:latin typeface="Cambria Math" panose="02040503050406030204" pitchFamily="18" charset="0"/>
                      </a:rPr>
                      <m:t>≥</m:t>
                    </m:r>
                    <m:r>
                      <a:rPr lang="en-US" sz="2800" i="1" dirty="0">
                        <a:latin typeface="Cambria Math" panose="02040503050406030204" pitchFamily="18" charset="0"/>
                      </a:rPr>
                      <m:t> </m:t>
                    </m:r>
                    <m:r>
                      <a:rPr lang="en-US" sz="2800" i="1" dirty="0">
                        <a:latin typeface="Cambria Math" panose="02040503050406030204" pitchFamily="18" charset="0"/>
                        <a:sym typeface="Symbol"/>
                      </a:rPr>
                      <m:t>𝑓</m:t>
                    </m:r>
                    <m:r>
                      <a:rPr lang="en-US" sz="2800" i="1" dirty="0">
                        <a:latin typeface="Cambria Math" panose="02040503050406030204" pitchFamily="18" charset="0"/>
                        <a:sym typeface="Symbol"/>
                      </a:rPr>
                      <m:t>(</m:t>
                    </m:r>
                    <m:sSup>
                      <m:sSupPr>
                        <m:ctrlPr>
                          <a:rPr lang="en-US" sz="2800" i="1" dirty="0">
                            <a:latin typeface="Cambria Math" panose="02040503050406030204" pitchFamily="18" charset="0"/>
                            <a:sym typeface="Symbol"/>
                          </a:rPr>
                        </m:ctrlPr>
                      </m:sSupPr>
                      <m:e>
                        <m:r>
                          <a:rPr lang="en-US" sz="2800" i="1" dirty="0">
                            <a:latin typeface="Cambria Math" panose="02040503050406030204" pitchFamily="18" charset="0"/>
                            <a:sym typeface="Symbol"/>
                          </a:rPr>
                          <m:t>𝑛</m:t>
                        </m:r>
                      </m:e>
                      <m:sup>
                        <m:r>
                          <a:rPr lang="en-US" sz="2800" i="1" dirty="0">
                            <a:latin typeface="Cambria Math" panose="02040503050406030204" pitchFamily="18" charset="0"/>
                            <a:sym typeface="Symbol"/>
                          </a:rPr>
                          <m:t>∗</m:t>
                        </m:r>
                      </m:sup>
                    </m:sSup>
                    <m:r>
                      <a:rPr lang="en-US" sz="2800" i="1" dirty="0">
                        <a:latin typeface="Cambria Math" panose="02040503050406030204" pitchFamily="18" charset="0"/>
                        <a:sym typeface="Symbol"/>
                      </a:rPr>
                      <m:t>)</m:t>
                    </m:r>
                    <m:r>
                      <a:rPr lang="en-US" sz="2800" i="1" dirty="0">
                        <a:latin typeface="Cambria Math" panose="02040503050406030204" pitchFamily="18" charset="0"/>
                      </a:rPr>
                      <m:t> </m:t>
                    </m:r>
                  </m:oMath>
                </a14:m>
                <a:r>
                  <a:rPr lang="en-US" sz="2800" dirty="0"/>
                  <a:t>or they would have been explored before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oMath>
                </a14:m>
                <a:endParaRPr lang="en-US" sz="2800" dirty="0"/>
              </a:p>
              <a:p>
                <a:pPr>
                  <a:lnSpc>
                    <a:spcPct val="120000"/>
                  </a:lnSpc>
                </a:pPr>
                <a:r>
                  <a:rPr lang="en-US" sz="2800" dirty="0"/>
                  <a:t>Since </a:t>
                </a:r>
                <a14:m>
                  <m:oMath xmlns:m="http://schemas.openxmlformats.org/officeDocument/2006/math">
                    <m:r>
                      <a:rPr lang="en-US" sz="2800" i="1" dirty="0" smtClean="0">
                        <a:latin typeface="Cambria Math" panose="02040503050406030204" pitchFamily="18" charset="0"/>
                      </a:rPr>
                      <m:t>𝑓</m:t>
                    </m:r>
                    <m:r>
                      <a:rPr lang="en-US" sz="2800" i="1" dirty="0" smtClean="0">
                        <a:latin typeface="Cambria Math" panose="02040503050406030204" pitchFamily="18" charset="0"/>
                      </a:rPr>
                      <m:t>(</m:t>
                    </m:r>
                    <m:r>
                      <a:rPr lang="en-US" sz="2800" i="1" dirty="0" smtClean="0">
                        <a:latin typeface="Cambria Math" panose="02040503050406030204" pitchFamily="18" charset="0"/>
                      </a:rPr>
                      <m:t>𝑛</m:t>
                    </m:r>
                    <m:r>
                      <a:rPr lang="en-US" sz="2800" i="1" dirty="0" smtClean="0">
                        <a:latin typeface="Cambria Math" panose="02040503050406030204" pitchFamily="18" charset="0"/>
                      </a:rPr>
                      <m:t>)</m:t>
                    </m:r>
                  </m:oMath>
                </a14:m>
                <a:r>
                  <a:rPr lang="en-US" sz="2800" dirty="0"/>
                  <a:t> is an </a:t>
                </a:r>
                <a:r>
                  <a:rPr lang="en-US" sz="2800" i="1" dirty="0"/>
                  <a:t>optimistic</a:t>
                </a:r>
                <a:r>
                  <a:rPr lang="en-US" sz="2800" dirty="0"/>
                  <a:t> estimate, it is impossible for </a:t>
                </a:r>
                <a14:m>
                  <m:oMath xmlns:m="http://schemas.openxmlformats.org/officeDocument/2006/math">
                    <m:r>
                      <a:rPr lang="en-US" sz="2800" i="1" dirty="0" smtClean="0">
                        <a:latin typeface="Cambria Math" panose="02040503050406030204" pitchFamily="18" charset="0"/>
                      </a:rPr>
                      <m:t>𝑛</m:t>
                    </m:r>
                  </m:oMath>
                </a14:m>
                <a:r>
                  <a:rPr lang="en-US" sz="2800" dirty="0"/>
                  <a:t> to have a successor goal state </a:t>
                </a:r>
                <a14:m>
                  <m:oMath xmlns:m="http://schemas.openxmlformats.org/officeDocument/2006/math">
                    <m:r>
                      <a:rPr lang="en-US" sz="2800" i="1" dirty="0" smtClean="0">
                        <a:latin typeface="Cambria Math" panose="02040503050406030204" pitchFamily="18" charset="0"/>
                      </a:rPr>
                      <m:t>𝑛</m:t>
                    </m:r>
                    <m:r>
                      <a:rPr lang="en-US" sz="2800" i="1" dirty="0" smtClean="0">
                        <a:latin typeface="Cambria Math" panose="02040503050406030204" pitchFamily="18" charset="0"/>
                      </a:rPr>
                      <m:t>’</m:t>
                    </m:r>
                  </m:oMath>
                </a14:m>
                <a:r>
                  <a:rPr lang="en-US" sz="2800" dirty="0"/>
                  <a:t> with </a:t>
                </a:r>
                <a14:m>
                  <m:oMath xmlns:m="http://schemas.openxmlformats.org/officeDocument/2006/math">
                    <m:r>
                      <a:rPr lang="en-US" sz="2800" b="0" i="1" dirty="0" smtClean="0">
                        <a:latin typeface="Cambria Math" panose="02040503050406030204" pitchFamily="18" charset="0"/>
                      </a:rPr>
                      <m:t>𝐶</m:t>
                    </m:r>
                    <m:r>
                      <a:rPr lang="en-US" sz="2800" b="0" i="1" dirty="0" smtClean="0">
                        <a:latin typeface="Cambria Math" panose="02040503050406030204" pitchFamily="18" charset="0"/>
                      </a:rPr>
                      <m:t>′&lt; </m:t>
                    </m:r>
                    <m:sSup>
                      <m:sSupPr>
                        <m:ctrlPr>
                          <a:rPr lang="en-US" sz="2800" b="0" i="1" dirty="0" smtClean="0">
                            <a:latin typeface="Cambria Math" panose="02040503050406030204" pitchFamily="18" charset="0"/>
                          </a:rPr>
                        </m:ctrlPr>
                      </m:sSupPr>
                      <m:e>
                        <m:r>
                          <a:rPr lang="en-US" sz="2800" i="1" dirty="0" smtClean="0">
                            <a:latin typeface="Cambria Math" panose="02040503050406030204" pitchFamily="18" charset="0"/>
                          </a:rPr>
                          <m:t>𝐶</m:t>
                        </m:r>
                      </m:e>
                      <m:sup>
                        <m:r>
                          <a:rPr lang="en-US" sz="2800" b="0" i="1" dirty="0" smtClean="0">
                            <a:latin typeface="Cambria Math" panose="02040503050406030204" pitchFamily="18" charset="0"/>
                          </a:rPr>
                          <m:t>∗</m:t>
                        </m:r>
                      </m:sup>
                    </m:sSup>
                  </m:oMath>
                </a14:m>
                <a:r>
                  <a:rPr lang="en-US" sz="2800" dirty="0"/>
                  <a:t>.</a:t>
                </a:r>
              </a:p>
              <a:p>
                <a:pPr>
                  <a:lnSpc>
                    <a:spcPct val="120000"/>
                  </a:lnSpc>
                </a:pPr>
                <a:r>
                  <a:rPr lang="en-US" sz="2800" dirty="0"/>
                  <a:t>This proofs that </a:t>
                </a:r>
                <a14:m>
                  <m:oMath xmlns:m="http://schemas.openxmlformats.org/officeDocument/2006/math">
                    <m:sSup>
                      <m:sSupPr>
                        <m:ctrlPr>
                          <a:rPr lang="en-US" sz="2800" i="1" dirty="0">
                            <a:latin typeface="Cambria Math" panose="02040503050406030204" pitchFamily="18" charset="0"/>
                          </a:rPr>
                        </m:ctrlPr>
                      </m:sSupPr>
                      <m:e>
                        <m:r>
                          <a:rPr lang="en-US" sz="2800" i="1" dirty="0">
                            <a:latin typeface="Cambria Math" panose="02040503050406030204" pitchFamily="18" charset="0"/>
                          </a:rPr>
                          <m:t>𝑛</m:t>
                        </m:r>
                      </m:e>
                      <m:sup>
                        <m:r>
                          <a:rPr lang="en-US" sz="2800" i="1" dirty="0">
                            <a:latin typeface="Cambria Math" panose="02040503050406030204" pitchFamily="18" charset="0"/>
                          </a:rPr>
                          <m:t>∗</m:t>
                        </m:r>
                      </m:sup>
                    </m:sSup>
                  </m:oMath>
                </a14:m>
                <a:r>
                  <a:rPr lang="en-US" sz="2800" dirty="0"/>
                  <a:t> must be an optimal solution.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66750" y="4794486"/>
                <a:ext cx="7886700" cy="1758713"/>
              </a:xfrm>
              <a:blipFill>
                <a:blip r:embed="rId3"/>
                <a:stretch>
                  <a:fillRect l="-232" t="-692"/>
                </a:stretch>
              </a:blipFill>
            </p:spPr>
            <p:txBody>
              <a:bodyPr/>
              <a:lstStyle/>
              <a:p>
                <a:r>
                  <a:rPr lang="en-US">
                    <a:noFill/>
                  </a:rPr>
                  <a:t> </a:t>
                </a:r>
              </a:p>
            </p:txBody>
          </p:sp>
        </mc:Fallback>
      </mc:AlternateContent>
      <p:cxnSp>
        <p:nvCxnSpPr>
          <p:cNvPr id="6" name="Straight Connector 5"/>
          <p:cNvCxnSpPr/>
          <p:nvPr/>
        </p:nvCxnSpPr>
        <p:spPr>
          <a:xfrm rot="10800000" flipV="1">
            <a:off x="2611157" y="1383268"/>
            <a:ext cx="1447800" cy="1295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H="1">
            <a:off x="4058957" y="1383268"/>
            <a:ext cx="1600200" cy="1600200"/>
          </a:xfrm>
          <a:prstGeom prst="line">
            <a:avLst/>
          </a:prstGeom>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5582957" y="2907268"/>
            <a:ext cx="228600" cy="228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600"/>
          </a:p>
        </p:txBody>
      </p:sp>
      <p:sp>
        <p:nvSpPr>
          <p:cNvPr id="10" name="TextBox 9"/>
          <p:cNvSpPr txBox="1"/>
          <p:nvPr/>
        </p:nvSpPr>
        <p:spPr>
          <a:xfrm>
            <a:off x="5257800" y="2743200"/>
            <a:ext cx="290464" cy="338554"/>
          </a:xfrm>
          <a:prstGeom prst="rect">
            <a:avLst/>
          </a:prstGeom>
          <a:noFill/>
        </p:spPr>
        <p:txBody>
          <a:bodyPr wrap="none" rtlCol="0">
            <a:spAutoFit/>
          </a:bodyPr>
          <a:lstStyle/>
          <a:p>
            <a:r>
              <a:rPr lang="en-US" sz="1600" i="1" dirty="0">
                <a:latin typeface="+mn-lt"/>
              </a:rPr>
              <a:t>n</a:t>
            </a:r>
          </a:p>
        </p:txBody>
      </p:sp>
      <p:sp>
        <p:nvSpPr>
          <p:cNvPr id="11" name="Oval 10"/>
          <p:cNvSpPr/>
          <p:nvPr/>
        </p:nvSpPr>
        <p:spPr>
          <a:xfrm>
            <a:off x="2534957" y="252626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TextBox 11"/>
          <p:cNvSpPr txBox="1"/>
          <p:nvPr/>
        </p:nvSpPr>
        <p:spPr>
          <a:xfrm>
            <a:off x="2839757" y="2450068"/>
            <a:ext cx="913648" cy="338554"/>
          </a:xfrm>
          <a:prstGeom prst="rect">
            <a:avLst/>
          </a:prstGeom>
          <a:noFill/>
        </p:spPr>
        <p:txBody>
          <a:bodyPr wrap="none" rtlCol="0">
            <a:spAutoFit/>
          </a:bodyPr>
          <a:lstStyle/>
          <a:p>
            <a:r>
              <a:rPr lang="en-US" sz="1600" i="1" dirty="0">
                <a:latin typeface="+mn-lt"/>
              </a:rPr>
              <a:t>n</a:t>
            </a:r>
            <a:r>
              <a:rPr lang="en-US" sz="1600" dirty="0">
                <a:latin typeface="+mn-lt"/>
              </a:rPr>
              <a:t>* (goal)</a:t>
            </a:r>
          </a:p>
        </p:txBody>
      </p:sp>
      <mc:AlternateContent xmlns:mc="http://schemas.openxmlformats.org/markup-compatibility/2006" xmlns:a14="http://schemas.microsoft.com/office/drawing/2010/main">
        <mc:Choice Requires="a14">
          <p:sp>
            <p:nvSpPr>
              <p:cNvPr id="15" name="Rectangle 14"/>
              <p:cNvSpPr/>
              <p:nvPr/>
            </p:nvSpPr>
            <p:spPr>
              <a:xfrm>
                <a:off x="1455484" y="2806899"/>
                <a:ext cx="2553841"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600" i="1" dirty="0" smtClean="0">
                              <a:latin typeface="Cambria Math" panose="02040503050406030204" pitchFamily="18" charset="0"/>
                            </a:rPr>
                          </m:ctrlPr>
                        </m:sSupPr>
                        <m:e>
                          <m:r>
                            <a:rPr lang="en-US" sz="1600" i="1" dirty="0">
                              <a:latin typeface="Cambria Math" panose="02040503050406030204" pitchFamily="18" charset="0"/>
                            </a:rPr>
                            <m:t>𝐶</m:t>
                          </m:r>
                        </m:e>
                        <m:sup>
                          <m:r>
                            <a:rPr lang="en-US" sz="1600" i="1" dirty="0">
                              <a:latin typeface="Cambria Math" panose="02040503050406030204" pitchFamily="18" charset="0"/>
                            </a:rPr>
                            <m:t>∗</m:t>
                          </m:r>
                        </m:sup>
                      </m:sSup>
                      <m:r>
                        <a:rPr lang="en-US" sz="1600" b="0" i="1" dirty="0" smtClean="0">
                          <a:latin typeface="Cambria Math" panose="02040503050406030204" pitchFamily="18" charset="0"/>
                        </a:rPr>
                        <m:t>=</m:t>
                      </m:r>
                      <m:r>
                        <a:rPr lang="en-US" sz="1600" i="1" dirty="0" smtClean="0">
                          <a:latin typeface="Cambria Math" panose="02040503050406030204" pitchFamily="18" charset="0"/>
                        </a:rPr>
                        <m:t>𝑓</m:t>
                      </m:r>
                      <m:r>
                        <a:rPr lang="en-US" sz="1600" i="1" dirty="0" smtClean="0">
                          <a:latin typeface="Cambria Math" panose="02040503050406030204" pitchFamily="18" charset="0"/>
                        </a:rPr>
                        <m:t>(</m:t>
                      </m:r>
                      <m:sSup>
                        <m:sSupPr>
                          <m:ctrlPr>
                            <a:rPr lang="en-US" sz="1600" b="0" i="1" dirty="0" smtClean="0">
                              <a:latin typeface="Cambria Math" panose="02040503050406030204" pitchFamily="18" charset="0"/>
                            </a:rPr>
                          </m:ctrlPr>
                        </m:sSupPr>
                        <m:e>
                          <m:r>
                            <a:rPr lang="en-US" sz="1600" i="1" dirty="0" smtClean="0">
                              <a:latin typeface="Cambria Math" panose="02040503050406030204" pitchFamily="18" charset="0"/>
                            </a:rPr>
                            <m:t>𝑛</m:t>
                          </m:r>
                        </m:e>
                        <m:sup>
                          <m:r>
                            <a:rPr lang="en-US" sz="1600" b="0" i="1" dirty="0" smtClean="0">
                              <a:latin typeface="Cambria Math" panose="02040503050406030204" pitchFamily="18" charset="0"/>
                            </a:rPr>
                            <m:t>∗</m:t>
                          </m:r>
                        </m:sup>
                      </m:sSup>
                      <m:r>
                        <a:rPr lang="en-US" sz="1600" i="1" dirty="0" smtClean="0">
                          <a:latin typeface="Cambria Math" panose="02040503050406030204" pitchFamily="18" charset="0"/>
                        </a:rPr>
                        <m:t>) = </m:t>
                      </m:r>
                      <m:r>
                        <a:rPr lang="en-US" sz="1600" i="1" dirty="0" smtClean="0">
                          <a:latin typeface="Cambria Math" panose="02040503050406030204" pitchFamily="18" charset="0"/>
                        </a:rPr>
                        <m:t>𝑔</m:t>
                      </m:r>
                      <m:r>
                        <a:rPr lang="en-US" sz="1600" i="1" dirty="0" smtClean="0">
                          <a:latin typeface="Cambria Math" panose="02040503050406030204" pitchFamily="18" charset="0"/>
                        </a:rPr>
                        <m:t>(</m:t>
                      </m:r>
                      <m:sSup>
                        <m:sSupPr>
                          <m:ctrlPr>
                            <a:rPr lang="en-US" sz="1600" b="0" i="1" dirty="0" smtClean="0">
                              <a:latin typeface="Cambria Math" panose="02040503050406030204" pitchFamily="18" charset="0"/>
                            </a:rPr>
                          </m:ctrlPr>
                        </m:sSupPr>
                        <m:e>
                          <m:r>
                            <a:rPr lang="en-US" sz="1600" b="0" i="1" dirty="0" smtClean="0">
                              <a:latin typeface="Cambria Math" panose="02040503050406030204" pitchFamily="18" charset="0"/>
                            </a:rPr>
                            <m:t>𝑛</m:t>
                          </m:r>
                        </m:e>
                        <m:sup>
                          <m:r>
                            <a:rPr lang="en-US" sz="1600" b="0" i="1" dirty="0" smtClean="0">
                              <a:latin typeface="Cambria Math" panose="02040503050406030204" pitchFamily="18" charset="0"/>
                            </a:rPr>
                            <m:t>∗</m:t>
                          </m:r>
                        </m:sup>
                      </m:sSup>
                      <m:r>
                        <a:rPr lang="en-US" sz="1600" i="1" dirty="0" smtClean="0">
                          <a:latin typeface="Cambria Math" panose="02040503050406030204" pitchFamily="18" charset="0"/>
                        </a:rPr>
                        <m:t>) + 0 </m:t>
                      </m:r>
                    </m:oMath>
                  </m:oMathPara>
                </a14:m>
                <a:endParaRPr lang="en-US" sz="1600" dirty="0"/>
              </a:p>
            </p:txBody>
          </p:sp>
        </mc:Choice>
        <mc:Fallback xmlns="">
          <p:sp>
            <p:nvSpPr>
              <p:cNvPr id="15" name="Rectangle 14"/>
              <p:cNvSpPr>
                <a:spLocks noRot="1" noChangeAspect="1" noMove="1" noResize="1" noEditPoints="1" noAdjustHandles="1" noChangeArrowheads="1" noChangeShapeType="1" noTextEdit="1"/>
              </p:cNvSpPr>
              <p:nvPr/>
            </p:nvSpPr>
            <p:spPr>
              <a:xfrm>
                <a:off x="1455484" y="2806899"/>
                <a:ext cx="2553841" cy="338554"/>
              </a:xfrm>
              <a:prstGeom prst="rect">
                <a:avLst/>
              </a:prstGeom>
              <a:blipFill>
                <a:blip r:embed="rId4"/>
                <a:stretch>
                  <a:fillRect b="-89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5905796" y="2894699"/>
                <a:ext cx="1577034"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𝑓</m:t>
                      </m:r>
                      <m:d>
                        <m:dPr>
                          <m:ctrlPr>
                            <a:rPr lang="en-US" sz="1600" i="1" dirty="0" smtClean="0">
                              <a:latin typeface="Cambria Math" panose="02040503050406030204" pitchFamily="18" charset="0"/>
                            </a:rPr>
                          </m:ctrlPr>
                        </m:dPr>
                        <m:e>
                          <m:r>
                            <a:rPr lang="en-US" sz="1600" i="1" dirty="0" smtClean="0">
                              <a:latin typeface="Cambria Math" panose="02040503050406030204" pitchFamily="18" charset="0"/>
                            </a:rPr>
                            <m:t>𝑛</m:t>
                          </m:r>
                        </m:e>
                      </m:d>
                      <m:r>
                        <a:rPr lang="en-US" sz="1600" b="0" i="1" dirty="0" smtClean="0">
                          <a:latin typeface="Cambria Math" panose="02040503050406030204" pitchFamily="18" charset="0"/>
                        </a:rPr>
                        <m:t>≥</m:t>
                      </m:r>
                      <m:r>
                        <a:rPr lang="en-US" sz="1600" i="1" dirty="0" smtClean="0">
                          <a:latin typeface="Cambria Math" panose="02040503050406030204" pitchFamily="18" charset="0"/>
                        </a:rPr>
                        <m:t>  </m:t>
                      </m:r>
                      <m:r>
                        <a:rPr lang="en-US" sz="1600" b="0" i="1" dirty="0" smtClean="0">
                          <a:latin typeface="Cambria Math" panose="02040503050406030204" pitchFamily="18" charset="0"/>
                          <a:sym typeface="Symbol"/>
                        </a:rPr>
                        <m:t>𝑓</m:t>
                      </m:r>
                      <m:r>
                        <a:rPr lang="en-US" sz="1600" b="0" i="1" dirty="0" smtClean="0">
                          <a:latin typeface="Cambria Math" panose="02040503050406030204" pitchFamily="18" charset="0"/>
                          <a:sym typeface="Symbol"/>
                        </a:rPr>
                        <m:t>(</m:t>
                      </m:r>
                      <m:sSup>
                        <m:sSupPr>
                          <m:ctrlPr>
                            <a:rPr lang="en-US" sz="1600" b="0" i="1" dirty="0" smtClean="0">
                              <a:latin typeface="Cambria Math" panose="02040503050406030204" pitchFamily="18" charset="0"/>
                              <a:sym typeface="Symbol"/>
                            </a:rPr>
                          </m:ctrlPr>
                        </m:sSupPr>
                        <m:e>
                          <m:r>
                            <a:rPr lang="en-US" sz="1600" b="0" i="1" dirty="0" smtClean="0">
                              <a:latin typeface="Cambria Math" panose="02040503050406030204" pitchFamily="18" charset="0"/>
                              <a:sym typeface="Symbol"/>
                            </a:rPr>
                            <m:t>𝑛</m:t>
                          </m:r>
                        </m:e>
                        <m:sup>
                          <m:r>
                            <a:rPr lang="en-US" sz="1600" b="0" i="1" dirty="0" smtClean="0">
                              <a:latin typeface="Cambria Math" panose="02040503050406030204" pitchFamily="18" charset="0"/>
                              <a:sym typeface="Symbol"/>
                            </a:rPr>
                            <m:t>∗</m:t>
                          </m:r>
                        </m:sup>
                      </m:sSup>
                      <m:r>
                        <a:rPr lang="en-US" sz="1600" b="0" i="1" dirty="0" smtClean="0">
                          <a:latin typeface="Cambria Math" panose="02040503050406030204" pitchFamily="18" charset="0"/>
                          <a:sym typeface="Symbol"/>
                        </a:rPr>
                        <m:t>)</m:t>
                      </m:r>
                      <m:r>
                        <a:rPr lang="en-US" sz="1600" i="1" dirty="0">
                          <a:latin typeface="Cambria Math" panose="02040503050406030204" pitchFamily="18" charset="0"/>
                        </a:rPr>
                        <m:t> </m:t>
                      </m:r>
                    </m:oMath>
                  </m:oMathPara>
                </a14:m>
                <a:endParaRPr lang="en-US" sz="1600" dirty="0"/>
              </a:p>
            </p:txBody>
          </p:sp>
        </mc:Choice>
        <mc:Fallback xmlns="">
          <p:sp>
            <p:nvSpPr>
              <p:cNvPr id="16" name="Rectangle 15"/>
              <p:cNvSpPr>
                <a:spLocks noRot="1" noChangeAspect="1" noMove="1" noResize="1" noEditPoints="1" noAdjustHandles="1" noChangeArrowheads="1" noChangeShapeType="1" noTextEdit="1"/>
              </p:cNvSpPr>
              <p:nvPr/>
            </p:nvSpPr>
            <p:spPr>
              <a:xfrm>
                <a:off x="5905796" y="2894699"/>
                <a:ext cx="1577034" cy="338554"/>
              </a:xfrm>
              <a:prstGeom prst="rect">
                <a:avLst/>
              </a:prstGeom>
              <a:blipFill>
                <a:blip r:embed="rId5"/>
                <a:stretch>
                  <a:fillRect b="-10909"/>
                </a:stretch>
              </a:blipFill>
            </p:spPr>
            <p:txBody>
              <a:bodyPr/>
              <a:lstStyle/>
              <a:p>
                <a:r>
                  <a:rPr lang="en-US">
                    <a:noFill/>
                  </a:rPr>
                  <a:t> </a:t>
                </a:r>
              </a:p>
            </p:txBody>
          </p:sp>
        </mc:Fallback>
      </mc:AlternateContent>
      <p:cxnSp>
        <p:nvCxnSpPr>
          <p:cNvPr id="18" name="Straight Connector 17"/>
          <p:cNvCxnSpPr>
            <a:stCxn id="9" idx="5"/>
          </p:cNvCxnSpPr>
          <p:nvPr/>
        </p:nvCxnSpPr>
        <p:spPr>
          <a:xfrm rot="16200000" flipH="1">
            <a:off x="5778079" y="3102390"/>
            <a:ext cx="643078" cy="64307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6344957" y="3669268"/>
            <a:ext cx="228600"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21" name="TextBox 20"/>
          <p:cNvSpPr txBox="1"/>
          <p:nvPr/>
        </p:nvSpPr>
        <p:spPr>
          <a:xfrm>
            <a:off x="4983660" y="3623445"/>
            <a:ext cx="1372492" cy="338554"/>
          </a:xfrm>
          <a:prstGeom prst="rect">
            <a:avLst/>
          </a:prstGeom>
          <a:noFill/>
        </p:spPr>
        <p:txBody>
          <a:bodyPr wrap="none" rtlCol="0">
            <a:spAutoFit/>
          </a:bodyPr>
          <a:lstStyle/>
          <a:p>
            <a:r>
              <a:rPr lang="en-US" sz="1600" i="1" dirty="0">
                <a:latin typeface="+mn-lt"/>
              </a:rPr>
              <a:t>n’ (other goal)</a:t>
            </a:r>
            <a:endParaRPr lang="en-US" sz="1600" dirty="0">
              <a:latin typeface="+mn-lt"/>
            </a:endParaRPr>
          </a:p>
        </p:txBody>
      </p:sp>
      <mc:AlternateContent xmlns:mc="http://schemas.openxmlformats.org/markup-compatibility/2006" xmlns:a14="http://schemas.microsoft.com/office/drawing/2010/main">
        <mc:Choice Requires="a14">
          <p:sp>
            <p:nvSpPr>
              <p:cNvPr id="23" name="Rectangle 22"/>
              <p:cNvSpPr/>
              <p:nvPr/>
            </p:nvSpPr>
            <p:spPr>
              <a:xfrm>
                <a:off x="5403032" y="3979804"/>
                <a:ext cx="2932726"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𝑔</m:t>
                      </m:r>
                      <m:d>
                        <m:dPr>
                          <m:ctrlPr>
                            <a:rPr lang="en-US" sz="1600" i="1" dirty="0" smtClean="0">
                              <a:latin typeface="Cambria Math" panose="02040503050406030204" pitchFamily="18" charset="0"/>
                            </a:rPr>
                          </m:ctrlPr>
                        </m:dPr>
                        <m:e>
                          <m:sSup>
                            <m:sSupPr>
                              <m:ctrlPr>
                                <a:rPr lang="en-US" sz="1600" i="1" dirty="0" smtClean="0">
                                  <a:latin typeface="Cambria Math" panose="02040503050406030204" pitchFamily="18" charset="0"/>
                                </a:rPr>
                              </m:ctrlPr>
                            </m:sSupPr>
                            <m:e>
                              <m:r>
                                <a:rPr lang="en-US" sz="1600" i="1" dirty="0" smtClean="0">
                                  <a:latin typeface="Cambria Math" panose="02040503050406030204" pitchFamily="18" charset="0"/>
                                </a:rPr>
                                <m:t>𝑛</m:t>
                              </m:r>
                            </m:e>
                            <m:sup>
                              <m:r>
                                <a:rPr lang="en-US" sz="1600" i="1" dirty="0" smtClean="0">
                                  <a:latin typeface="Cambria Math" panose="02040503050406030204" pitchFamily="18" charset="0"/>
                                </a:rPr>
                                <m:t>′</m:t>
                              </m:r>
                            </m:sup>
                          </m:sSup>
                        </m:e>
                      </m:d>
                      <m:r>
                        <a:rPr lang="en-US" sz="1600" b="0" i="1" dirty="0" smtClean="0">
                          <a:latin typeface="Cambria Math" panose="02040503050406030204" pitchFamily="18" charset="0"/>
                        </a:rPr>
                        <m:t>≥ </m:t>
                      </m:r>
                      <m:r>
                        <a:rPr lang="en-US" sz="1600" i="1" dirty="0" smtClean="0">
                          <a:latin typeface="Cambria Math" panose="02040503050406030204" pitchFamily="18" charset="0"/>
                        </a:rPr>
                        <m:t> </m:t>
                      </m:r>
                      <m:r>
                        <a:rPr lang="en-US" sz="1600" i="1" dirty="0">
                          <a:latin typeface="Cambria Math" panose="02040503050406030204" pitchFamily="18" charset="0"/>
                        </a:rPr>
                        <m:t>𝑓</m:t>
                      </m:r>
                      <m:d>
                        <m:dPr>
                          <m:ctrlPr>
                            <a:rPr lang="en-US" sz="1600" i="1" dirty="0">
                              <a:latin typeface="Cambria Math" panose="02040503050406030204" pitchFamily="18" charset="0"/>
                            </a:rPr>
                          </m:ctrlPr>
                        </m:dPr>
                        <m:e>
                          <m:r>
                            <a:rPr lang="en-US" sz="1600" i="1" dirty="0">
                              <a:latin typeface="Cambria Math" panose="02040503050406030204" pitchFamily="18" charset="0"/>
                            </a:rPr>
                            <m:t>𝑛</m:t>
                          </m:r>
                        </m:e>
                      </m:d>
                      <m:r>
                        <a:rPr lang="en-US" sz="1600" i="1" dirty="0">
                          <a:latin typeface="Cambria Math" panose="02040503050406030204" pitchFamily="18" charset="0"/>
                          <a:ea typeface="Cambria Math" panose="02040503050406030204" pitchFamily="18" charset="0"/>
                        </a:rPr>
                        <m:t>⟺</m:t>
                      </m:r>
                      <m:r>
                        <a:rPr lang="en-US" sz="1600" i="1" dirty="0">
                          <a:latin typeface="Cambria Math" panose="02040503050406030204" pitchFamily="18" charset="0"/>
                        </a:rPr>
                        <m:t>𝑔</m:t>
                      </m:r>
                      <m:d>
                        <m:dPr>
                          <m:ctrlPr>
                            <a:rPr lang="en-US" sz="1600" i="1" dirty="0">
                              <a:latin typeface="Cambria Math" panose="02040503050406030204" pitchFamily="18" charset="0"/>
                            </a:rPr>
                          </m:ctrlPr>
                        </m:dPr>
                        <m:e>
                          <m:sSup>
                            <m:sSupPr>
                              <m:ctrlPr>
                                <a:rPr lang="en-US" sz="1600" i="1" dirty="0">
                                  <a:latin typeface="Cambria Math" panose="02040503050406030204" pitchFamily="18" charset="0"/>
                                </a:rPr>
                              </m:ctrlPr>
                            </m:sSupPr>
                            <m:e>
                              <m:r>
                                <a:rPr lang="en-US" sz="1600" i="1" dirty="0">
                                  <a:latin typeface="Cambria Math" panose="02040503050406030204" pitchFamily="18" charset="0"/>
                                </a:rPr>
                                <m:t>𝑛</m:t>
                              </m:r>
                            </m:e>
                            <m:sup>
                              <m:r>
                                <a:rPr lang="en-US" sz="1600" i="1" dirty="0">
                                  <a:latin typeface="Cambria Math" panose="02040503050406030204" pitchFamily="18" charset="0"/>
                                </a:rPr>
                                <m:t>′</m:t>
                              </m:r>
                            </m:sup>
                          </m:sSup>
                        </m:e>
                      </m:d>
                      <m:r>
                        <a:rPr lang="en-US" sz="1600" b="0" i="1" dirty="0" smtClean="0">
                          <a:latin typeface="Cambria Math" panose="02040503050406030204" pitchFamily="18" charset="0"/>
                        </a:rPr>
                        <m:t>≥</m:t>
                      </m:r>
                      <m:r>
                        <a:rPr lang="en-US" sz="1600" i="1" dirty="0">
                          <a:latin typeface="Cambria Math" panose="02040503050406030204" pitchFamily="18" charset="0"/>
                        </a:rPr>
                        <m:t> </m:t>
                      </m:r>
                      <m:sSup>
                        <m:sSupPr>
                          <m:ctrlPr>
                            <a:rPr lang="en-US" sz="1600" b="0" i="1" dirty="0" smtClean="0">
                              <a:latin typeface="Cambria Math" panose="02040503050406030204" pitchFamily="18" charset="0"/>
                              <a:sym typeface="Symbol"/>
                            </a:rPr>
                          </m:ctrlPr>
                        </m:sSupPr>
                        <m:e>
                          <m:r>
                            <a:rPr lang="en-US" sz="1600" i="1" dirty="0">
                              <a:latin typeface="Cambria Math" panose="02040503050406030204" pitchFamily="18" charset="0"/>
                            </a:rPr>
                            <m:t>𝐶</m:t>
                          </m:r>
                        </m:e>
                        <m:sup>
                          <m:r>
                            <a:rPr lang="en-US" sz="1600" b="0" i="1" dirty="0" smtClean="0">
                              <a:latin typeface="Cambria Math" panose="02040503050406030204" pitchFamily="18" charset="0"/>
                            </a:rPr>
                            <m:t>∗</m:t>
                          </m:r>
                        </m:sup>
                      </m:sSup>
                      <m:r>
                        <a:rPr lang="en-US" sz="1600" i="1" dirty="0">
                          <a:latin typeface="Cambria Math" panose="02040503050406030204" pitchFamily="18" charset="0"/>
                        </a:rPr>
                        <m:t> </m:t>
                      </m:r>
                    </m:oMath>
                  </m:oMathPara>
                </a14:m>
                <a:endParaRPr lang="en-US" sz="1600" dirty="0"/>
              </a:p>
            </p:txBody>
          </p:sp>
        </mc:Choice>
        <mc:Fallback xmlns="">
          <p:sp>
            <p:nvSpPr>
              <p:cNvPr id="23" name="Rectangle 22"/>
              <p:cNvSpPr>
                <a:spLocks noRot="1" noChangeAspect="1" noMove="1" noResize="1" noEditPoints="1" noAdjustHandles="1" noChangeArrowheads="1" noChangeShapeType="1" noTextEdit="1"/>
              </p:cNvSpPr>
              <p:nvPr/>
            </p:nvSpPr>
            <p:spPr>
              <a:xfrm>
                <a:off x="5403032" y="3979804"/>
                <a:ext cx="2932726" cy="338554"/>
              </a:xfrm>
              <a:prstGeom prst="rect">
                <a:avLst/>
              </a:prstGeom>
              <a:blipFill>
                <a:blip r:embed="rId6"/>
                <a:stretch>
                  <a:fillRect b="-1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356A35BE-A8E7-45DA-8EFF-A8AA655CE1F8}"/>
                  </a:ext>
                </a:extLst>
              </p:cNvPr>
              <p:cNvSpPr/>
              <p:nvPr/>
            </p:nvSpPr>
            <p:spPr>
              <a:xfrm>
                <a:off x="6252545" y="843241"/>
                <a:ext cx="1914114"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𝑓</m:t>
                      </m:r>
                      <m:r>
                        <a:rPr lang="en-US" sz="1400" i="1" dirty="0" smtClean="0">
                          <a:latin typeface="Cambria Math" panose="02040503050406030204" pitchFamily="18" charset="0"/>
                        </a:rPr>
                        <m:t>(</m:t>
                      </m:r>
                      <m:r>
                        <a:rPr lang="en-US" sz="1400" i="1" dirty="0" smtClean="0">
                          <a:latin typeface="Cambria Math" panose="02040503050406030204" pitchFamily="18" charset="0"/>
                        </a:rPr>
                        <m:t>𝑛</m:t>
                      </m:r>
                      <m:r>
                        <a:rPr lang="en-US" sz="1400" i="1" dirty="0" smtClean="0">
                          <a:latin typeface="Cambria Math" panose="02040503050406030204" pitchFamily="18" charset="0"/>
                        </a:rPr>
                        <m:t>) = </m:t>
                      </m:r>
                      <m:r>
                        <a:rPr lang="en-US" sz="1400" i="1" dirty="0" smtClean="0">
                          <a:latin typeface="Cambria Math" panose="02040503050406030204" pitchFamily="18" charset="0"/>
                        </a:rPr>
                        <m:t>𝑔</m:t>
                      </m:r>
                      <m:r>
                        <a:rPr lang="en-US" sz="1400" i="1" dirty="0" smtClean="0">
                          <a:latin typeface="Cambria Math" panose="02040503050406030204" pitchFamily="18" charset="0"/>
                        </a:rPr>
                        <m:t>(</m:t>
                      </m:r>
                      <m:r>
                        <a:rPr lang="en-US" sz="1400" i="1" dirty="0" smtClean="0">
                          <a:latin typeface="Cambria Math" panose="02040503050406030204" pitchFamily="18" charset="0"/>
                        </a:rPr>
                        <m:t>𝑛</m:t>
                      </m:r>
                      <m:r>
                        <a:rPr lang="en-US" sz="1400" i="1" dirty="0" smtClean="0">
                          <a:latin typeface="Cambria Math" panose="02040503050406030204" pitchFamily="18" charset="0"/>
                        </a:rPr>
                        <m:t>) + </m:t>
                      </m:r>
                      <m:r>
                        <a:rPr lang="en-US" sz="1400" i="1" dirty="0" smtClean="0">
                          <a:latin typeface="Cambria Math" panose="02040503050406030204" pitchFamily="18" charset="0"/>
                        </a:rPr>
                        <m:t>h</m:t>
                      </m:r>
                      <m:r>
                        <a:rPr lang="en-US" sz="1400" i="1" dirty="0" smtClean="0">
                          <a:latin typeface="Cambria Math" panose="02040503050406030204" pitchFamily="18" charset="0"/>
                        </a:rPr>
                        <m:t>(</m:t>
                      </m:r>
                      <m:r>
                        <a:rPr lang="en-US" sz="1400" i="1" dirty="0" smtClean="0">
                          <a:latin typeface="Cambria Math" panose="02040503050406030204" pitchFamily="18" charset="0"/>
                        </a:rPr>
                        <m:t>𝑛</m:t>
                      </m:r>
                      <m:r>
                        <a:rPr lang="en-US" sz="1400" i="1" dirty="0" smtClean="0">
                          <a:latin typeface="Cambria Math" panose="02040503050406030204" pitchFamily="18" charset="0"/>
                        </a:rPr>
                        <m:t>)</m:t>
                      </m:r>
                    </m:oMath>
                  </m:oMathPara>
                </a14:m>
                <a:endParaRPr lang="en-US" sz="1400" dirty="0"/>
              </a:p>
            </p:txBody>
          </p:sp>
        </mc:Choice>
        <mc:Fallback xmlns="">
          <p:sp>
            <p:nvSpPr>
              <p:cNvPr id="17" name="Rectangle 16">
                <a:extLst>
                  <a:ext uri="{FF2B5EF4-FFF2-40B4-BE49-F238E27FC236}">
                    <a16:creationId xmlns:a16="http://schemas.microsoft.com/office/drawing/2014/main" id="{356A35BE-A8E7-45DA-8EFF-A8AA655CE1F8}"/>
                  </a:ext>
                </a:extLst>
              </p:cNvPr>
              <p:cNvSpPr>
                <a:spLocks noRot="1" noChangeAspect="1" noMove="1" noResize="1" noEditPoints="1" noAdjustHandles="1" noChangeArrowheads="1" noChangeShapeType="1" noTextEdit="1"/>
              </p:cNvSpPr>
              <p:nvPr/>
            </p:nvSpPr>
            <p:spPr>
              <a:xfrm>
                <a:off x="6252545" y="843241"/>
                <a:ext cx="1914114" cy="307777"/>
              </a:xfrm>
              <a:prstGeom prst="rect">
                <a:avLst/>
              </a:prstGeom>
              <a:blipFill>
                <a:blip r:embed="rId7"/>
                <a:stretch>
                  <a:fillRect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7159086-AB07-4054-9B2F-7B26EEA586BE}"/>
                  </a:ext>
                </a:extLst>
              </p:cNvPr>
              <p:cNvSpPr txBox="1"/>
              <p:nvPr/>
            </p:nvSpPr>
            <p:spPr>
              <a:xfrm>
                <a:off x="5798721" y="1185494"/>
                <a:ext cx="259655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𝑓</m:t>
                      </m:r>
                      <m:r>
                        <a:rPr lang="en-US" sz="1400" i="1" dirty="0" smtClean="0">
                          <a:latin typeface="Cambria Math" panose="02040503050406030204" pitchFamily="18" charset="0"/>
                        </a:rPr>
                        <m:t>(</m:t>
                      </m:r>
                      <m:sSup>
                        <m:sSupPr>
                          <m:ctrlPr>
                            <a:rPr lang="en-US" sz="1400" b="0" i="1" dirty="0" smtClean="0">
                              <a:latin typeface="Cambria Math" panose="02040503050406030204" pitchFamily="18" charset="0"/>
                            </a:rPr>
                          </m:ctrlPr>
                        </m:sSupPr>
                        <m:e>
                          <m:r>
                            <a:rPr lang="en-US" sz="1400" i="1" dirty="0" smtClean="0">
                              <a:latin typeface="Cambria Math" panose="02040503050406030204" pitchFamily="18" charset="0"/>
                            </a:rPr>
                            <m:t>𝑛</m:t>
                          </m:r>
                        </m:e>
                        <m:sup>
                          <m:r>
                            <a:rPr lang="en-US" sz="1400" b="0" i="1" dirty="0" smtClean="0">
                              <a:latin typeface="Cambria Math" panose="02040503050406030204" pitchFamily="18" charset="0"/>
                            </a:rPr>
                            <m:t>∗</m:t>
                          </m:r>
                        </m:sup>
                      </m:sSup>
                      <m:r>
                        <a:rPr lang="en-US" sz="1400" i="1" dirty="0" smtClean="0">
                          <a:latin typeface="Cambria Math" panose="02040503050406030204" pitchFamily="18" charset="0"/>
                        </a:rPr>
                        <m:t>) = </m:t>
                      </m:r>
                      <m:r>
                        <a:rPr lang="en-US" sz="1400" i="1" dirty="0" smtClean="0">
                          <a:latin typeface="Cambria Math" panose="02040503050406030204" pitchFamily="18" charset="0"/>
                        </a:rPr>
                        <m:t>𝑔</m:t>
                      </m:r>
                      <m:r>
                        <a:rPr lang="en-US" sz="1400" i="1" dirty="0" smtClean="0">
                          <a:latin typeface="Cambria Math" panose="02040503050406030204" pitchFamily="18" charset="0"/>
                        </a:rPr>
                        <m:t>(</m:t>
                      </m:r>
                      <m:r>
                        <a:rPr lang="en-US" sz="1400" i="1" dirty="0" smtClean="0">
                          <a:latin typeface="Cambria Math" panose="02040503050406030204" pitchFamily="18" charset="0"/>
                        </a:rPr>
                        <m:t>𝑛</m:t>
                      </m:r>
                      <m:r>
                        <a:rPr lang="en-US" sz="1400" i="1" dirty="0" smtClean="0">
                          <a:latin typeface="Cambria Math" panose="02040503050406030204" pitchFamily="18" charset="0"/>
                        </a:rPr>
                        <m:t>) +0</m:t>
                      </m:r>
                    </m:oMath>
                  </m:oMathPara>
                </a14:m>
                <a:endParaRPr lang="en-US" sz="1400" dirty="0"/>
              </a:p>
            </p:txBody>
          </p:sp>
        </mc:Choice>
        <mc:Fallback xmlns="">
          <p:sp>
            <p:nvSpPr>
              <p:cNvPr id="19" name="TextBox 18">
                <a:extLst>
                  <a:ext uri="{FF2B5EF4-FFF2-40B4-BE49-F238E27FC236}">
                    <a16:creationId xmlns:a16="http://schemas.microsoft.com/office/drawing/2014/main" id="{A7159086-AB07-4054-9B2F-7B26EEA586BE}"/>
                  </a:ext>
                </a:extLst>
              </p:cNvPr>
              <p:cNvSpPr txBox="1">
                <a:spLocks noRot="1" noChangeAspect="1" noMove="1" noResize="1" noEditPoints="1" noAdjustHandles="1" noChangeArrowheads="1" noChangeShapeType="1" noTextEdit="1"/>
              </p:cNvSpPr>
              <p:nvPr/>
            </p:nvSpPr>
            <p:spPr>
              <a:xfrm>
                <a:off x="5798721" y="1185494"/>
                <a:ext cx="2596550" cy="307777"/>
              </a:xfrm>
              <a:prstGeom prst="rect">
                <a:avLst/>
              </a:prstGeom>
              <a:blipFill>
                <a:blip r:embed="rId8"/>
                <a:stretch>
                  <a:fillRect b="-5882"/>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C16A10A8-775A-418B-846A-46FB9DACAB82}"/>
              </a:ext>
            </a:extLst>
          </p:cNvPr>
          <p:cNvSpPr txBox="1"/>
          <p:nvPr/>
        </p:nvSpPr>
        <p:spPr>
          <a:xfrm>
            <a:off x="5118949" y="1176552"/>
            <a:ext cx="1287340" cy="307777"/>
          </a:xfrm>
          <a:prstGeom prst="rect">
            <a:avLst/>
          </a:prstGeom>
          <a:noFill/>
        </p:spPr>
        <p:txBody>
          <a:bodyPr wrap="none" rtlCol="0">
            <a:spAutoFit/>
          </a:bodyPr>
          <a:lstStyle/>
          <a:p>
            <a:r>
              <a:rPr lang="en-US" sz="1400" dirty="0"/>
              <a:t>For goal states: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CAFA438-DB26-49E6-9AB9-C615E5BB9BDA}"/>
                  </a:ext>
                </a:extLst>
              </p:cNvPr>
              <p:cNvSpPr txBox="1"/>
              <p:nvPr/>
            </p:nvSpPr>
            <p:spPr>
              <a:xfrm>
                <a:off x="5924139" y="2556344"/>
                <a:ext cx="2517420" cy="338554"/>
              </a:xfrm>
              <a:prstGeom prst="rect">
                <a:avLst/>
              </a:prstGeom>
              <a:noFill/>
            </p:spPr>
            <p:txBody>
              <a:bodyPr wrap="none" rtlCol="0">
                <a:spAutoFit/>
              </a:bodyPr>
              <a:lstStyle/>
              <a:p>
                <a:r>
                  <a:rPr lang="en-US" sz="1600" dirty="0"/>
                  <a:t>Any unexplored node </a:t>
                </a:r>
                <a14:m>
                  <m:oMath xmlns:m="http://schemas.openxmlformats.org/officeDocument/2006/math">
                    <m:r>
                      <a:rPr lang="en-US" sz="1600" i="1" dirty="0" smtClean="0">
                        <a:latin typeface="Cambria Math" panose="02040503050406030204" pitchFamily="18" charset="0"/>
                      </a:rPr>
                      <m:t>𝑛</m:t>
                    </m:r>
                  </m:oMath>
                </a14:m>
                <a:r>
                  <a:rPr lang="en-US" sz="1600" dirty="0"/>
                  <a:t> has:</a:t>
                </a:r>
              </a:p>
            </p:txBody>
          </p:sp>
        </mc:Choice>
        <mc:Fallback xmlns="">
          <p:sp>
            <p:nvSpPr>
              <p:cNvPr id="7" name="TextBox 6">
                <a:extLst>
                  <a:ext uri="{FF2B5EF4-FFF2-40B4-BE49-F238E27FC236}">
                    <a16:creationId xmlns:a16="http://schemas.microsoft.com/office/drawing/2014/main" id="{1CAFA438-DB26-49E6-9AB9-C615E5BB9BDA}"/>
                  </a:ext>
                </a:extLst>
              </p:cNvPr>
              <p:cNvSpPr txBox="1">
                <a:spLocks noRot="1" noChangeAspect="1" noMove="1" noResize="1" noEditPoints="1" noAdjustHandles="1" noChangeArrowheads="1" noChangeShapeType="1" noTextEdit="1"/>
              </p:cNvSpPr>
              <p:nvPr/>
            </p:nvSpPr>
            <p:spPr>
              <a:xfrm>
                <a:off x="5924139" y="2556344"/>
                <a:ext cx="2517420" cy="338554"/>
              </a:xfrm>
              <a:prstGeom prst="rect">
                <a:avLst/>
              </a:prstGeom>
              <a:blipFill>
                <a:blip r:embed="rId9"/>
                <a:stretch>
                  <a:fillRect l="-1453" t="-5357" r="-242" b="-21429"/>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6FF398BE-4CE1-4864-9587-E5636F0F5841}"/>
              </a:ext>
            </a:extLst>
          </p:cNvPr>
          <p:cNvSpPr/>
          <p:nvPr/>
        </p:nvSpPr>
        <p:spPr>
          <a:xfrm>
            <a:off x="5029200" y="685801"/>
            <a:ext cx="3366071" cy="858304"/>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1" grpId="1"/>
      <p:bldP spid="2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Guarantees of 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A* is </a:t>
                </a:r>
                <a:r>
                  <a:rPr lang="en-US" b="1" dirty="0">
                    <a:solidFill>
                      <a:srgbClr val="FF0000"/>
                    </a:solidFill>
                  </a:rPr>
                  <a:t>optimally efficient </a:t>
                </a:r>
              </a:p>
              <a:p>
                <a:pPr lvl="1"/>
                <a:endParaRPr lang="en-US" dirty="0"/>
              </a:p>
              <a:p>
                <a:pPr marL="685800" lvl="1" indent="-342900">
                  <a:buFont typeface="+mj-lt"/>
                  <a:buAutoNum type="alphaLcPeriod"/>
                </a:pPr>
                <a:r>
                  <a:rPr lang="en-US" dirty="0"/>
                  <a:t>No other tree-based search algorithm that uses the same heuristic can expand fewer nodes and still be guaranteed to find the optimal solution.</a:t>
                </a:r>
              </a:p>
              <a:p>
                <a:pPr marL="685800" lvl="1" indent="-342900">
                  <a:buFont typeface="+mj-lt"/>
                  <a:buAutoNum type="alphaLcPeriod"/>
                </a:pPr>
                <a:endParaRPr lang="en-US" dirty="0"/>
              </a:p>
              <a:p>
                <a:pPr marL="685800" lvl="1" indent="-342900">
                  <a:buFont typeface="+mj-lt"/>
                  <a:buAutoNum type="alphaLcPeriod"/>
                </a:pPr>
                <a:r>
                  <a:rPr lang="en-US" dirty="0"/>
                  <a:t>Any algorithm that does not expand all nodes with</a:t>
                </a:r>
                <a14:m>
                  <m:oMath xmlns:m="http://schemas.openxmlformats.org/officeDocument/2006/math">
                    <m:r>
                      <a:rPr lang="en-US" i="1" dirty="0" smtClean="0">
                        <a:latin typeface="Cambria Math" panose="02040503050406030204" pitchFamily="18" charset="0"/>
                      </a:rPr>
                      <m:t> </m:t>
                    </m:r>
                    <m:r>
                      <a:rPr lang="en-US" i="1" dirty="0" smtClean="0">
                        <a:latin typeface="Cambria Math" panose="02040503050406030204" pitchFamily="18" charset="0"/>
                      </a:rPr>
                      <m:t>𝑓</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 &lt; </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𝐶</m:t>
                        </m:r>
                      </m:e>
                      <m:sup>
                        <m:r>
                          <a:rPr lang="en-US" b="0" i="1" dirty="0" smtClean="0">
                            <a:latin typeface="Cambria Math" panose="02040503050406030204" pitchFamily="18" charset="0"/>
                          </a:rPr>
                          <m:t>∗</m:t>
                        </m:r>
                      </m:sup>
                    </m:sSup>
                    <m:r>
                      <a:rPr lang="en-US" i="1" dirty="0" smtClean="0">
                        <a:latin typeface="Cambria Math" panose="02040503050406030204" pitchFamily="18" charset="0"/>
                      </a:rPr>
                      <m:t> </m:t>
                    </m:r>
                  </m:oMath>
                </a14:m>
                <a:r>
                  <a:rPr lang="en-US" dirty="0"/>
                  <a:t>(the lowest cost of going to a goal node) cannot be optimal. It risks missing the optimal solution.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927" t="-1541" r="-618"/>
                </a:stretch>
              </a:blipFill>
            </p:spPr>
            <p:txBody>
              <a:bodyPr/>
              <a:lstStyle/>
              <a:p>
                <a:r>
                  <a:rPr lang="en-US">
                    <a:noFill/>
                  </a:rPr>
                  <a:t> </a:t>
                </a:r>
              </a:p>
            </p:txBody>
          </p:sp>
        </mc:Fallback>
      </mc:AlternateContent>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a:t>Properties of A*</a:t>
            </a:r>
          </a:p>
        </p:txBody>
      </p:sp>
      <mc:AlternateContent xmlns:mc="http://schemas.openxmlformats.org/markup-compatibility/2006" xmlns:a14="http://schemas.microsoft.com/office/drawing/2010/main">
        <mc:Choice Requires="a14">
          <p:sp>
            <p:nvSpPr>
              <p:cNvPr id="27651" name="Rectangle 3"/>
              <p:cNvSpPr>
                <a:spLocks noGrp="1" noChangeArrowheads="1"/>
              </p:cNvSpPr>
              <p:nvPr>
                <p:ph idx="1"/>
              </p:nvPr>
            </p:nvSpPr>
            <p:spPr/>
            <p:txBody>
              <a:bodyPr>
                <a:normAutofit fontScale="92500" lnSpcReduction="10000"/>
              </a:bodyPr>
              <a:lstStyle/>
              <a:p>
                <a:r>
                  <a:rPr lang="en-US" sz="2400" b="1" dirty="0">
                    <a:solidFill>
                      <a:srgbClr val="FF0000"/>
                    </a:solidFill>
                  </a:rPr>
                  <a:t>Complete?</a:t>
                </a:r>
              </a:p>
              <a:p>
                <a:pPr lvl="1">
                  <a:buNone/>
                </a:pPr>
                <a:r>
                  <a:rPr lang="en-US" sz="2400" dirty="0"/>
                  <a:t>Yes</a:t>
                </a:r>
              </a:p>
              <a:p>
                <a:endParaRPr lang="en-US" sz="2400" b="1" dirty="0">
                  <a:solidFill>
                    <a:srgbClr val="CC0099"/>
                  </a:solidFill>
                </a:endParaRPr>
              </a:p>
              <a:p>
                <a:r>
                  <a:rPr lang="en-US" sz="2400" b="1" dirty="0">
                    <a:solidFill>
                      <a:srgbClr val="FF0000"/>
                    </a:solidFill>
                  </a:rPr>
                  <a:t>Optimal?</a:t>
                </a:r>
              </a:p>
              <a:p>
                <a:pPr lvl="1">
                  <a:buNone/>
                </a:pPr>
                <a:r>
                  <a:rPr lang="en-US" sz="2400" dirty="0"/>
                  <a:t>Yes</a:t>
                </a:r>
              </a:p>
              <a:p>
                <a:endParaRPr lang="en-US" sz="2400" b="1" dirty="0">
                  <a:solidFill>
                    <a:srgbClr val="CC0099"/>
                  </a:solidFill>
                </a:endParaRPr>
              </a:p>
              <a:p>
                <a:r>
                  <a:rPr lang="en-US" sz="2400" b="1" dirty="0">
                    <a:solidFill>
                      <a:srgbClr val="FF0000"/>
                    </a:solidFill>
                  </a:rPr>
                  <a:t>Time?</a:t>
                </a:r>
              </a:p>
              <a:p>
                <a:pPr lvl="1">
                  <a:buNone/>
                </a:pPr>
                <a:r>
                  <a:rPr lang="en-US" sz="2400" dirty="0"/>
                  <a:t>Number of nodes for which </a:t>
                </a:r>
                <a14:m>
                  <m:oMath xmlns:m="http://schemas.openxmlformats.org/officeDocument/2006/math">
                    <m:r>
                      <a:rPr lang="en-US" sz="2400" i="1" dirty="0" smtClean="0">
                        <a:latin typeface="Cambria Math" panose="02040503050406030204" pitchFamily="18" charset="0"/>
                      </a:rPr>
                      <m:t>𝑓</m:t>
                    </m:r>
                    <m:r>
                      <a:rPr lang="en-US" sz="2400" i="1" dirty="0" smtClean="0">
                        <a:latin typeface="Cambria Math" panose="02040503050406030204" pitchFamily="18" charset="0"/>
                      </a:rPr>
                      <m:t>(</m:t>
                    </m:r>
                    <m:r>
                      <a:rPr lang="en-US" sz="2400" i="1" dirty="0" smtClean="0">
                        <a:latin typeface="Cambria Math" panose="02040503050406030204" pitchFamily="18" charset="0"/>
                      </a:rPr>
                      <m:t>𝑛</m:t>
                    </m:r>
                    <m:r>
                      <a:rPr lang="en-US" sz="2400" i="1" dirty="0" smtClean="0">
                        <a:latin typeface="Cambria Math" panose="02040503050406030204" pitchFamily="18" charset="0"/>
                      </a:rPr>
                      <m:t>) ≤ </m:t>
                    </m:r>
                    <m:sSup>
                      <m:sSupPr>
                        <m:ctrlPr>
                          <a:rPr lang="en-US" sz="2400" b="0" i="1" dirty="0" smtClean="0">
                            <a:latin typeface="Cambria Math" panose="02040503050406030204" pitchFamily="18" charset="0"/>
                            <a:cs typeface="Arial" pitchFamily="34" charset="0"/>
                          </a:rPr>
                        </m:ctrlPr>
                      </m:sSupPr>
                      <m:e>
                        <m:r>
                          <a:rPr lang="en-US" sz="2400" i="1" dirty="0">
                            <a:latin typeface="Cambria Math" panose="02040503050406030204" pitchFamily="18" charset="0"/>
                          </a:rPr>
                          <m:t>𝐶</m:t>
                        </m:r>
                      </m:e>
                      <m:sup>
                        <m:r>
                          <a:rPr lang="en-US" sz="2400" b="0" i="1" dirty="0" smtClean="0">
                            <a:latin typeface="Cambria Math" panose="02040503050406030204" pitchFamily="18" charset="0"/>
                          </a:rPr>
                          <m:t>∗</m:t>
                        </m:r>
                      </m:sup>
                    </m:sSup>
                    <m:r>
                      <a:rPr lang="en-US" sz="2400" i="1" dirty="0">
                        <a:latin typeface="Cambria Math" panose="02040503050406030204" pitchFamily="18" charset="0"/>
                      </a:rPr>
                      <m:t> </m:t>
                    </m:r>
                  </m:oMath>
                </a14:m>
                <a:r>
                  <a:rPr lang="en-US" sz="2400" dirty="0"/>
                  <a:t>(exponential)</a:t>
                </a:r>
              </a:p>
              <a:p>
                <a:endParaRPr lang="en-US" sz="2400" b="1" dirty="0">
                  <a:solidFill>
                    <a:srgbClr val="CC0099"/>
                  </a:solidFill>
                </a:endParaRPr>
              </a:p>
              <a:p>
                <a:r>
                  <a:rPr lang="en-US" sz="2400" b="1" dirty="0">
                    <a:solidFill>
                      <a:srgbClr val="FF0000"/>
                    </a:solidFill>
                  </a:rPr>
                  <a:t>Space?</a:t>
                </a:r>
              </a:p>
              <a:p>
                <a:pPr lvl="1">
                  <a:buNone/>
                </a:pPr>
                <a:r>
                  <a:rPr lang="en-US" sz="2400" dirty="0"/>
                  <a:t>Same as time complexity. This is often too much unless a very good heuristic is know.</a:t>
                </a:r>
              </a:p>
            </p:txBody>
          </p:sp>
        </mc:Choice>
        <mc:Fallback xmlns="">
          <p:sp>
            <p:nvSpPr>
              <p:cNvPr id="27651" name="Rectangle 3"/>
              <p:cNvSpPr>
                <a:spLocks noGrp="1" noRot="1" noChangeAspect="1" noMove="1" noResize="1" noEditPoints="1" noAdjustHandles="1" noChangeArrowheads="1" noChangeShapeType="1" noTextEdit="1"/>
              </p:cNvSpPr>
              <p:nvPr>
                <p:ph idx="1"/>
              </p:nvPr>
            </p:nvSpPr>
            <p:spPr>
              <a:blipFill>
                <a:blip r:embed="rId3"/>
                <a:stretch>
                  <a:fillRect l="-850" t="-2241"/>
                </a:stretch>
              </a:blipFill>
            </p:spPr>
            <p:txBody>
              <a:bodyPr/>
              <a:lstStyle/>
              <a:p>
                <a:r>
                  <a:rPr lang="en-US">
                    <a:noFill/>
                  </a:rPr>
                  <a:t> </a:t>
                </a:r>
              </a:p>
            </p:txBody>
          </p:sp>
        </mc:Fallback>
      </mc:AlternateContent>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a:t>Designing Heuristic Functions</a:t>
            </a:r>
          </a:p>
        </p:txBody>
      </p:sp>
      <mc:AlternateContent xmlns:mc="http://schemas.openxmlformats.org/markup-compatibility/2006" xmlns:a14="http://schemas.microsoft.com/office/drawing/2010/main">
        <mc:Choice Requires="a14">
          <p:sp>
            <p:nvSpPr>
              <p:cNvPr id="28675" name="Rectangle 3"/>
              <p:cNvSpPr>
                <a:spLocks noGrp="1" noChangeArrowheads="1"/>
              </p:cNvSpPr>
              <p:nvPr>
                <p:ph idx="1"/>
              </p:nvPr>
            </p:nvSpPr>
            <p:spPr>
              <a:xfrm>
                <a:off x="628650" y="1371600"/>
                <a:ext cx="7886700" cy="5121274"/>
              </a:xfrm>
            </p:spPr>
            <p:txBody>
              <a:bodyPr>
                <a:normAutofit/>
              </a:bodyPr>
              <a:lstStyle/>
              <a:p>
                <a:pPr marL="0" indent="0">
                  <a:buNone/>
                </a:pPr>
                <a:r>
                  <a:rPr lang="en-US" sz="2000" dirty="0"/>
                  <a:t>Heuristics for the 8-puzzle</a:t>
                </a:r>
              </a:p>
              <a:p>
                <a:pPr lvl="1">
                  <a:buNone/>
                </a:pPr>
                <a14:m>
                  <m:oMath xmlns:m="http://schemas.openxmlformats.org/officeDocument/2006/math">
                    <m:r>
                      <a:rPr lang="en-US" sz="2000" i="1" dirty="0" smtClean="0">
                        <a:latin typeface="Cambria Math" panose="02040503050406030204" pitchFamily="18" charset="0"/>
                      </a:rPr>
                      <m:t>h</m:t>
                    </m:r>
                    <m:r>
                      <a:rPr lang="en-US" sz="2000" i="1" baseline="-25000" dirty="0">
                        <a:latin typeface="Cambria Math" panose="02040503050406030204" pitchFamily="18" charset="0"/>
                      </a:rPr>
                      <m:t>1</m:t>
                    </m:r>
                    <m:r>
                      <a:rPr lang="en-US" sz="2000" i="1" dirty="0">
                        <a:latin typeface="Cambria Math" panose="02040503050406030204" pitchFamily="18" charset="0"/>
                      </a:rPr>
                      <m:t>(</m:t>
                    </m:r>
                    <m:r>
                      <a:rPr lang="en-US" sz="2000" i="1" dirty="0">
                        <a:latin typeface="Cambria Math" panose="02040503050406030204" pitchFamily="18" charset="0"/>
                      </a:rPr>
                      <m:t>𝑛</m:t>
                    </m:r>
                    <m:r>
                      <a:rPr lang="en-US" sz="2000" i="1" dirty="0">
                        <a:latin typeface="Cambria Math" panose="02040503050406030204" pitchFamily="18" charset="0"/>
                      </a:rPr>
                      <m:t>)</m:t>
                    </m:r>
                  </m:oMath>
                </a14:m>
                <a:r>
                  <a:rPr lang="en-US" sz="2000" i="1" dirty="0"/>
                  <a:t> </a:t>
                </a:r>
                <a:r>
                  <a:rPr lang="en-US" sz="2000" dirty="0"/>
                  <a:t>= number of misplaced tiles</a:t>
                </a:r>
              </a:p>
              <a:p>
                <a:pPr lvl="1">
                  <a:buNone/>
                </a:pPr>
                <a14:m>
                  <m:oMath xmlns:m="http://schemas.openxmlformats.org/officeDocument/2006/math">
                    <m:r>
                      <a:rPr lang="en-US" sz="2000" i="1" dirty="0" smtClean="0">
                        <a:latin typeface="Cambria Math" panose="02040503050406030204" pitchFamily="18" charset="0"/>
                      </a:rPr>
                      <m:t>h</m:t>
                    </m:r>
                    <m:r>
                      <a:rPr lang="en-US" sz="2000" i="1" baseline="-25000" dirty="0">
                        <a:latin typeface="Cambria Math" panose="02040503050406030204" pitchFamily="18" charset="0"/>
                      </a:rPr>
                      <m:t>2</m:t>
                    </m:r>
                    <m:r>
                      <a:rPr lang="en-US" sz="2000" i="1" dirty="0">
                        <a:latin typeface="Cambria Math" panose="02040503050406030204" pitchFamily="18" charset="0"/>
                      </a:rPr>
                      <m:t>(</m:t>
                    </m:r>
                    <m:r>
                      <a:rPr lang="en-US" sz="2000" i="1" dirty="0">
                        <a:latin typeface="Cambria Math" panose="02040503050406030204" pitchFamily="18" charset="0"/>
                      </a:rPr>
                      <m:t>𝑛</m:t>
                    </m:r>
                    <m:r>
                      <a:rPr lang="en-US" sz="2000" i="1" dirty="0">
                        <a:latin typeface="Cambria Math" panose="02040503050406030204" pitchFamily="18" charset="0"/>
                      </a:rPr>
                      <m:t>)</m:t>
                    </m:r>
                  </m:oMath>
                </a14:m>
                <a:r>
                  <a:rPr lang="en-US" sz="2000" i="1" dirty="0"/>
                  <a:t> </a:t>
                </a:r>
                <a:r>
                  <a:rPr lang="en-US" sz="2000" dirty="0"/>
                  <a:t>= total Manhattan distance (number of squares from desired location of each tile)</a:t>
                </a:r>
                <a:br>
                  <a:rPr lang="en-US" sz="2000" dirty="0"/>
                </a:br>
                <a:endParaRPr lang="en-US" sz="2000" dirty="0"/>
              </a:p>
              <a:p>
                <a:pPr>
                  <a:buFontTx/>
                  <a:buNone/>
                </a:pPr>
                <a:endParaRPr lang="en-US" sz="2000" dirty="0"/>
              </a:p>
              <a:p>
                <a:pPr>
                  <a:buFontTx/>
                  <a:buNone/>
                </a:pPr>
                <a:endParaRPr lang="en-US" sz="2000" dirty="0"/>
              </a:p>
              <a:p>
                <a:pPr>
                  <a:buFontTx/>
                  <a:buNone/>
                </a:pPr>
                <a:endParaRPr lang="en-US" sz="2000" dirty="0"/>
              </a:p>
              <a:p>
                <a:pPr lvl="1" algn="ctr">
                  <a:buNone/>
                </a:pPr>
                <a:endParaRPr lang="en-US" sz="2000" dirty="0"/>
              </a:p>
              <a:p>
                <a:pPr lvl="1" algn="ctr">
                  <a:buNone/>
                </a:pPr>
                <a:br>
                  <a:rPr lang="en-US" sz="2000" dirty="0"/>
                </a:br>
                <a:endParaRPr lang="en-US" sz="2000" dirty="0"/>
              </a:p>
              <a:p>
                <a:pPr lvl="1" algn="ctr">
                  <a:buNone/>
                </a:pPr>
                <a14:m>
                  <m:oMathPara xmlns:m="http://schemas.openxmlformats.org/officeDocument/2006/math">
                    <m:oMathParaPr>
                      <m:jc m:val="left"/>
                    </m:oMathParaPr>
                    <m:oMath xmlns:m="http://schemas.openxmlformats.org/officeDocument/2006/math">
                      <m:r>
                        <a:rPr lang="en-US" sz="2000" i="1" dirty="0" smtClean="0">
                          <a:latin typeface="Cambria Math" panose="02040503050406030204" pitchFamily="18" charset="0"/>
                        </a:rPr>
                        <m:t>h</m:t>
                      </m:r>
                      <m:r>
                        <a:rPr lang="en-US" sz="2000" i="1" baseline="-25000" dirty="0">
                          <a:latin typeface="Cambria Math" panose="02040503050406030204" pitchFamily="18" charset="0"/>
                        </a:rPr>
                        <m:t>1</m:t>
                      </m:r>
                      <m:r>
                        <a:rPr lang="en-US" sz="2000" i="1" dirty="0">
                          <a:latin typeface="Cambria Math" panose="02040503050406030204" pitchFamily="18" charset="0"/>
                        </a:rPr>
                        <m:t>(</m:t>
                      </m:r>
                      <m:r>
                        <a:rPr lang="en-US" sz="2000" i="1" dirty="0">
                          <a:latin typeface="Cambria Math" panose="02040503050406030204" pitchFamily="18" charset="0"/>
                        </a:rPr>
                        <m:t>𝑠𝑡𝑎𝑟𝑡</m:t>
                      </m:r>
                      <m:r>
                        <a:rPr lang="en-US" sz="2000" i="1" dirty="0">
                          <a:latin typeface="Cambria Math" panose="02040503050406030204" pitchFamily="18" charset="0"/>
                        </a:rPr>
                        <m:t>) = 8</m:t>
                      </m:r>
                    </m:oMath>
                  </m:oMathPara>
                </a14:m>
                <a:endParaRPr lang="en-US" sz="2000" dirty="0"/>
              </a:p>
              <a:p>
                <a:pPr lvl="1" algn="r">
                  <a:buNone/>
                </a:pPr>
                <a14:m>
                  <m:oMathPara xmlns:m="http://schemas.openxmlformats.org/officeDocument/2006/math">
                    <m:oMathParaPr>
                      <m:jc m:val="left"/>
                    </m:oMathParaPr>
                    <m:oMath xmlns:m="http://schemas.openxmlformats.org/officeDocument/2006/math">
                      <m:r>
                        <a:rPr lang="en-US" sz="2000" i="1" dirty="0" smtClean="0">
                          <a:latin typeface="Cambria Math" panose="02040503050406030204" pitchFamily="18" charset="0"/>
                        </a:rPr>
                        <m:t>h</m:t>
                      </m:r>
                      <m:r>
                        <a:rPr lang="en-US" sz="2000" i="1" baseline="-25000" dirty="0">
                          <a:latin typeface="Cambria Math" panose="02040503050406030204" pitchFamily="18" charset="0"/>
                        </a:rPr>
                        <m:t>2</m:t>
                      </m:r>
                      <m:r>
                        <a:rPr lang="en-US" sz="2000" i="1" dirty="0">
                          <a:latin typeface="Cambria Math" panose="02040503050406030204" pitchFamily="18" charset="0"/>
                        </a:rPr>
                        <m:t>(</m:t>
                      </m:r>
                      <m:r>
                        <a:rPr lang="en-US" sz="2000" i="1" dirty="0">
                          <a:latin typeface="Cambria Math" panose="02040503050406030204" pitchFamily="18" charset="0"/>
                        </a:rPr>
                        <m:t>𝑠𝑡𝑎𝑟𝑡</m:t>
                      </m:r>
                      <m:r>
                        <a:rPr lang="en-US" sz="2000" i="1" dirty="0">
                          <a:latin typeface="Cambria Math" panose="02040503050406030204" pitchFamily="18" charset="0"/>
                        </a:rPr>
                        <m:t>) = 3+1+2+2+2+3+3+2 = 18</m:t>
                      </m:r>
                    </m:oMath>
                  </m:oMathPara>
                </a14:m>
                <a:endParaRPr lang="en-US" sz="2000" dirty="0"/>
              </a:p>
              <a:p>
                <a:pPr marL="0" indent="0">
                  <a:buNone/>
                </a:pPr>
                <a:endParaRPr lang="en-US" sz="2000" dirty="0"/>
              </a:p>
              <a:p>
                <a:pPr marL="0" indent="0">
                  <a:buNone/>
                </a:pPr>
                <a:r>
                  <a:rPr lang="en-US" sz="2000" dirty="0"/>
                  <a:t>Are </a:t>
                </a:r>
                <a14:m>
                  <m:oMath xmlns:m="http://schemas.openxmlformats.org/officeDocument/2006/math">
                    <m:r>
                      <a:rPr lang="en-US" sz="2000" i="1" dirty="0" smtClean="0">
                        <a:latin typeface="Cambria Math" panose="02040503050406030204" pitchFamily="18" charset="0"/>
                      </a:rPr>
                      <m:t>h</m:t>
                    </m:r>
                    <m:r>
                      <a:rPr lang="en-US" sz="2000" i="1" baseline="-25000" dirty="0">
                        <a:latin typeface="Cambria Math" panose="02040503050406030204" pitchFamily="18" charset="0"/>
                      </a:rPr>
                      <m:t>1</m:t>
                    </m:r>
                  </m:oMath>
                </a14:m>
                <a:r>
                  <a:rPr lang="en-US" sz="2000" baseline="-25000" dirty="0"/>
                  <a:t> </a:t>
                </a:r>
                <a:r>
                  <a:rPr lang="en-US" sz="2000" dirty="0"/>
                  <a:t>and </a:t>
                </a:r>
                <a14:m>
                  <m:oMath xmlns:m="http://schemas.openxmlformats.org/officeDocument/2006/math">
                    <m:r>
                      <a:rPr lang="en-US" sz="2000" i="1" dirty="0" smtClean="0">
                        <a:latin typeface="Cambria Math" panose="02040503050406030204" pitchFamily="18" charset="0"/>
                      </a:rPr>
                      <m:t>h</m:t>
                    </m:r>
                    <m:r>
                      <a:rPr lang="en-US" sz="2000" i="1" baseline="-25000" dirty="0">
                        <a:latin typeface="Cambria Math" panose="02040503050406030204" pitchFamily="18" charset="0"/>
                      </a:rPr>
                      <m:t>2</m:t>
                    </m:r>
                  </m:oMath>
                </a14:m>
                <a:r>
                  <a:rPr lang="en-US" sz="2000" baseline="-25000" dirty="0"/>
                  <a:t> </a:t>
                </a:r>
                <a:r>
                  <a:rPr lang="en-US" sz="2000" dirty="0"/>
                  <a:t>admissible?</a:t>
                </a:r>
              </a:p>
            </p:txBody>
          </p:sp>
        </mc:Choice>
        <mc:Fallback xmlns="">
          <p:sp>
            <p:nvSpPr>
              <p:cNvPr id="28675" name="Rectangle 3"/>
              <p:cNvSpPr>
                <a:spLocks noGrp="1" noRot="1" noChangeAspect="1" noMove="1" noResize="1" noEditPoints="1" noAdjustHandles="1" noChangeArrowheads="1" noChangeShapeType="1" noTextEdit="1"/>
              </p:cNvSpPr>
              <p:nvPr>
                <p:ph idx="1"/>
              </p:nvPr>
            </p:nvSpPr>
            <p:spPr>
              <a:xfrm>
                <a:off x="628650" y="1371600"/>
                <a:ext cx="7886700" cy="5121274"/>
              </a:xfrm>
              <a:blipFill>
                <a:blip r:embed="rId3"/>
                <a:stretch>
                  <a:fillRect l="-773" t="-1190"/>
                </a:stretch>
              </a:blipFill>
            </p:spPr>
            <p:txBody>
              <a:bodyPr/>
              <a:lstStyle/>
              <a:p>
                <a:r>
                  <a:rPr lang="en-US">
                    <a:noFill/>
                  </a:rPr>
                  <a:t> </a:t>
                </a:r>
              </a:p>
            </p:txBody>
          </p:sp>
        </mc:Fallback>
      </mc:AlternateContent>
      <p:pic>
        <p:nvPicPr>
          <p:cNvPr id="28677" name="Picture 5" descr="8puzzle"/>
          <p:cNvPicPr>
            <a:picLocks noChangeAspect="1" noChangeArrowheads="1"/>
          </p:cNvPicPr>
          <p:nvPr/>
        </p:nvPicPr>
        <p:blipFill>
          <a:blip r:embed="rId4" cstate="print"/>
          <a:srcRect/>
          <a:stretch>
            <a:fillRect/>
          </a:stretch>
        </p:blipFill>
        <p:spPr bwMode="auto">
          <a:xfrm>
            <a:off x="2286000" y="2714625"/>
            <a:ext cx="4257675" cy="2162175"/>
          </a:xfrm>
          <a:prstGeom prst="rect">
            <a:avLst/>
          </a:prstGeom>
          <a:noFill/>
        </p:spPr>
      </p:pic>
      <p:sp>
        <p:nvSpPr>
          <p:cNvPr id="2" name="Speech Bubble: Oval 1">
            <a:extLst>
              <a:ext uri="{FF2B5EF4-FFF2-40B4-BE49-F238E27FC236}">
                <a16:creationId xmlns:a16="http://schemas.microsoft.com/office/drawing/2014/main" id="{FD045406-1F84-4E3F-86E8-5D2BF0DAD9FB}"/>
              </a:ext>
            </a:extLst>
          </p:cNvPr>
          <p:cNvSpPr/>
          <p:nvPr/>
        </p:nvSpPr>
        <p:spPr>
          <a:xfrm>
            <a:off x="3619500" y="5791200"/>
            <a:ext cx="1905000" cy="625474"/>
          </a:xfrm>
          <a:prstGeom prst="wedgeEllipseCallout">
            <a:avLst>
              <a:gd name="adj1" fmla="val -93068"/>
              <a:gd name="adj2" fmla="val -944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1 needs to move 3 positions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a:t>Heuristics from Relaxed Problems</a:t>
            </a:r>
          </a:p>
        </p:txBody>
      </p:sp>
      <mc:AlternateContent xmlns:mc="http://schemas.openxmlformats.org/markup-compatibility/2006" xmlns:a14="http://schemas.microsoft.com/office/drawing/2010/main">
        <mc:Choice Requires="a14">
          <p:sp>
            <p:nvSpPr>
              <p:cNvPr id="31747" name="Rectangle 3"/>
              <p:cNvSpPr>
                <a:spLocks noGrp="1" noChangeArrowheads="1"/>
              </p:cNvSpPr>
              <p:nvPr>
                <p:ph idx="1"/>
              </p:nvPr>
            </p:nvSpPr>
            <p:spPr>
              <a:xfrm>
                <a:off x="628650" y="1600200"/>
                <a:ext cx="7886700" cy="4351338"/>
              </a:xfrm>
            </p:spPr>
            <p:txBody>
              <a:bodyPr>
                <a:normAutofit/>
              </a:bodyPr>
              <a:lstStyle/>
              <a:p>
                <a:r>
                  <a:rPr lang="en-US" sz="2000" dirty="0"/>
                  <a:t>A problem with fewer restrictions on the actions is called a relaxed problem.</a:t>
                </a:r>
              </a:p>
              <a:p>
                <a:r>
                  <a:rPr lang="en-US" sz="2000" b="1" dirty="0">
                    <a:solidFill>
                      <a:srgbClr val="FF0000"/>
                    </a:solidFill>
                  </a:rPr>
                  <a:t>The cost of an optimal solution to a relaxed problem is an admissible heuristic for the original problem. I.e., the true cost is never smaller.</a:t>
                </a:r>
              </a:p>
              <a:p>
                <a:r>
                  <a:rPr lang="en-US" dirty="0"/>
                  <a:t>What relaxation is used by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2</m:t>
                        </m:r>
                      </m:sub>
                    </m:sSub>
                  </m:oMath>
                </a14:m>
                <a:r>
                  <a:rPr lang="en-US" dirty="0"/>
                  <a:t>?</a:t>
                </a:r>
              </a:p>
              <a:p>
                <a:pPr lvl="1"/>
                <a14:m>
                  <m:oMath xmlns:m="http://schemas.openxmlformats.org/officeDocument/2006/math">
                    <m:r>
                      <a:rPr lang="en-US" sz="1700" i="1" dirty="0">
                        <a:latin typeface="Cambria Math" panose="02040503050406030204" pitchFamily="18" charset="0"/>
                      </a:rPr>
                      <m:t>h</m:t>
                    </m:r>
                    <m:r>
                      <a:rPr lang="en-US" sz="1700" i="1" baseline="-25000" dirty="0">
                        <a:latin typeface="Cambria Math" panose="02040503050406030204" pitchFamily="18" charset="0"/>
                      </a:rPr>
                      <m:t>1</m:t>
                    </m:r>
                  </m:oMath>
                </a14:m>
                <a:r>
                  <a:rPr lang="en-US" sz="1700" dirty="0"/>
                  <a:t>: If the rules of the 8-puzzle are relaxed so that a tile can move </a:t>
                </a:r>
                <a:r>
                  <a:rPr lang="en-US" sz="1700" dirty="0">
                    <a:solidFill>
                      <a:srgbClr val="FF0000"/>
                    </a:solidFill>
                  </a:rPr>
                  <a:t>anywhere</a:t>
                </a:r>
                <a:r>
                  <a:rPr lang="en-US" sz="1700" dirty="0"/>
                  <a:t>, then </a:t>
                </a:r>
                <a14:m>
                  <m:oMath xmlns:m="http://schemas.openxmlformats.org/officeDocument/2006/math">
                    <m:r>
                      <a:rPr lang="en-US" sz="1700" i="1" dirty="0" smtClean="0">
                        <a:latin typeface="Cambria Math" panose="02040503050406030204" pitchFamily="18" charset="0"/>
                      </a:rPr>
                      <m:t>h</m:t>
                    </m:r>
                    <m:r>
                      <a:rPr lang="en-US" sz="1700" i="1" baseline="-25000" dirty="0">
                        <a:latin typeface="Cambria Math" panose="02040503050406030204" pitchFamily="18" charset="0"/>
                      </a:rPr>
                      <m:t>1</m:t>
                    </m:r>
                    <m:r>
                      <a:rPr lang="en-US" sz="1700" i="1" dirty="0">
                        <a:latin typeface="Cambria Math" panose="02040503050406030204" pitchFamily="18" charset="0"/>
                      </a:rPr>
                      <m:t>(</m:t>
                    </m:r>
                    <m:r>
                      <a:rPr lang="en-US" sz="1700" i="1" dirty="0">
                        <a:latin typeface="Cambria Math" panose="02040503050406030204" pitchFamily="18" charset="0"/>
                      </a:rPr>
                      <m:t>𝑛</m:t>
                    </m:r>
                    <m:r>
                      <a:rPr lang="en-US" sz="1700" i="1" dirty="0">
                        <a:latin typeface="Cambria Math" panose="02040503050406030204" pitchFamily="18" charset="0"/>
                      </a:rPr>
                      <m:t>) </m:t>
                    </m:r>
                  </m:oMath>
                </a14:m>
                <a:r>
                  <a:rPr lang="en-US" sz="1700" dirty="0"/>
                  <a:t>gives the shortest solution.</a:t>
                </a:r>
              </a:p>
              <a:p>
                <a:pPr lvl="1"/>
                <a14:m>
                  <m:oMath xmlns:m="http://schemas.openxmlformats.org/officeDocument/2006/math">
                    <m:r>
                      <a:rPr lang="en-US" sz="1700" i="1" dirty="0">
                        <a:latin typeface="Cambria Math" panose="02040503050406030204" pitchFamily="18" charset="0"/>
                      </a:rPr>
                      <m:t>h</m:t>
                    </m:r>
                    <m:r>
                      <a:rPr lang="en-US" sz="1700" b="0" i="1" baseline="-25000" dirty="0" smtClean="0">
                        <a:latin typeface="Cambria Math" panose="02040503050406030204" pitchFamily="18" charset="0"/>
                      </a:rPr>
                      <m:t>2</m:t>
                    </m:r>
                  </m:oMath>
                </a14:m>
                <a:r>
                  <a:rPr lang="en-US" sz="1700" dirty="0"/>
                  <a:t>: If the rules are relaxed so that a tile can move to </a:t>
                </a:r>
                <a:r>
                  <a:rPr lang="en-US" sz="1700" dirty="0">
                    <a:solidFill>
                      <a:srgbClr val="FF0000"/>
                    </a:solidFill>
                  </a:rPr>
                  <a:t>any adjacent square,</a:t>
                </a:r>
                <a:r>
                  <a:rPr lang="en-US" sz="1700" dirty="0"/>
                  <a:t> then </a:t>
                </a:r>
                <a14:m>
                  <m:oMath xmlns:m="http://schemas.openxmlformats.org/officeDocument/2006/math">
                    <m:r>
                      <a:rPr lang="en-US" sz="1700" i="1" dirty="0" smtClean="0">
                        <a:latin typeface="Cambria Math" panose="02040503050406030204" pitchFamily="18" charset="0"/>
                      </a:rPr>
                      <m:t>h</m:t>
                    </m:r>
                    <m:r>
                      <a:rPr lang="en-US" sz="1700" i="1" baseline="-25000" dirty="0">
                        <a:latin typeface="Cambria Math" panose="02040503050406030204" pitchFamily="18" charset="0"/>
                      </a:rPr>
                      <m:t>2</m:t>
                    </m:r>
                    <m:r>
                      <a:rPr lang="en-US" sz="1700" i="1" dirty="0">
                        <a:latin typeface="Cambria Math" panose="02040503050406030204" pitchFamily="18" charset="0"/>
                      </a:rPr>
                      <m:t>(</m:t>
                    </m:r>
                    <m:r>
                      <a:rPr lang="en-US" sz="1700" i="1" dirty="0">
                        <a:latin typeface="Cambria Math" panose="02040503050406030204" pitchFamily="18" charset="0"/>
                      </a:rPr>
                      <m:t>𝑛</m:t>
                    </m:r>
                    <m:r>
                      <a:rPr lang="en-US" sz="1700" i="1" dirty="0">
                        <a:latin typeface="Cambria Math" panose="02040503050406030204" pitchFamily="18" charset="0"/>
                      </a:rPr>
                      <m:t>) </m:t>
                    </m:r>
                  </m:oMath>
                </a14:m>
                <a:r>
                  <a:rPr lang="en-US" sz="1700" dirty="0"/>
                  <a:t>gives the shortest solution.</a:t>
                </a:r>
              </a:p>
            </p:txBody>
          </p:sp>
        </mc:Choice>
        <mc:Fallback xmlns="">
          <p:sp>
            <p:nvSpPr>
              <p:cNvPr id="31747" name="Rectangle 3"/>
              <p:cNvSpPr>
                <a:spLocks noGrp="1" noRot="1" noChangeAspect="1" noMove="1" noResize="1" noEditPoints="1" noAdjustHandles="1" noChangeArrowheads="1" noChangeShapeType="1" noTextEdit="1"/>
              </p:cNvSpPr>
              <p:nvPr>
                <p:ph idx="1"/>
              </p:nvPr>
            </p:nvSpPr>
            <p:spPr>
              <a:xfrm>
                <a:off x="628650" y="1600200"/>
                <a:ext cx="7886700" cy="4351338"/>
              </a:xfrm>
              <a:blipFill>
                <a:blip r:embed="rId3"/>
                <a:stretch>
                  <a:fillRect l="-773" t="-1543"/>
                </a:stretch>
              </a:blipFill>
            </p:spPr>
            <p:txBody>
              <a:bodyPr/>
              <a:lstStyle/>
              <a:p>
                <a:r>
                  <a:rPr lang="en-US">
                    <a:noFill/>
                  </a:rPr>
                  <a:t> </a:t>
                </a:r>
              </a:p>
            </p:txBody>
          </p:sp>
        </mc:Fallback>
      </mc:AlternateContent>
      <p:pic>
        <p:nvPicPr>
          <p:cNvPr id="4" name="Picture 5" descr="8puzzle">
            <a:extLst>
              <a:ext uri="{FF2B5EF4-FFF2-40B4-BE49-F238E27FC236}">
                <a16:creationId xmlns:a16="http://schemas.microsoft.com/office/drawing/2014/main" id="{66432456-2E86-4039-AC9B-531E04026339}"/>
              </a:ext>
            </a:extLst>
          </p:cNvPr>
          <p:cNvPicPr>
            <a:picLocks noChangeAspect="1" noChangeArrowheads="1"/>
          </p:cNvPicPr>
          <p:nvPr/>
        </p:nvPicPr>
        <p:blipFill>
          <a:blip r:embed="rId4" cstate="print"/>
          <a:srcRect/>
          <a:stretch>
            <a:fillRect/>
          </a:stretch>
        </p:blipFill>
        <p:spPr bwMode="auto">
          <a:xfrm>
            <a:off x="762000" y="4467225"/>
            <a:ext cx="4257675" cy="2162175"/>
          </a:xfrm>
          <a:prstGeom prst="rect">
            <a:avLst/>
          </a:prstGeom>
          <a:noFill/>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16A7BB08-C7D6-4FA0-8AAE-E2FDBC693D13}"/>
                  </a:ext>
                </a:extLst>
              </p:cNvPr>
              <p:cNvSpPr/>
              <p:nvPr/>
            </p:nvSpPr>
            <p:spPr>
              <a:xfrm>
                <a:off x="5153024" y="4707619"/>
                <a:ext cx="3990975" cy="161698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2000" i="1" dirty="0" smtClean="0">
                          <a:latin typeface="Cambria Math" panose="02040503050406030204" pitchFamily="18" charset="0"/>
                        </a:rPr>
                        <m:t>h</m:t>
                      </m:r>
                      <m:r>
                        <a:rPr lang="en-US" sz="2000" i="1" baseline="-25000" dirty="0">
                          <a:latin typeface="Cambria Math" panose="02040503050406030204" pitchFamily="18" charset="0"/>
                        </a:rPr>
                        <m:t>1</m:t>
                      </m:r>
                      <m:r>
                        <a:rPr lang="en-US" sz="2000" i="1" dirty="0">
                          <a:latin typeface="Cambria Math" panose="02040503050406030204" pitchFamily="18" charset="0"/>
                        </a:rPr>
                        <m:t>(</m:t>
                      </m:r>
                      <m:r>
                        <a:rPr lang="en-US" sz="2000" i="1" dirty="0">
                          <a:latin typeface="Cambria Math" panose="02040503050406030204" pitchFamily="18" charset="0"/>
                        </a:rPr>
                        <m:t>𝑠𝑡𝑎𝑟𝑡</m:t>
                      </m:r>
                      <m:r>
                        <a:rPr lang="en-US" sz="2000" i="1" dirty="0">
                          <a:latin typeface="Cambria Math" panose="02040503050406030204" pitchFamily="18" charset="0"/>
                        </a:rPr>
                        <m:t>) = 8</m:t>
                      </m:r>
                    </m:oMath>
                  </m:oMathPara>
                </a14:m>
                <a:endParaRPr lang="en-US" sz="2000" dirty="0"/>
              </a:p>
              <a:p>
                <a:endParaRPr lang="en-US" sz="2000" i="1" dirty="0"/>
              </a:p>
              <a:p>
                <a:pPr/>
                <a14:m>
                  <m:oMathPara xmlns:m="http://schemas.openxmlformats.org/officeDocument/2006/math">
                    <m:oMathParaPr>
                      <m:jc m:val="left"/>
                    </m:oMathParaPr>
                    <m:oMath xmlns:m="http://schemas.openxmlformats.org/officeDocument/2006/math">
                      <m:r>
                        <a:rPr lang="en-US" sz="2000" i="1" dirty="0" smtClean="0">
                          <a:latin typeface="Cambria Math" panose="02040503050406030204" pitchFamily="18" charset="0"/>
                        </a:rPr>
                        <m:t>h</m:t>
                      </m:r>
                      <m:r>
                        <a:rPr lang="en-US" sz="2000" i="1" baseline="-25000" dirty="0">
                          <a:latin typeface="Cambria Math" panose="02040503050406030204" pitchFamily="18" charset="0"/>
                        </a:rPr>
                        <m:t>2</m:t>
                      </m:r>
                      <m:r>
                        <a:rPr lang="en-US" sz="2000" i="1" dirty="0">
                          <a:latin typeface="Cambria Math" panose="02040503050406030204" pitchFamily="18" charset="0"/>
                        </a:rPr>
                        <m:t>(</m:t>
                      </m:r>
                      <m:r>
                        <a:rPr lang="en-US" sz="2000" i="1" dirty="0">
                          <a:latin typeface="Cambria Math" panose="02040503050406030204" pitchFamily="18" charset="0"/>
                        </a:rPr>
                        <m:t>𝑠𝑡𝑎𝑟𝑡</m:t>
                      </m:r>
                      <m:r>
                        <a:rPr lang="en-US" sz="2000" b="0" i="1" dirty="0" smtClean="0">
                          <a:latin typeface="Cambria Math" panose="02040503050406030204" pitchFamily="18" charset="0"/>
                        </a:rPr>
                        <m:t>)</m:t>
                      </m:r>
                      <m:r>
                        <a:rPr lang="en-US" sz="2000" i="1" dirty="0">
                          <a:latin typeface="Cambria Math" panose="02040503050406030204" pitchFamily="18" charset="0"/>
                        </a:rPr>
                        <m:t>= 3+1+2+2+2+3+3+2 = 18</m:t>
                      </m:r>
                    </m:oMath>
                  </m:oMathPara>
                </a14:m>
                <a:endParaRPr lang="en-US" sz="2000" dirty="0"/>
              </a:p>
            </p:txBody>
          </p:sp>
        </mc:Choice>
        <mc:Fallback xmlns="">
          <p:sp>
            <p:nvSpPr>
              <p:cNvPr id="2" name="Rectangle 1">
                <a:extLst>
                  <a:ext uri="{FF2B5EF4-FFF2-40B4-BE49-F238E27FC236}">
                    <a16:creationId xmlns:a16="http://schemas.microsoft.com/office/drawing/2014/main" id="{16A7BB08-C7D6-4FA0-8AAE-E2FDBC693D13}"/>
                  </a:ext>
                </a:extLst>
              </p:cNvPr>
              <p:cNvSpPr>
                <a:spLocks noRot="1" noChangeAspect="1" noMove="1" noResize="1" noEditPoints="1" noAdjustHandles="1" noChangeArrowheads="1" noChangeShapeType="1" noTextEdit="1"/>
              </p:cNvSpPr>
              <p:nvPr/>
            </p:nvSpPr>
            <p:spPr>
              <a:xfrm>
                <a:off x="5153024" y="4707619"/>
                <a:ext cx="3990975" cy="1616981"/>
              </a:xfrm>
              <a:prstGeom prst="rect">
                <a:avLst/>
              </a:prstGeom>
              <a:blipFill>
                <a:blip r:embed="rId5"/>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uiExpand="1"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Heuristics from Relaxed Problems</a:t>
            </a:r>
          </a:p>
        </p:txBody>
      </p:sp>
      <p:sp>
        <p:nvSpPr>
          <p:cNvPr id="3" name="Content Placeholder 2"/>
          <p:cNvSpPr>
            <a:spLocks noGrp="1"/>
          </p:cNvSpPr>
          <p:nvPr>
            <p:ph idx="1"/>
          </p:nvPr>
        </p:nvSpPr>
        <p:spPr>
          <a:xfrm>
            <a:off x="457200" y="1219200"/>
            <a:ext cx="8229600" cy="4525963"/>
          </a:xfrm>
        </p:spPr>
        <p:txBody>
          <a:bodyPr>
            <a:normAutofit/>
          </a:bodyPr>
          <a:lstStyle/>
          <a:p>
            <a:pPr marL="0" indent="0" algn="ctr">
              <a:buNone/>
            </a:pPr>
            <a:r>
              <a:rPr lang="en-US" sz="2400" b="1" dirty="0"/>
              <a:t>What relaxations are used in these two cases?</a:t>
            </a:r>
          </a:p>
        </p:txBody>
      </p:sp>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encilSketch/>
                    </a14:imgEffect>
                  </a14:imgLayer>
                </a14:imgProps>
              </a:ext>
            </a:extLst>
          </a:blip>
          <a:srcRect/>
          <a:stretch>
            <a:fillRect/>
          </a:stretch>
        </p:blipFill>
        <p:spPr bwMode="auto">
          <a:xfrm>
            <a:off x="652534" y="2678960"/>
            <a:ext cx="3272163" cy="3272163"/>
          </a:xfrm>
          <a:prstGeom prst="rect">
            <a:avLst/>
          </a:prstGeom>
          <a:noFill/>
          <a:ln w="9525">
            <a:noFill/>
            <a:miter lim="800000"/>
            <a:headEnd/>
            <a:tailEnd/>
          </a:ln>
        </p:spPr>
      </p:pic>
      <p:sp>
        <p:nvSpPr>
          <p:cNvPr id="6" name="Down Arrow 5"/>
          <p:cNvSpPr/>
          <p:nvPr/>
        </p:nvSpPr>
        <p:spPr>
          <a:xfrm>
            <a:off x="834321" y="2427299"/>
            <a:ext cx="181787" cy="2423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57200" y="2133600"/>
            <a:ext cx="983077" cy="293699"/>
          </a:xfrm>
          <a:prstGeom prst="rect">
            <a:avLst/>
          </a:prstGeom>
          <a:noFill/>
        </p:spPr>
        <p:txBody>
          <a:bodyPr wrap="none" rtlCol="0">
            <a:spAutoFit/>
          </a:bodyPr>
          <a:lstStyle/>
          <a:p>
            <a:r>
              <a:rPr lang="en-US" dirty="0"/>
              <a:t>Start state</a:t>
            </a:r>
          </a:p>
        </p:txBody>
      </p:sp>
      <p:sp>
        <p:nvSpPr>
          <p:cNvPr id="8" name="Down Arrow 7"/>
          <p:cNvSpPr/>
          <p:nvPr/>
        </p:nvSpPr>
        <p:spPr>
          <a:xfrm rot="5400000">
            <a:off x="4068898" y="5547973"/>
            <a:ext cx="181787" cy="2423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72562" y="5974746"/>
            <a:ext cx="983077" cy="293699"/>
          </a:xfrm>
          <a:prstGeom prst="rect">
            <a:avLst/>
          </a:prstGeom>
          <a:noFill/>
        </p:spPr>
        <p:txBody>
          <a:bodyPr wrap="none" rtlCol="0">
            <a:spAutoFit/>
          </a:bodyPr>
          <a:lstStyle/>
          <a:p>
            <a:r>
              <a:rPr lang="en-US" dirty="0"/>
              <a:t>Goal state</a:t>
            </a:r>
          </a:p>
        </p:txBody>
      </p:sp>
      <p:sp>
        <p:nvSpPr>
          <p:cNvPr id="10" name="5-Point Star 9"/>
          <p:cNvSpPr/>
          <p:nvPr/>
        </p:nvSpPr>
        <p:spPr>
          <a:xfrm>
            <a:off x="1864446" y="4920998"/>
            <a:ext cx="181787" cy="181787"/>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1985637" y="5042189"/>
            <a:ext cx="1878464" cy="666552"/>
          </a:xfrm>
          <a:prstGeom prst="line">
            <a:avLst/>
          </a:prstGeom>
          <a:ln w="38100"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pic>
        <p:nvPicPr>
          <p:cNvPr id="12" name="Picture 2">
            <a:extLst>
              <a:ext uri="{FF2B5EF4-FFF2-40B4-BE49-F238E27FC236}">
                <a16:creationId xmlns:a16="http://schemas.microsoft.com/office/drawing/2014/main" id="{DF9E533F-BB9B-4439-8E8F-5DED1104394F}"/>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encilSketch/>
                    </a14:imgEffect>
                  </a14:imgLayer>
                </a14:imgProps>
              </a:ext>
            </a:extLst>
          </a:blip>
          <a:srcRect/>
          <a:stretch>
            <a:fillRect/>
          </a:stretch>
        </p:blipFill>
        <p:spPr bwMode="auto">
          <a:xfrm>
            <a:off x="4843534" y="2650385"/>
            <a:ext cx="3272163" cy="3272163"/>
          </a:xfrm>
          <a:prstGeom prst="rect">
            <a:avLst/>
          </a:prstGeom>
          <a:noFill/>
          <a:ln w="9525">
            <a:noFill/>
            <a:miter lim="800000"/>
            <a:headEnd/>
            <a:tailEnd/>
          </a:ln>
        </p:spPr>
      </p:pic>
      <p:sp>
        <p:nvSpPr>
          <p:cNvPr id="13" name="Down Arrow 5">
            <a:extLst>
              <a:ext uri="{FF2B5EF4-FFF2-40B4-BE49-F238E27FC236}">
                <a16:creationId xmlns:a16="http://schemas.microsoft.com/office/drawing/2014/main" id="{B3F9EDDE-1211-49CC-AE28-0DEA8B67AF1F}"/>
              </a:ext>
            </a:extLst>
          </p:cNvPr>
          <p:cNvSpPr/>
          <p:nvPr/>
        </p:nvSpPr>
        <p:spPr>
          <a:xfrm>
            <a:off x="5025321" y="2398724"/>
            <a:ext cx="181787" cy="2423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4A4A6DB-BDAD-44F5-B13C-B4880EE656EE}"/>
              </a:ext>
            </a:extLst>
          </p:cNvPr>
          <p:cNvSpPr txBox="1"/>
          <p:nvPr/>
        </p:nvSpPr>
        <p:spPr>
          <a:xfrm>
            <a:off x="4648200" y="2105025"/>
            <a:ext cx="983077" cy="293699"/>
          </a:xfrm>
          <a:prstGeom prst="rect">
            <a:avLst/>
          </a:prstGeom>
          <a:noFill/>
        </p:spPr>
        <p:txBody>
          <a:bodyPr wrap="none" rtlCol="0">
            <a:spAutoFit/>
          </a:bodyPr>
          <a:lstStyle/>
          <a:p>
            <a:r>
              <a:rPr lang="en-US" dirty="0"/>
              <a:t>Start state</a:t>
            </a:r>
          </a:p>
        </p:txBody>
      </p:sp>
      <p:sp>
        <p:nvSpPr>
          <p:cNvPr id="15" name="Down Arrow 7">
            <a:extLst>
              <a:ext uri="{FF2B5EF4-FFF2-40B4-BE49-F238E27FC236}">
                <a16:creationId xmlns:a16="http://schemas.microsoft.com/office/drawing/2014/main" id="{6552566B-6F41-412F-BD9D-8B255E817642}"/>
              </a:ext>
            </a:extLst>
          </p:cNvPr>
          <p:cNvSpPr/>
          <p:nvPr/>
        </p:nvSpPr>
        <p:spPr>
          <a:xfrm rot="5400000">
            <a:off x="8236888" y="5519398"/>
            <a:ext cx="181787" cy="2423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7F9CFA2-F858-4809-8B7D-A3225899B45B}"/>
              </a:ext>
            </a:extLst>
          </p:cNvPr>
          <p:cNvSpPr txBox="1"/>
          <p:nvPr/>
        </p:nvSpPr>
        <p:spPr>
          <a:xfrm>
            <a:off x="7836242" y="5961230"/>
            <a:ext cx="983077" cy="293699"/>
          </a:xfrm>
          <a:prstGeom prst="rect">
            <a:avLst/>
          </a:prstGeom>
          <a:noFill/>
        </p:spPr>
        <p:txBody>
          <a:bodyPr wrap="none" rtlCol="0">
            <a:spAutoFit/>
          </a:bodyPr>
          <a:lstStyle/>
          <a:p>
            <a:r>
              <a:rPr lang="en-US" dirty="0"/>
              <a:t>Goal state</a:t>
            </a:r>
          </a:p>
        </p:txBody>
      </p:sp>
      <p:sp>
        <p:nvSpPr>
          <p:cNvPr id="17" name="5-Point Star 9">
            <a:extLst>
              <a:ext uri="{FF2B5EF4-FFF2-40B4-BE49-F238E27FC236}">
                <a16:creationId xmlns:a16="http://schemas.microsoft.com/office/drawing/2014/main" id="{C5FBD971-D576-46B5-B778-F31D90E6A82B}"/>
              </a:ext>
            </a:extLst>
          </p:cNvPr>
          <p:cNvSpPr/>
          <p:nvPr/>
        </p:nvSpPr>
        <p:spPr>
          <a:xfrm>
            <a:off x="6055446" y="4892423"/>
            <a:ext cx="181787" cy="181787"/>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FFB86754-9901-4B12-8CBE-445BFFF5B1E5}"/>
              </a:ext>
            </a:extLst>
          </p:cNvPr>
          <p:cNvCxnSpPr/>
          <p:nvPr/>
        </p:nvCxnSpPr>
        <p:spPr>
          <a:xfrm>
            <a:off x="6176637" y="5013614"/>
            <a:ext cx="1878464" cy="666552"/>
          </a:xfrm>
          <a:prstGeom prst="bentConnector3">
            <a:avLst>
              <a:gd name="adj1" fmla="val 308"/>
            </a:avLst>
          </a:prstGeom>
          <a:ln w="38100"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4" name="Rectangle 3">
            <a:extLst>
              <a:ext uri="{FF2B5EF4-FFF2-40B4-BE49-F238E27FC236}">
                <a16:creationId xmlns:a16="http://schemas.microsoft.com/office/drawing/2014/main" id="{19042422-30D2-4FB5-9682-F3AE7571F65B}"/>
              </a:ext>
            </a:extLst>
          </p:cNvPr>
          <p:cNvSpPr/>
          <p:nvPr/>
        </p:nvSpPr>
        <p:spPr>
          <a:xfrm>
            <a:off x="1325338" y="1828800"/>
            <a:ext cx="1952779" cy="369332"/>
          </a:xfrm>
          <a:prstGeom prst="rect">
            <a:avLst/>
          </a:prstGeom>
        </p:spPr>
        <p:txBody>
          <a:bodyPr wrap="none">
            <a:spAutoFit/>
          </a:bodyPr>
          <a:lstStyle/>
          <a:p>
            <a:r>
              <a:rPr lang="en-US" b="1" dirty="0"/>
              <a:t>Euclidean distance</a:t>
            </a:r>
          </a:p>
        </p:txBody>
      </p:sp>
      <p:sp>
        <p:nvSpPr>
          <p:cNvPr id="19" name="Rectangle 18">
            <a:extLst>
              <a:ext uri="{FF2B5EF4-FFF2-40B4-BE49-F238E27FC236}">
                <a16:creationId xmlns:a16="http://schemas.microsoft.com/office/drawing/2014/main" id="{6B0D99D0-DFBD-4069-8820-82E7E0CAE9B6}"/>
              </a:ext>
            </a:extLst>
          </p:cNvPr>
          <p:cNvSpPr/>
          <p:nvPr/>
        </p:nvSpPr>
        <p:spPr>
          <a:xfrm>
            <a:off x="5514821" y="1840468"/>
            <a:ext cx="2099614" cy="369332"/>
          </a:xfrm>
          <a:prstGeom prst="rect">
            <a:avLst/>
          </a:prstGeom>
        </p:spPr>
        <p:txBody>
          <a:bodyPr wrap="none">
            <a:spAutoFit/>
          </a:bodyPr>
          <a:lstStyle/>
          <a:p>
            <a:r>
              <a:rPr lang="en-US" b="1" dirty="0"/>
              <a:t>Manhattan distance</a:t>
            </a:r>
          </a:p>
        </p:txBody>
      </p:sp>
    </p:spTree>
    <p:extLst>
      <p:ext uri="{BB962C8B-B14F-4D97-AF65-F5344CB8AC3E}">
        <p14:creationId xmlns:p14="http://schemas.microsoft.com/office/powerpoint/2010/main" val="746709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 Function and Available Actions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156700" y="1371604"/>
                <a:ext cx="4508847" cy="5121270"/>
              </a:xfrm>
            </p:spPr>
            <p:txBody>
              <a:bodyPr>
                <a:normAutofit fontScale="77500" lnSpcReduction="20000"/>
              </a:bodyPr>
              <a:lstStyle/>
              <a:p>
                <a:r>
                  <a:rPr lang="en-US" dirty="0"/>
                  <a:t>As an action schema:</a:t>
                </a:r>
              </a:p>
              <a:p>
                <a:pPr marL="342900" lvl="1" indent="0">
                  <a:buNone/>
                </a:pPr>
                <a14:m>
                  <m:oMathPara xmlns:m="http://schemas.openxmlformats.org/officeDocument/2006/math">
                    <m:oMathParaPr>
                      <m:jc m:val="left"/>
                    </m:oMathParaPr>
                    <m:oMath xmlns:m="http://schemas.openxmlformats.org/officeDocument/2006/math">
                      <m:r>
                        <a:rPr lang="en-US" i="1" dirty="0" smtClean="0">
                          <a:latin typeface="Cambria Math" panose="02040503050406030204" pitchFamily="18" charset="0"/>
                        </a:rPr>
                        <m:t>𝐴𝑐𝑡𝑖𝑜𝑛</m:t>
                      </m:r>
                      <m:d>
                        <m:dPr>
                          <m:ctrlPr>
                            <a:rPr lang="en-US" i="1" dirty="0" smtClean="0">
                              <a:latin typeface="Cambria Math" panose="02040503050406030204" pitchFamily="18" charset="0"/>
                            </a:rPr>
                          </m:ctrlPr>
                        </m:dPr>
                        <m:e>
                          <m:r>
                            <a:rPr lang="en-US" i="1" dirty="0" smtClean="0">
                              <a:latin typeface="Cambria Math" panose="02040503050406030204" pitchFamily="18" charset="0"/>
                            </a:rPr>
                            <m:t>𝑔𝑜</m:t>
                          </m:r>
                          <m:d>
                            <m:dPr>
                              <m:ctrlPr>
                                <a:rPr lang="en-US" i="1" dirty="0" smtClean="0">
                                  <a:latin typeface="Cambria Math" panose="02040503050406030204" pitchFamily="18" charset="0"/>
                                </a:rPr>
                              </m:ctrlPr>
                            </m:dPr>
                            <m:e>
                              <m:r>
                                <a:rPr lang="en-US" i="1" dirty="0" err="1" smtClean="0">
                                  <a:latin typeface="Cambria Math" panose="02040503050406030204" pitchFamily="18" charset="0"/>
                                </a:rPr>
                                <m:t>𝑑𝑖𝑟</m:t>
                              </m:r>
                            </m:e>
                          </m:d>
                        </m:e>
                      </m:d>
                    </m:oMath>
                  </m:oMathPara>
                </a14:m>
                <a:br>
                  <a:rPr lang="en-US" dirty="0"/>
                </a:br>
                <a:r>
                  <a:rPr lang="en-US" dirty="0"/>
                  <a:t>PRECOND: no wall in direction </a:t>
                </a:r>
                <a14:m>
                  <m:oMath xmlns:m="http://schemas.openxmlformats.org/officeDocument/2006/math">
                    <m:r>
                      <a:rPr lang="en-US" i="1" dirty="0" smtClean="0">
                        <a:latin typeface="Cambria Math" panose="02040503050406030204" pitchFamily="18" charset="0"/>
                      </a:rPr>
                      <m:t>𝑑𝑖𝑟</m:t>
                    </m:r>
                  </m:oMath>
                </a14:m>
                <a:br>
                  <a:rPr lang="en-US" dirty="0"/>
                </a:br>
                <a:r>
                  <a:rPr lang="en-US" dirty="0"/>
                  <a:t>EFFECT: change the agent’s location according to </a:t>
                </a:r>
                <a14:m>
                  <m:oMath xmlns:m="http://schemas.openxmlformats.org/officeDocument/2006/math">
                    <m:r>
                      <a:rPr lang="en-US" i="1" dirty="0" smtClean="0">
                        <a:latin typeface="Cambria Math" panose="02040503050406030204" pitchFamily="18" charset="0"/>
                      </a:rPr>
                      <m:t>𝑑𝑖𝑟</m:t>
                    </m:r>
                  </m:oMath>
                </a14:m>
                <a:endParaRPr lang="en-US" dirty="0"/>
              </a:p>
              <a:p>
                <a:r>
                  <a:rPr lang="en-US" dirty="0"/>
                  <a:t>As a function:</a:t>
                </a:r>
                <a:br>
                  <a:rPr lang="en-US" dirty="0"/>
                </a:br>
                <a:r>
                  <a:rPr lang="en-US" dirty="0"/>
                  <a:t>        </a:t>
                </a:r>
                <a14:m>
                  <m:oMath xmlns:m="http://schemas.openxmlformats.org/officeDocument/2006/math">
                    <m:r>
                      <a:rPr lang="en-US" sz="2000" b="0" i="1" smtClean="0">
                        <a:latin typeface="Cambria Math" panose="02040503050406030204" pitchFamily="18" charset="0"/>
                      </a:rPr>
                      <m:t>𝑓</m:t>
                    </m:r>
                    <m:r>
                      <a:rPr lang="en-US" sz="2000" b="0" i="1" smtClean="0">
                        <a:latin typeface="Cambria Math" panose="02040503050406030204" pitchFamily="18" charset="0"/>
                      </a:rPr>
                      <m:t>:</m:t>
                    </m:r>
                    <m:r>
                      <a:rPr lang="en-US" sz="2000" b="0" i="1" smtClean="0">
                        <a:latin typeface="Cambria Math" panose="02040503050406030204" pitchFamily="18" charset="0"/>
                      </a:rPr>
                      <m:t>𝑆</m:t>
                    </m:r>
                    <m:r>
                      <a:rPr lang="en-US" sz="2000" b="0" i="1" smtClean="0">
                        <a:latin typeface="Cambria Math" panose="02040503050406030204" pitchFamily="18" charset="0"/>
                      </a:rPr>
                      <m:t>×</m:t>
                    </m:r>
                    <m:r>
                      <a:rPr lang="en-US" sz="2000" b="0" i="1" smtClean="0">
                        <a:latin typeface="Cambria Math" panose="02040503050406030204" pitchFamily="18" charset="0"/>
                      </a:rPr>
                      <m:t>𝐴</m:t>
                    </m:r>
                    <m:r>
                      <a:rPr lang="en-US" sz="2000" b="0" i="1" smtClean="0">
                        <a:latin typeface="Cambria Math" panose="02040503050406030204" pitchFamily="18" charset="0"/>
                      </a:rPr>
                      <m:t> →</m:t>
                    </m:r>
                    <m:r>
                      <a:rPr lang="en-US" sz="2000" b="0" i="1" smtClean="0">
                        <a:latin typeface="Cambria Math" panose="02040503050406030204" pitchFamily="18" charset="0"/>
                      </a:rPr>
                      <m:t>𝑆</m:t>
                    </m:r>
                    <m:r>
                      <a:rPr lang="en-US" sz="2000" b="0" i="0" smtClean="0">
                        <a:latin typeface="Cambria Math" panose="02040503050406030204" pitchFamily="18" charset="0"/>
                      </a:rPr>
                      <m:t> </m:t>
                    </m:r>
                  </m:oMath>
                </a14:m>
                <a:r>
                  <a:rPr lang="en-US" sz="2000" dirty="0"/>
                  <a:t>or </a:t>
                </a: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𝑠</m:t>
                        </m:r>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r>
                      <a:rPr lang="en-US" sz="2000" b="0" i="1" smtClean="0">
                        <a:latin typeface="Cambria Math" panose="02040503050406030204" pitchFamily="18" charset="0"/>
                      </a:rPr>
                      <m:t>𝑟𝑒𝑠𝑢𝑙𝑡</m:t>
                    </m:r>
                    <m:r>
                      <a:rPr lang="en-US" sz="2000" b="0" i="1" smtClean="0">
                        <a:latin typeface="Cambria Math" panose="02040503050406030204" pitchFamily="18" charset="0"/>
                      </a:rPr>
                      <m:t>(</m:t>
                    </m:r>
                    <m:r>
                      <a:rPr lang="en-US" sz="2000" b="0" i="1" smtClean="0">
                        <a:latin typeface="Cambria Math" panose="02040503050406030204" pitchFamily="18" charset="0"/>
                      </a:rPr>
                      <m:t>𝑎</m:t>
                    </m:r>
                    <m:r>
                      <a:rPr lang="en-US" sz="2000" b="0" i="1" smtClean="0">
                        <a:latin typeface="Cambria Math" panose="02040503050406030204" pitchFamily="18" charset="0"/>
                      </a:rPr>
                      <m:t>, </m:t>
                    </m:r>
                    <m:r>
                      <a:rPr lang="en-US" sz="2000" b="0" i="1" smtClean="0">
                        <a:latin typeface="Cambria Math" panose="02040503050406030204" pitchFamily="18" charset="0"/>
                      </a:rPr>
                      <m:t>𝑠</m:t>
                    </m:r>
                    <m:r>
                      <a:rPr lang="en-US" sz="2000" b="0" i="1" smtClean="0">
                        <a:latin typeface="Cambria Math" panose="02040503050406030204" pitchFamily="18" charset="0"/>
                      </a:rPr>
                      <m:t>)</m:t>
                    </m:r>
                  </m:oMath>
                </a14:m>
                <a:br>
                  <a:rPr lang="en-US" sz="2000" dirty="0"/>
                </a:br>
                <a:endParaRPr lang="en-US" sz="2000" dirty="0"/>
              </a:p>
              <a:p>
                <a:r>
                  <a:rPr lang="en-US" sz="2000" dirty="0"/>
                  <a:t>Function implemented </a:t>
                </a:r>
                <a:br>
                  <a:rPr lang="en-US" sz="2000" dirty="0"/>
                </a:br>
                <a:r>
                  <a:rPr lang="en-US" sz="2000" dirty="0"/>
                  <a:t>as a table representing</a:t>
                </a:r>
                <a:br>
                  <a:rPr lang="en-US" sz="2000" dirty="0"/>
                </a:br>
                <a:r>
                  <a:rPr lang="en-US" sz="2000" dirty="0"/>
                  <a:t>the state space </a:t>
                </a:r>
                <a:br>
                  <a:rPr lang="en-US" sz="2000" dirty="0"/>
                </a:br>
                <a:r>
                  <a:rPr lang="en-US" sz="2000" dirty="0"/>
                  <a:t>as a graph.</a:t>
                </a:r>
              </a:p>
              <a:p>
                <a:endParaRPr lang="en-US" sz="2000" dirty="0"/>
              </a:p>
              <a:p>
                <a:endParaRPr lang="en-US" sz="2000" dirty="0"/>
              </a:p>
              <a:p>
                <a:endParaRPr lang="en-US" sz="2000" dirty="0"/>
              </a:p>
              <a:p>
                <a:endParaRPr lang="en-US" sz="2000" dirty="0"/>
              </a:p>
              <a:p>
                <a:pPr marL="0" indent="0">
                  <a:buNone/>
                </a:pPr>
                <a:endParaRPr lang="en-US" sz="2000" dirty="0"/>
              </a:p>
              <a:p>
                <a:endParaRPr lang="en-US" sz="2000" dirty="0"/>
              </a:p>
              <a:p>
                <a:endParaRPr lang="en-US" sz="2000" dirty="0"/>
              </a:p>
              <a:p>
                <a:endParaRPr lang="en-US" sz="2000" dirty="0"/>
              </a:p>
              <a:p>
                <a:r>
                  <a:rPr lang="en-US" sz="2000" dirty="0"/>
                  <a:t>Available actions in a state come from the transition function. E.g.,</a:t>
                </a:r>
              </a:p>
              <a:p>
                <a:pPr marL="342900" lvl="1" indent="0">
                  <a:buNone/>
                </a:pPr>
                <a14:m>
                  <m:oMathPara xmlns:m="http://schemas.openxmlformats.org/officeDocument/2006/math">
                    <m:oMathParaPr>
                      <m:jc m:val="centerGroup"/>
                    </m:oMathParaPr>
                    <m:oMath xmlns:m="http://schemas.openxmlformats.org/officeDocument/2006/math">
                      <m:r>
                        <a:rPr lang="en-US" sz="1700" i="1" dirty="0" smtClean="0">
                          <a:latin typeface="Cambria Math" panose="02040503050406030204" pitchFamily="18" charset="0"/>
                        </a:rPr>
                        <m:t>𝑎𝑐𝑡𝑖𝑜𝑛𝑠</m:t>
                      </m:r>
                      <m:r>
                        <a:rPr lang="en-US" sz="1700" i="1" dirty="0" smtClean="0">
                          <a:latin typeface="Cambria Math" panose="02040503050406030204" pitchFamily="18" charset="0"/>
                        </a:rPr>
                        <m:t>(4) = {</m:t>
                      </m:r>
                      <m:r>
                        <a:rPr lang="en-US" sz="1700" i="1" dirty="0" smtClean="0">
                          <a:latin typeface="Cambria Math" panose="02040503050406030204" pitchFamily="18" charset="0"/>
                        </a:rPr>
                        <m:t>𝐸</m:t>
                      </m:r>
                      <m:r>
                        <a:rPr lang="en-US" sz="1700" i="1" dirty="0" smtClean="0">
                          <a:latin typeface="Cambria Math" panose="02040503050406030204" pitchFamily="18" charset="0"/>
                        </a:rPr>
                        <m:t>, </m:t>
                      </m:r>
                      <m:r>
                        <a:rPr lang="en-US" sz="1700" i="1" dirty="0" smtClean="0">
                          <a:latin typeface="Cambria Math" panose="02040503050406030204" pitchFamily="18" charset="0"/>
                        </a:rPr>
                        <m:t>𝑆</m:t>
                      </m:r>
                      <m:r>
                        <a:rPr lang="en-US" sz="1700" i="1" dirty="0" smtClean="0">
                          <a:latin typeface="Cambria Math" panose="02040503050406030204" pitchFamily="18" charset="0"/>
                        </a:rPr>
                        <m:t>, </m:t>
                      </m:r>
                      <m:r>
                        <a:rPr lang="en-US" sz="1700" i="1" dirty="0" smtClean="0">
                          <a:latin typeface="Cambria Math" panose="02040503050406030204" pitchFamily="18" charset="0"/>
                        </a:rPr>
                        <m:t>𝑁</m:t>
                      </m:r>
                      <m:r>
                        <a:rPr lang="en-US" sz="1700" i="1" dirty="0" smtClean="0">
                          <a:latin typeface="Cambria Math" panose="02040503050406030204" pitchFamily="18" charset="0"/>
                        </a:rPr>
                        <m:t>}</m:t>
                      </m:r>
                    </m:oMath>
                  </m:oMathPara>
                </a14:m>
                <a:endParaRPr lang="en-US" sz="1700" dirty="0"/>
              </a:p>
              <a:p>
                <a:pPr lvl="1"/>
                <a:endParaRPr lang="en-US" sz="1700" dirty="0"/>
              </a:p>
              <a:p>
                <a:pPr marL="0" indent="0">
                  <a:buNone/>
                </a:pPr>
                <a:endParaRPr lang="en-US" sz="2000" dirty="0"/>
              </a:p>
              <a:p>
                <a:endParaRPr lang="en-US" sz="2000" dirty="0"/>
              </a:p>
              <a:p>
                <a:endParaRPr lang="en-US" sz="2000" dirty="0"/>
              </a:p>
              <a:p>
                <a:endParaRPr lang="en-US" sz="2000" dirty="0"/>
              </a:p>
              <a:p>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156700" y="1371604"/>
                <a:ext cx="4508847" cy="5121270"/>
              </a:xfrm>
              <a:blipFill>
                <a:blip r:embed="rId3"/>
                <a:stretch>
                  <a:fillRect l="-541" t="-1548" b="-2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CA475CAD-AB60-2896-A0DA-F0EBAD2F28EA}"/>
                  </a:ext>
                </a:extLst>
              </p:cNvPr>
              <p:cNvGraphicFramePr>
                <a:graphicFrameLocks noGrp="1"/>
              </p:cNvGraphicFramePr>
              <p:nvPr>
                <p:extLst>
                  <p:ext uri="{D42A27DB-BD31-4B8C-83A1-F6EECF244321}">
                    <p14:modId xmlns:p14="http://schemas.microsoft.com/office/powerpoint/2010/main" val="2356749978"/>
                  </p:ext>
                </p:extLst>
              </p:nvPr>
            </p:nvGraphicFramePr>
            <p:xfrm>
              <a:off x="6518417" y="2918607"/>
              <a:ext cx="1371600" cy="246888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959818411"/>
                        </a:ext>
                      </a:extLst>
                    </a:gridCol>
                    <a:gridCol w="457200">
                      <a:extLst>
                        <a:ext uri="{9D8B030D-6E8A-4147-A177-3AD203B41FA5}">
                          <a16:colId xmlns:a16="http://schemas.microsoft.com/office/drawing/2014/main" val="2035783971"/>
                        </a:ext>
                      </a:extLst>
                    </a:gridCol>
                    <a:gridCol w="457200">
                      <a:extLst>
                        <a:ext uri="{9D8B030D-6E8A-4147-A177-3AD203B41FA5}">
                          <a16:colId xmlns:a16="http://schemas.microsoft.com/office/drawing/2014/main" val="854637622"/>
                        </a:ext>
                      </a:extLst>
                    </a:gridCol>
                  </a:tblGrid>
                  <a:tr h="274320">
                    <a:tc>
                      <a:txBody>
                        <a:bodyPr/>
                        <a:lstStyle/>
                        <a:p>
                          <a:pPr algn="ctr"/>
                          <a14:m>
                            <m:oMathPara xmlns:m="http://schemas.openxmlformats.org/officeDocument/2006/math">
                              <m:oMathParaPr>
                                <m:jc m:val="centerGroup"/>
                              </m:oMathParaPr>
                              <m:oMath xmlns:m="http://schemas.openxmlformats.org/officeDocument/2006/math">
                                <m:r>
                                  <a:rPr lang="en-US" sz="1200" i="1" dirty="0" smtClean="0">
                                    <a:latin typeface="Cambria Math" panose="02040503050406030204" pitchFamily="18" charset="0"/>
                                  </a:rPr>
                                  <m:t>𝑠</m:t>
                                </m:r>
                              </m:oMath>
                            </m:oMathPara>
                          </a14:m>
                          <a:endParaRPr lang="en-US" sz="1200" dirty="0"/>
                        </a:p>
                      </a:txBody>
                      <a:tcPr/>
                    </a:tc>
                    <a:tc>
                      <a:txBody>
                        <a:bodyPr/>
                        <a:lstStyle/>
                        <a:p>
                          <a:pPr algn="ctr"/>
                          <a14:m>
                            <m:oMathPara xmlns:m="http://schemas.openxmlformats.org/officeDocument/2006/math">
                              <m:oMathParaPr>
                                <m:jc m:val="centerGroup"/>
                              </m:oMathParaPr>
                              <m:oMath xmlns:m="http://schemas.openxmlformats.org/officeDocument/2006/math">
                                <m:r>
                                  <a:rPr lang="en-US" sz="1200" i="1" dirty="0" smtClean="0">
                                    <a:latin typeface="Cambria Math" panose="02040503050406030204" pitchFamily="18" charset="0"/>
                                  </a:rPr>
                                  <m:t>𝑎</m:t>
                                </m:r>
                              </m:oMath>
                            </m:oMathPara>
                          </a14:m>
                          <a:endParaRPr lang="en-US" sz="1200" dirty="0"/>
                        </a:p>
                      </a:txBody>
                      <a:tcPr/>
                    </a:tc>
                    <a:tc>
                      <a:txBody>
                        <a:bodyPr/>
                        <a:lstStyle/>
                        <a:p>
                          <a:pPr algn="ctr"/>
                          <a14:m>
                            <m:oMathPara xmlns:m="http://schemas.openxmlformats.org/officeDocument/2006/math">
                              <m:oMathParaPr>
                                <m:jc m:val="centerGroup"/>
                              </m:oMathParaPr>
                              <m:oMath xmlns:m="http://schemas.openxmlformats.org/officeDocument/2006/math">
                                <m:r>
                                  <a:rPr lang="en-US" sz="1200" i="1" dirty="0" smtClean="0">
                                    <a:latin typeface="Cambria Math" panose="02040503050406030204" pitchFamily="18" charset="0"/>
                                  </a:rPr>
                                  <m:t>𝑠</m:t>
                                </m:r>
                                <m:r>
                                  <a:rPr lang="en-US" sz="1200" b="1" i="1" dirty="0" smtClean="0">
                                    <a:latin typeface="Cambria Math" panose="02040503050406030204" pitchFamily="18" charset="0"/>
                                  </a:rPr>
                                  <m:t>′</m:t>
                                </m:r>
                              </m:oMath>
                            </m:oMathPara>
                          </a14:m>
                          <a:endParaRPr lang="en-US" sz="1200" dirty="0"/>
                        </a:p>
                      </a:txBody>
                      <a:tcPr/>
                    </a:tc>
                    <a:extLst>
                      <a:ext uri="{0D108BD9-81ED-4DB2-BD59-A6C34878D82A}">
                        <a16:rowId xmlns:a16="http://schemas.microsoft.com/office/drawing/2014/main" val="3982531683"/>
                      </a:ext>
                    </a:extLst>
                  </a:tr>
                  <a:tr h="274320">
                    <a:tc>
                      <a:txBody>
                        <a:bodyPr/>
                        <a:lstStyle/>
                        <a:p>
                          <a:pPr algn="ctr"/>
                          <a:r>
                            <a:rPr lang="en-US" sz="1200" dirty="0"/>
                            <a:t>1</a:t>
                          </a:r>
                        </a:p>
                      </a:txBody>
                      <a:tcPr/>
                    </a:tc>
                    <a:tc>
                      <a:txBody>
                        <a:bodyPr/>
                        <a:lstStyle/>
                        <a:p>
                          <a:pPr algn="ctr"/>
                          <a:r>
                            <a:rPr lang="en-US" sz="1200" dirty="0"/>
                            <a:t>S</a:t>
                          </a:r>
                        </a:p>
                      </a:txBody>
                      <a:tcPr/>
                    </a:tc>
                    <a:tc>
                      <a:txBody>
                        <a:bodyPr/>
                        <a:lstStyle/>
                        <a:p>
                          <a:pPr algn="ctr"/>
                          <a:r>
                            <a:rPr lang="en-US" sz="1200" dirty="0"/>
                            <a:t>2</a:t>
                          </a:r>
                        </a:p>
                      </a:txBody>
                      <a:tcPr/>
                    </a:tc>
                    <a:extLst>
                      <a:ext uri="{0D108BD9-81ED-4DB2-BD59-A6C34878D82A}">
                        <a16:rowId xmlns:a16="http://schemas.microsoft.com/office/drawing/2014/main" val="2106318447"/>
                      </a:ext>
                    </a:extLst>
                  </a:tr>
                  <a:tr h="274320">
                    <a:tc>
                      <a:txBody>
                        <a:bodyPr/>
                        <a:lstStyle/>
                        <a:p>
                          <a:pPr algn="ctr"/>
                          <a:r>
                            <a:rPr lang="en-US" sz="1200" dirty="0"/>
                            <a:t>2</a:t>
                          </a:r>
                        </a:p>
                      </a:txBody>
                      <a:tcPr/>
                    </a:tc>
                    <a:tc>
                      <a:txBody>
                        <a:bodyPr/>
                        <a:lstStyle/>
                        <a:p>
                          <a:pPr algn="ctr"/>
                          <a:r>
                            <a:rPr lang="en-US" sz="1200" dirty="0"/>
                            <a:t>N</a:t>
                          </a:r>
                        </a:p>
                      </a:txBody>
                      <a:tcPr/>
                    </a:tc>
                    <a:tc>
                      <a:txBody>
                        <a:bodyPr/>
                        <a:lstStyle/>
                        <a:p>
                          <a:pPr algn="ctr"/>
                          <a:r>
                            <a:rPr lang="en-US" sz="1200" dirty="0"/>
                            <a:t>1</a:t>
                          </a:r>
                        </a:p>
                      </a:txBody>
                      <a:tcPr/>
                    </a:tc>
                    <a:extLst>
                      <a:ext uri="{0D108BD9-81ED-4DB2-BD59-A6C34878D82A}">
                        <a16:rowId xmlns:a16="http://schemas.microsoft.com/office/drawing/2014/main" val="2559476360"/>
                      </a:ext>
                    </a:extLst>
                  </a:tr>
                  <a:tr h="274320">
                    <a:tc>
                      <a:txBody>
                        <a:bodyPr/>
                        <a:lstStyle/>
                        <a:p>
                          <a:pPr algn="ctr"/>
                          <a:r>
                            <a:rPr lang="en-US" sz="1200" dirty="0"/>
                            <a:t>2</a:t>
                          </a:r>
                        </a:p>
                      </a:txBody>
                      <a:tcPr/>
                    </a:tc>
                    <a:tc>
                      <a:txBody>
                        <a:bodyPr/>
                        <a:lstStyle/>
                        <a:p>
                          <a:pPr algn="ctr"/>
                          <a:r>
                            <a:rPr lang="en-US" sz="1200" dirty="0"/>
                            <a:t>S</a:t>
                          </a:r>
                        </a:p>
                      </a:txBody>
                      <a:tcPr/>
                    </a:tc>
                    <a:tc>
                      <a:txBody>
                        <a:bodyPr/>
                        <a:lstStyle/>
                        <a:p>
                          <a:pPr algn="ctr"/>
                          <a:r>
                            <a:rPr lang="en-US" sz="1200" dirty="0"/>
                            <a:t>3</a:t>
                          </a:r>
                        </a:p>
                      </a:txBody>
                      <a:tcPr/>
                    </a:tc>
                    <a:extLst>
                      <a:ext uri="{0D108BD9-81ED-4DB2-BD59-A6C34878D82A}">
                        <a16:rowId xmlns:a16="http://schemas.microsoft.com/office/drawing/2014/main" val="1509338056"/>
                      </a:ext>
                    </a:extLst>
                  </a:tr>
                  <a:tr h="274320">
                    <a:tc>
                      <a:txBody>
                        <a:bodyPr/>
                        <a:lstStyle/>
                        <a:p>
                          <a:pPr algn="ctr"/>
                          <a:r>
                            <a:rPr lang="en-US" sz="1200" dirty="0"/>
                            <a:t>…</a:t>
                          </a:r>
                        </a:p>
                      </a:txBody>
                      <a:tcPr/>
                    </a:tc>
                    <a:tc>
                      <a:txBody>
                        <a:bodyPr/>
                        <a:lstStyle/>
                        <a:p>
                          <a:pPr algn="ctr"/>
                          <a:r>
                            <a:rPr lang="en-US" sz="1200" dirty="0"/>
                            <a:t>…</a:t>
                          </a:r>
                        </a:p>
                      </a:txBody>
                      <a:tcPr/>
                    </a:tc>
                    <a:tc>
                      <a:txBody>
                        <a:bodyPr/>
                        <a:lstStyle/>
                        <a:p>
                          <a:pPr algn="ctr"/>
                          <a:r>
                            <a:rPr lang="en-US" sz="1200" dirty="0"/>
                            <a:t>…</a:t>
                          </a:r>
                        </a:p>
                      </a:txBody>
                      <a:tcPr/>
                    </a:tc>
                    <a:extLst>
                      <a:ext uri="{0D108BD9-81ED-4DB2-BD59-A6C34878D82A}">
                        <a16:rowId xmlns:a16="http://schemas.microsoft.com/office/drawing/2014/main" val="3832977166"/>
                      </a:ext>
                    </a:extLst>
                  </a:tr>
                  <a:tr h="274320">
                    <a:tc>
                      <a:txBody>
                        <a:bodyPr/>
                        <a:lstStyle/>
                        <a:p>
                          <a:pPr algn="ctr"/>
                          <a:r>
                            <a:rPr lang="en-US" sz="1200" dirty="0"/>
                            <a:t>4</a:t>
                          </a:r>
                        </a:p>
                      </a:txBody>
                      <a:tcPr/>
                    </a:tc>
                    <a:tc>
                      <a:txBody>
                        <a:bodyPr/>
                        <a:lstStyle/>
                        <a:p>
                          <a:pPr algn="ctr"/>
                          <a:r>
                            <a:rPr lang="en-US" sz="1200" dirty="0"/>
                            <a:t>E</a:t>
                          </a:r>
                        </a:p>
                      </a:txBody>
                      <a:tcPr/>
                    </a:tc>
                    <a:tc>
                      <a:txBody>
                        <a:bodyPr/>
                        <a:lstStyle/>
                        <a:p>
                          <a:pPr algn="ctr"/>
                          <a:r>
                            <a:rPr lang="en-US" sz="1200" dirty="0"/>
                            <a:t>a</a:t>
                          </a:r>
                        </a:p>
                      </a:txBody>
                      <a:tcPr/>
                    </a:tc>
                    <a:extLst>
                      <a:ext uri="{0D108BD9-81ED-4DB2-BD59-A6C34878D82A}">
                        <a16:rowId xmlns:a16="http://schemas.microsoft.com/office/drawing/2014/main" val="1157999032"/>
                      </a:ext>
                    </a:extLst>
                  </a:tr>
                  <a:tr h="274320">
                    <a:tc>
                      <a:txBody>
                        <a:bodyPr/>
                        <a:lstStyle/>
                        <a:p>
                          <a:pPr algn="ctr"/>
                          <a:r>
                            <a:rPr lang="en-US" sz="1200" dirty="0"/>
                            <a:t>4</a:t>
                          </a:r>
                        </a:p>
                      </a:txBody>
                      <a:tcPr/>
                    </a:tc>
                    <a:tc>
                      <a:txBody>
                        <a:bodyPr/>
                        <a:lstStyle/>
                        <a:p>
                          <a:pPr algn="ctr"/>
                          <a:r>
                            <a:rPr lang="en-US" sz="1200" dirty="0"/>
                            <a:t>S</a:t>
                          </a:r>
                        </a:p>
                      </a:txBody>
                      <a:tcPr/>
                    </a:tc>
                    <a:tc>
                      <a:txBody>
                        <a:bodyPr/>
                        <a:lstStyle/>
                        <a:p>
                          <a:pPr algn="ctr"/>
                          <a:r>
                            <a:rPr lang="en-US" sz="1200" dirty="0"/>
                            <a:t>5</a:t>
                          </a:r>
                        </a:p>
                      </a:txBody>
                      <a:tcPr/>
                    </a:tc>
                    <a:extLst>
                      <a:ext uri="{0D108BD9-81ED-4DB2-BD59-A6C34878D82A}">
                        <a16:rowId xmlns:a16="http://schemas.microsoft.com/office/drawing/2014/main" val="664075840"/>
                      </a:ext>
                    </a:extLst>
                  </a:tr>
                  <a:tr h="274320">
                    <a:tc>
                      <a:txBody>
                        <a:bodyPr/>
                        <a:lstStyle/>
                        <a:p>
                          <a:pPr algn="ctr"/>
                          <a:r>
                            <a:rPr lang="en-US" sz="1200" dirty="0"/>
                            <a:t>4</a:t>
                          </a:r>
                        </a:p>
                      </a:txBody>
                      <a:tcPr/>
                    </a:tc>
                    <a:tc>
                      <a:txBody>
                        <a:bodyPr/>
                        <a:lstStyle/>
                        <a:p>
                          <a:pPr algn="ctr"/>
                          <a:r>
                            <a:rPr lang="en-US" sz="1200" dirty="0"/>
                            <a:t>N</a:t>
                          </a:r>
                        </a:p>
                      </a:txBody>
                      <a:tcPr/>
                    </a:tc>
                    <a:tc>
                      <a:txBody>
                        <a:bodyPr/>
                        <a:lstStyle/>
                        <a:p>
                          <a:pPr algn="ctr"/>
                          <a:r>
                            <a:rPr lang="en-US" sz="1200" dirty="0"/>
                            <a:t>3</a:t>
                          </a:r>
                        </a:p>
                      </a:txBody>
                      <a:tcPr/>
                    </a:tc>
                    <a:extLst>
                      <a:ext uri="{0D108BD9-81ED-4DB2-BD59-A6C34878D82A}">
                        <a16:rowId xmlns:a16="http://schemas.microsoft.com/office/drawing/2014/main" val="524532115"/>
                      </a:ext>
                    </a:extLst>
                  </a:tr>
                  <a:tr h="274320">
                    <a:tc>
                      <a:txBody>
                        <a:bodyPr/>
                        <a:lstStyle/>
                        <a:p>
                          <a:pPr algn="ctr"/>
                          <a:r>
                            <a:rPr lang="en-US" sz="1200" dirty="0"/>
                            <a:t>…</a:t>
                          </a:r>
                        </a:p>
                      </a:txBody>
                      <a:tcPr/>
                    </a:tc>
                    <a:tc>
                      <a:txBody>
                        <a:bodyPr/>
                        <a:lstStyle/>
                        <a:p>
                          <a:pPr algn="ctr"/>
                          <a:r>
                            <a:rPr lang="en-US" sz="1200" dirty="0"/>
                            <a:t>…</a:t>
                          </a:r>
                        </a:p>
                      </a:txBody>
                      <a:tcPr/>
                    </a:tc>
                    <a:tc>
                      <a:txBody>
                        <a:bodyPr/>
                        <a:lstStyle/>
                        <a:p>
                          <a:pPr algn="ctr"/>
                          <a:r>
                            <a:rPr lang="en-US" sz="1200" dirty="0"/>
                            <a:t>…</a:t>
                          </a:r>
                        </a:p>
                      </a:txBody>
                      <a:tcPr/>
                    </a:tc>
                    <a:extLst>
                      <a:ext uri="{0D108BD9-81ED-4DB2-BD59-A6C34878D82A}">
                        <a16:rowId xmlns:a16="http://schemas.microsoft.com/office/drawing/2014/main" val="2748076012"/>
                      </a:ext>
                    </a:extLst>
                  </a:tr>
                </a:tbl>
              </a:graphicData>
            </a:graphic>
          </p:graphicFrame>
        </mc:Choice>
        <mc:Fallback xmlns="">
          <p:graphicFrame>
            <p:nvGraphicFramePr>
              <p:cNvPr id="4" name="Table 3">
                <a:extLst>
                  <a:ext uri="{FF2B5EF4-FFF2-40B4-BE49-F238E27FC236}">
                    <a16:creationId xmlns:a16="http://schemas.microsoft.com/office/drawing/2014/main" id="{CA475CAD-AB60-2896-A0DA-F0EBAD2F28EA}"/>
                  </a:ext>
                </a:extLst>
              </p:cNvPr>
              <p:cNvGraphicFramePr>
                <a:graphicFrameLocks noGrp="1"/>
              </p:cNvGraphicFramePr>
              <p:nvPr>
                <p:extLst>
                  <p:ext uri="{D42A27DB-BD31-4B8C-83A1-F6EECF244321}">
                    <p14:modId xmlns:p14="http://schemas.microsoft.com/office/powerpoint/2010/main" val="2356749978"/>
                  </p:ext>
                </p:extLst>
              </p:nvPr>
            </p:nvGraphicFramePr>
            <p:xfrm>
              <a:off x="6518417" y="2918607"/>
              <a:ext cx="1371600" cy="246888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959818411"/>
                        </a:ext>
                      </a:extLst>
                    </a:gridCol>
                    <a:gridCol w="457200">
                      <a:extLst>
                        <a:ext uri="{9D8B030D-6E8A-4147-A177-3AD203B41FA5}">
                          <a16:colId xmlns:a16="http://schemas.microsoft.com/office/drawing/2014/main" val="2035783971"/>
                        </a:ext>
                      </a:extLst>
                    </a:gridCol>
                    <a:gridCol w="457200">
                      <a:extLst>
                        <a:ext uri="{9D8B030D-6E8A-4147-A177-3AD203B41FA5}">
                          <a16:colId xmlns:a16="http://schemas.microsoft.com/office/drawing/2014/main" val="854637622"/>
                        </a:ext>
                      </a:extLst>
                    </a:gridCol>
                  </a:tblGrid>
                  <a:tr h="274320">
                    <a:tc>
                      <a:txBody>
                        <a:bodyPr/>
                        <a:lstStyle/>
                        <a:p>
                          <a:endParaRPr lang="en-US"/>
                        </a:p>
                      </a:txBody>
                      <a:tcPr>
                        <a:blipFill>
                          <a:blip r:embed="rId4"/>
                          <a:stretch>
                            <a:fillRect l="-1333" t="-2222" r="-206667" b="-820000"/>
                          </a:stretch>
                        </a:blipFill>
                      </a:tcPr>
                    </a:tc>
                    <a:tc>
                      <a:txBody>
                        <a:bodyPr/>
                        <a:lstStyle/>
                        <a:p>
                          <a:endParaRPr lang="en-US"/>
                        </a:p>
                      </a:txBody>
                      <a:tcPr>
                        <a:blipFill>
                          <a:blip r:embed="rId4"/>
                          <a:stretch>
                            <a:fillRect l="-100000" t="-2222" r="-103947" b="-820000"/>
                          </a:stretch>
                        </a:blipFill>
                      </a:tcPr>
                    </a:tc>
                    <a:tc>
                      <a:txBody>
                        <a:bodyPr/>
                        <a:lstStyle/>
                        <a:p>
                          <a:endParaRPr lang="en-US"/>
                        </a:p>
                      </a:txBody>
                      <a:tcPr>
                        <a:blipFill>
                          <a:blip r:embed="rId4"/>
                          <a:stretch>
                            <a:fillRect l="-202667" t="-2222" r="-5333" b="-820000"/>
                          </a:stretch>
                        </a:blipFill>
                      </a:tcPr>
                    </a:tc>
                    <a:extLst>
                      <a:ext uri="{0D108BD9-81ED-4DB2-BD59-A6C34878D82A}">
                        <a16:rowId xmlns:a16="http://schemas.microsoft.com/office/drawing/2014/main" val="3982531683"/>
                      </a:ext>
                    </a:extLst>
                  </a:tr>
                  <a:tr h="274320">
                    <a:tc>
                      <a:txBody>
                        <a:bodyPr/>
                        <a:lstStyle/>
                        <a:p>
                          <a:pPr algn="ctr"/>
                          <a:r>
                            <a:rPr lang="en-US" sz="1200" dirty="0"/>
                            <a:t>1</a:t>
                          </a:r>
                        </a:p>
                      </a:txBody>
                      <a:tcPr/>
                    </a:tc>
                    <a:tc>
                      <a:txBody>
                        <a:bodyPr/>
                        <a:lstStyle/>
                        <a:p>
                          <a:pPr algn="ctr"/>
                          <a:r>
                            <a:rPr lang="en-US" sz="1200" dirty="0"/>
                            <a:t>S</a:t>
                          </a:r>
                        </a:p>
                      </a:txBody>
                      <a:tcPr/>
                    </a:tc>
                    <a:tc>
                      <a:txBody>
                        <a:bodyPr/>
                        <a:lstStyle/>
                        <a:p>
                          <a:pPr algn="ctr"/>
                          <a:r>
                            <a:rPr lang="en-US" sz="1200" dirty="0"/>
                            <a:t>2</a:t>
                          </a:r>
                        </a:p>
                      </a:txBody>
                      <a:tcPr/>
                    </a:tc>
                    <a:extLst>
                      <a:ext uri="{0D108BD9-81ED-4DB2-BD59-A6C34878D82A}">
                        <a16:rowId xmlns:a16="http://schemas.microsoft.com/office/drawing/2014/main" val="2106318447"/>
                      </a:ext>
                    </a:extLst>
                  </a:tr>
                  <a:tr h="274320">
                    <a:tc>
                      <a:txBody>
                        <a:bodyPr/>
                        <a:lstStyle/>
                        <a:p>
                          <a:pPr algn="ctr"/>
                          <a:r>
                            <a:rPr lang="en-US" sz="1200" dirty="0"/>
                            <a:t>2</a:t>
                          </a:r>
                        </a:p>
                      </a:txBody>
                      <a:tcPr/>
                    </a:tc>
                    <a:tc>
                      <a:txBody>
                        <a:bodyPr/>
                        <a:lstStyle/>
                        <a:p>
                          <a:pPr algn="ctr"/>
                          <a:r>
                            <a:rPr lang="en-US" sz="1200" dirty="0"/>
                            <a:t>N</a:t>
                          </a:r>
                        </a:p>
                      </a:txBody>
                      <a:tcPr/>
                    </a:tc>
                    <a:tc>
                      <a:txBody>
                        <a:bodyPr/>
                        <a:lstStyle/>
                        <a:p>
                          <a:pPr algn="ctr"/>
                          <a:r>
                            <a:rPr lang="en-US" sz="1200" dirty="0"/>
                            <a:t>1</a:t>
                          </a:r>
                        </a:p>
                      </a:txBody>
                      <a:tcPr/>
                    </a:tc>
                    <a:extLst>
                      <a:ext uri="{0D108BD9-81ED-4DB2-BD59-A6C34878D82A}">
                        <a16:rowId xmlns:a16="http://schemas.microsoft.com/office/drawing/2014/main" val="2559476360"/>
                      </a:ext>
                    </a:extLst>
                  </a:tr>
                  <a:tr h="274320">
                    <a:tc>
                      <a:txBody>
                        <a:bodyPr/>
                        <a:lstStyle/>
                        <a:p>
                          <a:pPr algn="ctr"/>
                          <a:r>
                            <a:rPr lang="en-US" sz="1200" dirty="0"/>
                            <a:t>2</a:t>
                          </a:r>
                        </a:p>
                      </a:txBody>
                      <a:tcPr/>
                    </a:tc>
                    <a:tc>
                      <a:txBody>
                        <a:bodyPr/>
                        <a:lstStyle/>
                        <a:p>
                          <a:pPr algn="ctr"/>
                          <a:r>
                            <a:rPr lang="en-US" sz="1200" dirty="0"/>
                            <a:t>S</a:t>
                          </a:r>
                        </a:p>
                      </a:txBody>
                      <a:tcPr/>
                    </a:tc>
                    <a:tc>
                      <a:txBody>
                        <a:bodyPr/>
                        <a:lstStyle/>
                        <a:p>
                          <a:pPr algn="ctr"/>
                          <a:r>
                            <a:rPr lang="en-US" sz="1200" dirty="0"/>
                            <a:t>3</a:t>
                          </a:r>
                        </a:p>
                      </a:txBody>
                      <a:tcPr/>
                    </a:tc>
                    <a:extLst>
                      <a:ext uri="{0D108BD9-81ED-4DB2-BD59-A6C34878D82A}">
                        <a16:rowId xmlns:a16="http://schemas.microsoft.com/office/drawing/2014/main" val="1509338056"/>
                      </a:ext>
                    </a:extLst>
                  </a:tr>
                  <a:tr h="274320">
                    <a:tc>
                      <a:txBody>
                        <a:bodyPr/>
                        <a:lstStyle/>
                        <a:p>
                          <a:pPr algn="ctr"/>
                          <a:r>
                            <a:rPr lang="en-US" sz="1200" dirty="0"/>
                            <a:t>…</a:t>
                          </a:r>
                        </a:p>
                      </a:txBody>
                      <a:tcPr/>
                    </a:tc>
                    <a:tc>
                      <a:txBody>
                        <a:bodyPr/>
                        <a:lstStyle/>
                        <a:p>
                          <a:pPr algn="ctr"/>
                          <a:r>
                            <a:rPr lang="en-US" sz="1200" dirty="0"/>
                            <a:t>…</a:t>
                          </a:r>
                        </a:p>
                      </a:txBody>
                      <a:tcPr/>
                    </a:tc>
                    <a:tc>
                      <a:txBody>
                        <a:bodyPr/>
                        <a:lstStyle/>
                        <a:p>
                          <a:pPr algn="ctr"/>
                          <a:r>
                            <a:rPr lang="en-US" sz="1200" dirty="0"/>
                            <a:t>…</a:t>
                          </a:r>
                        </a:p>
                      </a:txBody>
                      <a:tcPr/>
                    </a:tc>
                    <a:extLst>
                      <a:ext uri="{0D108BD9-81ED-4DB2-BD59-A6C34878D82A}">
                        <a16:rowId xmlns:a16="http://schemas.microsoft.com/office/drawing/2014/main" val="3832977166"/>
                      </a:ext>
                    </a:extLst>
                  </a:tr>
                  <a:tr h="274320">
                    <a:tc>
                      <a:txBody>
                        <a:bodyPr/>
                        <a:lstStyle/>
                        <a:p>
                          <a:pPr algn="ctr"/>
                          <a:r>
                            <a:rPr lang="en-US" sz="1200" dirty="0"/>
                            <a:t>4</a:t>
                          </a:r>
                        </a:p>
                      </a:txBody>
                      <a:tcPr/>
                    </a:tc>
                    <a:tc>
                      <a:txBody>
                        <a:bodyPr/>
                        <a:lstStyle/>
                        <a:p>
                          <a:pPr algn="ctr"/>
                          <a:r>
                            <a:rPr lang="en-US" sz="1200" dirty="0"/>
                            <a:t>E</a:t>
                          </a:r>
                        </a:p>
                      </a:txBody>
                      <a:tcPr/>
                    </a:tc>
                    <a:tc>
                      <a:txBody>
                        <a:bodyPr/>
                        <a:lstStyle/>
                        <a:p>
                          <a:pPr algn="ctr"/>
                          <a:r>
                            <a:rPr lang="en-US" sz="1200" dirty="0"/>
                            <a:t>a</a:t>
                          </a:r>
                        </a:p>
                      </a:txBody>
                      <a:tcPr/>
                    </a:tc>
                    <a:extLst>
                      <a:ext uri="{0D108BD9-81ED-4DB2-BD59-A6C34878D82A}">
                        <a16:rowId xmlns:a16="http://schemas.microsoft.com/office/drawing/2014/main" val="1157999032"/>
                      </a:ext>
                    </a:extLst>
                  </a:tr>
                  <a:tr h="274320">
                    <a:tc>
                      <a:txBody>
                        <a:bodyPr/>
                        <a:lstStyle/>
                        <a:p>
                          <a:pPr algn="ctr"/>
                          <a:r>
                            <a:rPr lang="en-US" sz="1200" dirty="0"/>
                            <a:t>4</a:t>
                          </a:r>
                        </a:p>
                      </a:txBody>
                      <a:tcPr/>
                    </a:tc>
                    <a:tc>
                      <a:txBody>
                        <a:bodyPr/>
                        <a:lstStyle/>
                        <a:p>
                          <a:pPr algn="ctr"/>
                          <a:r>
                            <a:rPr lang="en-US" sz="1200" dirty="0"/>
                            <a:t>S</a:t>
                          </a:r>
                        </a:p>
                      </a:txBody>
                      <a:tcPr/>
                    </a:tc>
                    <a:tc>
                      <a:txBody>
                        <a:bodyPr/>
                        <a:lstStyle/>
                        <a:p>
                          <a:pPr algn="ctr"/>
                          <a:r>
                            <a:rPr lang="en-US" sz="1200" dirty="0"/>
                            <a:t>5</a:t>
                          </a:r>
                        </a:p>
                      </a:txBody>
                      <a:tcPr/>
                    </a:tc>
                    <a:extLst>
                      <a:ext uri="{0D108BD9-81ED-4DB2-BD59-A6C34878D82A}">
                        <a16:rowId xmlns:a16="http://schemas.microsoft.com/office/drawing/2014/main" val="664075840"/>
                      </a:ext>
                    </a:extLst>
                  </a:tr>
                  <a:tr h="274320">
                    <a:tc>
                      <a:txBody>
                        <a:bodyPr/>
                        <a:lstStyle/>
                        <a:p>
                          <a:pPr algn="ctr"/>
                          <a:r>
                            <a:rPr lang="en-US" sz="1200" dirty="0"/>
                            <a:t>4</a:t>
                          </a:r>
                        </a:p>
                      </a:txBody>
                      <a:tcPr/>
                    </a:tc>
                    <a:tc>
                      <a:txBody>
                        <a:bodyPr/>
                        <a:lstStyle/>
                        <a:p>
                          <a:pPr algn="ctr"/>
                          <a:r>
                            <a:rPr lang="en-US" sz="1200" dirty="0"/>
                            <a:t>N</a:t>
                          </a:r>
                        </a:p>
                      </a:txBody>
                      <a:tcPr/>
                    </a:tc>
                    <a:tc>
                      <a:txBody>
                        <a:bodyPr/>
                        <a:lstStyle/>
                        <a:p>
                          <a:pPr algn="ctr"/>
                          <a:r>
                            <a:rPr lang="en-US" sz="1200" dirty="0"/>
                            <a:t>3</a:t>
                          </a:r>
                        </a:p>
                      </a:txBody>
                      <a:tcPr/>
                    </a:tc>
                    <a:extLst>
                      <a:ext uri="{0D108BD9-81ED-4DB2-BD59-A6C34878D82A}">
                        <a16:rowId xmlns:a16="http://schemas.microsoft.com/office/drawing/2014/main" val="524532115"/>
                      </a:ext>
                    </a:extLst>
                  </a:tr>
                  <a:tr h="274320">
                    <a:tc>
                      <a:txBody>
                        <a:bodyPr/>
                        <a:lstStyle/>
                        <a:p>
                          <a:pPr algn="ctr"/>
                          <a:r>
                            <a:rPr lang="en-US" sz="1200" dirty="0"/>
                            <a:t>…</a:t>
                          </a:r>
                        </a:p>
                      </a:txBody>
                      <a:tcPr/>
                    </a:tc>
                    <a:tc>
                      <a:txBody>
                        <a:bodyPr/>
                        <a:lstStyle/>
                        <a:p>
                          <a:pPr algn="ctr"/>
                          <a:r>
                            <a:rPr lang="en-US" sz="1200" dirty="0"/>
                            <a:t>…</a:t>
                          </a:r>
                        </a:p>
                      </a:txBody>
                      <a:tcPr/>
                    </a:tc>
                    <a:tc>
                      <a:txBody>
                        <a:bodyPr/>
                        <a:lstStyle/>
                        <a:p>
                          <a:pPr algn="ctr"/>
                          <a:r>
                            <a:rPr lang="en-US" sz="1200" dirty="0"/>
                            <a:t>…</a:t>
                          </a:r>
                        </a:p>
                      </a:txBody>
                      <a:tcPr/>
                    </a:tc>
                    <a:extLst>
                      <a:ext uri="{0D108BD9-81ED-4DB2-BD59-A6C34878D82A}">
                        <a16:rowId xmlns:a16="http://schemas.microsoft.com/office/drawing/2014/main" val="2748076012"/>
                      </a:ext>
                    </a:extLst>
                  </a:tr>
                </a:tbl>
              </a:graphicData>
            </a:graphic>
          </p:graphicFrame>
        </mc:Fallback>
      </mc:AlternateContent>
      <p:grpSp>
        <p:nvGrpSpPr>
          <p:cNvPr id="14" name="Group 13">
            <a:extLst>
              <a:ext uri="{FF2B5EF4-FFF2-40B4-BE49-F238E27FC236}">
                <a16:creationId xmlns:a16="http://schemas.microsoft.com/office/drawing/2014/main" id="{63A85A2D-7BCD-6D60-7907-67340C4ECDF4}"/>
              </a:ext>
            </a:extLst>
          </p:cNvPr>
          <p:cNvGrpSpPr/>
          <p:nvPr/>
        </p:nvGrpSpPr>
        <p:grpSpPr>
          <a:xfrm>
            <a:off x="6439887" y="4228731"/>
            <a:ext cx="1483925" cy="1910944"/>
            <a:chOff x="2911837" y="4228728"/>
            <a:chExt cx="1483925" cy="1910944"/>
          </a:xfrm>
        </p:grpSpPr>
        <p:sp>
          <p:nvSpPr>
            <p:cNvPr id="8" name="Rectangle 7">
              <a:extLst>
                <a:ext uri="{FF2B5EF4-FFF2-40B4-BE49-F238E27FC236}">
                  <a16:creationId xmlns:a16="http://schemas.microsoft.com/office/drawing/2014/main" id="{B47D2B90-A7DB-BBC7-588E-10EB7B9C5593}"/>
                </a:ext>
              </a:extLst>
            </p:cNvPr>
            <p:cNvSpPr/>
            <p:nvPr/>
          </p:nvSpPr>
          <p:spPr>
            <a:xfrm>
              <a:off x="2911837" y="4228728"/>
              <a:ext cx="1483925" cy="975471"/>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924A5F5E-B13C-AC6E-43B7-BB57CA096FCD}"/>
                </a:ext>
              </a:extLst>
            </p:cNvPr>
            <p:cNvCxnSpPr>
              <a:cxnSpLocks/>
            </p:cNvCxnSpPr>
            <p:nvPr/>
          </p:nvCxnSpPr>
          <p:spPr>
            <a:xfrm flipH="1">
              <a:off x="3482350" y="5257800"/>
              <a:ext cx="740485" cy="881872"/>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13" name="Group 12">
            <a:extLst>
              <a:ext uri="{FF2B5EF4-FFF2-40B4-BE49-F238E27FC236}">
                <a16:creationId xmlns:a16="http://schemas.microsoft.com/office/drawing/2014/main" id="{B12F1792-B551-FF1A-0B37-BE43871A93F8}"/>
              </a:ext>
            </a:extLst>
          </p:cNvPr>
          <p:cNvGrpSpPr/>
          <p:nvPr/>
        </p:nvGrpSpPr>
        <p:grpSpPr>
          <a:xfrm>
            <a:off x="370103" y="1708675"/>
            <a:ext cx="3973297" cy="4431000"/>
            <a:chOff x="4810833" y="1860301"/>
            <a:chExt cx="3973297" cy="4431000"/>
          </a:xfrm>
        </p:grpSpPr>
        <p:pic>
          <p:nvPicPr>
            <p:cNvPr id="37" name="Picture 2">
              <a:extLst>
                <a:ext uri="{FF2B5EF4-FFF2-40B4-BE49-F238E27FC236}">
                  <a16:creationId xmlns:a16="http://schemas.microsoft.com/office/drawing/2014/main" id="{BB2C9399-489E-4F3C-BA01-A07DCA723D38}"/>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artisticPencilSketch/>
                      </a14:imgEffect>
                    </a14:imgLayer>
                  </a14:imgProps>
                </a:ext>
              </a:extLst>
            </a:blip>
            <a:srcRect/>
            <a:stretch>
              <a:fillRect/>
            </a:stretch>
          </p:blipFill>
          <p:spPr bwMode="auto">
            <a:xfrm>
              <a:off x="5421460" y="2996431"/>
              <a:ext cx="2667000" cy="2706574"/>
            </a:xfrm>
            <a:prstGeom prst="rect">
              <a:avLst/>
            </a:prstGeom>
            <a:noFill/>
            <a:ln w="9525">
              <a:noFill/>
              <a:miter lim="800000"/>
              <a:headEnd/>
              <a:tailEnd/>
            </a:ln>
          </p:spPr>
        </p:pic>
        <p:sp>
          <p:nvSpPr>
            <p:cNvPr id="20" name="Oval 19">
              <a:extLst>
                <a:ext uri="{FF2B5EF4-FFF2-40B4-BE49-F238E27FC236}">
                  <a16:creationId xmlns:a16="http://schemas.microsoft.com/office/drawing/2014/main" id="{631C85B5-5EBA-401A-B072-48103AE4F82C}"/>
                </a:ext>
              </a:extLst>
            </p:cNvPr>
            <p:cNvSpPr/>
            <p:nvPr/>
          </p:nvSpPr>
          <p:spPr>
            <a:xfrm>
              <a:off x="6414984" y="3122594"/>
              <a:ext cx="152400" cy="152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g</a:t>
              </a:r>
            </a:p>
          </p:txBody>
        </p:sp>
        <p:sp>
          <p:nvSpPr>
            <p:cNvPr id="25" name="Oval 24">
              <a:extLst>
                <a:ext uri="{FF2B5EF4-FFF2-40B4-BE49-F238E27FC236}">
                  <a16:creationId xmlns:a16="http://schemas.microsoft.com/office/drawing/2014/main" id="{3C7DA1FB-0A25-44FA-821F-8ADD503ABA32}"/>
                </a:ext>
              </a:extLst>
            </p:cNvPr>
            <p:cNvSpPr/>
            <p:nvPr/>
          </p:nvSpPr>
          <p:spPr>
            <a:xfrm>
              <a:off x="6676013" y="3144599"/>
              <a:ext cx="152400" cy="152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err="1"/>
                <a:t>i</a:t>
              </a:r>
              <a:endParaRPr lang="en-US" sz="1400" dirty="0"/>
            </a:p>
          </p:txBody>
        </p:sp>
        <p:grpSp>
          <p:nvGrpSpPr>
            <p:cNvPr id="6" name="Group 5">
              <a:extLst>
                <a:ext uri="{FF2B5EF4-FFF2-40B4-BE49-F238E27FC236}">
                  <a16:creationId xmlns:a16="http://schemas.microsoft.com/office/drawing/2014/main" id="{7E3F831D-7D4F-3B99-3CF0-D67BC5383826}"/>
                </a:ext>
              </a:extLst>
            </p:cNvPr>
            <p:cNvGrpSpPr/>
            <p:nvPr/>
          </p:nvGrpSpPr>
          <p:grpSpPr>
            <a:xfrm>
              <a:off x="6322890" y="2608014"/>
              <a:ext cx="1459863" cy="369332"/>
              <a:chOff x="6469539" y="1455104"/>
              <a:chExt cx="1459863" cy="369332"/>
            </a:xfrm>
          </p:grpSpPr>
          <p:cxnSp>
            <p:nvCxnSpPr>
              <p:cNvPr id="22" name="Straight Arrow Connector 21">
                <a:extLst>
                  <a:ext uri="{FF2B5EF4-FFF2-40B4-BE49-F238E27FC236}">
                    <a16:creationId xmlns:a16="http://schemas.microsoft.com/office/drawing/2014/main" id="{65673889-0999-4224-AE70-F37A3481AF62}"/>
                  </a:ext>
                </a:extLst>
              </p:cNvPr>
              <p:cNvCxnSpPr>
                <a:cxnSpLocks/>
              </p:cNvCxnSpPr>
              <p:nvPr/>
            </p:nvCxnSpPr>
            <p:spPr>
              <a:xfrm>
                <a:off x="7688169" y="1641884"/>
                <a:ext cx="24123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571BA5E-860F-497F-B1C2-6AA8B09C1901}"/>
                  </a:ext>
                </a:extLst>
              </p:cNvPr>
              <p:cNvSpPr txBox="1"/>
              <p:nvPr/>
            </p:nvSpPr>
            <p:spPr>
              <a:xfrm>
                <a:off x="6469539" y="1455104"/>
                <a:ext cx="1231263" cy="369332"/>
              </a:xfrm>
              <a:prstGeom prst="rect">
                <a:avLst/>
              </a:prstGeom>
              <a:noFill/>
            </p:spPr>
            <p:txBody>
              <a:bodyPr wrap="square" rtlCol="0">
                <a:spAutoFit/>
              </a:bodyPr>
              <a:lstStyle/>
              <a:p>
                <a:r>
                  <a:rPr lang="en-US" dirty="0">
                    <a:solidFill>
                      <a:srgbClr val="0070C0"/>
                    </a:solidFill>
                  </a:rPr>
                  <a:t>Transitions</a:t>
                </a:r>
              </a:p>
            </p:txBody>
          </p:sp>
        </p:grpSp>
        <p:sp>
          <p:nvSpPr>
            <p:cNvPr id="26" name="TextBox 25">
              <a:extLst>
                <a:ext uri="{FF2B5EF4-FFF2-40B4-BE49-F238E27FC236}">
                  <a16:creationId xmlns:a16="http://schemas.microsoft.com/office/drawing/2014/main" id="{7A0BC9ED-5B8D-4565-A622-5EE8EBBD0DDC}"/>
                </a:ext>
              </a:extLst>
            </p:cNvPr>
            <p:cNvSpPr txBox="1"/>
            <p:nvPr/>
          </p:nvSpPr>
          <p:spPr>
            <a:xfrm>
              <a:off x="6323110" y="2291546"/>
              <a:ext cx="2461020" cy="369332"/>
            </a:xfrm>
            <a:prstGeom prst="rect">
              <a:avLst/>
            </a:prstGeom>
            <a:noFill/>
          </p:spPr>
          <p:txBody>
            <a:bodyPr wrap="square" rtlCol="0">
              <a:spAutoFit/>
            </a:bodyPr>
            <a:lstStyle/>
            <a:p>
              <a:r>
                <a:rPr lang="en-US" dirty="0">
                  <a:solidFill>
                    <a:srgbClr val="0070C0"/>
                  </a:solidFill>
                </a:rPr>
                <a:t>Actions: {N, E, S, W}</a:t>
              </a:r>
            </a:p>
          </p:txBody>
        </p:sp>
        <p:cxnSp>
          <p:nvCxnSpPr>
            <p:cNvPr id="17" name="Straight Connector 16">
              <a:extLst>
                <a:ext uri="{FF2B5EF4-FFF2-40B4-BE49-F238E27FC236}">
                  <a16:creationId xmlns:a16="http://schemas.microsoft.com/office/drawing/2014/main" id="{29687937-4135-4287-8ED0-00C110B5596F}"/>
                </a:ext>
              </a:extLst>
            </p:cNvPr>
            <p:cNvCxnSpPr/>
            <p:nvPr/>
          </p:nvCxnSpPr>
          <p:spPr>
            <a:xfrm>
              <a:off x="5421460" y="3122594"/>
              <a:ext cx="2682297" cy="0"/>
            </a:xfrm>
            <a:prstGeom prst="line">
              <a:avLst/>
            </a:prstGeom>
            <a:ln w="19050" cap="flat" cmpd="sng" algn="ctr">
              <a:solidFill>
                <a:schemeClr val="accent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Straight Connector 26">
              <a:extLst>
                <a:ext uri="{FF2B5EF4-FFF2-40B4-BE49-F238E27FC236}">
                  <a16:creationId xmlns:a16="http://schemas.microsoft.com/office/drawing/2014/main" id="{469C5812-42DE-40DC-BDBD-1FFFCE448FCA}"/>
                </a:ext>
              </a:extLst>
            </p:cNvPr>
            <p:cNvCxnSpPr/>
            <p:nvPr/>
          </p:nvCxnSpPr>
          <p:spPr>
            <a:xfrm>
              <a:off x="5421460" y="3274994"/>
              <a:ext cx="2682297" cy="0"/>
            </a:xfrm>
            <a:prstGeom prst="line">
              <a:avLst/>
            </a:prstGeom>
            <a:ln w="19050" cap="flat" cmpd="sng" algn="ctr">
              <a:solidFill>
                <a:schemeClr val="accent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8" name="Straight Connector 27">
              <a:extLst>
                <a:ext uri="{FF2B5EF4-FFF2-40B4-BE49-F238E27FC236}">
                  <a16:creationId xmlns:a16="http://schemas.microsoft.com/office/drawing/2014/main" id="{8337C082-C11C-4A5E-8046-ABC50F3CE1D3}"/>
                </a:ext>
              </a:extLst>
            </p:cNvPr>
            <p:cNvCxnSpPr/>
            <p:nvPr/>
          </p:nvCxnSpPr>
          <p:spPr>
            <a:xfrm>
              <a:off x="5394903" y="3413105"/>
              <a:ext cx="2682297" cy="0"/>
            </a:xfrm>
            <a:prstGeom prst="line">
              <a:avLst/>
            </a:prstGeom>
            <a:ln w="19050" cap="flat" cmpd="sng" algn="ctr">
              <a:solidFill>
                <a:schemeClr val="accent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a:extLst>
                <a:ext uri="{FF2B5EF4-FFF2-40B4-BE49-F238E27FC236}">
                  <a16:creationId xmlns:a16="http://schemas.microsoft.com/office/drawing/2014/main" id="{10128FD0-995C-44C6-BC82-E8B6DD8664B1}"/>
                </a:ext>
              </a:extLst>
            </p:cNvPr>
            <p:cNvCxnSpPr/>
            <p:nvPr/>
          </p:nvCxnSpPr>
          <p:spPr>
            <a:xfrm>
              <a:off x="5410200" y="3565505"/>
              <a:ext cx="2682297" cy="0"/>
            </a:xfrm>
            <a:prstGeom prst="line">
              <a:avLst/>
            </a:prstGeom>
            <a:ln w="19050" cap="flat" cmpd="sng" algn="ctr">
              <a:solidFill>
                <a:schemeClr val="accent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a:extLst>
                <a:ext uri="{FF2B5EF4-FFF2-40B4-BE49-F238E27FC236}">
                  <a16:creationId xmlns:a16="http://schemas.microsoft.com/office/drawing/2014/main" id="{EE473A66-8C99-435D-89ED-C3CB92A4D343}"/>
                </a:ext>
              </a:extLst>
            </p:cNvPr>
            <p:cNvCxnSpPr/>
            <p:nvPr/>
          </p:nvCxnSpPr>
          <p:spPr>
            <a:xfrm>
              <a:off x="5410200" y="3717905"/>
              <a:ext cx="2682297" cy="0"/>
            </a:xfrm>
            <a:prstGeom prst="line">
              <a:avLst/>
            </a:prstGeom>
            <a:ln w="19050" cap="flat" cmpd="sng" algn="ctr">
              <a:solidFill>
                <a:schemeClr val="accent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a:extLst>
                <a:ext uri="{FF2B5EF4-FFF2-40B4-BE49-F238E27FC236}">
                  <a16:creationId xmlns:a16="http://schemas.microsoft.com/office/drawing/2014/main" id="{2D4C0013-827F-43B0-B1C5-F1F166FC5150}"/>
                </a:ext>
              </a:extLst>
            </p:cNvPr>
            <p:cNvCxnSpPr>
              <a:cxnSpLocks/>
            </p:cNvCxnSpPr>
            <p:nvPr/>
          </p:nvCxnSpPr>
          <p:spPr>
            <a:xfrm>
              <a:off x="5552796" y="2992199"/>
              <a:ext cx="0" cy="2722801"/>
            </a:xfrm>
            <a:prstGeom prst="line">
              <a:avLst/>
            </a:prstGeom>
            <a:ln w="19050" cap="flat" cmpd="sng" algn="ctr">
              <a:solidFill>
                <a:schemeClr val="accent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a:extLst>
                <a:ext uri="{FF2B5EF4-FFF2-40B4-BE49-F238E27FC236}">
                  <a16:creationId xmlns:a16="http://schemas.microsoft.com/office/drawing/2014/main" id="{8317EB5F-59B7-4B98-AAD0-4F438034304A}"/>
                </a:ext>
              </a:extLst>
            </p:cNvPr>
            <p:cNvCxnSpPr>
              <a:cxnSpLocks/>
            </p:cNvCxnSpPr>
            <p:nvPr/>
          </p:nvCxnSpPr>
          <p:spPr>
            <a:xfrm>
              <a:off x="5715000" y="2976304"/>
              <a:ext cx="0" cy="2722801"/>
            </a:xfrm>
            <a:prstGeom prst="line">
              <a:avLst/>
            </a:prstGeom>
            <a:ln w="19050" cap="flat" cmpd="sng" algn="ctr">
              <a:solidFill>
                <a:schemeClr val="accent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a:extLst>
                <a:ext uri="{FF2B5EF4-FFF2-40B4-BE49-F238E27FC236}">
                  <a16:creationId xmlns:a16="http://schemas.microsoft.com/office/drawing/2014/main" id="{EAAE9D7B-1F76-48F2-BA81-C37C75D16EEA}"/>
                </a:ext>
              </a:extLst>
            </p:cNvPr>
            <p:cNvCxnSpPr>
              <a:cxnSpLocks/>
            </p:cNvCxnSpPr>
            <p:nvPr/>
          </p:nvCxnSpPr>
          <p:spPr>
            <a:xfrm>
              <a:off x="5863599" y="2976304"/>
              <a:ext cx="0" cy="2722801"/>
            </a:xfrm>
            <a:prstGeom prst="line">
              <a:avLst/>
            </a:prstGeom>
            <a:ln w="19050" cap="flat" cmpd="sng" algn="ctr">
              <a:solidFill>
                <a:schemeClr val="accent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a:extLst>
                <a:ext uri="{FF2B5EF4-FFF2-40B4-BE49-F238E27FC236}">
                  <a16:creationId xmlns:a16="http://schemas.microsoft.com/office/drawing/2014/main" id="{23F52CD6-6A81-4DA4-BEEC-59386F2D6FDA}"/>
                </a:ext>
              </a:extLst>
            </p:cNvPr>
            <p:cNvCxnSpPr>
              <a:cxnSpLocks/>
            </p:cNvCxnSpPr>
            <p:nvPr/>
          </p:nvCxnSpPr>
          <p:spPr>
            <a:xfrm>
              <a:off x="6015999" y="2955905"/>
              <a:ext cx="0" cy="2722801"/>
            </a:xfrm>
            <a:prstGeom prst="line">
              <a:avLst/>
            </a:prstGeom>
            <a:ln w="19050" cap="flat" cmpd="sng" algn="ctr">
              <a:solidFill>
                <a:schemeClr val="accent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a:extLst>
                <a:ext uri="{FF2B5EF4-FFF2-40B4-BE49-F238E27FC236}">
                  <a16:creationId xmlns:a16="http://schemas.microsoft.com/office/drawing/2014/main" id="{58AFD909-C193-49F1-A066-9C45405DA878}"/>
                </a:ext>
              </a:extLst>
            </p:cNvPr>
            <p:cNvCxnSpPr>
              <a:cxnSpLocks/>
            </p:cNvCxnSpPr>
            <p:nvPr/>
          </p:nvCxnSpPr>
          <p:spPr>
            <a:xfrm>
              <a:off x="5394903" y="5876905"/>
              <a:ext cx="260924" cy="0"/>
            </a:xfrm>
            <a:prstGeom prst="line">
              <a:avLst/>
            </a:prstGeom>
            <a:ln w="19050" cap="flat" cmpd="sng" algn="ctr">
              <a:solidFill>
                <a:schemeClr val="accent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5" name="TextBox 44">
              <a:extLst>
                <a:ext uri="{FF2B5EF4-FFF2-40B4-BE49-F238E27FC236}">
                  <a16:creationId xmlns:a16="http://schemas.microsoft.com/office/drawing/2014/main" id="{E68A1506-39CD-4A5C-83C9-2ACC7F826366}"/>
                </a:ext>
              </a:extLst>
            </p:cNvPr>
            <p:cNvSpPr txBox="1"/>
            <p:nvPr/>
          </p:nvSpPr>
          <p:spPr>
            <a:xfrm>
              <a:off x="5628996" y="5742801"/>
              <a:ext cx="1309526" cy="276999"/>
            </a:xfrm>
            <a:prstGeom prst="rect">
              <a:avLst/>
            </a:prstGeom>
            <a:noFill/>
          </p:spPr>
          <p:txBody>
            <a:bodyPr wrap="none" rtlCol="0">
              <a:spAutoFit/>
            </a:bodyPr>
            <a:lstStyle/>
            <a:p>
              <a:r>
                <a:rPr lang="en-US" sz="1200" dirty="0">
                  <a:solidFill>
                    <a:schemeClr val="accent2"/>
                  </a:solidFill>
                </a:rPr>
                <a:t>Discretization grid</a:t>
              </a:r>
            </a:p>
          </p:txBody>
        </p:sp>
        <p:sp>
          <p:nvSpPr>
            <p:cNvPr id="38" name="Down Arrow 4">
              <a:extLst>
                <a:ext uri="{FF2B5EF4-FFF2-40B4-BE49-F238E27FC236}">
                  <a16:creationId xmlns:a16="http://schemas.microsoft.com/office/drawing/2014/main" id="{9B86BD56-3633-4A66-BC43-D6E0BE064858}"/>
                </a:ext>
              </a:extLst>
            </p:cNvPr>
            <p:cNvSpPr/>
            <p:nvPr/>
          </p:nvSpPr>
          <p:spPr>
            <a:xfrm>
              <a:off x="5514696" y="2650263"/>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277BC777-037B-4AB0-AEB7-53A9DF889355}"/>
                </a:ext>
              </a:extLst>
            </p:cNvPr>
            <p:cNvSpPr txBox="1"/>
            <p:nvPr/>
          </p:nvSpPr>
          <p:spPr>
            <a:xfrm>
              <a:off x="4810833" y="2310631"/>
              <a:ext cx="1483925" cy="369332"/>
            </a:xfrm>
            <a:prstGeom prst="rect">
              <a:avLst/>
            </a:prstGeom>
            <a:noFill/>
          </p:spPr>
          <p:txBody>
            <a:bodyPr wrap="square" rtlCol="0">
              <a:spAutoFit/>
            </a:bodyPr>
            <a:lstStyle/>
            <a:p>
              <a:pPr algn="ctr"/>
              <a:r>
                <a:rPr lang="en-US" dirty="0">
                  <a:solidFill>
                    <a:srgbClr val="0070C0"/>
                  </a:solidFill>
                </a:rPr>
                <a:t>Initial state</a:t>
              </a:r>
            </a:p>
          </p:txBody>
        </p:sp>
        <p:sp>
          <p:nvSpPr>
            <p:cNvPr id="40" name="Oval 39">
              <a:extLst>
                <a:ext uri="{FF2B5EF4-FFF2-40B4-BE49-F238E27FC236}">
                  <a16:creationId xmlns:a16="http://schemas.microsoft.com/office/drawing/2014/main" id="{591E3298-22B0-4212-90A8-E1A0D2EEBE2B}"/>
                </a:ext>
              </a:extLst>
            </p:cNvPr>
            <p:cNvSpPr/>
            <p:nvPr/>
          </p:nvSpPr>
          <p:spPr>
            <a:xfrm>
              <a:off x="5558615" y="2991357"/>
              <a:ext cx="152400" cy="152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1</a:t>
              </a:r>
            </a:p>
          </p:txBody>
        </p:sp>
        <p:sp>
          <p:nvSpPr>
            <p:cNvPr id="44" name="Oval 43">
              <a:extLst>
                <a:ext uri="{FF2B5EF4-FFF2-40B4-BE49-F238E27FC236}">
                  <a16:creationId xmlns:a16="http://schemas.microsoft.com/office/drawing/2014/main" id="{2DC0CDDF-A4C1-406D-AE6F-F91B19B419D9}"/>
                </a:ext>
              </a:extLst>
            </p:cNvPr>
            <p:cNvSpPr/>
            <p:nvPr/>
          </p:nvSpPr>
          <p:spPr>
            <a:xfrm>
              <a:off x="5555160" y="3420754"/>
              <a:ext cx="152400" cy="152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4</a:t>
              </a:r>
            </a:p>
          </p:txBody>
        </p:sp>
        <p:sp>
          <p:nvSpPr>
            <p:cNvPr id="46" name="Oval 45">
              <a:extLst>
                <a:ext uri="{FF2B5EF4-FFF2-40B4-BE49-F238E27FC236}">
                  <a16:creationId xmlns:a16="http://schemas.microsoft.com/office/drawing/2014/main" id="{984B5B67-6D05-4485-ADD9-072D535E7789}"/>
                </a:ext>
              </a:extLst>
            </p:cNvPr>
            <p:cNvSpPr/>
            <p:nvPr/>
          </p:nvSpPr>
          <p:spPr>
            <a:xfrm>
              <a:off x="5718159" y="3425472"/>
              <a:ext cx="152400" cy="152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a</a:t>
              </a:r>
            </a:p>
          </p:txBody>
        </p:sp>
        <p:sp>
          <p:nvSpPr>
            <p:cNvPr id="54" name="Down Arrow 6">
              <a:extLst>
                <a:ext uri="{FF2B5EF4-FFF2-40B4-BE49-F238E27FC236}">
                  <a16:creationId xmlns:a16="http://schemas.microsoft.com/office/drawing/2014/main" id="{56072883-650A-4C0E-80EC-F512D4DB22FD}"/>
                </a:ext>
              </a:extLst>
            </p:cNvPr>
            <p:cNvSpPr/>
            <p:nvPr/>
          </p:nvSpPr>
          <p:spPr>
            <a:xfrm rot="10800000">
              <a:off x="7892611" y="5626448"/>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D0C5CE-DA21-48E5-8865-6144965F8A03}"/>
                </a:ext>
              </a:extLst>
            </p:cNvPr>
            <p:cNvSpPr txBox="1"/>
            <p:nvPr/>
          </p:nvSpPr>
          <p:spPr>
            <a:xfrm>
              <a:off x="7366475" y="5921969"/>
              <a:ext cx="1178158" cy="369332"/>
            </a:xfrm>
            <a:prstGeom prst="rect">
              <a:avLst/>
            </a:prstGeom>
            <a:noFill/>
          </p:spPr>
          <p:txBody>
            <a:bodyPr wrap="square" rtlCol="0">
              <a:spAutoFit/>
            </a:bodyPr>
            <a:lstStyle/>
            <a:p>
              <a:r>
                <a:rPr lang="en-US" dirty="0">
                  <a:solidFill>
                    <a:srgbClr val="0070C0"/>
                  </a:solidFill>
                </a:rPr>
                <a:t>Goal state</a:t>
              </a:r>
            </a:p>
          </p:txBody>
        </p:sp>
        <p:sp>
          <p:nvSpPr>
            <p:cNvPr id="56" name="Oval 55">
              <a:extLst>
                <a:ext uri="{FF2B5EF4-FFF2-40B4-BE49-F238E27FC236}">
                  <a16:creationId xmlns:a16="http://schemas.microsoft.com/office/drawing/2014/main" id="{27F92480-ACCD-4408-BFAD-29C5DBE0B302}"/>
                </a:ext>
              </a:extLst>
            </p:cNvPr>
            <p:cNvSpPr/>
            <p:nvPr/>
          </p:nvSpPr>
          <p:spPr>
            <a:xfrm>
              <a:off x="7939260" y="5398920"/>
              <a:ext cx="152400" cy="152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z</a:t>
              </a:r>
            </a:p>
          </p:txBody>
        </p:sp>
        <p:sp>
          <p:nvSpPr>
            <p:cNvPr id="5" name="Oval 4">
              <a:extLst>
                <a:ext uri="{FF2B5EF4-FFF2-40B4-BE49-F238E27FC236}">
                  <a16:creationId xmlns:a16="http://schemas.microsoft.com/office/drawing/2014/main" id="{3DC4D7F3-936A-8312-372A-897ECA9C96D0}"/>
                </a:ext>
              </a:extLst>
            </p:cNvPr>
            <p:cNvSpPr/>
            <p:nvPr/>
          </p:nvSpPr>
          <p:spPr>
            <a:xfrm>
              <a:off x="5553970" y="3139004"/>
              <a:ext cx="152400" cy="152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2</a:t>
              </a:r>
            </a:p>
          </p:txBody>
        </p:sp>
        <p:sp>
          <p:nvSpPr>
            <p:cNvPr id="7" name="Oval 6">
              <a:extLst>
                <a:ext uri="{FF2B5EF4-FFF2-40B4-BE49-F238E27FC236}">
                  <a16:creationId xmlns:a16="http://schemas.microsoft.com/office/drawing/2014/main" id="{F7923B73-AE0C-DDC6-2D61-98AB13EED8CC}"/>
                </a:ext>
              </a:extLst>
            </p:cNvPr>
            <p:cNvSpPr/>
            <p:nvPr/>
          </p:nvSpPr>
          <p:spPr>
            <a:xfrm>
              <a:off x="5555041" y="3272917"/>
              <a:ext cx="152400" cy="152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3</a:t>
              </a:r>
            </a:p>
          </p:txBody>
        </p:sp>
        <p:sp>
          <p:nvSpPr>
            <p:cNvPr id="9" name="Oval 8">
              <a:extLst>
                <a:ext uri="{FF2B5EF4-FFF2-40B4-BE49-F238E27FC236}">
                  <a16:creationId xmlns:a16="http://schemas.microsoft.com/office/drawing/2014/main" id="{6B23A853-485F-BF19-2777-94622AAEBB8A}"/>
                </a:ext>
              </a:extLst>
            </p:cNvPr>
            <p:cNvSpPr/>
            <p:nvPr/>
          </p:nvSpPr>
          <p:spPr>
            <a:xfrm>
              <a:off x="5561912" y="3563110"/>
              <a:ext cx="152400" cy="152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5</a:t>
              </a:r>
            </a:p>
          </p:txBody>
        </p:sp>
        <p:sp>
          <p:nvSpPr>
            <p:cNvPr id="12" name="TextBox 11">
              <a:extLst>
                <a:ext uri="{FF2B5EF4-FFF2-40B4-BE49-F238E27FC236}">
                  <a16:creationId xmlns:a16="http://schemas.microsoft.com/office/drawing/2014/main" id="{A3822F94-6245-CD96-A027-36D1B23551FB}"/>
                </a:ext>
              </a:extLst>
            </p:cNvPr>
            <p:cNvSpPr txBox="1"/>
            <p:nvPr/>
          </p:nvSpPr>
          <p:spPr>
            <a:xfrm>
              <a:off x="5620529" y="1860301"/>
              <a:ext cx="2368867" cy="369332"/>
            </a:xfrm>
            <a:prstGeom prst="rect">
              <a:avLst/>
            </a:prstGeom>
            <a:noFill/>
          </p:spPr>
          <p:txBody>
            <a:bodyPr wrap="square" rtlCol="0">
              <a:spAutoFit/>
            </a:bodyPr>
            <a:lstStyle/>
            <a:p>
              <a:r>
                <a:rPr lang="en-US" b="1" dirty="0"/>
                <a:t>Original Description</a:t>
              </a:r>
            </a:p>
          </p:txBody>
        </p:sp>
      </p:grpSp>
      <p:sp>
        <p:nvSpPr>
          <p:cNvPr id="10" name="TextBox 9">
            <a:extLst>
              <a:ext uri="{FF2B5EF4-FFF2-40B4-BE49-F238E27FC236}">
                <a16:creationId xmlns:a16="http://schemas.microsoft.com/office/drawing/2014/main" id="{3D1B3D94-6140-B4E2-0740-BC5CB2227458}"/>
              </a:ext>
            </a:extLst>
          </p:cNvPr>
          <p:cNvSpPr txBox="1"/>
          <p:nvPr/>
        </p:nvSpPr>
        <p:spPr>
          <a:xfrm>
            <a:off x="450254" y="6414052"/>
            <a:ext cx="7886700" cy="369332"/>
          </a:xfrm>
          <a:prstGeom prst="rect">
            <a:avLst/>
          </a:prstGeom>
          <a:noFill/>
        </p:spPr>
        <p:txBody>
          <a:bodyPr wrap="square" rtlCol="0">
            <a:spAutoFit/>
          </a:bodyPr>
          <a:lstStyle/>
          <a:p>
            <a:pPr algn="ctr"/>
            <a:r>
              <a:rPr lang="en-US" b="1" dirty="0"/>
              <a:t>Note</a:t>
            </a:r>
            <a:r>
              <a:rPr lang="en-US" dirty="0"/>
              <a:t>: Known and deterministic is a property of the transition function!</a:t>
            </a:r>
          </a:p>
        </p:txBody>
      </p:sp>
    </p:spTree>
    <p:extLst>
      <p:ext uri="{BB962C8B-B14F-4D97-AF65-F5344CB8AC3E}">
        <p14:creationId xmlns:p14="http://schemas.microsoft.com/office/powerpoint/2010/main" val="107662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Heuristics from Subproblems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400" dirty="0"/>
                  <a:t>Let </a:t>
                </a:r>
                <a14:m>
                  <m:oMath xmlns:m="http://schemas.openxmlformats.org/officeDocument/2006/math">
                    <m:r>
                      <a:rPr lang="en-US" sz="2400" i="1" dirty="0" smtClean="0">
                        <a:latin typeface="Cambria Math" panose="02040503050406030204" pitchFamily="18" charset="0"/>
                      </a:rPr>
                      <m:t>h</m:t>
                    </m:r>
                    <m:r>
                      <a:rPr lang="en-US" sz="2400" i="1" baseline="-25000" dirty="0">
                        <a:latin typeface="Cambria Math" panose="02040503050406030204" pitchFamily="18" charset="0"/>
                      </a:rPr>
                      <m:t>3</m:t>
                    </m:r>
                    <m:r>
                      <a:rPr lang="en-US" sz="2400" i="1" dirty="0">
                        <a:latin typeface="Cambria Math" panose="02040503050406030204" pitchFamily="18" charset="0"/>
                      </a:rPr>
                      <m:t>(</m:t>
                    </m:r>
                    <m:r>
                      <a:rPr lang="en-US" sz="2400" i="1" dirty="0">
                        <a:latin typeface="Cambria Math" panose="02040503050406030204" pitchFamily="18" charset="0"/>
                      </a:rPr>
                      <m:t>𝑛</m:t>
                    </m:r>
                    <m:r>
                      <a:rPr lang="en-US" sz="2400" i="1" dirty="0">
                        <a:latin typeface="Cambria Math" panose="02040503050406030204" pitchFamily="18" charset="0"/>
                      </a:rPr>
                      <m:t>)</m:t>
                    </m:r>
                  </m:oMath>
                </a14:m>
                <a:r>
                  <a:rPr lang="en-US" sz="2400" dirty="0"/>
                  <a:t> be the cost of getting a subset of tiles </a:t>
                </a:r>
                <a:br>
                  <a:rPr lang="en-US" sz="2400" dirty="0"/>
                </a:br>
                <a:r>
                  <a:rPr lang="en-US" sz="2400" dirty="0"/>
                  <a:t>(say, 1,2,3,4) into their correct positions. The final order of the * tiles does not matter. </a:t>
                </a:r>
              </a:p>
              <a:p>
                <a:r>
                  <a:rPr lang="en-US" sz="2400" dirty="0"/>
                  <a:t>Small subproblems are often easy to solve.</a:t>
                </a:r>
              </a:p>
              <a:p>
                <a:r>
                  <a:rPr lang="en-US" sz="2400" dirty="0"/>
                  <a:t>Can precompute and save the exact solution cost for every or many possible subproblem instances – </a:t>
                </a:r>
                <a:r>
                  <a:rPr lang="en-US" sz="2400" b="1" i="1" dirty="0"/>
                  <a:t>pattern database</a:t>
                </a:r>
                <a:r>
                  <a:rPr lang="en-US" sz="2400" i="1"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05" t="-1961"/>
                </a:stretch>
              </a:blipFill>
            </p:spPr>
            <p:txBody>
              <a:bodyPr/>
              <a:lstStyle/>
              <a:p>
                <a:r>
                  <a:rPr lang="en-US">
                    <a:noFill/>
                  </a:rPr>
                  <a:t> </a:t>
                </a:r>
              </a:p>
            </p:txBody>
          </p:sp>
        </mc:Fallback>
      </mc:AlternateContent>
      <p:grpSp>
        <p:nvGrpSpPr>
          <p:cNvPr id="28" name="Group 27">
            <a:extLst>
              <a:ext uri="{FF2B5EF4-FFF2-40B4-BE49-F238E27FC236}">
                <a16:creationId xmlns:a16="http://schemas.microsoft.com/office/drawing/2014/main" id="{7EAADC28-1161-42DD-8170-07AE9A27BF31}"/>
              </a:ext>
            </a:extLst>
          </p:cNvPr>
          <p:cNvGrpSpPr/>
          <p:nvPr/>
        </p:nvGrpSpPr>
        <p:grpSpPr>
          <a:xfrm>
            <a:off x="2600325" y="4314825"/>
            <a:ext cx="4257675" cy="2162175"/>
            <a:chOff x="2600325" y="4086225"/>
            <a:chExt cx="4257675" cy="2162175"/>
          </a:xfrm>
        </p:grpSpPr>
        <p:pic>
          <p:nvPicPr>
            <p:cNvPr id="5" name="Picture 5" descr="8puzzle"/>
            <p:cNvPicPr>
              <a:picLocks noChangeAspect="1" noChangeArrowheads="1"/>
            </p:cNvPicPr>
            <p:nvPr/>
          </p:nvPicPr>
          <p:blipFill>
            <a:blip r:embed="rId4" cstate="print"/>
            <a:srcRect/>
            <a:stretch>
              <a:fillRect/>
            </a:stretch>
          </p:blipFill>
          <p:spPr bwMode="auto">
            <a:xfrm>
              <a:off x="2600325" y="4086225"/>
              <a:ext cx="4257675" cy="2162175"/>
            </a:xfrm>
            <a:prstGeom prst="rect">
              <a:avLst/>
            </a:prstGeom>
            <a:noFill/>
          </p:spPr>
        </p:pic>
        <p:sp>
          <p:nvSpPr>
            <p:cNvPr id="16" name="Rectangle 15">
              <a:extLst>
                <a:ext uri="{FF2B5EF4-FFF2-40B4-BE49-F238E27FC236}">
                  <a16:creationId xmlns:a16="http://schemas.microsoft.com/office/drawing/2014/main" id="{4750879E-C215-4D93-97D0-3A1FBA970BAD}"/>
                </a:ext>
              </a:extLst>
            </p:cNvPr>
            <p:cNvSpPr/>
            <p:nvPr/>
          </p:nvSpPr>
          <p:spPr>
            <a:xfrm>
              <a:off x="2819400" y="4191000"/>
              <a:ext cx="286425" cy="38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a:t>*</a:t>
              </a:r>
            </a:p>
          </p:txBody>
        </p:sp>
        <p:sp>
          <p:nvSpPr>
            <p:cNvPr id="21" name="Rectangle 20">
              <a:extLst>
                <a:ext uri="{FF2B5EF4-FFF2-40B4-BE49-F238E27FC236}">
                  <a16:creationId xmlns:a16="http://schemas.microsoft.com/office/drawing/2014/main" id="{096A3762-4DCB-4DEC-BFEB-26C988B34D0B}"/>
                </a:ext>
              </a:extLst>
            </p:cNvPr>
            <p:cNvSpPr/>
            <p:nvPr/>
          </p:nvSpPr>
          <p:spPr>
            <a:xfrm>
              <a:off x="2761575" y="4800600"/>
              <a:ext cx="286425" cy="38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a:t>*</a:t>
              </a:r>
            </a:p>
          </p:txBody>
        </p:sp>
        <p:sp>
          <p:nvSpPr>
            <p:cNvPr id="22" name="Rectangle 21">
              <a:extLst>
                <a:ext uri="{FF2B5EF4-FFF2-40B4-BE49-F238E27FC236}">
                  <a16:creationId xmlns:a16="http://schemas.microsoft.com/office/drawing/2014/main" id="{ADCFF45D-32C2-40B2-B9FF-9077A9CFBC5B}"/>
                </a:ext>
              </a:extLst>
            </p:cNvPr>
            <p:cNvSpPr/>
            <p:nvPr/>
          </p:nvSpPr>
          <p:spPr>
            <a:xfrm>
              <a:off x="2761575" y="5410200"/>
              <a:ext cx="286425" cy="38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a:t>*</a:t>
              </a:r>
            </a:p>
          </p:txBody>
        </p:sp>
        <p:sp>
          <p:nvSpPr>
            <p:cNvPr id="23" name="Rectangle 22">
              <a:extLst>
                <a:ext uri="{FF2B5EF4-FFF2-40B4-BE49-F238E27FC236}">
                  <a16:creationId xmlns:a16="http://schemas.microsoft.com/office/drawing/2014/main" id="{B2ED45A9-3386-47B7-A037-4310821A7C12}"/>
                </a:ext>
              </a:extLst>
            </p:cNvPr>
            <p:cNvSpPr/>
            <p:nvPr/>
          </p:nvSpPr>
          <p:spPr>
            <a:xfrm>
              <a:off x="3962400" y="4800600"/>
              <a:ext cx="286425" cy="38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a:t>*</a:t>
              </a:r>
            </a:p>
          </p:txBody>
        </p:sp>
        <p:sp>
          <p:nvSpPr>
            <p:cNvPr id="24" name="Rectangle 23">
              <a:extLst>
                <a:ext uri="{FF2B5EF4-FFF2-40B4-BE49-F238E27FC236}">
                  <a16:creationId xmlns:a16="http://schemas.microsoft.com/office/drawing/2014/main" id="{87AEDA1F-946C-4263-AD4B-579B6FA4FC31}"/>
                </a:ext>
              </a:extLst>
            </p:cNvPr>
            <p:cNvSpPr/>
            <p:nvPr/>
          </p:nvSpPr>
          <p:spPr>
            <a:xfrm>
              <a:off x="6419175" y="4800600"/>
              <a:ext cx="286425" cy="38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a:t>*</a:t>
              </a:r>
            </a:p>
          </p:txBody>
        </p:sp>
        <p:sp>
          <p:nvSpPr>
            <p:cNvPr id="25" name="Rectangle 24">
              <a:extLst>
                <a:ext uri="{FF2B5EF4-FFF2-40B4-BE49-F238E27FC236}">
                  <a16:creationId xmlns:a16="http://schemas.microsoft.com/office/drawing/2014/main" id="{7D3BB848-228C-44D4-8CFC-A72146CC5EFF}"/>
                </a:ext>
              </a:extLst>
            </p:cNvPr>
            <p:cNvSpPr/>
            <p:nvPr/>
          </p:nvSpPr>
          <p:spPr>
            <a:xfrm>
              <a:off x="5181600" y="5410200"/>
              <a:ext cx="286425" cy="38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a:t>*</a:t>
              </a:r>
            </a:p>
          </p:txBody>
        </p:sp>
        <p:sp>
          <p:nvSpPr>
            <p:cNvPr id="26" name="Rectangle 25">
              <a:extLst>
                <a:ext uri="{FF2B5EF4-FFF2-40B4-BE49-F238E27FC236}">
                  <a16:creationId xmlns:a16="http://schemas.microsoft.com/office/drawing/2014/main" id="{AC77A3D5-74A2-4103-AF46-32E70A17BB43}"/>
                </a:ext>
              </a:extLst>
            </p:cNvPr>
            <p:cNvSpPr/>
            <p:nvPr/>
          </p:nvSpPr>
          <p:spPr>
            <a:xfrm>
              <a:off x="5791200" y="5410200"/>
              <a:ext cx="286425" cy="38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a:t>*</a:t>
              </a:r>
            </a:p>
          </p:txBody>
        </p:sp>
        <p:sp>
          <p:nvSpPr>
            <p:cNvPr id="27" name="Rectangle 26">
              <a:extLst>
                <a:ext uri="{FF2B5EF4-FFF2-40B4-BE49-F238E27FC236}">
                  <a16:creationId xmlns:a16="http://schemas.microsoft.com/office/drawing/2014/main" id="{67B69E41-E3D3-4B86-B19A-686F360A7E44}"/>
                </a:ext>
              </a:extLst>
            </p:cNvPr>
            <p:cNvSpPr/>
            <p:nvPr/>
          </p:nvSpPr>
          <p:spPr>
            <a:xfrm>
              <a:off x="6419175" y="5410200"/>
              <a:ext cx="286425" cy="38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a:t>*</a:t>
              </a:r>
            </a:p>
          </p:txBody>
        </p:sp>
      </p:gr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a:t>Dominance: What Heuristic is Better?</a:t>
            </a:r>
          </a:p>
        </p:txBody>
      </p:sp>
      <mc:AlternateContent xmlns:mc="http://schemas.openxmlformats.org/markup-compatibility/2006" xmlns:a14="http://schemas.microsoft.com/office/drawing/2010/main">
        <mc:Choice Requires="a14">
          <p:sp>
            <p:nvSpPr>
              <p:cNvPr id="30723" name="Rectangle 3"/>
              <p:cNvSpPr>
                <a:spLocks noGrp="1" noChangeArrowheads="1"/>
              </p:cNvSpPr>
              <p:nvPr>
                <p:ph idx="1"/>
              </p:nvPr>
            </p:nvSpPr>
            <p:spPr>
              <a:xfrm>
                <a:off x="628650" y="1752600"/>
                <a:ext cx="7886700" cy="4351338"/>
              </a:xfrm>
            </p:spPr>
            <p:txBody>
              <a:bodyPr/>
              <a:lstStyle/>
              <a:p>
                <a:pPr marL="0" indent="0">
                  <a:buNone/>
                </a:pPr>
                <a:r>
                  <a:rPr lang="en-US" sz="2800" b="1" dirty="0"/>
                  <a:t>Definition: </a:t>
                </a:r>
                <a:r>
                  <a:rPr lang="en-US" sz="2800" dirty="0"/>
                  <a:t>If </a:t>
                </a:r>
                <a14:m>
                  <m:oMath xmlns:m="http://schemas.openxmlformats.org/officeDocument/2006/math">
                    <m:r>
                      <a:rPr lang="en-US" sz="2800" i="1" dirty="0" smtClean="0">
                        <a:latin typeface="Cambria Math" panose="02040503050406030204" pitchFamily="18" charset="0"/>
                      </a:rPr>
                      <m:t>h</m:t>
                    </m:r>
                    <m:r>
                      <a:rPr lang="en-US" sz="2800" i="1" baseline="-25000" dirty="0">
                        <a:latin typeface="Cambria Math" panose="02040503050406030204" pitchFamily="18" charset="0"/>
                      </a:rPr>
                      <m:t>1</m:t>
                    </m:r>
                  </m:oMath>
                </a14:m>
                <a:r>
                  <a:rPr lang="en-US" sz="2800" baseline="-25000" dirty="0"/>
                  <a:t> </a:t>
                </a:r>
                <a:r>
                  <a:rPr lang="en-US" sz="2800" dirty="0"/>
                  <a:t>and </a:t>
                </a:r>
                <a14:m>
                  <m:oMath xmlns:m="http://schemas.openxmlformats.org/officeDocument/2006/math">
                    <m:r>
                      <a:rPr lang="en-US" sz="2800" i="1" dirty="0" smtClean="0">
                        <a:latin typeface="Cambria Math" panose="02040503050406030204" pitchFamily="18" charset="0"/>
                      </a:rPr>
                      <m:t>h</m:t>
                    </m:r>
                    <m:r>
                      <a:rPr lang="en-US" sz="2800" i="1" baseline="-25000" dirty="0">
                        <a:latin typeface="Cambria Math" panose="02040503050406030204" pitchFamily="18" charset="0"/>
                      </a:rPr>
                      <m:t>2</m:t>
                    </m:r>
                  </m:oMath>
                </a14:m>
                <a:r>
                  <a:rPr lang="en-US" sz="2800" baseline="-25000" dirty="0"/>
                  <a:t> </a:t>
                </a:r>
                <a:r>
                  <a:rPr lang="en-US" sz="2800" dirty="0"/>
                  <a:t>are both admissible heuristics and</a:t>
                </a:r>
                <a:r>
                  <a:rPr lang="en-US" sz="2800" baseline="-25000" dirty="0"/>
                  <a:t> </a:t>
                </a:r>
                <a14:m>
                  <m:oMath xmlns:m="http://schemas.openxmlformats.org/officeDocument/2006/math">
                    <m:r>
                      <a:rPr lang="en-US" sz="2800" i="1" dirty="0" smtClean="0">
                        <a:solidFill>
                          <a:srgbClr val="FF0000"/>
                        </a:solidFill>
                        <a:latin typeface="Cambria Math" panose="02040503050406030204" pitchFamily="18" charset="0"/>
                      </a:rPr>
                      <m:t>h</m:t>
                    </m:r>
                    <m:r>
                      <a:rPr lang="en-US" sz="2800" i="1" baseline="-25000" dirty="0">
                        <a:solidFill>
                          <a:srgbClr val="FF0000"/>
                        </a:solidFill>
                        <a:latin typeface="Cambria Math" panose="02040503050406030204" pitchFamily="18" charset="0"/>
                      </a:rPr>
                      <m:t>2</m:t>
                    </m:r>
                    <m:r>
                      <a:rPr lang="en-US" sz="2800" i="1" dirty="0">
                        <a:solidFill>
                          <a:srgbClr val="FF0000"/>
                        </a:solidFill>
                        <a:latin typeface="Cambria Math" panose="02040503050406030204" pitchFamily="18" charset="0"/>
                      </a:rPr>
                      <m:t>(</m:t>
                    </m:r>
                    <m:r>
                      <a:rPr lang="en-US" sz="2800" i="1" dirty="0">
                        <a:solidFill>
                          <a:srgbClr val="FF0000"/>
                        </a:solidFill>
                        <a:latin typeface="Cambria Math" panose="02040503050406030204" pitchFamily="18" charset="0"/>
                      </a:rPr>
                      <m:t>𝑛</m:t>
                    </m:r>
                    <m:r>
                      <a:rPr lang="en-US" sz="2800" i="1" dirty="0">
                        <a:solidFill>
                          <a:srgbClr val="FF0000"/>
                        </a:solidFill>
                        <a:latin typeface="Cambria Math" panose="02040503050406030204" pitchFamily="18" charset="0"/>
                      </a:rPr>
                      <m:t>) ≥ </m:t>
                    </m:r>
                    <m:r>
                      <a:rPr lang="en-US" sz="2800" i="1" dirty="0">
                        <a:solidFill>
                          <a:srgbClr val="FF0000"/>
                        </a:solidFill>
                        <a:latin typeface="Cambria Math" panose="02040503050406030204" pitchFamily="18" charset="0"/>
                      </a:rPr>
                      <m:t>h</m:t>
                    </m:r>
                    <m:r>
                      <a:rPr lang="en-US" sz="2800" i="1" baseline="-25000" dirty="0">
                        <a:solidFill>
                          <a:srgbClr val="FF0000"/>
                        </a:solidFill>
                        <a:latin typeface="Cambria Math" panose="02040503050406030204" pitchFamily="18" charset="0"/>
                      </a:rPr>
                      <m:t>1</m:t>
                    </m:r>
                    <m:r>
                      <a:rPr lang="en-US" sz="2800" i="1" dirty="0">
                        <a:solidFill>
                          <a:srgbClr val="FF0000"/>
                        </a:solidFill>
                        <a:latin typeface="Cambria Math" panose="02040503050406030204" pitchFamily="18" charset="0"/>
                      </a:rPr>
                      <m:t>(</m:t>
                    </m:r>
                    <m:r>
                      <a:rPr lang="en-US" sz="2800" i="1" dirty="0">
                        <a:solidFill>
                          <a:srgbClr val="FF0000"/>
                        </a:solidFill>
                        <a:latin typeface="Cambria Math" panose="02040503050406030204" pitchFamily="18" charset="0"/>
                      </a:rPr>
                      <m:t>𝑛</m:t>
                    </m:r>
                    <m:r>
                      <a:rPr lang="en-US" sz="2800" i="1" dirty="0">
                        <a:solidFill>
                          <a:srgbClr val="FF0000"/>
                        </a:solidFill>
                        <a:latin typeface="Cambria Math" panose="02040503050406030204" pitchFamily="18" charset="0"/>
                      </a:rPr>
                      <m:t>) </m:t>
                    </m:r>
                  </m:oMath>
                </a14:m>
                <a:r>
                  <a:rPr lang="en-US" sz="2800" dirty="0"/>
                  <a:t>for all </a:t>
                </a:r>
                <a14:m>
                  <m:oMath xmlns:m="http://schemas.openxmlformats.org/officeDocument/2006/math">
                    <m:r>
                      <a:rPr lang="en-US" sz="2800" i="1" dirty="0" smtClean="0">
                        <a:latin typeface="Cambria Math" panose="02040503050406030204" pitchFamily="18" charset="0"/>
                      </a:rPr>
                      <m:t>𝑛</m:t>
                    </m:r>
                  </m:oMath>
                </a14:m>
                <a:r>
                  <a:rPr lang="en-US" sz="2800" i="1" dirty="0"/>
                  <a:t>,</a:t>
                </a:r>
                <a:r>
                  <a:rPr lang="en-US" sz="2800" dirty="0"/>
                  <a:t> then </a:t>
                </a:r>
                <a:br>
                  <a:rPr lang="en-US" sz="2800" dirty="0"/>
                </a:br>
                <a14:m>
                  <m:oMath xmlns:m="http://schemas.openxmlformats.org/officeDocument/2006/math">
                    <m:r>
                      <a:rPr lang="en-US" sz="2800" i="1" dirty="0" smtClean="0">
                        <a:latin typeface="Cambria Math" panose="02040503050406030204" pitchFamily="18" charset="0"/>
                      </a:rPr>
                      <m:t>h</m:t>
                    </m:r>
                    <m:r>
                      <a:rPr lang="en-US" sz="2800" i="1" baseline="-25000" dirty="0">
                        <a:latin typeface="Cambria Math" panose="02040503050406030204" pitchFamily="18" charset="0"/>
                      </a:rPr>
                      <m:t>2</m:t>
                    </m:r>
                  </m:oMath>
                </a14:m>
                <a:r>
                  <a:rPr lang="en-US" sz="2800" i="1" dirty="0"/>
                  <a:t> </a:t>
                </a:r>
                <a:r>
                  <a:rPr lang="en-US" sz="2800" dirty="0">
                    <a:solidFill>
                      <a:srgbClr val="FF0000"/>
                    </a:solidFill>
                  </a:rPr>
                  <a:t>dominates</a:t>
                </a:r>
                <a:r>
                  <a:rPr lang="en-US" sz="2800" dirty="0"/>
                  <a:t> </a:t>
                </a:r>
                <a14:m>
                  <m:oMath xmlns:m="http://schemas.openxmlformats.org/officeDocument/2006/math">
                    <m:r>
                      <a:rPr lang="en-US" sz="2800" i="1" dirty="0" smtClean="0">
                        <a:latin typeface="Cambria Math" panose="02040503050406030204" pitchFamily="18" charset="0"/>
                      </a:rPr>
                      <m:t>h</m:t>
                    </m:r>
                    <m:r>
                      <a:rPr lang="en-US" sz="2800" i="1" baseline="-25000" dirty="0">
                        <a:latin typeface="Cambria Math" panose="02040503050406030204" pitchFamily="18" charset="0"/>
                      </a:rPr>
                      <m:t>1</m:t>
                    </m:r>
                    <m:r>
                      <a:rPr lang="en-US" sz="2800" i="1" dirty="0">
                        <a:latin typeface="Cambria Math" panose="02040503050406030204" pitchFamily="18" charset="0"/>
                      </a:rPr>
                      <m:t> </m:t>
                    </m:r>
                  </m:oMath>
                </a14:m>
                <a:endParaRPr lang="en-US" sz="2800" i="1" dirty="0"/>
              </a:p>
              <a:p>
                <a:endParaRPr lang="en-US" sz="2800" dirty="0"/>
              </a:p>
              <a:p>
                <a:pPr marL="0" indent="0">
                  <a:buNone/>
                </a:pPr>
                <a:r>
                  <a:rPr lang="en-US" sz="2800" dirty="0"/>
                  <a:t>Is </a:t>
                </a:r>
                <a14:m>
                  <m:oMath xmlns:m="http://schemas.openxmlformats.org/officeDocument/2006/math">
                    <m:r>
                      <a:rPr lang="en-US" sz="2800" i="1" dirty="0">
                        <a:latin typeface="Cambria Math" panose="02040503050406030204" pitchFamily="18" charset="0"/>
                      </a:rPr>
                      <m:t>h</m:t>
                    </m:r>
                    <m:r>
                      <a:rPr lang="en-US" sz="2800" i="1" baseline="-25000" dirty="0">
                        <a:latin typeface="Cambria Math" panose="02040503050406030204" pitchFamily="18" charset="0"/>
                      </a:rPr>
                      <m:t>1 </m:t>
                    </m:r>
                  </m:oMath>
                </a14:m>
                <a:r>
                  <a:rPr lang="en-US" sz="2800" dirty="0"/>
                  <a:t>or </a:t>
                </a:r>
                <a14:m>
                  <m:oMath xmlns:m="http://schemas.openxmlformats.org/officeDocument/2006/math">
                    <m:r>
                      <a:rPr lang="en-US" sz="2800" i="1" dirty="0">
                        <a:latin typeface="Cambria Math" panose="02040503050406030204" pitchFamily="18" charset="0"/>
                      </a:rPr>
                      <m:t>h</m:t>
                    </m:r>
                    <m:r>
                      <a:rPr lang="en-US" sz="2800" i="1" baseline="-25000" dirty="0">
                        <a:latin typeface="Cambria Math" panose="02040503050406030204" pitchFamily="18" charset="0"/>
                      </a:rPr>
                      <m:t>2</m:t>
                    </m:r>
                  </m:oMath>
                </a14:m>
                <a:r>
                  <a:rPr lang="en-US" sz="2800" i="1" dirty="0"/>
                  <a:t> </a:t>
                </a:r>
                <a:r>
                  <a:rPr lang="en-US" sz="2800" dirty="0"/>
                  <a:t>better for A* search?</a:t>
                </a:r>
              </a:p>
              <a:p>
                <a:pPr lvl="1"/>
                <a:r>
                  <a:rPr lang="en-US" sz="2400" dirty="0"/>
                  <a:t>A* search expands every node with</a:t>
                </a:r>
                <a:br>
                  <a:rPr lang="en-US" sz="2400" dirty="0"/>
                </a:br>
                <a14:m>
                  <m:oMath xmlns:m="http://schemas.openxmlformats.org/officeDocument/2006/math">
                    <m:r>
                      <a:rPr lang="en-US" sz="2400" i="1" dirty="0" smtClean="0">
                        <a:solidFill>
                          <a:srgbClr val="FF0000"/>
                        </a:solidFill>
                        <a:latin typeface="Cambria Math" panose="02040503050406030204" pitchFamily="18" charset="0"/>
                      </a:rPr>
                      <m:t> </m:t>
                    </m:r>
                    <m:r>
                      <a:rPr lang="en-US" sz="2400" i="1" dirty="0" smtClean="0">
                        <a:solidFill>
                          <a:srgbClr val="FF0000"/>
                        </a:solidFill>
                        <a:latin typeface="Cambria Math" panose="02040503050406030204" pitchFamily="18" charset="0"/>
                      </a:rPr>
                      <m:t>𝑓</m:t>
                    </m:r>
                    <m:r>
                      <a:rPr lang="en-US" sz="2400" i="1" dirty="0" smtClean="0">
                        <a:solidFill>
                          <a:srgbClr val="FF0000"/>
                        </a:solidFill>
                        <a:latin typeface="Cambria Math" panose="02040503050406030204" pitchFamily="18" charset="0"/>
                      </a:rPr>
                      <m:t>(</m:t>
                    </m:r>
                    <m:r>
                      <a:rPr lang="en-US" sz="2400" i="1" dirty="0" smtClean="0">
                        <a:solidFill>
                          <a:srgbClr val="FF0000"/>
                        </a:solidFill>
                        <a:latin typeface="Cambria Math" panose="02040503050406030204" pitchFamily="18" charset="0"/>
                      </a:rPr>
                      <m:t>𝑛</m:t>
                    </m:r>
                    <m:r>
                      <a:rPr lang="en-US" sz="2400" i="1" dirty="0" smtClean="0">
                        <a:solidFill>
                          <a:srgbClr val="FF0000"/>
                        </a:solidFill>
                        <a:latin typeface="Cambria Math" panose="02040503050406030204" pitchFamily="18" charset="0"/>
                      </a:rPr>
                      <m:t>) &lt; </m:t>
                    </m:r>
                    <m:sSup>
                      <m:sSupPr>
                        <m:ctrlPr>
                          <a:rPr lang="en-US" sz="2400" b="0" i="1" dirty="0" smtClean="0">
                            <a:solidFill>
                              <a:srgbClr val="FF0000"/>
                            </a:solidFill>
                            <a:latin typeface="Cambria Math" panose="02040503050406030204" pitchFamily="18" charset="0"/>
                          </a:rPr>
                        </m:ctrlPr>
                      </m:sSupPr>
                      <m:e>
                        <m:r>
                          <a:rPr lang="en-US" sz="2400" i="1" dirty="0" smtClean="0">
                            <a:solidFill>
                              <a:srgbClr val="FF0000"/>
                            </a:solidFill>
                            <a:latin typeface="Cambria Math" panose="02040503050406030204" pitchFamily="18" charset="0"/>
                          </a:rPr>
                          <m:t>𝐶</m:t>
                        </m:r>
                      </m:e>
                      <m:sup>
                        <m:r>
                          <a:rPr lang="en-US" sz="2400" b="0" i="1" dirty="0" smtClean="0">
                            <a:solidFill>
                              <a:srgbClr val="FF0000"/>
                            </a:solidFill>
                            <a:latin typeface="Cambria Math" panose="02040503050406030204" pitchFamily="18" charset="0"/>
                          </a:rPr>
                          <m:t>∗</m:t>
                        </m:r>
                      </m:sup>
                    </m:sSup>
                    <m:r>
                      <a:rPr lang="en-US" sz="2400" i="1" dirty="0" smtClean="0">
                        <a:solidFill>
                          <a:srgbClr val="FF0000"/>
                        </a:solidFill>
                        <a:latin typeface="Cambria Math" panose="02040503050406030204" pitchFamily="18" charset="0"/>
                      </a:rPr>
                      <m:t> </m:t>
                    </m:r>
                  </m:oMath>
                </a14:m>
                <a:r>
                  <a:rPr lang="en-US" sz="2400" dirty="0">
                    <a:sym typeface="Wingdings" panose="05000000000000000000" pitchFamily="2" charset="2"/>
                  </a:rPr>
                  <a:t> </a:t>
                </a:r>
                <a14:m>
                  <m:oMath xmlns:m="http://schemas.openxmlformats.org/officeDocument/2006/math">
                    <m:r>
                      <a:rPr lang="en-US" sz="2400" i="1" dirty="0" smtClean="0">
                        <a:solidFill>
                          <a:srgbClr val="FF0000"/>
                        </a:solidFill>
                        <a:latin typeface="Cambria Math" panose="02040503050406030204" pitchFamily="18" charset="0"/>
                      </a:rPr>
                      <m:t>h</m:t>
                    </m:r>
                    <m:r>
                      <a:rPr lang="en-US" sz="2400" i="1" dirty="0" smtClean="0">
                        <a:solidFill>
                          <a:srgbClr val="FF0000"/>
                        </a:solidFill>
                        <a:latin typeface="Cambria Math" panose="02040503050406030204" pitchFamily="18" charset="0"/>
                      </a:rPr>
                      <m:t>(</m:t>
                    </m:r>
                    <m:r>
                      <a:rPr lang="en-US" sz="2400" i="1" dirty="0" smtClean="0">
                        <a:solidFill>
                          <a:srgbClr val="FF0000"/>
                        </a:solidFill>
                        <a:latin typeface="Cambria Math" panose="02040503050406030204" pitchFamily="18" charset="0"/>
                      </a:rPr>
                      <m:t>𝑛</m:t>
                    </m:r>
                    <m:r>
                      <a:rPr lang="en-US" sz="2400" i="1" dirty="0" smtClean="0">
                        <a:solidFill>
                          <a:srgbClr val="FF0000"/>
                        </a:solidFill>
                        <a:latin typeface="Cambria Math" panose="02040503050406030204" pitchFamily="18" charset="0"/>
                      </a:rPr>
                      <m:t>) &lt; </m:t>
                    </m:r>
                    <m:sSup>
                      <m:sSupPr>
                        <m:ctrlPr>
                          <a:rPr lang="en-US" sz="2400" b="0" i="1" dirty="0" smtClean="0">
                            <a:solidFill>
                              <a:srgbClr val="FF0000"/>
                            </a:solidFill>
                            <a:latin typeface="Cambria Math" panose="02040503050406030204" pitchFamily="18" charset="0"/>
                          </a:rPr>
                        </m:ctrlPr>
                      </m:sSupPr>
                      <m:e>
                        <m:r>
                          <a:rPr lang="en-US" sz="2400" i="1" dirty="0" smtClean="0">
                            <a:solidFill>
                              <a:srgbClr val="FF0000"/>
                            </a:solidFill>
                            <a:latin typeface="Cambria Math" panose="02040503050406030204" pitchFamily="18" charset="0"/>
                          </a:rPr>
                          <m:t>𝐶</m:t>
                        </m:r>
                      </m:e>
                      <m:sup>
                        <m:r>
                          <a:rPr lang="en-US" sz="2400" b="0" i="1" dirty="0" smtClean="0">
                            <a:solidFill>
                              <a:srgbClr val="FF0000"/>
                            </a:solidFill>
                            <a:latin typeface="Cambria Math" panose="02040503050406030204" pitchFamily="18" charset="0"/>
                          </a:rPr>
                          <m:t>∗</m:t>
                        </m:r>
                      </m:sup>
                    </m:sSup>
                    <m:r>
                      <a:rPr lang="en-US" sz="2400" i="1" dirty="0" smtClean="0">
                        <a:solidFill>
                          <a:srgbClr val="FF0000"/>
                        </a:solidFill>
                        <a:latin typeface="Cambria Math" panose="02040503050406030204" pitchFamily="18" charset="0"/>
                      </a:rPr>
                      <m:t> –  </m:t>
                    </m:r>
                    <m:r>
                      <a:rPr lang="en-US" sz="2400" i="1" dirty="0" smtClean="0">
                        <a:solidFill>
                          <a:srgbClr val="FF0000"/>
                        </a:solidFill>
                        <a:latin typeface="Cambria Math" panose="02040503050406030204" pitchFamily="18" charset="0"/>
                      </a:rPr>
                      <m:t>𝑔</m:t>
                    </m:r>
                    <m:r>
                      <a:rPr lang="en-US" sz="2400" i="1" dirty="0" smtClean="0">
                        <a:solidFill>
                          <a:srgbClr val="FF0000"/>
                        </a:solidFill>
                        <a:latin typeface="Cambria Math" panose="02040503050406030204" pitchFamily="18" charset="0"/>
                      </a:rPr>
                      <m:t>(</m:t>
                    </m:r>
                    <m:r>
                      <a:rPr lang="en-US" sz="2400" i="1" dirty="0" smtClean="0">
                        <a:solidFill>
                          <a:srgbClr val="FF0000"/>
                        </a:solidFill>
                        <a:latin typeface="Cambria Math" panose="02040503050406030204" pitchFamily="18" charset="0"/>
                      </a:rPr>
                      <m:t>𝑛</m:t>
                    </m:r>
                    <m:r>
                      <a:rPr lang="en-US" sz="2400" i="1" dirty="0" smtClean="0">
                        <a:solidFill>
                          <a:srgbClr val="FF0000"/>
                        </a:solidFill>
                        <a:latin typeface="Cambria Math" panose="02040503050406030204" pitchFamily="18" charset="0"/>
                      </a:rPr>
                      <m:t>)</m:t>
                    </m:r>
                  </m:oMath>
                </a14:m>
                <a:endParaRPr lang="en-US" sz="2400" dirty="0">
                  <a:solidFill>
                    <a:srgbClr val="FF0000"/>
                  </a:solidFill>
                </a:endParaRPr>
              </a:p>
              <a:p>
                <a:pPr lvl="1"/>
                <a14:m>
                  <m:oMath xmlns:m="http://schemas.openxmlformats.org/officeDocument/2006/math">
                    <m:r>
                      <a:rPr lang="en-US" sz="2400" i="1" dirty="0">
                        <a:latin typeface="Cambria Math" panose="02040503050406030204" pitchFamily="18" charset="0"/>
                      </a:rPr>
                      <m:t>h</m:t>
                    </m:r>
                    <m:r>
                      <a:rPr lang="en-US" sz="2400" i="1" baseline="-25000" dirty="0">
                        <a:latin typeface="Cambria Math" panose="02040503050406030204" pitchFamily="18" charset="0"/>
                      </a:rPr>
                      <m:t>2 </m:t>
                    </m:r>
                  </m:oMath>
                </a14:m>
                <a:r>
                  <a:rPr lang="en-US" sz="2400" dirty="0"/>
                  <a:t> is never smaller than </a:t>
                </a:r>
                <a14:m>
                  <m:oMath xmlns:m="http://schemas.openxmlformats.org/officeDocument/2006/math">
                    <m:r>
                      <a:rPr lang="en-US" sz="2400" i="1" dirty="0">
                        <a:latin typeface="Cambria Math" panose="02040503050406030204" pitchFamily="18" charset="0"/>
                      </a:rPr>
                      <m:t>h</m:t>
                    </m:r>
                    <m:r>
                      <a:rPr lang="en-US" sz="2400" b="0" i="1" baseline="-25000" dirty="0" smtClean="0">
                        <a:latin typeface="Cambria Math" panose="02040503050406030204" pitchFamily="18" charset="0"/>
                      </a:rPr>
                      <m:t>1</m:t>
                    </m:r>
                  </m:oMath>
                </a14:m>
                <a:r>
                  <a:rPr lang="en-US" sz="2400" dirty="0"/>
                  <a:t>. A* search with </a:t>
                </a:r>
                <a14:m>
                  <m:oMath xmlns:m="http://schemas.openxmlformats.org/officeDocument/2006/math">
                    <m:r>
                      <a:rPr lang="en-US" sz="2400" i="1" dirty="0" smtClean="0">
                        <a:latin typeface="Cambria Math" panose="02040503050406030204" pitchFamily="18" charset="0"/>
                      </a:rPr>
                      <m:t>h</m:t>
                    </m:r>
                    <m:r>
                      <a:rPr lang="en-US" sz="2400" i="1" baseline="-25000" dirty="0">
                        <a:latin typeface="Cambria Math" panose="02040503050406030204" pitchFamily="18" charset="0"/>
                      </a:rPr>
                      <m:t>2</m:t>
                    </m:r>
                  </m:oMath>
                </a14:m>
                <a:r>
                  <a:rPr lang="en-US" sz="2400" baseline="-25000" dirty="0"/>
                  <a:t> </a:t>
                </a:r>
                <a:r>
                  <a:rPr lang="en-US" sz="2400" dirty="0"/>
                  <a:t>will expand less nodes and is therefore better.</a:t>
                </a:r>
              </a:p>
              <a:p>
                <a:pPr lvl="1"/>
                <a:endParaRPr lang="en-US" sz="2400" dirty="0"/>
              </a:p>
              <a:p>
                <a:pPr lvl="1"/>
                <a:endParaRPr lang="en-US" sz="2400" dirty="0"/>
              </a:p>
            </p:txBody>
          </p:sp>
        </mc:Choice>
        <mc:Fallback xmlns="">
          <p:sp>
            <p:nvSpPr>
              <p:cNvPr id="30723" name="Rectangle 3"/>
              <p:cNvSpPr>
                <a:spLocks noGrp="1" noRot="1" noChangeAspect="1" noMove="1" noResize="1" noEditPoints="1" noAdjustHandles="1" noChangeArrowheads="1" noChangeShapeType="1" noTextEdit="1"/>
              </p:cNvSpPr>
              <p:nvPr>
                <p:ph idx="1"/>
              </p:nvPr>
            </p:nvSpPr>
            <p:spPr>
              <a:xfrm>
                <a:off x="628650" y="1752600"/>
                <a:ext cx="7886700" cy="4351338"/>
              </a:xfrm>
              <a:blipFill>
                <a:blip r:embed="rId3"/>
                <a:stretch>
                  <a:fillRect l="-1546" t="-2384" r="-1546"/>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uiExpand="1"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a:t>Example: Effect of Information in Search</a:t>
            </a:r>
          </a:p>
        </p:txBody>
      </p:sp>
      <mc:AlternateContent xmlns:mc="http://schemas.openxmlformats.org/markup-compatibility/2006" xmlns:a14="http://schemas.microsoft.com/office/drawing/2010/main">
        <mc:Choice Requires="a14">
          <p:sp>
            <p:nvSpPr>
              <p:cNvPr id="30723" name="Rectangle 3"/>
              <p:cNvSpPr>
                <a:spLocks noGrp="1" noChangeArrowheads="1"/>
              </p:cNvSpPr>
              <p:nvPr>
                <p:ph idx="1"/>
              </p:nvPr>
            </p:nvSpPr>
            <p:spPr/>
            <p:txBody>
              <a:bodyPr/>
              <a:lstStyle/>
              <a:p>
                <a:pPr marL="0" indent="0">
                  <a:buNone/>
                </a:pPr>
                <a:r>
                  <a:rPr lang="en-US" sz="2400" dirty="0"/>
                  <a:t>Typical search costs for the 8-puzzle</a:t>
                </a:r>
              </a:p>
              <a:p>
                <a:endParaRPr lang="en-US" sz="2400" dirty="0"/>
              </a:p>
              <a:p>
                <a:r>
                  <a:rPr lang="en-US" sz="2400" dirty="0"/>
                  <a:t>Solution at depth </a:t>
                </a:r>
                <a14:m>
                  <m:oMath xmlns:m="http://schemas.openxmlformats.org/officeDocument/2006/math">
                    <m:r>
                      <a:rPr lang="en-US" sz="2400" i="1" dirty="0" smtClean="0">
                        <a:latin typeface="Cambria Math" panose="02040503050406030204" pitchFamily="18" charset="0"/>
                      </a:rPr>
                      <m:t>𝑑</m:t>
                    </m:r>
                    <m:r>
                      <a:rPr lang="en-US" sz="2400" i="1" dirty="0" smtClean="0">
                        <a:latin typeface="Cambria Math" panose="02040503050406030204" pitchFamily="18" charset="0"/>
                      </a:rPr>
                      <m:t>=12</m:t>
                    </m:r>
                  </m:oMath>
                </a14:m>
                <a:r>
                  <a:rPr lang="en-US" sz="2400" i="1" dirty="0"/>
                  <a:t>	</a:t>
                </a:r>
                <a:br>
                  <a:rPr lang="en-US" sz="2400" i="1" dirty="0"/>
                </a:br>
                <a:r>
                  <a:rPr lang="en-US" sz="2400" i="1" dirty="0"/>
                  <a:t>		</a:t>
                </a:r>
                <a:r>
                  <a:rPr lang="en-US" sz="2400" dirty="0"/>
                  <a:t>IDS      = 3,644,035 nodes</a:t>
                </a:r>
                <a:br>
                  <a:rPr lang="en-US" sz="2400" dirty="0"/>
                </a:br>
                <a:r>
                  <a:rPr lang="en-US" sz="2400" dirty="0"/>
                  <a:t>		A</a:t>
                </a:r>
                <a:r>
                  <a:rPr lang="en-US" sz="2400" baseline="30000" dirty="0"/>
                  <a:t>*</a:t>
                </a:r>
                <a:r>
                  <a:rPr lang="en-US" sz="2400" dirty="0"/>
                  <a:t>(</a:t>
                </a:r>
                <a14:m>
                  <m:oMath xmlns:m="http://schemas.openxmlformats.org/officeDocument/2006/math">
                    <m:r>
                      <a:rPr lang="en-US" sz="2400" i="1" dirty="0" smtClean="0">
                        <a:latin typeface="Cambria Math" panose="02040503050406030204" pitchFamily="18" charset="0"/>
                      </a:rPr>
                      <m:t>h</m:t>
                    </m:r>
                    <m:r>
                      <a:rPr lang="en-US" sz="2400" i="1" baseline="-25000" dirty="0" smtClean="0">
                        <a:latin typeface="Cambria Math" panose="02040503050406030204" pitchFamily="18" charset="0"/>
                      </a:rPr>
                      <m:t>1</m:t>
                    </m:r>
                  </m:oMath>
                </a14:m>
                <a:r>
                  <a:rPr lang="en-US" sz="2400" dirty="0"/>
                  <a:t>) = 227 nodes </a:t>
                </a:r>
                <a:br>
                  <a:rPr lang="en-US" sz="2400" dirty="0"/>
                </a:br>
                <a:r>
                  <a:rPr lang="en-US" sz="2400" dirty="0"/>
                  <a:t>		A</a:t>
                </a:r>
                <a:r>
                  <a:rPr lang="en-US" sz="2400" baseline="30000" dirty="0"/>
                  <a:t>*</a:t>
                </a:r>
                <a:r>
                  <a:rPr lang="en-US" sz="2400" dirty="0"/>
                  <a:t>(</a:t>
                </a:r>
                <a14:m>
                  <m:oMath xmlns:m="http://schemas.openxmlformats.org/officeDocument/2006/math">
                    <m:r>
                      <a:rPr lang="en-US" sz="2400" i="1" dirty="0" smtClean="0">
                        <a:latin typeface="Cambria Math" panose="02040503050406030204" pitchFamily="18" charset="0"/>
                      </a:rPr>
                      <m:t>h</m:t>
                    </m:r>
                    <m:r>
                      <a:rPr lang="en-US" sz="2400" i="1" baseline="-25000" dirty="0">
                        <a:latin typeface="Cambria Math" panose="02040503050406030204" pitchFamily="18" charset="0"/>
                      </a:rPr>
                      <m:t>2</m:t>
                    </m:r>
                  </m:oMath>
                </a14:m>
                <a:r>
                  <a:rPr lang="en-US" sz="2400" dirty="0"/>
                  <a:t>) = 73 nodes </a:t>
                </a:r>
              </a:p>
              <a:p>
                <a:endParaRPr lang="en-US" sz="2400" i="1" dirty="0"/>
              </a:p>
              <a:p>
                <a:r>
                  <a:rPr lang="en-US" sz="2400" dirty="0"/>
                  <a:t>Solution at depth </a:t>
                </a:r>
                <a14:m>
                  <m:oMath xmlns:m="http://schemas.openxmlformats.org/officeDocument/2006/math">
                    <m:r>
                      <a:rPr lang="en-US" sz="2400" i="1" dirty="0" smtClean="0">
                        <a:latin typeface="Cambria Math" panose="02040503050406030204" pitchFamily="18" charset="0"/>
                      </a:rPr>
                      <m:t>𝑑</m:t>
                    </m:r>
                    <m:r>
                      <a:rPr lang="en-US" sz="2400" i="1" dirty="0">
                        <a:latin typeface="Cambria Math" panose="02040503050406030204" pitchFamily="18" charset="0"/>
                      </a:rPr>
                      <m:t>=24 </m:t>
                    </m:r>
                  </m:oMath>
                </a14:m>
                <a:r>
                  <a:rPr lang="en-US" sz="2400" i="1" dirty="0"/>
                  <a:t>	</a:t>
                </a:r>
                <a:br>
                  <a:rPr lang="en-US" sz="2400" i="1" dirty="0"/>
                </a:br>
                <a:r>
                  <a:rPr lang="en-US" sz="2400" i="1" dirty="0"/>
                  <a:t>		</a:t>
                </a:r>
                <a:r>
                  <a:rPr lang="en-US" sz="2400" dirty="0"/>
                  <a:t>IDS      ≈ 54,000,000,000 nodes </a:t>
                </a:r>
                <a:br>
                  <a:rPr lang="en-US" sz="2400" dirty="0"/>
                </a:br>
                <a:r>
                  <a:rPr lang="en-US" sz="2400" dirty="0"/>
                  <a:t>		A</a:t>
                </a:r>
                <a:r>
                  <a:rPr lang="en-US" sz="2400" baseline="30000" dirty="0"/>
                  <a:t>*</a:t>
                </a:r>
                <a:r>
                  <a:rPr lang="en-US" sz="2400" dirty="0"/>
                  <a:t>(</a:t>
                </a:r>
                <a14:m>
                  <m:oMath xmlns:m="http://schemas.openxmlformats.org/officeDocument/2006/math">
                    <m:r>
                      <a:rPr lang="en-US" sz="2400" i="1" dirty="0" smtClean="0">
                        <a:latin typeface="Cambria Math" panose="02040503050406030204" pitchFamily="18" charset="0"/>
                      </a:rPr>
                      <m:t>h</m:t>
                    </m:r>
                    <m:r>
                      <a:rPr lang="en-US" sz="2400" i="1" baseline="-25000" dirty="0">
                        <a:latin typeface="Cambria Math" panose="02040503050406030204" pitchFamily="18" charset="0"/>
                      </a:rPr>
                      <m:t>1</m:t>
                    </m:r>
                  </m:oMath>
                </a14:m>
                <a:r>
                  <a:rPr lang="en-US" sz="2400" dirty="0"/>
                  <a:t>) = 39,135 nodes </a:t>
                </a:r>
                <a:br>
                  <a:rPr lang="en-US" sz="2400" dirty="0"/>
                </a:br>
                <a:r>
                  <a:rPr lang="en-US" sz="2400" dirty="0"/>
                  <a:t>		A</a:t>
                </a:r>
                <a:r>
                  <a:rPr lang="en-US" sz="2400" baseline="30000" dirty="0"/>
                  <a:t>*</a:t>
                </a:r>
                <a:r>
                  <a:rPr lang="en-US" sz="2400" dirty="0"/>
                  <a:t>(</a:t>
                </a:r>
                <a14:m>
                  <m:oMath xmlns:m="http://schemas.openxmlformats.org/officeDocument/2006/math">
                    <m:r>
                      <a:rPr lang="en-US" sz="2400" i="1" dirty="0" smtClean="0">
                        <a:latin typeface="Cambria Math" panose="02040503050406030204" pitchFamily="18" charset="0"/>
                      </a:rPr>
                      <m:t>h</m:t>
                    </m:r>
                    <m:r>
                      <a:rPr lang="en-US" sz="2400" i="1" baseline="-25000" dirty="0">
                        <a:latin typeface="Cambria Math" panose="02040503050406030204" pitchFamily="18" charset="0"/>
                      </a:rPr>
                      <m:t>2</m:t>
                    </m:r>
                  </m:oMath>
                </a14:m>
                <a:r>
                  <a:rPr lang="en-US" sz="2400" dirty="0"/>
                  <a:t>) = 1,641 nodes </a:t>
                </a:r>
              </a:p>
            </p:txBody>
          </p:sp>
        </mc:Choice>
        <mc:Fallback xmlns="">
          <p:sp>
            <p:nvSpPr>
              <p:cNvPr id="30723" name="Rectangle 3"/>
              <p:cNvSpPr>
                <a:spLocks noGrp="1" noRot="1" noChangeAspect="1" noMove="1" noResize="1" noEditPoints="1" noAdjustHandles="1" noChangeArrowheads="1" noChangeShapeType="1" noTextEdit="1"/>
              </p:cNvSpPr>
              <p:nvPr>
                <p:ph idx="1"/>
              </p:nvPr>
            </p:nvSpPr>
            <p:spPr>
              <a:blipFill>
                <a:blip r:embed="rId3"/>
                <a:stretch>
                  <a:fillRect l="-1159" t="-1961"/>
                </a:stretch>
              </a:blipFill>
            </p:spPr>
            <p:txBody>
              <a:bodyPr/>
              <a:lstStyle/>
              <a:p>
                <a:r>
                  <a:rPr lang="en-US">
                    <a:noFill/>
                  </a:rPr>
                  <a:t> </a:t>
                </a:r>
              </a:p>
            </p:txBody>
          </p:sp>
        </mc:Fallback>
      </mc:AlternateContent>
      <p:pic>
        <p:nvPicPr>
          <p:cNvPr id="2" name="Picture 5" descr="8puzzle">
            <a:extLst>
              <a:ext uri="{FF2B5EF4-FFF2-40B4-BE49-F238E27FC236}">
                <a16:creationId xmlns:a16="http://schemas.microsoft.com/office/drawing/2014/main" id="{BE586611-CF39-D0BB-B922-010064E706A8}"/>
              </a:ext>
            </a:extLst>
          </p:cNvPr>
          <p:cNvPicPr>
            <a:picLocks noChangeAspect="1" noChangeArrowheads="1"/>
          </p:cNvPicPr>
          <p:nvPr/>
        </p:nvPicPr>
        <p:blipFill>
          <a:blip r:embed="rId4" cstate="print"/>
          <a:srcRect r="50000" b="12182"/>
          <a:stretch/>
        </p:blipFill>
        <p:spPr bwMode="auto">
          <a:xfrm>
            <a:off x="6415199" y="1848879"/>
            <a:ext cx="2128838" cy="1898779"/>
          </a:xfrm>
          <a:prstGeom prst="rect">
            <a:avLst/>
          </a:prstGeom>
          <a:noFill/>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Combining Heuristics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800" dirty="0"/>
                  <a:t>Suppose we have a collection of admissible heuristics </a:t>
                </a:r>
                <a14:m>
                  <m:oMath xmlns:m="http://schemas.openxmlformats.org/officeDocument/2006/math">
                    <m:r>
                      <a:rPr lang="en-US" sz="2800" i="1" dirty="0" smtClean="0">
                        <a:latin typeface="Cambria Math" panose="02040503050406030204" pitchFamily="18" charset="0"/>
                      </a:rPr>
                      <m:t>h</m:t>
                    </m:r>
                    <m:r>
                      <a:rPr lang="en-US" sz="2800" i="1" baseline="-25000" dirty="0">
                        <a:latin typeface="Cambria Math" panose="02040503050406030204" pitchFamily="18" charset="0"/>
                      </a:rPr>
                      <m:t>1</m:t>
                    </m:r>
                    <m:r>
                      <a:rPr lang="en-US" sz="2800" i="1" dirty="0">
                        <a:latin typeface="Cambria Math" panose="02040503050406030204" pitchFamily="18" charset="0"/>
                      </a:rPr>
                      <m:t>, </m:t>
                    </m:r>
                    <m:r>
                      <a:rPr lang="en-US" sz="2800" i="1" dirty="0">
                        <a:latin typeface="Cambria Math" panose="02040503050406030204" pitchFamily="18" charset="0"/>
                      </a:rPr>
                      <m:t>h</m:t>
                    </m:r>
                    <m:r>
                      <a:rPr lang="en-US" sz="2800" i="1" baseline="-25000" dirty="0">
                        <a:latin typeface="Cambria Math" panose="02040503050406030204" pitchFamily="18" charset="0"/>
                      </a:rPr>
                      <m:t>2</m:t>
                    </m:r>
                    <m:r>
                      <a:rPr lang="en-US" sz="2800" i="1" dirty="0">
                        <a:latin typeface="Cambria Math" panose="02040503050406030204" pitchFamily="18" charset="0"/>
                      </a:rPr>
                      <m:t>, …, </m:t>
                    </m:r>
                    <m:r>
                      <a:rPr lang="en-US" sz="2800" i="1" dirty="0" err="1">
                        <a:latin typeface="Cambria Math" panose="02040503050406030204" pitchFamily="18" charset="0"/>
                      </a:rPr>
                      <m:t>h</m:t>
                    </m:r>
                    <m:r>
                      <a:rPr lang="en-US" sz="2800" i="1" baseline="-25000" dirty="0" err="1">
                        <a:latin typeface="Cambria Math" panose="02040503050406030204" pitchFamily="18" charset="0"/>
                      </a:rPr>
                      <m:t>𝑚</m:t>
                    </m:r>
                    <m:r>
                      <a:rPr lang="en-US" sz="2800" i="1" dirty="0">
                        <a:latin typeface="Cambria Math" panose="02040503050406030204" pitchFamily="18" charset="0"/>
                      </a:rPr>
                      <m:t>, </m:t>
                    </m:r>
                  </m:oMath>
                </a14:m>
                <a:r>
                  <a:rPr lang="en-US" sz="2800" dirty="0"/>
                  <a:t>but none of them dominates the others.</a:t>
                </a:r>
              </a:p>
              <a:p>
                <a:r>
                  <a:rPr lang="en-US" sz="2800" dirty="0"/>
                  <a:t>Combining them is easy:</a:t>
                </a:r>
              </a:p>
              <a:p>
                <a:endParaRPr lang="en-US" sz="800" dirty="0"/>
              </a:p>
              <a:p>
                <a:pPr algn="ctr">
                  <a:buNone/>
                </a:pPr>
                <a14:m>
                  <m:oMathPara xmlns:m="http://schemas.openxmlformats.org/officeDocument/2006/math">
                    <m:oMathParaPr>
                      <m:jc m:val="centerGroup"/>
                    </m:oMathParaPr>
                    <m:oMath xmlns:m="http://schemas.openxmlformats.org/officeDocument/2006/math">
                      <m:r>
                        <a:rPr lang="en-US" sz="2800" i="1" dirty="0" smtClean="0">
                          <a:solidFill>
                            <a:srgbClr val="FF0000"/>
                          </a:solidFill>
                          <a:latin typeface="Cambria Math" panose="02040503050406030204" pitchFamily="18" charset="0"/>
                        </a:rPr>
                        <m:t>h</m:t>
                      </m:r>
                      <m:r>
                        <a:rPr lang="en-US" sz="2800" i="1" dirty="0" smtClean="0">
                          <a:solidFill>
                            <a:srgbClr val="FF0000"/>
                          </a:solidFill>
                          <a:latin typeface="Cambria Math" panose="02040503050406030204" pitchFamily="18" charset="0"/>
                        </a:rPr>
                        <m:t>(</m:t>
                      </m:r>
                      <m:r>
                        <a:rPr lang="en-US" sz="2800" i="1" dirty="0" smtClean="0">
                          <a:solidFill>
                            <a:srgbClr val="FF0000"/>
                          </a:solidFill>
                          <a:latin typeface="Cambria Math" panose="02040503050406030204" pitchFamily="18" charset="0"/>
                        </a:rPr>
                        <m:t>𝑛</m:t>
                      </m:r>
                      <m:r>
                        <a:rPr lang="en-US" sz="2800" i="1" dirty="0" smtClean="0">
                          <a:solidFill>
                            <a:srgbClr val="FF0000"/>
                          </a:solidFill>
                          <a:latin typeface="Cambria Math" panose="02040503050406030204" pitchFamily="18" charset="0"/>
                        </a:rPr>
                        <m:t>) = </m:t>
                      </m:r>
                      <m:r>
                        <m:rPr>
                          <m:sty m:val="p"/>
                        </m:rPr>
                        <a:rPr lang="en-US" sz="2800" i="1" dirty="0" smtClean="0">
                          <a:solidFill>
                            <a:srgbClr val="FF0000"/>
                          </a:solidFill>
                          <a:latin typeface="Cambria Math" panose="02040503050406030204" pitchFamily="18" charset="0"/>
                        </a:rPr>
                        <m:t>max</m:t>
                      </m:r>
                      <m:r>
                        <a:rPr lang="en-US" sz="2800" i="1" dirty="0" smtClean="0">
                          <a:solidFill>
                            <a:srgbClr val="FF0000"/>
                          </a:solidFill>
                          <a:latin typeface="Cambria Math" panose="02040503050406030204" pitchFamily="18" charset="0"/>
                        </a:rPr>
                        <m:t>⁡{</m:t>
                      </m:r>
                      <m:r>
                        <a:rPr lang="en-US" sz="2800" i="1" dirty="0" smtClean="0">
                          <a:solidFill>
                            <a:srgbClr val="FF0000"/>
                          </a:solidFill>
                          <a:latin typeface="Cambria Math" panose="02040503050406030204" pitchFamily="18" charset="0"/>
                        </a:rPr>
                        <m:t>h</m:t>
                      </m:r>
                      <m:r>
                        <a:rPr lang="en-US" sz="2800" i="1" baseline="-25000" dirty="0">
                          <a:solidFill>
                            <a:srgbClr val="FF0000"/>
                          </a:solidFill>
                          <a:latin typeface="Cambria Math" panose="02040503050406030204" pitchFamily="18" charset="0"/>
                        </a:rPr>
                        <m:t>1</m:t>
                      </m:r>
                      <m:r>
                        <a:rPr lang="en-US" sz="2800" i="1" dirty="0">
                          <a:solidFill>
                            <a:srgbClr val="FF0000"/>
                          </a:solidFill>
                          <a:latin typeface="Cambria Math" panose="02040503050406030204" pitchFamily="18" charset="0"/>
                        </a:rPr>
                        <m:t>(</m:t>
                      </m:r>
                      <m:r>
                        <a:rPr lang="en-US" sz="2800" i="1" dirty="0">
                          <a:solidFill>
                            <a:srgbClr val="FF0000"/>
                          </a:solidFill>
                          <a:latin typeface="Cambria Math" panose="02040503050406030204" pitchFamily="18" charset="0"/>
                        </a:rPr>
                        <m:t>𝑛</m:t>
                      </m:r>
                      <m:r>
                        <a:rPr lang="en-US" sz="2800" i="1" dirty="0">
                          <a:solidFill>
                            <a:srgbClr val="FF0000"/>
                          </a:solidFill>
                          <a:latin typeface="Cambria Math" panose="02040503050406030204" pitchFamily="18" charset="0"/>
                        </a:rPr>
                        <m:t>), </m:t>
                      </m:r>
                      <m:r>
                        <a:rPr lang="en-US" sz="2800" i="1" dirty="0">
                          <a:solidFill>
                            <a:srgbClr val="FF0000"/>
                          </a:solidFill>
                          <a:latin typeface="Cambria Math" panose="02040503050406030204" pitchFamily="18" charset="0"/>
                        </a:rPr>
                        <m:t>h</m:t>
                      </m:r>
                      <m:r>
                        <a:rPr lang="en-US" sz="2800" i="1" baseline="-25000" dirty="0">
                          <a:solidFill>
                            <a:srgbClr val="FF0000"/>
                          </a:solidFill>
                          <a:latin typeface="Cambria Math" panose="02040503050406030204" pitchFamily="18" charset="0"/>
                        </a:rPr>
                        <m:t>2</m:t>
                      </m:r>
                      <m:r>
                        <a:rPr lang="en-US" sz="2800" i="1" dirty="0">
                          <a:solidFill>
                            <a:srgbClr val="FF0000"/>
                          </a:solidFill>
                          <a:latin typeface="Cambria Math" panose="02040503050406030204" pitchFamily="18" charset="0"/>
                        </a:rPr>
                        <m:t>(</m:t>
                      </m:r>
                      <m:r>
                        <a:rPr lang="en-US" sz="2800" i="1" dirty="0">
                          <a:solidFill>
                            <a:srgbClr val="FF0000"/>
                          </a:solidFill>
                          <a:latin typeface="Cambria Math" panose="02040503050406030204" pitchFamily="18" charset="0"/>
                        </a:rPr>
                        <m:t>𝑛</m:t>
                      </m:r>
                      <m:r>
                        <a:rPr lang="en-US" sz="2800" i="1" dirty="0">
                          <a:solidFill>
                            <a:srgbClr val="FF0000"/>
                          </a:solidFill>
                          <a:latin typeface="Cambria Math" panose="02040503050406030204" pitchFamily="18" charset="0"/>
                        </a:rPr>
                        <m:t>), …, </m:t>
                      </m:r>
                      <m:r>
                        <a:rPr lang="en-US" sz="2800" i="1" dirty="0" err="1">
                          <a:solidFill>
                            <a:srgbClr val="FF0000"/>
                          </a:solidFill>
                          <a:latin typeface="Cambria Math" panose="02040503050406030204" pitchFamily="18" charset="0"/>
                        </a:rPr>
                        <m:t>h</m:t>
                      </m:r>
                      <m:r>
                        <a:rPr lang="en-US" sz="2800" i="1" baseline="-25000" dirty="0" err="1">
                          <a:solidFill>
                            <a:srgbClr val="FF0000"/>
                          </a:solidFill>
                          <a:latin typeface="Cambria Math" panose="02040503050406030204" pitchFamily="18" charset="0"/>
                        </a:rPr>
                        <m:t>𝑚</m:t>
                      </m:r>
                      <m:r>
                        <a:rPr lang="en-US" sz="2800" i="1" dirty="0">
                          <a:solidFill>
                            <a:srgbClr val="FF0000"/>
                          </a:solidFill>
                          <a:latin typeface="Cambria Math" panose="02040503050406030204" pitchFamily="18" charset="0"/>
                        </a:rPr>
                        <m:t>(</m:t>
                      </m:r>
                      <m:r>
                        <a:rPr lang="en-US" sz="2800" i="1" dirty="0">
                          <a:solidFill>
                            <a:srgbClr val="FF0000"/>
                          </a:solidFill>
                          <a:latin typeface="Cambria Math" panose="02040503050406030204" pitchFamily="18" charset="0"/>
                        </a:rPr>
                        <m:t>𝑛</m:t>
                      </m:r>
                      <m:r>
                        <a:rPr lang="en-US" sz="2800" i="1" dirty="0">
                          <a:solidFill>
                            <a:srgbClr val="FF0000"/>
                          </a:solidFill>
                          <a:latin typeface="Cambria Math" panose="02040503050406030204" pitchFamily="18" charset="0"/>
                        </a:rPr>
                        <m:t>)}</m:t>
                      </m:r>
                    </m:oMath>
                  </m:oMathPara>
                </a14:m>
                <a:endParaRPr lang="en-US" sz="2800" dirty="0">
                  <a:solidFill>
                    <a:srgbClr val="FF0000"/>
                  </a:solidFill>
                </a:endParaRPr>
              </a:p>
              <a:p>
                <a:endParaRPr lang="en-US" sz="2800" dirty="0"/>
              </a:p>
              <a:p>
                <a:r>
                  <a:rPr lang="en-US" sz="2800" dirty="0"/>
                  <a:t>That is, always pick for each node the heuristic that is closest to the real cost to the goal </a:t>
                </a:r>
                <a14:m>
                  <m:oMath xmlns:m="http://schemas.openxmlformats.org/officeDocument/2006/math">
                    <m:sSup>
                      <m:sSupPr>
                        <m:ctrlPr>
                          <a:rPr lang="en-US" sz="2800" b="0" i="1" dirty="0" smtClean="0">
                            <a:latin typeface="Cambria Math" panose="02040503050406030204" pitchFamily="18" charset="0"/>
                          </a:rPr>
                        </m:ctrlPr>
                      </m:sSupPr>
                      <m:e>
                        <m:r>
                          <a:rPr lang="en-US" sz="2800" i="1" dirty="0" smtClean="0">
                            <a:latin typeface="Cambria Math" panose="02040503050406030204" pitchFamily="18" charset="0"/>
                          </a:rPr>
                          <m:t>h</m:t>
                        </m:r>
                      </m:e>
                      <m:sup>
                        <m:r>
                          <a:rPr lang="en-US" sz="2800" b="0" i="1" dirty="0" smtClean="0">
                            <a:latin typeface="Cambria Math" panose="02040503050406030204" pitchFamily="18" charset="0"/>
                          </a:rPr>
                          <m:t>∗</m:t>
                        </m:r>
                      </m:sup>
                    </m:sSup>
                    <m:r>
                      <a:rPr lang="en-US" sz="2800" i="1" dirty="0" smtClean="0">
                        <a:latin typeface="Cambria Math" panose="02040503050406030204" pitchFamily="18" charset="0"/>
                      </a:rPr>
                      <m:t>(</m:t>
                    </m:r>
                    <m:r>
                      <a:rPr lang="en-US" sz="2800" i="1" dirty="0" smtClean="0">
                        <a:latin typeface="Cambria Math" panose="02040503050406030204" pitchFamily="18" charset="0"/>
                      </a:rPr>
                      <m:t>𝑛</m:t>
                    </m:r>
                    <m:r>
                      <a:rPr lang="en-US" sz="2800" i="1" dirty="0" smtClean="0">
                        <a:latin typeface="Cambria Math" panose="02040503050406030204" pitchFamily="18" charset="0"/>
                      </a:rPr>
                      <m:t>)</m:t>
                    </m:r>
                  </m:oMath>
                </a14:m>
                <a:r>
                  <a:rPr lang="en-US" sz="2800"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391" t="-2241" r="-618"/>
                </a:stretch>
              </a:blipFill>
            </p:spPr>
            <p:txBody>
              <a:bodyPr/>
              <a:lstStyle/>
              <a:p>
                <a:r>
                  <a:rPr lang="en-US">
                    <a:noFill/>
                  </a:rPr>
                  <a:t> </a:t>
                </a:r>
              </a:p>
            </p:txBody>
          </p:sp>
        </mc:Fallback>
      </mc:AlternateContent>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Satisficing Search: Weighted A* Search</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1825625"/>
                <a:ext cx="7886700" cy="2289175"/>
              </a:xfrm>
            </p:spPr>
            <p:txBody>
              <a:bodyPr>
                <a:normAutofit fontScale="92500" lnSpcReduction="20000"/>
              </a:bodyPr>
              <a:lstStyle/>
              <a:p>
                <a:r>
                  <a:rPr lang="en-US" dirty="0"/>
                  <a:t>Often it is sufficient to find a </a:t>
                </a:r>
                <a:r>
                  <a:rPr lang="en-US" b="1" dirty="0">
                    <a:solidFill>
                      <a:srgbClr val="FF0000"/>
                    </a:solidFill>
                  </a:rPr>
                  <a:t>“good enough” solution </a:t>
                </a:r>
                <a:r>
                  <a:rPr lang="en-US" dirty="0"/>
                  <a:t>if it can be found very quickly or with way less computational resources. I.e., </a:t>
                </a:r>
                <a:r>
                  <a:rPr lang="en-US" dirty="0">
                    <a:solidFill>
                      <a:srgbClr val="FF0000"/>
                    </a:solidFill>
                  </a:rPr>
                  <a:t>expanding fewer nodes</a:t>
                </a:r>
                <a:r>
                  <a:rPr lang="en-US" dirty="0"/>
                  <a:t>.</a:t>
                </a:r>
              </a:p>
              <a:p>
                <a:endParaRPr lang="en-US" dirty="0"/>
              </a:p>
              <a:p>
                <a:r>
                  <a:rPr lang="en-US" dirty="0"/>
                  <a:t>We could use inadmissible heuristics in A* search (e.g., by multiplying </a:t>
                </a:r>
                <a14:m>
                  <m:oMath xmlns:m="http://schemas.openxmlformats.org/officeDocument/2006/math">
                    <m:r>
                      <a:rPr lang="en-US" i="1" dirty="0" smtClean="0">
                        <a:latin typeface="Cambria Math" panose="02040503050406030204" pitchFamily="18" charset="0"/>
                      </a:rPr>
                      <m:t>h</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oMath>
                </a14:m>
                <a:r>
                  <a:rPr lang="en-US" dirty="0"/>
                  <a:t> with a factor </a:t>
                </a:r>
                <a14:m>
                  <m:oMath xmlns:m="http://schemas.openxmlformats.org/officeDocument/2006/math">
                    <m:r>
                      <a:rPr lang="en-US" i="1" dirty="0" smtClean="0">
                        <a:latin typeface="Cambria Math" panose="02040503050406030204" pitchFamily="18" charset="0"/>
                      </a:rPr>
                      <m:t>𝑊</m:t>
                    </m:r>
                  </m:oMath>
                </a14:m>
                <a:r>
                  <a:rPr lang="en-US" dirty="0"/>
                  <a:t>) that sometimes overestimate the optimal cost to the goal slightly. </a:t>
                </a:r>
              </a:p>
              <a:p>
                <a:pPr marL="685800" lvl="1" indent="-342900">
                  <a:buFont typeface="+mj-lt"/>
                  <a:buAutoNum type="arabicPeriod"/>
                </a:pPr>
                <a:r>
                  <a:rPr lang="en-US" dirty="0"/>
                  <a:t>It potentially reduces the number of expanded nodes significantly.</a:t>
                </a:r>
              </a:p>
              <a:p>
                <a:pPr marL="685800" lvl="1" indent="-342900">
                  <a:buFont typeface="+mj-lt"/>
                  <a:buAutoNum type="arabicPeriod"/>
                </a:pPr>
                <a:r>
                  <a:rPr lang="en-US" b="1" dirty="0">
                    <a:solidFill>
                      <a:srgbClr val="FF0000"/>
                    </a:solidFill>
                  </a:rPr>
                  <a:t>This will break the algorithm’s optimality guaranty!</a:t>
                </a:r>
              </a:p>
              <a:p>
                <a:pPr lvl="1"/>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1825625"/>
                <a:ext cx="7886700" cy="2289175"/>
              </a:xfrm>
              <a:blipFill>
                <a:blip r:embed="rId3"/>
                <a:stretch>
                  <a:fillRect l="-541" t="-45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0B30838-AD7A-4533-8D6F-5E87E3D8C415}"/>
                  </a:ext>
                </a:extLst>
              </p:cNvPr>
              <p:cNvSpPr txBox="1"/>
              <p:nvPr/>
            </p:nvSpPr>
            <p:spPr>
              <a:xfrm>
                <a:off x="990600" y="4191000"/>
                <a:ext cx="7162800" cy="95410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marL="342900" lvl="1" indent="0" algn="ctr">
                  <a:buNone/>
                </a:pPr>
                <a14:m>
                  <m:oMathPara xmlns:m="http://schemas.openxmlformats.org/officeDocument/2006/math">
                    <m:oMathParaPr>
                      <m:jc m:val="center"/>
                    </m:oMathParaPr>
                    <m:oMath xmlns:m="http://schemas.openxmlformats.org/officeDocument/2006/math">
                      <m:r>
                        <m:rPr>
                          <m:sty m:val="p"/>
                        </m:rPr>
                        <a:rPr lang="en-US" sz="2000" b="0" i="0" smtClean="0">
                          <a:latin typeface="Cambria Math" panose="02040503050406030204" pitchFamily="18" charset="0"/>
                        </a:rPr>
                        <m:t>f</m:t>
                      </m:r>
                      <m:d>
                        <m:dPr>
                          <m:ctrlPr>
                            <a:rPr lang="en-US" sz="2000" i="1" smtClean="0">
                              <a:latin typeface="Cambria Math" panose="02040503050406030204" pitchFamily="18" charset="0"/>
                            </a:rPr>
                          </m:ctrlPr>
                        </m:dPr>
                        <m:e>
                          <m:r>
                            <a:rPr lang="en-US" sz="2000" b="0" i="1" smtClean="0">
                              <a:latin typeface="Cambria Math" panose="02040503050406030204" pitchFamily="18" charset="0"/>
                            </a:rPr>
                            <m:t>𝑛</m:t>
                          </m:r>
                        </m:e>
                      </m:d>
                      <m:r>
                        <a:rPr lang="en-US" sz="2000" b="0" i="1" smtClean="0">
                          <a:latin typeface="Cambria Math" panose="02040503050406030204" pitchFamily="18" charset="0"/>
                        </a:rPr>
                        <m:t>=</m:t>
                      </m:r>
                      <m:r>
                        <a:rPr lang="en-US" sz="2000" b="0" i="1" smtClean="0">
                          <a:latin typeface="Cambria Math" panose="02040503050406030204" pitchFamily="18" charset="0"/>
                        </a:rPr>
                        <m:t>𝑔</m:t>
                      </m:r>
                      <m:d>
                        <m:dPr>
                          <m:ctrlPr>
                            <a:rPr lang="en-US" sz="2000" i="1" smtClean="0">
                              <a:latin typeface="Cambria Math" panose="02040503050406030204" pitchFamily="18" charset="0"/>
                            </a:rPr>
                          </m:ctrlPr>
                        </m:dPr>
                        <m:e>
                          <m:r>
                            <a:rPr lang="en-US" sz="2000" b="0" i="1" smtClean="0">
                              <a:latin typeface="Cambria Math" panose="02040503050406030204" pitchFamily="18" charset="0"/>
                            </a:rPr>
                            <m:t>𝑛</m:t>
                          </m:r>
                        </m:e>
                      </m:d>
                      <m:r>
                        <a:rPr lang="en-US" sz="2000" b="0" i="1" smtClean="0">
                          <a:latin typeface="Cambria Math" panose="02040503050406030204" pitchFamily="18" charset="0"/>
                        </a:rPr>
                        <m:t>+</m:t>
                      </m:r>
                      <m:r>
                        <a:rPr lang="en-US" sz="2000" b="0" i="1" smtClean="0">
                          <a:latin typeface="Cambria Math" panose="02040503050406030204" pitchFamily="18" charset="0"/>
                        </a:rPr>
                        <m:t>𝑊</m:t>
                      </m:r>
                      <m:r>
                        <a:rPr lang="en-US" sz="2000" b="0" i="1" smtClean="0">
                          <a:latin typeface="Cambria Math" panose="02040503050406030204" pitchFamily="18" charset="0"/>
                        </a:rPr>
                        <m:t>×</m:t>
                      </m:r>
                      <m:r>
                        <a:rPr lang="en-US" sz="2000" b="0" i="1" smtClean="0">
                          <a:latin typeface="Cambria Math" panose="02040503050406030204" pitchFamily="18" charset="0"/>
                        </a:rPr>
                        <m:t>h</m:t>
                      </m:r>
                      <m:r>
                        <a:rPr lang="en-US" sz="2000" b="0" i="1" smtClean="0">
                          <a:latin typeface="Cambria Math" panose="02040503050406030204" pitchFamily="18" charset="0"/>
                        </a:rPr>
                        <m:t>(</m:t>
                      </m:r>
                      <m:r>
                        <a:rPr lang="en-US" sz="2000" b="0" i="1" smtClean="0">
                          <a:latin typeface="Cambria Math" panose="02040503050406030204" pitchFamily="18" charset="0"/>
                        </a:rPr>
                        <m:t>𝑛</m:t>
                      </m:r>
                      <m:r>
                        <a:rPr lang="en-US" sz="2000" b="0" i="1" smtClean="0">
                          <a:latin typeface="Cambria Math" panose="02040503050406030204" pitchFamily="18" charset="0"/>
                        </a:rPr>
                        <m:t>)</m:t>
                      </m:r>
                    </m:oMath>
                  </m:oMathPara>
                </a14:m>
                <a:endParaRPr lang="en-US" sz="1400" dirty="0"/>
              </a:p>
              <a:p>
                <a:endParaRPr lang="en-US" b="1" dirty="0"/>
              </a:p>
              <a:p>
                <a:r>
                  <a:rPr lang="en-US" b="1" dirty="0"/>
                  <a:t>Weighted A* search:	</a:t>
                </a:r>
                <a14:m>
                  <m:oMath xmlns:m="http://schemas.openxmlformats.org/officeDocument/2006/math">
                    <m:r>
                      <a:rPr lang="en-US" b="1" i="1">
                        <a:latin typeface="Cambria Math" panose="02040503050406030204" pitchFamily="18" charset="0"/>
                      </a:rPr>
                      <m:t>𝒈</m:t>
                    </m:r>
                    <m:d>
                      <m:dPr>
                        <m:ctrlPr>
                          <a:rPr lang="en-US" b="1" i="1">
                            <a:latin typeface="Cambria Math" panose="02040503050406030204" pitchFamily="18" charset="0"/>
                          </a:rPr>
                        </m:ctrlPr>
                      </m:dPr>
                      <m:e>
                        <m:r>
                          <a:rPr lang="en-US" b="1" i="1">
                            <a:latin typeface="Cambria Math" panose="02040503050406030204" pitchFamily="18" charset="0"/>
                          </a:rPr>
                          <m:t>𝒏</m:t>
                        </m:r>
                      </m:e>
                    </m:d>
                    <m:r>
                      <a:rPr lang="en-US" b="1" i="1">
                        <a:latin typeface="Cambria Math" panose="02040503050406030204" pitchFamily="18" charset="0"/>
                      </a:rPr>
                      <m:t>+</m:t>
                    </m:r>
                    <m:r>
                      <a:rPr lang="en-US" b="1" i="1" smtClean="0">
                        <a:latin typeface="Cambria Math" panose="02040503050406030204" pitchFamily="18" charset="0"/>
                      </a:rPr>
                      <m:t>𝑾</m:t>
                    </m:r>
                    <m:r>
                      <a:rPr lang="en-US" b="1" i="1" smtClean="0">
                        <a:latin typeface="Cambria Math" panose="02040503050406030204" pitchFamily="18" charset="0"/>
                      </a:rPr>
                      <m:t>×</m:t>
                    </m:r>
                    <m:r>
                      <a:rPr lang="en-US" b="1" i="1">
                        <a:latin typeface="Cambria Math" panose="02040503050406030204" pitchFamily="18" charset="0"/>
                      </a:rPr>
                      <m:t>𝒉</m:t>
                    </m:r>
                    <m:d>
                      <m:dPr>
                        <m:ctrlPr>
                          <a:rPr lang="en-US" b="1" i="1">
                            <a:latin typeface="Cambria Math" panose="02040503050406030204" pitchFamily="18" charset="0"/>
                          </a:rPr>
                        </m:ctrlPr>
                      </m:dPr>
                      <m:e>
                        <m:r>
                          <a:rPr lang="en-US" b="1" i="1">
                            <a:latin typeface="Cambria Math" panose="02040503050406030204" pitchFamily="18" charset="0"/>
                          </a:rPr>
                          <m:t>𝒏</m:t>
                        </m:r>
                      </m:e>
                    </m:d>
                  </m:oMath>
                </a14:m>
                <a:r>
                  <a:rPr lang="en-US" b="1" dirty="0"/>
                  <a:t>		</a:t>
                </a:r>
                <a14:m>
                  <m:oMath xmlns:m="http://schemas.openxmlformats.org/officeDocument/2006/math">
                    <m:r>
                      <a:rPr lang="en-US" b="1" i="1">
                        <a:latin typeface="Cambria Math" panose="02040503050406030204" pitchFamily="18" charset="0"/>
                      </a:rPr>
                      <m:t>(</m:t>
                    </m:r>
                    <m:r>
                      <a:rPr lang="en-US" b="1" i="1" smtClean="0">
                        <a:latin typeface="Cambria Math" panose="02040503050406030204" pitchFamily="18" charset="0"/>
                      </a:rPr>
                      <m:t>𝟏</m:t>
                    </m:r>
                    <m:r>
                      <a:rPr lang="en-US" b="1" i="1" smtClean="0">
                        <a:latin typeface="Cambria Math" panose="02040503050406030204" pitchFamily="18" charset="0"/>
                      </a:rPr>
                      <m:t>&lt;</m:t>
                    </m:r>
                    <m:r>
                      <a:rPr lang="en-US" b="1" i="1">
                        <a:latin typeface="Cambria Math" panose="02040503050406030204" pitchFamily="18" charset="0"/>
                      </a:rPr>
                      <m:t>𝑾</m:t>
                    </m:r>
                    <m:r>
                      <a:rPr lang="en-US" b="1" i="1" smtClean="0">
                        <a:latin typeface="Cambria Math" panose="02040503050406030204" pitchFamily="18" charset="0"/>
                      </a:rPr>
                      <m:t>&lt;∞)</m:t>
                    </m:r>
                  </m:oMath>
                </a14:m>
                <a:endParaRPr lang="en-US" b="1" dirty="0"/>
              </a:p>
            </p:txBody>
          </p:sp>
        </mc:Choice>
        <mc:Fallback xmlns="">
          <p:sp>
            <p:nvSpPr>
              <p:cNvPr id="6" name="TextBox 5">
                <a:extLst>
                  <a:ext uri="{FF2B5EF4-FFF2-40B4-BE49-F238E27FC236}">
                    <a16:creationId xmlns:a16="http://schemas.microsoft.com/office/drawing/2014/main" id="{50B30838-AD7A-4533-8D6F-5E87E3D8C415}"/>
                  </a:ext>
                </a:extLst>
              </p:cNvPr>
              <p:cNvSpPr txBox="1">
                <a:spLocks noRot="1" noChangeAspect="1" noMove="1" noResize="1" noEditPoints="1" noAdjustHandles="1" noChangeArrowheads="1" noChangeShapeType="1" noTextEdit="1"/>
              </p:cNvSpPr>
              <p:nvPr/>
            </p:nvSpPr>
            <p:spPr>
              <a:xfrm>
                <a:off x="990600" y="4191000"/>
                <a:ext cx="7162800" cy="954107"/>
              </a:xfrm>
              <a:prstGeom prst="rect">
                <a:avLst/>
              </a:prstGeom>
              <a:blipFill>
                <a:blip r:embed="rId4"/>
                <a:stretch>
                  <a:fillRect l="-680" b="-82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AB469F3-CD7F-44FA-97E0-41223E774AE1}"/>
                  </a:ext>
                </a:extLst>
              </p:cNvPr>
              <p:cNvSpPr txBox="1"/>
              <p:nvPr/>
            </p:nvSpPr>
            <p:spPr>
              <a:xfrm>
                <a:off x="990600" y="5145107"/>
                <a:ext cx="7162800" cy="1477328"/>
              </a:xfrm>
              <a:prstGeom prst="rect">
                <a:avLst/>
              </a:prstGeom>
              <a:noFill/>
            </p:spPr>
            <p:txBody>
              <a:bodyPr wrap="square">
                <a:spAutoFit/>
              </a:bodyPr>
              <a:lstStyle/>
              <a:p>
                <a:pPr marL="0" indent="0">
                  <a:buNone/>
                </a:pPr>
                <a:endParaRPr lang="en-US" dirty="0"/>
              </a:p>
              <a:p>
                <a:pPr marL="0" indent="0">
                  <a:buNone/>
                </a:pPr>
                <a:r>
                  <a:rPr lang="en-US" dirty="0"/>
                  <a:t>The presented algorithms are special cases:</a:t>
                </a:r>
              </a:p>
              <a:p>
                <a:pPr marL="0" indent="0">
                  <a:buNone/>
                </a:pPr>
                <a:r>
                  <a:rPr lang="en-US" dirty="0"/>
                  <a:t>A* search:		</a:t>
                </a:r>
                <a14:m>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oMath>
                </a14:m>
                <a:r>
                  <a:rPr lang="en-US"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𝑊</m:t>
                    </m:r>
                    <m:r>
                      <a:rPr lang="en-US" b="0" i="1" smtClean="0">
                        <a:latin typeface="Cambria Math" panose="02040503050406030204" pitchFamily="18" charset="0"/>
                      </a:rPr>
                      <m:t>=1)</m:t>
                    </m:r>
                  </m:oMath>
                </a14:m>
                <a:endParaRPr lang="en-US" dirty="0"/>
              </a:p>
              <a:p>
                <a:pPr marL="0" indent="0">
                  <a:buNone/>
                </a:pPr>
                <a:r>
                  <a:rPr lang="en-US" dirty="0"/>
                  <a:t>Uniform cost search/BFS:	</a:t>
                </a:r>
                <a14:m>
                  <m:oMath xmlns:m="http://schemas.openxmlformats.org/officeDocument/2006/math">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𝑛</m:t>
                        </m:r>
                      </m:e>
                    </m:d>
                  </m:oMath>
                </a14:m>
                <a:r>
                  <a:rPr lang="en-US" dirty="0"/>
                  <a:t>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𝑊</m:t>
                    </m:r>
                    <m:r>
                      <a:rPr lang="en-US" i="1">
                        <a:latin typeface="Cambria Math" panose="02040503050406030204" pitchFamily="18" charset="0"/>
                      </a:rPr>
                      <m:t>=0)</m:t>
                    </m:r>
                  </m:oMath>
                </a14:m>
                <a:endParaRPr lang="en-US" dirty="0"/>
              </a:p>
              <a:p>
                <a:pPr marL="0" indent="0">
                  <a:buNone/>
                </a:pPr>
                <a:r>
                  <a:rPr lang="en-US" dirty="0"/>
                  <a:t>Greedy best-first search:	</a:t>
                </a:r>
                <a14:m>
                  <m:oMath xmlns:m="http://schemas.openxmlformats.org/officeDocument/2006/math">
                    <m:r>
                      <a:rPr lang="en-US" i="1">
                        <a:latin typeface="Cambria Math" panose="02040503050406030204" pitchFamily="18" charset="0"/>
                      </a:rPr>
                      <m:t>h</m:t>
                    </m:r>
                    <m:d>
                      <m:dPr>
                        <m:ctrlPr>
                          <a:rPr lang="en-US" i="1">
                            <a:latin typeface="Cambria Math" panose="02040503050406030204" pitchFamily="18" charset="0"/>
                          </a:rPr>
                        </m:ctrlPr>
                      </m:dPr>
                      <m:e>
                        <m:r>
                          <a:rPr lang="en-US" i="1">
                            <a:latin typeface="Cambria Math" panose="02040503050406030204" pitchFamily="18" charset="0"/>
                          </a:rPr>
                          <m:t>𝑛</m:t>
                        </m:r>
                      </m:e>
                    </m:d>
                  </m:oMath>
                </a14:m>
                <a:r>
                  <a:rPr lang="en-US" dirty="0"/>
                  <a:t>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𝑊</m:t>
                        </m:r>
                        <m:r>
                          <a:rPr lang="en-US" i="1">
                            <a:latin typeface="Cambria Math" panose="02040503050406030204" pitchFamily="18" charset="0"/>
                          </a:rPr>
                          <m:t>=∞</m:t>
                        </m:r>
                      </m:e>
                    </m:d>
                  </m:oMath>
                </a14:m>
                <a:endParaRPr lang="en-US" dirty="0"/>
              </a:p>
            </p:txBody>
          </p:sp>
        </mc:Choice>
        <mc:Fallback xmlns="">
          <p:sp>
            <p:nvSpPr>
              <p:cNvPr id="7" name="TextBox 6">
                <a:extLst>
                  <a:ext uri="{FF2B5EF4-FFF2-40B4-BE49-F238E27FC236}">
                    <a16:creationId xmlns:a16="http://schemas.microsoft.com/office/drawing/2014/main" id="{4AB469F3-CD7F-44FA-97E0-41223E774AE1}"/>
                  </a:ext>
                </a:extLst>
              </p:cNvPr>
              <p:cNvSpPr txBox="1">
                <a:spLocks noRot="1" noChangeAspect="1" noMove="1" noResize="1" noEditPoints="1" noAdjustHandles="1" noChangeArrowheads="1" noChangeShapeType="1" noTextEdit="1"/>
              </p:cNvSpPr>
              <p:nvPr/>
            </p:nvSpPr>
            <p:spPr>
              <a:xfrm>
                <a:off x="990600" y="5145107"/>
                <a:ext cx="7162800" cy="1477328"/>
              </a:xfrm>
              <a:prstGeom prst="rect">
                <a:avLst/>
              </a:prstGeom>
              <a:blipFill>
                <a:blip r:embed="rId5"/>
                <a:stretch>
                  <a:fillRect l="-766" b="-5785"/>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F5C1E68-CB2B-46C1-89F8-E5F4F4A65B7F}"/>
              </a:ext>
            </a:extLst>
          </p:cNvPr>
          <p:cNvPicPr>
            <a:picLocks noChangeAspect="1"/>
          </p:cNvPicPr>
          <p:nvPr/>
        </p:nvPicPr>
        <p:blipFill rotWithShape="1">
          <a:blip r:embed="rId3"/>
          <a:srcRect l="41319" t="30823" r="42500" b="38814"/>
          <a:stretch/>
        </p:blipFill>
        <p:spPr>
          <a:xfrm>
            <a:off x="533400" y="2362200"/>
            <a:ext cx="2180442" cy="2133600"/>
          </a:xfrm>
          <a:prstGeom prst="rect">
            <a:avLst/>
          </a:prstGeom>
        </p:spPr>
      </p:pic>
      <p:sp>
        <p:nvSpPr>
          <p:cNvPr id="2" name="Title 1"/>
          <p:cNvSpPr>
            <a:spLocks noGrp="1"/>
          </p:cNvSpPr>
          <p:nvPr>
            <p:ph type="title"/>
          </p:nvPr>
        </p:nvSpPr>
        <p:spPr/>
        <p:txBody>
          <a:bodyPr/>
          <a:lstStyle/>
          <a:p>
            <a:r>
              <a:rPr lang="en-US" dirty="0"/>
              <a:t>Example of Weighted A* Search</a:t>
            </a:r>
          </a:p>
        </p:txBody>
      </p:sp>
      <mc:AlternateContent xmlns:mc="http://schemas.openxmlformats.org/markup-compatibility/2006" xmlns:a14="http://schemas.microsoft.com/office/drawing/2010/main">
        <mc:Choice Requires="a14">
          <p:sp>
            <p:nvSpPr>
              <p:cNvPr id="5" name="TextBox 4"/>
              <p:cNvSpPr txBox="1"/>
              <p:nvPr/>
            </p:nvSpPr>
            <p:spPr>
              <a:xfrm>
                <a:off x="5844636" y="5155135"/>
                <a:ext cx="2763962" cy="584840"/>
              </a:xfrm>
              <a:prstGeom prst="rect">
                <a:avLst/>
              </a:prstGeom>
              <a:noFill/>
            </p:spPr>
            <p:txBody>
              <a:bodyPr wrap="none" rtlCol="0">
                <a:spAutoFit/>
              </a:bodyPr>
              <a:lstStyle/>
              <a:p>
                <a:pPr algn="ctr"/>
                <a:r>
                  <a:rPr lang="en-US" sz="1600" b="0" dirty="0"/>
                  <a:t>Weighted A* Search</a:t>
                </a:r>
              </a:p>
              <a:p>
                <a:pPr algn="ct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𝑓</m:t>
                      </m:r>
                      <m:r>
                        <a:rPr lang="en-US" sz="1600" i="1" dirty="0" smtClean="0">
                          <a:latin typeface="Cambria Math" panose="02040503050406030204" pitchFamily="18" charset="0"/>
                        </a:rPr>
                        <m:t>(</m:t>
                      </m:r>
                      <m:r>
                        <a:rPr lang="en-US" sz="1600" i="1" dirty="0" smtClean="0">
                          <a:latin typeface="Cambria Math" panose="02040503050406030204" pitchFamily="18" charset="0"/>
                        </a:rPr>
                        <m:t>𝑛</m:t>
                      </m:r>
                      <m:r>
                        <a:rPr lang="en-US" sz="1600" i="1" dirty="0" smtClean="0">
                          <a:latin typeface="Cambria Math" panose="02040503050406030204" pitchFamily="18" charset="0"/>
                        </a:rPr>
                        <m:t>) = </m:t>
                      </m:r>
                      <m:r>
                        <a:rPr lang="en-US" sz="1600" i="1" dirty="0" smtClean="0">
                          <a:latin typeface="Cambria Math" panose="02040503050406030204" pitchFamily="18" charset="0"/>
                        </a:rPr>
                        <m:t>𝑔</m:t>
                      </m:r>
                      <m:r>
                        <a:rPr lang="en-US" sz="1600" i="1" dirty="0" smtClean="0">
                          <a:latin typeface="Cambria Math" panose="02040503050406030204" pitchFamily="18" charset="0"/>
                        </a:rPr>
                        <m:t>(</m:t>
                      </m:r>
                      <m:r>
                        <a:rPr lang="en-US" sz="1600" i="1" dirty="0" smtClean="0">
                          <a:latin typeface="Cambria Math" panose="02040503050406030204" pitchFamily="18" charset="0"/>
                        </a:rPr>
                        <m:t>𝑛</m:t>
                      </m:r>
                      <m:r>
                        <a:rPr lang="en-US" sz="1600" i="1" dirty="0" smtClean="0">
                          <a:latin typeface="Cambria Math" panose="02040503050406030204" pitchFamily="18" charset="0"/>
                        </a:rPr>
                        <m:t>)+5 </m:t>
                      </m:r>
                      <m:sSub>
                        <m:sSubPr>
                          <m:ctrlPr>
                            <a:rPr lang="en-US" sz="1600" b="0" i="1" dirty="0" smtClean="0">
                              <a:latin typeface="Cambria Math" panose="02040503050406030204" pitchFamily="18" charset="0"/>
                            </a:rPr>
                          </m:ctrlPr>
                        </m:sSubPr>
                        <m:e>
                          <m:r>
                            <a:rPr lang="en-US" sz="1600" i="1" dirty="0" smtClean="0">
                              <a:latin typeface="Cambria Math" panose="02040503050406030204" pitchFamily="18" charset="0"/>
                            </a:rPr>
                            <m:t>h</m:t>
                          </m:r>
                        </m:e>
                        <m:sub>
                          <m:r>
                            <a:rPr lang="en-US" sz="1600" b="0" i="1" dirty="0" smtClean="0">
                              <a:latin typeface="Cambria Math" panose="02040503050406030204" pitchFamily="18" charset="0"/>
                            </a:rPr>
                            <m:t>𝐸𝑢𝑐𝑙</m:t>
                          </m:r>
                        </m:sub>
                      </m:sSub>
                      <m:r>
                        <a:rPr lang="en-US" sz="1600" i="1" dirty="0" smtClean="0">
                          <a:latin typeface="Cambria Math" panose="02040503050406030204" pitchFamily="18" charset="0"/>
                        </a:rPr>
                        <m:t>(</m:t>
                      </m:r>
                      <m:r>
                        <a:rPr lang="en-US" sz="1600" i="1" dirty="0" smtClean="0">
                          <a:latin typeface="Cambria Math" panose="02040503050406030204" pitchFamily="18" charset="0"/>
                        </a:rPr>
                        <m:t>𝑛</m:t>
                      </m:r>
                      <m:r>
                        <a:rPr lang="en-US" sz="1600" i="1" dirty="0" smtClean="0">
                          <a:latin typeface="Cambria Math" panose="02040503050406030204" pitchFamily="18" charset="0"/>
                        </a:rPr>
                        <m:t>) </m:t>
                      </m:r>
                    </m:oMath>
                  </m:oMathPara>
                </a14:m>
                <a:br>
                  <a:rPr lang="en-US" sz="1600" dirty="0"/>
                </a:br>
                <a:endParaRPr lang="en-US" sz="1600" dirty="0"/>
              </a:p>
            </p:txBody>
          </p:sp>
        </mc:Choice>
        <mc:Fallback xmlns="">
          <p:sp>
            <p:nvSpPr>
              <p:cNvPr id="5" name="TextBox 4"/>
              <p:cNvSpPr txBox="1">
                <a:spLocks noRot="1" noChangeAspect="1" noMove="1" noResize="1" noEditPoints="1" noAdjustHandles="1" noChangeArrowheads="1" noChangeShapeType="1" noTextEdit="1"/>
              </p:cNvSpPr>
              <p:nvPr/>
            </p:nvSpPr>
            <p:spPr>
              <a:xfrm>
                <a:off x="5844636" y="5155135"/>
                <a:ext cx="2763962" cy="584840"/>
              </a:xfrm>
              <a:prstGeom prst="rect">
                <a:avLst/>
              </a:prstGeom>
              <a:blipFill>
                <a:blip r:embed="rId4"/>
                <a:stretch>
                  <a:fillRect t="-3125" b="-5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136850" y="5155168"/>
                <a:ext cx="2357247" cy="584775"/>
              </a:xfrm>
              <a:prstGeom prst="rect">
                <a:avLst/>
              </a:prstGeom>
              <a:noFill/>
            </p:spPr>
            <p:txBody>
              <a:bodyPr wrap="none" rtlCol="0">
                <a:spAutoFit/>
              </a:bodyPr>
              <a:lstStyle/>
              <a:p>
                <a:pPr algn="ctr"/>
                <a:r>
                  <a:rPr lang="en-US" sz="1600" dirty="0"/>
                  <a:t>Exact A* Search</a:t>
                </a:r>
                <a:br>
                  <a:rPr lang="en-US" sz="1600" dirty="0"/>
                </a:br>
                <a14:m>
                  <m:oMathPara xmlns:m="http://schemas.openxmlformats.org/officeDocument/2006/math">
                    <m:oMathParaPr>
                      <m:jc m:val="centerGroup"/>
                    </m:oMathParaPr>
                    <m:oMath xmlns:m="http://schemas.openxmlformats.org/officeDocument/2006/math">
                      <m:r>
                        <a:rPr lang="en-US" sz="1600" i="1" dirty="0">
                          <a:latin typeface="Cambria Math" panose="02040503050406030204" pitchFamily="18" charset="0"/>
                        </a:rPr>
                        <m:t>𝑓</m:t>
                      </m:r>
                      <m:d>
                        <m:dPr>
                          <m:ctrlPr>
                            <a:rPr lang="en-US" sz="1600" i="1" dirty="0">
                              <a:latin typeface="Cambria Math" panose="02040503050406030204" pitchFamily="18" charset="0"/>
                            </a:rPr>
                          </m:ctrlPr>
                        </m:dPr>
                        <m:e>
                          <m:r>
                            <a:rPr lang="en-US" sz="1600" i="1" dirty="0">
                              <a:latin typeface="Cambria Math" panose="02040503050406030204" pitchFamily="18" charset="0"/>
                            </a:rPr>
                            <m:t>𝑛</m:t>
                          </m:r>
                        </m:e>
                      </m:d>
                      <m:r>
                        <a:rPr lang="en-US" sz="1600" b="0" i="1" dirty="0" smtClean="0">
                          <a:latin typeface="Cambria Math" panose="02040503050406030204" pitchFamily="18" charset="0"/>
                        </a:rPr>
                        <m:t>=</m:t>
                      </m:r>
                      <m:r>
                        <a:rPr lang="en-US" sz="1600" i="1" dirty="0">
                          <a:latin typeface="Cambria Math" panose="02040503050406030204" pitchFamily="18" charset="0"/>
                        </a:rPr>
                        <m:t> </m:t>
                      </m:r>
                      <m:r>
                        <a:rPr lang="en-US" sz="1600" i="1" dirty="0">
                          <a:latin typeface="Cambria Math" panose="02040503050406030204" pitchFamily="18" charset="0"/>
                        </a:rPr>
                        <m:t>𝑔</m:t>
                      </m:r>
                      <m:r>
                        <a:rPr lang="en-US" sz="1600" i="1" dirty="0">
                          <a:latin typeface="Cambria Math" panose="02040503050406030204" pitchFamily="18" charset="0"/>
                        </a:rPr>
                        <m:t>(</m:t>
                      </m:r>
                      <m:r>
                        <a:rPr lang="en-US" sz="1600" i="1" dirty="0">
                          <a:latin typeface="Cambria Math" panose="02040503050406030204" pitchFamily="18" charset="0"/>
                        </a:rPr>
                        <m:t>𝑛</m:t>
                      </m:r>
                      <m:r>
                        <a:rPr lang="en-US" sz="1600" i="1" dirty="0">
                          <a:latin typeface="Cambria Math" panose="02040503050406030204" pitchFamily="18" charset="0"/>
                        </a:rPr>
                        <m:t>)+</m:t>
                      </m:r>
                      <m:sSub>
                        <m:sSubPr>
                          <m:ctrlPr>
                            <a:rPr lang="en-US" sz="1600" i="1" dirty="0" smtClean="0">
                              <a:latin typeface="Cambria Math" panose="02040503050406030204" pitchFamily="18" charset="0"/>
                            </a:rPr>
                          </m:ctrlPr>
                        </m:sSubPr>
                        <m:e>
                          <m:r>
                            <a:rPr lang="en-US" sz="1600" i="1" dirty="0">
                              <a:latin typeface="Cambria Math" panose="02040503050406030204" pitchFamily="18" charset="0"/>
                            </a:rPr>
                            <m:t>h</m:t>
                          </m:r>
                        </m:e>
                        <m:sub>
                          <m:r>
                            <a:rPr lang="en-US" sz="1600" i="1" dirty="0">
                              <a:latin typeface="Cambria Math" panose="02040503050406030204" pitchFamily="18" charset="0"/>
                            </a:rPr>
                            <m:t>𝐸𝑢𝑐𝑙</m:t>
                          </m:r>
                        </m:sub>
                      </m:sSub>
                      <m:r>
                        <a:rPr lang="en-US" sz="1600" i="1" dirty="0">
                          <a:latin typeface="Cambria Math" panose="02040503050406030204" pitchFamily="18" charset="0"/>
                        </a:rPr>
                        <m:t>(</m:t>
                      </m:r>
                      <m:r>
                        <a:rPr lang="en-US" sz="1600" i="1" dirty="0">
                          <a:latin typeface="Cambria Math" panose="02040503050406030204" pitchFamily="18" charset="0"/>
                        </a:rPr>
                        <m:t>𝑛</m:t>
                      </m:r>
                      <m:r>
                        <a:rPr lang="en-US" sz="1600" i="1" dirty="0">
                          <a:latin typeface="Cambria Math" panose="02040503050406030204" pitchFamily="18" charset="0"/>
                        </a:rPr>
                        <m:t>)</m:t>
                      </m:r>
                    </m:oMath>
                  </m:oMathPara>
                </a14:m>
                <a:endParaRPr lang="en-US"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3136850" y="5155168"/>
                <a:ext cx="2357247" cy="584775"/>
              </a:xfrm>
              <a:prstGeom prst="rect">
                <a:avLst/>
              </a:prstGeom>
              <a:blipFill>
                <a:blip r:embed="rId5"/>
                <a:stretch>
                  <a:fillRect t="-3125" b="-5208"/>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69F3E892-74D9-4885-9A4C-324BD8ACA047}"/>
              </a:ext>
            </a:extLst>
          </p:cNvPr>
          <p:cNvPicPr>
            <a:picLocks noChangeAspect="1"/>
          </p:cNvPicPr>
          <p:nvPr/>
        </p:nvPicPr>
        <p:blipFill rotWithShape="1">
          <a:blip r:embed="rId6"/>
          <a:srcRect l="41667" t="36384" r="42500" b="31974"/>
          <a:stretch/>
        </p:blipFill>
        <p:spPr>
          <a:xfrm>
            <a:off x="6191645" y="2319802"/>
            <a:ext cx="2180442" cy="2272251"/>
          </a:xfrm>
          <a:prstGeom prst="rect">
            <a:avLst/>
          </a:prstGeom>
        </p:spPr>
      </p:pic>
      <p:sp>
        <p:nvSpPr>
          <p:cNvPr id="4" name="Rectangle 3">
            <a:extLst>
              <a:ext uri="{FF2B5EF4-FFF2-40B4-BE49-F238E27FC236}">
                <a16:creationId xmlns:a16="http://schemas.microsoft.com/office/drawing/2014/main" id="{B225429A-0E81-4495-9878-809F8C7FF276}"/>
              </a:ext>
            </a:extLst>
          </p:cNvPr>
          <p:cNvSpPr/>
          <p:nvPr/>
        </p:nvSpPr>
        <p:spPr>
          <a:xfrm>
            <a:off x="2968272" y="6308208"/>
            <a:ext cx="3311420" cy="369332"/>
          </a:xfrm>
          <a:prstGeom prst="rect">
            <a:avLst/>
          </a:prstGeom>
        </p:spPr>
        <p:txBody>
          <a:bodyPr wrap="none">
            <a:spAutoFit/>
          </a:bodyPr>
          <a:lstStyle/>
          <a:p>
            <a:pPr algn="ctr"/>
            <a:r>
              <a:rPr lang="en-US" dirty="0"/>
              <a:t>Source and Animation: </a:t>
            </a:r>
            <a:r>
              <a:rPr lang="en-US" dirty="0">
                <a:hlinkClick r:id="rId7"/>
              </a:rPr>
              <a:t>Wikipedia</a:t>
            </a:r>
            <a:endParaRPr lang="en-US" dirty="0"/>
          </a:p>
        </p:txBody>
      </p:sp>
      <p:cxnSp>
        <p:nvCxnSpPr>
          <p:cNvPr id="10" name="Straight Arrow Connector 9">
            <a:extLst>
              <a:ext uri="{FF2B5EF4-FFF2-40B4-BE49-F238E27FC236}">
                <a16:creationId xmlns:a16="http://schemas.microsoft.com/office/drawing/2014/main" id="{1434C36E-86E8-4F37-BC9B-8ED5D7824CBD}"/>
              </a:ext>
            </a:extLst>
          </p:cNvPr>
          <p:cNvCxnSpPr/>
          <p:nvPr/>
        </p:nvCxnSpPr>
        <p:spPr>
          <a:xfrm flipV="1">
            <a:off x="704850" y="2590800"/>
            <a:ext cx="1733550" cy="17526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9FCAAAB-3996-4816-87FB-4EED6F717091}"/>
                  </a:ext>
                </a:extLst>
              </p:cNvPr>
              <p:cNvSpPr txBox="1"/>
              <p:nvPr/>
            </p:nvSpPr>
            <p:spPr>
              <a:xfrm>
                <a:off x="304800" y="5155168"/>
                <a:ext cx="2481512" cy="584775"/>
              </a:xfrm>
              <a:prstGeom prst="rect">
                <a:avLst/>
              </a:prstGeom>
              <a:noFill/>
            </p:spPr>
            <p:txBody>
              <a:bodyPr wrap="none" rtlCol="0">
                <a:spAutoFit/>
              </a:bodyPr>
              <a:lstStyle/>
              <a:p>
                <a:pPr algn="ctr"/>
                <a:r>
                  <a:rPr lang="en-US" sz="1600" dirty="0"/>
                  <a:t>Breadth-first Search (BFS)</a:t>
                </a:r>
              </a:p>
              <a:p>
                <a:pPr algn="ctr"/>
                <a14:m>
                  <m:oMath xmlns:m="http://schemas.openxmlformats.org/officeDocument/2006/math">
                    <m:r>
                      <a:rPr lang="en-US" sz="1600" i="1" dirty="0" smtClean="0">
                        <a:latin typeface="Cambria Math" panose="02040503050406030204" pitchFamily="18" charset="0"/>
                      </a:rPr>
                      <m:t>𝑓</m:t>
                    </m:r>
                    <m:d>
                      <m:dPr>
                        <m:ctrlPr>
                          <a:rPr lang="en-US" sz="1600" i="1" dirty="0">
                            <a:latin typeface="Cambria Math" panose="02040503050406030204" pitchFamily="18" charset="0"/>
                          </a:rPr>
                        </m:ctrlPr>
                      </m:dPr>
                      <m:e>
                        <m:r>
                          <a:rPr lang="en-US" sz="1600" i="1" dirty="0">
                            <a:latin typeface="Cambria Math" panose="02040503050406030204" pitchFamily="18" charset="0"/>
                          </a:rPr>
                          <m:t>𝑛</m:t>
                        </m:r>
                      </m:e>
                    </m:d>
                    <m:r>
                      <a:rPr lang="en-US" sz="1600" b="0" i="1" dirty="0" smtClean="0">
                        <a:latin typeface="Cambria Math" panose="02040503050406030204" pitchFamily="18" charset="0"/>
                      </a:rPr>
                      <m:t>= </m:t>
                    </m:r>
                  </m:oMath>
                </a14:m>
                <a:r>
                  <a:rPr lang="en-US" sz="1600" dirty="0"/>
                  <a:t># actions to reach n</a:t>
                </a:r>
              </a:p>
            </p:txBody>
          </p:sp>
        </mc:Choice>
        <mc:Fallback xmlns="">
          <p:sp>
            <p:nvSpPr>
              <p:cNvPr id="12" name="TextBox 11">
                <a:extLst>
                  <a:ext uri="{FF2B5EF4-FFF2-40B4-BE49-F238E27FC236}">
                    <a16:creationId xmlns:a16="http://schemas.microsoft.com/office/drawing/2014/main" id="{29FCAAAB-3996-4816-87FB-4EED6F717091}"/>
                  </a:ext>
                </a:extLst>
              </p:cNvPr>
              <p:cNvSpPr txBox="1">
                <a:spLocks noRot="1" noChangeAspect="1" noMove="1" noResize="1" noEditPoints="1" noAdjustHandles="1" noChangeArrowheads="1" noChangeShapeType="1" noTextEdit="1"/>
              </p:cNvSpPr>
              <p:nvPr/>
            </p:nvSpPr>
            <p:spPr>
              <a:xfrm>
                <a:off x="304800" y="5155168"/>
                <a:ext cx="2481512" cy="584775"/>
              </a:xfrm>
              <a:prstGeom prst="rect">
                <a:avLst/>
              </a:prstGeom>
              <a:blipFill>
                <a:blip r:embed="rId8"/>
                <a:stretch>
                  <a:fillRect t="-3125" r="-983" b="-12500"/>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3B6D8434-1CF8-357A-E149-1CD595BB8A1C}"/>
              </a:ext>
            </a:extLst>
          </p:cNvPr>
          <p:cNvPicPr>
            <a:picLocks noChangeAspect="1"/>
          </p:cNvPicPr>
          <p:nvPr/>
        </p:nvPicPr>
        <p:blipFill rotWithShape="1">
          <a:blip r:embed="rId9"/>
          <a:srcRect l="44557" t="41166" r="44555" b="37975"/>
          <a:stretch/>
        </p:blipFill>
        <p:spPr>
          <a:xfrm>
            <a:off x="3505200" y="2315358"/>
            <a:ext cx="2180442" cy="2180442"/>
          </a:xfrm>
          <a:prstGeom prst="rect">
            <a:avLst/>
          </a:prstGeom>
        </p:spPr>
      </p:pic>
      <p:sp>
        <p:nvSpPr>
          <p:cNvPr id="6" name="Arrow: Right 5">
            <a:extLst>
              <a:ext uri="{FF2B5EF4-FFF2-40B4-BE49-F238E27FC236}">
                <a16:creationId xmlns:a16="http://schemas.microsoft.com/office/drawing/2014/main" id="{2AF8C8CC-1133-077C-E51C-5C842EAC0AE9}"/>
              </a:ext>
            </a:extLst>
          </p:cNvPr>
          <p:cNvSpPr/>
          <p:nvPr/>
        </p:nvSpPr>
        <p:spPr>
          <a:xfrm>
            <a:off x="1863436" y="1641970"/>
            <a:ext cx="5486400" cy="584775"/>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Reduction in the number of expanded nodes</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Memory-Bounded Search</a:t>
            </a:r>
          </a:p>
        </p:txBody>
      </p:sp>
      <p:sp>
        <p:nvSpPr>
          <p:cNvPr id="3" name="Content Placeholder 2"/>
          <p:cNvSpPr>
            <a:spLocks noGrp="1"/>
          </p:cNvSpPr>
          <p:nvPr>
            <p:ph idx="1"/>
          </p:nvPr>
        </p:nvSpPr>
        <p:spPr/>
        <p:txBody>
          <a:bodyPr>
            <a:normAutofit fontScale="77500" lnSpcReduction="20000"/>
          </a:bodyPr>
          <a:lstStyle/>
          <a:p>
            <a:pPr>
              <a:lnSpc>
                <a:spcPct val="120000"/>
              </a:lnSpc>
            </a:pPr>
            <a:r>
              <a:rPr lang="en-US" sz="2800" dirty="0"/>
              <a:t>The memory usage of A* (search tree and frontier) can still be exorbitant. </a:t>
            </a:r>
          </a:p>
          <a:p>
            <a:pPr>
              <a:lnSpc>
                <a:spcPct val="120000"/>
              </a:lnSpc>
            </a:pPr>
            <a:r>
              <a:rPr lang="en-US" sz="2800" dirty="0"/>
              <a:t>How can we make A* more memory-efficient while maintaining completeness and optimality?</a:t>
            </a:r>
          </a:p>
          <a:p>
            <a:pPr lvl="1">
              <a:lnSpc>
                <a:spcPct val="120000"/>
              </a:lnSpc>
            </a:pPr>
            <a:r>
              <a:rPr lang="en-US" sz="2500" dirty="0"/>
              <a:t>Iterative deepening A* search.</a:t>
            </a:r>
          </a:p>
          <a:p>
            <a:pPr lvl="1">
              <a:lnSpc>
                <a:spcPct val="120000"/>
              </a:lnSpc>
            </a:pPr>
            <a:r>
              <a:rPr lang="en-US" sz="2500" dirty="0"/>
              <a:t>Recursive best-first search, SMA*: Forget some subtrees but remember the best f-value in these subtrees and regenerate them later if necessary.</a:t>
            </a:r>
          </a:p>
          <a:p>
            <a:pPr>
              <a:lnSpc>
                <a:spcPct val="120000"/>
              </a:lnSpc>
            </a:pPr>
            <a:endParaRPr lang="en-US" sz="2800" dirty="0"/>
          </a:p>
          <a:p>
            <a:pPr>
              <a:lnSpc>
                <a:spcPct val="120000"/>
              </a:lnSpc>
            </a:pPr>
            <a:r>
              <a:rPr lang="en-US" sz="2800" b="1" dirty="0"/>
              <a:t>Problems</a:t>
            </a:r>
            <a:r>
              <a:rPr lang="en-US" sz="2800" dirty="0"/>
              <a:t>: memory-bounded strategies can be complicated to implement and suffer from “memory thrashing” (regenerating forgotten nodes like IDS).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as Best-First Search</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0E34E8AE-CDF7-4C36-9458-8A8DAF645078}"/>
                  </a:ext>
                </a:extLst>
              </p:cNvPr>
              <p:cNvSpPr>
                <a:spLocks noGrp="1"/>
              </p:cNvSpPr>
              <p:nvPr>
                <p:ph idx="1"/>
              </p:nvPr>
            </p:nvSpPr>
            <p:spPr>
              <a:xfrm>
                <a:off x="628650" y="1524000"/>
                <a:ext cx="7886700" cy="4652963"/>
              </a:xfrm>
            </p:spPr>
            <p:txBody>
              <a:bodyPr>
                <a:normAutofit fontScale="92500" lnSpcReduction="20000"/>
              </a:bodyPr>
              <a:lstStyle/>
              <a:p>
                <a:r>
                  <a:rPr lang="en-US" sz="2000" dirty="0"/>
                  <a:t>All discussed search strategies can be implemented using Best-first search.</a:t>
                </a:r>
              </a:p>
              <a:p>
                <a:r>
                  <a:rPr lang="en-US" sz="2000" dirty="0"/>
                  <a:t>Best-first search expands always the </a:t>
                </a:r>
                <a:r>
                  <a:rPr lang="en-US" sz="2000" b="1" dirty="0"/>
                  <a:t>node with the minimum value of an evaluation function </a:t>
                </a:r>
                <a14:m>
                  <m:oMath xmlns:m="http://schemas.openxmlformats.org/officeDocument/2006/math">
                    <m:r>
                      <a:rPr lang="en-US" sz="2000" b="1" i="1" dirty="0" smtClean="0">
                        <a:latin typeface="Cambria Math" panose="02040503050406030204" pitchFamily="18" charset="0"/>
                      </a:rPr>
                      <m:t>𝒇</m:t>
                    </m:r>
                    <m:r>
                      <a:rPr lang="en-US" sz="2000" b="1" i="1" dirty="0" smtClean="0">
                        <a:latin typeface="Cambria Math" panose="02040503050406030204" pitchFamily="18" charset="0"/>
                      </a:rPr>
                      <m:t>(</m:t>
                    </m:r>
                    <m:r>
                      <a:rPr lang="en-US" sz="2000" b="1" i="1" dirty="0" smtClean="0">
                        <a:latin typeface="Cambria Math" panose="02040503050406030204" pitchFamily="18" charset="0"/>
                      </a:rPr>
                      <m:t>𝒏</m:t>
                    </m:r>
                    <m:r>
                      <a:rPr lang="en-US" sz="2000" b="1" i="1" dirty="0" smtClean="0">
                        <a:latin typeface="Cambria Math" panose="02040503050406030204" pitchFamily="18" charset="0"/>
                      </a:rPr>
                      <m:t>)</m:t>
                    </m:r>
                  </m:oMath>
                </a14:m>
                <a:r>
                  <a:rPr lang="en-US" sz="2000" b="1" dirty="0"/>
                  <a:t>.</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b="1" dirty="0"/>
              </a:p>
              <a:p>
                <a:r>
                  <a:rPr lang="en-US" sz="2000" b="1" dirty="0"/>
                  <a:t>Important note: </a:t>
                </a:r>
                <a:r>
                  <a:rPr lang="en-US" sz="2000" dirty="0"/>
                  <a:t>Do not implement DFS/IDS using Best-first Search! </a:t>
                </a:r>
                <a:br>
                  <a:rPr lang="en-US" sz="2000" dirty="0"/>
                </a:br>
                <a:r>
                  <a:rPr lang="en-US" sz="2000" dirty="0"/>
                  <a:t>You will get the poor space complexity and the disadvantages of DFS (not optimal and worse time complexity)</a:t>
                </a:r>
              </a:p>
              <a:p>
                <a:endParaRPr lang="en-US" sz="2000" dirty="0"/>
              </a:p>
              <a:p>
                <a:endParaRPr lang="en-US" sz="2000" dirty="0"/>
              </a:p>
              <a:p>
                <a:endParaRPr lang="en-US" sz="2000" dirty="0"/>
              </a:p>
            </p:txBody>
          </p:sp>
        </mc:Choice>
        <mc:Fallback xmlns="">
          <p:sp>
            <p:nvSpPr>
              <p:cNvPr id="6" name="Content Placeholder 5">
                <a:extLst>
                  <a:ext uri="{FF2B5EF4-FFF2-40B4-BE49-F238E27FC236}">
                    <a16:creationId xmlns:a16="http://schemas.microsoft.com/office/drawing/2014/main" id="{0E34E8AE-CDF7-4C36-9458-8A8DAF645078}"/>
                  </a:ext>
                </a:extLst>
              </p:cNvPr>
              <p:cNvSpPr>
                <a:spLocks noGrp="1" noRot="1" noChangeAspect="1" noMove="1" noResize="1" noEditPoints="1" noAdjustHandles="1" noChangeArrowheads="1" noChangeShapeType="1" noTextEdit="1"/>
              </p:cNvSpPr>
              <p:nvPr>
                <p:ph idx="1"/>
              </p:nvPr>
            </p:nvSpPr>
            <p:spPr>
              <a:xfrm>
                <a:off x="628650" y="1524000"/>
                <a:ext cx="7886700" cy="4652963"/>
              </a:xfrm>
              <a:blipFill>
                <a:blip r:embed="rId3"/>
                <a:stretch>
                  <a:fillRect l="-541" t="-2228" b="-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7" name="Table 7">
                <a:extLst>
                  <a:ext uri="{FF2B5EF4-FFF2-40B4-BE49-F238E27FC236}">
                    <a16:creationId xmlns:a16="http://schemas.microsoft.com/office/drawing/2014/main" id="{F801AAD9-28D9-4F75-AA97-25540DA4F5E3}"/>
                  </a:ext>
                </a:extLst>
              </p:cNvPr>
              <p:cNvGraphicFramePr>
                <a:graphicFrameLocks noGrp="1"/>
              </p:cNvGraphicFramePr>
              <p:nvPr>
                <p:extLst>
                  <p:ext uri="{D42A27DB-BD31-4B8C-83A1-F6EECF244321}">
                    <p14:modId xmlns:p14="http://schemas.microsoft.com/office/powerpoint/2010/main" val="2046048234"/>
                  </p:ext>
                </p:extLst>
              </p:nvPr>
            </p:nvGraphicFramePr>
            <p:xfrm>
              <a:off x="1295400" y="2667000"/>
              <a:ext cx="6553200" cy="2377440"/>
            </p:xfrm>
            <a:graphic>
              <a:graphicData uri="http://schemas.openxmlformats.org/drawingml/2006/table">
                <a:tbl>
                  <a:tblPr firstRow="1" bandRow="1">
                    <a:tableStyleId>{5C22544A-7EE6-4342-B048-85BDC9FD1C3A}</a:tableStyleId>
                  </a:tblPr>
                  <a:tblGrid>
                    <a:gridCol w="3581400">
                      <a:extLst>
                        <a:ext uri="{9D8B030D-6E8A-4147-A177-3AD203B41FA5}">
                          <a16:colId xmlns:a16="http://schemas.microsoft.com/office/drawing/2014/main" val="2199455995"/>
                        </a:ext>
                      </a:extLst>
                    </a:gridCol>
                    <a:gridCol w="2971800">
                      <a:extLst>
                        <a:ext uri="{9D8B030D-6E8A-4147-A177-3AD203B41FA5}">
                          <a16:colId xmlns:a16="http://schemas.microsoft.com/office/drawing/2014/main" val="2480919178"/>
                        </a:ext>
                      </a:extLst>
                    </a:gridCol>
                  </a:tblGrid>
                  <a:tr h="370840">
                    <a:tc>
                      <a:txBody>
                        <a:bodyPr/>
                        <a:lstStyle/>
                        <a:p>
                          <a:pPr algn="l"/>
                          <a:r>
                            <a:rPr lang="en-US" sz="2000" b="1" dirty="0"/>
                            <a:t>Search Strategy</a:t>
                          </a:r>
                        </a:p>
                      </a:txBody>
                      <a:tcPr/>
                    </a:tc>
                    <a:tc>
                      <a:txBody>
                        <a:bodyPr/>
                        <a:lstStyle/>
                        <a:p>
                          <a:pPr algn="ctr"/>
                          <a:r>
                            <a:rPr lang="en-US" sz="2000" dirty="0"/>
                            <a:t>Evaluation function </a:t>
                          </a:r>
                          <a14:m>
                            <m:oMath xmlns:m="http://schemas.openxmlformats.org/officeDocument/2006/math">
                              <m:r>
                                <a:rPr lang="en-US" sz="2000" b="1" i="1" smtClean="0">
                                  <a:latin typeface="Cambria Math" panose="02040503050406030204" pitchFamily="18" charset="0"/>
                                </a:rPr>
                                <m:t>𝒇</m:t>
                              </m:r>
                              <m:r>
                                <a:rPr lang="en-US" sz="2000" b="1" i="1" smtClean="0">
                                  <a:latin typeface="Cambria Math" panose="02040503050406030204" pitchFamily="18" charset="0"/>
                                </a:rPr>
                                <m:t>(</m:t>
                              </m:r>
                              <m:r>
                                <a:rPr lang="en-US" sz="2000" b="1" i="1" smtClean="0">
                                  <a:latin typeface="Cambria Math" panose="02040503050406030204" pitchFamily="18" charset="0"/>
                                </a:rPr>
                                <m:t>𝒏</m:t>
                              </m:r>
                              <m:r>
                                <a:rPr lang="en-US" sz="2000" b="1" i="1" smtClean="0">
                                  <a:latin typeface="Cambria Math" panose="02040503050406030204" pitchFamily="18" charset="0"/>
                                </a:rPr>
                                <m:t>)</m:t>
                              </m:r>
                            </m:oMath>
                          </a14:m>
                          <a:endParaRPr lang="en-US" sz="2000" dirty="0"/>
                        </a:p>
                      </a:txBody>
                      <a:tcPr/>
                    </a:tc>
                    <a:extLst>
                      <a:ext uri="{0D108BD9-81ED-4DB2-BD59-A6C34878D82A}">
                        <a16:rowId xmlns:a16="http://schemas.microsoft.com/office/drawing/2014/main" val="32724796"/>
                      </a:ext>
                    </a:extLst>
                  </a:tr>
                  <a:tr h="370840">
                    <a:tc>
                      <a:txBody>
                        <a:bodyPr/>
                        <a:lstStyle/>
                        <a:p>
                          <a:r>
                            <a:rPr lang="en-US" sz="2000" b="1" dirty="0"/>
                            <a:t>BFS (Breadth-first search)</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000" b="0" i="1" dirty="0" smtClean="0">
                                  <a:latin typeface="Cambria Math" panose="02040503050406030204" pitchFamily="18" charset="0"/>
                                </a:rPr>
                                <m:t>𝑔</m:t>
                              </m:r>
                              <m:r>
                                <a:rPr lang="en-US" sz="2000" b="0" i="1" dirty="0" smtClean="0">
                                  <a:latin typeface="Cambria Math" panose="02040503050406030204" pitchFamily="18" charset="0"/>
                                </a:rPr>
                                <m:t>(</m:t>
                              </m:r>
                              <m:r>
                                <a:rPr lang="en-US" sz="2000" b="0" i="1" dirty="0" smtClean="0">
                                  <a:latin typeface="Cambria Math" panose="02040503050406030204" pitchFamily="18" charset="0"/>
                                </a:rPr>
                                <m:t>𝑛</m:t>
                              </m:r>
                              <m:r>
                                <a:rPr lang="en-US" sz="2000" b="0" i="1" dirty="0" smtClean="0">
                                  <a:latin typeface="Cambria Math" panose="02040503050406030204" pitchFamily="18" charset="0"/>
                                </a:rPr>
                                <m:t>)</m:t>
                              </m:r>
                            </m:oMath>
                          </a14:m>
                          <a:r>
                            <a:rPr lang="en-US" sz="2000" dirty="0"/>
                            <a:t> (=uniform path cost)</a:t>
                          </a:r>
                        </a:p>
                      </a:txBody>
                      <a:tcPr/>
                    </a:tc>
                    <a:extLst>
                      <a:ext uri="{0D108BD9-81ED-4DB2-BD59-A6C34878D82A}">
                        <a16:rowId xmlns:a16="http://schemas.microsoft.com/office/drawing/2014/main" val="1409969715"/>
                      </a:ext>
                    </a:extLst>
                  </a:tr>
                  <a:tr h="370840">
                    <a:tc>
                      <a:txBody>
                        <a:bodyPr/>
                        <a:lstStyle/>
                        <a:p>
                          <a:r>
                            <a:rPr lang="en-US" sz="2000" b="1" dirty="0"/>
                            <a:t>Uniform-cost Search</a:t>
                          </a:r>
                        </a:p>
                      </a:txBody>
                      <a:tcPr/>
                    </a:tc>
                    <a:tc>
                      <a:txBody>
                        <a:bodyPr/>
                        <a:lstStyle/>
                        <a:p>
                          <a:pPr algn="ctr"/>
                          <a14:m>
                            <m:oMath xmlns:m="http://schemas.openxmlformats.org/officeDocument/2006/math">
                              <m:r>
                                <a:rPr lang="en-US" sz="2000" b="0" i="1" dirty="0" smtClean="0">
                                  <a:latin typeface="Cambria Math" panose="02040503050406030204" pitchFamily="18" charset="0"/>
                                </a:rPr>
                                <m:t>𝑔</m:t>
                              </m:r>
                              <m:r>
                                <a:rPr lang="en-US" sz="2000" b="0" i="1" dirty="0" smtClean="0">
                                  <a:latin typeface="Cambria Math" panose="02040503050406030204" pitchFamily="18" charset="0"/>
                                </a:rPr>
                                <m:t>(</m:t>
                              </m:r>
                              <m:r>
                                <a:rPr lang="en-US" sz="2000" b="0" i="1" dirty="0" smtClean="0">
                                  <a:latin typeface="Cambria Math" panose="02040503050406030204" pitchFamily="18" charset="0"/>
                                </a:rPr>
                                <m:t>𝑛</m:t>
                              </m:r>
                              <m:r>
                                <a:rPr lang="en-US" sz="2000" b="0" i="1" dirty="0" smtClean="0">
                                  <a:latin typeface="Cambria Math" panose="02040503050406030204" pitchFamily="18" charset="0"/>
                                </a:rPr>
                                <m:t>)</m:t>
                              </m:r>
                            </m:oMath>
                          </a14:m>
                          <a:r>
                            <a:rPr lang="en-US" sz="2000" dirty="0"/>
                            <a:t> (=path cost)</a:t>
                          </a:r>
                        </a:p>
                      </a:txBody>
                      <a:tcPr/>
                    </a:tc>
                    <a:extLst>
                      <a:ext uri="{0D108BD9-81ED-4DB2-BD59-A6C34878D82A}">
                        <a16:rowId xmlns:a16="http://schemas.microsoft.com/office/drawing/2014/main" val="3724469291"/>
                      </a:ext>
                    </a:extLst>
                  </a:tr>
                  <a:tr h="370840">
                    <a:tc>
                      <a:txBody>
                        <a:bodyPr/>
                        <a:lstStyle/>
                        <a:p>
                          <a:r>
                            <a:rPr lang="en-US" sz="2000" b="1" dirty="0"/>
                            <a:t>DFS/IDS (see note below!)</a:t>
                          </a:r>
                        </a:p>
                      </a:txBody>
                      <a:tcPr/>
                    </a:tc>
                    <a:tc>
                      <a:txBody>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m:t>
                                </m:r>
                                <m:r>
                                  <a:rPr lang="en-US" sz="2000" b="0" i="1" dirty="0" smtClean="0">
                                    <a:latin typeface="Cambria Math" panose="02040503050406030204" pitchFamily="18" charset="0"/>
                                  </a:rPr>
                                  <m:t>𝑔</m:t>
                                </m:r>
                                <m:r>
                                  <a:rPr lang="en-US" sz="2000" b="0" i="1" dirty="0" smtClean="0">
                                    <a:latin typeface="Cambria Math" panose="02040503050406030204" pitchFamily="18" charset="0"/>
                                  </a:rPr>
                                  <m:t>(</m:t>
                                </m:r>
                                <m:r>
                                  <a:rPr lang="en-US" sz="2000" b="0" i="1" dirty="0" smtClean="0">
                                    <a:latin typeface="Cambria Math" panose="02040503050406030204" pitchFamily="18" charset="0"/>
                                  </a:rPr>
                                  <m:t>𝑛</m:t>
                                </m:r>
                                <m:r>
                                  <a:rPr lang="en-US" sz="2000" b="0" i="1" dirty="0" smtClean="0">
                                    <a:latin typeface="Cambria Math" panose="02040503050406030204" pitchFamily="18" charset="0"/>
                                  </a:rPr>
                                  <m:t>)</m:t>
                                </m:r>
                              </m:oMath>
                            </m:oMathPara>
                          </a14:m>
                          <a:endParaRPr lang="en-US" sz="2000" dirty="0"/>
                        </a:p>
                      </a:txBody>
                      <a:tcPr/>
                    </a:tc>
                    <a:extLst>
                      <a:ext uri="{0D108BD9-81ED-4DB2-BD59-A6C34878D82A}">
                        <a16:rowId xmlns:a16="http://schemas.microsoft.com/office/drawing/2014/main" val="1255110076"/>
                      </a:ext>
                    </a:extLst>
                  </a:tr>
                  <a:tr h="370840">
                    <a:tc>
                      <a:txBody>
                        <a:bodyPr/>
                        <a:lstStyle/>
                        <a:p>
                          <a:r>
                            <a:rPr lang="en-US" sz="2000" b="1" dirty="0"/>
                            <a:t>Greedy Best-first Search</a:t>
                          </a:r>
                        </a:p>
                      </a:txBody>
                      <a:tcPr/>
                    </a:tc>
                    <a:tc>
                      <a:txBody>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h</m:t>
                                </m:r>
                                <m:r>
                                  <a:rPr lang="en-US" sz="2000" b="0" i="1" smtClean="0">
                                    <a:latin typeface="Cambria Math" panose="02040503050406030204" pitchFamily="18" charset="0"/>
                                  </a:rPr>
                                  <m:t>(</m:t>
                                </m:r>
                                <m:r>
                                  <a:rPr lang="en-US" sz="2000" b="0" i="1" smtClean="0">
                                    <a:latin typeface="Cambria Math" panose="02040503050406030204" pitchFamily="18" charset="0"/>
                                  </a:rPr>
                                  <m:t>𝑛</m:t>
                                </m:r>
                                <m:r>
                                  <a:rPr lang="en-US" sz="2000" b="0" i="1" smtClean="0">
                                    <a:latin typeface="Cambria Math" panose="02040503050406030204" pitchFamily="18" charset="0"/>
                                  </a:rPr>
                                  <m:t>)</m:t>
                                </m:r>
                              </m:oMath>
                            </m:oMathPara>
                          </a14:m>
                          <a:endParaRPr lang="en-US" sz="2000" dirty="0"/>
                        </a:p>
                      </a:txBody>
                      <a:tcPr/>
                    </a:tc>
                    <a:extLst>
                      <a:ext uri="{0D108BD9-81ED-4DB2-BD59-A6C34878D82A}">
                        <a16:rowId xmlns:a16="http://schemas.microsoft.com/office/drawing/2014/main" val="3556244319"/>
                      </a:ext>
                    </a:extLst>
                  </a:tr>
                  <a:tr h="370840">
                    <a:tc>
                      <a:txBody>
                        <a:bodyPr/>
                        <a:lstStyle/>
                        <a:p>
                          <a:r>
                            <a:rPr lang="en-US" sz="2000" b="1" dirty="0"/>
                            <a:t>(weighted) A* Search</a:t>
                          </a:r>
                        </a:p>
                      </a:txBody>
                      <a:tcPr/>
                    </a:tc>
                    <a:tc>
                      <a:txBody>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𝑔</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𝑛</m:t>
                                    </m:r>
                                  </m:e>
                                </m:d>
                                <m:r>
                                  <a:rPr lang="en-US" sz="2000" b="0" i="1" smtClean="0">
                                    <a:latin typeface="Cambria Math" panose="02040503050406030204" pitchFamily="18" charset="0"/>
                                  </a:rPr>
                                  <m:t>+</m:t>
                                </m:r>
                                <m:r>
                                  <a:rPr lang="en-US" sz="2000" b="0" i="1" smtClean="0">
                                    <a:latin typeface="Cambria Math" panose="02040503050406030204" pitchFamily="18" charset="0"/>
                                  </a:rPr>
                                  <m:t>𝑊</m:t>
                                </m:r>
                                <m:r>
                                  <a:rPr lang="en-US" sz="2000" b="0" i="1" smtClean="0">
                                    <a:latin typeface="Cambria Math" panose="02040503050406030204" pitchFamily="18" charset="0"/>
                                  </a:rPr>
                                  <m:t>×</m:t>
                                </m:r>
                                <m:r>
                                  <a:rPr lang="en-US" sz="2000" b="0" i="1" smtClean="0">
                                    <a:latin typeface="Cambria Math" panose="02040503050406030204" pitchFamily="18" charset="0"/>
                                  </a:rPr>
                                  <m:t>h</m:t>
                                </m:r>
                                <m:r>
                                  <a:rPr lang="en-US" sz="2000" b="0" i="1" smtClean="0">
                                    <a:latin typeface="Cambria Math" panose="02040503050406030204" pitchFamily="18" charset="0"/>
                                  </a:rPr>
                                  <m:t>(</m:t>
                                </m:r>
                                <m:r>
                                  <a:rPr lang="en-US" sz="2000" b="0" i="1" smtClean="0">
                                    <a:latin typeface="Cambria Math" panose="02040503050406030204" pitchFamily="18" charset="0"/>
                                  </a:rPr>
                                  <m:t>𝑛</m:t>
                                </m:r>
                                <m:r>
                                  <a:rPr lang="en-US" sz="2000" b="0" i="1" smtClean="0">
                                    <a:latin typeface="Cambria Math" panose="02040503050406030204" pitchFamily="18" charset="0"/>
                                  </a:rPr>
                                  <m:t>)</m:t>
                                </m:r>
                              </m:oMath>
                            </m:oMathPara>
                          </a14:m>
                          <a:endParaRPr lang="en-US" sz="2000" dirty="0"/>
                        </a:p>
                      </a:txBody>
                      <a:tcPr/>
                    </a:tc>
                    <a:extLst>
                      <a:ext uri="{0D108BD9-81ED-4DB2-BD59-A6C34878D82A}">
                        <a16:rowId xmlns:a16="http://schemas.microsoft.com/office/drawing/2014/main" val="3585196568"/>
                      </a:ext>
                    </a:extLst>
                  </a:tr>
                </a:tbl>
              </a:graphicData>
            </a:graphic>
          </p:graphicFrame>
        </mc:Choice>
        <mc:Fallback xmlns="">
          <p:graphicFrame>
            <p:nvGraphicFramePr>
              <p:cNvPr id="7" name="Table 7">
                <a:extLst>
                  <a:ext uri="{FF2B5EF4-FFF2-40B4-BE49-F238E27FC236}">
                    <a16:creationId xmlns:a16="http://schemas.microsoft.com/office/drawing/2014/main" id="{F801AAD9-28D9-4F75-AA97-25540DA4F5E3}"/>
                  </a:ext>
                </a:extLst>
              </p:cNvPr>
              <p:cNvGraphicFramePr>
                <a:graphicFrameLocks noGrp="1"/>
              </p:cNvGraphicFramePr>
              <p:nvPr>
                <p:extLst>
                  <p:ext uri="{D42A27DB-BD31-4B8C-83A1-F6EECF244321}">
                    <p14:modId xmlns:p14="http://schemas.microsoft.com/office/powerpoint/2010/main" val="2046048234"/>
                  </p:ext>
                </p:extLst>
              </p:nvPr>
            </p:nvGraphicFramePr>
            <p:xfrm>
              <a:off x="1295400" y="2667000"/>
              <a:ext cx="6553200" cy="2377440"/>
            </p:xfrm>
            <a:graphic>
              <a:graphicData uri="http://schemas.openxmlformats.org/drawingml/2006/table">
                <a:tbl>
                  <a:tblPr firstRow="1" bandRow="1">
                    <a:tableStyleId>{5C22544A-7EE6-4342-B048-85BDC9FD1C3A}</a:tableStyleId>
                  </a:tblPr>
                  <a:tblGrid>
                    <a:gridCol w="3581400">
                      <a:extLst>
                        <a:ext uri="{9D8B030D-6E8A-4147-A177-3AD203B41FA5}">
                          <a16:colId xmlns:a16="http://schemas.microsoft.com/office/drawing/2014/main" val="2199455995"/>
                        </a:ext>
                      </a:extLst>
                    </a:gridCol>
                    <a:gridCol w="2971800">
                      <a:extLst>
                        <a:ext uri="{9D8B030D-6E8A-4147-A177-3AD203B41FA5}">
                          <a16:colId xmlns:a16="http://schemas.microsoft.com/office/drawing/2014/main" val="2480919178"/>
                        </a:ext>
                      </a:extLst>
                    </a:gridCol>
                  </a:tblGrid>
                  <a:tr h="396240">
                    <a:tc>
                      <a:txBody>
                        <a:bodyPr/>
                        <a:lstStyle/>
                        <a:p>
                          <a:pPr algn="l"/>
                          <a:r>
                            <a:rPr lang="en-US" sz="2000" b="1" dirty="0"/>
                            <a:t>Search Strategy</a:t>
                          </a:r>
                        </a:p>
                      </a:txBody>
                      <a:tcPr/>
                    </a:tc>
                    <a:tc>
                      <a:txBody>
                        <a:bodyPr/>
                        <a:lstStyle/>
                        <a:p>
                          <a:endParaRPr lang="en-US"/>
                        </a:p>
                      </a:txBody>
                      <a:tcPr>
                        <a:blipFill>
                          <a:blip r:embed="rId4"/>
                          <a:stretch>
                            <a:fillRect l="-120697" t="-7692" r="-820" b="-527692"/>
                          </a:stretch>
                        </a:blipFill>
                      </a:tcPr>
                    </a:tc>
                    <a:extLst>
                      <a:ext uri="{0D108BD9-81ED-4DB2-BD59-A6C34878D82A}">
                        <a16:rowId xmlns:a16="http://schemas.microsoft.com/office/drawing/2014/main" val="32724796"/>
                      </a:ext>
                    </a:extLst>
                  </a:tr>
                  <a:tr h="396240">
                    <a:tc>
                      <a:txBody>
                        <a:bodyPr/>
                        <a:lstStyle/>
                        <a:p>
                          <a:r>
                            <a:rPr lang="en-US" sz="2000" b="1" dirty="0"/>
                            <a:t>BFS (Breadth-first search)</a:t>
                          </a:r>
                        </a:p>
                      </a:txBody>
                      <a:tcPr/>
                    </a:tc>
                    <a:tc>
                      <a:txBody>
                        <a:bodyPr/>
                        <a:lstStyle/>
                        <a:p>
                          <a:endParaRPr lang="en-US"/>
                        </a:p>
                      </a:txBody>
                      <a:tcPr>
                        <a:blipFill>
                          <a:blip r:embed="rId4"/>
                          <a:stretch>
                            <a:fillRect l="-120697" t="-107692" r="-820" b="-427692"/>
                          </a:stretch>
                        </a:blipFill>
                      </a:tcPr>
                    </a:tc>
                    <a:extLst>
                      <a:ext uri="{0D108BD9-81ED-4DB2-BD59-A6C34878D82A}">
                        <a16:rowId xmlns:a16="http://schemas.microsoft.com/office/drawing/2014/main" val="1409969715"/>
                      </a:ext>
                    </a:extLst>
                  </a:tr>
                  <a:tr h="396240">
                    <a:tc>
                      <a:txBody>
                        <a:bodyPr/>
                        <a:lstStyle/>
                        <a:p>
                          <a:r>
                            <a:rPr lang="en-US" sz="2000" b="1" dirty="0"/>
                            <a:t>Uniform-cost Search</a:t>
                          </a:r>
                        </a:p>
                      </a:txBody>
                      <a:tcPr/>
                    </a:tc>
                    <a:tc>
                      <a:txBody>
                        <a:bodyPr/>
                        <a:lstStyle/>
                        <a:p>
                          <a:endParaRPr lang="en-US"/>
                        </a:p>
                      </a:txBody>
                      <a:tcPr>
                        <a:blipFill>
                          <a:blip r:embed="rId4"/>
                          <a:stretch>
                            <a:fillRect l="-120697" t="-204545" r="-820" b="-321212"/>
                          </a:stretch>
                        </a:blipFill>
                      </a:tcPr>
                    </a:tc>
                    <a:extLst>
                      <a:ext uri="{0D108BD9-81ED-4DB2-BD59-A6C34878D82A}">
                        <a16:rowId xmlns:a16="http://schemas.microsoft.com/office/drawing/2014/main" val="3724469291"/>
                      </a:ext>
                    </a:extLst>
                  </a:tr>
                  <a:tr h="396240">
                    <a:tc>
                      <a:txBody>
                        <a:bodyPr/>
                        <a:lstStyle/>
                        <a:p>
                          <a:r>
                            <a:rPr lang="en-US" sz="2000" b="1" dirty="0"/>
                            <a:t>DFS/IDS (see note below!)</a:t>
                          </a:r>
                        </a:p>
                      </a:txBody>
                      <a:tcPr/>
                    </a:tc>
                    <a:tc>
                      <a:txBody>
                        <a:bodyPr/>
                        <a:lstStyle/>
                        <a:p>
                          <a:endParaRPr lang="en-US"/>
                        </a:p>
                      </a:txBody>
                      <a:tcPr>
                        <a:blipFill>
                          <a:blip r:embed="rId4"/>
                          <a:stretch>
                            <a:fillRect l="-120697" t="-309231" r="-820" b="-226154"/>
                          </a:stretch>
                        </a:blipFill>
                      </a:tcPr>
                    </a:tc>
                    <a:extLst>
                      <a:ext uri="{0D108BD9-81ED-4DB2-BD59-A6C34878D82A}">
                        <a16:rowId xmlns:a16="http://schemas.microsoft.com/office/drawing/2014/main" val="1255110076"/>
                      </a:ext>
                    </a:extLst>
                  </a:tr>
                  <a:tr h="396240">
                    <a:tc>
                      <a:txBody>
                        <a:bodyPr/>
                        <a:lstStyle/>
                        <a:p>
                          <a:r>
                            <a:rPr lang="en-US" sz="2000" b="1" dirty="0"/>
                            <a:t>Greedy Best-first Search</a:t>
                          </a:r>
                        </a:p>
                      </a:txBody>
                      <a:tcPr/>
                    </a:tc>
                    <a:tc>
                      <a:txBody>
                        <a:bodyPr/>
                        <a:lstStyle/>
                        <a:p>
                          <a:endParaRPr lang="en-US"/>
                        </a:p>
                      </a:txBody>
                      <a:tcPr>
                        <a:blipFill>
                          <a:blip r:embed="rId4"/>
                          <a:stretch>
                            <a:fillRect l="-120697" t="-409231" r="-820" b="-126154"/>
                          </a:stretch>
                        </a:blipFill>
                      </a:tcPr>
                    </a:tc>
                    <a:extLst>
                      <a:ext uri="{0D108BD9-81ED-4DB2-BD59-A6C34878D82A}">
                        <a16:rowId xmlns:a16="http://schemas.microsoft.com/office/drawing/2014/main" val="3556244319"/>
                      </a:ext>
                    </a:extLst>
                  </a:tr>
                  <a:tr h="396240">
                    <a:tc>
                      <a:txBody>
                        <a:bodyPr/>
                        <a:lstStyle/>
                        <a:p>
                          <a:r>
                            <a:rPr lang="en-US" sz="2000" b="1" dirty="0"/>
                            <a:t>(weighted) A* Search</a:t>
                          </a:r>
                        </a:p>
                      </a:txBody>
                      <a:tcPr/>
                    </a:tc>
                    <a:tc>
                      <a:txBody>
                        <a:bodyPr/>
                        <a:lstStyle/>
                        <a:p>
                          <a:endParaRPr lang="en-US"/>
                        </a:p>
                      </a:txBody>
                      <a:tcPr>
                        <a:blipFill>
                          <a:blip r:embed="rId4"/>
                          <a:stretch>
                            <a:fillRect l="-120697" t="-509231" r="-820" b="-26154"/>
                          </a:stretch>
                        </a:blipFill>
                      </a:tcPr>
                    </a:tc>
                    <a:extLst>
                      <a:ext uri="{0D108BD9-81ED-4DB2-BD59-A6C34878D82A}">
                        <a16:rowId xmlns:a16="http://schemas.microsoft.com/office/drawing/2014/main" val="3585196568"/>
                      </a:ext>
                    </a:extLst>
                  </a:tr>
                </a:tbl>
              </a:graphicData>
            </a:graphic>
          </p:graphicFrame>
        </mc:Fallback>
      </mc:AlternateContent>
    </p:spTree>
    <p:extLst>
      <p:ext uri="{BB962C8B-B14F-4D97-AF65-F5344CB8AC3E}">
        <p14:creationId xmlns:p14="http://schemas.microsoft.com/office/powerpoint/2010/main" val="13118008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228600"/>
            <a:ext cx="8229600" cy="868362"/>
          </a:xfrm>
        </p:spPr>
        <p:txBody>
          <a:bodyPr>
            <a:normAutofit/>
          </a:bodyPr>
          <a:lstStyle/>
          <a:p>
            <a:r>
              <a:rPr lang="en-US" dirty="0">
                <a:latin typeface="+mn-lt"/>
              </a:rPr>
              <a:t>Summary: Uninformed Search Strategies</a:t>
            </a:r>
          </a:p>
        </p:txBody>
      </p:sp>
      <p:graphicFrame>
        <p:nvGraphicFramePr>
          <p:cNvPr id="7" name="Table 6"/>
          <p:cNvGraphicFramePr>
            <a:graphicFrameLocks noGrp="1"/>
          </p:cNvGraphicFramePr>
          <p:nvPr>
            <p:extLst>
              <p:ext uri="{D42A27DB-BD31-4B8C-83A1-F6EECF244321}">
                <p14:modId xmlns:p14="http://schemas.microsoft.com/office/powerpoint/2010/main" val="510077717"/>
              </p:ext>
            </p:extLst>
          </p:nvPr>
        </p:nvGraphicFramePr>
        <p:xfrm>
          <a:off x="228600" y="1219201"/>
          <a:ext cx="8686800" cy="3889473"/>
        </p:xfrm>
        <a:graphic>
          <a:graphicData uri="http://schemas.openxmlformats.org/drawingml/2006/table">
            <a:tbl>
              <a:tblPr firstRow="1" bandRow="1">
                <a:tableStyleId>{5C22544A-7EE6-4342-B048-85BDC9FD1C3A}</a:tableStyleId>
              </a:tblPr>
              <a:tblGrid>
                <a:gridCol w="1737360">
                  <a:extLst>
                    <a:ext uri="{9D8B030D-6E8A-4147-A177-3AD203B41FA5}">
                      <a16:colId xmlns:a16="http://schemas.microsoft.com/office/drawing/2014/main" val="20000"/>
                    </a:ext>
                  </a:extLst>
                </a:gridCol>
                <a:gridCol w="1737360">
                  <a:extLst>
                    <a:ext uri="{9D8B030D-6E8A-4147-A177-3AD203B41FA5}">
                      <a16:colId xmlns:a16="http://schemas.microsoft.com/office/drawing/2014/main" val="20001"/>
                    </a:ext>
                  </a:extLst>
                </a:gridCol>
                <a:gridCol w="1737360">
                  <a:extLst>
                    <a:ext uri="{9D8B030D-6E8A-4147-A177-3AD203B41FA5}">
                      <a16:colId xmlns:a16="http://schemas.microsoft.com/office/drawing/2014/main" val="20002"/>
                    </a:ext>
                  </a:extLst>
                </a:gridCol>
                <a:gridCol w="1737360">
                  <a:extLst>
                    <a:ext uri="{9D8B030D-6E8A-4147-A177-3AD203B41FA5}">
                      <a16:colId xmlns:a16="http://schemas.microsoft.com/office/drawing/2014/main" val="20003"/>
                    </a:ext>
                  </a:extLst>
                </a:gridCol>
                <a:gridCol w="1737360">
                  <a:extLst>
                    <a:ext uri="{9D8B030D-6E8A-4147-A177-3AD203B41FA5}">
                      <a16:colId xmlns:a16="http://schemas.microsoft.com/office/drawing/2014/main" val="20004"/>
                    </a:ext>
                  </a:extLst>
                </a:gridCol>
              </a:tblGrid>
              <a:tr h="702855">
                <a:tc>
                  <a:txBody>
                    <a:bodyPr/>
                    <a:lstStyle/>
                    <a:p>
                      <a:pPr algn="ctr"/>
                      <a:r>
                        <a:rPr lang="en-US" sz="2000" dirty="0"/>
                        <a:t>Algorithm</a:t>
                      </a:r>
                    </a:p>
                  </a:txBody>
                  <a:tcPr anchor="ctr">
                    <a:lnR w="38100" cap="flat" cmpd="sng" algn="ctr">
                      <a:solidFill>
                        <a:schemeClr val="bg1"/>
                      </a:solidFill>
                      <a:prstDash val="solid"/>
                      <a:round/>
                      <a:headEnd type="none" w="med" len="med"/>
                      <a:tailEnd type="none" w="med" len="med"/>
                    </a:lnR>
                  </a:tcPr>
                </a:tc>
                <a:tc>
                  <a:txBody>
                    <a:bodyPr/>
                    <a:lstStyle/>
                    <a:p>
                      <a:pPr algn="ctr"/>
                      <a:r>
                        <a:rPr lang="en-US" sz="2000" dirty="0"/>
                        <a:t>Complete?</a:t>
                      </a:r>
                    </a:p>
                  </a:txBody>
                  <a:tcPr anchor="ctr">
                    <a:lnL w="38100" cap="flat" cmpd="sng" algn="ctr">
                      <a:solidFill>
                        <a:schemeClr val="bg1"/>
                      </a:solidFill>
                      <a:prstDash val="solid"/>
                      <a:round/>
                      <a:headEnd type="none" w="med" len="med"/>
                      <a:tailEnd type="none" w="med" len="med"/>
                    </a:lnL>
                  </a:tcPr>
                </a:tc>
                <a:tc>
                  <a:txBody>
                    <a:bodyPr/>
                    <a:lstStyle/>
                    <a:p>
                      <a:pPr algn="ctr"/>
                      <a:r>
                        <a:rPr lang="en-US" sz="2000" dirty="0"/>
                        <a:t>Optimal?</a:t>
                      </a:r>
                    </a:p>
                  </a:txBody>
                  <a:tcPr anchor="ctr"/>
                </a:tc>
                <a:tc>
                  <a:txBody>
                    <a:bodyPr/>
                    <a:lstStyle/>
                    <a:p>
                      <a:pPr algn="ctr"/>
                      <a:r>
                        <a:rPr lang="en-US" sz="2000" dirty="0"/>
                        <a:t>Time complexity</a:t>
                      </a:r>
                    </a:p>
                  </a:txBody>
                  <a:tcPr anchor="ctr"/>
                </a:tc>
                <a:tc>
                  <a:txBody>
                    <a:bodyPr/>
                    <a:lstStyle/>
                    <a:p>
                      <a:pPr algn="ctr"/>
                      <a:r>
                        <a:rPr lang="en-US" sz="2000" dirty="0"/>
                        <a:t>Space complexity</a:t>
                      </a:r>
                    </a:p>
                  </a:txBody>
                  <a:tcPr anchor="ctr"/>
                </a:tc>
                <a:extLst>
                  <a:ext uri="{0D108BD9-81ED-4DB2-BD59-A6C34878D82A}">
                    <a16:rowId xmlns:a16="http://schemas.microsoft.com/office/drawing/2014/main" val="10000"/>
                  </a:ext>
                </a:extLst>
              </a:tr>
              <a:tr h="74494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1" dirty="0"/>
                        <a:t>BFS (Breadth-first search)</a:t>
                      </a:r>
                    </a:p>
                  </a:txBody>
                  <a:tcPr anchor="ctr">
                    <a:lnR w="38100" cap="flat" cmpd="sng" algn="ctr">
                      <a:solidFill>
                        <a:schemeClr val="bg1"/>
                      </a:solidFill>
                      <a:prstDash val="solid"/>
                      <a:round/>
                      <a:headEnd type="none" w="med" len="med"/>
                      <a:tailEnd type="none" w="med" len="med"/>
                    </a:lnR>
                  </a:tcPr>
                </a:tc>
                <a:tc>
                  <a:txBody>
                    <a:bodyPr/>
                    <a:lstStyle/>
                    <a:p>
                      <a:endParaRPr lang="en-US" dirty="0"/>
                    </a:p>
                  </a:txBody>
                  <a:tcPr anchor="ctr">
                    <a:lnL w="38100" cap="flat" cmpd="sng" algn="ctr">
                      <a:solidFill>
                        <a:schemeClr val="bg1"/>
                      </a:solidFill>
                      <a:prstDash val="solid"/>
                      <a:round/>
                      <a:headEnd type="none" w="med" len="med"/>
                      <a:tailEnd type="none" w="med" len="med"/>
                    </a:lnL>
                  </a:tcPr>
                </a:tc>
                <a:tc>
                  <a:txBody>
                    <a:bodyPr/>
                    <a:lstStyle/>
                    <a:p>
                      <a:endParaRPr lang="en-US"/>
                    </a:p>
                  </a:txBody>
                  <a:tcPr anchor="ctr"/>
                </a:tc>
                <a:tc>
                  <a:txBody>
                    <a:bodyPr/>
                    <a:lstStyle/>
                    <a:p>
                      <a:endParaRPr lang="en-US"/>
                    </a:p>
                  </a:txBody>
                  <a:tcPr anchor="ctr"/>
                </a:tc>
                <a:tc>
                  <a:txBody>
                    <a:bodyPr/>
                    <a:lstStyle/>
                    <a:p>
                      <a:endParaRPr lang="en-US"/>
                    </a:p>
                  </a:txBody>
                  <a:tcPr anchor="ctr"/>
                </a:tc>
                <a:extLst>
                  <a:ext uri="{0D108BD9-81ED-4DB2-BD59-A6C34878D82A}">
                    <a16:rowId xmlns:a16="http://schemas.microsoft.com/office/drawing/2014/main" val="10001"/>
                  </a:ext>
                </a:extLst>
              </a:tr>
              <a:tr h="799159">
                <a:tc>
                  <a:txBody>
                    <a:bodyPr/>
                    <a:lstStyle/>
                    <a:p>
                      <a:pPr algn="ctr"/>
                      <a:r>
                        <a:rPr lang="en-US" sz="2000" b="1" dirty="0"/>
                        <a:t>Uniform-cost</a:t>
                      </a:r>
                      <a:br>
                        <a:rPr lang="en-US" sz="2000" b="1" dirty="0"/>
                      </a:br>
                      <a:r>
                        <a:rPr lang="en-US" sz="2000" b="1" dirty="0"/>
                        <a:t>Search</a:t>
                      </a:r>
                    </a:p>
                  </a:txBody>
                  <a:tcPr anchor="ctr">
                    <a:lnR w="38100" cap="flat" cmpd="sng" algn="ctr">
                      <a:solidFill>
                        <a:schemeClr val="bg1"/>
                      </a:solidFill>
                      <a:prstDash val="solid"/>
                      <a:round/>
                      <a:headEnd type="none" w="med" len="med"/>
                      <a:tailEnd type="none" w="med" len="med"/>
                    </a:lnR>
                  </a:tcPr>
                </a:tc>
                <a:tc>
                  <a:txBody>
                    <a:bodyPr/>
                    <a:lstStyle/>
                    <a:p>
                      <a:endParaRPr lang="en-US"/>
                    </a:p>
                  </a:txBody>
                  <a:tcPr anchor="ctr">
                    <a:lnL w="38100" cap="flat" cmpd="sng" algn="ctr">
                      <a:solidFill>
                        <a:schemeClr val="bg1"/>
                      </a:solidFill>
                      <a:prstDash val="solid"/>
                      <a:round/>
                      <a:headEnd type="none" w="med" len="med"/>
                      <a:tailEnd type="none" w="med" len="med"/>
                    </a:lnL>
                  </a:tcPr>
                </a:tc>
                <a:tc>
                  <a:txBody>
                    <a:bodyPr/>
                    <a:lstStyle/>
                    <a:p>
                      <a:endParaRPr lang="en-US"/>
                    </a:p>
                  </a:txBody>
                  <a:tcPr anchor="ctr"/>
                </a:tc>
                <a:tc>
                  <a:txBody>
                    <a:bodyPr/>
                    <a:lstStyle/>
                    <a:p>
                      <a:endParaRPr lang="en-US" dirty="0"/>
                    </a:p>
                  </a:txBody>
                  <a:tcPr anchor="ctr"/>
                </a:tc>
                <a:tc>
                  <a:txBody>
                    <a:bodyPr/>
                    <a:lstStyle/>
                    <a:p>
                      <a:endParaRPr lang="en-US"/>
                    </a:p>
                  </a:txBody>
                  <a:tcPr anchor="ctr"/>
                </a:tc>
                <a:extLst>
                  <a:ext uri="{0D108BD9-81ED-4DB2-BD59-A6C34878D82A}">
                    <a16:rowId xmlns:a16="http://schemas.microsoft.com/office/drawing/2014/main" val="10002"/>
                  </a:ext>
                </a:extLst>
              </a:tr>
              <a:tr h="828534">
                <a:tc>
                  <a:txBody>
                    <a:bodyPr/>
                    <a:lstStyle/>
                    <a:p>
                      <a:pPr algn="ctr"/>
                      <a:r>
                        <a:rPr lang="en-US" sz="2000" b="1" dirty="0"/>
                        <a:t>DFS</a:t>
                      </a:r>
                    </a:p>
                  </a:txBody>
                  <a:tcPr anchor="ctr">
                    <a:lnR w="38100" cap="flat" cmpd="sng" algn="ctr">
                      <a:solidFill>
                        <a:schemeClr val="bg1"/>
                      </a:solidFill>
                      <a:prstDash val="solid"/>
                      <a:round/>
                      <a:headEnd type="none" w="med" len="med"/>
                      <a:tailEnd type="none" w="med" len="med"/>
                    </a:lnR>
                  </a:tcPr>
                </a:tc>
                <a:tc>
                  <a:txBody>
                    <a:bodyPr/>
                    <a:lstStyle/>
                    <a:p>
                      <a:endParaRPr lang="en-US"/>
                    </a:p>
                  </a:txBody>
                  <a:tcPr anchor="ctr">
                    <a:lnL w="38100" cap="flat" cmpd="sng" algn="ctr">
                      <a:solidFill>
                        <a:schemeClr val="bg1"/>
                      </a:solidFill>
                      <a:prstDash val="solid"/>
                      <a:round/>
                      <a:headEnd type="none" w="med" len="med"/>
                      <a:tailEnd type="none" w="med" len="med"/>
                    </a:lnL>
                  </a:tcPr>
                </a:tc>
                <a:tc>
                  <a:txBody>
                    <a:bodyPr/>
                    <a:lstStyle/>
                    <a:p>
                      <a:endParaRPr lang="en-US"/>
                    </a:p>
                  </a:txBody>
                  <a:tcPr anchor="ctr"/>
                </a:tc>
                <a:tc>
                  <a:txBody>
                    <a:bodyPr/>
                    <a:lstStyle/>
                    <a:p>
                      <a:endParaRPr lang="en-US"/>
                    </a:p>
                  </a:txBody>
                  <a:tcPr anchor="ctr"/>
                </a:tc>
                <a:tc>
                  <a:txBody>
                    <a:bodyPr/>
                    <a:lstStyle/>
                    <a:p>
                      <a:endParaRPr lang="en-US"/>
                    </a:p>
                  </a:txBody>
                  <a:tcPr anchor="ctr"/>
                </a:tc>
                <a:extLst>
                  <a:ext uri="{0D108BD9-81ED-4DB2-BD59-A6C34878D82A}">
                    <a16:rowId xmlns:a16="http://schemas.microsoft.com/office/drawing/2014/main" val="10003"/>
                  </a:ext>
                </a:extLst>
              </a:tr>
              <a:tr h="813981">
                <a:tc>
                  <a:txBody>
                    <a:bodyPr/>
                    <a:lstStyle/>
                    <a:p>
                      <a:pPr algn="ctr"/>
                      <a:r>
                        <a:rPr lang="en-US" sz="2000" b="1" dirty="0"/>
                        <a:t>IDS</a:t>
                      </a:r>
                    </a:p>
                  </a:txBody>
                  <a:tcPr anchor="ctr">
                    <a:lnR w="38100" cap="flat" cmpd="sng" algn="ctr">
                      <a:solidFill>
                        <a:schemeClr val="bg1"/>
                      </a:solidFill>
                      <a:prstDash val="solid"/>
                      <a:round/>
                      <a:headEnd type="none" w="med" len="med"/>
                      <a:tailEnd type="none" w="med" len="med"/>
                    </a:lnR>
                  </a:tcPr>
                </a:tc>
                <a:tc>
                  <a:txBody>
                    <a:bodyPr/>
                    <a:lstStyle/>
                    <a:p>
                      <a:endParaRPr lang="en-US"/>
                    </a:p>
                  </a:txBody>
                  <a:tcPr anchor="ctr">
                    <a:lnL w="38100" cap="flat" cmpd="sng" algn="ctr">
                      <a:solidFill>
                        <a:schemeClr val="bg1"/>
                      </a:solidFill>
                      <a:prstDash val="solid"/>
                      <a:round/>
                      <a:headEnd type="none" w="med" len="med"/>
                      <a:tailEnd type="none" w="med" len="med"/>
                    </a:lnL>
                  </a:tcPr>
                </a:tc>
                <a:tc>
                  <a:txBody>
                    <a:bodyPr/>
                    <a:lstStyle/>
                    <a:p>
                      <a:endParaRPr lang="en-US"/>
                    </a:p>
                  </a:txBody>
                  <a:tcPr anchor="ctr"/>
                </a:tc>
                <a:tc>
                  <a:txBody>
                    <a:bodyPr/>
                    <a:lstStyle/>
                    <a:p>
                      <a:endParaRPr lang="en-US"/>
                    </a:p>
                  </a:txBody>
                  <a:tcPr anchor="ctr"/>
                </a:tc>
                <a:tc>
                  <a:txBody>
                    <a:bodyPr/>
                    <a:lstStyle/>
                    <a:p>
                      <a:endParaRPr lang="en-US" dirty="0"/>
                    </a:p>
                  </a:txBody>
                  <a:tcPr anchor="ctr"/>
                </a:tc>
                <a:extLst>
                  <a:ext uri="{0D108BD9-81ED-4DB2-BD59-A6C34878D82A}">
                    <a16:rowId xmlns:a16="http://schemas.microsoft.com/office/drawing/2014/main" val="10004"/>
                  </a:ext>
                </a:extLst>
              </a:tr>
            </a:tbl>
          </a:graphicData>
        </a:graphic>
      </p:graphicFrame>
      <p:sp>
        <p:nvSpPr>
          <p:cNvPr id="6" name="Rectangle 5"/>
          <p:cNvSpPr/>
          <p:nvPr/>
        </p:nvSpPr>
        <p:spPr>
          <a:xfrm>
            <a:off x="1981200" y="5505271"/>
            <a:ext cx="5128447" cy="1200329"/>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en-US" dirty="0">
                <a:latin typeface="+mn-lt"/>
              </a:rPr>
              <a:t>b:    maximum branching factor of the search tree</a:t>
            </a:r>
          </a:p>
          <a:p>
            <a:r>
              <a:rPr lang="en-US" dirty="0">
                <a:latin typeface="+mn-lt"/>
              </a:rPr>
              <a:t>d:    depth of the optimal solution</a:t>
            </a:r>
          </a:p>
          <a:p>
            <a:r>
              <a:rPr lang="en-US" dirty="0">
                <a:latin typeface="+mn-lt"/>
              </a:rPr>
              <a:t>m:   maximum length of any path in the state space</a:t>
            </a:r>
          </a:p>
          <a:p>
            <a:r>
              <a:rPr lang="en-US" dirty="0">
                <a:latin typeface="+mn-lt"/>
              </a:rPr>
              <a:t>C*:  cost of optimal solution</a:t>
            </a:r>
          </a:p>
        </p:txBody>
      </p:sp>
      <p:sp>
        <p:nvSpPr>
          <p:cNvPr id="5" name="TextBox 4"/>
          <p:cNvSpPr txBox="1"/>
          <p:nvPr/>
        </p:nvSpPr>
        <p:spPr>
          <a:xfrm>
            <a:off x="2590800" y="2057400"/>
            <a:ext cx="485518" cy="369332"/>
          </a:xfrm>
          <a:prstGeom prst="rect">
            <a:avLst/>
          </a:prstGeom>
          <a:noFill/>
        </p:spPr>
        <p:txBody>
          <a:bodyPr wrap="none" rtlCol="0">
            <a:spAutoFit/>
          </a:bodyPr>
          <a:lstStyle/>
          <a:p>
            <a:r>
              <a:rPr lang="en-US" dirty="0">
                <a:latin typeface="+mn-lt"/>
              </a:rPr>
              <a:t>Yes</a:t>
            </a:r>
          </a:p>
        </p:txBody>
      </p:sp>
      <p:sp>
        <p:nvSpPr>
          <p:cNvPr id="8" name="TextBox 7"/>
          <p:cNvSpPr txBox="1"/>
          <p:nvPr/>
        </p:nvSpPr>
        <p:spPr>
          <a:xfrm>
            <a:off x="2590800" y="2831068"/>
            <a:ext cx="485519" cy="369332"/>
          </a:xfrm>
          <a:prstGeom prst="rect">
            <a:avLst/>
          </a:prstGeom>
          <a:noFill/>
        </p:spPr>
        <p:txBody>
          <a:bodyPr wrap="none" rtlCol="0">
            <a:spAutoFit/>
          </a:bodyPr>
          <a:lstStyle/>
          <a:p>
            <a:pPr algn="ctr"/>
            <a:r>
              <a:rPr lang="en-US" dirty="0">
                <a:latin typeface="+mn-lt"/>
              </a:rPr>
              <a:t>Yes</a:t>
            </a:r>
          </a:p>
        </p:txBody>
      </p:sp>
      <p:sp>
        <p:nvSpPr>
          <p:cNvPr id="9" name="TextBox 8"/>
          <p:cNvSpPr txBox="1"/>
          <p:nvPr/>
        </p:nvSpPr>
        <p:spPr>
          <a:xfrm>
            <a:off x="1872758" y="3530768"/>
            <a:ext cx="1773691" cy="584775"/>
          </a:xfrm>
          <a:prstGeom prst="rect">
            <a:avLst/>
          </a:prstGeom>
          <a:noFill/>
        </p:spPr>
        <p:txBody>
          <a:bodyPr wrap="square" rtlCol="0">
            <a:spAutoFit/>
          </a:bodyPr>
          <a:lstStyle/>
          <a:p>
            <a:pPr algn="ctr"/>
            <a:r>
              <a:rPr lang="en-US" sz="1600" dirty="0">
                <a:latin typeface="+mn-lt"/>
              </a:rPr>
              <a:t>In finite spaces </a:t>
            </a:r>
            <a:br>
              <a:rPr lang="en-US" sz="1600" dirty="0">
                <a:latin typeface="+mn-lt"/>
              </a:rPr>
            </a:br>
            <a:r>
              <a:rPr lang="en-US" sz="1600" dirty="0">
                <a:latin typeface="+mn-lt"/>
              </a:rPr>
              <a:t>(cycle checking)</a:t>
            </a:r>
          </a:p>
        </p:txBody>
      </p:sp>
      <p:sp>
        <p:nvSpPr>
          <p:cNvPr id="10" name="TextBox 9"/>
          <p:cNvSpPr txBox="1"/>
          <p:nvPr/>
        </p:nvSpPr>
        <p:spPr>
          <a:xfrm>
            <a:off x="2590800" y="4507468"/>
            <a:ext cx="485518" cy="369332"/>
          </a:xfrm>
          <a:prstGeom prst="rect">
            <a:avLst/>
          </a:prstGeom>
          <a:noFill/>
        </p:spPr>
        <p:txBody>
          <a:bodyPr wrap="none" rtlCol="0">
            <a:spAutoFit/>
          </a:bodyPr>
          <a:lstStyle/>
          <a:p>
            <a:r>
              <a:rPr lang="en-US" dirty="0">
                <a:latin typeface="+mn-lt"/>
              </a:rPr>
              <a:t>Yes</a:t>
            </a:r>
          </a:p>
        </p:txBody>
      </p:sp>
      <p:sp>
        <p:nvSpPr>
          <p:cNvPr id="12" name="TextBox 11"/>
          <p:cNvSpPr txBox="1"/>
          <p:nvPr/>
        </p:nvSpPr>
        <p:spPr>
          <a:xfrm>
            <a:off x="3586515" y="1981200"/>
            <a:ext cx="2052285" cy="646331"/>
          </a:xfrm>
          <a:prstGeom prst="rect">
            <a:avLst/>
          </a:prstGeom>
          <a:noFill/>
        </p:spPr>
        <p:txBody>
          <a:bodyPr wrap="square" rtlCol="0">
            <a:spAutoFit/>
          </a:bodyPr>
          <a:lstStyle/>
          <a:p>
            <a:pPr algn="ctr"/>
            <a:r>
              <a:rPr lang="en-US" dirty="0">
                <a:latin typeface="+mn-lt"/>
              </a:rPr>
              <a:t>If all step </a:t>
            </a:r>
            <a:br>
              <a:rPr lang="en-US" dirty="0">
                <a:latin typeface="+mn-lt"/>
              </a:rPr>
            </a:br>
            <a:r>
              <a:rPr lang="en-US" dirty="0">
                <a:latin typeface="+mn-lt"/>
              </a:rPr>
              <a:t>costs are equal</a:t>
            </a:r>
          </a:p>
        </p:txBody>
      </p:sp>
      <p:sp>
        <p:nvSpPr>
          <p:cNvPr id="13" name="TextBox 12"/>
          <p:cNvSpPr txBox="1"/>
          <p:nvPr/>
        </p:nvSpPr>
        <p:spPr>
          <a:xfrm>
            <a:off x="3581400" y="4382869"/>
            <a:ext cx="2052285" cy="646331"/>
          </a:xfrm>
          <a:prstGeom prst="rect">
            <a:avLst/>
          </a:prstGeom>
          <a:noFill/>
        </p:spPr>
        <p:txBody>
          <a:bodyPr wrap="square" rtlCol="0">
            <a:spAutoFit/>
          </a:bodyPr>
          <a:lstStyle/>
          <a:p>
            <a:pPr algn="ctr"/>
            <a:r>
              <a:rPr lang="en-US" dirty="0">
                <a:latin typeface="+mn-lt"/>
              </a:rPr>
              <a:t>If all step </a:t>
            </a:r>
            <a:br>
              <a:rPr lang="en-US" dirty="0">
                <a:latin typeface="+mn-lt"/>
              </a:rPr>
            </a:br>
            <a:r>
              <a:rPr lang="en-US" dirty="0">
                <a:latin typeface="+mn-lt"/>
              </a:rPr>
              <a:t>costs are equal</a:t>
            </a:r>
          </a:p>
        </p:txBody>
      </p:sp>
      <p:sp>
        <p:nvSpPr>
          <p:cNvPr id="14" name="TextBox 13"/>
          <p:cNvSpPr txBox="1"/>
          <p:nvPr/>
        </p:nvSpPr>
        <p:spPr>
          <a:xfrm>
            <a:off x="4267200" y="2819400"/>
            <a:ext cx="485518" cy="369332"/>
          </a:xfrm>
          <a:prstGeom prst="rect">
            <a:avLst/>
          </a:prstGeom>
          <a:noFill/>
        </p:spPr>
        <p:txBody>
          <a:bodyPr wrap="none" rtlCol="0">
            <a:spAutoFit/>
          </a:bodyPr>
          <a:lstStyle/>
          <a:p>
            <a:r>
              <a:rPr lang="en-US" dirty="0">
                <a:latin typeface="+mn-lt"/>
              </a:rPr>
              <a:t>Yes</a:t>
            </a:r>
          </a:p>
        </p:txBody>
      </p:sp>
      <p:sp>
        <p:nvSpPr>
          <p:cNvPr id="15" name="TextBox 14"/>
          <p:cNvSpPr txBox="1"/>
          <p:nvPr/>
        </p:nvSpPr>
        <p:spPr>
          <a:xfrm>
            <a:off x="4337012" y="3657600"/>
            <a:ext cx="463588" cy="369332"/>
          </a:xfrm>
          <a:prstGeom prst="rect">
            <a:avLst/>
          </a:prstGeom>
          <a:noFill/>
        </p:spPr>
        <p:txBody>
          <a:bodyPr wrap="none" rtlCol="0">
            <a:spAutoFit/>
          </a:bodyPr>
          <a:lstStyle/>
          <a:p>
            <a:r>
              <a:rPr lang="en-US" dirty="0">
                <a:latin typeface="+mn-lt"/>
              </a:rPr>
              <a:t>No</a:t>
            </a:r>
          </a:p>
        </p:txBody>
      </p:sp>
      <mc:AlternateContent xmlns:mc="http://schemas.openxmlformats.org/markup-compatibility/2006" xmlns:a14="http://schemas.microsoft.com/office/drawing/2010/main">
        <mc:Choice Requires="a14">
          <p:sp>
            <p:nvSpPr>
              <p:cNvPr id="16" name="Rectangle 15"/>
              <p:cNvSpPr/>
              <p:nvPr/>
            </p:nvSpPr>
            <p:spPr>
              <a:xfrm>
                <a:off x="5905865" y="2057400"/>
                <a:ext cx="813171"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m:t>
                      </m:r>
                      <m:r>
                        <a:rPr lang="en-US" i="1" dirty="0" err="1">
                          <a:latin typeface="Cambria Math" panose="02040503050406030204" pitchFamily="18" charset="0"/>
                        </a:rPr>
                        <m:t>𝑏</m:t>
                      </m:r>
                      <m:r>
                        <a:rPr lang="en-US" i="1" baseline="30000" dirty="0" err="1">
                          <a:latin typeface="Cambria Math" panose="02040503050406030204" pitchFamily="18" charset="0"/>
                        </a:rPr>
                        <m:t>𝑑</m:t>
                      </m:r>
                      <m:r>
                        <a:rPr lang="en-US" i="1" dirty="0">
                          <a:latin typeface="Cambria Math" panose="02040503050406030204" pitchFamily="18" charset="0"/>
                        </a:rPr>
                        <m:t>)</m:t>
                      </m:r>
                    </m:oMath>
                  </m:oMathPara>
                </a14:m>
                <a:endParaRPr lang="en-US" dirty="0">
                  <a:latin typeface="+mn-lt"/>
                </a:endParaRPr>
              </a:p>
            </p:txBody>
          </p:sp>
        </mc:Choice>
        <mc:Fallback xmlns="">
          <p:sp>
            <p:nvSpPr>
              <p:cNvPr id="16" name="Rectangle 15"/>
              <p:cNvSpPr>
                <a:spLocks noRot="1" noChangeAspect="1" noMove="1" noResize="1" noEditPoints="1" noAdjustHandles="1" noChangeArrowheads="1" noChangeShapeType="1" noTextEdit="1"/>
              </p:cNvSpPr>
              <p:nvPr/>
            </p:nvSpPr>
            <p:spPr>
              <a:xfrm>
                <a:off x="5905865" y="2057400"/>
                <a:ext cx="813171" cy="369332"/>
              </a:xfrm>
              <a:prstGeom prst="rect">
                <a:avLst/>
              </a:prstGeom>
              <a:blipFill>
                <a:blip r:embed="rId3"/>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5890152" y="3669268"/>
                <a:ext cx="848309" cy="369332"/>
              </a:xfrm>
              <a:prstGeom prst="rect">
                <a:avLst/>
              </a:prstGeom>
            </p:spPr>
            <p:txBody>
              <a:bodyPr wrap="none">
                <a:spAutoFit/>
              </a:bodyPr>
              <a:lstStyle/>
              <a:p>
                <a:pPr algn="ctr" eaLnBrk="1" fontAlgn="auto" hangingPunct="1">
                  <a:spcBef>
                    <a:spcPts val="0"/>
                  </a:spcBef>
                  <a:spcAft>
                    <a:spcPts val="0"/>
                  </a:spcAft>
                  <a:defRPr/>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m:t>
                      </m:r>
                      <m:r>
                        <a:rPr lang="en-US" i="1" dirty="0" err="1">
                          <a:latin typeface="Cambria Math" panose="02040503050406030204" pitchFamily="18" charset="0"/>
                        </a:rPr>
                        <m:t>𝑏</m:t>
                      </m:r>
                      <m:r>
                        <a:rPr lang="en-US" i="1" baseline="30000" dirty="0" err="1">
                          <a:latin typeface="Cambria Math" panose="02040503050406030204" pitchFamily="18" charset="0"/>
                        </a:rPr>
                        <m:t>𝑚</m:t>
                      </m:r>
                      <m:r>
                        <a:rPr lang="en-US" i="1" dirty="0">
                          <a:latin typeface="Cambria Math" panose="02040503050406030204" pitchFamily="18" charset="0"/>
                        </a:rPr>
                        <m:t>)</m:t>
                      </m:r>
                    </m:oMath>
                  </m:oMathPara>
                </a14:m>
                <a:endParaRPr lang="en-US" dirty="0">
                  <a:latin typeface="+mn-lt"/>
                </a:endParaRPr>
              </a:p>
            </p:txBody>
          </p:sp>
        </mc:Choice>
        <mc:Fallback xmlns="">
          <p:sp>
            <p:nvSpPr>
              <p:cNvPr id="18" name="Rectangle 17"/>
              <p:cNvSpPr>
                <a:spLocks noRot="1" noChangeAspect="1" noMove="1" noResize="1" noEditPoints="1" noAdjustHandles="1" noChangeArrowheads="1" noChangeShapeType="1" noTextEdit="1"/>
              </p:cNvSpPr>
              <p:nvPr/>
            </p:nvSpPr>
            <p:spPr>
              <a:xfrm>
                <a:off x="5890152" y="3669268"/>
                <a:ext cx="848309" cy="369332"/>
              </a:xfrm>
              <a:prstGeom prst="rect">
                <a:avLst/>
              </a:prstGeom>
              <a:blipFill>
                <a:blip r:embed="rId4"/>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5905865" y="4507468"/>
                <a:ext cx="813171" cy="369332"/>
              </a:xfrm>
              <a:prstGeom prst="rect">
                <a:avLst/>
              </a:prstGeom>
            </p:spPr>
            <p:txBody>
              <a:bodyPr wrap="none">
                <a:spAutoFit/>
              </a:bodyPr>
              <a:lstStyle/>
              <a:p>
                <a:pPr algn="ctr" eaLnBrk="1" fontAlgn="auto" hangingPunct="1">
                  <a:spcBef>
                    <a:spcPts val="0"/>
                  </a:spcBef>
                  <a:spcAft>
                    <a:spcPts val="0"/>
                  </a:spcAft>
                  <a:defRPr/>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m:t>
                      </m:r>
                      <m:r>
                        <a:rPr lang="en-US" i="1" dirty="0" err="1">
                          <a:latin typeface="Cambria Math" panose="02040503050406030204" pitchFamily="18" charset="0"/>
                        </a:rPr>
                        <m:t>𝑏</m:t>
                      </m:r>
                      <m:r>
                        <a:rPr lang="en-US" i="1" baseline="30000" dirty="0" err="1">
                          <a:latin typeface="Cambria Math" panose="02040503050406030204" pitchFamily="18" charset="0"/>
                        </a:rPr>
                        <m:t>𝑑</m:t>
                      </m:r>
                      <m:r>
                        <a:rPr lang="en-US" i="1" dirty="0">
                          <a:latin typeface="Cambria Math" panose="02040503050406030204" pitchFamily="18" charset="0"/>
                        </a:rPr>
                        <m:t>)</m:t>
                      </m:r>
                    </m:oMath>
                  </m:oMathPara>
                </a14:m>
                <a:endParaRPr lang="en-US" dirty="0">
                  <a:latin typeface="+mn-lt"/>
                </a:endParaRPr>
              </a:p>
            </p:txBody>
          </p:sp>
        </mc:Choice>
        <mc:Fallback xmlns="">
          <p:sp>
            <p:nvSpPr>
              <p:cNvPr id="19" name="Rectangle 18"/>
              <p:cNvSpPr>
                <a:spLocks noRot="1" noChangeAspect="1" noMove="1" noResize="1" noEditPoints="1" noAdjustHandles="1" noChangeArrowheads="1" noChangeShapeType="1" noTextEdit="1"/>
              </p:cNvSpPr>
              <p:nvPr/>
            </p:nvSpPr>
            <p:spPr>
              <a:xfrm>
                <a:off x="5905865" y="4507468"/>
                <a:ext cx="813171" cy="369332"/>
              </a:xfrm>
              <a:prstGeom prst="rect">
                <a:avLst/>
              </a:prstGeom>
              <a:blipFill>
                <a:blip r:embed="rId5"/>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7658465" y="2057400"/>
                <a:ext cx="813171"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m:t>
                      </m:r>
                      <m:r>
                        <a:rPr lang="en-US" i="1" dirty="0" err="1">
                          <a:latin typeface="Cambria Math" panose="02040503050406030204" pitchFamily="18" charset="0"/>
                        </a:rPr>
                        <m:t>𝑏</m:t>
                      </m:r>
                      <m:r>
                        <a:rPr lang="en-US" i="1" baseline="30000" dirty="0" err="1">
                          <a:latin typeface="Cambria Math" panose="02040503050406030204" pitchFamily="18" charset="0"/>
                        </a:rPr>
                        <m:t>𝑑</m:t>
                      </m:r>
                      <m:r>
                        <a:rPr lang="en-US" i="1" dirty="0">
                          <a:latin typeface="Cambria Math" panose="02040503050406030204" pitchFamily="18" charset="0"/>
                        </a:rPr>
                        <m:t>)</m:t>
                      </m:r>
                    </m:oMath>
                  </m:oMathPara>
                </a14:m>
                <a:endParaRPr lang="en-US" dirty="0">
                  <a:latin typeface="+mn-lt"/>
                </a:endParaRPr>
              </a:p>
            </p:txBody>
          </p:sp>
        </mc:Choice>
        <mc:Fallback xmlns="">
          <p:sp>
            <p:nvSpPr>
              <p:cNvPr id="20" name="Rectangle 19"/>
              <p:cNvSpPr>
                <a:spLocks noRot="1" noChangeAspect="1" noMove="1" noResize="1" noEditPoints="1" noAdjustHandles="1" noChangeArrowheads="1" noChangeShapeType="1" noTextEdit="1"/>
              </p:cNvSpPr>
              <p:nvPr/>
            </p:nvSpPr>
            <p:spPr>
              <a:xfrm>
                <a:off x="7658465" y="2057400"/>
                <a:ext cx="813171" cy="369332"/>
              </a:xfrm>
              <a:prstGeom prst="rect">
                <a:avLst/>
              </a:prstGeom>
              <a:blipFill>
                <a:blip r:embed="rId6"/>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7586337" y="3669268"/>
                <a:ext cx="914033" cy="369332"/>
              </a:xfrm>
              <a:prstGeom prst="rect">
                <a:avLst/>
              </a:prstGeom>
            </p:spPr>
            <p:txBody>
              <a:bodyPr wrap="none">
                <a:spAutoFit/>
              </a:bodyPr>
              <a:lstStyle/>
              <a:p>
                <a:pPr algn="ctr" eaLnBrk="1" fontAlgn="auto" hangingPunct="1">
                  <a:spcBef>
                    <a:spcPts val="0"/>
                  </a:spcBef>
                  <a:spcAft>
                    <a:spcPts val="0"/>
                  </a:spcAft>
                  <a:defRPr/>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m:t>
                      </m:r>
                      <m:r>
                        <a:rPr lang="en-US" i="1" dirty="0" err="1">
                          <a:latin typeface="Cambria Math" panose="02040503050406030204" pitchFamily="18" charset="0"/>
                        </a:rPr>
                        <m:t>𝑏𝑚</m:t>
                      </m:r>
                      <m:r>
                        <a:rPr lang="en-US" i="1" dirty="0">
                          <a:latin typeface="Cambria Math" panose="02040503050406030204" pitchFamily="18" charset="0"/>
                        </a:rPr>
                        <m:t>)</m:t>
                      </m:r>
                    </m:oMath>
                  </m:oMathPara>
                </a14:m>
                <a:endParaRPr lang="en-US" dirty="0">
                  <a:latin typeface="+mn-lt"/>
                </a:endParaRPr>
              </a:p>
            </p:txBody>
          </p:sp>
        </mc:Choice>
        <mc:Fallback xmlns="">
          <p:sp>
            <p:nvSpPr>
              <p:cNvPr id="22" name="Rectangle 21"/>
              <p:cNvSpPr>
                <a:spLocks noRot="1" noChangeAspect="1" noMove="1" noResize="1" noEditPoints="1" noAdjustHandles="1" noChangeArrowheads="1" noChangeShapeType="1" noTextEdit="1"/>
              </p:cNvSpPr>
              <p:nvPr/>
            </p:nvSpPr>
            <p:spPr>
              <a:xfrm>
                <a:off x="7586337" y="3669268"/>
                <a:ext cx="914033" cy="369332"/>
              </a:xfrm>
              <a:prstGeom prst="rect">
                <a:avLst/>
              </a:prstGeom>
              <a:blipFill>
                <a:blip r:embed="rId7"/>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7615129" y="4495800"/>
                <a:ext cx="856452" cy="369332"/>
              </a:xfrm>
              <a:prstGeom prst="rect">
                <a:avLst/>
              </a:prstGeom>
            </p:spPr>
            <p:txBody>
              <a:bodyPr wrap="none">
                <a:spAutoFit/>
              </a:bodyPr>
              <a:lstStyle/>
              <a:p>
                <a:pPr algn="ctr" eaLnBrk="1" fontAlgn="auto" hangingPunct="1">
                  <a:spcBef>
                    <a:spcPts val="0"/>
                  </a:spcBef>
                  <a:spcAft>
                    <a:spcPts val="0"/>
                  </a:spcAft>
                  <a:defRPr/>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m:t>
                      </m:r>
                      <m:r>
                        <a:rPr lang="en-US" i="1" dirty="0" smtClean="0">
                          <a:latin typeface="Cambria Math" panose="02040503050406030204" pitchFamily="18" charset="0"/>
                        </a:rPr>
                        <m:t>𝑏𝑑</m:t>
                      </m:r>
                      <m:r>
                        <a:rPr lang="en-US" i="1" dirty="0" smtClean="0">
                          <a:latin typeface="Cambria Math" panose="02040503050406030204" pitchFamily="18" charset="0"/>
                        </a:rPr>
                        <m:t>)</m:t>
                      </m:r>
                    </m:oMath>
                  </m:oMathPara>
                </a14:m>
                <a:endParaRPr lang="en-US" dirty="0">
                  <a:latin typeface="+mn-lt"/>
                </a:endParaRPr>
              </a:p>
            </p:txBody>
          </p:sp>
        </mc:Choice>
        <mc:Fallback xmlns="">
          <p:sp>
            <p:nvSpPr>
              <p:cNvPr id="24" name="Rectangle 23"/>
              <p:cNvSpPr>
                <a:spLocks noRot="1" noChangeAspect="1" noMove="1" noResize="1" noEditPoints="1" noAdjustHandles="1" noChangeArrowheads="1" noChangeShapeType="1" noTextEdit="1"/>
              </p:cNvSpPr>
              <p:nvPr/>
            </p:nvSpPr>
            <p:spPr>
              <a:xfrm>
                <a:off x="7615129" y="4495800"/>
                <a:ext cx="856452" cy="369332"/>
              </a:xfrm>
              <a:prstGeom prst="rect">
                <a:avLst/>
              </a:prstGeom>
              <a:blipFill>
                <a:blip r:embed="rId8"/>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5410200" y="2819400"/>
                <a:ext cx="3581400" cy="369332"/>
              </a:xfrm>
              <a:prstGeom prst="rect">
                <a:avLst/>
              </a:prstGeom>
            </p:spPr>
            <p:txBody>
              <a:bodyPr wrap="square">
                <a:spAutoFit/>
              </a:bodyPr>
              <a:lstStyle/>
              <a:p>
                <a:pPr algn="ctr" eaLnBrk="1" fontAlgn="auto" hangingPunct="1">
                  <a:spcBef>
                    <a:spcPts val="0"/>
                  </a:spcBef>
                  <a:spcAft>
                    <a:spcPts val="0"/>
                  </a:spcAft>
                  <a:defRPr/>
                </a:pPr>
                <a:r>
                  <a:rPr lang="en-US" dirty="0">
                    <a:latin typeface="+mn-lt"/>
                  </a:rPr>
                  <a:t>Number of nodes with </a:t>
                </a:r>
                <a14:m>
                  <m:oMath xmlns:m="http://schemas.openxmlformats.org/officeDocument/2006/math">
                    <m:r>
                      <a:rPr lang="en-US" i="1" dirty="0" smtClean="0">
                        <a:latin typeface="Cambria Math" panose="02040503050406030204" pitchFamily="18" charset="0"/>
                      </a:rPr>
                      <m:t>𝑔</m:t>
                    </m:r>
                    <m:d>
                      <m:dPr>
                        <m:ctrlPr>
                          <a:rPr lang="en-US" i="1" dirty="0" smtClean="0">
                            <a:latin typeface="Cambria Math" panose="02040503050406030204" pitchFamily="18" charset="0"/>
                          </a:rPr>
                        </m:ctrlPr>
                      </m:dPr>
                      <m:e>
                        <m:r>
                          <a:rPr lang="en-US" i="1" dirty="0" smtClean="0">
                            <a:latin typeface="Cambria Math" panose="02040503050406030204" pitchFamily="18" charset="0"/>
                          </a:rPr>
                          <m:t>𝑛</m:t>
                        </m:r>
                      </m:e>
                    </m:d>
                    <m:r>
                      <a:rPr lang="en-US" i="1" dirty="0">
                        <a:latin typeface="Cambria Math" panose="02040503050406030204" pitchFamily="18" charset="0"/>
                        <a:cs typeface="Arial" pitchFamily="34" charset="0"/>
                      </a:rPr>
                      <m:t>≤</m:t>
                    </m:r>
                    <m:sSup>
                      <m:sSupPr>
                        <m:ctrlPr>
                          <a:rPr lang="en-US" b="0" i="1" dirty="0" smtClean="0">
                            <a:latin typeface="Cambria Math" panose="02040503050406030204" pitchFamily="18" charset="0"/>
                          </a:rPr>
                        </m:ctrlPr>
                      </m:sSupPr>
                      <m:e>
                        <m:r>
                          <a:rPr lang="en-US" i="1" dirty="0">
                            <a:latin typeface="Cambria Math" panose="02040503050406030204" pitchFamily="18" charset="0"/>
                          </a:rPr>
                          <m:t>𝐶</m:t>
                        </m:r>
                      </m:e>
                      <m:sup>
                        <m:r>
                          <a:rPr lang="en-US" b="0" i="1" dirty="0" smtClean="0">
                            <a:latin typeface="Cambria Math" panose="02040503050406030204" pitchFamily="18" charset="0"/>
                          </a:rPr>
                          <m:t>∗</m:t>
                        </m:r>
                      </m:sup>
                    </m:sSup>
                  </m:oMath>
                </a14:m>
                <a:endParaRPr lang="en-US" dirty="0">
                  <a:latin typeface="+mn-lt"/>
                </a:endParaRPr>
              </a:p>
            </p:txBody>
          </p:sp>
        </mc:Choice>
        <mc:Fallback xmlns="">
          <p:sp>
            <p:nvSpPr>
              <p:cNvPr id="25" name="Rectangle 24"/>
              <p:cNvSpPr>
                <a:spLocks noRot="1" noChangeAspect="1" noMove="1" noResize="1" noEditPoints="1" noAdjustHandles="1" noChangeArrowheads="1" noChangeShapeType="1" noTextEdit="1"/>
              </p:cNvSpPr>
              <p:nvPr/>
            </p:nvSpPr>
            <p:spPr>
              <a:xfrm>
                <a:off x="5410200" y="2819400"/>
                <a:ext cx="3581400" cy="369332"/>
              </a:xfrm>
              <a:prstGeom prst="rect">
                <a:avLst/>
              </a:prstGeom>
              <a:blipFill>
                <a:blip r:embed="rId9"/>
                <a:stretch>
                  <a:fillRect t="-10000" b="-25000"/>
                </a:stretch>
              </a:blipFill>
            </p:spPr>
            <p:txBody>
              <a:bodyPr/>
              <a:lstStyle/>
              <a:p>
                <a:r>
                  <a:rPr lang="en-US">
                    <a:noFill/>
                  </a:rPr>
                  <a:t> </a:t>
                </a:r>
              </a:p>
            </p:txBody>
          </p:sp>
        </mc:Fallback>
      </mc:AlternateContent>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228600"/>
            <a:ext cx="8229600" cy="868362"/>
          </a:xfrm>
        </p:spPr>
        <p:txBody>
          <a:bodyPr>
            <a:normAutofit/>
          </a:bodyPr>
          <a:lstStyle/>
          <a:p>
            <a:r>
              <a:rPr lang="en-US" dirty="0">
                <a:latin typeface="+mn-lt"/>
              </a:rPr>
              <a:t>Summary: All Search Strategies</a:t>
            </a:r>
          </a:p>
        </p:txBody>
      </p:sp>
      <p:graphicFrame>
        <p:nvGraphicFramePr>
          <p:cNvPr id="7" name="Table 6"/>
          <p:cNvGraphicFramePr>
            <a:graphicFrameLocks noGrp="1"/>
          </p:cNvGraphicFramePr>
          <p:nvPr>
            <p:extLst>
              <p:ext uri="{D42A27DB-BD31-4B8C-83A1-F6EECF244321}">
                <p14:modId xmlns:p14="http://schemas.microsoft.com/office/powerpoint/2010/main" val="4135324857"/>
              </p:ext>
            </p:extLst>
          </p:nvPr>
        </p:nvGraphicFramePr>
        <p:xfrm>
          <a:off x="152400" y="1035765"/>
          <a:ext cx="8915400" cy="5517435"/>
        </p:xfrm>
        <a:graphic>
          <a:graphicData uri="http://schemas.openxmlformats.org/drawingml/2006/table">
            <a:tbl>
              <a:tblPr firstRow="1" bandRow="1">
                <a:tableStyleId>{5C22544A-7EE6-4342-B048-85BDC9FD1C3A}</a:tableStyleId>
              </a:tblPr>
              <a:tblGrid>
                <a:gridCol w="1783080">
                  <a:extLst>
                    <a:ext uri="{9D8B030D-6E8A-4147-A177-3AD203B41FA5}">
                      <a16:colId xmlns:a16="http://schemas.microsoft.com/office/drawing/2014/main" val="20000"/>
                    </a:ext>
                  </a:extLst>
                </a:gridCol>
                <a:gridCol w="1783080">
                  <a:extLst>
                    <a:ext uri="{9D8B030D-6E8A-4147-A177-3AD203B41FA5}">
                      <a16:colId xmlns:a16="http://schemas.microsoft.com/office/drawing/2014/main" val="20001"/>
                    </a:ext>
                  </a:extLst>
                </a:gridCol>
                <a:gridCol w="1783080">
                  <a:extLst>
                    <a:ext uri="{9D8B030D-6E8A-4147-A177-3AD203B41FA5}">
                      <a16:colId xmlns:a16="http://schemas.microsoft.com/office/drawing/2014/main" val="20002"/>
                    </a:ext>
                  </a:extLst>
                </a:gridCol>
                <a:gridCol w="1783080">
                  <a:extLst>
                    <a:ext uri="{9D8B030D-6E8A-4147-A177-3AD203B41FA5}">
                      <a16:colId xmlns:a16="http://schemas.microsoft.com/office/drawing/2014/main" val="20003"/>
                    </a:ext>
                  </a:extLst>
                </a:gridCol>
                <a:gridCol w="1783080">
                  <a:extLst>
                    <a:ext uri="{9D8B030D-6E8A-4147-A177-3AD203B41FA5}">
                      <a16:colId xmlns:a16="http://schemas.microsoft.com/office/drawing/2014/main" val="20004"/>
                    </a:ext>
                  </a:extLst>
                </a:gridCol>
              </a:tblGrid>
              <a:tr h="702855">
                <a:tc>
                  <a:txBody>
                    <a:bodyPr/>
                    <a:lstStyle/>
                    <a:p>
                      <a:pPr algn="ctr"/>
                      <a:r>
                        <a:rPr lang="en-US" sz="2000" dirty="0"/>
                        <a:t>Algorithm</a:t>
                      </a:r>
                    </a:p>
                  </a:txBody>
                  <a:tcPr anchor="ctr">
                    <a:lnR w="38100" cap="flat" cmpd="sng" algn="ctr">
                      <a:solidFill>
                        <a:schemeClr val="bg1"/>
                      </a:solidFill>
                      <a:prstDash val="solid"/>
                      <a:round/>
                      <a:headEnd type="none" w="med" len="med"/>
                      <a:tailEnd type="none" w="med" len="med"/>
                    </a:lnR>
                  </a:tcPr>
                </a:tc>
                <a:tc>
                  <a:txBody>
                    <a:bodyPr/>
                    <a:lstStyle/>
                    <a:p>
                      <a:pPr algn="ctr"/>
                      <a:r>
                        <a:rPr lang="en-US" sz="2000" dirty="0"/>
                        <a:t>Complete?</a:t>
                      </a:r>
                    </a:p>
                  </a:txBody>
                  <a:tcPr anchor="ctr">
                    <a:lnL w="38100" cap="flat" cmpd="sng" algn="ctr">
                      <a:solidFill>
                        <a:schemeClr val="bg1"/>
                      </a:solidFill>
                      <a:prstDash val="solid"/>
                      <a:round/>
                      <a:headEnd type="none" w="med" len="med"/>
                      <a:tailEnd type="none" w="med" len="med"/>
                    </a:lnL>
                  </a:tcPr>
                </a:tc>
                <a:tc>
                  <a:txBody>
                    <a:bodyPr/>
                    <a:lstStyle/>
                    <a:p>
                      <a:pPr algn="ctr"/>
                      <a:r>
                        <a:rPr lang="en-US" sz="2000" dirty="0"/>
                        <a:t>Optimal?</a:t>
                      </a:r>
                    </a:p>
                  </a:txBody>
                  <a:tcPr anchor="ctr"/>
                </a:tc>
                <a:tc>
                  <a:txBody>
                    <a:bodyPr/>
                    <a:lstStyle/>
                    <a:p>
                      <a:pPr algn="ctr"/>
                      <a:r>
                        <a:rPr lang="en-US" sz="2000" dirty="0"/>
                        <a:t>Time complexity</a:t>
                      </a:r>
                    </a:p>
                  </a:txBody>
                  <a:tcPr anchor="ctr"/>
                </a:tc>
                <a:tc>
                  <a:txBody>
                    <a:bodyPr/>
                    <a:lstStyle/>
                    <a:p>
                      <a:pPr algn="ctr"/>
                      <a:r>
                        <a:rPr lang="en-US" sz="2000" dirty="0"/>
                        <a:t>Space complexity</a:t>
                      </a:r>
                    </a:p>
                  </a:txBody>
                  <a:tcPr anchor="ctr"/>
                </a:tc>
                <a:extLst>
                  <a:ext uri="{0D108BD9-81ED-4DB2-BD59-A6C34878D82A}">
                    <a16:rowId xmlns:a16="http://schemas.microsoft.com/office/drawing/2014/main" val="10000"/>
                  </a:ext>
                </a:extLst>
              </a:tr>
              <a:tr h="744944">
                <a:tc>
                  <a:txBody>
                    <a:bodyPr/>
                    <a:lstStyle/>
                    <a:p>
                      <a:pPr algn="ctr"/>
                      <a:r>
                        <a:rPr lang="en-US" sz="2000" b="1" dirty="0"/>
                        <a:t>BFS (Breadth-first search)</a:t>
                      </a:r>
                    </a:p>
                  </a:txBody>
                  <a:tcPr anchor="ctr">
                    <a:lnR w="38100" cap="flat" cmpd="sng" algn="ctr">
                      <a:solidFill>
                        <a:schemeClr val="bg1"/>
                      </a:solidFill>
                      <a:prstDash val="solid"/>
                      <a:round/>
                      <a:headEnd type="none" w="med" len="med"/>
                      <a:tailEnd type="none" w="med" len="med"/>
                    </a:lnR>
                  </a:tcPr>
                </a:tc>
                <a:tc>
                  <a:txBody>
                    <a:bodyPr/>
                    <a:lstStyle/>
                    <a:p>
                      <a:endParaRPr lang="en-US" dirty="0"/>
                    </a:p>
                  </a:txBody>
                  <a:tcPr anchor="ctr">
                    <a:lnL w="38100" cap="flat" cmpd="sng" algn="ctr">
                      <a:solidFill>
                        <a:schemeClr val="bg1"/>
                      </a:solidFill>
                      <a:prstDash val="solid"/>
                      <a:round/>
                      <a:headEnd type="none" w="med" len="med"/>
                      <a:tailEnd type="none" w="med" len="med"/>
                    </a:lnL>
                  </a:tcPr>
                </a:tc>
                <a:tc>
                  <a:txBody>
                    <a:bodyPr/>
                    <a:lstStyle/>
                    <a:p>
                      <a:endParaRPr lang="en-US"/>
                    </a:p>
                  </a:txBody>
                  <a:tcPr anchor="ctr"/>
                </a:tc>
                <a:tc>
                  <a:txBody>
                    <a:bodyPr/>
                    <a:lstStyle/>
                    <a:p>
                      <a:endParaRPr lang="en-US"/>
                    </a:p>
                  </a:txBody>
                  <a:tcPr anchor="ctr"/>
                </a:tc>
                <a:tc>
                  <a:txBody>
                    <a:bodyPr/>
                    <a:lstStyle/>
                    <a:p>
                      <a:endParaRPr lang="en-US"/>
                    </a:p>
                  </a:txBody>
                  <a:tcPr anchor="ctr"/>
                </a:tc>
                <a:extLst>
                  <a:ext uri="{0D108BD9-81ED-4DB2-BD59-A6C34878D82A}">
                    <a16:rowId xmlns:a16="http://schemas.microsoft.com/office/drawing/2014/main" val="10001"/>
                  </a:ext>
                </a:extLst>
              </a:tr>
              <a:tr h="799159">
                <a:tc>
                  <a:txBody>
                    <a:bodyPr/>
                    <a:lstStyle/>
                    <a:p>
                      <a:pPr algn="ctr"/>
                      <a:r>
                        <a:rPr lang="en-US" sz="2000" b="1" dirty="0"/>
                        <a:t>Uniform-cost</a:t>
                      </a:r>
                      <a:br>
                        <a:rPr lang="en-US" sz="2000" b="1" dirty="0"/>
                      </a:br>
                      <a:r>
                        <a:rPr lang="en-US" sz="2000" b="1" dirty="0"/>
                        <a:t>Search</a:t>
                      </a:r>
                    </a:p>
                  </a:txBody>
                  <a:tcPr anchor="ctr">
                    <a:lnR w="38100" cap="flat" cmpd="sng" algn="ctr">
                      <a:solidFill>
                        <a:schemeClr val="bg1"/>
                      </a:solidFill>
                      <a:prstDash val="solid"/>
                      <a:round/>
                      <a:headEnd type="none" w="med" len="med"/>
                      <a:tailEnd type="none" w="med" len="med"/>
                    </a:lnR>
                  </a:tcPr>
                </a:tc>
                <a:tc>
                  <a:txBody>
                    <a:bodyPr/>
                    <a:lstStyle/>
                    <a:p>
                      <a:endParaRPr lang="en-US"/>
                    </a:p>
                  </a:txBody>
                  <a:tcPr anchor="ctr">
                    <a:lnL w="38100" cap="flat" cmpd="sng" algn="ctr">
                      <a:solidFill>
                        <a:schemeClr val="bg1"/>
                      </a:solidFill>
                      <a:prstDash val="solid"/>
                      <a:round/>
                      <a:headEnd type="none" w="med" len="med"/>
                      <a:tailEnd type="none" w="med" len="med"/>
                    </a:lnL>
                  </a:tcPr>
                </a:tc>
                <a:tc>
                  <a:txBody>
                    <a:bodyPr/>
                    <a:lstStyle/>
                    <a:p>
                      <a:endParaRPr lang="en-US"/>
                    </a:p>
                  </a:txBody>
                  <a:tcPr anchor="ctr"/>
                </a:tc>
                <a:tc>
                  <a:txBody>
                    <a:bodyPr/>
                    <a:lstStyle/>
                    <a:p>
                      <a:endParaRPr lang="en-US" dirty="0"/>
                    </a:p>
                  </a:txBody>
                  <a:tcPr anchor="ctr"/>
                </a:tc>
                <a:tc>
                  <a:txBody>
                    <a:bodyPr/>
                    <a:lstStyle/>
                    <a:p>
                      <a:endParaRPr lang="en-US"/>
                    </a:p>
                  </a:txBody>
                  <a:tcPr anchor="ctr"/>
                </a:tc>
                <a:extLst>
                  <a:ext uri="{0D108BD9-81ED-4DB2-BD59-A6C34878D82A}">
                    <a16:rowId xmlns:a16="http://schemas.microsoft.com/office/drawing/2014/main" val="10002"/>
                  </a:ext>
                </a:extLst>
              </a:tr>
              <a:tr h="828534">
                <a:tc>
                  <a:txBody>
                    <a:bodyPr/>
                    <a:lstStyle/>
                    <a:p>
                      <a:pPr algn="ctr"/>
                      <a:r>
                        <a:rPr lang="en-US" sz="2000" b="1" dirty="0"/>
                        <a:t>DFS</a:t>
                      </a:r>
                    </a:p>
                  </a:txBody>
                  <a:tcPr anchor="ctr">
                    <a:lnR w="38100" cap="flat" cmpd="sng" algn="ctr">
                      <a:solidFill>
                        <a:schemeClr val="bg1"/>
                      </a:solidFill>
                      <a:prstDash val="solid"/>
                      <a:round/>
                      <a:headEnd type="none" w="med" len="med"/>
                      <a:tailEnd type="none" w="med" len="med"/>
                    </a:lnR>
                  </a:tcPr>
                </a:tc>
                <a:tc>
                  <a:txBody>
                    <a:bodyPr/>
                    <a:lstStyle/>
                    <a:p>
                      <a:endParaRPr lang="en-US" dirty="0"/>
                    </a:p>
                  </a:txBody>
                  <a:tcPr anchor="ctr">
                    <a:lnL w="38100" cap="flat" cmpd="sng" algn="ctr">
                      <a:solidFill>
                        <a:schemeClr val="bg1"/>
                      </a:solidFill>
                      <a:prstDash val="solid"/>
                      <a:round/>
                      <a:headEnd type="none" w="med" len="med"/>
                      <a:tailEnd type="none" w="med" len="med"/>
                    </a:lnL>
                  </a:tcPr>
                </a:tc>
                <a:tc>
                  <a:txBody>
                    <a:bodyPr/>
                    <a:lstStyle/>
                    <a:p>
                      <a:endParaRPr lang="en-US"/>
                    </a:p>
                  </a:txBody>
                  <a:tcPr anchor="ctr"/>
                </a:tc>
                <a:tc>
                  <a:txBody>
                    <a:bodyPr/>
                    <a:lstStyle/>
                    <a:p>
                      <a:endParaRPr lang="en-US" dirty="0"/>
                    </a:p>
                  </a:txBody>
                  <a:tcPr anchor="ctr"/>
                </a:tc>
                <a:tc>
                  <a:txBody>
                    <a:bodyPr/>
                    <a:lstStyle/>
                    <a:p>
                      <a:endParaRPr lang="en-US"/>
                    </a:p>
                  </a:txBody>
                  <a:tcPr anchor="ctr"/>
                </a:tc>
                <a:extLst>
                  <a:ext uri="{0D108BD9-81ED-4DB2-BD59-A6C34878D82A}">
                    <a16:rowId xmlns:a16="http://schemas.microsoft.com/office/drawing/2014/main" val="10003"/>
                  </a:ext>
                </a:extLst>
              </a:tr>
              <a:tr h="813981">
                <a:tc>
                  <a:txBody>
                    <a:bodyPr/>
                    <a:lstStyle/>
                    <a:p>
                      <a:pPr algn="ctr"/>
                      <a:r>
                        <a:rPr lang="en-US" sz="2000" b="1" dirty="0"/>
                        <a:t>IDS</a:t>
                      </a:r>
                    </a:p>
                  </a:txBody>
                  <a:tcPr anchor="ctr">
                    <a:lnR w="38100" cap="flat" cmpd="sng" algn="ctr">
                      <a:solidFill>
                        <a:schemeClr val="bg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dirty="0"/>
                    </a:p>
                  </a:txBody>
                  <a:tcPr anchor="ctr">
                    <a:lnL w="38100" cap="flat" cmpd="sng" algn="ctr">
                      <a:solidFill>
                        <a:schemeClr val="bg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endParaRPr lang="en-US" dirty="0"/>
                    </a:p>
                  </a:txBody>
                  <a:tcPr anchor="ctr">
                    <a:lnB w="38100" cap="flat" cmpd="sng" algn="ctr">
                      <a:solidFill>
                        <a:schemeClr val="tx1"/>
                      </a:solidFill>
                      <a:prstDash val="solid"/>
                      <a:round/>
                      <a:headEnd type="none" w="med" len="med"/>
                      <a:tailEnd type="none" w="med" len="med"/>
                    </a:lnB>
                  </a:tcPr>
                </a:tc>
                <a:tc>
                  <a:txBody>
                    <a:bodyPr/>
                    <a:lstStyle/>
                    <a:p>
                      <a:endParaRPr lang="en-US" dirty="0"/>
                    </a:p>
                  </a:txBody>
                  <a:tcPr anchor="ctr">
                    <a:lnB w="38100" cap="flat" cmpd="sng" algn="ctr">
                      <a:solidFill>
                        <a:schemeClr val="tx1"/>
                      </a:solidFill>
                      <a:prstDash val="solid"/>
                      <a:round/>
                      <a:headEnd type="none" w="med" len="med"/>
                      <a:tailEnd type="none" w="med" len="med"/>
                    </a:lnB>
                  </a:tcPr>
                </a:tc>
                <a:tc>
                  <a:txBody>
                    <a:bodyPr/>
                    <a:lstStyle/>
                    <a:p>
                      <a:endParaRPr lang="en-US" dirty="0"/>
                    </a:p>
                  </a:txBody>
                  <a:tcPr anchor="ct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813981">
                <a:tc>
                  <a:txBody>
                    <a:bodyPr/>
                    <a:lstStyle/>
                    <a:p>
                      <a:pPr algn="ctr"/>
                      <a:r>
                        <a:rPr lang="en-US" sz="2000" b="1" dirty="0"/>
                        <a:t>Greedy best-first Search</a:t>
                      </a:r>
                    </a:p>
                  </a:txBody>
                  <a:tcPr anchor="ctr">
                    <a:lnR w="3810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dirty="0"/>
                    </a:p>
                  </a:txBody>
                  <a:tcPr anchor="ctr">
                    <a:lnL w="38100" cap="flat" cmpd="sng" algn="ctr">
                      <a:solidFill>
                        <a:schemeClr val="bg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endParaRPr lang="en-US" dirty="0"/>
                    </a:p>
                  </a:txBody>
                  <a:tcPr anchor="ctr">
                    <a:lnT w="38100" cap="flat" cmpd="sng" algn="ctr">
                      <a:solidFill>
                        <a:schemeClr val="tx1"/>
                      </a:solidFill>
                      <a:prstDash val="solid"/>
                      <a:round/>
                      <a:headEnd type="none" w="med" len="med"/>
                      <a:tailEnd type="none" w="med" len="med"/>
                    </a:lnT>
                  </a:tcPr>
                </a:tc>
                <a:tc>
                  <a:txBody>
                    <a:bodyPr/>
                    <a:lstStyle/>
                    <a:p>
                      <a:endParaRPr lang="en-US"/>
                    </a:p>
                  </a:txBody>
                  <a:tcPr anchor="ctr">
                    <a:lnT w="38100" cap="flat" cmpd="sng" algn="ctr">
                      <a:solidFill>
                        <a:schemeClr val="tx1"/>
                      </a:solidFill>
                      <a:prstDash val="solid"/>
                      <a:round/>
                      <a:headEnd type="none" w="med" len="med"/>
                      <a:tailEnd type="none" w="med" len="med"/>
                    </a:lnT>
                  </a:tcPr>
                </a:tc>
                <a:tc>
                  <a:txBody>
                    <a:bodyPr/>
                    <a:lstStyle/>
                    <a:p>
                      <a:endParaRPr lang="en-US" dirty="0"/>
                    </a:p>
                  </a:txBody>
                  <a:tcPr anchor="ct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5"/>
                  </a:ext>
                </a:extLst>
              </a:tr>
              <a:tr h="813981">
                <a:tc>
                  <a:txBody>
                    <a:bodyPr/>
                    <a:lstStyle/>
                    <a:p>
                      <a:pPr algn="ctr"/>
                      <a:r>
                        <a:rPr lang="en-US" sz="2000" b="1" dirty="0"/>
                        <a:t>A* Search</a:t>
                      </a:r>
                    </a:p>
                  </a:txBody>
                  <a:tcPr anchor="ctr">
                    <a:lnR w="38100" cap="flat" cmpd="sng" algn="ctr">
                      <a:solidFill>
                        <a:schemeClr val="bg1"/>
                      </a:solidFill>
                      <a:prstDash val="solid"/>
                      <a:round/>
                      <a:headEnd type="none" w="med" len="med"/>
                      <a:tailEnd type="none" w="med" len="med"/>
                    </a:lnR>
                  </a:tcPr>
                </a:tc>
                <a:tc>
                  <a:txBody>
                    <a:bodyPr/>
                    <a:lstStyle/>
                    <a:p>
                      <a:endParaRPr lang="en-US"/>
                    </a:p>
                  </a:txBody>
                  <a:tcPr anchor="ctr">
                    <a:lnL w="38100" cap="flat" cmpd="sng" algn="ctr">
                      <a:solidFill>
                        <a:schemeClr val="bg1"/>
                      </a:solidFill>
                      <a:prstDash val="solid"/>
                      <a:round/>
                      <a:headEnd type="none" w="med" len="med"/>
                      <a:tailEnd type="none" w="med" len="med"/>
                    </a:lnL>
                  </a:tcPr>
                </a:tc>
                <a:tc>
                  <a:txBody>
                    <a:bodyPr/>
                    <a:lstStyle/>
                    <a:p>
                      <a:endParaRPr lang="en-US" dirty="0"/>
                    </a:p>
                  </a:txBody>
                  <a:tcPr anchor="ctr"/>
                </a:tc>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10006"/>
                  </a:ext>
                </a:extLst>
              </a:tr>
            </a:tbl>
          </a:graphicData>
        </a:graphic>
      </p:graphicFrame>
      <p:sp>
        <p:nvSpPr>
          <p:cNvPr id="5" name="TextBox 4"/>
          <p:cNvSpPr txBox="1"/>
          <p:nvPr/>
        </p:nvSpPr>
        <p:spPr>
          <a:xfrm>
            <a:off x="2590800" y="1873964"/>
            <a:ext cx="485518" cy="369332"/>
          </a:xfrm>
          <a:prstGeom prst="rect">
            <a:avLst/>
          </a:prstGeom>
          <a:noFill/>
        </p:spPr>
        <p:txBody>
          <a:bodyPr wrap="none" rtlCol="0">
            <a:spAutoFit/>
          </a:bodyPr>
          <a:lstStyle/>
          <a:p>
            <a:r>
              <a:rPr lang="en-US" dirty="0">
                <a:latin typeface="+mn-lt"/>
              </a:rPr>
              <a:t>Yes</a:t>
            </a:r>
          </a:p>
        </p:txBody>
      </p:sp>
      <p:sp>
        <p:nvSpPr>
          <p:cNvPr id="8" name="TextBox 7"/>
          <p:cNvSpPr txBox="1"/>
          <p:nvPr/>
        </p:nvSpPr>
        <p:spPr>
          <a:xfrm>
            <a:off x="2590800" y="2723832"/>
            <a:ext cx="485518" cy="369332"/>
          </a:xfrm>
          <a:prstGeom prst="rect">
            <a:avLst/>
          </a:prstGeom>
          <a:noFill/>
        </p:spPr>
        <p:txBody>
          <a:bodyPr wrap="none" rtlCol="0">
            <a:spAutoFit/>
          </a:bodyPr>
          <a:lstStyle/>
          <a:p>
            <a:pPr algn="ctr"/>
            <a:r>
              <a:rPr lang="en-US" dirty="0">
                <a:latin typeface="+mn-lt"/>
              </a:rPr>
              <a:t>Yes</a:t>
            </a:r>
          </a:p>
        </p:txBody>
      </p:sp>
      <p:sp>
        <p:nvSpPr>
          <p:cNvPr id="10" name="TextBox 9"/>
          <p:cNvSpPr txBox="1"/>
          <p:nvPr/>
        </p:nvSpPr>
        <p:spPr>
          <a:xfrm>
            <a:off x="2590800" y="4324032"/>
            <a:ext cx="485518" cy="369332"/>
          </a:xfrm>
          <a:prstGeom prst="rect">
            <a:avLst/>
          </a:prstGeom>
          <a:noFill/>
        </p:spPr>
        <p:txBody>
          <a:bodyPr wrap="none" rtlCol="0">
            <a:spAutoFit/>
          </a:bodyPr>
          <a:lstStyle/>
          <a:p>
            <a:r>
              <a:rPr lang="en-US" dirty="0">
                <a:latin typeface="+mn-lt"/>
              </a:rPr>
              <a:t>Yes</a:t>
            </a:r>
          </a:p>
        </p:txBody>
      </p:sp>
      <p:sp>
        <p:nvSpPr>
          <p:cNvPr id="12" name="TextBox 11"/>
          <p:cNvSpPr txBox="1"/>
          <p:nvPr/>
        </p:nvSpPr>
        <p:spPr>
          <a:xfrm>
            <a:off x="3586515" y="1797764"/>
            <a:ext cx="2052285" cy="646331"/>
          </a:xfrm>
          <a:prstGeom prst="rect">
            <a:avLst/>
          </a:prstGeom>
          <a:noFill/>
        </p:spPr>
        <p:txBody>
          <a:bodyPr wrap="square" rtlCol="0">
            <a:spAutoFit/>
          </a:bodyPr>
          <a:lstStyle/>
          <a:p>
            <a:pPr algn="ctr"/>
            <a:r>
              <a:rPr lang="en-US" dirty="0">
                <a:latin typeface="+mn-lt"/>
              </a:rPr>
              <a:t>If all step </a:t>
            </a:r>
            <a:br>
              <a:rPr lang="en-US" dirty="0">
                <a:latin typeface="+mn-lt"/>
              </a:rPr>
            </a:br>
            <a:r>
              <a:rPr lang="en-US" dirty="0">
                <a:latin typeface="+mn-lt"/>
              </a:rPr>
              <a:t>costs are equal</a:t>
            </a:r>
          </a:p>
        </p:txBody>
      </p:sp>
      <p:sp>
        <p:nvSpPr>
          <p:cNvPr id="13" name="TextBox 12"/>
          <p:cNvSpPr txBox="1"/>
          <p:nvPr/>
        </p:nvSpPr>
        <p:spPr>
          <a:xfrm>
            <a:off x="3581400" y="4199433"/>
            <a:ext cx="2052285" cy="646331"/>
          </a:xfrm>
          <a:prstGeom prst="rect">
            <a:avLst/>
          </a:prstGeom>
          <a:noFill/>
        </p:spPr>
        <p:txBody>
          <a:bodyPr wrap="square" rtlCol="0">
            <a:spAutoFit/>
          </a:bodyPr>
          <a:lstStyle/>
          <a:p>
            <a:pPr algn="ctr"/>
            <a:r>
              <a:rPr lang="en-US" dirty="0">
                <a:latin typeface="+mn-lt"/>
              </a:rPr>
              <a:t>If all step </a:t>
            </a:r>
            <a:br>
              <a:rPr lang="en-US" dirty="0">
                <a:latin typeface="+mn-lt"/>
              </a:rPr>
            </a:br>
            <a:r>
              <a:rPr lang="en-US" dirty="0">
                <a:latin typeface="+mn-lt"/>
              </a:rPr>
              <a:t>costs are equal</a:t>
            </a:r>
          </a:p>
        </p:txBody>
      </p:sp>
      <p:sp>
        <p:nvSpPr>
          <p:cNvPr id="14" name="TextBox 13"/>
          <p:cNvSpPr txBox="1"/>
          <p:nvPr/>
        </p:nvSpPr>
        <p:spPr>
          <a:xfrm>
            <a:off x="4331009" y="2712164"/>
            <a:ext cx="485518" cy="369332"/>
          </a:xfrm>
          <a:prstGeom prst="rect">
            <a:avLst/>
          </a:prstGeom>
          <a:noFill/>
        </p:spPr>
        <p:txBody>
          <a:bodyPr wrap="none" rtlCol="0">
            <a:spAutoFit/>
          </a:bodyPr>
          <a:lstStyle/>
          <a:p>
            <a:r>
              <a:rPr lang="en-US" dirty="0">
                <a:latin typeface="+mn-lt"/>
              </a:rPr>
              <a:t>Yes</a:t>
            </a:r>
          </a:p>
        </p:txBody>
      </p:sp>
      <p:sp>
        <p:nvSpPr>
          <p:cNvPr id="15" name="TextBox 14"/>
          <p:cNvSpPr txBox="1"/>
          <p:nvPr/>
        </p:nvSpPr>
        <p:spPr>
          <a:xfrm>
            <a:off x="4400821" y="3474164"/>
            <a:ext cx="463588" cy="369332"/>
          </a:xfrm>
          <a:prstGeom prst="rect">
            <a:avLst/>
          </a:prstGeom>
          <a:noFill/>
        </p:spPr>
        <p:txBody>
          <a:bodyPr wrap="none" rtlCol="0">
            <a:spAutoFit/>
          </a:bodyPr>
          <a:lstStyle/>
          <a:p>
            <a:r>
              <a:rPr lang="en-US" dirty="0">
                <a:latin typeface="+mn-lt"/>
              </a:rPr>
              <a:t>No</a:t>
            </a:r>
          </a:p>
        </p:txBody>
      </p:sp>
      <mc:AlternateContent xmlns:mc="http://schemas.openxmlformats.org/markup-compatibility/2006" xmlns:a14="http://schemas.microsoft.com/office/drawing/2010/main">
        <mc:Choice Requires="a14">
          <p:sp>
            <p:nvSpPr>
              <p:cNvPr id="16" name="Rectangle 15"/>
              <p:cNvSpPr/>
              <p:nvPr/>
            </p:nvSpPr>
            <p:spPr>
              <a:xfrm>
                <a:off x="5969674" y="1873964"/>
                <a:ext cx="813171"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m:t>
                      </m:r>
                      <m:r>
                        <a:rPr lang="en-US" i="1" dirty="0" err="1">
                          <a:latin typeface="Cambria Math" panose="02040503050406030204" pitchFamily="18" charset="0"/>
                        </a:rPr>
                        <m:t>𝑏</m:t>
                      </m:r>
                      <m:r>
                        <a:rPr lang="en-US" i="1" baseline="30000" dirty="0" err="1">
                          <a:latin typeface="Cambria Math" panose="02040503050406030204" pitchFamily="18" charset="0"/>
                        </a:rPr>
                        <m:t>𝑑</m:t>
                      </m:r>
                      <m:r>
                        <a:rPr lang="en-US" i="1" dirty="0">
                          <a:latin typeface="Cambria Math" panose="02040503050406030204" pitchFamily="18" charset="0"/>
                        </a:rPr>
                        <m:t>)</m:t>
                      </m:r>
                    </m:oMath>
                  </m:oMathPara>
                </a14:m>
                <a:endParaRPr lang="en-US" dirty="0">
                  <a:latin typeface="+mn-lt"/>
                </a:endParaRPr>
              </a:p>
            </p:txBody>
          </p:sp>
        </mc:Choice>
        <mc:Fallback xmlns="">
          <p:sp>
            <p:nvSpPr>
              <p:cNvPr id="16" name="Rectangle 15"/>
              <p:cNvSpPr>
                <a:spLocks noRot="1" noChangeAspect="1" noMove="1" noResize="1" noEditPoints="1" noAdjustHandles="1" noChangeArrowheads="1" noChangeShapeType="1" noTextEdit="1"/>
              </p:cNvSpPr>
              <p:nvPr/>
            </p:nvSpPr>
            <p:spPr>
              <a:xfrm>
                <a:off x="5969674" y="1873964"/>
                <a:ext cx="813171" cy="369332"/>
              </a:xfrm>
              <a:prstGeom prst="rect">
                <a:avLst/>
              </a:prstGeom>
              <a:blipFill>
                <a:blip r:embed="rId3"/>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5474010" y="2712164"/>
                <a:ext cx="3505200" cy="369332"/>
              </a:xfrm>
              <a:prstGeom prst="rect">
                <a:avLst/>
              </a:prstGeom>
            </p:spPr>
            <p:txBody>
              <a:bodyPr wrap="square">
                <a:spAutoFit/>
              </a:bodyPr>
              <a:lstStyle/>
              <a:p>
                <a:pPr algn="ctr" eaLnBrk="1" fontAlgn="auto" hangingPunct="1">
                  <a:spcBef>
                    <a:spcPts val="0"/>
                  </a:spcBef>
                  <a:spcAft>
                    <a:spcPts val="0"/>
                  </a:spcAft>
                  <a:defRPr/>
                </a:pPr>
                <a:r>
                  <a:rPr lang="en-US" dirty="0">
                    <a:latin typeface="+mn-lt"/>
                  </a:rPr>
                  <a:t>Number of nodes with </a:t>
                </a:r>
                <a14:m>
                  <m:oMath xmlns:m="http://schemas.openxmlformats.org/officeDocument/2006/math">
                    <m:r>
                      <a:rPr lang="en-US" i="1" dirty="0" smtClean="0">
                        <a:latin typeface="Cambria Math" panose="02040503050406030204" pitchFamily="18" charset="0"/>
                      </a:rPr>
                      <m:t>𝑔</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 ≤ </m:t>
                    </m:r>
                    <m:sSup>
                      <m:sSupPr>
                        <m:ctrlPr>
                          <a:rPr lang="en-US" b="0" i="1" dirty="0" smtClean="0">
                            <a:latin typeface="Cambria Math" panose="02040503050406030204" pitchFamily="18" charset="0"/>
                            <a:cs typeface="Arial" pitchFamily="34" charset="0"/>
                          </a:rPr>
                        </m:ctrlPr>
                      </m:sSupPr>
                      <m:e>
                        <m:r>
                          <a:rPr lang="en-US" i="1" dirty="0">
                            <a:latin typeface="Cambria Math" panose="02040503050406030204" pitchFamily="18" charset="0"/>
                          </a:rPr>
                          <m:t>𝐶</m:t>
                        </m:r>
                      </m:e>
                      <m:sup>
                        <m:r>
                          <a:rPr lang="en-US" b="0" i="1" dirty="0" smtClean="0">
                            <a:latin typeface="Cambria Math" panose="02040503050406030204" pitchFamily="18" charset="0"/>
                          </a:rPr>
                          <m:t>∗</m:t>
                        </m:r>
                      </m:sup>
                    </m:sSup>
                  </m:oMath>
                </a14:m>
                <a:endParaRPr lang="en-US" dirty="0">
                  <a:latin typeface="+mn-lt"/>
                </a:endParaRPr>
              </a:p>
            </p:txBody>
          </p:sp>
        </mc:Choice>
        <mc:Fallback xmlns="">
          <p:sp>
            <p:nvSpPr>
              <p:cNvPr id="17" name="Rectangle 16"/>
              <p:cNvSpPr>
                <a:spLocks noRot="1" noChangeAspect="1" noMove="1" noResize="1" noEditPoints="1" noAdjustHandles="1" noChangeArrowheads="1" noChangeShapeType="1" noTextEdit="1"/>
              </p:cNvSpPr>
              <p:nvPr/>
            </p:nvSpPr>
            <p:spPr>
              <a:xfrm>
                <a:off x="5474010" y="2712164"/>
                <a:ext cx="3505200" cy="369332"/>
              </a:xfrm>
              <a:prstGeom prst="rect">
                <a:avLst/>
              </a:prstGeom>
              <a:blipFill>
                <a:blip r:embed="rId4"/>
                <a:stretch>
                  <a:fillRect l="-522"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5953961" y="3485832"/>
                <a:ext cx="848309" cy="369332"/>
              </a:xfrm>
              <a:prstGeom prst="rect">
                <a:avLst/>
              </a:prstGeom>
            </p:spPr>
            <p:txBody>
              <a:bodyPr wrap="none">
                <a:spAutoFit/>
              </a:bodyPr>
              <a:lstStyle/>
              <a:p>
                <a:pPr algn="ctr" eaLnBrk="1" fontAlgn="auto" hangingPunct="1">
                  <a:spcBef>
                    <a:spcPts val="0"/>
                  </a:spcBef>
                  <a:spcAft>
                    <a:spcPts val="0"/>
                  </a:spcAft>
                  <a:defRPr/>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m:t>
                      </m:r>
                      <m:r>
                        <a:rPr lang="en-US" i="1" dirty="0" err="1">
                          <a:latin typeface="Cambria Math" panose="02040503050406030204" pitchFamily="18" charset="0"/>
                        </a:rPr>
                        <m:t>𝑏</m:t>
                      </m:r>
                      <m:r>
                        <a:rPr lang="en-US" i="1" baseline="30000" dirty="0" err="1">
                          <a:latin typeface="Cambria Math" panose="02040503050406030204" pitchFamily="18" charset="0"/>
                        </a:rPr>
                        <m:t>𝑚</m:t>
                      </m:r>
                      <m:r>
                        <a:rPr lang="en-US" i="1" dirty="0">
                          <a:latin typeface="Cambria Math" panose="02040503050406030204" pitchFamily="18" charset="0"/>
                        </a:rPr>
                        <m:t>)</m:t>
                      </m:r>
                    </m:oMath>
                  </m:oMathPara>
                </a14:m>
                <a:endParaRPr lang="en-US" dirty="0">
                  <a:latin typeface="+mn-lt"/>
                </a:endParaRPr>
              </a:p>
            </p:txBody>
          </p:sp>
        </mc:Choice>
        <mc:Fallback xmlns="">
          <p:sp>
            <p:nvSpPr>
              <p:cNvPr id="18" name="Rectangle 17"/>
              <p:cNvSpPr>
                <a:spLocks noRot="1" noChangeAspect="1" noMove="1" noResize="1" noEditPoints="1" noAdjustHandles="1" noChangeArrowheads="1" noChangeShapeType="1" noTextEdit="1"/>
              </p:cNvSpPr>
              <p:nvPr/>
            </p:nvSpPr>
            <p:spPr>
              <a:xfrm>
                <a:off x="5953961" y="3485832"/>
                <a:ext cx="848309" cy="369332"/>
              </a:xfrm>
              <a:prstGeom prst="rect">
                <a:avLst/>
              </a:prstGeom>
              <a:blipFill>
                <a:blip r:embed="rId5"/>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5969674" y="4324032"/>
                <a:ext cx="813171" cy="369332"/>
              </a:xfrm>
              <a:prstGeom prst="rect">
                <a:avLst/>
              </a:prstGeom>
            </p:spPr>
            <p:txBody>
              <a:bodyPr wrap="none">
                <a:spAutoFit/>
              </a:bodyPr>
              <a:lstStyle/>
              <a:p>
                <a:pPr algn="ctr" eaLnBrk="1" fontAlgn="auto" hangingPunct="1">
                  <a:spcBef>
                    <a:spcPts val="0"/>
                  </a:spcBef>
                  <a:spcAft>
                    <a:spcPts val="0"/>
                  </a:spcAft>
                  <a:defRPr/>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m:t>
                      </m:r>
                      <m:r>
                        <a:rPr lang="en-US" i="1" dirty="0" err="1">
                          <a:latin typeface="Cambria Math" panose="02040503050406030204" pitchFamily="18" charset="0"/>
                        </a:rPr>
                        <m:t>𝑏</m:t>
                      </m:r>
                      <m:r>
                        <a:rPr lang="en-US" i="1" baseline="30000" dirty="0" err="1">
                          <a:latin typeface="Cambria Math" panose="02040503050406030204" pitchFamily="18" charset="0"/>
                        </a:rPr>
                        <m:t>𝑑</m:t>
                      </m:r>
                      <m:r>
                        <a:rPr lang="en-US" i="1" dirty="0">
                          <a:latin typeface="Cambria Math" panose="02040503050406030204" pitchFamily="18" charset="0"/>
                        </a:rPr>
                        <m:t>)</m:t>
                      </m:r>
                    </m:oMath>
                  </m:oMathPara>
                </a14:m>
                <a:endParaRPr lang="en-US" dirty="0">
                  <a:latin typeface="+mn-lt"/>
                </a:endParaRPr>
              </a:p>
            </p:txBody>
          </p:sp>
        </mc:Choice>
        <mc:Fallback xmlns="">
          <p:sp>
            <p:nvSpPr>
              <p:cNvPr id="19" name="Rectangle 18"/>
              <p:cNvSpPr>
                <a:spLocks noRot="1" noChangeAspect="1" noMove="1" noResize="1" noEditPoints="1" noAdjustHandles="1" noChangeArrowheads="1" noChangeShapeType="1" noTextEdit="1"/>
              </p:cNvSpPr>
              <p:nvPr/>
            </p:nvSpPr>
            <p:spPr>
              <a:xfrm>
                <a:off x="5969674" y="4324032"/>
                <a:ext cx="813171" cy="369332"/>
              </a:xfrm>
              <a:prstGeom prst="rect">
                <a:avLst/>
              </a:prstGeom>
              <a:blipFill>
                <a:blip r:embed="rId6"/>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7722274" y="1873964"/>
                <a:ext cx="813171"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m:t>
                      </m:r>
                      <m:r>
                        <a:rPr lang="en-US" i="1" dirty="0" err="1">
                          <a:latin typeface="Cambria Math" panose="02040503050406030204" pitchFamily="18" charset="0"/>
                        </a:rPr>
                        <m:t>𝑏</m:t>
                      </m:r>
                      <m:r>
                        <a:rPr lang="en-US" i="1" baseline="30000" dirty="0" err="1">
                          <a:latin typeface="Cambria Math" panose="02040503050406030204" pitchFamily="18" charset="0"/>
                        </a:rPr>
                        <m:t>𝑑</m:t>
                      </m:r>
                      <m:r>
                        <a:rPr lang="en-US" i="1" dirty="0">
                          <a:latin typeface="Cambria Math" panose="02040503050406030204" pitchFamily="18" charset="0"/>
                        </a:rPr>
                        <m:t>)</m:t>
                      </m:r>
                    </m:oMath>
                  </m:oMathPara>
                </a14:m>
                <a:endParaRPr lang="en-US" dirty="0">
                  <a:latin typeface="+mn-lt"/>
                </a:endParaRPr>
              </a:p>
            </p:txBody>
          </p:sp>
        </mc:Choice>
        <mc:Fallback xmlns="">
          <p:sp>
            <p:nvSpPr>
              <p:cNvPr id="20" name="Rectangle 19"/>
              <p:cNvSpPr>
                <a:spLocks noRot="1" noChangeAspect="1" noMove="1" noResize="1" noEditPoints="1" noAdjustHandles="1" noChangeArrowheads="1" noChangeShapeType="1" noTextEdit="1"/>
              </p:cNvSpPr>
              <p:nvPr/>
            </p:nvSpPr>
            <p:spPr>
              <a:xfrm>
                <a:off x="7722274" y="1873964"/>
                <a:ext cx="813171" cy="369332"/>
              </a:xfrm>
              <a:prstGeom prst="rect">
                <a:avLst/>
              </a:prstGeom>
              <a:blipFill>
                <a:blip r:embed="rId7"/>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7420919" y="3485832"/>
                <a:ext cx="1372492" cy="369397"/>
              </a:xfrm>
              <a:prstGeom prst="rect">
                <a:avLst/>
              </a:prstGeom>
            </p:spPr>
            <p:txBody>
              <a:bodyPr wrap="none">
                <a:spAutoFit/>
              </a:bodyPr>
              <a:lstStyle/>
              <a:p>
                <a:pPr algn="ctr" eaLnBrk="1" fontAlgn="auto" hangingPunct="1">
                  <a:spcBef>
                    <a:spcPts val="0"/>
                  </a:spcBef>
                  <a:spcAft>
                    <a:spcPts val="0"/>
                  </a:spcAft>
                  <a:defRPr/>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m:t>
                      </m:r>
                      <m:r>
                        <a:rPr lang="en-US" i="1" dirty="0" err="1">
                          <a:latin typeface="Cambria Math" panose="02040503050406030204" pitchFamily="18" charset="0"/>
                        </a:rPr>
                        <m:t>𝑏𝑚</m:t>
                      </m:r>
                      <m:r>
                        <a:rPr lang="en-US" i="1" dirty="0">
                          <a:latin typeface="Cambria Math" panose="02040503050406030204" pitchFamily="18" charset="0"/>
                        </a:rPr>
                        <m:t>)</m:t>
                      </m:r>
                    </m:oMath>
                  </m:oMathPara>
                </a14:m>
                <a:br>
                  <a:rPr lang="en-US" dirty="0">
                    <a:latin typeface="+mn-lt"/>
                  </a:rPr>
                </a:br>
                <a:endParaRPr lang="en-US" dirty="0">
                  <a:latin typeface="+mn-lt"/>
                </a:endParaRPr>
              </a:p>
            </p:txBody>
          </p:sp>
        </mc:Choice>
        <mc:Fallback xmlns="">
          <p:sp>
            <p:nvSpPr>
              <p:cNvPr id="22" name="Rectangle 21"/>
              <p:cNvSpPr>
                <a:spLocks noRot="1" noChangeAspect="1" noMove="1" noResize="1" noEditPoints="1" noAdjustHandles="1" noChangeArrowheads="1" noChangeShapeType="1" noTextEdit="1"/>
              </p:cNvSpPr>
              <p:nvPr/>
            </p:nvSpPr>
            <p:spPr>
              <a:xfrm>
                <a:off x="7420919" y="3485832"/>
                <a:ext cx="1372492" cy="369397"/>
              </a:xfrm>
              <a:prstGeom prst="rect">
                <a:avLst/>
              </a:prstGeom>
              <a:blipFill>
                <a:blip r:embed="rId8"/>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7678937" y="4312364"/>
                <a:ext cx="856452" cy="369332"/>
              </a:xfrm>
              <a:prstGeom prst="rect">
                <a:avLst/>
              </a:prstGeom>
            </p:spPr>
            <p:txBody>
              <a:bodyPr wrap="none">
                <a:spAutoFit/>
              </a:bodyPr>
              <a:lstStyle/>
              <a:p>
                <a:pPr algn="ctr" eaLnBrk="1" fontAlgn="auto" hangingPunct="1">
                  <a:spcBef>
                    <a:spcPts val="0"/>
                  </a:spcBef>
                  <a:spcAft>
                    <a:spcPts val="0"/>
                  </a:spcAft>
                  <a:defRPr/>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m:t>
                      </m:r>
                      <m:r>
                        <a:rPr lang="en-US" i="1" dirty="0" smtClean="0">
                          <a:latin typeface="Cambria Math" panose="02040503050406030204" pitchFamily="18" charset="0"/>
                        </a:rPr>
                        <m:t>𝑏𝑑</m:t>
                      </m:r>
                      <m:r>
                        <a:rPr lang="en-US" i="1" dirty="0" smtClean="0">
                          <a:latin typeface="Cambria Math" panose="02040503050406030204" pitchFamily="18" charset="0"/>
                        </a:rPr>
                        <m:t>)</m:t>
                      </m:r>
                    </m:oMath>
                  </m:oMathPara>
                </a14:m>
                <a:endParaRPr lang="en-US" dirty="0">
                  <a:latin typeface="+mn-lt"/>
                </a:endParaRPr>
              </a:p>
            </p:txBody>
          </p:sp>
        </mc:Choice>
        <mc:Fallback xmlns="">
          <p:sp>
            <p:nvSpPr>
              <p:cNvPr id="24" name="Rectangle 23"/>
              <p:cNvSpPr>
                <a:spLocks noRot="1" noChangeAspect="1" noMove="1" noResize="1" noEditPoints="1" noAdjustHandles="1" noChangeArrowheads="1" noChangeShapeType="1" noTextEdit="1"/>
              </p:cNvSpPr>
              <p:nvPr/>
            </p:nvSpPr>
            <p:spPr>
              <a:xfrm>
                <a:off x="7678937" y="4312364"/>
                <a:ext cx="856452" cy="369332"/>
              </a:xfrm>
              <a:prstGeom prst="rect">
                <a:avLst/>
              </a:prstGeom>
              <a:blipFill>
                <a:blip r:embed="rId9"/>
                <a:stretch>
                  <a:fillRect b="-13115"/>
                </a:stretch>
              </a:blipFill>
            </p:spPr>
            <p:txBody>
              <a:bodyPr/>
              <a:lstStyle/>
              <a:p>
                <a:r>
                  <a:rPr lang="en-US">
                    <a:noFill/>
                  </a:rPr>
                  <a:t> </a:t>
                </a:r>
              </a:p>
            </p:txBody>
          </p:sp>
        </mc:Fallback>
      </mc:AlternateContent>
      <p:sp>
        <p:nvSpPr>
          <p:cNvPr id="26" name="TextBox 25"/>
          <p:cNvSpPr txBox="1"/>
          <p:nvPr/>
        </p:nvSpPr>
        <p:spPr>
          <a:xfrm>
            <a:off x="4400821" y="5150564"/>
            <a:ext cx="463588" cy="369332"/>
          </a:xfrm>
          <a:prstGeom prst="rect">
            <a:avLst/>
          </a:prstGeom>
          <a:noFill/>
        </p:spPr>
        <p:txBody>
          <a:bodyPr wrap="none" rtlCol="0">
            <a:spAutoFit/>
          </a:bodyPr>
          <a:lstStyle/>
          <a:p>
            <a:r>
              <a:rPr lang="en-US" dirty="0">
                <a:latin typeface="+mn-lt"/>
              </a:rPr>
              <a:t>No</a:t>
            </a:r>
          </a:p>
        </p:txBody>
      </p:sp>
      <mc:AlternateContent xmlns:mc="http://schemas.openxmlformats.org/markup-compatibility/2006" xmlns:a14="http://schemas.microsoft.com/office/drawing/2010/main">
        <mc:Choice Requires="a14">
          <p:sp>
            <p:nvSpPr>
              <p:cNvPr id="27" name="Rectangle 26"/>
              <p:cNvSpPr/>
              <p:nvPr/>
            </p:nvSpPr>
            <p:spPr>
              <a:xfrm>
                <a:off x="6789838" y="4998164"/>
                <a:ext cx="1933030" cy="369332"/>
              </a:xfrm>
              <a:prstGeom prst="rect">
                <a:avLst/>
              </a:prstGeom>
            </p:spPr>
            <p:txBody>
              <a:bodyPr wrap="none">
                <a:spAutoFit/>
              </a:bodyPr>
              <a:lstStyle/>
              <a:p>
                <a:pPr algn="ctr" eaLnBrk="1" fontAlgn="auto" hangingPunct="1">
                  <a:spcBef>
                    <a:spcPts val="0"/>
                  </a:spcBef>
                  <a:spcAft>
                    <a:spcPts val="0"/>
                  </a:spcAft>
                  <a:defRPr/>
                </a:pPr>
                <a:r>
                  <a:rPr lang="en-US" dirty="0">
                    <a:latin typeface="+mn-lt"/>
                  </a:rPr>
                  <a:t>Worst case: </a:t>
                </a:r>
                <a14:m>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m:t>
                    </m:r>
                    <m:r>
                      <a:rPr lang="en-US" i="1" dirty="0" err="1">
                        <a:latin typeface="Cambria Math" panose="02040503050406030204" pitchFamily="18" charset="0"/>
                      </a:rPr>
                      <m:t>𝑏</m:t>
                    </m:r>
                    <m:r>
                      <a:rPr lang="en-US" i="1" baseline="30000" dirty="0" err="1">
                        <a:latin typeface="Cambria Math" panose="02040503050406030204" pitchFamily="18" charset="0"/>
                      </a:rPr>
                      <m:t>𝑚</m:t>
                    </m:r>
                    <m:r>
                      <a:rPr lang="en-US" i="1" dirty="0">
                        <a:latin typeface="Cambria Math" panose="02040503050406030204" pitchFamily="18" charset="0"/>
                      </a:rPr>
                      <m:t>)</m:t>
                    </m:r>
                  </m:oMath>
                </a14:m>
                <a:endParaRPr lang="en-US" dirty="0">
                  <a:latin typeface="+mn-lt"/>
                </a:endParaRPr>
              </a:p>
            </p:txBody>
          </p:sp>
        </mc:Choice>
        <mc:Fallback xmlns="">
          <p:sp>
            <p:nvSpPr>
              <p:cNvPr id="27" name="Rectangle 26"/>
              <p:cNvSpPr>
                <a:spLocks noRot="1" noChangeAspect="1" noMove="1" noResize="1" noEditPoints="1" noAdjustHandles="1" noChangeArrowheads="1" noChangeShapeType="1" noTextEdit="1"/>
              </p:cNvSpPr>
              <p:nvPr/>
            </p:nvSpPr>
            <p:spPr>
              <a:xfrm>
                <a:off x="6789838" y="4998164"/>
                <a:ext cx="1933030" cy="369332"/>
              </a:xfrm>
              <a:prstGeom prst="rect">
                <a:avLst/>
              </a:prstGeom>
              <a:blipFill>
                <a:blip r:embed="rId10"/>
                <a:stretch>
                  <a:fillRect l="-2524" t="-10000" r="-315" b="-26667"/>
                </a:stretch>
              </a:blipFill>
            </p:spPr>
            <p:txBody>
              <a:bodyPr/>
              <a:lstStyle/>
              <a:p>
                <a:r>
                  <a:rPr lang="en-US">
                    <a:noFill/>
                  </a:rPr>
                  <a:t> </a:t>
                </a:r>
              </a:p>
            </p:txBody>
          </p:sp>
        </mc:Fallback>
      </mc:AlternateContent>
      <p:sp>
        <p:nvSpPr>
          <p:cNvPr id="28" name="TextBox 27"/>
          <p:cNvSpPr txBox="1"/>
          <p:nvPr/>
        </p:nvSpPr>
        <p:spPr>
          <a:xfrm>
            <a:off x="2590800" y="5988764"/>
            <a:ext cx="485518" cy="369332"/>
          </a:xfrm>
          <a:prstGeom prst="rect">
            <a:avLst/>
          </a:prstGeom>
          <a:noFill/>
        </p:spPr>
        <p:txBody>
          <a:bodyPr wrap="none" rtlCol="0">
            <a:spAutoFit/>
          </a:bodyPr>
          <a:lstStyle/>
          <a:p>
            <a:r>
              <a:rPr lang="en-US" dirty="0">
                <a:latin typeface="+mn-lt"/>
              </a:rPr>
              <a:t>Yes</a:t>
            </a:r>
          </a:p>
        </p:txBody>
      </p:sp>
      <p:sp>
        <p:nvSpPr>
          <p:cNvPr id="29" name="TextBox 28"/>
          <p:cNvSpPr txBox="1"/>
          <p:nvPr/>
        </p:nvSpPr>
        <p:spPr>
          <a:xfrm>
            <a:off x="4378891" y="5988764"/>
            <a:ext cx="485518" cy="369332"/>
          </a:xfrm>
          <a:prstGeom prst="rect">
            <a:avLst/>
          </a:prstGeom>
          <a:noFill/>
        </p:spPr>
        <p:txBody>
          <a:bodyPr wrap="none" rtlCol="0">
            <a:spAutoFit/>
          </a:bodyPr>
          <a:lstStyle/>
          <a:p>
            <a:r>
              <a:rPr lang="en-US" dirty="0">
                <a:latin typeface="+mn-lt"/>
              </a:rPr>
              <a:t>Yes</a:t>
            </a:r>
          </a:p>
        </p:txBody>
      </p:sp>
      <mc:AlternateContent xmlns:mc="http://schemas.openxmlformats.org/markup-compatibility/2006" xmlns:a14="http://schemas.microsoft.com/office/drawing/2010/main">
        <mc:Choice Requires="a14">
          <p:sp>
            <p:nvSpPr>
              <p:cNvPr id="30" name="Rectangle 29"/>
              <p:cNvSpPr/>
              <p:nvPr/>
            </p:nvSpPr>
            <p:spPr>
              <a:xfrm>
                <a:off x="6866734" y="5314632"/>
                <a:ext cx="1788118" cy="369332"/>
              </a:xfrm>
              <a:prstGeom prst="rect">
                <a:avLst/>
              </a:prstGeom>
            </p:spPr>
            <p:txBody>
              <a:bodyPr wrap="none">
                <a:spAutoFit/>
              </a:bodyPr>
              <a:lstStyle/>
              <a:p>
                <a:pPr algn="ctr" eaLnBrk="1" fontAlgn="auto" hangingPunct="1">
                  <a:spcBef>
                    <a:spcPts val="0"/>
                  </a:spcBef>
                  <a:spcAft>
                    <a:spcPts val="0"/>
                  </a:spcAft>
                  <a:defRPr/>
                </a:pPr>
                <a:r>
                  <a:rPr lang="en-US" dirty="0">
                    <a:latin typeface="+mn-lt"/>
                  </a:rPr>
                  <a:t>Best case: </a:t>
                </a:r>
                <a14:m>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m:t>
                    </m:r>
                    <m:r>
                      <a:rPr lang="en-US" i="1" dirty="0" err="1">
                        <a:latin typeface="Cambria Math" panose="02040503050406030204" pitchFamily="18" charset="0"/>
                      </a:rPr>
                      <m:t>𝑏𝑑</m:t>
                    </m:r>
                    <m:r>
                      <a:rPr lang="en-US" i="1" dirty="0">
                        <a:latin typeface="Cambria Math" panose="02040503050406030204" pitchFamily="18" charset="0"/>
                      </a:rPr>
                      <m:t>)</m:t>
                    </m:r>
                  </m:oMath>
                </a14:m>
                <a:endParaRPr lang="en-US" dirty="0">
                  <a:latin typeface="+mn-lt"/>
                </a:endParaRPr>
              </a:p>
            </p:txBody>
          </p:sp>
        </mc:Choice>
        <mc:Fallback xmlns="">
          <p:sp>
            <p:nvSpPr>
              <p:cNvPr id="30" name="Rectangle 29"/>
              <p:cNvSpPr>
                <a:spLocks noRot="1" noChangeAspect="1" noMove="1" noResize="1" noEditPoints="1" noAdjustHandles="1" noChangeArrowheads="1" noChangeShapeType="1" noTextEdit="1"/>
              </p:cNvSpPr>
              <p:nvPr/>
            </p:nvSpPr>
            <p:spPr>
              <a:xfrm>
                <a:off x="6866734" y="5314632"/>
                <a:ext cx="1788118" cy="369332"/>
              </a:xfrm>
              <a:prstGeom prst="rect">
                <a:avLst/>
              </a:prstGeom>
              <a:blipFill>
                <a:blip r:embed="rId11"/>
                <a:stretch>
                  <a:fillRect l="-2381" t="-10000" r="-34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5474010" y="5806203"/>
                <a:ext cx="3746190" cy="646331"/>
              </a:xfrm>
              <a:prstGeom prst="rect">
                <a:avLst/>
              </a:prstGeom>
            </p:spPr>
            <p:txBody>
              <a:bodyPr wrap="square">
                <a:spAutoFit/>
              </a:bodyPr>
              <a:lstStyle/>
              <a:p>
                <a:pPr algn="ctr" eaLnBrk="1" fontAlgn="auto" hangingPunct="1">
                  <a:spcBef>
                    <a:spcPts val="0"/>
                  </a:spcBef>
                  <a:spcAft>
                    <a:spcPts val="0"/>
                  </a:spcAft>
                  <a:defRPr/>
                </a:pPr>
                <a:r>
                  <a:rPr lang="en-US" dirty="0">
                    <a:latin typeface="+mn-lt"/>
                  </a:rPr>
                  <a:t>Number of nodes with </a:t>
                </a:r>
                <a:br>
                  <a:rPr lang="en-US" dirty="0">
                    <a:latin typeface="+mn-lt"/>
                  </a:rPr>
                </a:b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𝑔</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r>
                        <a:rPr lang="en-US" i="1" dirty="0" smtClean="0">
                          <a:latin typeface="Cambria Math" panose="02040503050406030204" pitchFamily="18" charset="0"/>
                        </a:rPr>
                        <m:t>h</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 ≤ </m:t>
                      </m:r>
                      <m:sSup>
                        <m:sSupPr>
                          <m:ctrlPr>
                            <a:rPr lang="en-US" b="0" i="1" dirty="0" smtClean="0">
                              <a:latin typeface="Cambria Math" panose="02040503050406030204" pitchFamily="18" charset="0"/>
                              <a:cs typeface="Arial" pitchFamily="34" charset="0"/>
                            </a:rPr>
                          </m:ctrlPr>
                        </m:sSupPr>
                        <m:e>
                          <m:r>
                            <a:rPr lang="en-US" i="1" dirty="0">
                              <a:latin typeface="Cambria Math" panose="02040503050406030204" pitchFamily="18" charset="0"/>
                            </a:rPr>
                            <m:t>𝐶</m:t>
                          </m:r>
                        </m:e>
                        <m:sup>
                          <m:r>
                            <a:rPr lang="en-US" b="0" i="1" dirty="0" smtClean="0">
                              <a:latin typeface="Cambria Math" panose="02040503050406030204" pitchFamily="18" charset="0"/>
                            </a:rPr>
                            <m:t>∗</m:t>
                          </m:r>
                        </m:sup>
                      </m:sSup>
                    </m:oMath>
                  </m:oMathPara>
                </a14:m>
                <a:endParaRPr lang="en-US" dirty="0">
                  <a:latin typeface="+mn-lt"/>
                </a:endParaRPr>
              </a:p>
            </p:txBody>
          </p:sp>
        </mc:Choice>
        <mc:Fallback xmlns="">
          <p:sp>
            <p:nvSpPr>
              <p:cNvPr id="35" name="Rectangle 34"/>
              <p:cNvSpPr>
                <a:spLocks noRot="1" noChangeAspect="1" noMove="1" noResize="1" noEditPoints="1" noAdjustHandles="1" noChangeArrowheads="1" noChangeShapeType="1" noTextEdit="1"/>
              </p:cNvSpPr>
              <p:nvPr/>
            </p:nvSpPr>
            <p:spPr>
              <a:xfrm>
                <a:off x="5474010" y="5806203"/>
                <a:ext cx="3746190" cy="646331"/>
              </a:xfrm>
              <a:prstGeom prst="rect">
                <a:avLst/>
              </a:prstGeom>
              <a:blipFill>
                <a:blip r:embed="rId12"/>
                <a:stretch>
                  <a:fillRect t="-4717" b="-7547"/>
                </a:stretch>
              </a:blipFill>
            </p:spPr>
            <p:txBody>
              <a:bodyPr/>
              <a:lstStyle/>
              <a:p>
                <a:r>
                  <a:rPr lang="en-US">
                    <a:noFill/>
                  </a:rPr>
                  <a:t> </a:t>
                </a:r>
              </a:p>
            </p:txBody>
          </p:sp>
        </mc:Fallback>
      </mc:AlternateContent>
      <p:sp>
        <p:nvSpPr>
          <p:cNvPr id="33" name="TextBox 32">
            <a:extLst>
              <a:ext uri="{FF2B5EF4-FFF2-40B4-BE49-F238E27FC236}">
                <a16:creationId xmlns:a16="http://schemas.microsoft.com/office/drawing/2014/main" id="{B9016E56-DFF4-4C7A-969A-3A4F868B426E}"/>
              </a:ext>
            </a:extLst>
          </p:cNvPr>
          <p:cNvSpPr txBox="1"/>
          <p:nvPr/>
        </p:nvSpPr>
        <p:spPr>
          <a:xfrm>
            <a:off x="1989870" y="3462259"/>
            <a:ext cx="1773691" cy="584775"/>
          </a:xfrm>
          <a:prstGeom prst="rect">
            <a:avLst/>
          </a:prstGeom>
          <a:noFill/>
        </p:spPr>
        <p:txBody>
          <a:bodyPr wrap="square" rtlCol="0">
            <a:spAutoFit/>
          </a:bodyPr>
          <a:lstStyle/>
          <a:p>
            <a:pPr algn="ctr"/>
            <a:r>
              <a:rPr lang="en-US" sz="1600" dirty="0">
                <a:latin typeface="+mn-lt"/>
              </a:rPr>
              <a:t>In finite spaces </a:t>
            </a:r>
            <a:br>
              <a:rPr lang="en-US" sz="1600" dirty="0">
                <a:latin typeface="+mn-lt"/>
              </a:rPr>
            </a:br>
            <a:r>
              <a:rPr lang="en-US" sz="1600" dirty="0">
                <a:latin typeface="+mn-lt"/>
              </a:rPr>
              <a:t>(cycles checking)</a:t>
            </a:r>
          </a:p>
        </p:txBody>
      </p:sp>
      <p:sp>
        <p:nvSpPr>
          <p:cNvPr id="34" name="TextBox 33">
            <a:extLst>
              <a:ext uri="{FF2B5EF4-FFF2-40B4-BE49-F238E27FC236}">
                <a16:creationId xmlns:a16="http://schemas.microsoft.com/office/drawing/2014/main" id="{1C7E4D45-8A41-4255-8C3C-2C4E94C728F8}"/>
              </a:ext>
            </a:extLst>
          </p:cNvPr>
          <p:cNvSpPr txBox="1"/>
          <p:nvPr/>
        </p:nvSpPr>
        <p:spPr>
          <a:xfrm>
            <a:off x="1888450" y="5085846"/>
            <a:ext cx="1773691" cy="584775"/>
          </a:xfrm>
          <a:prstGeom prst="rect">
            <a:avLst/>
          </a:prstGeom>
          <a:noFill/>
        </p:spPr>
        <p:txBody>
          <a:bodyPr wrap="square" rtlCol="0">
            <a:spAutoFit/>
          </a:bodyPr>
          <a:lstStyle/>
          <a:p>
            <a:pPr algn="ctr"/>
            <a:r>
              <a:rPr lang="en-US" sz="1600" dirty="0">
                <a:latin typeface="+mn-lt"/>
              </a:rPr>
              <a:t>In finite spaces </a:t>
            </a:r>
            <a:br>
              <a:rPr lang="en-US" sz="1600" dirty="0">
                <a:latin typeface="+mn-lt"/>
              </a:rPr>
            </a:br>
            <a:r>
              <a:rPr lang="en-US" sz="1600" dirty="0">
                <a:latin typeface="+mn-lt"/>
              </a:rPr>
              <a:t>(cycles checking)</a:t>
            </a:r>
          </a:p>
        </p:txBody>
      </p:sp>
      <p:sp>
        <p:nvSpPr>
          <p:cNvPr id="2" name="TextBox 1">
            <a:extLst>
              <a:ext uri="{FF2B5EF4-FFF2-40B4-BE49-F238E27FC236}">
                <a16:creationId xmlns:a16="http://schemas.microsoft.com/office/drawing/2014/main" id="{E2DD7A14-E801-432F-A52B-F474F53D1D24}"/>
              </a:ext>
            </a:extLst>
          </p:cNvPr>
          <p:cNvSpPr txBox="1"/>
          <p:nvPr/>
        </p:nvSpPr>
        <p:spPr>
          <a:xfrm>
            <a:off x="5544553" y="4998164"/>
            <a:ext cx="1905000" cy="646331"/>
          </a:xfrm>
          <a:prstGeom prst="rect">
            <a:avLst/>
          </a:prstGeom>
          <a:noFill/>
        </p:spPr>
        <p:txBody>
          <a:bodyPr wrap="square" rtlCol="0">
            <a:spAutoFit/>
          </a:bodyPr>
          <a:lstStyle/>
          <a:p>
            <a:r>
              <a:rPr lang="en-US" dirty="0"/>
              <a:t>Depends on heuristic</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a:t>Example: Romania Vacation</a:t>
            </a:r>
          </a:p>
        </p:txBody>
      </p:sp>
      <p:sp>
        <p:nvSpPr>
          <p:cNvPr id="6147" name="Rectangle 3"/>
          <p:cNvSpPr>
            <a:spLocks noGrp="1" noChangeArrowheads="1"/>
          </p:cNvSpPr>
          <p:nvPr>
            <p:ph idx="1"/>
          </p:nvPr>
        </p:nvSpPr>
        <p:spPr>
          <a:xfrm>
            <a:off x="557561" y="2438400"/>
            <a:ext cx="2581759" cy="4038600"/>
          </a:xfrm>
        </p:spPr>
        <p:txBody>
          <a:bodyPr>
            <a:normAutofit/>
          </a:bodyPr>
          <a:lstStyle/>
          <a:p>
            <a:r>
              <a:rPr lang="en-US" sz="2000" b="1" dirty="0">
                <a:solidFill>
                  <a:srgbClr val="FF0000"/>
                </a:solidFill>
              </a:rPr>
              <a:t>Initial state: </a:t>
            </a:r>
            <a:r>
              <a:rPr lang="en-US" sz="2000" dirty="0"/>
              <a:t>Arad</a:t>
            </a:r>
          </a:p>
          <a:p>
            <a:r>
              <a:rPr lang="en-US" sz="2000" b="1" dirty="0">
                <a:solidFill>
                  <a:srgbClr val="FF0000"/>
                </a:solidFill>
              </a:rPr>
              <a:t>Actions: </a:t>
            </a:r>
            <a:r>
              <a:rPr lang="en-US" sz="2000" dirty="0"/>
              <a:t>Drive from one city to another.</a:t>
            </a:r>
          </a:p>
          <a:p>
            <a:r>
              <a:rPr lang="en-US" sz="2000" b="1" dirty="0">
                <a:solidFill>
                  <a:srgbClr val="FF0000"/>
                </a:solidFill>
              </a:rPr>
              <a:t>Transition model and states: </a:t>
            </a:r>
            <a:r>
              <a:rPr lang="en-US" sz="2000" dirty="0"/>
              <a:t>If you go from city A to city B, you end up in city B.</a:t>
            </a:r>
          </a:p>
          <a:p>
            <a:r>
              <a:rPr lang="en-US" sz="2000" b="1" dirty="0">
                <a:solidFill>
                  <a:srgbClr val="FF0000"/>
                </a:solidFill>
              </a:rPr>
              <a:t>Goal state: </a:t>
            </a:r>
            <a:r>
              <a:rPr lang="en-US" sz="2000" dirty="0"/>
              <a:t>Bucharest</a:t>
            </a:r>
          </a:p>
          <a:p>
            <a:r>
              <a:rPr lang="en-US" sz="2000" b="1" dirty="0">
                <a:solidFill>
                  <a:srgbClr val="FF0000"/>
                </a:solidFill>
              </a:rPr>
              <a:t>Path cost: </a:t>
            </a:r>
            <a:r>
              <a:rPr lang="en-US" sz="2000" dirty="0"/>
              <a:t>Sum of edge costs.</a:t>
            </a:r>
          </a:p>
        </p:txBody>
      </p:sp>
      <p:pic>
        <p:nvPicPr>
          <p:cNvPr id="7" name="Picture 4" descr="romania-distances"/>
          <p:cNvPicPr>
            <a:picLocks noChangeAspect="1" noChangeArrowheads="1"/>
          </p:cNvPicPr>
          <p:nvPr/>
        </p:nvPicPr>
        <p:blipFill>
          <a:blip r:embed="rId3" cstate="print"/>
          <a:srcRect/>
          <a:stretch>
            <a:fillRect/>
          </a:stretch>
        </p:blipFill>
        <p:spPr>
          <a:xfrm>
            <a:off x="3219450" y="2982166"/>
            <a:ext cx="5815545" cy="3494834"/>
          </a:xfrm>
          <a:prstGeom prst="rect">
            <a:avLst/>
          </a:prstGeom>
          <a:noFill/>
          <a:ln/>
        </p:spPr>
      </p:pic>
      <p:sp>
        <p:nvSpPr>
          <p:cNvPr id="8" name="Rectangle 3"/>
          <p:cNvSpPr txBox="1">
            <a:spLocks noChangeArrowheads="1"/>
          </p:cNvSpPr>
          <p:nvPr/>
        </p:nvSpPr>
        <p:spPr>
          <a:xfrm>
            <a:off x="609600" y="1341437"/>
            <a:ext cx="8121804" cy="10207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On vacation in Romania; currently in Arad</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Flight leaves tomorrow from Bucharest</a:t>
            </a:r>
          </a:p>
        </p:txBody>
      </p:sp>
      <p:pic>
        <p:nvPicPr>
          <p:cNvPr id="6148" name="Picture 4"/>
          <p:cNvPicPr>
            <a:picLocks noChangeAspect="1" noChangeArrowheads="1"/>
          </p:cNvPicPr>
          <p:nvPr/>
        </p:nvPicPr>
        <p:blipFill>
          <a:blip r:embed="rId4" cstate="print"/>
          <a:srcRect/>
          <a:stretch>
            <a:fillRect/>
          </a:stretch>
        </p:blipFill>
        <p:spPr bwMode="auto">
          <a:xfrm>
            <a:off x="6400800" y="333002"/>
            <a:ext cx="2330604" cy="1828800"/>
          </a:xfrm>
          <a:prstGeom prst="rect">
            <a:avLst/>
          </a:prstGeom>
          <a:noFill/>
          <a:ln w="9525">
            <a:noFill/>
            <a:miter lim="800000"/>
            <a:headEnd/>
            <a:tailEnd/>
          </a:ln>
        </p:spPr>
      </p:pic>
      <p:sp>
        <p:nvSpPr>
          <p:cNvPr id="2" name="TextBox 1">
            <a:extLst>
              <a:ext uri="{FF2B5EF4-FFF2-40B4-BE49-F238E27FC236}">
                <a16:creationId xmlns:a16="http://schemas.microsoft.com/office/drawing/2014/main" id="{6282CE05-BDBB-4578-955F-BDE7ACD162AE}"/>
              </a:ext>
            </a:extLst>
          </p:cNvPr>
          <p:cNvSpPr txBox="1"/>
          <p:nvPr/>
        </p:nvSpPr>
        <p:spPr>
          <a:xfrm>
            <a:off x="7352077" y="6505280"/>
            <a:ext cx="1763047" cy="369332"/>
          </a:xfrm>
          <a:prstGeom prst="rect">
            <a:avLst/>
          </a:prstGeom>
          <a:noFill/>
        </p:spPr>
        <p:txBody>
          <a:bodyPr wrap="none" rtlCol="0">
            <a:spAutoFit/>
          </a:bodyPr>
          <a:lstStyle/>
          <a:p>
            <a:r>
              <a:rPr lang="en-US" dirty="0"/>
              <a:t>Distance in miles</a:t>
            </a:r>
          </a:p>
        </p:txBody>
      </p:sp>
      <p:sp>
        <p:nvSpPr>
          <p:cNvPr id="3" name="TextBox 2">
            <a:extLst>
              <a:ext uri="{FF2B5EF4-FFF2-40B4-BE49-F238E27FC236}">
                <a16:creationId xmlns:a16="http://schemas.microsoft.com/office/drawing/2014/main" id="{8B627B7D-AA80-4000-814A-D4331D096E00}"/>
              </a:ext>
            </a:extLst>
          </p:cNvPr>
          <p:cNvSpPr txBox="1"/>
          <p:nvPr/>
        </p:nvSpPr>
        <p:spPr>
          <a:xfrm>
            <a:off x="4114800" y="2438400"/>
            <a:ext cx="4235603" cy="646331"/>
          </a:xfrm>
          <a:prstGeom prst="rect">
            <a:avLst/>
          </a:prstGeom>
          <a:noFill/>
        </p:spPr>
        <p:txBody>
          <a:bodyPr wrap="square" rtlCol="0">
            <a:spAutoFit/>
          </a:bodyPr>
          <a:lstStyle/>
          <a:p>
            <a:pPr algn="ctr"/>
            <a:r>
              <a:rPr lang="en-US" b="1" dirty="0"/>
              <a:t>State Space/Transition model</a:t>
            </a:r>
          </a:p>
          <a:p>
            <a:pPr algn="ctr"/>
            <a:r>
              <a:rPr lang="en-US" dirty="0"/>
              <a:t>Defined as a graph</a:t>
            </a:r>
          </a:p>
        </p:txBody>
      </p:sp>
      <p:sp>
        <p:nvSpPr>
          <p:cNvPr id="4" name="Rectangle 3">
            <a:extLst>
              <a:ext uri="{FF2B5EF4-FFF2-40B4-BE49-F238E27FC236}">
                <a16:creationId xmlns:a16="http://schemas.microsoft.com/office/drawing/2014/main" id="{423F1CE8-6643-4911-9EE8-41F8B0BE2694}"/>
              </a:ext>
            </a:extLst>
          </p:cNvPr>
          <p:cNvSpPr/>
          <p:nvPr/>
        </p:nvSpPr>
        <p:spPr>
          <a:xfrm>
            <a:off x="3219450" y="2438400"/>
            <a:ext cx="5895674" cy="4405311"/>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5" name="Arrow: Down 4">
            <a:extLst>
              <a:ext uri="{FF2B5EF4-FFF2-40B4-BE49-F238E27FC236}">
                <a16:creationId xmlns:a16="http://schemas.microsoft.com/office/drawing/2014/main" id="{0D34B89B-F4C1-4473-B4C6-CB22829EDEB0}"/>
              </a:ext>
            </a:extLst>
          </p:cNvPr>
          <p:cNvSpPr/>
          <p:nvPr/>
        </p:nvSpPr>
        <p:spPr>
          <a:xfrm rot="2322737">
            <a:off x="6380168" y="1908203"/>
            <a:ext cx="496523" cy="6463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C3E7D6D-785B-56BC-087C-21CD5ED86ADA}"/>
              </a:ext>
            </a:extLst>
          </p:cNvPr>
          <p:cNvSpPr txBox="1"/>
          <p:nvPr/>
        </p:nvSpPr>
        <p:spPr>
          <a:xfrm>
            <a:off x="6477000" y="35628"/>
            <a:ext cx="2368867" cy="369332"/>
          </a:xfrm>
          <a:prstGeom prst="rect">
            <a:avLst/>
          </a:prstGeom>
          <a:noFill/>
        </p:spPr>
        <p:txBody>
          <a:bodyPr wrap="square" rtlCol="0">
            <a:spAutoFit/>
          </a:bodyPr>
          <a:lstStyle/>
          <a:p>
            <a:r>
              <a:rPr lang="en-US" b="1" dirty="0"/>
              <a:t>Original Description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24899-9202-49C8-9CFC-76056765C35B}"/>
              </a:ext>
            </a:extLst>
          </p:cNvPr>
          <p:cNvSpPr>
            <a:spLocks noGrp="1"/>
          </p:cNvSpPr>
          <p:nvPr>
            <p:ph type="title"/>
          </p:nvPr>
        </p:nvSpPr>
        <p:spPr/>
        <p:txBody>
          <a:bodyPr/>
          <a:lstStyle/>
          <a:p>
            <a:r>
              <a:rPr lang="en-US" dirty="0"/>
              <a:t>Planning vs. Execution Phase</a:t>
            </a:r>
          </a:p>
        </p:txBody>
      </p:sp>
      <p:sp>
        <p:nvSpPr>
          <p:cNvPr id="3" name="Content Placeholder 2">
            <a:extLst>
              <a:ext uri="{FF2B5EF4-FFF2-40B4-BE49-F238E27FC236}">
                <a16:creationId xmlns:a16="http://schemas.microsoft.com/office/drawing/2014/main" id="{3E6B963F-E87F-4651-B2DE-E5A07C2F52E6}"/>
              </a:ext>
            </a:extLst>
          </p:cNvPr>
          <p:cNvSpPr>
            <a:spLocks noGrp="1"/>
          </p:cNvSpPr>
          <p:nvPr>
            <p:ph idx="1"/>
          </p:nvPr>
        </p:nvSpPr>
        <p:spPr>
          <a:xfrm>
            <a:off x="628650" y="1676401"/>
            <a:ext cx="7886700" cy="949186"/>
          </a:xfrm>
        </p:spPr>
        <p:txBody>
          <a:bodyPr>
            <a:normAutofit fontScale="85000" lnSpcReduction="10000"/>
          </a:bodyPr>
          <a:lstStyle/>
          <a:p>
            <a:pPr marL="457200" indent="-457200">
              <a:buFont typeface="+mj-lt"/>
              <a:buAutoNum type="arabicPeriod"/>
            </a:pPr>
            <a:r>
              <a:rPr lang="en-US" dirty="0"/>
              <a:t>Planning is done by </a:t>
            </a:r>
            <a:r>
              <a:rPr lang="en-US" b="1" dirty="0"/>
              <a:t>a planning function </a:t>
            </a:r>
            <a:r>
              <a:rPr lang="en-US" dirty="0"/>
              <a:t>using search. The result is a </a:t>
            </a:r>
            <a:r>
              <a:rPr lang="en-US" b="1" dirty="0"/>
              <a:t>plan</a:t>
            </a:r>
            <a:r>
              <a:rPr lang="en-US" dirty="0"/>
              <a:t>.</a:t>
            </a:r>
          </a:p>
          <a:p>
            <a:pPr marL="457200" indent="-457200">
              <a:buFont typeface="+mj-lt"/>
              <a:buAutoNum type="arabicPeriod"/>
            </a:pPr>
            <a:r>
              <a:rPr lang="en-US" dirty="0"/>
              <a:t>The plan can be executed by a </a:t>
            </a:r>
            <a:r>
              <a:rPr lang="en-US" b="1" dirty="0"/>
              <a:t>model-based agent function.</a:t>
            </a:r>
            <a:r>
              <a:rPr lang="en-US" dirty="0"/>
              <a:t> The used model is the plan + a step counter so the agent function can follow the plan.</a:t>
            </a:r>
          </a:p>
        </p:txBody>
      </p:sp>
      <p:grpSp>
        <p:nvGrpSpPr>
          <p:cNvPr id="8" name="Group 7">
            <a:extLst>
              <a:ext uri="{FF2B5EF4-FFF2-40B4-BE49-F238E27FC236}">
                <a16:creationId xmlns:a16="http://schemas.microsoft.com/office/drawing/2014/main" id="{D2DAC08E-DA66-5C39-4A92-2375B4445B08}"/>
              </a:ext>
            </a:extLst>
          </p:cNvPr>
          <p:cNvGrpSpPr/>
          <p:nvPr/>
        </p:nvGrpSpPr>
        <p:grpSpPr>
          <a:xfrm>
            <a:off x="3048000" y="3233375"/>
            <a:ext cx="5152608" cy="2155983"/>
            <a:chOff x="1143000" y="3279775"/>
            <a:chExt cx="5152608" cy="2155983"/>
          </a:xfrm>
        </p:grpSpPr>
        <p:grpSp>
          <p:nvGrpSpPr>
            <p:cNvPr id="28" name="Group 27">
              <a:extLst>
                <a:ext uri="{FF2B5EF4-FFF2-40B4-BE49-F238E27FC236}">
                  <a16:creationId xmlns:a16="http://schemas.microsoft.com/office/drawing/2014/main" id="{9A16963B-4497-49CC-84E8-2E09171927A7}"/>
                </a:ext>
              </a:extLst>
            </p:cNvPr>
            <p:cNvGrpSpPr/>
            <p:nvPr/>
          </p:nvGrpSpPr>
          <p:grpSpPr>
            <a:xfrm>
              <a:off x="1143000" y="3279775"/>
              <a:ext cx="5152608" cy="2155983"/>
              <a:chOff x="1039085" y="3352800"/>
              <a:chExt cx="5152608" cy="2155983"/>
            </a:xfrm>
          </p:grpSpPr>
          <p:sp>
            <p:nvSpPr>
              <p:cNvPr id="4" name="TextBox 3">
                <a:extLst>
                  <a:ext uri="{FF2B5EF4-FFF2-40B4-BE49-F238E27FC236}">
                    <a16:creationId xmlns:a16="http://schemas.microsoft.com/office/drawing/2014/main" id="{F281C13B-D08C-41C7-95F0-994DE7700A16}"/>
                  </a:ext>
                </a:extLst>
              </p:cNvPr>
              <p:cNvSpPr txBox="1"/>
              <p:nvPr/>
            </p:nvSpPr>
            <p:spPr>
              <a:xfrm>
                <a:off x="5257263" y="3821651"/>
                <a:ext cx="733784" cy="1477328"/>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wrap="square" rtlCol="0">
                <a:spAutoFit/>
              </a:bodyPr>
              <a:lstStyle/>
              <a:p>
                <a:pPr algn="ctr"/>
                <a:r>
                  <a:rPr lang="en-US" dirty="0"/>
                  <a:t>S</a:t>
                </a:r>
              </a:p>
              <a:p>
                <a:pPr algn="ctr"/>
                <a:r>
                  <a:rPr lang="en-US" dirty="0"/>
                  <a:t>S</a:t>
                </a:r>
              </a:p>
              <a:p>
                <a:pPr algn="ctr"/>
                <a:r>
                  <a:rPr lang="en-US" dirty="0"/>
                  <a:t>S</a:t>
                </a:r>
              </a:p>
              <a:p>
                <a:pPr algn="ctr"/>
                <a:r>
                  <a:rPr lang="en-US" dirty="0"/>
                  <a:t>E</a:t>
                </a:r>
              </a:p>
              <a:p>
                <a:pPr algn="ctr"/>
                <a:r>
                  <a:rPr lang="en-US" dirty="0"/>
                  <a:t>…</a:t>
                </a:r>
              </a:p>
            </p:txBody>
          </p:sp>
          <p:sp>
            <p:nvSpPr>
              <p:cNvPr id="5" name="TextBox 4">
                <a:extLst>
                  <a:ext uri="{FF2B5EF4-FFF2-40B4-BE49-F238E27FC236}">
                    <a16:creationId xmlns:a16="http://schemas.microsoft.com/office/drawing/2014/main" id="{E3487A28-7FEC-42DE-B61F-F40B099F9075}"/>
                  </a:ext>
                </a:extLst>
              </p:cNvPr>
              <p:cNvSpPr txBox="1"/>
              <p:nvPr/>
            </p:nvSpPr>
            <p:spPr>
              <a:xfrm>
                <a:off x="1980699" y="4836256"/>
                <a:ext cx="1143000" cy="369332"/>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wrap="square" rtlCol="0">
                <a:spAutoFit/>
              </a:bodyPr>
              <a:lstStyle/>
              <a:p>
                <a:pPr algn="ctr"/>
                <a:r>
                  <a:rPr lang="en-US" dirty="0"/>
                  <a:t>Step 2</a:t>
                </a:r>
              </a:p>
            </p:txBody>
          </p:sp>
          <p:cxnSp>
            <p:nvCxnSpPr>
              <p:cNvPr id="7" name="Straight Arrow Connector 6">
                <a:extLst>
                  <a:ext uri="{FF2B5EF4-FFF2-40B4-BE49-F238E27FC236}">
                    <a16:creationId xmlns:a16="http://schemas.microsoft.com/office/drawing/2014/main" id="{8DD78E0A-A9CD-41B1-AECE-E5C87683D860}"/>
                  </a:ext>
                </a:extLst>
              </p:cNvPr>
              <p:cNvCxnSpPr>
                <a:cxnSpLocks/>
                <a:stCxn id="5" idx="3"/>
                <a:endCxn id="10" idx="1"/>
              </p:cNvCxnSpPr>
              <p:nvPr/>
            </p:nvCxnSpPr>
            <p:spPr>
              <a:xfrm flipV="1">
                <a:off x="3123699" y="4262534"/>
                <a:ext cx="1476876" cy="758388"/>
              </a:xfrm>
              <a:prstGeom prst="straightConnector1">
                <a:avLst/>
              </a:prstGeom>
              <a:ln w="76200">
                <a:solidFill>
                  <a:schemeClr val="accent5"/>
                </a:solidFill>
                <a:headEnd type="non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4264DD5C-CD60-4FEF-A8C6-2549F68A5065}"/>
                  </a:ext>
                </a:extLst>
              </p:cNvPr>
              <p:cNvSpPr txBox="1"/>
              <p:nvPr/>
            </p:nvSpPr>
            <p:spPr>
              <a:xfrm>
                <a:off x="4600575" y="4077868"/>
                <a:ext cx="381000" cy="369332"/>
              </a:xfrm>
              <a:prstGeom prst="rect">
                <a:avLst/>
              </a:prstGeom>
              <a:noFill/>
            </p:spPr>
            <p:txBody>
              <a:bodyPr wrap="square" rtlCol="0">
                <a:spAutoFit/>
              </a:bodyPr>
              <a:lstStyle/>
              <a:p>
                <a:r>
                  <a:rPr lang="en-US" dirty="0"/>
                  <a:t>2</a:t>
                </a:r>
              </a:p>
            </p:txBody>
          </p:sp>
          <p:sp>
            <p:nvSpPr>
              <p:cNvPr id="11" name="TextBox 10">
                <a:extLst>
                  <a:ext uri="{FF2B5EF4-FFF2-40B4-BE49-F238E27FC236}">
                    <a16:creationId xmlns:a16="http://schemas.microsoft.com/office/drawing/2014/main" id="{60E265ED-85C6-4305-881B-B50A7214BBC7}"/>
                  </a:ext>
                </a:extLst>
              </p:cNvPr>
              <p:cNvSpPr txBox="1"/>
              <p:nvPr/>
            </p:nvSpPr>
            <p:spPr>
              <a:xfrm>
                <a:off x="4599715" y="4341449"/>
                <a:ext cx="381000" cy="369332"/>
              </a:xfrm>
              <a:prstGeom prst="rect">
                <a:avLst/>
              </a:prstGeom>
              <a:noFill/>
            </p:spPr>
            <p:txBody>
              <a:bodyPr wrap="square" rtlCol="0">
                <a:spAutoFit/>
              </a:bodyPr>
              <a:lstStyle/>
              <a:p>
                <a:r>
                  <a:rPr lang="en-US" dirty="0"/>
                  <a:t>3</a:t>
                </a:r>
              </a:p>
            </p:txBody>
          </p:sp>
          <p:sp>
            <p:nvSpPr>
              <p:cNvPr id="12" name="TextBox 11">
                <a:extLst>
                  <a:ext uri="{FF2B5EF4-FFF2-40B4-BE49-F238E27FC236}">
                    <a16:creationId xmlns:a16="http://schemas.microsoft.com/office/drawing/2014/main" id="{FDF6BB9D-69D6-4035-A10E-032C703BC33C}"/>
                  </a:ext>
                </a:extLst>
              </p:cNvPr>
              <p:cNvSpPr txBox="1"/>
              <p:nvPr/>
            </p:nvSpPr>
            <p:spPr>
              <a:xfrm>
                <a:off x="4589562" y="4651590"/>
                <a:ext cx="381000" cy="369332"/>
              </a:xfrm>
              <a:prstGeom prst="rect">
                <a:avLst/>
              </a:prstGeom>
              <a:noFill/>
            </p:spPr>
            <p:txBody>
              <a:bodyPr wrap="square" rtlCol="0">
                <a:spAutoFit/>
              </a:bodyPr>
              <a:lstStyle/>
              <a:p>
                <a:r>
                  <a:rPr lang="en-US" dirty="0"/>
                  <a:t>4</a:t>
                </a:r>
              </a:p>
            </p:txBody>
          </p:sp>
          <p:sp>
            <p:nvSpPr>
              <p:cNvPr id="13" name="TextBox 12">
                <a:extLst>
                  <a:ext uri="{FF2B5EF4-FFF2-40B4-BE49-F238E27FC236}">
                    <a16:creationId xmlns:a16="http://schemas.microsoft.com/office/drawing/2014/main" id="{F26767FE-3CCF-47D3-ACC4-7D4CE178B81E}"/>
                  </a:ext>
                </a:extLst>
              </p:cNvPr>
              <p:cNvSpPr txBox="1"/>
              <p:nvPr/>
            </p:nvSpPr>
            <p:spPr>
              <a:xfrm>
                <a:off x="4419600" y="3424535"/>
                <a:ext cx="914400" cy="369332"/>
              </a:xfrm>
              <a:prstGeom prst="rect">
                <a:avLst/>
              </a:prstGeom>
              <a:noFill/>
            </p:spPr>
            <p:txBody>
              <a:bodyPr wrap="square" rtlCol="0">
                <a:spAutoFit/>
              </a:bodyPr>
              <a:lstStyle/>
              <a:p>
                <a:r>
                  <a:rPr lang="en-US" dirty="0"/>
                  <a:t>Step</a:t>
                </a:r>
              </a:p>
            </p:txBody>
          </p:sp>
          <p:sp>
            <p:nvSpPr>
              <p:cNvPr id="14" name="TextBox 13">
                <a:extLst>
                  <a:ext uri="{FF2B5EF4-FFF2-40B4-BE49-F238E27FC236}">
                    <a16:creationId xmlns:a16="http://schemas.microsoft.com/office/drawing/2014/main" id="{1151AAF9-1B70-4E2D-8C11-8AA0CB12F354}"/>
                  </a:ext>
                </a:extLst>
              </p:cNvPr>
              <p:cNvSpPr txBox="1"/>
              <p:nvPr/>
            </p:nvSpPr>
            <p:spPr>
              <a:xfrm>
                <a:off x="4589562" y="3813897"/>
                <a:ext cx="381000" cy="369332"/>
              </a:xfrm>
              <a:prstGeom prst="rect">
                <a:avLst/>
              </a:prstGeom>
              <a:noFill/>
            </p:spPr>
            <p:txBody>
              <a:bodyPr wrap="square" rtlCol="0">
                <a:spAutoFit/>
              </a:bodyPr>
              <a:lstStyle/>
              <a:p>
                <a:r>
                  <a:rPr lang="en-US" dirty="0"/>
                  <a:t>1</a:t>
                </a:r>
              </a:p>
            </p:txBody>
          </p:sp>
          <p:sp>
            <p:nvSpPr>
              <p:cNvPr id="24" name="TextBox 23">
                <a:extLst>
                  <a:ext uri="{FF2B5EF4-FFF2-40B4-BE49-F238E27FC236}">
                    <a16:creationId xmlns:a16="http://schemas.microsoft.com/office/drawing/2014/main" id="{F751783D-19EA-4481-99F2-A2EE82B69559}"/>
                  </a:ext>
                </a:extLst>
              </p:cNvPr>
              <p:cNvSpPr txBox="1"/>
              <p:nvPr/>
            </p:nvSpPr>
            <p:spPr>
              <a:xfrm>
                <a:off x="1039085" y="4166339"/>
                <a:ext cx="3048000" cy="523220"/>
              </a:xfrm>
              <a:prstGeom prst="rect">
                <a:avLst/>
              </a:prstGeom>
              <a:noFill/>
            </p:spPr>
            <p:txBody>
              <a:bodyPr wrap="square" rtlCol="0">
                <a:spAutoFit/>
              </a:bodyPr>
              <a:lstStyle/>
              <a:p>
                <a:pPr algn="ctr"/>
                <a:r>
                  <a:rPr lang="en-US" sz="1400" dirty="0"/>
                  <a:t>Agent’s State</a:t>
                </a:r>
              </a:p>
              <a:p>
                <a:pPr algn="ctr"/>
                <a:r>
                  <a:rPr lang="en-US" sz="1400" dirty="0"/>
                  <a:t>(= program counter)</a:t>
                </a:r>
              </a:p>
            </p:txBody>
          </p:sp>
          <p:sp>
            <p:nvSpPr>
              <p:cNvPr id="25" name="TextBox 24">
                <a:extLst>
                  <a:ext uri="{FF2B5EF4-FFF2-40B4-BE49-F238E27FC236}">
                    <a16:creationId xmlns:a16="http://schemas.microsoft.com/office/drawing/2014/main" id="{9279523E-6893-4967-A081-A6CAF1BFC6EB}"/>
                  </a:ext>
                </a:extLst>
              </p:cNvPr>
              <p:cNvSpPr txBox="1"/>
              <p:nvPr/>
            </p:nvSpPr>
            <p:spPr>
              <a:xfrm>
                <a:off x="5319892" y="3427041"/>
                <a:ext cx="608526" cy="369332"/>
              </a:xfrm>
              <a:prstGeom prst="rect">
                <a:avLst/>
              </a:prstGeom>
              <a:noFill/>
            </p:spPr>
            <p:txBody>
              <a:bodyPr wrap="square" rtlCol="0">
                <a:spAutoFit/>
              </a:bodyPr>
              <a:lstStyle/>
              <a:p>
                <a:r>
                  <a:rPr lang="en-US" dirty="0"/>
                  <a:t>Plan</a:t>
                </a:r>
              </a:p>
            </p:txBody>
          </p:sp>
          <p:sp>
            <p:nvSpPr>
              <p:cNvPr id="26" name="Rectangle 25">
                <a:extLst>
                  <a:ext uri="{FF2B5EF4-FFF2-40B4-BE49-F238E27FC236}">
                    <a16:creationId xmlns:a16="http://schemas.microsoft.com/office/drawing/2014/main" id="{D469C6AE-C822-461C-AF5D-23C3FFAF7BF7}"/>
                  </a:ext>
                </a:extLst>
              </p:cNvPr>
              <p:cNvSpPr/>
              <p:nvPr/>
            </p:nvSpPr>
            <p:spPr>
              <a:xfrm>
                <a:off x="1524000" y="3352800"/>
                <a:ext cx="4667693" cy="2155983"/>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sz="1400" dirty="0"/>
              </a:p>
            </p:txBody>
          </p:sp>
          <p:sp>
            <p:nvSpPr>
              <p:cNvPr id="27" name="TextBox 26">
                <a:extLst>
                  <a:ext uri="{FF2B5EF4-FFF2-40B4-BE49-F238E27FC236}">
                    <a16:creationId xmlns:a16="http://schemas.microsoft.com/office/drawing/2014/main" id="{E7C45D22-3726-411A-AE0C-B3A81CAB3BE2}"/>
                  </a:ext>
                </a:extLst>
              </p:cNvPr>
              <p:cNvSpPr txBox="1"/>
              <p:nvPr/>
            </p:nvSpPr>
            <p:spPr>
              <a:xfrm>
                <a:off x="1600200" y="3421440"/>
                <a:ext cx="1219200" cy="369332"/>
              </a:xfrm>
              <a:prstGeom prst="rect">
                <a:avLst/>
              </a:prstGeom>
              <a:noFill/>
            </p:spPr>
            <p:txBody>
              <a:bodyPr wrap="square" rtlCol="0">
                <a:spAutoFit/>
              </a:bodyPr>
              <a:lstStyle/>
              <a:p>
                <a:r>
                  <a:rPr lang="en-US" b="1" dirty="0"/>
                  <a:t>Agent</a:t>
                </a:r>
              </a:p>
            </p:txBody>
          </p:sp>
        </p:grpSp>
        <p:sp>
          <p:nvSpPr>
            <p:cNvPr id="6" name="TextBox 5">
              <a:extLst>
                <a:ext uri="{FF2B5EF4-FFF2-40B4-BE49-F238E27FC236}">
                  <a16:creationId xmlns:a16="http://schemas.microsoft.com/office/drawing/2014/main" id="{8B6CE156-836D-54DA-6E79-02A95E464995}"/>
                </a:ext>
              </a:extLst>
            </p:cNvPr>
            <p:cNvSpPr txBox="1"/>
            <p:nvPr/>
          </p:nvSpPr>
          <p:spPr>
            <a:xfrm>
              <a:off x="4693477" y="4844560"/>
              <a:ext cx="381000" cy="369332"/>
            </a:xfrm>
            <a:prstGeom prst="rect">
              <a:avLst/>
            </a:prstGeom>
            <a:noFill/>
          </p:spPr>
          <p:txBody>
            <a:bodyPr wrap="square" rtlCol="0">
              <a:spAutoFit/>
            </a:bodyPr>
            <a:lstStyle/>
            <a:p>
              <a:r>
                <a:rPr lang="en-US" dirty="0"/>
                <a:t>…</a:t>
              </a:r>
            </a:p>
          </p:txBody>
        </p:sp>
      </p:grpSp>
      <p:grpSp>
        <p:nvGrpSpPr>
          <p:cNvPr id="30" name="Group 29">
            <a:extLst>
              <a:ext uri="{FF2B5EF4-FFF2-40B4-BE49-F238E27FC236}">
                <a16:creationId xmlns:a16="http://schemas.microsoft.com/office/drawing/2014/main" id="{A0AAA342-B0CA-365A-B50F-F3B4B8FEB04C}"/>
              </a:ext>
            </a:extLst>
          </p:cNvPr>
          <p:cNvGrpSpPr/>
          <p:nvPr/>
        </p:nvGrpSpPr>
        <p:grpSpPr>
          <a:xfrm>
            <a:off x="737697" y="3216879"/>
            <a:ext cx="2391587" cy="2391587"/>
            <a:chOff x="6347505" y="3279775"/>
            <a:chExt cx="2391587" cy="2391587"/>
          </a:xfrm>
        </p:grpSpPr>
        <p:pic>
          <p:nvPicPr>
            <p:cNvPr id="9" name="Picture 2">
              <a:extLst>
                <a:ext uri="{FF2B5EF4-FFF2-40B4-BE49-F238E27FC236}">
                  <a16:creationId xmlns:a16="http://schemas.microsoft.com/office/drawing/2014/main" id="{9A694FE3-5561-7D96-5BC7-3DC26FC998DC}"/>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encilSketch/>
                      </a14:imgEffect>
                    </a14:imgLayer>
                  </a14:imgProps>
                </a:ext>
              </a:extLst>
            </a:blip>
            <a:srcRect/>
            <a:stretch>
              <a:fillRect/>
            </a:stretch>
          </p:blipFill>
          <p:spPr bwMode="auto">
            <a:xfrm>
              <a:off x="6347505" y="3279775"/>
              <a:ext cx="2391587" cy="2391587"/>
            </a:xfrm>
            <a:prstGeom prst="rect">
              <a:avLst/>
            </a:prstGeom>
            <a:noFill/>
            <a:ln w="9525">
              <a:noFill/>
              <a:miter lim="800000"/>
              <a:headEnd/>
              <a:tailEnd/>
            </a:ln>
          </p:spPr>
        </p:pic>
        <p:cxnSp>
          <p:nvCxnSpPr>
            <p:cNvPr id="19" name="Straight Arrow Connector 18">
              <a:extLst>
                <a:ext uri="{FF2B5EF4-FFF2-40B4-BE49-F238E27FC236}">
                  <a16:creationId xmlns:a16="http://schemas.microsoft.com/office/drawing/2014/main" id="{15034E05-5278-4E1D-2D73-A17E96595D33}"/>
                </a:ext>
              </a:extLst>
            </p:cNvPr>
            <p:cNvCxnSpPr>
              <a:cxnSpLocks/>
            </p:cNvCxnSpPr>
            <p:nvPr/>
          </p:nvCxnSpPr>
          <p:spPr>
            <a:xfrm>
              <a:off x="6553200" y="3292492"/>
              <a:ext cx="0" cy="149225"/>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1" name="Straight Arrow Connector 20">
              <a:extLst>
                <a:ext uri="{FF2B5EF4-FFF2-40B4-BE49-F238E27FC236}">
                  <a16:creationId xmlns:a16="http://schemas.microsoft.com/office/drawing/2014/main" id="{8F654D57-D174-7F84-8E16-1FC52CAFFBD6}"/>
                </a:ext>
              </a:extLst>
            </p:cNvPr>
            <p:cNvCxnSpPr>
              <a:cxnSpLocks/>
            </p:cNvCxnSpPr>
            <p:nvPr/>
          </p:nvCxnSpPr>
          <p:spPr>
            <a:xfrm>
              <a:off x="6553200" y="3429000"/>
              <a:ext cx="0" cy="149225"/>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3" name="Straight Arrow Connector 22">
              <a:extLst>
                <a:ext uri="{FF2B5EF4-FFF2-40B4-BE49-F238E27FC236}">
                  <a16:creationId xmlns:a16="http://schemas.microsoft.com/office/drawing/2014/main" id="{450EEEBA-990B-3A34-05BE-C96E4D74D25F}"/>
                </a:ext>
              </a:extLst>
            </p:cNvPr>
            <p:cNvCxnSpPr>
              <a:cxnSpLocks/>
            </p:cNvCxnSpPr>
            <p:nvPr/>
          </p:nvCxnSpPr>
          <p:spPr>
            <a:xfrm>
              <a:off x="6553200" y="3584575"/>
              <a:ext cx="0" cy="149225"/>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9" name="Straight Arrow Connector 28">
              <a:extLst>
                <a:ext uri="{FF2B5EF4-FFF2-40B4-BE49-F238E27FC236}">
                  <a16:creationId xmlns:a16="http://schemas.microsoft.com/office/drawing/2014/main" id="{F6808E85-5ECF-EDED-22A2-4B43D07B9E71}"/>
                </a:ext>
              </a:extLst>
            </p:cNvPr>
            <p:cNvCxnSpPr>
              <a:cxnSpLocks/>
            </p:cNvCxnSpPr>
            <p:nvPr/>
          </p:nvCxnSpPr>
          <p:spPr>
            <a:xfrm rot="16200000">
              <a:off x="6653642" y="3659187"/>
              <a:ext cx="0" cy="149225"/>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grpSp>
      <p:sp>
        <p:nvSpPr>
          <p:cNvPr id="33" name="Content Placeholder 2">
            <a:extLst>
              <a:ext uri="{FF2B5EF4-FFF2-40B4-BE49-F238E27FC236}">
                <a16:creationId xmlns:a16="http://schemas.microsoft.com/office/drawing/2014/main" id="{CDB0949F-FEE3-CA99-7B67-A916DF4216C7}"/>
              </a:ext>
            </a:extLst>
          </p:cNvPr>
          <p:cNvSpPr txBox="1">
            <a:spLocks/>
          </p:cNvSpPr>
          <p:nvPr/>
        </p:nvSpPr>
        <p:spPr>
          <a:xfrm>
            <a:off x="617764" y="6026478"/>
            <a:ext cx="7886700" cy="589974"/>
          </a:xfrm>
          <a:prstGeom prst="rect">
            <a:avLst/>
          </a:prstGeom>
        </p:spPr>
        <p:txBody>
          <a:bodyPr vert="horz" lIns="91440" tIns="45720" rIns="91440" bIns="45720" rtlCol="0">
            <a:normAutofit fontScale="77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b="1" dirty="0"/>
              <a:t>Note</a:t>
            </a:r>
            <a:r>
              <a:rPr lang="en-US" dirty="0"/>
              <a:t>: The agent does not use percepts or the transition function. It blindly follows the plan.</a:t>
            </a:r>
            <a:br>
              <a:rPr lang="en-US" dirty="0"/>
            </a:br>
            <a:r>
              <a:rPr lang="en-US" b="1" dirty="0"/>
              <a:t>Caution</a:t>
            </a:r>
            <a:r>
              <a:rPr lang="en-US" dirty="0"/>
              <a:t>: This only works in an environment with </a:t>
            </a:r>
            <a:r>
              <a:rPr lang="en-US" b="1" dirty="0"/>
              <a:t>deterministic transitions</a:t>
            </a:r>
            <a:r>
              <a:rPr lang="en-US" dirty="0"/>
              <a:t>.  </a:t>
            </a:r>
          </a:p>
        </p:txBody>
      </p:sp>
      <p:sp>
        <p:nvSpPr>
          <p:cNvPr id="36" name="TextBox 35">
            <a:extLst>
              <a:ext uri="{FF2B5EF4-FFF2-40B4-BE49-F238E27FC236}">
                <a16:creationId xmlns:a16="http://schemas.microsoft.com/office/drawing/2014/main" id="{FA48CFE2-1E92-9DFF-9A57-1C84037F4E51}"/>
              </a:ext>
            </a:extLst>
          </p:cNvPr>
          <p:cNvSpPr txBox="1"/>
          <p:nvPr/>
        </p:nvSpPr>
        <p:spPr>
          <a:xfrm>
            <a:off x="1118447" y="2763174"/>
            <a:ext cx="1929553" cy="369332"/>
          </a:xfrm>
          <a:prstGeom prst="rect">
            <a:avLst/>
          </a:prstGeom>
          <a:noFill/>
        </p:spPr>
        <p:txBody>
          <a:bodyPr wrap="square">
            <a:spAutoFit/>
          </a:bodyPr>
          <a:lstStyle/>
          <a:p>
            <a:r>
              <a:rPr lang="en-US" b="1" dirty="0"/>
              <a:t>Planning function</a:t>
            </a:r>
          </a:p>
        </p:txBody>
      </p:sp>
      <p:sp>
        <p:nvSpPr>
          <p:cNvPr id="37" name="TextBox 36">
            <a:extLst>
              <a:ext uri="{FF2B5EF4-FFF2-40B4-BE49-F238E27FC236}">
                <a16:creationId xmlns:a16="http://schemas.microsoft.com/office/drawing/2014/main" id="{9678B282-B10F-72AF-B852-FC232480871E}"/>
              </a:ext>
            </a:extLst>
          </p:cNvPr>
          <p:cNvSpPr txBox="1"/>
          <p:nvPr/>
        </p:nvSpPr>
        <p:spPr>
          <a:xfrm>
            <a:off x="3864213" y="2730149"/>
            <a:ext cx="4005095" cy="369332"/>
          </a:xfrm>
          <a:prstGeom prst="rect">
            <a:avLst/>
          </a:prstGeom>
          <a:noFill/>
        </p:spPr>
        <p:txBody>
          <a:bodyPr wrap="square">
            <a:spAutoFit/>
          </a:bodyPr>
          <a:lstStyle/>
          <a:p>
            <a:r>
              <a:rPr lang="en-US" b="1" dirty="0"/>
              <a:t>Execution function </a:t>
            </a:r>
            <a:r>
              <a:rPr lang="en-US" dirty="0"/>
              <a:t>at step 2 in the plan</a:t>
            </a:r>
          </a:p>
        </p:txBody>
      </p:sp>
      <p:sp>
        <p:nvSpPr>
          <p:cNvPr id="38" name="TextBox 37">
            <a:extLst>
              <a:ext uri="{FF2B5EF4-FFF2-40B4-BE49-F238E27FC236}">
                <a16:creationId xmlns:a16="http://schemas.microsoft.com/office/drawing/2014/main" id="{DAB6D509-C389-EABF-6961-9FA3C4320F66}"/>
              </a:ext>
            </a:extLst>
          </p:cNvPr>
          <p:cNvSpPr txBox="1"/>
          <p:nvPr/>
        </p:nvSpPr>
        <p:spPr>
          <a:xfrm rot="16200000">
            <a:off x="982591" y="3466519"/>
            <a:ext cx="271712" cy="369332"/>
          </a:xfrm>
          <a:prstGeom prst="rect">
            <a:avLst/>
          </a:prstGeom>
          <a:noFill/>
        </p:spPr>
        <p:txBody>
          <a:bodyPr wrap="square" rtlCol="0">
            <a:spAutoFit/>
          </a:bodyPr>
          <a:lstStyle/>
          <a:p>
            <a:r>
              <a:rPr lang="en-US" dirty="0">
                <a:solidFill>
                  <a:schemeClr val="accent6"/>
                </a:solidFill>
              </a:rPr>
              <a:t>…</a:t>
            </a:r>
          </a:p>
        </p:txBody>
      </p:sp>
      <p:cxnSp>
        <p:nvCxnSpPr>
          <p:cNvPr id="18" name="Connector: Elbow 17">
            <a:extLst>
              <a:ext uri="{FF2B5EF4-FFF2-40B4-BE49-F238E27FC236}">
                <a16:creationId xmlns:a16="http://schemas.microsoft.com/office/drawing/2014/main" id="{9551AF79-6B93-19AF-9461-B0B0BD3C7342}"/>
              </a:ext>
            </a:extLst>
          </p:cNvPr>
          <p:cNvCxnSpPr>
            <a:stCxn id="9" idx="2"/>
            <a:endCxn id="4" idx="2"/>
          </p:cNvCxnSpPr>
          <p:nvPr/>
        </p:nvCxnSpPr>
        <p:spPr>
          <a:xfrm rot="5400000" flipH="1" flipV="1">
            <a:off x="4568824" y="2544220"/>
            <a:ext cx="428912" cy="5699579"/>
          </a:xfrm>
          <a:prstGeom prst="bentConnector3">
            <a:avLst>
              <a:gd name="adj1" fmla="val -53298"/>
            </a:avLst>
          </a:prstGeom>
          <a:ln w="1905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20404009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A8D72-99B9-A207-E474-95FE2AEE3379}"/>
              </a:ext>
            </a:extLst>
          </p:cNvPr>
          <p:cNvSpPr>
            <a:spLocks noGrp="1"/>
          </p:cNvSpPr>
          <p:nvPr>
            <p:ph type="title"/>
          </p:nvPr>
        </p:nvSpPr>
        <p:spPr/>
        <p:txBody>
          <a:bodyPr>
            <a:normAutofit/>
          </a:bodyPr>
          <a:lstStyle/>
          <a:p>
            <a:r>
              <a:rPr lang="en-US" sz="2800" dirty="0"/>
              <a:t>Complete Planning Agent for a Maze-Solving Agent</a:t>
            </a:r>
          </a:p>
        </p:txBody>
      </p:sp>
      <p:sp>
        <p:nvSpPr>
          <p:cNvPr id="4" name="Rectangle 3">
            <a:extLst>
              <a:ext uri="{FF2B5EF4-FFF2-40B4-BE49-F238E27FC236}">
                <a16:creationId xmlns:a16="http://schemas.microsoft.com/office/drawing/2014/main" id="{47EE04EB-FDAD-F984-D610-9EC783632DAA}"/>
              </a:ext>
            </a:extLst>
          </p:cNvPr>
          <p:cNvSpPr/>
          <p:nvPr/>
        </p:nvSpPr>
        <p:spPr>
          <a:xfrm>
            <a:off x="1009650" y="2260852"/>
            <a:ext cx="4394027" cy="304800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2F070FF-4D65-E7C9-1ACB-B36EF1F4C786}"/>
              </a:ext>
            </a:extLst>
          </p:cNvPr>
          <p:cNvSpPr/>
          <p:nvPr/>
        </p:nvSpPr>
        <p:spPr>
          <a:xfrm>
            <a:off x="6477000" y="2260852"/>
            <a:ext cx="1447800" cy="304800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tx1"/>
                </a:solidFill>
              </a:rPr>
              <a:t>Environment</a:t>
            </a:r>
          </a:p>
          <a:p>
            <a:pPr algn="ctr"/>
            <a:endParaRPr lang="en-US" dirty="0">
              <a:solidFill>
                <a:schemeClr val="tx1"/>
              </a:solidFill>
            </a:endParaRPr>
          </a:p>
          <a:p>
            <a:pPr algn="ctr"/>
            <a:r>
              <a:rPr lang="en-US" dirty="0">
                <a:solidFill>
                  <a:schemeClr val="tx1"/>
                </a:solidFill>
              </a:rPr>
              <a:t>Physical Maze</a:t>
            </a:r>
          </a:p>
        </p:txBody>
      </p:sp>
      <p:sp>
        <p:nvSpPr>
          <p:cNvPr id="12" name="TextBox 11">
            <a:extLst>
              <a:ext uri="{FF2B5EF4-FFF2-40B4-BE49-F238E27FC236}">
                <a16:creationId xmlns:a16="http://schemas.microsoft.com/office/drawing/2014/main" id="{A79A5B77-0753-3C80-0701-85ED846E29E5}"/>
              </a:ext>
            </a:extLst>
          </p:cNvPr>
          <p:cNvSpPr txBox="1"/>
          <p:nvPr/>
        </p:nvSpPr>
        <p:spPr>
          <a:xfrm>
            <a:off x="3388701" y="1371600"/>
            <a:ext cx="1898478" cy="738664"/>
          </a:xfrm>
          <a:prstGeom prst="rect">
            <a:avLst/>
          </a:prstGeom>
          <a:noFill/>
        </p:spPr>
        <p:txBody>
          <a:bodyPr wrap="square" rtlCol="0">
            <a:spAutoFit/>
          </a:bodyPr>
          <a:lstStyle/>
          <a:p>
            <a:r>
              <a:rPr lang="en-US" sz="1400" dirty="0"/>
              <a:t>Map </a:t>
            </a:r>
            <a:br>
              <a:rPr lang="en-US" sz="1400" dirty="0"/>
            </a:br>
            <a:r>
              <a:rPr lang="en-US" sz="1400" dirty="0"/>
              <a:t>= Transition function + initial and goal state</a:t>
            </a:r>
          </a:p>
        </p:txBody>
      </p:sp>
      <p:cxnSp>
        <p:nvCxnSpPr>
          <p:cNvPr id="14" name="Straight Arrow Connector 13">
            <a:extLst>
              <a:ext uri="{FF2B5EF4-FFF2-40B4-BE49-F238E27FC236}">
                <a16:creationId xmlns:a16="http://schemas.microsoft.com/office/drawing/2014/main" id="{00F7312F-513F-182C-CCBF-62BEAC8F8370}"/>
              </a:ext>
            </a:extLst>
          </p:cNvPr>
          <p:cNvCxnSpPr>
            <a:cxnSpLocks/>
            <a:endCxn id="24" idx="3"/>
          </p:cNvCxnSpPr>
          <p:nvPr/>
        </p:nvCxnSpPr>
        <p:spPr>
          <a:xfrm flipH="1">
            <a:off x="5098877" y="2700477"/>
            <a:ext cx="1530523"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2" name="Straight Arrow Connector 21">
            <a:extLst>
              <a:ext uri="{FF2B5EF4-FFF2-40B4-BE49-F238E27FC236}">
                <a16:creationId xmlns:a16="http://schemas.microsoft.com/office/drawing/2014/main" id="{D078E14E-CE8B-4CAA-DD9E-B4F589A9AB0D}"/>
              </a:ext>
            </a:extLst>
          </p:cNvPr>
          <p:cNvCxnSpPr>
            <a:cxnSpLocks/>
            <a:stCxn id="25" idx="3"/>
          </p:cNvCxnSpPr>
          <p:nvPr/>
        </p:nvCxnSpPr>
        <p:spPr>
          <a:xfrm>
            <a:off x="5201581" y="4991775"/>
            <a:ext cx="1580219"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4" name="TextBox 23">
            <a:extLst>
              <a:ext uri="{FF2B5EF4-FFF2-40B4-BE49-F238E27FC236}">
                <a16:creationId xmlns:a16="http://schemas.microsoft.com/office/drawing/2014/main" id="{4AA1C588-96F1-EE94-0BDE-75EB05E5E306}"/>
              </a:ext>
            </a:extLst>
          </p:cNvPr>
          <p:cNvSpPr txBox="1"/>
          <p:nvPr/>
        </p:nvSpPr>
        <p:spPr>
          <a:xfrm>
            <a:off x="4184477" y="2515811"/>
            <a:ext cx="914400" cy="369332"/>
          </a:xfrm>
          <a:prstGeom prst="rect">
            <a:avLst/>
          </a:prstGeom>
          <a:noFill/>
        </p:spPr>
        <p:txBody>
          <a:bodyPr wrap="square" rtlCol="0">
            <a:spAutoFit/>
          </a:bodyPr>
          <a:lstStyle/>
          <a:p>
            <a:r>
              <a:rPr lang="en-US" dirty="0"/>
              <a:t>Sensors</a:t>
            </a:r>
          </a:p>
        </p:txBody>
      </p:sp>
      <p:sp>
        <p:nvSpPr>
          <p:cNvPr id="25" name="TextBox 24">
            <a:extLst>
              <a:ext uri="{FF2B5EF4-FFF2-40B4-BE49-F238E27FC236}">
                <a16:creationId xmlns:a16="http://schemas.microsoft.com/office/drawing/2014/main" id="{EA083DFE-4C36-0C94-8302-313F526159A3}"/>
              </a:ext>
            </a:extLst>
          </p:cNvPr>
          <p:cNvSpPr txBox="1"/>
          <p:nvPr/>
        </p:nvSpPr>
        <p:spPr>
          <a:xfrm>
            <a:off x="4081772" y="4807109"/>
            <a:ext cx="1119809" cy="369332"/>
          </a:xfrm>
          <a:prstGeom prst="rect">
            <a:avLst/>
          </a:prstGeom>
          <a:noFill/>
        </p:spPr>
        <p:txBody>
          <a:bodyPr wrap="square" rtlCol="0">
            <a:spAutoFit/>
          </a:bodyPr>
          <a:lstStyle/>
          <a:p>
            <a:r>
              <a:rPr lang="en-US" dirty="0"/>
              <a:t>Actuators</a:t>
            </a:r>
          </a:p>
        </p:txBody>
      </p:sp>
      <p:sp>
        <p:nvSpPr>
          <p:cNvPr id="26" name="Flowchart: Document 25">
            <a:extLst>
              <a:ext uri="{FF2B5EF4-FFF2-40B4-BE49-F238E27FC236}">
                <a16:creationId xmlns:a16="http://schemas.microsoft.com/office/drawing/2014/main" id="{A1D0D1DE-2930-B85A-AEA6-1BA5C797D282}"/>
              </a:ext>
            </a:extLst>
          </p:cNvPr>
          <p:cNvSpPr/>
          <p:nvPr/>
        </p:nvSpPr>
        <p:spPr>
          <a:xfrm>
            <a:off x="2671633" y="3634091"/>
            <a:ext cx="609600" cy="937591"/>
          </a:xfrm>
          <a:prstGeom prst="flowChartDocumen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dirty="0"/>
              <a:t>Plan</a:t>
            </a:r>
          </a:p>
        </p:txBody>
      </p:sp>
      <p:sp>
        <p:nvSpPr>
          <p:cNvPr id="27" name="Rectangle 26">
            <a:extLst>
              <a:ext uri="{FF2B5EF4-FFF2-40B4-BE49-F238E27FC236}">
                <a16:creationId xmlns:a16="http://schemas.microsoft.com/office/drawing/2014/main" id="{4B335A07-30C7-7F2F-6DE2-F2603A478600}"/>
              </a:ext>
            </a:extLst>
          </p:cNvPr>
          <p:cNvSpPr/>
          <p:nvPr/>
        </p:nvSpPr>
        <p:spPr>
          <a:xfrm>
            <a:off x="2328733" y="2476546"/>
            <a:ext cx="1295400" cy="63541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Planning function</a:t>
            </a:r>
          </a:p>
        </p:txBody>
      </p:sp>
      <p:sp>
        <p:nvSpPr>
          <p:cNvPr id="29" name="Rectangle 28">
            <a:extLst>
              <a:ext uri="{FF2B5EF4-FFF2-40B4-BE49-F238E27FC236}">
                <a16:creationId xmlns:a16="http://schemas.microsoft.com/office/drawing/2014/main" id="{8B8FE497-FD5A-414F-B390-B1A3A187D04A}"/>
              </a:ext>
            </a:extLst>
          </p:cNvPr>
          <p:cNvSpPr/>
          <p:nvPr/>
        </p:nvSpPr>
        <p:spPr>
          <a:xfrm>
            <a:off x="3991779" y="3569242"/>
            <a:ext cx="1295400" cy="63541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Agent function</a:t>
            </a:r>
          </a:p>
        </p:txBody>
      </p:sp>
      <p:cxnSp>
        <p:nvCxnSpPr>
          <p:cNvPr id="30" name="Straight Arrow Connector 29">
            <a:extLst>
              <a:ext uri="{FF2B5EF4-FFF2-40B4-BE49-F238E27FC236}">
                <a16:creationId xmlns:a16="http://schemas.microsoft.com/office/drawing/2014/main" id="{A148EE61-3EA1-E3B4-4B55-BEEC9867BF7E}"/>
              </a:ext>
            </a:extLst>
          </p:cNvPr>
          <p:cNvCxnSpPr>
            <a:cxnSpLocks/>
            <a:stCxn id="75" idx="2"/>
            <a:endCxn id="27" idx="0"/>
          </p:cNvCxnSpPr>
          <p:nvPr/>
        </p:nvCxnSpPr>
        <p:spPr>
          <a:xfrm>
            <a:off x="2976433" y="2155611"/>
            <a:ext cx="0" cy="32093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5" name="Straight Arrow Connector 34">
            <a:extLst>
              <a:ext uri="{FF2B5EF4-FFF2-40B4-BE49-F238E27FC236}">
                <a16:creationId xmlns:a16="http://schemas.microsoft.com/office/drawing/2014/main" id="{0AEBF7BB-9215-C0AF-2072-EF71F603943A}"/>
              </a:ext>
            </a:extLst>
          </p:cNvPr>
          <p:cNvCxnSpPr>
            <a:stCxn id="24" idx="2"/>
            <a:endCxn id="29" idx="0"/>
          </p:cNvCxnSpPr>
          <p:nvPr/>
        </p:nvCxnSpPr>
        <p:spPr>
          <a:xfrm flipH="1">
            <a:off x="4639479" y="2885143"/>
            <a:ext cx="2198" cy="68409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0" name="Straight Arrow Connector 39">
            <a:extLst>
              <a:ext uri="{FF2B5EF4-FFF2-40B4-BE49-F238E27FC236}">
                <a16:creationId xmlns:a16="http://schemas.microsoft.com/office/drawing/2014/main" id="{CB43D0F8-D6D4-A99A-BDBD-1CB85F0EF0AB}"/>
              </a:ext>
            </a:extLst>
          </p:cNvPr>
          <p:cNvCxnSpPr>
            <a:cxnSpLocks/>
            <a:stCxn id="29" idx="2"/>
            <a:endCxn id="25" idx="0"/>
          </p:cNvCxnSpPr>
          <p:nvPr/>
        </p:nvCxnSpPr>
        <p:spPr>
          <a:xfrm>
            <a:off x="4639479" y="4204653"/>
            <a:ext cx="2198" cy="60245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0" name="Straight Arrow Connector 49">
            <a:extLst>
              <a:ext uri="{FF2B5EF4-FFF2-40B4-BE49-F238E27FC236}">
                <a16:creationId xmlns:a16="http://schemas.microsoft.com/office/drawing/2014/main" id="{4EFB613D-1690-C492-C50D-D118275F3CAF}"/>
              </a:ext>
            </a:extLst>
          </p:cNvPr>
          <p:cNvCxnSpPr>
            <a:cxnSpLocks/>
            <a:stCxn id="27" idx="2"/>
            <a:endCxn id="26" idx="0"/>
          </p:cNvCxnSpPr>
          <p:nvPr/>
        </p:nvCxnSpPr>
        <p:spPr>
          <a:xfrm>
            <a:off x="2976433" y="3111957"/>
            <a:ext cx="0" cy="52213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4" name="Rectangle 53">
            <a:extLst>
              <a:ext uri="{FF2B5EF4-FFF2-40B4-BE49-F238E27FC236}">
                <a16:creationId xmlns:a16="http://schemas.microsoft.com/office/drawing/2014/main" id="{0B7C1EE7-71F7-6B4F-D34C-379DCC7C376F}"/>
              </a:ext>
            </a:extLst>
          </p:cNvPr>
          <p:cNvSpPr/>
          <p:nvPr/>
        </p:nvSpPr>
        <p:spPr>
          <a:xfrm>
            <a:off x="2524307" y="4794005"/>
            <a:ext cx="795466" cy="292523"/>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1050" dirty="0"/>
              <a:t>Counter in plan</a:t>
            </a:r>
          </a:p>
        </p:txBody>
      </p:sp>
      <p:cxnSp>
        <p:nvCxnSpPr>
          <p:cNvPr id="58" name="Straight Arrow Connector 57">
            <a:extLst>
              <a:ext uri="{FF2B5EF4-FFF2-40B4-BE49-F238E27FC236}">
                <a16:creationId xmlns:a16="http://schemas.microsoft.com/office/drawing/2014/main" id="{153297F0-3177-04CD-16C2-36C9AB8FDEB0}"/>
              </a:ext>
            </a:extLst>
          </p:cNvPr>
          <p:cNvCxnSpPr>
            <a:cxnSpLocks/>
          </p:cNvCxnSpPr>
          <p:nvPr/>
        </p:nvCxnSpPr>
        <p:spPr>
          <a:xfrm flipH="1" flipV="1">
            <a:off x="3624133" y="2794251"/>
            <a:ext cx="384261" cy="79164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61" name="Straight Arrow Connector 60">
            <a:extLst>
              <a:ext uri="{FF2B5EF4-FFF2-40B4-BE49-F238E27FC236}">
                <a16:creationId xmlns:a16="http://schemas.microsoft.com/office/drawing/2014/main" id="{2AC11F8C-0F28-1F74-A8AC-B78E269513FC}"/>
              </a:ext>
            </a:extLst>
          </p:cNvPr>
          <p:cNvCxnSpPr>
            <a:stCxn id="26" idx="3"/>
            <a:endCxn id="29" idx="1"/>
          </p:cNvCxnSpPr>
          <p:nvPr/>
        </p:nvCxnSpPr>
        <p:spPr>
          <a:xfrm flipV="1">
            <a:off x="3281233" y="3886948"/>
            <a:ext cx="710546" cy="21593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65" name="Straight Arrow Connector 64">
            <a:extLst>
              <a:ext uri="{FF2B5EF4-FFF2-40B4-BE49-F238E27FC236}">
                <a16:creationId xmlns:a16="http://schemas.microsoft.com/office/drawing/2014/main" id="{C2DC9E51-BDEE-14E6-1A5F-B87C11A51AD9}"/>
              </a:ext>
            </a:extLst>
          </p:cNvPr>
          <p:cNvCxnSpPr>
            <a:stCxn id="54" idx="3"/>
            <a:endCxn id="29" idx="1"/>
          </p:cNvCxnSpPr>
          <p:nvPr/>
        </p:nvCxnSpPr>
        <p:spPr>
          <a:xfrm flipV="1">
            <a:off x="3319773" y="3886948"/>
            <a:ext cx="672006" cy="1053319"/>
          </a:xfrm>
          <a:prstGeom prst="straightConnector1">
            <a:avLst/>
          </a:prstGeom>
          <a:ln>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66" name="TextBox 65">
            <a:extLst>
              <a:ext uri="{FF2B5EF4-FFF2-40B4-BE49-F238E27FC236}">
                <a16:creationId xmlns:a16="http://schemas.microsoft.com/office/drawing/2014/main" id="{A832D720-62A7-875A-50E7-2D1B1CF429F3}"/>
              </a:ext>
            </a:extLst>
          </p:cNvPr>
          <p:cNvSpPr txBox="1"/>
          <p:nvPr/>
        </p:nvSpPr>
        <p:spPr>
          <a:xfrm>
            <a:off x="1092685" y="2375674"/>
            <a:ext cx="1295400" cy="2616101"/>
          </a:xfrm>
          <a:prstGeom prst="rect">
            <a:avLst/>
          </a:prstGeom>
          <a:noFill/>
        </p:spPr>
        <p:txBody>
          <a:bodyPr wrap="square" rtlCol="0">
            <a:spAutoFit/>
          </a:bodyPr>
          <a:lstStyle/>
          <a:p>
            <a:r>
              <a:rPr lang="en-US" sz="1600" b="1" dirty="0"/>
              <a:t>Physical agent </a:t>
            </a:r>
          </a:p>
          <a:p>
            <a:endParaRPr lang="en-US" sz="1200" dirty="0"/>
          </a:p>
          <a:p>
            <a:r>
              <a:rPr lang="en-US" sz="1200" dirty="0"/>
              <a:t>has an event loop:</a:t>
            </a:r>
          </a:p>
          <a:p>
            <a:pPr marL="285750" indent="-285750">
              <a:buFont typeface="Arial" panose="020B0604020202020204" pitchFamily="34" charset="0"/>
              <a:buChar char="•"/>
            </a:pPr>
            <a:r>
              <a:rPr lang="en-US" sz="1200" dirty="0"/>
              <a:t>Read sensors</a:t>
            </a:r>
          </a:p>
          <a:p>
            <a:pPr marL="285750" indent="-285750">
              <a:buFont typeface="Arial" panose="020B0604020202020204" pitchFamily="34" charset="0"/>
              <a:buChar char="•"/>
            </a:pPr>
            <a:r>
              <a:rPr lang="en-US" sz="1200" dirty="0"/>
              <a:t>Call agent function</a:t>
            </a:r>
          </a:p>
          <a:p>
            <a:pPr marL="285750" indent="-285750">
              <a:buFont typeface="Arial" panose="020B0604020202020204" pitchFamily="34" charset="0"/>
              <a:buChar char="•"/>
            </a:pPr>
            <a:r>
              <a:rPr lang="en-US" sz="1200" dirty="0"/>
              <a:t>Execute action in the physical environment</a:t>
            </a:r>
          </a:p>
          <a:p>
            <a:pPr marL="285750" indent="-285750">
              <a:buFont typeface="Arial" panose="020B0604020202020204" pitchFamily="34" charset="0"/>
              <a:buChar char="•"/>
            </a:pPr>
            <a:r>
              <a:rPr lang="en-US" sz="1200" dirty="0"/>
              <a:t>Repeat</a:t>
            </a:r>
          </a:p>
        </p:txBody>
      </p:sp>
      <p:sp>
        <p:nvSpPr>
          <p:cNvPr id="67" name="TextBox 66">
            <a:extLst>
              <a:ext uri="{FF2B5EF4-FFF2-40B4-BE49-F238E27FC236}">
                <a16:creationId xmlns:a16="http://schemas.microsoft.com/office/drawing/2014/main" id="{E2D8A0B5-2575-659B-3EB2-DB7A163D7D89}"/>
              </a:ext>
            </a:extLst>
          </p:cNvPr>
          <p:cNvSpPr txBox="1"/>
          <p:nvPr/>
        </p:nvSpPr>
        <p:spPr>
          <a:xfrm rot="3894451">
            <a:off x="3599472" y="2892076"/>
            <a:ext cx="912202" cy="415498"/>
          </a:xfrm>
          <a:prstGeom prst="rect">
            <a:avLst/>
          </a:prstGeom>
          <a:noFill/>
        </p:spPr>
        <p:txBody>
          <a:bodyPr wrap="square" rtlCol="0">
            <a:spAutoFit/>
          </a:bodyPr>
          <a:lstStyle/>
          <a:p>
            <a:pPr algn="ctr"/>
            <a:r>
              <a:rPr lang="en-US" sz="1050" dirty="0"/>
              <a:t>Need  to plan or replan</a:t>
            </a:r>
          </a:p>
        </p:txBody>
      </p:sp>
      <p:sp>
        <p:nvSpPr>
          <p:cNvPr id="68" name="TextBox 67">
            <a:extLst>
              <a:ext uri="{FF2B5EF4-FFF2-40B4-BE49-F238E27FC236}">
                <a16:creationId xmlns:a16="http://schemas.microsoft.com/office/drawing/2014/main" id="{A03AB979-D3AE-7A42-908A-FCE005D22F76}"/>
              </a:ext>
            </a:extLst>
          </p:cNvPr>
          <p:cNvSpPr txBox="1"/>
          <p:nvPr/>
        </p:nvSpPr>
        <p:spPr>
          <a:xfrm rot="18182195">
            <a:off x="3389483" y="4406195"/>
            <a:ext cx="912202" cy="415498"/>
          </a:xfrm>
          <a:prstGeom prst="rect">
            <a:avLst/>
          </a:prstGeom>
          <a:noFill/>
        </p:spPr>
        <p:txBody>
          <a:bodyPr wrap="square" rtlCol="0">
            <a:spAutoFit/>
          </a:bodyPr>
          <a:lstStyle/>
          <a:p>
            <a:pPr algn="ctr"/>
            <a:r>
              <a:rPr lang="en-US" sz="1050" dirty="0"/>
              <a:t>Follow the plan</a:t>
            </a:r>
          </a:p>
        </p:txBody>
      </p:sp>
      <p:sp>
        <p:nvSpPr>
          <p:cNvPr id="69" name="TextBox 68">
            <a:extLst>
              <a:ext uri="{FF2B5EF4-FFF2-40B4-BE49-F238E27FC236}">
                <a16:creationId xmlns:a16="http://schemas.microsoft.com/office/drawing/2014/main" id="{375EE33E-FB2C-721F-EF76-2A3EC3DE72A8}"/>
              </a:ext>
            </a:extLst>
          </p:cNvPr>
          <p:cNvSpPr txBox="1"/>
          <p:nvPr/>
        </p:nvSpPr>
        <p:spPr>
          <a:xfrm>
            <a:off x="4607549" y="3001602"/>
            <a:ext cx="726737" cy="276999"/>
          </a:xfrm>
          <a:prstGeom prst="rect">
            <a:avLst/>
          </a:prstGeom>
          <a:noFill/>
        </p:spPr>
        <p:txBody>
          <a:bodyPr wrap="none" rtlCol="0">
            <a:spAutoFit/>
          </a:bodyPr>
          <a:lstStyle/>
          <a:p>
            <a:r>
              <a:rPr lang="en-US" sz="1200" dirty="0"/>
              <a:t>percepts</a:t>
            </a:r>
          </a:p>
        </p:txBody>
      </p:sp>
      <p:sp>
        <p:nvSpPr>
          <p:cNvPr id="70" name="TextBox 69">
            <a:extLst>
              <a:ext uri="{FF2B5EF4-FFF2-40B4-BE49-F238E27FC236}">
                <a16:creationId xmlns:a16="http://schemas.microsoft.com/office/drawing/2014/main" id="{E3E2FC15-F2AD-3226-002B-6DD69A27664D}"/>
              </a:ext>
            </a:extLst>
          </p:cNvPr>
          <p:cNvSpPr txBox="1"/>
          <p:nvPr/>
        </p:nvSpPr>
        <p:spPr>
          <a:xfrm>
            <a:off x="4591957" y="4237669"/>
            <a:ext cx="572593" cy="276999"/>
          </a:xfrm>
          <a:prstGeom prst="rect">
            <a:avLst/>
          </a:prstGeom>
          <a:noFill/>
        </p:spPr>
        <p:txBody>
          <a:bodyPr wrap="none" rtlCol="0">
            <a:spAutoFit/>
          </a:bodyPr>
          <a:lstStyle/>
          <a:p>
            <a:r>
              <a:rPr lang="en-US" sz="1200" dirty="0"/>
              <a:t>action</a:t>
            </a:r>
          </a:p>
        </p:txBody>
      </p:sp>
      <p:sp>
        <p:nvSpPr>
          <p:cNvPr id="71" name="TextBox 70">
            <a:extLst>
              <a:ext uri="{FF2B5EF4-FFF2-40B4-BE49-F238E27FC236}">
                <a16:creationId xmlns:a16="http://schemas.microsoft.com/office/drawing/2014/main" id="{75455819-E475-3473-AEA6-95B408637968}"/>
              </a:ext>
            </a:extLst>
          </p:cNvPr>
          <p:cNvSpPr txBox="1"/>
          <p:nvPr/>
        </p:nvSpPr>
        <p:spPr>
          <a:xfrm>
            <a:off x="5456762" y="2423478"/>
            <a:ext cx="970137" cy="276999"/>
          </a:xfrm>
          <a:prstGeom prst="rect">
            <a:avLst/>
          </a:prstGeom>
          <a:noFill/>
        </p:spPr>
        <p:txBody>
          <a:bodyPr wrap="none" rtlCol="0">
            <a:spAutoFit/>
          </a:bodyPr>
          <a:lstStyle/>
          <a:p>
            <a:r>
              <a:rPr lang="en-US" sz="1200" dirty="0"/>
              <a:t>Sensor input</a:t>
            </a:r>
          </a:p>
        </p:txBody>
      </p:sp>
      <p:sp>
        <p:nvSpPr>
          <p:cNvPr id="72" name="TextBox 71">
            <a:extLst>
              <a:ext uri="{FF2B5EF4-FFF2-40B4-BE49-F238E27FC236}">
                <a16:creationId xmlns:a16="http://schemas.microsoft.com/office/drawing/2014/main" id="{2614B56B-CD77-296C-B1E6-448390DE68FC}"/>
              </a:ext>
            </a:extLst>
          </p:cNvPr>
          <p:cNvSpPr txBox="1"/>
          <p:nvPr/>
        </p:nvSpPr>
        <p:spPr>
          <a:xfrm>
            <a:off x="5423878" y="4994397"/>
            <a:ext cx="1045502" cy="830997"/>
          </a:xfrm>
          <a:prstGeom prst="rect">
            <a:avLst/>
          </a:prstGeom>
          <a:noFill/>
        </p:spPr>
        <p:txBody>
          <a:bodyPr wrap="square" rtlCol="0">
            <a:spAutoFit/>
          </a:bodyPr>
          <a:lstStyle/>
          <a:p>
            <a:pPr algn="ctr"/>
            <a:r>
              <a:rPr lang="en-US" sz="1200" dirty="0"/>
              <a:t>Execute action in the physical environment</a:t>
            </a:r>
          </a:p>
        </p:txBody>
      </p:sp>
      <p:sp>
        <p:nvSpPr>
          <p:cNvPr id="73" name="Rectangle 72">
            <a:extLst>
              <a:ext uri="{FF2B5EF4-FFF2-40B4-BE49-F238E27FC236}">
                <a16:creationId xmlns:a16="http://schemas.microsoft.com/office/drawing/2014/main" id="{8D4F1B72-E637-F0D7-7C26-AC6CB57F21D9}"/>
              </a:ext>
            </a:extLst>
          </p:cNvPr>
          <p:cNvSpPr/>
          <p:nvPr/>
        </p:nvSpPr>
        <p:spPr>
          <a:xfrm>
            <a:off x="2388085" y="3347702"/>
            <a:ext cx="1073323" cy="182874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4" name="TextBox 73">
            <a:extLst>
              <a:ext uri="{FF2B5EF4-FFF2-40B4-BE49-F238E27FC236}">
                <a16:creationId xmlns:a16="http://schemas.microsoft.com/office/drawing/2014/main" id="{FEF9495C-D846-7623-5728-7AED271C7AC4}"/>
              </a:ext>
            </a:extLst>
          </p:cNvPr>
          <p:cNvSpPr txBox="1"/>
          <p:nvPr/>
        </p:nvSpPr>
        <p:spPr>
          <a:xfrm>
            <a:off x="2376361" y="3336782"/>
            <a:ext cx="795466" cy="307777"/>
          </a:xfrm>
          <a:prstGeom prst="rect">
            <a:avLst/>
          </a:prstGeom>
          <a:noFill/>
        </p:spPr>
        <p:txBody>
          <a:bodyPr wrap="square" rtlCol="0">
            <a:spAutoFit/>
          </a:bodyPr>
          <a:lstStyle/>
          <a:p>
            <a:r>
              <a:rPr lang="en-US" sz="1400" dirty="0"/>
              <a:t>State</a:t>
            </a:r>
          </a:p>
        </p:txBody>
      </p:sp>
      <p:grpSp>
        <p:nvGrpSpPr>
          <p:cNvPr id="78" name="Group 77">
            <a:extLst>
              <a:ext uri="{FF2B5EF4-FFF2-40B4-BE49-F238E27FC236}">
                <a16:creationId xmlns:a16="http://schemas.microsoft.com/office/drawing/2014/main" id="{66D5FF0F-4FBC-B030-AAAE-0C75628DC924}"/>
              </a:ext>
            </a:extLst>
          </p:cNvPr>
          <p:cNvGrpSpPr/>
          <p:nvPr/>
        </p:nvGrpSpPr>
        <p:grpSpPr>
          <a:xfrm>
            <a:off x="2627138" y="1395210"/>
            <a:ext cx="698589" cy="814231"/>
            <a:chOff x="1359385" y="1371600"/>
            <a:chExt cx="1022177" cy="1209520"/>
          </a:xfrm>
        </p:grpSpPr>
        <p:pic>
          <p:nvPicPr>
            <p:cNvPr id="7" name="Picture 2">
              <a:extLst>
                <a:ext uri="{FF2B5EF4-FFF2-40B4-BE49-F238E27FC236}">
                  <a16:creationId xmlns:a16="http://schemas.microsoft.com/office/drawing/2014/main" id="{FC0755DE-063C-ECDE-1711-46875EE34DEB}"/>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encilSketch/>
                      </a14:imgEffect>
                    </a14:imgLayer>
                  </a14:imgProps>
                </a:ext>
              </a:extLst>
            </a:blip>
            <a:srcRect/>
            <a:stretch>
              <a:fillRect/>
            </a:stretch>
          </p:blipFill>
          <p:spPr bwMode="auto">
            <a:xfrm>
              <a:off x="1505352" y="1462344"/>
              <a:ext cx="746844" cy="746844"/>
            </a:xfrm>
            <a:prstGeom prst="rect">
              <a:avLst/>
            </a:prstGeom>
            <a:noFill/>
            <a:ln w="9525">
              <a:noFill/>
              <a:miter lim="800000"/>
              <a:headEnd/>
              <a:tailEnd/>
            </a:ln>
          </p:spPr>
        </p:pic>
        <p:sp>
          <p:nvSpPr>
            <p:cNvPr id="75" name="Flowchart: Document 74">
              <a:extLst>
                <a:ext uri="{FF2B5EF4-FFF2-40B4-BE49-F238E27FC236}">
                  <a16:creationId xmlns:a16="http://schemas.microsoft.com/office/drawing/2014/main" id="{A964E517-F8C7-5FEE-1FFC-CA4C4093CD32}"/>
                </a:ext>
              </a:extLst>
            </p:cNvPr>
            <p:cNvSpPr/>
            <p:nvPr/>
          </p:nvSpPr>
          <p:spPr>
            <a:xfrm>
              <a:off x="1359385" y="1371600"/>
              <a:ext cx="1022177" cy="1209520"/>
            </a:xfrm>
            <a:prstGeom prst="flowChartDocumen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TextBox 80">
            <a:extLst>
              <a:ext uri="{FF2B5EF4-FFF2-40B4-BE49-F238E27FC236}">
                <a16:creationId xmlns:a16="http://schemas.microsoft.com/office/drawing/2014/main" id="{13822271-07B3-F1D4-8308-615D8DE88316}"/>
              </a:ext>
            </a:extLst>
          </p:cNvPr>
          <p:cNvSpPr txBox="1"/>
          <p:nvPr/>
        </p:nvSpPr>
        <p:spPr>
          <a:xfrm>
            <a:off x="432690" y="5856889"/>
            <a:ext cx="8413577"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t>The event loop calls the agent function for the next action.</a:t>
            </a:r>
          </a:p>
          <a:p>
            <a:pPr marL="285750" indent="-285750">
              <a:buFont typeface="Arial" panose="020B0604020202020204" pitchFamily="34" charset="0"/>
              <a:buChar char="•"/>
            </a:pPr>
            <a:r>
              <a:rPr lang="en-US" sz="1600" dirty="0"/>
              <a:t>The agent function follows the plan or calls the planning function if there is no plan yet or it thinks the current plan does not work based on the percepts (replanning).</a:t>
            </a:r>
          </a:p>
        </p:txBody>
      </p:sp>
    </p:spTree>
    <p:extLst>
      <p:ext uri="{BB962C8B-B14F-4D97-AF65-F5344CB8AC3E}">
        <p14:creationId xmlns:p14="http://schemas.microsoft.com/office/powerpoint/2010/main" val="39282930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Small tree">
            <a:extLst>
              <a:ext uri="{FF2B5EF4-FFF2-40B4-BE49-F238E27FC236}">
                <a16:creationId xmlns:a16="http://schemas.microsoft.com/office/drawing/2014/main" id="{022110FC-111E-941D-69CB-20CE67DC97C2}"/>
              </a:ext>
            </a:extLst>
          </p:cNvPr>
          <p:cNvPicPr>
            <a:picLocks noChangeAspect="1"/>
          </p:cNvPicPr>
          <p:nvPr/>
        </p:nvPicPr>
        <p:blipFill>
          <a:blip r:embed="rId2"/>
          <a:srcRect r="10999" b="-2"/>
          <a:stretch/>
        </p:blipFill>
        <p:spPr>
          <a:xfrm>
            <a:off x="20" y="1"/>
            <a:ext cx="9143980" cy="6857999"/>
          </a:xfrm>
          <a:prstGeom prst="rect">
            <a:avLst/>
          </a:prstGeom>
        </p:spPr>
      </p:pic>
      <p:sp useBgFill="1">
        <p:nvSpPr>
          <p:cNvPr id="38" name="Freeform: Shape 37">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694" y="609600"/>
            <a:ext cx="4029076"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D0D366F-455D-4298-97E9-89785ADAEC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694" y="609600"/>
            <a:ext cx="4029076"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solidFill>
            <a:srgbClr val="82766A">
              <a:alpha val="1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Content Placeholder 2">
            <a:extLst>
              <a:ext uri="{FF2B5EF4-FFF2-40B4-BE49-F238E27FC236}">
                <a16:creationId xmlns:a16="http://schemas.microsoft.com/office/drawing/2014/main" id="{92AC04F2-A253-42C1-91D8-2D8C359959AD}"/>
              </a:ext>
            </a:extLst>
          </p:cNvPr>
          <p:cNvSpPr>
            <a:spLocks noGrp="1"/>
          </p:cNvSpPr>
          <p:nvPr>
            <p:ph idx="1"/>
          </p:nvPr>
        </p:nvSpPr>
        <p:spPr>
          <a:xfrm>
            <a:off x="4988314" y="1905000"/>
            <a:ext cx="3343835" cy="3751997"/>
          </a:xfrm>
        </p:spPr>
        <p:txBody>
          <a:bodyPr anchor="ctr">
            <a:normAutofit fontScale="92500" lnSpcReduction="10000"/>
          </a:bodyPr>
          <a:lstStyle/>
          <a:p>
            <a:r>
              <a:rPr lang="en-US" sz="1400" dirty="0"/>
              <a:t>Tree search can be used for planning actions for </a:t>
            </a:r>
            <a:r>
              <a:rPr lang="en-US" sz="1400" b="1" dirty="0"/>
              <a:t>goal-based agents</a:t>
            </a:r>
            <a:r>
              <a:rPr lang="en-US" sz="1400" dirty="0"/>
              <a:t> in known, fully observable and deterministic environments.</a:t>
            </a:r>
          </a:p>
          <a:p>
            <a:endParaRPr lang="en-US" sz="1400" dirty="0"/>
          </a:p>
          <a:p>
            <a:r>
              <a:rPr lang="en-US" sz="1400" dirty="0"/>
              <a:t>Issues are:</a:t>
            </a:r>
          </a:p>
          <a:p>
            <a:pPr lvl="1"/>
            <a:r>
              <a:rPr lang="en-US" sz="1400" dirty="0"/>
              <a:t>The large search space typically does not fit into memory. We use a transition function as a compact description of the </a:t>
            </a:r>
            <a:r>
              <a:rPr lang="en-US" sz="1400" b="1" dirty="0"/>
              <a:t>transition model.</a:t>
            </a:r>
            <a:endParaRPr lang="en-US" sz="1400" dirty="0"/>
          </a:p>
          <a:p>
            <a:pPr lvl="1"/>
            <a:r>
              <a:rPr lang="en-US" sz="1400" dirty="0"/>
              <a:t>The search tree is built on the fly, and we have to deal with </a:t>
            </a:r>
            <a:r>
              <a:rPr lang="en-US" sz="1400" b="1" dirty="0"/>
              <a:t>cycles, redundant paths, and memory management</a:t>
            </a:r>
            <a:r>
              <a:rPr lang="en-US" sz="1400" dirty="0"/>
              <a:t>.</a:t>
            </a:r>
          </a:p>
          <a:p>
            <a:pPr lvl="1"/>
            <a:endParaRPr lang="en-US" sz="1400" dirty="0"/>
          </a:p>
          <a:p>
            <a:r>
              <a:rPr lang="en-US" sz="1400" dirty="0"/>
              <a:t>IDS is a memory efficient method used often in AI for </a:t>
            </a:r>
            <a:r>
              <a:rPr lang="en-US" sz="1400" b="1" dirty="0"/>
              <a:t>uninformed search</a:t>
            </a:r>
            <a:r>
              <a:rPr lang="en-US" sz="1400" dirty="0"/>
              <a:t>.</a:t>
            </a:r>
          </a:p>
          <a:p>
            <a:r>
              <a:rPr lang="en-US" sz="1400" b="1" dirty="0"/>
              <a:t>Informed search </a:t>
            </a:r>
            <a:r>
              <a:rPr lang="en-US" sz="1400" dirty="0"/>
              <a:t>uses heuristics based on knowledge or percepts to improve search performance (i.e., A* expand fewer nodes than BFS).</a:t>
            </a:r>
          </a:p>
        </p:txBody>
      </p:sp>
      <p:sp>
        <p:nvSpPr>
          <p:cNvPr id="2" name="Title 1">
            <a:extLst>
              <a:ext uri="{FF2B5EF4-FFF2-40B4-BE49-F238E27FC236}">
                <a16:creationId xmlns:a16="http://schemas.microsoft.com/office/drawing/2014/main" id="{DDFD7AEE-F7EC-44DA-B8A7-79ACFFD3A799}"/>
              </a:ext>
            </a:extLst>
          </p:cNvPr>
          <p:cNvSpPr>
            <a:spLocks noGrp="1"/>
          </p:cNvSpPr>
          <p:nvPr>
            <p:ph type="title"/>
          </p:nvPr>
        </p:nvSpPr>
        <p:spPr>
          <a:xfrm>
            <a:off x="4869546" y="1071350"/>
            <a:ext cx="3581371" cy="1242924"/>
          </a:xfrm>
        </p:spPr>
        <p:txBody>
          <a:bodyPr>
            <a:normAutofit/>
          </a:bodyPr>
          <a:lstStyle/>
          <a:p>
            <a:pPr algn="ctr"/>
            <a:r>
              <a:rPr lang="en-US" sz="3100"/>
              <a:t>Conclusion</a:t>
            </a:r>
          </a:p>
        </p:txBody>
      </p:sp>
      <p:sp>
        <p:nvSpPr>
          <p:cNvPr id="37"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825" y="399531"/>
            <a:ext cx="1280813"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7397741"/>
      </p:ext>
    </p:extLst>
  </p:cSld>
  <p:clrMapOvr>
    <a:masterClrMapping/>
  </p:clrMapOvr>
</p:sld>
</file>

<file path=ppt/theme/theme1.xml><?xml version="1.0" encoding="utf-8"?>
<a:theme xmlns:a="http://schemas.openxmlformats.org/drawingml/2006/main" name="Office Theme">
  <a:themeElements>
    <a:clrScheme name="Office with darker green">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377620"/>
      </a:accent6>
      <a:hlink>
        <a:srgbClr val="467886"/>
      </a:hlink>
      <a:folHlink>
        <a:srgbClr val="96607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AI_theme</Template>
  <TotalTime>22463</TotalTime>
  <Words>6795</Words>
  <Application>Microsoft Office PowerPoint</Application>
  <PresentationFormat>On-screen Show (4:3)</PresentationFormat>
  <Paragraphs>1043</Paragraphs>
  <Slides>92</Slides>
  <Notes>65</Notes>
  <HiddenSlides>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92</vt:i4>
      </vt:variant>
    </vt:vector>
  </HeadingPairs>
  <TitlesOfParts>
    <vt:vector size="100" baseType="lpstr">
      <vt:lpstr>Arial</vt:lpstr>
      <vt:lpstr>Calibri</vt:lpstr>
      <vt:lpstr>Calibri Light</vt:lpstr>
      <vt:lpstr>Cambria Math</vt:lpstr>
      <vt:lpstr>source sans pro</vt:lpstr>
      <vt:lpstr>Times New Roman</vt:lpstr>
      <vt:lpstr>Wingdings</vt:lpstr>
      <vt:lpstr>Office Theme</vt:lpstr>
      <vt:lpstr>CS 5/7320  Artificial Intelligence  Solving problems by searching AIMA Chapter 3</vt:lpstr>
      <vt:lpstr>Contents</vt:lpstr>
      <vt:lpstr>Contents</vt:lpstr>
      <vt:lpstr>What are Search Problems?</vt:lpstr>
      <vt:lpstr>Remember: Goal-based Agent</vt:lpstr>
      <vt:lpstr>Planning for Search Problems</vt:lpstr>
      <vt:lpstr>Definition of a Search Problem</vt:lpstr>
      <vt:lpstr>Transition Function and Available Actions</vt:lpstr>
      <vt:lpstr>Example: Romania Vacation</vt:lpstr>
      <vt:lpstr>Example: Vacuum world</vt:lpstr>
      <vt:lpstr>Example: Sliding-tile Puzzle</vt:lpstr>
      <vt:lpstr>Example: Robot Motion Planning</vt:lpstr>
      <vt:lpstr>Contents</vt:lpstr>
      <vt:lpstr>Solving Search Problems</vt:lpstr>
      <vt:lpstr>Issue: Transition Model is Not a Tree! It can have Redundant Paths</vt:lpstr>
      <vt:lpstr>Search Tree</vt:lpstr>
      <vt:lpstr>Differences Between Typical Tree Search and AI Search</vt:lpstr>
      <vt:lpstr>Tree Search Algorithm Outline</vt:lpstr>
      <vt:lpstr>Tree Search Example</vt:lpstr>
      <vt:lpstr>Tree Search Example</vt:lpstr>
      <vt:lpstr>Tree Search Example</vt:lpstr>
      <vt:lpstr>Search Strategies: Properties</vt:lpstr>
      <vt:lpstr>Search Strategies: Time and Space Complexity</vt:lpstr>
      <vt:lpstr>State Space for Search</vt:lpstr>
      <vt:lpstr>State Space</vt:lpstr>
      <vt:lpstr>Permutations</vt:lpstr>
      <vt:lpstr>Combinations</vt:lpstr>
      <vt:lpstr>Example: What is the State Space Size?</vt:lpstr>
      <vt:lpstr>Examples: What is the State Space Size?</vt:lpstr>
      <vt:lpstr>Examples: What is the State Space Size?</vt:lpstr>
      <vt:lpstr>Example: What is the Search Complexity?</vt:lpstr>
      <vt:lpstr>Examples: What is the  Search Complexity?</vt:lpstr>
      <vt:lpstr>Examples: What is the  Search Complexity?</vt:lpstr>
      <vt:lpstr>Uninformed Search</vt:lpstr>
      <vt:lpstr>Uninformed Search Strategies</vt:lpstr>
      <vt:lpstr>Breadth-First Search (BFS)</vt:lpstr>
      <vt:lpstr>Implementation: BFS</vt:lpstr>
      <vt:lpstr>Implementation: Expanding the Search Tree</vt:lpstr>
      <vt:lpstr>Time and Space Complexity  Breadth-First Search</vt:lpstr>
      <vt:lpstr>Properties of Breadth-First Search</vt:lpstr>
      <vt:lpstr>Uniform-cost Search  (= Dijkstra’s Shortest Path Algorithm)</vt:lpstr>
      <vt:lpstr>Implementation: Best-First Search Strategy</vt:lpstr>
      <vt:lpstr>Depth-First Search (DFS)</vt:lpstr>
      <vt:lpstr>Implementation: DFS</vt:lpstr>
      <vt:lpstr>Time and Space Complexity Depth-First Search</vt:lpstr>
      <vt:lpstr>Properties of Depth-First Search</vt:lpstr>
      <vt:lpstr>Iterative Deepening Search (IDS)</vt:lpstr>
      <vt:lpstr>Iterative Deepening Search (IDS)</vt:lpstr>
      <vt:lpstr>Implementation: IDS</vt:lpstr>
      <vt:lpstr>Properties of Iterative Deepening Search</vt:lpstr>
      <vt:lpstr>Informed Search</vt:lpstr>
      <vt:lpstr>Informed Search</vt:lpstr>
      <vt:lpstr>Heuristic Function</vt:lpstr>
      <vt:lpstr>Heuristic for the Romania Problem</vt:lpstr>
      <vt:lpstr>Greedy Best-First Search Example</vt:lpstr>
      <vt:lpstr>Greedy Best-First Search Example</vt:lpstr>
      <vt:lpstr>Greedy Best-First Search Example</vt:lpstr>
      <vt:lpstr>Greedy Best-First Search Example</vt:lpstr>
      <vt:lpstr>Properties of Greedy Best-First Search</vt:lpstr>
      <vt:lpstr>Implementation of Greedy Best-First search</vt:lpstr>
      <vt:lpstr>Implementation of Greedy Best-First Search</vt:lpstr>
      <vt:lpstr>Properties of Greedy Best-First Search</vt:lpstr>
      <vt:lpstr>The Optimality Problem of  Greedy Best-First search</vt:lpstr>
      <vt:lpstr>A* Search</vt:lpstr>
      <vt:lpstr>A* Search Example</vt:lpstr>
      <vt:lpstr>A* Search Example</vt:lpstr>
      <vt:lpstr>A* Search Example</vt:lpstr>
      <vt:lpstr>A* Search Example</vt:lpstr>
      <vt:lpstr>A* Search Example</vt:lpstr>
      <vt:lpstr>A* Search Example</vt:lpstr>
      <vt:lpstr>BFS vs. A* Search</vt:lpstr>
      <vt:lpstr>Implementation of A* Search</vt:lpstr>
      <vt:lpstr>Optimality: Admissible Heuristics</vt:lpstr>
      <vt:lpstr>Proof of Optimality of A*</vt:lpstr>
      <vt:lpstr>Guarantees of A*</vt:lpstr>
      <vt:lpstr>Properties of A*</vt:lpstr>
      <vt:lpstr>Designing Heuristic Functions</vt:lpstr>
      <vt:lpstr>Heuristics from Relaxed Problems</vt:lpstr>
      <vt:lpstr>Heuristics from Relaxed Problems</vt:lpstr>
      <vt:lpstr>Heuristics from Subproblems</vt:lpstr>
      <vt:lpstr>Dominance: What Heuristic is Better?</vt:lpstr>
      <vt:lpstr>Example: Effect of Information in Search</vt:lpstr>
      <vt:lpstr>Combining Heuristics</vt:lpstr>
      <vt:lpstr>Satisficing Search: Weighted A* Search</vt:lpstr>
      <vt:lpstr>Example of Weighted A* Search</vt:lpstr>
      <vt:lpstr>Memory-Bounded Search</vt:lpstr>
      <vt:lpstr>Implementation as Best-First Search</vt:lpstr>
      <vt:lpstr>Summary: Uninformed Search Strategies</vt:lpstr>
      <vt:lpstr>Summary: All Search Strategies</vt:lpstr>
      <vt:lpstr>Planning vs. Execution Phase</vt:lpstr>
      <vt:lpstr>Complete Planning Agent for a Maze-Solving Agent</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Solving problems by searching</dc:title>
  <dc:creator>michael</dc:creator>
  <cp:lastModifiedBy>Hahsler, Michael</cp:lastModifiedBy>
  <cp:revision>176</cp:revision>
  <dcterms:created xsi:type="dcterms:W3CDTF">2020-09-15T14:04:03Z</dcterms:created>
  <dcterms:modified xsi:type="dcterms:W3CDTF">2024-12-07T03:52:01Z</dcterms:modified>
</cp:coreProperties>
</file>