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7"/>
  </p:notesMasterIdLst>
  <p:sldIdLst>
    <p:sldId id="311" r:id="rId2"/>
    <p:sldId id="394" r:id="rId3"/>
    <p:sldId id="323" r:id="rId4"/>
    <p:sldId id="302" r:id="rId5"/>
    <p:sldId id="332" r:id="rId6"/>
    <p:sldId id="396" r:id="rId7"/>
    <p:sldId id="318" r:id="rId8"/>
    <p:sldId id="319" r:id="rId9"/>
    <p:sldId id="303" r:id="rId10"/>
    <p:sldId id="304" r:id="rId11"/>
    <p:sldId id="296" r:id="rId12"/>
    <p:sldId id="309" r:id="rId13"/>
    <p:sldId id="326" r:id="rId14"/>
    <p:sldId id="295" r:id="rId15"/>
    <p:sldId id="325" r:id="rId16"/>
    <p:sldId id="297" r:id="rId17"/>
    <p:sldId id="397" r:id="rId18"/>
    <p:sldId id="289" r:id="rId19"/>
    <p:sldId id="299" r:id="rId20"/>
    <p:sldId id="327" r:id="rId21"/>
    <p:sldId id="324" r:id="rId22"/>
    <p:sldId id="320" r:id="rId23"/>
    <p:sldId id="329" r:id="rId24"/>
    <p:sldId id="307" r:id="rId25"/>
    <p:sldId id="300" r:id="rId26"/>
    <p:sldId id="331" r:id="rId27"/>
    <p:sldId id="310" r:id="rId28"/>
    <p:sldId id="321" r:id="rId29"/>
    <p:sldId id="313" r:id="rId30"/>
    <p:sldId id="322" r:id="rId31"/>
    <p:sldId id="316" r:id="rId32"/>
    <p:sldId id="330" r:id="rId33"/>
    <p:sldId id="333" r:id="rId34"/>
    <p:sldId id="317" r:id="rId35"/>
    <p:sldId id="395" r:id="rId36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B811594F-1CEC-41E4-8EE7-D4795917EF39}">
          <p14:sldIdLst>
            <p14:sldId id="311"/>
            <p14:sldId id="394"/>
            <p14:sldId id="323"/>
            <p14:sldId id="302"/>
            <p14:sldId id="332"/>
            <p14:sldId id="396"/>
            <p14:sldId id="318"/>
            <p14:sldId id="319"/>
            <p14:sldId id="303"/>
          </p14:sldIdLst>
        </p14:section>
        <p14:section name="Hill Climbing Search" id="{3AEC6051-A6C7-4F27-A616-ABF9A66EA65A}">
          <p14:sldIdLst>
            <p14:sldId id="304"/>
            <p14:sldId id="296"/>
            <p14:sldId id="309"/>
            <p14:sldId id="326"/>
            <p14:sldId id="295"/>
            <p14:sldId id="325"/>
            <p14:sldId id="297"/>
          </p14:sldIdLst>
        </p14:section>
        <p14:section name="Local Optima" id="{ED8E3F8E-7FA3-4E23-9B59-6B2992B2299E}">
          <p14:sldIdLst>
            <p14:sldId id="397"/>
            <p14:sldId id="289"/>
            <p14:sldId id="299"/>
            <p14:sldId id="327"/>
            <p14:sldId id="324"/>
          </p14:sldIdLst>
        </p14:section>
        <p14:section name="Simulated Annealing" id="{CF318AF0-5F1A-4123-BB81-5F192874B105}">
          <p14:sldIdLst>
            <p14:sldId id="320"/>
            <p14:sldId id="329"/>
            <p14:sldId id="307"/>
            <p14:sldId id="300"/>
            <p14:sldId id="331"/>
            <p14:sldId id="310"/>
          </p14:sldIdLst>
        </p14:section>
        <p14:section name="Evolutionary Algorithms" id="{C1DB9E0E-E8CD-4241-A97A-4A854AFEC432}">
          <p14:sldIdLst>
            <p14:sldId id="321"/>
            <p14:sldId id="313"/>
          </p14:sldIdLst>
        </p14:section>
        <p14:section name="Search in Continuous Spaces" id="{9920D5FC-3E98-4CF8-A880-0CC2C2E08E2E}">
          <p14:sldIdLst>
            <p14:sldId id="322"/>
            <p14:sldId id="316"/>
            <p14:sldId id="330"/>
            <p14:sldId id="333"/>
            <p14:sldId id="317"/>
          </p14:sldIdLst>
        </p14:section>
        <p14:section name="Wrapup" id="{F09551BD-4D44-4754-AD30-064144997958}">
          <p14:sldIdLst>
            <p14:sldId id="3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7030A0"/>
    <a:srgbClr val="CC00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2701" autoAdjust="0"/>
  </p:normalViewPr>
  <p:slideViewPr>
    <p:cSldViewPr>
      <p:cViewPr varScale="1">
        <p:scale>
          <a:sx n="89" d="100"/>
          <a:sy n="89" d="100"/>
        </p:scale>
        <p:origin x="170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76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7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7C6803-CA4B-420D-A759-A0176716CDE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B3CC82-3478-4D41-B047-5280D6218386}">
      <dgm:prSet/>
      <dgm:spPr/>
      <dgm:t>
        <a:bodyPr/>
        <a:lstStyle/>
        <a:p>
          <a:r>
            <a:rPr lang="en-US" dirty="0"/>
            <a:t>What is Local Search?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0"/>
              </a:ext>
            </a:extLst>
          </dgm14:cNvPr>
        </a:ext>
      </dgm:extLst>
    </dgm:pt>
    <dgm:pt modelId="{EC9FA683-7C9F-4F3C-9D7B-F4134175B941}" type="parTrans" cxnId="{4D78158A-6127-4485-9228-4830BE8F9308}">
      <dgm:prSet/>
      <dgm:spPr/>
      <dgm:t>
        <a:bodyPr/>
        <a:lstStyle/>
        <a:p>
          <a:endParaRPr lang="en-US"/>
        </a:p>
      </dgm:t>
    </dgm:pt>
    <dgm:pt modelId="{4AA0B62A-EBAA-4094-BAAD-7D30DA2065F6}" type="sibTrans" cxnId="{4D78158A-6127-4485-9228-4830BE8F9308}">
      <dgm:prSet/>
      <dgm:spPr/>
      <dgm:t>
        <a:bodyPr/>
        <a:lstStyle/>
        <a:p>
          <a:endParaRPr lang="en-US"/>
        </a:p>
      </dgm:t>
    </dgm:pt>
    <dgm:pt modelId="{87E2C9DA-AF71-49BE-8463-230D4FAEACDF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n-US" dirty="0"/>
            <a:t>Hill-Climbing Search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0"/>
              </a:ext>
            </a:extLst>
          </dgm14:cNvPr>
        </a:ext>
      </dgm:extLst>
    </dgm:pt>
    <dgm:pt modelId="{7ED67AEE-3EFA-42A3-9FB2-7E51CBD1AD0A}" type="parTrans" cxnId="{73BAC23A-4B06-47EF-832B-1E7F17048948}">
      <dgm:prSet/>
      <dgm:spPr/>
      <dgm:t>
        <a:bodyPr/>
        <a:lstStyle/>
        <a:p>
          <a:endParaRPr lang="en-US"/>
        </a:p>
      </dgm:t>
    </dgm:pt>
    <dgm:pt modelId="{4D78A9AF-DCE9-40A1-968E-8A84669BB17C}" type="sibTrans" cxnId="{73BAC23A-4B06-47EF-832B-1E7F17048948}">
      <dgm:prSet/>
      <dgm:spPr/>
      <dgm:t>
        <a:bodyPr/>
        <a:lstStyle/>
        <a:p>
          <a:endParaRPr lang="en-US"/>
        </a:p>
      </dgm:t>
    </dgm:pt>
    <dgm:pt modelId="{4A686FD9-F517-4034-849B-38895D14ED95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n-US" dirty="0"/>
            <a:t>Simulated Annealing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0"/>
              </a:ext>
            </a:extLst>
          </dgm14:cNvPr>
        </a:ext>
      </dgm:extLst>
    </dgm:pt>
    <dgm:pt modelId="{B5AC7067-DFCC-4F66-B792-E6FD34576449}" type="parTrans" cxnId="{9F78771E-D83F-4FE3-A44B-F778098C046F}">
      <dgm:prSet/>
      <dgm:spPr/>
      <dgm:t>
        <a:bodyPr/>
        <a:lstStyle/>
        <a:p>
          <a:endParaRPr lang="en-US"/>
        </a:p>
      </dgm:t>
    </dgm:pt>
    <dgm:pt modelId="{C9797574-41BD-42CD-B50E-64C62694529C}" type="sibTrans" cxnId="{9F78771E-D83F-4FE3-A44B-F778098C046F}">
      <dgm:prSet/>
      <dgm:spPr/>
      <dgm:t>
        <a:bodyPr/>
        <a:lstStyle/>
        <a:p>
          <a:endParaRPr lang="en-US"/>
        </a:p>
      </dgm:t>
    </dgm:pt>
    <dgm:pt modelId="{74B4ED53-1771-488D-ABAD-21D1DA690E51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n-US" dirty="0"/>
            <a:t>Evolutionary Algorithms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0"/>
              </a:ext>
            </a:extLst>
          </dgm14:cNvPr>
        </a:ext>
      </dgm:extLst>
    </dgm:pt>
    <dgm:pt modelId="{6EE8B661-5343-4B26-B6C6-894D5D8A7773}" type="parTrans" cxnId="{ABB642C9-CEA5-4E8F-847C-482E95851269}">
      <dgm:prSet/>
      <dgm:spPr/>
      <dgm:t>
        <a:bodyPr/>
        <a:lstStyle/>
        <a:p>
          <a:endParaRPr lang="en-US"/>
        </a:p>
      </dgm:t>
    </dgm:pt>
    <dgm:pt modelId="{877A99D1-B351-4E05-99E6-5FAD7B69E1C8}" type="sibTrans" cxnId="{ABB642C9-CEA5-4E8F-847C-482E95851269}">
      <dgm:prSet/>
      <dgm:spPr/>
      <dgm:t>
        <a:bodyPr/>
        <a:lstStyle/>
        <a:p>
          <a:endParaRPr lang="en-US"/>
        </a:p>
      </dgm:t>
    </dgm:pt>
    <dgm:pt modelId="{9227DA0E-23FC-4CFA-8C59-414EB0E01F6C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n-US" dirty="0"/>
            <a:t>Search in Continuous Spaces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0"/>
              </a:ext>
            </a:extLst>
          </dgm14:cNvPr>
        </a:ext>
      </dgm:extLst>
    </dgm:pt>
    <dgm:pt modelId="{3DB6186E-4551-43E5-86B1-E1DD65E0DC9E}" type="parTrans" cxnId="{E42A713B-7206-49A5-9A6C-85CF3F2FC3FC}">
      <dgm:prSet/>
      <dgm:spPr/>
      <dgm:t>
        <a:bodyPr/>
        <a:lstStyle/>
        <a:p>
          <a:endParaRPr lang="en-US"/>
        </a:p>
      </dgm:t>
    </dgm:pt>
    <dgm:pt modelId="{5AFFAE01-E256-4EE8-9509-B262F1BD23CD}" type="sibTrans" cxnId="{E42A713B-7206-49A5-9A6C-85CF3F2FC3FC}">
      <dgm:prSet/>
      <dgm:spPr/>
      <dgm:t>
        <a:bodyPr/>
        <a:lstStyle/>
        <a:p>
          <a:endParaRPr lang="en-US"/>
        </a:p>
      </dgm:t>
    </dgm:pt>
    <dgm:pt modelId="{93623590-CF4A-4CD2-BB6E-ABC5C3F4BECF}" type="pres">
      <dgm:prSet presAssocID="{277C6803-CA4B-420D-A759-A0176716CDEC}" presName="CompostProcess" presStyleCnt="0">
        <dgm:presLayoutVars>
          <dgm:dir/>
          <dgm:resizeHandles val="exact"/>
        </dgm:presLayoutVars>
      </dgm:prSet>
      <dgm:spPr/>
    </dgm:pt>
    <dgm:pt modelId="{9754C195-A9F0-4F0D-A6D2-0DD1520FF8CB}" type="pres">
      <dgm:prSet presAssocID="{277C6803-CA4B-420D-A759-A0176716CDEC}" presName="arrow" presStyleLbl="bgShp" presStyleIdx="0" presStyleCnt="1"/>
      <dgm:spPr/>
    </dgm:pt>
    <dgm:pt modelId="{2940AEB7-E777-4807-BDF0-EF3FA0BEEEC2}" type="pres">
      <dgm:prSet presAssocID="{277C6803-CA4B-420D-A759-A0176716CDEC}" presName="linearProcess" presStyleCnt="0"/>
      <dgm:spPr/>
    </dgm:pt>
    <dgm:pt modelId="{C49C918E-2348-45D8-9BB6-36FC3910AEE6}" type="pres">
      <dgm:prSet presAssocID="{0BB3CC82-3478-4D41-B047-5280D6218386}" presName="textNode" presStyleLbl="node1" presStyleIdx="0" presStyleCnt="5">
        <dgm:presLayoutVars>
          <dgm:bulletEnabled val="1"/>
        </dgm:presLayoutVars>
      </dgm:prSet>
      <dgm:spPr/>
    </dgm:pt>
    <dgm:pt modelId="{C2900225-7812-4D77-ADCE-66E4758CD0CA}" type="pres">
      <dgm:prSet presAssocID="{4AA0B62A-EBAA-4094-BAAD-7D30DA2065F6}" presName="sibTrans" presStyleCnt="0"/>
      <dgm:spPr/>
    </dgm:pt>
    <dgm:pt modelId="{20161611-1CCB-49E5-BCD6-160E7AE8C6F1}" type="pres">
      <dgm:prSet presAssocID="{87E2C9DA-AF71-49BE-8463-230D4FAEACDF}" presName="textNode" presStyleLbl="node1" presStyleIdx="1" presStyleCnt="5">
        <dgm:presLayoutVars>
          <dgm:bulletEnabled val="1"/>
        </dgm:presLayoutVars>
      </dgm:prSet>
      <dgm:spPr/>
    </dgm:pt>
    <dgm:pt modelId="{86916C63-1FAF-43F8-B295-0A3F60413D66}" type="pres">
      <dgm:prSet presAssocID="{4D78A9AF-DCE9-40A1-968E-8A84669BB17C}" presName="sibTrans" presStyleCnt="0"/>
      <dgm:spPr/>
    </dgm:pt>
    <dgm:pt modelId="{FE566455-4387-4F3B-93FD-63039231E455}" type="pres">
      <dgm:prSet presAssocID="{4A686FD9-F517-4034-849B-38895D14ED95}" presName="textNode" presStyleLbl="node1" presStyleIdx="2" presStyleCnt="5">
        <dgm:presLayoutVars>
          <dgm:bulletEnabled val="1"/>
        </dgm:presLayoutVars>
      </dgm:prSet>
      <dgm:spPr/>
    </dgm:pt>
    <dgm:pt modelId="{7685ED58-3418-4846-9665-E14742C7BD0B}" type="pres">
      <dgm:prSet presAssocID="{C9797574-41BD-42CD-B50E-64C62694529C}" presName="sibTrans" presStyleCnt="0"/>
      <dgm:spPr/>
    </dgm:pt>
    <dgm:pt modelId="{FC3C55A0-84B2-4F6E-AB59-77725D722C40}" type="pres">
      <dgm:prSet presAssocID="{74B4ED53-1771-488D-ABAD-21D1DA690E51}" presName="textNode" presStyleLbl="node1" presStyleIdx="3" presStyleCnt="5">
        <dgm:presLayoutVars>
          <dgm:bulletEnabled val="1"/>
        </dgm:presLayoutVars>
      </dgm:prSet>
      <dgm:spPr/>
    </dgm:pt>
    <dgm:pt modelId="{7FE43F55-AB52-4260-A2ED-9324174B1544}" type="pres">
      <dgm:prSet presAssocID="{877A99D1-B351-4E05-99E6-5FAD7B69E1C8}" presName="sibTrans" presStyleCnt="0"/>
      <dgm:spPr/>
    </dgm:pt>
    <dgm:pt modelId="{06064AD5-8D7F-4BDF-925D-EFA8045701F9}" type="pres">
      <dgm:prSet presAssocID="{9227DA0E-23FC-4CFA-8C59-414EB0E01F6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9F78771E-D83F-4FE3-A44B-F778098C046F}" srcId="{277C6803-CA4B-420D-A759-A0176716CDEC}" destId="{4A686FD9-F517-4034-849B-38895D14ED95}" srcOrd="2" destOrd="0" parTransId="{B5AC7067-DFCC-4F66-B792-E6FD34576449}" sibTransId="{C9797574-41BD-42CD-B50E-64C62694529C}"/>
    <dgm:cxn modelId="{C2500236-EA4A-468D-BB1C-6B3E83AB6481}" type="presOf" srcId="{4A686FD9-F517-4034-849B-38895D14ED95}" destId="{FE566455-4387-4F3B-93FD-63039231E455}" srcOrd="0" destOrd="0" presId="urn:microsoft.com/office/officeart/2005/8/layout/hProcess9"/>
    <dgm:cxn modelId="{73BAC23A-4B06-47EF-832B-1E7F17048948}" srcId="{277C6803-CA4B-420D-A759-A0176716CDEC}" destId="{87E2C9DA-AF71-49BE-8463-230D4FAEACDF}" srcOrd="1" destOrd="0" parTransId="{7ED67AEE-3EFA-42A3-9FB2-7E51CBD1AD0A}" sibTransId="{4D78A9AF-DCE9-40A1-968E-8A84669BB17C}"/>
    <dgm:cxn modelId="{E42A713B-7206-49A5-9A6C-85CF3F2FC3FC}" srcId="{277C6803-CA4B-420D-A759-A0176716CDEC}" destId="{9227DA0E-23FC-4CFA-8C59-414EB0E01F6C}" srcOrd="4" destOrd="0" parTransId="{3DB6186E-4551-43E5-86B1-E1DD65E0DC9E}" sibTransId="{5AFFAE01-E256-4EE8-9509-B262F1BD23CD}"/>
    <dgm:cxn modelId="{4D78158A-6127-4485-9228-4830BE8F9308}" srcId="{277C6803-CA4B-420D-A759-A0176716CDEC}" destId="{0BB3CC82-3478-4D41-B047-5280D6218386}" srcOrd="0" destOrd="0" parTransId="{EC9FA683-7C9F-4F3C-9D7B-F4134175B941}" sibTransId="{4AA0B62A-EBAA-4094-BAAD-7D30DA2065F6}"/>
    <dgm:cxn modelId="{98D54D8A-0966-471A-8A03-F463E3E4FD3D}" type="presOf" srcId="{0BB3CC82-3478-4D41-B047-5280D6218386}" destId="{C49C918E-2348-45D8-9BB6-36FC3910AEE6}" srcOrd="0" destOrd="0" presId="urn:microsoft.com/office/officeart/2005/8/layout/hProcess9"/>
    <dgm:cxn modelId="{0879C9B3-3FFE-43F3-8448-762C7FD9BC6F}" type="presOf" srcId="{74B4ED53-1771-488D-ABAD-21D1DA690E51}" destId="{FC3C55A0-84B2-4F6E-AB59-77725D722C40}" srcOrd="0" destOrd="0" presId="urn:microsoft.com/office/officeart/2005/8/layout/hProcess9"/>
    <dgm:cxn modelId="{ABB642C9-CEA5-4E8F-847C-482E95851269}" srcId="{277C6803-CA4B-420D-A759-A0176716CDEC}" destId="{74B4ED53-1771-488D-ABAD-21D1DA690E51}" srcOrd="3" destOrd="0" parTransId="{6EE8B661-5343-4B26-B6C6-894D5D8A7773}" sibTransId="{877A99D1-B351-4E05-99E6-5FAD7B69E1C8}"/>
    <dgm:cxn modelId="{20A242CC-255D-4EE4-BD4B-A2F5ED9DCAE9}" type="presOf" srcId="{9227DA0E-23FC-4CFA-8C59-414EB0E01F6C}" destId="{06064AD5-8D7F-4BDF-925D-EFA8045701F9}" srcOrd="0" destOrd="0" presId="urn:microsoft.com/office/officeart/2005/8/layout/hProcess9"/>
    <dgm:cxn modelId="{169141CD-0342-4B63-B721-5243A4C779D4}" type="presOf" srcId="{87E2C9DA-AF71-49BE-8463-230D4FAEACDF}" destId="{20161611-1CCB-49E5-BCD6-160E7AE8C6F1}" srcOrd="0" destOrd="0" presId="urn:microsoft.com/office/officeart/2005/8/layout/hProcess9"/>
    <dgm:cxn modelId="{AA7D7CDF-7AD0-4080-94E1-5E5B41B38130}" type="presOf" srcId="{277C6803-CA4B-420D-A759-A0176716CDEC}" destId="{93623590-CF4A-4CD2-BB6E-ABC5C3F4BECF}" srcOrd="0" destOrd="0" presId="urn:microsoft.com/office/officeart/2005/8/layout/hProcess9"/>
    <dgm:cxn modelId="{04508D0A-E7F3-4AA3-8620-DE44F159C331}" type="presParOf" srcId="{93623590-CF4A-4CD2-BB6E-ABC5C3F4BECF}" destId="{9754C195-A9F0-4F0D-A6D2-0DD1520FF8CB}" srcOrd="0" destOrd="0" presId="urn:microsoft.com/office/officeart/2005/8/layout/hProcess9"/>
    <dgm:cxn modelId="{A97CB21C-F932-44CD-819E-E60A00C0FBE8}" type="presParOf" srcId="{93623590-CF4A-4CD2-BB6E-ABC5C3F4BECF}" destId="{2940AEB7-E777-4807-BDF0-EF3FA0BEEEC2}" srcOrd="1" destOrd="0" presId="urn:microsoft.com/office/officeart/2005/8/layout/hProcess9"/>
    <dgm:cxn modelId="{9F985081-4E40-4F93-88C2-35AF4C953A4F}" type="presParOf" srcId="{2940AEB7-E777-4807-BDF0-EF3FA0BEEEC2}" destId="{C49C918E-2348-45D8-9BB6-36FC3910AEE6}" srcOrd="0" destOrd="0" presId="urn:microsoft.com/office/officeart/2005/8/layout/hProcess9"/>
    <dgm:cxn modelId="{E1E358F4-BD8A-484C-9D85-B88F8CB9FFD4}" type="presParOf" srcId="{2940AEB7-E777-4807-BDF0-EF3FA0BEEEC2}" destId="{C2900225-7812-4D77-ADCE-66E4758CD0CA}" srcOrd="1" destOrd="0" presId="urn:microsoft.com/office/officeart/2005/8/layout/hProcess9"/>
    <dgm:cxn modelId="{DCDC86E0-345B-4170-8F4C-A1A9BC75C0FC}" type="presParOf" srcId="{2940AEB7-E777-4807-BDF0-EF3FA0BEEEC2}" destId="{20161611-1CCB-49E5-BCD6-160E7AE8C6F1}" srcOrd="2" destOrd="0" presId="urn:microsoft.com/office/officeart/2005/8/layout/hProcess9"/>
    <dgm:cxn modelId="{CD089FAC-7D3F-4F18-9A53-AA6C7921B4E3}" type="presParOf" srcId="{2940AEB7-E777-4807-BDF0-EF3FA0BEEEC2}" destId="{86916C63-1FAF-43F8-B295-0A3F60413D66}" srcOrd="3" destOrd="0" presId="urn:microsoft.com/office/officeart/2005/8/layout/hProcess9"/>
    <dgm:cxn modelId="{2DC080EA-34FA-4231-9E1B-88EF50C76450}" type="presParOf" srcId="{2940AEB7-E777-4807-BDF0-EF3FA0BEEEC2}" destId="{FE566455-4387-4F3B-93FD-63039231E455}" srcOrd="4" destOrd="0" presId="urn:microsoft.com/office/officeart/2005/8/layout/hProcess9"/>
    <dgm:cxn modelId="{85238898-3046-480A-8E6E-7930658D5180}" type="presParOf" srcId="{2940AEB7-E777-4807-BDF0-EF3FA0BEEEC2}" destId="{7685ED58-3418-4846-9665-E14742C7BD0B}" srcOrd="5" destOrd="0" presId="urn:microsoft.com/office/officeart/2005/8/layout/hProcess9"/>
    <dgm:cxn modelId="{16A2F90B-22A4-4C2B-BB52-9B391B6CA0CC}" type="presParOf" srcId="{2940AEB7-E777-4807-BDF0-EF3FA0BEEEC2}" destId="{FC3C55A0-84B2-4F6E-AB59-77725D722C40}" srcOrd="6" destOrd="0" presId="urn:microsoft.com/office/officeart/2005/8/layout/hProcess9"/>
    <dgm:cxn modelId="{0899D7B3-468F-45E2-93F4-858C142C714C}" type="presParOf" srcId="{2940AEB7-E777-4807-BDF0-EF3FA0BEEEC2}" destId="{7FE43F55-AB52-4260-A2ED-9324174B1544}" srcOrd="7" destOrd="0" presId="urn:microsoft.com/office/officeart/2005/8/layout/hProcess9"/>
    <dgm:cxn modelId="{B3E9E043-F09A-4C38-BD91-AEB54C390C3D}" type="presParOf" srcId="{2940AEB7-E777-4807-BDF0-EF3FA0BEEEC2}" destId="{06064AD5-8D7F-4BDF-925D-EFA8045701F9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54C195-A9F0-4F0D-A6D2-0DD1520FF8CB}">
      <dsp:nvSpPr>
        <dsp:cNvPr id="0" name=""/>
        <dsp:cNvSpPr/>
      </dsp:nvSpPr>
      <dsp:spPr>
        <a:xfrm>
          <a:off x="591502" y="0"/>
          <a:ext cx="6703695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9C918E-2348-45D8-9BB6-36FC3910AEE6}">
      <dsp:nvSpPr>
        <dsp:cNvPr id="0" name=""/>
        <dsp:cNvSpPr/>
      </dsp:nvSpPr>
      <dsp:spPr>
        <a:xfrm>
          <a:off x="3465" y="1305401"/>
          <a:ext cx="1515340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What is Local Search?</a:t>
          </a:r>
        </a:p>
      </dsp:txBody>
      <dsp:txXfrm>
        <a:off x="77438" y="1379374"/>
        <a:ext cx="1367394" cy="1592589"/>
      </dsp:txXfrm>
    </dsp:sp>
    <dsp:sp modelId="{20161611-1CCB-49E5-BCD6-160E7AE8C6F1}">
      <dsp:nvSpPr>
        <dsp:cNvPr id="0" name=""/>
        <dsp:cNvSpPr/>
      </dsp:nvSpPr>
      <dsp:spPr>
        <a:xfrm>
          <a:off x="1594572" y="1305401"/>
          <a:ext cx="1515340" cy="1740535"/>
        </a:xfrm>
        <a:prstGeom prst="roundRect">
          <a:avLst/>
        </a:pr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Hill-Climbing Search</a:t>
          </a:r>
        </a:p>
      </dsp:txBody>
      <dsp:txXfrm>
        <a:off x="1668545" y="1379374"/>
        <a:ext cx="1367394" cy="1592589"/>
      </dsp:txXfrm>
    </dsp:sp>
    <dsp:sp modelId="{FE566455-4387-4F3B-93FD-63039231E455}">
      <dsp:nvSpPr>
        <dsp:cNvPr id="0" name=""/>
        <dsp:cNvSpPr/>
      </dsp:nvSpPr>
      <dsp:spPr>
        <a:xfrm>
          <a:off x="3185679" y="1305401"/>
          <a:ext cx="1515340" cy="1740535"/>
        </a:xfrm>
        <a:prstGeom prst="roundRect">
          <a:avLst/>
        </a:pr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Simulated Annealing</a:t>
          </a:r>
        </a:p>
      </dsp:txBody>
      <dsp:txXfrm>
        <a:off x="3259652" y="1379374"/>
        <a:ext cx="1367394" cy="1592589"/>
      </dsp:txXfrm>
    </dsp:sp>
    <dsp:sp modelId="{FC3C55A0-84B2-4F6E-AB59-77725D722C40}">
      <dsp:nvSpPr>
        <dsp:cNvPr id="0" name=""/>
        <dsp:cNvSpPr/>
      </dsp:nvSpPr>
      <dsp:spPr>
        <a:xfrm>
          <a:off x="4776787" y="1305401"/>
          <a:ext cx="1515340" cy="1740535"/>
        </a:xfrm>
        <a:prstGeom prst="roundRect">
          <a:avLst/>
        </a:pr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Evolutionary Algorithms</a:t>
          </a:r>
        </a:p>
      </dsp:txBody>
      <dsp:txXfrm>
        <a:off x="4850760" y="1379374"/>
        <a:ext cx="1367394" cy="1592589"/>
      </dsp:txXfrm>
    </dsp:sp>
    <dsp:sp modelId="{06064AD5-8D7F-4BDF-925D-EFA8045701F9}">
      <dsp:nvSpPr>
        <dsp:cNvPr id="0" name=""/>
        <dsp:cNvSpPr/>
      </dsp:nvSpPr>
      <dsp:spPr>
        <a:xfrm>
          <a:off x="6367894" y="1305401"/>
          <a:ext cx="1515340" cy="1740535"/>
        </a:xfrm>
        <a:prstGeom prst="roundRect">
          <a:avLst/>
        </a:pr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Search in Continuous Spaces</a:t>
          </a:r>
        </a:p>
      </dsp:txBody>
      <dsp:txXfrm>
        <a:off x="6441867" y="1379374"/>
        <a:ext cx="1367394" cy="1592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6E2045A-045A-4BC7-A4D3-1395440B1C3D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A8F1D18-9638-4932-8910-B6EDCB447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52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902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65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32BA5-DDE3-E5F5-235C-CEBD9D769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FF5675-F680-29DA-B1D8-6B0C88BD9F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18A164-8EB3-511F-4F41-488BAA8CD4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04B25-2530-F25E-FBBD-09C5D9450C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29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48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12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9DA4-02CE-43F5-9CF0-D49D363C84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41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BB250-A250-4885-A268-87B3538DFE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20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124F-E4DF-44CD-BFA1-9C4215F3C6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36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41FF-43FD-4C27-B2AB-C7A86A2D65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15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6D21-1181-4166-8079-A41C583EFA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78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4A6A7-A8A8-444E-955C-ECC81D9EE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3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8F21B-BA12-430D-BE3E-273EE4A9C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8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A154-AEC2-45BD-83B5-605C6AF79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63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9F4F-55B6-427D-981E-09CF38EE50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82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0B25-377E-4295-B49E-194E8FC687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42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44E4E-8BDE-4300-9999-9D2DCD00CB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22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13C7E-08E5-4BBC-8983-6EE86B3B3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1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creativecommons.org/licenses/by-sa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0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0.png"/><Relationship Id="rId7" Type="http://schemas.openxmlformats.org/officeDocument/2006/relationships/image" Target="../media/image46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48.png"/><Relationship Id="rId4" Type="http://schemas.openxmlformats.org/officeDocument/2006/relationships/image" Target="../media/image440.png"/><Relationship Id="rId9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8D72E84-B89E-4D86-8F6D-3D5C1F718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9091" r="35364"/>
          <a:stretch/>
        </p:blipFill>
        <p:spPr bwMode="auto">
          <a:xfrm>
            <a:off x="2642616" y="10"/>
            <a:ext cx="6501384" cy="6857990"/>
          </a:xfrm>
          <a:prstGeom prst="rect">
            <a:avLst/>
          </a:prstGeom>
          <a:noFill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334531-89EB-4B5B-9C66-24A9E35E2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485" y="1122363"/>
            <a:ext cx="301752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3600" dirty="0"/>
              <a:t>CS 5/7320 </a:t>
            </a:r>
            <a:r>
              <a:rPr lang="en-US" sz="2700" dirty="0"/>
              <a:t>Artificial Intelligence</a:t>
            </a:r>
            <a:br>
              <a:rPr lang="en-US" sz="4200" dirty="0"/>
            </a:br>
            <a:br>
              <a:rPr lang="en-US" sz="4200" dirty="0"/>
            </a:br>
            <a:r>
              <a:rPr lang="en-US" sz="3600" dirty="0"/>
              <a:t>Local Search</a:t>
            </a:r>
            <a:br>
              <a:rPr lang="en-US" sz="4200" dirty="0"/>
            </a:br>
            <a:r>
              <a:rPr lang="en-US" sz="2200" dirty="0"/>
              <a:t>AIMA Chapters 4.1 &amp; 4.2</a:t>
            </a:r>
            <a:br>
              <a:rPr lang="en-US" sz="4400" dirty="0"/>
            </a:br>
            <a:endParaRPr lang="en-US" sz="4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A21AF66-BFF7-4BB6-8A4E-810079689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485" y="4872922"/>
            <a:ext cx="3017519" cy="1208141"/>
          </a:xfrm>
        </p:spPr>
        <p:txBody>
          <a:bodyPr>
            <a:normAutofit/>
          </a:bodyPr>
          <a:lstStyle/>
          <a:p>
            <a:pPr algn="l"/>
            <a:r>
              <a:rPr lang="en-US" sz="1800" dirty="0"/>
              <a:t>Slides by Michael Hahsler</a:t>
            </a:r>
            <a:br>
              <a:rPr lang="en-US" sz="1800" dirty="0"/>
            </a:br>
            <a:r>
              <a:rPr lang="en-US" sz="1400" dirty="0"/>
              <a:t>based on slides by Svetlana </a:t>
            </a:r>
            <a:r>
              <a:rPr lang="en-US" sz="1400" dirty="0" err="1"/>
              <a:t>Lazepnik</a:t>
            </a:r>
            <a:br>
              <a:rPr lang="en-US" sz="1400" dirty="0"/>
            </a:br>
            <a:r>
              <a:rPr lang="en-US" sz="1400" dirty="0"/>
              <a:t>with figures from the AIMA textbook.</a:t>
            </a:r>
          </a:p>
          <a:p>
            <a:pPr algn="l"/>
            <a:endParaRPr lang="en-US" sz="17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81F5956-4F07-D006-90D2-ADC535048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480955" y="5187199"/>
            <a:ext cx="1304561" cy="1440289"/>
            <a:chOff x="7162800" y="4191000"/>
            <a:chExt cx="1676400" cy="19812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14D2B11-4DA3-B2DC-697F-A573B02FEE1C}"/>
                </a:ext>
              </a:extLst>
            </p:cNvPr>
            <p:cNvSpPr/>
            <p:nvPr/>
          </p:nvSpPr>
          <p:spPr>
            <a:xfrm>
              <a:off x="7162800" y="4191000"/>
              <a:ext cx="1676400" cy="19812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qr code with black dots&#10;&#10;Description automatically generated">
              <a:extLst>
                <a:ext uri="{FF2B5EF4-FFF2-40B4-BE49-F238E27FC236}">
                  <a16:creationId xmlns:a16="http://schemas.microsoft.com/office/drawing/2014/main" id="{2EA60162-73F6-47C9-CEA7-FE9A33D17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684" y="4213372"/>
              <a:ext cx="1632631" cy="163263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808AB48-76AA-1A77-8AF3-8FFC8B2707D1}"/>
                </a:ext>
              </a:extLst>
            </p:cNvPr>
            <p:cNvSpPr/>
            <p:nvPr/>
          </p:nvSpPr>
          <p:spPr>
            <a:xfrm>
              <a:off x="7162800" y="5812970"/>
              <a:ext cx="1664629" cy="35923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Online Material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71CE87F-A647-B283-D1A6-D095EFC38CA6}"/>
              </a:ext>
            </a:extLst>
          </p:cNvPr>
          <p:cNvGrpSpPr/>
          <p:nvPr/>
        </p:nvGrpSpPr>
        <p:grpSpPr>
          <a:xfrm>
            <a:off x="339299" y="5823434"/>
            <a:ext cx="3017521" cy="810962"/>
            <a:chOff x="339299" y="5823434"/>
            <a:chExt cx="3017521" cy="81096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C22313A-FBBF-0AA9-EA3C-D9B99DCAD580}"/>
                </a:ext>
              </a:extLst>
            </p:cNvPr>
            <p:cNvSpPr txBox="1"/>
            <p:nvPr/>
          </p:nvSpPr>
          <p:spPr>
            <a:xfrm>
              <a:off x="339299" y="6203509"/>
              <a:ext cx="3017521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b="0" i="0" dirty="0">
                  <a:solidFill>
                    <a:schemeClr val="tx1">
                      <a:lumMod val="50000"/>
                    </a:schemeClr>
                  </a:solidFill>
                  <a:effectLst/>
                  <a:latin typeface="Calibri" panose="020F0502020204030204" pitchFamily="34" charset="0"/>
                </a:rPr>
                <a:t>This work is licensed under a </a:t>
              </a:r>
              <a:r>
                <a:rPr lang="en-US" sz="1100" b="0" i="0" strike="noStrike" dirty="0">
                  <a:solidFill>
                    <a:schemeClr val="tx1">
                      <a:lumMod val="50000"/>
                    </a:schemeClr>
                  </a:solidFill>
                  <a:effectLst/>
                  <a:latin typeface="Calibri" panose="020F050202020403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Creative Commons Attribution-</a:t>
              </a:r>
              <a:r>
                <a:rPr lang="en-US" sz="1100" b="0" i="0" strike="noStrike" dirty="0" err="1">
                  <a:solidFill>
                    <a:schemeClr val="tx1">
                      <a:lumMod val="50000"/>
                    </a:schemeClr>
                  </a:solidFill>
                  <a:effectLst/>
                  <a:latin typeface="Calibri" panose="020F050202020403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ShareAlike</a:t>
              </a:r>
              <a:r>
                <a:rPr lang="en-US" sz="1100" b="0" i="0" strike="noStrike" dirty="0">
                  <a:solidFill>
                    <a:schemeClr val="tx1">
                      <a:lumMod val="50000"/>
                    </a:schemeClr>
                  </a:solidFill>
                  <a:effectLst/>
                  <a:latin typeface="Calibri" panose="020F050202020403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4.0 International License</a:t>
              </a:r>
              <a:r>
                <a:rPr lang="en-US" sz="1100" b="0" i="0" dirty="0">
                  <a:solidFill>
                    <a:schemeClr val="tx1">
                      <a:lumMod val="50000"/>
                    </a:schemeClr>
                  </a:solidFill>
                  <a:effectLst/>
                  <a:latin typeface="Calibri" panose="020F0502020204030204" pitchFamily="34" charset="0"/>
                </a:rPr>
                <a:t>.</a:t>
              </a:r>
              <a:endParaRPr lang="en-US" sz="11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05AC8C84-56A5-E3D2-E7BF-CCA14C4863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21" y="5823434"/>
              <a:ext cx="894434" cy="312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7196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 Dirt Bike Can Master This Impossible Hill Climb - The Drive">
            <a:extLst>
              <a:ext uri="{FF2B5EF4-FFF2-40B4-BE49-F238E27FC236}">
                <a16:creationId xmlns:a16="http://schemas.microsoft.com/office/drawing/2014/main" id="{A000EF0C-FEDF-49DF-9D73-9DF027F780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11" t="9091" r="13607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3414" y="4114800"/>
            <a:ext cx="6021186" cy="1364728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400" b="1" dirty="0"/>
              <a:t>Hill-Climbing Search </a:t>
            </a:r>
            <a:br>
              <a:rPr lang="en-US" sz="4400" b="1" dirty="0"/>
            </a:br>
            <a:r>
              <a:rPr lang="en-US" sz="4400" b="1" dirty="0"/>
              <a:t>aka Greedy Local Search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414" y="5479529"/>
            <a:ext cx="6021186" cy="738392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ts val="1000"/>
              </a:spcBef>
            </a:pPr>
            <a:r>
              <a:rPr lang="en-US" sz="2000" b="1" dirty="0">
                <a:solidFill>
                  <a:schemeClr val="tx1"/>
                </a:solidFill>
              </a:rPr>
              <a:t>Idea: </a:t>
            </a:r>
            <a:r>
              <a:rPr lang="en-US" sz="2000" dirty="0">
                <a:solidFill>
                  <a:schemeClr val="tx1"/>
                </a:solidFill>
              </a:rPr>
              <a:t>keep a single “current” state and try to find better neighboring states.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F76187-6CA9-465D-A688-29571588EDDA}"/>
              </a:ext>
            </a:extLst>
          </p:cNvPr>
          <p:cNvSpPr txBox="1"/>
          <p:nvPr/>
        </p:nvSpPr>
        <p:spPr>
          <a:xfrm>
            <a:off x="6172200" y="6376737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MotorCycleUSA.com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Black Chess Queen Clip Art at Clker.com - vector clip art online, royalty  free &amp; public domain">
            <a:extLst>
              <a:ext uri="{FF2B5EF4-FFF2-40B4-BE49-F238E27FC236}">
                <a16:creationId xmlns:a16="http://schemas.microsoft.com/office/drawing/2014/main" id="{D3AB00B5-ED38-4A68-A344-CDD6864F4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423" y="181426"/>
            <a:ext cx="2811340" cy="263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i="1" dirty="0"/>
              <a:t>n</a:t>
            </a:r>
            <a:r>
              <a:rPr lang="en-US" dirty="0"/>
              <a:t>-Queens Problem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600200"/>
            <a:ext cx="7886700" cy="2637973"/>
          </a:xfrm>
        </p:spPr>
        <p:txBody>
          <a:bodyPr>
            <a:normAutofit fontScale="85000" lnSpcReduction="10000"/>
          </a:bodyPr>
          <a:lstStyle/>
          <a:p>
            <a:r>
              <a:rPr lang="en-US" sz="1800" b="1" dirty="0"/>
              <a:t>Goal: </a:t>
            </a:r>
            <a:r>
              <a:rPr lang="en-US" sz="1800" dirty="0"/>
              <a:t>Put </a:t>
            </a:r>
            <a:r>
              <a:rPr lang="en-US" sz="1800" i="1" dirty="0"/>
              <a:t>n</a:t>
            </a:r>
            <a:r>
              <a:rPr lang="en-US" sz="1800" dirty="0"/>
              <a:t> queens on an </a:t>
            </a:r>
            <a:r>
              <a:rPr lang="en-US" sz="1800" i="1" dirty="0"/>
              <a:t>n </a:t>
            </a:r>
            <a:r>
              <a:rPr lang="en-US" sz="1800" i="1" dirty="0">
                <a:cs typeface="Calibri" panose="020F0502020204030204" pitchFamily="34" charset="0"/>
              </a:rPr>
              <a:t>× </a:t>
            </a:r>
            <a:r>
              <a:rPr lang="en-US" sz="1800" i="1" dirty="0"/>
              <a:t>n</a:t>
            </a:r>
            <a:r>
              <a:rPr lang="en-US" sz="1800" dirty="0"/>
              <a:t> board with no two queens on the same row, column, or diagonal.
</a:t>
            </a:r>
            <a:r>
              <a:rPr lang="en-US" sz="1800" b="1" dirty="0"/>
              <a:t>State space: </a:t>
            </a:r>
            <a:r>
              <a:rPr lang="en-US" sz="1800" dirty="0"/>
              <a:t>all possible </a:t>
            </a:r>
            <a:r>
              <a:rPr lang="en-US" sz="1800" i="1" dirty="0"/>
              <a:t>n</a:t>
            </a:r>
            <a:r>
              <a:rPr lang="en-US" sz="1800" dirty="0"/>
              <a:t>-queen configurations. We can restrict the state space: Only one queen per column.</a:t>
            </a:r>
          </a:p>
          <a:p>
            <a:r>
              <a:rPr lang="en-US" sz="1800" b="1" dirty="0"/>
              <a:t>State representation: </a:t>
            </a:r>
            <a:r>
              <a:rPr lang="en-US" sz="1800" dirty="0"/>
              <a:t>row position of each queen in its column (e.g., 2, 3, 2, 3)</a:t>
            </a:r>
          </a:p>
          <a:p>
            <a:r>
              <a:rPr lang="en-US" sz="1800" b="1" dirty="0"/>
              <a:t>Objective function:</a:t>
            </a:r>
            <a:r>
              <a:rPr lang="en-US" sz="1800" dirty="0"/>
              <a:t> minimize the number of pairwise conflicts.</a:t>
            </a:r>
          </a:p>
          <a:p>
            <a:r>
              <a:rPr lang="en-US" sz="1800" b="1" dirty="0"/>
              <a:t>Local neighborhood: </a:t>
            </a:r>
            <a:r>
              <a:rPr lang="en-US" sz="1800" dirty="0"/>
              <a:t>Move one queen anywhere in its column.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Improvement strategy</a:t>
            </a:r>
          </a:p>
          <a:p>
            <a:pPr lvl="1"/>
            <a:r>
              <a:rPr lang="en-US" sz="1800" dirty="0"/>
              <a:t>Find a local neighboring state (move one queen within its column) to reduce conflicts.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Rectangle 1">
                <a:extLst>
                  <a:ext uri="{FF2B5EF4-FFF2-40B4-BE49-F238E27FC236}">
                    <a16:creationId xmlns:a16="http://schemas.microsoft.com/office/drawing/2014/main" id="{088CBF87-2968-4B93-A482-C4872646A856}"/>
                  </a:ext>
                </a:extLst>
              </p:cNvPr>
              <p:cNvSpPr/>
              <p:nvPr/>
            </p:nvSpPr>
            <p:spPr>
              <a:xfrm>
                <a:off x="7391400" y="2336800"/>
                <a:ext cx="1600194" cy="1418773"/>
              </a:xfrm>
              <a:prstGeom prst="wedgeRectCallout">
                <a:avLst>
                  <a:gd name="adj1" fmla="val -70195"/>
                  <a:gd name="adj2" fmla="val -61173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4-queens problem: State space is reduced from 1820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=256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2" name="Speech Bubble: Rectangle 1">
                <a:extLst>
                  <a:ext uri="{FF2B5EF4-FFF2-40B4-BE49-F238E27FC236}">
                    <a16:creationId xmlns:a16="http://schemas.microsoft.com/office/drawing/2014/main" id="{088CBF87-2968-4B93-A482-C4872646A8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2336800"/>
                <a:ext cx="1600194" cy="1418773"/>
              </a:xfrm>
              <a:prstGeom prst="wedgeRectCallout">
                <a:avLst>
                  <a:gd name="adj1" fmla="val -70195"/>
                  <a:gd name="adj2" fmla="val -61173"/>
                </a:avLst>
              </a:prstGeom>
              <a:blipFill>
                <a:blip r:embed="rId4"/>
                <a:stretch>
                  <a:fillRect r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Three chess boards showing how two local moves lead to the global optimum gotr the 4-queens problem.">
            <a:extLst>
              <a:ext uri="{FF2B5EF4-FFF2-40B4-BE49-F238E27FC236}">
                <a16:creationId xmlns:a16="http://schemas.microsoft.com/office/drawing/2014/main" id="{740CED50-5358-B1A8-739B-377942C3A521}"/>
              </a:ext>
            </a:extLst>
          </p:cNvPr>
          <p:cNvGrpSpPr/>
          <p:nvPr/>
        </p:nvGrpSpPr>
        <p:grpSpPr>
          <a:xfrm>
            <a:off x="338645" y="4191000"/>
            <a:ext cx="8279258" cy="2514600"/>
            <a:chOff x="338645" y="4191000"/>
            <a:chExt cx="8279258" cy="25146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9600" y="4191000"/>
              <a:ext cx="8008303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EBD50DC9-14B1-43FA-9A09-B0020404B22B}"/>
                </a:ext>
              </a:extLst>
            </p:cNvPr>
            <p:cNvCxnSpPr/>
            <p:nvPr/>
          </p:nvCxnSpPr>
          <p:spPr>
            <a:xfrm flipV="1">
              <a:off x="4419600" y="4648200"/>
              <a:ext cx="0" cy="3810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7758A79-43AA-4B6C-9B70-06F6787B8E0D}"/>
                </a:ext>
              </a:extLst>
            </p:cNvPr>
            <p:cNvCxnSpPr>
              <a:cxnSpLocks/>
            </p:cNvCxnSpPr>
            <p:nvPr/>
          </p:nvCxnSpPr>
          <p:spPr>
            <a:xfrm>
              <a:off x="7848600" y="5410200"/>
              <a:ext cx="0" cy="3810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29818BF-19E7-57F1-793E-866C4FC27070}"/>
                </a:ext>
              </a:extLst>
            </p:cNvPr>
            <p:cNvSpPr txBox="1"/>
            <p:nvPr/>
          </p:nvSpPr>
          <p:spPr>
            <a:xfrm>
              <a:off x="338645" y="4349859"/>
              <a:ext cx="37490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4</a:t>
              </a:r>
            </a:p>
            <a:p>
              <a:endParaRPr lang="en-US" sz="1600" dirty="0"/>
            </a:p>
            <a:p>
              <a:r>
                <a:rPr lang="en-US" sz="1600" dirty="0"/>
                <a:t>3</a:t>
              </a:r>
            </a:p>
            <a:p>
              <a:endParaRPr lang="en-US" sz="1600" dirty="0"/>
            </a:p>
            <a:p>
              <a:r>
                <a:rPr lang="en-US" sz="1600" dirty="0"/>
                <a:t>2</a:t>
              </a:r>
            </a:p>
            <a:p>
              <a:endParaRPr lang="en-US" sz="1600" dirty="0"/>
            </a:p>
            <a:p>
              <a:r>
                <a:rPr lang="en-US" sz="1600" dirty="0"/>
                <a:t>1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A940916C-193D-448B-9751-5B147ABA8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8600"/>
            <a:ext cx="2811340" cy="263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i="1" dirty="0"/>
              <a:t>n</a:t>
            </a:r>
            <a:r>
              <a:rPr lang="en-US" dirty="0"/>
              <a:t>-Queens Problem 2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B9D64AC-89F9-40A1-9909-DF1B5D88CB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391062"/>
            <a:ext cx="7886700" cy="7425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Find the best local move: </a:t>
            </a:r>
            <a:r>
              <a:rPr lang="en-US" sz="1800" b="1" dirty="0"/>
              <a:t>Evaluate the objective function for all local neighbors </a:t>
            </a:r>
            <a:r>
              <a:rPr lang="en-US" sz="1800" dirty="0"/>
              <a:t>(moving a single queen in its column while leaving the others in place).</a:t>
            </a:r>
          </a:p>
          <a:p>
            <a:pPr marL="0" indent="0">
              <a:buNone/>
            </a:pPr>
            <a:endParaRPr lang="en-US" sz="1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91000" y="3302415"/>
                <a:ext cx="455295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Best local improvement 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12</m:t>
                    </m:r>
                  </m:oMath>
                </a14:m>
                <a:br>
                  <a:rPr lang="en-US" dirty="0"/>
                </a:br>
                <a:br>
                  <a:rPr lang="en-US" dirty="0"/>
                </a:br>
                <a:r>
                  <a:rPr lang="en-US" b="1" dirty="0"/>
                  <a:t>Notes</a:t>
                </a:r>
                <a:r>
                  <a:rPr lang="en-US" dirty="0"/>
                  <a:t>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There are many options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12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We typically pick one randomly.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/>
                  <a:t>Calculating all the objective values may be expensive!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302415"/>
                <a:ext cx="4552950" cy="2308324"/>
              </a:xfrm>
              <a:prstGeom prst="rect">
                <a:avLst/>
              </a:prstGeom>
              <a:blipFill>
                <a:blip r:embed="rId4"/>
                <a:stretch>
                  <a:fillRect l="-1206" t="-1587" r="-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B93A93FA-A2FC-9855-43CC-78A85894940B}"/>
              </a:ext>
            </a:extLst>
          </p:cNvPr>
          <p:cNvGrpSpPr/>
          <p:nvPr/>
        </p:nvGrpSpPr>
        <p:grpSpPr>
          <a:xfrm>
            <a:off x="628650" y="3129677"/>
            <a:ext cx="3429000" cy="3259455"/>
            <a:chOff x="628650" y="3129677"/>
            <a:chExt cx="3429000" cy="3259455"/>
          </a:xfrm>
        </p:grpSpPr>
        <p:pic>
          <p:nvPicPr>
            <p:cNvPr id="5" name="Picture 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16734" y="3129677"/>
              <a:ext cx="2789236" cy="2789236"/>
            </a:xfrm>
            <a:prstGeom prst="rect">
              <a:avLst/>
            </a:prstGeom>
            <a:noFill/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F637A78F-A85A-7C61-151B-D5FDB6AA06C9}"/>
                    </a:ext>
                  </a:extLst>
                </p:cNvPr>
                <p:cNvSpPr txBox="1"/>
                <p:nvPr/>
              </p:nvSpPr>
              <p:spPr>
                <a:xfrm>
                  <a:off x="628650" y="6019800"/>
                  <a:ext cx="342900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dirty="0"/>
                    <a:t>Current objective value: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 17 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F637A78F-A85A-7C61-151B-D5FDB6AA06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650" y="6019800"/>
                  <a:ext cx="3429000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421" t="-10000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B3CB1726-3248-812D-B9D3-8DB523BFC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49876" y="2305765"/>
            <a:ext cx="2331523" cy="457200"/>
          </a:xfrm>
          <a:prstGeom prst="wedgeRoundRectCallout">
            <a:avLst>
              <a:gd name="adj1" fmla="val -54263"/>
              <a:gd name="adj2" fmla="val 159456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Objective value after moving the queen in column 1 to this square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Black Chess Queen Clip Art at Clker.com - vector clip art online, royalty  free &amp; public domain">
            <a:extLst>
              <a:ext uri="{FF2B5EF4-FFF2-40B4-BE49-F238E27FC236}">
                <a16:creationId xmlns:a16="http://schemas.microsoft.com/office/drawing/2014/main" id="{A940916C-193D-448B-9751-5B147ABA8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423" y="181426"/>
            <a:ext cx="2811340" cy="263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i="1" dirty="0"/>
              <a:t>n</a:t>
            </a:r>
            <a:r>
              <a:rPr lang="en-US" dirty="0"/>
              <a:t>-Queens Problem 3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6496A3A4-B382-4590-BCD2-531E237CC10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28650" y="1676400"/>
                <a:ext cx="5772150" cy="23621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dirty="0"/>
                  <a:t>Formulation as an optimization problem: </a:t>
                </a:r>
                <a:br>
                  <a:rPr lang="en-US" sz="2000" dirty="0"/>
                </a:br>
                <a:r>
                  <a:rPr lang="en-US" sz="2000" dirty="0"/>
                  <a:t>Find the best state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/>
                  <a:t> representing an arrangement of queens.</a:t>
                </a:r>
              </a:p>
              <a:p>
                <a:pPr marL="0" indent="0">
                  <a:buNone/>
                </a:pPr>
                <a:endParaRPr lang="en-US" sz="2000" b="0" dirty="0"/>
              </a:p>
              <a:p>
                <a:pPr marL="0" indent="0">
                  <a:buNone/>
                </a:pPr>
                <a:r>
                  <a:rPr lang="en-US" sz="2000" b="0" dirty="0"/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argmin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conflicts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sz="2000" dirty="0"/>
                </a:br>
                <a:r>
                  <a:rPr lang="en-US" sz="2000" dirty="0"/>
                  <a:t>     </a:t>
                </a:r>
                <a:br>
                  <a:rPr lang="en-US" sz="2000" dirty="0"/>
                </a:br>
                <a:r>
                  <a:rPr lang="en-US" sz="2000" dirty="0"/>
                  <a:t>     subject to: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 has one queen per column</a:t>
                </a:r>
              </a:p>
            </p:txBody>
          </p:sp>
        </mc:Choice>
        <mc:Fallback xmlns="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6496A3A4-B382-4590-BCD2-531E237CC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676400"/>
                <a:ext cx="5772150" cy="2362199"/>
              </a:xfrm>
              <a:prstGeom prst="rect">
                <a:avLst/>
              </a:prstGeom>
              <a:blipFill>
                <a:blip r:embed="rId4"/>
                <a:stretch>
                  <a:fillRect l="-1056" t="-2584" r="-1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F491A92E-CD92-46F1-B618-EFD86556003A}"/>
              </a:ext>
            </a:extLst>
          </p:cNvPr>
          <p:cNvSpPr/>
          <p:nvPr/>
        </p:nvSpPr>
        <p:spPr>
          <a:xfrm>
            <a:off x="6400800" y="2986563"/>
            <a:ext cx="2590800" cy="838201"/>
          </a:xfrm>
          <a:prstGeom prst="wedgeRoundRectCallout">
            <a:avLst>
              <a:gd name="adj1" fmla="val -96531"/>
              <a:gd name="adj2" fmla="val 39873"/>
              <a:gd name="adj3" fmla="val 16667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Remember: This makes the problem a lot easier.</a:t>
            </a:r>
          </a:p>
        </p:txBody>
      </p:sp>
      <p:grpSp>
        <p:nvGrpSpPr>
          <p:cNvPr id="3" name="Group 2" descr="Three chess boards showing how two local moves lead to the global optimum gotr the 4-queens problem.">
            <a:extLst>
              <a:ext uri="{FF2B5EF4-FFF2-40B4-BE49-F238E27FC236}">
                <a16:creationId xmlns:a16="http://schemas.microsoft.com/office/drawing/2014/main" id="{0E0D1F7F-494B-9EC6-2BD8-F355AFA6E717}"/>
              </a:ext>
            </a:extLst>
          </p:cNvPr>
          <p:cNvGrpSpPr/>
          <p:nvPr/>
        </p:nvGrpSpPr>
        <p:grpSpPr>
          <a:xfrm>
            <a:off x="609600" y="4191000"/>
            <a:ext cx="8008303" cy="2514600"/>
            <a:chOff x="609600" y="4191000"/>
            <a:chExt cx="8008303" cy="2514600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88F5F962-B611-4D06-9D14-410A002A22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9600" y="4191000"/>
              <a:ext cx="8008303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A502DE8-9635-4E03-BE6D-82070B46F8A4}"/>
                </a:ext>
              </a:extLst>
            </p:cNvPr>
            <p:cNvCxnSpPr/>
            <p:nvPr/>
          </p:nvCxnSpPr>
          <p:spPr>
            <a:xfrm flipV="1">
              <a:off x="4419600" y="4648200"/>
              <a:ext cx="0" cy="3810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216AEBC-87B7-4029-BB06-6BA8641479B1}"/>
                </a:ext>
              </a:extLst>
            </p:cNvPr>
            <p:cNvCxnSpPr>
              <a:cxnSpLocks/>
            </p:cNvCxnSpPr>
            <p:nvPr/>
          </p:nvCxnSpPr>
          <p:spPr>
            <a:xfrm>
              <a:off x="7848600" y="5410200"/>
              <a:ext cx="0" cy="3810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39562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7D76F2D-BBC9-4D1A-8A3E-5A4195063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304800"/>
            <a:ext cx="28575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Example: Traveling Salesman Problem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90550" y="1612017"/>
                <a:ext cx="5505450" cy="1949096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sz="2400" b="1" dirty="0"/>
                  <a:t>Goal:</a:t>
                </a:r>
                <a:r>
                  <a:rPr lang="en-US" sz="2400" dirty="0"/>
                  <a:t> Find the shortest tour connecting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cities</a:t>
                </a:r>
              </a:p>
              <a:p>
                <a:r>
                  <a:rPr lang="en-US" sz="2400" b="1" dirty="0"/>
                  <a:t>State space: </a:t>
                </a:r>
                <a:r>
                  <a:rPr lang="en-US" sz="2400" dirty="0"/>
                  <a:t>all possible tours</a:t>
                </a:r>
              </a:p>
              <a:p>
                <a:r>
                  <a:rPr lang="en-US" sz="2400" b="1" dirty="0"/>
                  <a:t>State representation: </a:t>
                </a:r>
                <a:r>
                  <a:rPr lang="en-US" sz="2400" dirty="0"/>
                  <a:t>tour (order in which to visit the cities) = a permutation. There are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sz="2400" dirty="0"/>
                  <a:t> Many permutations.</a:t>
                </a:r>
              </a:p>
              <a:p>
                <a:r>
                  <a:rPr lang="en-US" sz="2400" b="1" dirty="0"/>
                  <a:t>Objective function:</a:t>
                </a:r>
                <a:r>
                  <a:rPr lang="en-US" sz="2400" dirty="0"/>
                  <a:t> length of tour</a:t>
                </a:r>
              </a:p>
              <a:p>
                <a:r>
                  <a:rPr lang="en-US" sz="2400" b="1" dirty="0"/>
                  <a:t>Local neighborhood: </a:t>
                </a:r>
                <a:r>
                  <a:rPr lang="en-US" sz="2400" dirty="0"/>
                  <a:t>reverse the order of visiting a few cities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0550" y="1612017"/>
                <a:ext cx="5505450" cy="1949096"/>
              </a:xfrm>
              <a:blipFill>
                <a:blip r:embed="rId4"/>
                <a:stretch>
                  <a:fillRect l="-554" t="-4375" b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 descr="A figure showing a traveling salesman tour as a graph and the changes a local move that reverses the order of three cities has.">
            <a:extLst>
              <a:ext uri="{FF2B5EF4-FFF2-40B4-BE49-F238E27FC236}">
                <a16:creationId xmlns:a16="http://schemas.microsoft.com/office/drawing/2014/main" id="{FDD0D083-C155-4FE8-8DBC-542210BBA59B}"/>
              </a:ext>
            </a:extLst>
          </p:cNvPr>
          <p:cNvGrpSpPr/>
          <p:nvPr/>
        </p:nvGrpSpPr>
        <p:grpSpPr>
          <a:xfrm>
            <a:off x="576695" y="3561113"/>
            <a:ext cx="7271905" cy="3137873"/>
            <a:chOff x="576695" y="3561113"/>
            <a:chExt cx="7271905" cy="313787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68376" y="3886200"/>
              <a:ext cx="5715000" cy="2345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1629822" y="39624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068222" y="39624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68576" y="481226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15976" y="54102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D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73376" y="54102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58822" y="39624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497222" y="39624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97576" y="481226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44976" y="54102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D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02376" y="54102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29479" y="6320928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AB</a:t>
              </a:r>
              <a:r>
                <a:rPr lang="en-US" b="1" dirty="0">
                  <a:solidFill>
                    <a:srgbClr val="FF0000"/>
                  </a:solidFill>
                </a:rPr>
                <a:t>D</a:t>
              </a:r>
              <a:r>
                <a:rPr lang="en-US" b="1" dirty="0"/>
                <a:t>E</a:t>
              </a:r>
              <a:r>
                <a:rPr lang="en-US" b="1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96000" y="6308208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AB</a:t>
              </a:r>
              <a:r>
                <a:rPr lang="en-US" b="1" dirty="0">
                  <a:solidFill>
                    <a:srgbClr val="FF0000"/>
                  </a:solidFill>
                </a:rPr>
                <a:t>C</a:t>
              </a:r>
              <a:r>
                <a:rPr lang="en-US" b="1" dirty="0"/>
                <a:t>E</a:t>
              </a:r>
              <a:r>
                <a:rPr lang="en-US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E4DB345-4D4D-D10A-C3C1-948A283EA856}"/>
                </a:ext>
              </a:extLst>
            </p:cNvPr>
            <p:cNvSpPr txBox="1"/>
            <p:nvPr/>
          </p:nvSpPr>
          <p:spPr>
            <a:xfrm>
              <a:off x="576695" y="6114211"/>
              <a:ext cx="19389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State representation (permutation):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6DB813A-0AF4-3C02-2DAD-796E03969EC8}"/>
                </a:ext>
              </a:extLst>
            </p:cNvPr>
            <p:cNvSpPr txBox="1"/>
            <p:nvPr/>
          </p:nvSpPr>
          <p:spPr>
            <a:xfrm>
              <a:off x="619476" y="3561113"/>
              <a:ext cx="44739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Local move to reverse the order of cities C, E and D: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46D46EB-17C9-1621-CFE1-1AFD1D610E03}"/>
                </a:ext>
              </a:extLst>
            </p:cNvPr>
            <p:cNvCxnSpPr>
              <a:cxnSpLocks/>
            </p:cNvCxnSpPr>
            <p:nvPr/>
          </p:nvCxnSpPr>
          <p:spPr>
            <a:xfrm>
              <a:off x="2302202" y="4045143"/>
              <a:ext cx="3048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BA8A3AD-294E-D70F-630E-44509CE20710}"/>
                </a:ext>
              </a:extLst>
            </p:cNvPr>
            <p:cNvCxnSpPr>
              <a:cxnSpLocks/>
            </p:cNvCxnSpPr>
            <p:nvPr/>
          </p:nvCxnSpPr>
          <p:spPr>
            <a:xfrm>
              <a:off x="5731871" y="4031228"/>
              <a:ext cx="3048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EC67FCE0-473E-0534-281E-296FA4C3BE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5664"/>
            <a:ext cx="28575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DCC491-E198-4646-B2A6-E4B5A9820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Example: Traveling Salesman Problem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B8800D-3A38-4C27-927F-8AD1A6674D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189927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/>
                  <a:t>Formulation as an optimization problem: </a:t>
                </a:r>
                <a:br>
                  <a:rPr lang="en-US" sz="2400" dirty="0"/>
                </a:br>
                <a:r>
                  <a:rPr lang="en-US" sz="2400" dirty="0"/>
                  <a:t>Find the best tour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i="1" dirty="0">
                    <a:latin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argmin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tourLength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br>
                  <a:rPr lang="en-US" sz="1800" dirty="0"/>
                </a:br>
                <a:r>
                  <a:rPr lang="en-US" sz="1800" dirty="0"/>
                  <a:t>        </a:t>
                </a:r>
                <a:r>
                  <a:rPr lang="en-US" sz="1800" dirty="0" err="1"/>
                  <a:t>s.t.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800" dirty="0"/>
                  <a:t> is a valid permutation (i.e., sub-tour elimination)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B8800D-3A38-4C27-927F-8AD1A6674D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1899279"/>
              </a:xfrm>
              <a:blipFill>
                <a:blip r:embed="rId3"/>
                <a:stretch>
                  <a:fillRect l="-1159" t="-4487" b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1DADCE7C-FFD7-7AE1-E6BA-03DA20856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4553" y="3705261"/>
            <a:ext cx="7204047" cy="2924139"/>
            <a:chOff x="644553" y="3705261"/>
            <a:chExt cx="7204047" cy="2924139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BCE71D8A-AE0D-BBCC-6711-C607AD61E9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68376" y="4032057"/>
              <a:ext cx="5715000" cy="2345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E06C135-DF46-DFF6-E9EB-321F38921835}"/>
                </a:ext>
              </a:extLst>
            </p:cNvPr>
            <p:cNvSpPr txBox="1"/>
            <p:nvPr/>
          </p:nvSpPr>
          <p:spPr>
            <a:xfrm>
              <a:off x="1629822" y="410825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488E53-2710-22D4-75D4-601D308B0E41}"/>
                </a:ext>
              </a:extLst>
            </p:cNvPr>
            <p:cNvSpPr txBox="1"/>
            <p:nvPr/>
          </p:nvSpPr>
          <p:spPr>
            <a:xfrm>
              <a:off x="4068222" y="410825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4B7A628-E911-C587-663D-4C5B592AD298}"/>
                </a:ext>
              </a:extLst>
            </p:cNvPr>
            <p:cNvSpPr txBox="1"/>
            <p:nvPr/>
          </p:nvSpPr>
          <p:spPr>
            <a:xfrm>
              <a:off x="3568576" y="495812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50998F6-69E4-E2B1-ABC3-22036162D616}"/>
                </a:ext>
              </a:extLst>
            </p:cNvPr>
            <p:cNvSpPr txBox="1"/>
            <p:nvPr/>
          </p:nvSpPr>
          <p:spPr>
            <a:xfrm>
              <a:off x="1815976" y="555605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D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0F89A74-8298-1730-11E9-26DE40B673D9}"/>
                </a:ext>
              </a:extLst>
            </p:cNvPr>
            <p:cNvSpPr txBox="1"/>
            <p:nvPr/>
          </p:nvSpPr>
          <p:spPr>
            <a:xfrm>
              <a:off x="3873376" y="555605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ED45D02-1760-F6A7-8B0C-B224F60DFB19}"/>
                </a:ext>
              </a:extLst>
            </p:cNvPr>
            <p:cNvSpPr txBox="1"/>
            <p:nvPr/>
          </p:nvSpPr>
          <p:spPr>
            <a:xfrm>
              <a:off x="5058822" y="410825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DC48308-A984-A2BF-E6DF-B9A4DD6F3E5A}"/>
                </a:ext>
              </a:extLst>
            </p:cNvPr>
            <p:cNvSpPr txBox="1"/>
            <p:nvPr/>
          </p:nvSpPr>
          <p:spPr>
            <a:xfrm>
              <a:off x="7497222" y="410825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A813F5C-B6A9-EEA9-B3B6-1F41CD90A650}"/>
                </a:ext>
              </a:extLst>
            </p:cNvPr>
            <p:cNvSpPr txBox="1"/>
            <p:nvPr/>
          </p:nvSpPr>
          <p:spPr>
            <a:xfrm>
              <a:off x="6997576" y="495812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94C5492-B571-7AD1-AC63-8A9BF115B92E}"/>
                </a:ext>
              </a:extLst>
            </p:cNvPr>
            <p:cNvSpPr txBox="1"/>
            <p:nvPr/>
          </p:nvSpPr>
          <p:spPr>
            <a:xfrm>
              <a:off x="5244976" y="555605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D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592B7C3-08AF-EBC1-9998-734643B01994}"/>
                </a:ext>
              </a:extLst>
            </p:cNvPr>
            <p:cNvSpPr txBox="1"/>
            <p:nvPr/>
          </p:nvSpPr>
          <p:spPr>
            <a:xfrm>
              <a:off x="7302376" y="555605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BF179A5-BD65-A490-B19A-B1C490CCF628}"/>
                </a:ext>
              </a:extLst>
            </p:cNvPr>
            <p:cNvSpPr txBox="1"/>
            <p:nvPr/>
          </p:nvSpPr>
          <p:spPr>
            <a:xfrm>
              <a:off x="2600270" y="6260068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AB</a:t>
              </a:r>
              <a:r>
                <a:rPr lang="en-US" b="1" dirty="0">
                  <a:solidFill>
                    <a:srgbClr val="FF0000"/>
                  </a:solidFill>
                </a:rPr>
                <a:t>D</a:t>
              </a:r>
              <a:r>
                <a:rPr lang="en-US" b="1" dirty="0"/>
                <a:t>E</a:t>
              </a:r>
              <a:r>
                <a:rPr lang="en-US" b="1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3BD4C21-062C-3801-4DB8-F7AF95DDD440}"/>
                </a:ext>
              </a:extLst>
            </p:cNvPr>
            <p:cNvSpPr txBox="1"/>
            <p:nvPr/>
          </p:nvSpPr>
          <p:spPr>
            <a:xfrm>
              <a:off x="6036671" y="6243004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AB</a:t>
              </a:r>
              <a:r>
                <a:rPr lang="en-US" b="1" dirty="0">
                  <a:solidFill>
                    <a:srgbClr val="FF0000"/>
                  </a:solidFill>
                </a:rPr>
                <a:t>C</a:t>
              </a:r>
              <a:r>
                <a:rPr lang="en-US" b="1" dirty="0"/>
                <a:t>E</a:t>
              </a:r>
              <a:r>
                <a:rPr lang="en-US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5163951-A2E3-96A8-0070-A4AFBECB3AD5}"/>
                </a:ext>
              </a:extLst>
            </p:cNvPr>
            <p:cNvSpPr txBox="1"/>
            <p:nvPr/>
          </p:nvSpPr>
          <p:spPr>
            <a:xfrm>
              <a:off x="661341" y="6260716"/>
              <a:ext cx="19456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State representation: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4AF8B37-B2B4-C2BC-16A6-CF6BFDC92FDE}"/>
                </a:ext>
              </a:extLst>
            </p:cNvPr>
            <p:cNvSpPr txBox="1"/>
            <p:nvPr/>
          </p:nvSpPr>
          <p:spPr>
            <a:xfrm>
              <a:off x="644553" y="3705261"/>
              <a:ext cx="44739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Local move to reverse the order of cities C, E and D: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A00CCBD-5B6D-7EF9-E6B7-63B638EAF842}"/>
                </a:ext>
              </a:extLst>
            </p:cNvPr>
            <p:cNvCxnSpPr>
              <a:cxnSpLocks/>
            </p:cNvCxnSpPr>
            <p:nvPr/>
          </p:nvCxnSpPr>
          <p:spPr>
            <a:xfrm>
              <a:off x="2302202" y="4191000"/>
              <a:ext cx="3048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453CFAD-1DDC-4F61-1E47-F97D71428FF0}"/>
                </a:ext>
              </a:extLst>
            </p:cNvPr>
            <p:cNvCxnSpPr>
              <a:cxnSpLocks/>
            </p:cNvCxnSpPr>
            <p:nvPr/>
          </p:nvCxnSpPr>
          <p:spPr>
            <a:xfrm>
              <a:off x="5731871" y="4177085"/>
              <a:ext cx="3048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4653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Hill-Climbing Search (Greedy Local Search)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B05243-9E47-495A-B4DB-EA2AB3FF6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577" y="3264059"/>
            <a:ext cx="5425283" cy="34370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Variants</a:t>
            </a:r>
            <a:r>
              <a:rPr lang="en-US" sz="2000" dirty="0"/>
              <a:t>:</a:t>
            </a:r>
          </a:p>
          <a:p>
            <a:r>
              <a:rPr lang="en-US" sz="1800" b="1" dirty="0"/>
              <a:t>Steepest ascent hill climbing: </a:t>
            </a:r>
            <a:r>
              <a:rPr lang="en-US" sz="1800" dirty="0"/>
              <a:t>Check all possible successors and choose </a:t>
            </a:r>
            <a:r>
              <a:rPr lang="en-US" sz="1800" dirty="0">
                <a:solidFill>
                  <a:srgbClr val="FF0000"/>
                </a:solidFill>
              </a:rPr>
              <a:t>the highest-valued successor.</a:t>
            </a:r>
            <a:endParaRPr lang="en-US" sz="1800" b="1" dirty="0"/>
          </a:p>
          <a:p>
            <a:r>
              <a:rPr lang="en-US" sz="1800" b="1" dirty="0"/>
              <a:t>Stochastic hill climbing: </a:t>
            </a:r>
            <a:r>
              <a:rPr lang="en-US" sz="1800" dirty="0">
                <a:solidFill>
                  <a:srgbClr val="FF0000"/>
                </a:solidFill>
              </a:rPr>
              <a:t>Choose randomly among </a:t>
            </a:r>
            <a:r>
              <a:rPr lang="en-US" sz="1800" b="1" dirty="0">
                <a:solidFill>
                  <a:srgbClr val="FF0000"/>
                </a:solidFill>
              </a:rPr>
              <a:t>all</a:t>
            </a:r>
            <a:r>
              <a:rPr lang="en-US" sz="1800" dirty="0">
                <a:solidFill>
                  <a:srgbClr val="FF0000"/>
                </a:solidFill>
              </a:rPr>
              <a:t> uphill (improvement) moves</a:t>
            </a:r>
            <a:r>
              <a:rPr lang="en-US" sz="1800" dirty="0"/>
              <a:t>.</a:t>
            </a:r>
          </a:p>
          <a:p>
            <a:r>
              <a:rPr lang="en-US" sz="1800" b="1" dirty="0"/>
              <a:t>First-choice stochastic hill climbing</a:t>
            </a:r>
            <a:r>
              <a:rPr lang="en-US" sz="1800" dirty="0"/>
              <a:t>:  </a:t>
            </a:r>
            <a:r>
              <a:rPr lang="en-US" sz="1800" dirty="0">
                <a:solidFill>
                  <a:srgbClr val="FF0000"/>
                </a:solidFill>
              </a:rPr>
              <a:t>Generate randomly </a:t>
            </a:r>
            <a:r>
              <a:rPr lang="en-US" sz="1800" b="1" dirty="0">
                <a:solidFill>
                  <a:srgbClr val="FF0000"/>
                </a:solidFill>
              </a:rPr>
              <a:t>one</a:t>
            </a:r>
            <a:r>
              <a:rPr lang="en-US" sz="1800" dirty="0">
                <a:solidFill>
                  <a:srgbClr val="FF0000"/>
                </a:solidFill>
              </a:rPr>
              <a:t> new successor at a time and only move to better ones. </a:t>
            </a:r>
            <a:r>
              <a:rPr lang="en-US" sz="1800" dirty="0"/>
              <a:t>This is what people often mean by “stochastic hill climbing.” It is equivalent to a, but computationally much cheaper.</a:t>
            </a:r>
            <a:endParaRPr lang="en-US" sz="1800" b="1" dirty="0"/>
          </a:p>
        </p:txBody>
      </p:sp>
      <p:grpSp>
        <p:nvGrpSpPr>
          <p:cNvPr id="6" name="Group 5" descr="The hill climbing algorithm.">
            <a:extLst>
              <a:ext uri="{FF2B5EF4-FFF2-40B4-BE49-F238E27FC236}">
                <a16:creationId xmlns:a16="http://schemas.microsoft.com/office/drawing/2014/main" id="{566C3C05-5334-836D-A9DD-4B5AE9CEFD03}"/>
              </a:ext>
            </a:extLst>
          </p:cNvPr>
          <p:cNvGrpSpPr/>
          <p:nvPr/>
        </p:nvGrpSpPr>
        <p:grpSpPr>
          <a:xfrm>
            <a:off x="1143000" y="1256523"/>
            <a:ext cx="6858000" cy="1999177"/>
            <a:chOff x="685800" y="1234121"/>
            <a:chExt cx="7315200" cy="21055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24CD61-FB43-41D7-BE5E-6D6E17388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1507387"/>
              <a:ext cx="6705600" cy="1765562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CB08426-7BC5-4386-85F4-94612E52F291}"/>
                </a:ext>
              </a:extLst>
            </p:cNvPr>
            <p:cNvSpPr/>
            <p:nvPr/>
          </p:nvSpPr>
          <p:spPr>
            <a:xfrm>
              <a:off x="2286000" y="2369344"/>
              <a:ext cx="2590800" cy="228600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FE0FF18E-744F-EC8F-F9C7-A9F473543CEE}"/>
                </a:ext>
              </a:extLst>
            </p:cNvPr>
            <p:cNvSpPr/>
            <p:nvPr/>
          </p:nvSpPr>
          <p:spPr>
            <a:xfrm>
              <a:off x="4572000" y="1945735"/>
              <a:ext cx="3429000" cy="313921"/>
            </a:xfrm>
            <a:prstGeom prst="wedgeRoundRectCallout">
              <a:avLst>
                <a:gd name="adj1" fmla="val -82652"/>
                <a:gd name="adj2" fmla="val -25138"/>
                <a:gd name="adj3" fmla="val 16667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We often start with a random state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DAF884-9F48-712D-F1C4-2468C8C04060}"/>
                </a:ext>
              </a:extLst>
            </p:cNvPr>
            <p:cNvSpPr txBox="1"/>
            <p:nvPr/>
          </p:nvSpPr>
          <p:spPr>
            <a:xfrm>
              <a:off x="6504004" y="1234121"/>
              <a:ext cx="1449371" cy="369332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Maximization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Speech Bubble: Rectangle with Corners Rounded 9">
                  <a:extLst>
                    <a:ext uri="{FF2B5EF4-FFF2-40B4-BE49-F238E27FC236}">
                      <a16:creationId xmlns:a16="http://schemas.microsoft.com/office/drawing/2014/main" id="{A20B294D-59E9-5287-A6CB-A18147F7BFB8}"/>
                    </a:ext>
                  </a:extLst>
                </p:cNvPr>
                <p:cNvSpPr/>
                <p:nvPr/>
              </p:nvSpPr>
              <p:spPr>
                <a:xfrm>
                  <a:off x="3311338" y="3111062"/>
                  <a:ext cx="2286000" cy="228600"/>
                </a:xfrm>
                <a:prstGeom prst="wedgeRoundRectCallout">
                  <a:avLst>
                    <a:gd name="adj1" fmla="val -56926"/>
                    <a:gd name="adj2" fmla="val -138635"/>
                    <a:gd name="adj3" fmla="val 16667"/>
                  </a:avLst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/>
                    <a:t>Use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≥ </m:t>
                      </m:r>
                    </m:oMath>
                  </a14:m>
                  <a:r>
                    <a:rPr lang="en-US" sz="1600" dirty="0"/>
                    <a:t>for minimization</a:t>
                  </a:r>
                </a:p>
              </p:txBody>
            </p:sp>
          </mc:Choice>
          <mc:Fallback xmlns="">
            <p:sp>
              <p:nvSpPr>
                <p:cNvPr id="10" name="Speech Bubble: Rectangle with Corners Rounded 9">
                  <a:extLst>
                    <a:ext uri="{FF2B5EF4-FFF2-40B4-BE49-F238E27FC236}">
                      <a16:creationId xmlns:a16="http://schemas.microsoft.com/office/drawing/2014/main" id="{A20B294D-59E9-5287-A6CB-A18147F7BF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1338" y="3111062"/>
                  <a:ext cx="2286000" cy="228600"/>
                </a:xfrm>
                <a:prstGeom prst="wedgeRoundRectCallout">
                  <a:avLst>
                    <a:gd name="adj1" fmla="val -56926"/>
                    <a:gd name="adj2" fmla="val -138635"/>
                    <a:gd name="adj3" fmla="val 16667"/>
                  </a:avLst>
                </a:prstGeom>
                <a:blipFill>
                  <a:blip r:embed="rId5"/>
                  <a:stretch>
                    <a:fillRect b="-27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F83835D-1075-4BE6-BD61-D1EF11215F86}"/>
              </a:ext>
            </a:extLst>
          </p:cNvPr>
          <p:cNvGrpSpPr/>
          <p:nvPr/>
        </p:nvGrpSpPr>
        <p:grpSpPr>
          <a:xfrm>
            <a:off x="5996782" y="3339662"/>
            <a:ext cx="2963240" cy="3399753"/>
            <a:chOff x="5996782" y="3339662"/>
            <a:chExt cx="2963240" cy="339975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A95DDC0-F261-E15A-927B-835828A72F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5996782" y="3339662"/>
              <a:ext cx="2963240" cy="3061138"/>
              <a:chOff x="5996782" y="3339662"/>
              <a:chExt cx="2963240" cy="3061138"/>
            </a:xfrm>
          </p:grpSpPr>
          <p:pic>
            <p:nvPicPr>
              <p:cNvPr id="7" name="Picture 5" descr="8queens-successors">
                <a:extLst>
                  <a:ext uri="{FF2B5EF4-FFF2-40B4-BE49-F238E27FC236}">
                    <a16:creationId xmlns:a16="http://schemas.microsoft.com/office/drawing/2014/main" id="{73D0EA30-76AC-57ED-60F6-88390B76D5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996782" y="3611564"/>
                <a:ext cx="2789236" cy="2789236"/>
              </a:xfrm>
              <a:prstGeom prst="rect">
                <a:avLst/>
              </a:prstGeom>
              <a:noFill/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1F85ED8-4F6A-42FB-C284-CB398796FEAD}"/>
                  </a:ext>
                </a:extLst>
              </p:cNvPr>
              <p:cNvSpPr txBox="1"/>
              <p:nvPr/>
            </p:nvSpPr>
            <p:spPr>
              <a:xfrm>
                <a:off x="7543800" y="3339662"/>
                <a:ext cx="1416222" cy="369332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Minimization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B708FCA-0E49-E8CE-13B1-422B456B2BA6}"/>
                    </a:ext>
                  </a:extLst>
                </p:cNvPr>
                <p:cNvSpPr txBox="1"/>
                <p:nvPr/>
              </p:nvSpPr>
              <p:spPr>
                <a:xfrm>
                  <a:off x="6781800" y="6370083"/>
                  <a:ext cx="152400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= 17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B708FCA-0E49-E8CE-13B1-422B456B2B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1800" y="6370083"/>
                  <a:ext cx="152400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B42FB5B-6030-BD81-8151-66A2AFDA0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50000"/>
          </a:blip>
          <a:srcRect/>
          <a:stretch>
            <a:fillRect/>
          </a:stretch>
        </p:blipFill>
        <p:spPr bwMode="auto">
          <a:xfrm>
            <a:off x="20" y="1"/>
            <a:ext cx="9143980" cy="6857999"/>
          </a:xfrm>
          <a:prstGeom prst="rect">
            <a:avLst/>
          </a:prstGeo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4EFBE5E-0CD5-E3C7-75D5-A04367E66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22362"/>
            <a:ext cx="6858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Local Optima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142CCC-3DB0-B22C-7587-5CE58001D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4159404"/>
            <a:ext cx="6858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4103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Optima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600200"/>
            <a:ext cx="7886700" cy="1295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dirty="0"/>
              <a:t>Hill-climbing search is like greedy best-first search with the objective function as a (maybe not admissible) heuristic. It only stores the current state (has no frontier data structure) and just stops at a dead end. </a:t>
            </a: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Is it complete/optimal?</a:t>
            </a:r>
          </a:p>
          <a:p>
            <a:pPr lvl="1"/>
            <a:r>
              <a:rPr lang="en-US" sz="2000" dirty="0"/>
              <a:t>No – can get stuck in local optima.</a:t>
            </a:r>
          </a:p>
          <a:p>
            <a:endParaRPr lang="en-US" sz="2400" dirty="0"/>
          </a:p>
        </p:txBody>
      </p:sp>
      <p:grpSp>
        <p:nvGrpSpPr>
          <p:cNvPr id="4" name="Group 3" descr="Example of a local optimum for the 8-queens problem.">
            <a:extLst>
              <a:ext uri="{FF2B5EF4-FFF2-40B4-BE49-F238E27FC236}">
                <a16:creationId xmlns:a16="http://schemas.microsoft.com/office/drawing/2014/main" id="{94B939D2-8610-317E-E2A6-427F984CAF45}"/>
              </a:ext>
            </a:extLst>
          </p:cNvPr>
          <p:cNvGrpSpPr/>
          <p:nvPr/>
        </p:nvGrpSpPr>
        <p:grpSpPr>
          <a:xfrm>
            <a:off x="1981200" y="3048000"/>
            <a:ext cx="2018297" cy="2355363"/>
            <a:chOff x="1981200" y="3048000"/>
            <a:chExt cx="2018297" cy="2355363"/>
          </a:xfrm>
        </p:grpSpPr>
        <p:pic>
          <p:nvPicPr>
            <p:cNvPr id="5" name="Picture 4" descr="8queens-local-minim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81200" y="3048000"/>
              <a:ext cx="2018297" cy="2018297"/>
            </a:xfrm>
            <a:prstGeom prst="rect">
              <a:avLst/>
            </a:prstGeom>
            <a:noFill/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539359" y="5034031"/>
                  <a:ext cx="90197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= 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9359" y="5034031"/>
                  <a:ext cx="901978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EDB6D02-2483-460C-B304-CF188FB2CE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5600" y="3200400"/>
              <a:ext cx="661044" cy="724763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19CC51E-A478-4C05-AE45-6CFA9B540D81}"/>
              </a:ext>
            </a:extLst>
          </p:cNvPr>
          <p:cNvSpPr txBox="1"/>
          <p:nvPr/>
        </p:nvSpPr>
        <p:spPr>
          <a:xfrm>
            <a:off x="4260992" y="3048000"/>
            <a:ext cx="33439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Example: local optimum for the 8-queens problem. No single queen can be moved within its column to improve the objective function.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1C3F5A-F544-CE10-72BB-7FCE8A2BF847}"/>
              </a:ext>
            </a:extLst>
          </p:cNvPr>
          <p:cNvSpPr txBox="1"/>
          <p:nvPr/>
        </p:nvSpPr>
        <p:spPr>
          <a:xfrm>
            <a:off x="602146" y="5403363"/>
            <a:ext cx="7620000" cy="1169551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Simple approach that can help with local optima:</a:t>
            </a:r>
          </a:p>
          <a:p>
            <a:pPr lvl="1"/>
            <a:r>
              <a:rPr lang="en-US" b="1" dirty="0"/>
              <a:t>Random-restart hill climbing</a:t>
            </a:r>
            <a:r>
              <a:rPr lang="en-US" sz="2000" b="1" dirty="0"/>
              <a:t>: </a:t>
            </a:r>
            <a:r>
              <a:rPr lang="en-US" sz="1600" dirty="0"/>
              <a:t>Restart hill-climbing many times with random initial states and return the best solution. This strategy can be used for any stochastic (i.e., randomized) algorithm.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872"/>
            <a:ext cx="8229600" cy="1143000"/>
          </a:xfrm>
        </p:spPr>
        <p:txBody>
          <a:bodyPr/>
          <a:lstStyle/>
          <a:p>
            <a:r>
              <a:rPr lang="en-US" dirty="0"/>
              <a:t>The State Space “Landscape”</a:t>
            </a:r>
          </a:p>
        </p:txBody>
      </p:sp>
      <p:grpSp>
        <p:nvGrpSpPr>
          <p:cNvPr id="6" name="Group 5" descr="A line graph showing local and global maxima in an objective function.">
            <a:extLst>
              <a:ext uri="{FF2B5EF4-FFF2-40B4-BE49-F238E27FC236}">
                <a16:creationId xmlns:a16="http://schemas.microsoft.com/office/drawing/2014/main" id="{C546AFAC-61D3-C6C7-F194-875593BF97E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143000" y="1801744"/>
            <a:ext cx="6410877" cy="3532256"/>
            <a:chOff x="1285323" y="1301143"/>
            <a:chExt cx="7096676" cy="3755114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1388727"/>
              <a:ext cx="6410779" cy="3515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03514D4-9F24-415D-9593-4D65E2583BBF}"/>
                </a:ext>
              </a:extLst>
            </p:cNvPr>
            <p:cNvSpPr txBox="1"/>
            <p:nvPr/>
          </p:nvSpPr>
          <p:spPr>
            <a:xfrm>
              <a:off x="6643956" y="4533037"/>
              <a:ext cx="17380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Neighbors placed next to each other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0A3D2B4-CC27-A9A4-1F51-E62C80359A7C}"/>
                    </a:ext>
                  </a:extLst>
                </p:cNvPr>
                <p:cNvSpPr txBox="1"/>
                <p:nvPr/>
              </p:nvSpPr>
              <p:spPr>
                <a:xfrm>
                  <a:off x="1285323" y="1809440"/>
                  <a:ext cx="68580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0A3D2B4-CC27-A9A4-1F51-E62C80359A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5323" y="1809440"/>
                  <a:ext cx="68580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864C093-D0CC-96E4-B295-B48A3F7B16B5}"/>
                    </a:ext>
                  </a:extLst>
                </p:cNvPr>
                <p:cNvSpPr txBox="1"/>
                <p:nvPr/>
              </p:nvSpPr>
              <p:spPr>
                <a:xfrm>
                  <a:off x="4381500" y="4583524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864C093-D0CC-96E4-B295-B48A3F7B16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1500" y="4583524"/>
                  <a:ext cx="83820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C5D2F43-8B7F-6651-2521-734EBA73EA88}"/>
                </a:ext>
              </a:extLst>
            </p:cNvPr>
            <p:cNvSpPr txBox="1"/>
            <p:nvPr/>
          </p:nvSpPr>
          <p:spPr>
            <a:xfrm>
              <a:off x="6499621" y="1301143"/>
              <a:ext cx="1738043" cy="392634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Maximization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53" y="5334000"/>
            <a:ext cx="8229600" cy="1376108"/>
          </a:xfr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How to escape local maxima?</a:t>
            </a:r>
          </a:p>
          <a:p>
            <a:pPr marL="342900" lvl="1" indent="0">
              <a:buNone/>
            </a:pPr>
            <a:r>
              <a:rPr lang="en-US" sz="1800" dirty="0">
                <a:sym typeface="Wingdings" panose="05000000000000000000" pitchFamily="2" charset="2"/>
              </a:rPr>
              <a:t></a:t>
            </a:r>
            <a:r>
              <a:rPr lang="en-US" sz="1800" dirty="0"/>
              <a:t> Random restart hill-climbing can help.</a:t>
            </a:r>
          </a:p>
          <a:p>
            <a:pPr marL="0" indent="0">
              <a:buNone/>
            </a:pPr>
            <a:r>
              <a:rPr lang="en-US" sz="2000" dirty="0"/>
              <a:t>What about “shoulders” (called “ridges” in higher-dimensional spaces)?</a:t>
            </a:r>
          </a:p>
          <a:p>
            <a:pPr marL="342900" lvl="1" indent="0">
              <a:buNone/>
            </a:pPr>
            <a:r>
              <a:rPr lang="en-US" sz="1800" dirty="0">
                <a:sym typeface="Wingdings" panose="05000000000000000000" pitchFamily="2" charset="2"/>
              </a:rPr>
              <a:t> Hill-climbing that allows sideways moves and uses momentum.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7A84F-7178-4E19-A3E7-3440EE65C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238EBBB-C40E-49A2-AEE3-552325398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975765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0430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EE459-1EC3-47A5-B67F-38FD57565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Minimization vs. Maximization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5D77A8-5A4E-4D5F-8EA2-46E0B61E16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752600"/>
                <a:ext cx="7886700" cy="2060575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sz="2800" dirty="0"/>
                  <a:t>The name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hill climbing </a:t>
                </a:r>
                <a:r>
                  <a:rPr lang="en-US" sz="2800" dirty="0"/>
                  <a:t>used in AI implies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maximizing a function</a:t>
                </a:r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 Optimizers often prefer to state problems as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minimization</a:t>
                </a:r>
                <a:r>
                  <a:rPr lang="en-US" sz="2800" dirty="0"/>
                  <a:t> problems and refer to hill climbing as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gradient descent</a:t>
                </a:r>
                <a:r>
                  <a:rPr lang="en-US" sz="2800" dirty="0"/>
                  <a:t>.</a:t>
                </a:r>
              </a:p>
              <a:p>
                <a:r>
                  <a:rPr lang="en-US" dirty="0"/>
                  <a:t>Minimization and maximization are equivalent</a:t>
                </a:r>
                <a:r>
                  <a:rPr lang="en-US" sz="2800" dirty="0"/>
                  <a:t> problems:</a:t>
                </a:r>
              </a:p>
              <a:p>
                <a:endParaRPr lang="en-US" sz="36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</a:rPr>
                          <m:t>ma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fName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sz="3600" dirty="0"/>
                  <a:t>                 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sz="3600" dirty="0">
                    <a:sym typeface="Wingdings" panose="05000000000000000000" pitchFamily="2" charset="2"/>
                  </a:rPr>
                  <a:t>  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sz="3600" dirty="0">
                    <a:sym typeface="Wingdings" panose="05000000000000000000" pitchFamily="2" charset="2"/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5D77A8-5A4E-4D5F-8EA2-46E0B61E16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752600"/>
                <a:ext cx="7886700" cy="2060575"/>
              </a:xfrm>
              <a:blipFill>
                <a:blip r:embed="rId2"/>
                <a:stretch>
                  <a:fillRect l="-696" t="-5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1BD23812-605A-4010-80C7-49DECFCA5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8600" y="4007700"/>
            <a:ext cx="4225487" cy="23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EAD9F507-7CEC-48D7-B007-1E72634C6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V="1">
            <a:off x="4474140" y="3900600"/>
            <a:ext cx="4225487" cy="23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2459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3A5E6-24CD-4FB3-93C1-5114940FD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703" y="151299"/>
            <a:ext cx="8276304" cy="1608328"/>
          </a:xfrm>
        </p:spPr>
        <p:txBody>
          <a:bodyPr>
            <a:normAutofit/>
          </a:bodyPr>
          <a:lstStyle/>
          <a:p>
            <a:r>
              <a:rPr lang="en-US" sz="3200" dirty="0"/>
              <a:t>Convex vs. Non-Convex Optimization Problems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9F690CC-33C8-4C98-87F6-0DA45DF9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03064" y="1618797"/>
            <a:ext cx="3730752" cy="3689205"/>
            <a:chOff x="480885" y="2559195"/>
            <a:chExt cx="3730752" cy="3689205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CA24316F-865D-4B9E-BF02-C8BB10DA45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3130" r="1035" b="3"/>
            <a:stretch/>
          </p:blipFill>
          <p:spPr bwMode="auto">
            <a:xfrm>
              <a:off x="480885" y="2928527"/>
              <a:ext cx="3730752" cy="2919580"/>
            </a:xfrm>
            <a:prstGeom prst="rect">
              <a:avLst/>
            </a:prstGeom>
            <a:noFill/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4886B41-752A-4EB0-85A4-32DC46851AF4}"/>
                </a:ext>
              </a:extLst>
            </p:cNvPr>
            <p:cNvSpPr txBox="1"/>
            <p:nvPr/>
          </p:nvSpPr>
          <p:spPr>
            <a:xfrm>
              <a:off x="936561" y="2559195"/>
              <a:ext cx="281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Non-convex Problem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99A8217-7829-4656-A293-7FBE7DC529E3}"/>
                </a:ext>
              </a:extLst>
            </p:cNvPr>
            <p:cNvSpPr txBox="1"/>
            <p:nvPr/>
          </p:nvSpPr>
          <p:spPr>
            <a:xfrm>
              <a:off x="936561" y="5879068"/>
              <a:ext cx="281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Many local optima </a:t>
              </a:r>
              <a:r>
                <a:rPr lang="en-US" dirty="0">
                  <a:sym typeface="Wingdings" panose="05000000000000000000" pitchFamily="2" charset="2"/>
                </a:rPr>
                <a:t> hard</a:t>
              </a:r>
              <a:endParaRPr 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3C8AF2F-CEFE-4484-854B-8E2650268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0248" y="1541675"/>
            <a:ext cx="3730752" cy="4440831"/>
            <a:chOff x="4932363" y="2539148"/>
            <a:chExt cx="3730752" cy="444083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BBA5D3C-72AB-4F37-B219-560E69A553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335" t="5707"/>
            <a:stretch/>
          </p:blipFill>
          <p:spPr>
            <a:xfrm>
              <a:off x="4932363" y="3024468"/>
              <a:ext cx="3730752" cy="272769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26502BB-F296-4EA1-973E-434C4D6A17C1}"/>
                    </a:ext>
                  </a:extLst>
                </p:cNvPr>
                <p:cNvSpPr txBox="1"/>
                <p:nvPr/>
              </p:nvSpPr>
              <p:spPr>
                <a:xfrm>
                  <a:off x="5257800" y="5779650"/>
                  <a:ext cx="3027007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One global optimum + </a:t>
                  </a:r>
                  <a:br>
                    <a:rPr lang="en-US" dirty="0"/>
                  </a:br>
                  <a:r>
                    <a:rPr lang="en-US" dirty="0"/>
                    <a:t>continuous smooth function </a:t>
                  </a:r>
                  <a:r>
                    <a:rPr lang="en-US" dirty="0">
                      <a:sym typeface="Wingdings" panose="05000000000000000000" pitchFamily="2" charset="2"/>
                    </a:rPr>
                    <a:t> calculus makes it easy (solve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=0</m:t>
                      </m:r>
                    </m:oMath>
                  </a14:m>
                  <a:r>
                    <a:rPr lang="en-US" dirty="0">
                      <a:sym typeface="Wingdings" panose="05000000000000000000" pitchFamily="2" charset="2"/>
                    </a:rPr>
                    <a:t>)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26502BB-F296-4EA1-973E-434C4D6A17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800" y="5779650"/>
                  <a:ext cx="3027007" cy="1200329"/>
                </a:xfrm>
                <a:prstGeom prst="rect">
                  <a:avLst/>
                </a:prstGeom>
                <a:blipFill>
                  <a:blip r:embed="rId4"/>
                  <a:stretch>
                    <a:fillRect t="-2538" b="-71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08C3530-2B6D-40FD-A4FB-87A0D7DD5BA3}"/>
                </a:ext>
              </a:extLst>
            </p:cNvPr>
            <p:cNvSpPr txBox="1"/>
            <p:nvPr/>
          </p:nvSpPr>
          <p:spPr>
            <a:xfrm>
              <a:off x="5282645" y="2539148"/>
              <a:ext cx="30270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Convex Problem</a:t>
              </a:r>
            </a:p>
          </p:txBody>
        </p:sp>
      </p:grp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A71CE066-396A-4551-AC9D-6E6636CFA695}"/>
              </a:ext>
            </a:extLst>
          </p:cNvPr>
          <p:cNvSpPr/>
          <p:nvPr/>
        </p:nvSpPr>
        <p:spPr>
          <a:xfrm>
            <a:off x="4944369" y="5541569"/>
            <a:ext cx="3887638" cy="1011631"/>
          </a:xfrm>
          <a:prstGeom prst="wedgeRectCallout">
            <a:avLst>
              <a:gd name="adj1" fmla="val -11427"/>
              <a:gd name="adj2" fmla="val -74869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Many AI problems are in addition discrete (the objective function is not differentiable). We often have to settle for a local optimum.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76F264-AB07-0883-1CB6-70BE037282DB}"/>
              </a:ext>
            </a:extLst>
          </p:cNvPr>
          <p:cNvSpPr txBox="1"/>
          <p:nvPr/>
        </p:nvSpPr>
        <p:spPr>
          <a:xfrm>
            <a:off x="685800" y="1158601"/>
            <a:ext cx="1416222" cy="36933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Minimization</a:t>
            </a:r>
          </a:p>
        </p:txBody>
      </p:sp>
    </p:spTree>
    <p:extLst>
      <p:ext uri="{BB962C8B-B14F-4D97-AF65-F5344CB8AC3E}">
        <p14:creationId xmlns:p14="http://schemas.microsoft.com/office/powerpoint/2010/main" val="181500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chine Learning and Simulated Annealing | by Macromoltek, Inc. | Medium">
            <a:extLst>
              <a:ext uri="{FF2B5EF4-FFF2-40B4-BE49-F238E27FC236}">
                <a16:creationId xmlns:a16="http://schemas.microsoft.com/office/drawing/2014/main" id="{8304ABDF-4BD8-43D6-818B-C2B46304C1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9" t="9091" r="830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CFBFDB9-6C57-442F-8592-E732F1DA0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14" y="5105400"/>
            <a:ext cx="6808922" cy="75512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/>
            <a:r>
              <a:rPr lang="en-US" sz="5700" dirty="0"/>
              <a:t>Simulated Annealing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44688D-8B78-4F4F-B597-DB26DB0E0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3414" y="5624945"/>
            <a:ext cx="680892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ts val="1000"/>
              </a:spcBef>
            </a:pPr>
            <a:r>
              <a:rPr lang="en-US" sz="2400" dirty="0">
                <a:solidFill>
                  <a:schemeClr val="tx1"/>
                </a:solidFill>
              </a:rPr>
              <a:t>Using heat to escape local </a:t>
            </a:r>
            <a:r>
              <a:rPr lang="en-US" dirty="0"/>
              <a:t>optima</a:t>
            </a:r>
            <a:r>
              <a:rPr lang="en-US" sz="2400" dirty="0">
                <a:solidFill>
                  <a:schemeClr val="tx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76013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Idea of Simulated Annealing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67226" y="1124739"/>
            <a:ext cx="8229600" cy="1243695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Use first-choice stochastic hill climbing + escape local minima by </a:t>
            </a:r>
            <a:r>
              <a:rPr lang="en-US" sz="2400" b="1" dirty="0">
                <a:solidFill>
                  <a:srgbClr val="FF0000"/>
                </a:solidFill>
              </a:rPr>
              <a:t>allowing some “bad” moves </a:t>
            </a:r>
            <a:r>
              <a:rPr lang="en-US" sz="2400" dirty="0"/>
              <a:t>but gradually decreasing their frequency.</a:t>
            </a:r>
            <a:endParaRPr lang="en-US" sz="2400" i="1" dirty="0"/>
          </a:p>
          <a:p>
            <a:r>
              <a:rPr lang="en-US" sz="2400" dirty="0"/>
              <a:t>Inspired by the process of controlled cooling of glass or metals. Decreasing the temperature means decreasing the chance of accepting bad moves.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grpSp>
        <p:nvGrpSpPr>
          <p:cNvPr id="5" name="Group 4" descr="A line chart showing how simulated annealing uses local moves that hurt the objective function to escape local optima.">
            <a:extLst>
              <a:ext uri="{FF2B5EF4-FFF2-40B4-BE49-F238E27FC236}">
                <a16:creationId xmlns:a16="http://schemas.microsoft.com/office/drawing/2014/main" id="{A88D550F-617E-17A5-FC94-4D1AAA8D64B0}"/>
              </a:ext>
            </a:extLst>
          </p:cNvPr>
          <p:cNvGrpSpPr/>
          <p:nvPr/>
        </p:nvGrpSpPr>
        <p:grpSpPr>
          <a:xfrm>
            <a:off x="1141882" y="2629303"/>
            <a:ext cx="6478118" cy="3771497"/>
            <a:chOff x="837082" y="2476903"/>
            <a:chExt cx="7049617" cy="4217029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B88A498-4238-4F25-927A-B25A07FFD214}"/>
                </a:ext>
              </a:extLst>
            </p:cNvPr>
            <p:cNvSpPr/>
            <p:nvPr/>
          </p:nvSpPr>
          <p:spPr>
            <a:xfrm>
              <a:off x="2229852" y="3230843"/>
              <a:ext cx="4704348" cy="2725030"/>
            </a:xfrm>
            <a:custGeom>
              <a:avLst/>
              <a:gdLst>
                <a:gd name="connsiteX0" fmla="*/ 0 w 4704348"/>
                <a:gd name="connsiteY0" fmla="*/ 619262 h 2725030"/>
                <a:gd name="connsiteX1" fmla="*/ 517358 w 4704348"/>
                <a:gd name="connsiteY1" fmla="*/ 619262 h 2725030"/>
                <a:gd name="connsiteX2" fmla="*/ 1624263 w 4704348"/>
                <a:gd name="connsiteY2" fmla="*/ 2724789 h 2725030"/>
                <a:gd name="connsiteX3" fmla="*/ 1973179 w 4704348"/>
                <a:gd name="connsiteY3" fmla="*/ 474883 h 2725030"/>
                <a:gd name="connsiteX4" fmla="*/ 2863516 w 4704348"/>
                <a:gd name="connsiteY4" fmla="*/ 41746 h 2725030"/>
                <a:gd name="connsiteX5" fmla="*/ 3561348 w 4704348"/>
                <a:gd name="connsiteY5" fmla="*/ 1136620 h 2725030"/>
                <a:gd name="connsiteX6" fmla="*/ 3922295 w 4704348"/>
                <a:gd name="connsiteY6" fmla="*/ 366599 h 2725030"/>
                <a:gd name="connsiteX7" fmla="*/ 4704348 w 4704348"/>
                <a:gd name="connsiteY7" fmla="*/ 77841 h 2725030"/>
                <a:gd name="connsiteX8" fmla="*/ 4704348 w 4704348"/>
                <a:gd name="connsiteY8" fmla="*/ 77841 h 2725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4348" h="2725030">
                  <a:moveTo>
                    <a:pt x="0" y="619262"/>
                  </a:moveTo>
                  <a:cubicBezTo>
                    <a:pt x="123324" y="443801"/>
                    <a:pt x="246648" y="268341"/>
                    <a:pt x="517358" y="619262"/>
                  </a:cubicBezTo>
                  <a:cubicBezTo>
                    <a:pt x="788069" y="970183"/>
                    <a:pt x="1381626" y="2748852"/>
                    <a:pt x="1624263" y="2724789"/>
                  </a:cubicBezTo>
                  <a:cubicBezTo>
                    <a:pt x="1866900" y="2700726"/>
                    <a:pt x="1766637" y="922057"/>
                    <a:pt x="1973179" y="474883"/>
                  </a:cubicBezTo>
                  <a:cubicBezTo>
                    <a:pt x="2179721" y="27709"/>
                    <a:pt x="2598821" y="-68543"/>
                    <a:pt x="2863516" y="41746"/>
                  </a:cubicBezTo>
                  <a:cubicBezTo>
                    <a:pt x="3128211" y="152035"/>
                    <a:pt x="3384885" y="1082478"/>
                    <a:pt x="3561348" y="1136620"/>
                  </a:cubicBezTo>
                  <a:cubicBezTo>
                    <a:pt x="3737811" y="1190762"/>
                    <a:pt x="3731795" y="543062"/>
                    <a:pt x="3922295" y="366599"/>
                  </a:cubicBezTo>
                  <a:cubicBezTo>
                    <a:pt x="4112795" y="190136"/>
                    <a:pt x="4704348" y="77841"/>
                    <a:pt x="4704348" y="77841"/>
                  </a:cubicBezTo>
                  <a:lnTo>
                    <a:pt x="4704348" y="77841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B738C4E-A95D-489D-9579-FD6EA674D243}"/>
                </a:ext>
              </a:extLst>
            </p:cNvPr>
            <p:cNvCxnSpPr/>
            <p:nvPr/>
          </p:nvCxnSpPr>
          <p:spPr>
            <a:xfrm flipV="1">
              <a:off x="1752600" y="2971801"/>
              <a:ext cx="0" cy="335279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4F3055B-35B4-4F24-B50E-AFEA83252DF1}"/>
                </a:ext>
              </a:extLst>
            </p:cNvPr>
            <p:cNvCxnSpPr/>
            <p:nvPr/>
          </p:nvCxnSpPr>
          <p:spPr>
            <a:xfrm>
              <a:off x="1752600" y="6324600"/>
              <a:ext cx="5867400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FCF25BC-6DE7-4C7F-B463-C41C39C3D4FB}"/>
                </a:ext>
              </a:extLst>
            </p:cNvPr>
            <p:cNvSpPr/>
            <p:nvPr/>
          </p:nvSpPr>
          <p:spPr>
            <a:xfrm>
              <a:off x="3778879" y="5879073"/>
              <a:ext cx="164430" cy="15239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590B38D-363A-4750-9B90-379BC952981D}"/>
                </a:ext>
              </a:extLst>
            </p:cNvPr>
            <p:cNvSpPr/>
            <p:nvPr/>
          </p:nvSpPr>
          <p:spPr>
            <a:xfrm>
              <a:off x="5257800" y="3483526"/>
              <a:ext cx="164430" cy="15239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394592C-C5E3-4E49-AA57-DE1194BE7340}"/>
                </a:ext>
              </a:extLst>
            </p:cNvPr>
            <p:cNvSpPr txBox="1"/>
            <p:nvPr/>
          </p:nvSpPr>
          <p:spPr>
            <a:xfrm rot="16200000">
              <a:off x="509615" y="4460669"/>
              <a:ext cx="19649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Objective function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007E55B-C211-40A0-8CB5-98DD3DB595B9}"/>
                </a:ext>
              </a:extLst>
            </p:cNvPr>
            <p:cNvSpPr txBox="1"/>
            <p:nvPr/>
          </p:nvSpPr>
          <p:spPr>
            <a:xfrm>
              <a:off x="4419600" y="6324600"/>
              <a:ext cx="304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State space</a:t>
              </a:r>
            </a:p>
          </p:txBody>
        </p:sp>
        <p:sp>
          <p:nvSpPr>
            <p:cNvPr id="2" name="Speech Bubble: Rectangle 1">
              <a:extLst>
                <a:ext uri="{FF2B5EF4-FFF2-40B4-BE49-F238E27FC236}">
                  <a16:creationId xmlns:a16="http://schemas.microsoft.com/office/drawing/2014/main" id="{FEA9AAFB-F0EB-468F-A6B6-AEADBB6ACFA7}"/>
                </a:ext>
              </a:extLst>
            </p:cNvPr>
            <p:cNvSpPr/>
            <p:nvPr/>
          </p:nvSpPr>
          <p:spPr>
            <a:xfrm>
              <a:off x="5896565" y="2480521"/>
              <a:ext cx="1990134" cy="567487"/>
            </a:xfrm>
            <a:prstGeom prst="wedgeRectCallout">
              <a:avLst>
                <a:gd name="adj1" fmla="val -87023"/>
                <a:gd name="adj2" fmla="val 10912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“bad” local move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018AF8A-3755-47F2-8DCA-44AEBD5C28BE}"/>
                </a:ext>
              </a:extLst>
            </p:cNvPr>
            <p:cNvSpPr/>
            <p:nvPr/>
          </p:nvSpPr>
          <p:spPr>
            <a:xfrm>
              <a:off x="4686300" y="3124636"/>
              <a:ext cx="164430" cy="15239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160C125-8151-450F-B950-4AF441121E06}"/>
                </a:ext>
              </a:extLst>
            </p:cNvPr>
            <p:cNvSpPr/>
            <p:nvPr/>
          </p:nvSpPr>
          <p:spPr>
            <a:xfrm>
              <a:off x="4046150" y="3743904"/>
              <a:ext cx="164430" cy="15239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F9820E1-19DE-4652-B094-FE5DC9034E6D}"/>
                </a:ext>
              </a:extLst>
            </p:cNvPr>
            <p:cNvSpPr/>
            <p:nvPr/>
          </p:nvSpPr>
          <p:spPr>
            <a:xfrm>
              <a:off x="3956385" y="5081196"/>
              <a:ext cx="164430" cy="15239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D8F8B6D-96F1-43A5-89C9-E0712A42F7C8}"/>
                </a:ext>
              </a:extLst>
            </p:cNvPr>
            <p:cNvCxnSpPr>
              <a:cxnSpLocks/>
              <a:stCxn id="16" idx="3"/>
              <a:endCxn id="18" idx="7"/>
            </p:cNvCxnSpPr>
            <p:nvPr/>
          </p:nvCxnSpPr>
          <p:spPr>
            <a:xfrm flipH="1">
              <a:off x="4186500" y="3254711"/>
              <a:ext cx="523880" cy="511509"/>
            </a:xfrm>
            <a:prstGeom prst="straightConnector1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A63618E-3997-44A4-BA2F-A4E689AB018A}"/>
                </a:ext>
              </a:extLst>
            </p:cNvPr>
            <p:cNvCxnSpPr>
              <a:cxnSpLocks/>
              <a:stCxn id="18" idx="4"/>
              <a:endCxn id="20" idx="0"/>
            </p:cNvCxnSpPr>
            <p:nvPr/>
          </p:nvCxnSpPr>
          <p:spPr>
            <a:xfrm flipH="1">
              <a:off x="4038600" y="3896295"/>
              <a:ext cx="89765" cy="1184902"/>
            </a:xfrm>
            <a:prstGeom prst="straightConnector1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1581C6C6-0114-4CDF-8932-468CF2F249FA}"/>
                </a:ext>
              </a:extLst>
            </p:cNvPr>
            <p:cNvCxnSpPr>
              <a:cxnSpLocks/>
              <a:stCxn id="24" idx="1"/>
              <a:endCxn id="16" idx="6"/>
            </p:cNvCxnSpPr>
            <p:nvPr/>
          </p:nvCxnSpPr>
          <p:spPr>
            <a:xfrm flipH="1" flipV="1">
              <a:off x="4850730" y="3200832"/>
              <a:ext cx="431150" cy="305011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689285B-5362-4E22-8540-0C04B7AE626A}"/>
                </a:ext>
              </a:extLst>
            </p:cNvPr>
            <p:cNvCxnSpPr>
              <a:cxnSpLocks/>
              <a:stCxn id="20" idx="4"/>
              <a:endCxn id="23" idx="7"/>
            </p:cNvCxnSpPr>
            <p:nvPr/>
          </p:nvCxnSpPr>
          <p:spPr>
            <a:xfrm flipH="1">
              <a:off x="3919229" y="5233588"/>
              <a:ext cx="119371" cy="667802"/>
            </a:xfrm>
            <a:prstGeom prst="straightConnector1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7804D84-59A2-46E1-F0D0-79D80C6F9B24}"/>
                </a:ext>
              </a:extLst>
            </p:cNvPr>
            <p:cNvSpPr txBox="1"/>
            <p:nvPr/>
          </p:nvSpPr>
          <p:spPr>
            <a:xfrm>
              <a:off x="837082" y="2476903"/>
              <a:ext cx="1576741" cy="412962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Minimization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3989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73364" y="364680"/>
            <a:ext cx="8229600" cy="1143000"/>
          </a:xfrm>
        </p:spPr>
        <p:txBody>
          <a:bodyPr/>
          <a:lstStyle/>
          <a:p>
            <a:r>
              <a:rPr lang="en-US" dirty="0"/>
              <a:t>Simulated Annealing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91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82783"/>
                <a:ext cx="8229600" cy="157172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sz="2400" dirty="0"/>
                  <a:t>Use first-choice stochastic hill climbing + escape local minima by allowing some “bad” moves but gradually decreasing their frequency as we get closer to the solution.</a:t>
                </a:r>
              </a:p>
              <a:p>
                <a:r>
                  <a:rPr lang="en-US" sz="2400" dirty="0"/>
                  <a:t>Annealing tries to reach a low energy state: A negative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/>
                  <a:t> means the solution gets better.</a:t>
                </a:r>
              </a:p>
              <a:p>
                <a:r>
                  <a:rPr lang="en-US" sz="2400" dirty="0"/>
                  <a:t> The probability of accepting “bad” moves follows the annealing schedule, which reduces the temperature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over time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89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82783"/>
                <a:ext cx="8229600" cy="1571720"/>
              </a:xfrm>
              <a:blipFill>
                <a:blip r:embed="rId3"/>
                <a:stretch>
                  <a:fillRect l="-370" t="-5814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6DF12840-478B-E66F-518E-B14367B7DA11}"/>
              </a:ext>
            </a:extLst>
          </p:cNvPr>
          <p:cNvGrpSpPr/>
          <p:nvPr/>
        </p:nvGrpSpPr>
        <p:grpSpPr>
          <a:xfrm>
            <a:off x="760429" y="2989986"/>
            <a:ext cx="7327852" cy="3383301"/>
            <a:chOff x="760429" y="2989986"/>
            <a:chExt cx="7327852" cy="338330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9E4DA17-3F53-4822-B860-49A5B33E0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0429" y="3361434"/>
              <a:ext cx="7327852" cy="2540099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9DCE432-FFCC-4847-B992-99ECD289E083}"/>
                </a:ext>
              </a:extLst>
            </p:cNvPr>
            <p:cNvSpPr/>
            <p:nvPr/>
          </p:nvSpPr>
          <p:spPr>
            <a:xfrm>
              <a:off x="2152650" y="4687052"/>
              <a:ext cx="3619500" cy="283744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D3D5211C-0F88-4E15-8C63-25B69B500F94}"/>
                    </a:ext>
                  </a:extLst>
                </p:cNvPr>
                <p:cNvSpPr txBox="1"/>
                <p:nvPr/>
              </p:nvSpPr>
              <p:spPr>
                <a:xfrm>
                  <a:off x="760429" y="6003955"/>
                  <a:ext cx="5499052" cy="369332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Note: Use </a:t>
                  </a:r>
                  <a14:m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𝑉𝐴𝐿𝑈𝐸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𝑛𝑒𝑥𝑡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) – 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𝑉𝐴𝐿𝑈𝐸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𝑐𝑢𝑟𝑟𝑒𝑛𝑡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a14:m>
                  <a:r>
                    <a:rPr lang="en-US" dirty="0"/>
                    <a:t>for minimization</a:t>
                  </a: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D3D5211C-0F88-4E15-8C63-25B69B500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429" y="6003955"/>
                  <a:ext cx="5499052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7937" b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77583697-6487-245E-D2B9-962B3B723C25}"/>
                </a:ext>
              </a:extLst>
            </p:cNvPr>
            <p:cNvSpPr/>
            <p:nvPr/>
          </p:nvSpPr>
          <p:spPr>
            <a:xfrm>
              <a:off x="3962400" y="3747753"/>
              <a:ext cx="3886200" cy="313921"/>
            </a:xfrm>
            <a:prstGeom prst="wedgeRoundRectCallout">
              <a:avLst>
                <a:gd name="adj1" fmla="val -56299"/>
                <a:gd name="adj2" fmla="val -21711"/>
                <a:gd name="adj3" fmla="val 16667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Typically, we start with a random state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E2519B8-A295-E293-407D-C6C19B76DB00}"/>
                </a:ext>
              </a:extLst>
            </p:cNvPr>
            <p:cNvSpPr txBox="1"/>
            <p:nvPr/>
          </p:nvSpPr>
          <p:spPr>
            <a:xfrm>
              <a:off x="6638910" y="2989986"/>
              <a:ext cx="1449371" cy="369332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Maximization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9A06A59-10A0-0DEB-B273-3CBC620EC677}"/>
                    </a:ext>
                  </a:extLst>
                </p:cNvPr>
                <p:cNvSpPr txBox="1"/>
                <p:nvPr/>
              </p:nvSpPr>
              <p:spPr>
                <a:xfrm>
                  <a:off x="1524000" y="5225270"/>
                  <a:ext cx="1390651" cy="28374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r>
                    <a:rPr lang="en-US" sz="1700" b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if</a:t>
                  </a:r>
                  <a:r>
                    <a:rPr lang="en-US" sz="1700" b="0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700" b="0" i="0" dirty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1700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700" b="0" i="1" dirty="0" smtClean="0">
                          <a:latin typeface="Cambria Math" panose="02040503050406030204" pitchFamily="18" charset="0"/>
                        </a:rPr>
                        <m:t>≤ 0</m:t>
                      </m:r>
                    </m:oMath>
                  </a14:m>
                  <a:r>
                    <a:rPr lang="en-US" sz="1700" dirty="0"/>
                    <a:t> </a:t>
                  </a:r>
                  <a:r>
                    <a:rPr lang="en-US" sz="1700" b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then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9A06A59-10A0-0DEB-B273-3CBC620EC6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0" y="5225270"/>
                  <a:ext cx="1390651" cy="283743"/>
                </a:xfrm>
                <a:prstGeom prst="rect">
                  <a:avLst/>
                </a:prstGeom>
                <a:blipFill>
                  <a:blip r:embed="rId6"/>
                  <a:stretch>
                    <a:fillRect l="-9211" t="-25532" r="-7895" b="-34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1A378652-AA0A-4C4A-BA6B-041F1F31EF29}"/>
              </a:ext>
            </a:extLst>
          </p:cNvPr>
          <p:cNvSpPr/>
          <p:nvPr/>
        </p:nvSpPr>
        <p:spPr>
          <a:xfrm>
            <a:off x="6324600" y="5079777"/>
            <a:ext cx="2514600" cy="1323810"/>
          </a:xfrm>
          <a:prstGeom prst="wedgeRectCallout">
            <a:avLst>
              <a:gd name="adj1" fmla="val -65769"/>
              <a:gd name="adj2" fmla="val -167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Accept “bad” moves with a probability  inspired by the acceptance criterion in the Metropolis–Hastings MCMC algorithm.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CBA8124E-6934-4A72-B73D-1A88B88D2D55}"/>
              </a:ext>
            </a:extLst>
          </p:cNvPr>
          <p:cNvSpPr/>
          <p:nvPr/>
        </p:nvSpPr>
        <p:spPr>
          <a:xfrm>
            <a:off x="6324600" y="4377421"/>
            <a:ext cx="2514600" cy="438728"/>
          </a:xfrm>
          <a:prstGeom prst="wedgeRectCallout">
            <a:avLst>
              <a:gd name="adj1" fmla="val -129345"/>
              <a:gd name="adj2" fmla="val 1713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Always accept good moves that reduce the energy.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Temperature</a:t>
            </a:r>
          </a:p>
        </p:txBody>
      </p:sp>
      <p:grpSp>
        <p:nvGrpSpPr>
          <p:cNvPr id="8" name="Group 7" descr="A chart showing the effect of temperature on the chance of accepting a bad local move.">
            <a:extLst>
              <a:ext uri="{FF2B5EF4-FFF2-40B4-BE49-F238E27FC236}">
                <a16:creationId xmlns:a16="http://schemas.microsoft.com/office/drawing/2014/main" id="{C9B9A307-B972-04A8-6F37-FA9E0EE4F3CA}"/>
              </a:ext>
            </a:extLst>
          </p:cNvPr>
          <p:cNvGrpSpPr/>
          <p:nvPr/>
        </p:nvGrpSpPr>
        <p:grpSpPr>
          <a:xfrm>
            <a:off x="1562147" y="1975978"/>
            <a:ext cx="5696540" cy="4662918"/>
            <a:chOff x="1291426" y="1764268"/>
            <a:chExt cx="5947574" cy="4992491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98167" y="1764268"/>
              <a:ext cx="5240833" cy="419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558780" y="6064746"/>
                  <a:ext cx="2368942" cy="6920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>
                      <a:sym typeface="Symbol"/>
                    </a:rPr>
                    <a:t>-E</a:t>
                  </a:r>
                  <a:br>
                    <a:rPr lang="en-US" dirty="0">
                      <a:sym typeface="Symbol"/>
                    </a:rPr>
                  </a:b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Symbol"/>
                        </a:rPr>
                        <m:t>←</m:t>
                      </m:r>
                    </m:oMath>
                  </a14:m>
                  <a:r>
                    <a:rPr lang="en-US" dirty="0">
                      <a:sym typeface="Symbol"/>
                    </a:rPr>
                    <a:t>solution gets worse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8780" y="6064746"/>
                  <a:ext cx="2368942" cy="692013"/>
                </a:xfrm>
                <a:prstGeom prst="rect">
                  <a:avLst/>
                </a:prstGeom>
                <a:blipFill>
                  <a:blip r:embed="rId4"/>
                  <a:stretch>
                    <a:fillRect t="-6604" r="-269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BDAA81F-8782-45E2-95BD-34C72ABDAA61}"/>
                </a:ext>
              </a:extLst>
            </p:cNvPr>
            <p:cNvSpPr txBox="1"/>
            <p:nvPr/>
          </p:nvSpPr>
          <p:spPr>
            <a:xfrm rot="16200000">
              <a:off x="-284956" y="3522361"/>
              <a:ext cx="3827578" cy="674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Prob. of accepting a worse state </a:t>
              </a:r>
              <a:br>
                <a:rPr lang="en-US" dirty="0"/>
              </a:br>
              <a:r>
                <a:rPr lang="en-US" dirty="0">
                  <a:sym typeface="Symbol"/>
                </a:rPr>
                <a:t>exp(-E/</a:t>
              </a:r>
              <a:r>
                <a:rPr lang="en-US" i="1" dirty="0">
                  <a:sym typeface="Symbol"/>
                </a:rPr>
                <a:t>T</a:t>
              </a:r>
              <a:r>
                <a:rPr lang="en-US" dirty="0">
                  <a:sym typeface="Symbol"/>
                </a:rPr>
                <a:t>)</a:t>
              </a:r>
              <a:endParaRPr lang="en-US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36074B0-905C-9D6B-72DA-A555C3120245}"/>
              </a:ext>
            </a:extLst>
          </p:cNvPr>
          <p:cNvSpPr txBox="1"/>
          <p:nvPr/>
        </p:nvSpPr>
        <p:spPr>
          <a:xfrm>
            <a:off x="709815" y="1227396"/>
            <a:ext cx="8114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Convert the changes due to “bad” moves into an acceptance probability depending</a:t>
            </a:r>
            <a:br>
              <a:rPr lang="en-US" dirty="0"/>
            </a:br>
            <a:r>
              <a:rPr lang="en-US" dirty="0"/>
              <a:t>on the temperature. The criterion uses the negative part of the exponential function.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142C0CA-4381-4C26-A9BD-CF0952ADC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-90703"/>
            <a:ext cx="3443503" cy="34435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645D78-63EA-4A10-97DF-4B852383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Cooling Schedule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04CBB6-6246-44D5-9D03-9974A120C8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9862" y="1600200"/>
                <a:ext cx="7805487" cy="457676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1800" dirty="0"/>
                  <a:t>The cooling schedule is very important. </a:t>
                </a:r>
                <a:br>
                  <a:rPr lang="en-US" sz="1800" dirty="0"/>
                </a:br>
                <a:r>
                  <a:rPr lang="en-US" sz="1800" dirty="0"/>
                  <a:t>Schedules for the temperature at time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dirty="0"/>
                  <a:t>:</a:t>
                </a:r>
              </a:p>
              <a:p>
                <a:r>
                  <a:rPr lang="en-US" sz="1800" b="1" dirty="0"/>
                  <a:t>Classic simulated annealing: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1800" dirty="0"/>
              </a:p>
              <a:p>
                <a:r>
                  <a:rPr lang="en-US" sz="1800" b="1" dirty="0"/>
                  <a:t>Exponential cooling  </a:t>
                </a:r>
                <a:r>
                  <a:rPr 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(Kirkpatrick, </a:t>
                </a:r>
                <a:r>
                  <a:rPr lang="en-US" sz="1800" dirty="0" err="1">
                    <a:solidFill>
                      <a:schemeClr val="bg1">
                        <a:lumMod val="50000"/>
                      </a:schemeClr>
                    </a:solidFill>
                  </a:rPr>
                  <a:t>Gelatt</a:t>
                </a:r>
                <a:r>
                  <a:rPr 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 and </a:t>
                </a:r>
                <a:r>
                  <a:rPr lang="en-US" sz="1800" dirty="0" err="1">
                    <a:solidFill>
                      <a:schemeClr val="bg1">
                        <a:lumMod val="50000"/>
                      </a:schemeClr>
                    </a:solidFill>
                  </a:rPr>
                  <a:t>Vecchi</a:t>
                </a:r>
                <a:r>
                  <a:rPr 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; 1983)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1800" dirty="0"/>
                  <a:t>     for   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0.8&lt;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1800" dirty="0"/>
                  <a:t> </a:t>
                </a:r>
                <a:endParaRPr lang="en-US" sz="1800" b="1" dirty="0"/>
              </a:p>
              <a:p>
                <a:r>
                  <a:rPr lang="en-US" sz="1800" b="1" dirty="0"/>
                  <a:t>Fast simulated annealing </a:t>
                </a:r>
                <a:r>
                  <a:rPr 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(</a:t>
                </a:r>
                <a:r>
                  <a:rPr lang="en-US" sz="1800" dirty="0" err="1">
                    <a:solidFill>
                      <a:schemeClr val="bg1">
                        <a:lumMod val="50000"/>
                      </a:schemeClr>
                    </a:solidFill>
                  </a:rPr>
                  <a:t>Szy</a:t>
                </a:r>
                <a:r>
                  <a:rPr 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 and Hartley; 1987)</a:t>
                </a:r>
                <a:r>
                  <a:rPr lang="en-US" sz="1800" dirty="0"/>
                  <a:t>	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600" dirty="0"/>
                  <a:t>Notes:</a:t>
                </a: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1600" dirty="0"/>
                  <a:t>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/>
                  <a:t> to provide a high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that an average move will be accepted at time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r>
                  <a:rPr lang="en-US" sz="1600" dirty="0"/>
                  <a:t>.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/>
                  <a:t> 0.8 or 0.9 is often used. A conservative choice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is to use the worst possible move. This is a rule of thumb!</a:t>
                </a:r>
              </a:p>
              <a:p>
                <a:pPr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1600" dirty="0"/>
                  <a:t>Stopping rule: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600" dirty="0"/>
                  <a:t> will not become 0 but very small. Stop when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 (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1600" dirty="0"/>
                  <a:t> is a very small constant).</a:t>
                </a:r>
              </a:p>
              <a:p>
                <a:pPr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1600" dirty="0"/>
                  <a:t>The best schedule is typically determined by trial-and-error. The goal is to have a low chance of getting stuck in a local optima.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None/>
                </a:pPr>
                <a:endParaRPr lang="en-US" sz="16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04CBB6-6246-44D5-9D03-9974A120C8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9862" y="1600200"/>
                <a:ext cx="7805487" cy="4576763"/>
              </a:xfrm>
              <a:blipFill>
                <a:blip r:embed="rId3"/>
                <a:stretch>
                  <a:fillRect l="-468" t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83193E73-0B16-BD14-FBE9-1B2D490EB977}"/>
              </a:ext>
            </a:extLst>
          </p:cNvPr>
          <p:cNvSpPr/>
          <p:nvPr/>
        </p:nvSpPr>
        <p:spPr>
          <a:xfrm>
            <a:off x="7181850" y="3331369"/>
            <a:ext cx="1271338" cy="707231"/>
          </a:xfrm>
          <a:prstGeom prst="wedgeRoundRectCallout">
            <a:avLst>
              <a:gd name="adj1" fmla="val -142767"/>
              <a:gd name="adj2" fmla="val -9551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This is the most popular choice!</a:t>
            </a:r>
          </a:p>
        </p:txBody>
      </p:sp>
    </p:spTree>
    <p:extLst>
      <p:ext uri="{BB962C8B-B14F-4D97-AF65-F5344CB8AC3E}">
        <p14:creationId xmlns:p14="http://schemas.microsoft.com/office/powerpoint/2010/main" val="140355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Annealing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/>
              <a:t>Guarantee</a:t>
            </a:r>
            <a:endParaRPr lang="en-US" b="1" dirty="0"/>
          </a:p>
          <a:p>
            <a:pPr marL="0" indent="0">
              <a:buNone/>
            </a:pPr>
            <a:r>
              <a:rPr lang="en-US" sz="2800" dirty="0"/>
              <a:t>If the temperature </a:t>
            </a:r>
            <a:r>
              <a:rPr lang="en-US" dirty="0"/>
              <a:t>is </a:t>
            </a:r>
            <a:r>
              <a:rPr lang="en-US" sz="2800" dirty="0"/>
              <a:t>decreased </a:t>
            </a:r>
            <a:r>
              <a:rPr lang="en-US" sz="2800" b="1" dirty="0"/>
              <a:t>slowly enough </a:t>
            </a:r>
            <a:r>
              <a:rPr lang="en-US" sz="2800" dirty="0"/>
              <a:t>(</a:t>
            </a:r>
            <a:r>
              <a:rPr lang="en-US" dirty="0"/>
              <a:t>using the classic cooling schedule</a:t>
            </a:r>
            <a:r>
              <a:rPr lang="en-US" sz="2800" dirty="0"/>
              <a:t>), then simulated annealing search will find a </a:t>
            </a:r>
            <a:r>
              <a:rPr lang="en-US" sz="2800" b="1" dirty="0"/>
              <a:t>global optimum</a:t>
            </a:r>
            <a:r>
              <a:rPr lang="en-US" sz="2800" dirty="0"/>
              <a:t> with a probability approaching one.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dirty="0"/>
              <a:t>However, this schedule takes too long and thus is </a:t>
            </a:r>
            <a:r>
              <a:rPr lang="en-US" b="1" dirty="0"/>
              <a:t>impractical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Practical solution</a:t>
            </a:r>
          </a:p>
          <a:p>
            <a:pPr lvl="1"/>
            <a:r>
              <a:rPr lang="en-US" dirty="0"/>
              <a:t>Accept suboptimal results and determine the best cooling schedule and local move need experimentally.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05BECA7-0183-48D3-8C11-FBB314842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272" y="4071597"/>
            <a:ext cx="7886700" cy="1286544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/>
              <a:t>Evolutionary Algorithms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741F3D-D946-4EFC-AE5A-5B7E09D30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601" y="5572126"/>
            <a:ext cx="7882041" cy="556964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spcBef>
                <a:spcPts val="1000"/>
              </a:spcBef>
            </a:pPr>
            <a:r>
              <a:rPr lang="en-US" sz="2400" dirty="0">
                <a:solidFill>
                  <a:schemeClr val="tx1"/>
                </a:solidFill>
              </a:rPr>
              <a:t>A Population-based Metaheuristics</a:t>
            </a:r>
          </a:p>
        </p:txBody>
      </p:sp>
      <p:pic>
        <p:nvPicPr>
          <p:cNvPr id="3074" name="Picture 2" descr="How Did Humans Evolve? - HISTORY">
            <a:extLst>
              <a:ext uri="{FF2B5EF4-FFF2-40B4-BE49-F238E27FC236}">
                <a16:creationId xmlns:a16="http://schemas.microsoft.com/office/drawing/2014/main" id="{2ECC42EE-47C5-42B1-BD6F-0F6918D168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50" b="4924"/>
          <a:stretch/>
        </p:blipFill>
        <p:spPr bwMode="auto">
          <a:xfrm>
            <a:off x="20" y="2"/>
            <a:ext cx="9143979" cy="390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5088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FFFAE-EFDF-49BB-8F34-46D96EFC7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Evolutionary Algorithms / Genetic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40006-CD6C-43E3-B5D6-AFE7D4019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3034504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A metaheuristic for </a:t>
            </a:r>
            <a:r>
              <a:rPr lang="en-US" sz="2600" b="1" dirty="0">
                <a:solidFill>
                  <a:srgbClr val="FF0000"/>
                </a:solidFill>
              </a:rPr>
              <a:t>population-</a:t>
            </a:r>
            <a:r>
              <a:rPr lang="en-US" sz="2600" dirty="0"/>
              <a:t>based optimization.  </a:t>
            </a:r>
          </a:p>
          <a:p>
            <a:r>
              <a:rPr lang="en-US" sz="2600" dirty="0"/>
              <a:t>Uses mechanisms inspired by biological evolution (genetics):</a:t>
            </a:r>
          </a:p>
          <a:p>
            <a:pPr lvl="1"/>
            <a:r>
              <a:rPr lang="en-US" dirty="0"/>
              <a:t>Reproduction: Random selection with probability based on a </a:t>
            </a:r>
            <a:r>
              <a:rPr lang="en-US" b="1" dirty="0">
                <a:solidFill>
                  <a:srgbClr val="FF0000"/>
                </a:solidFill>
              </a:rPr>
              <a:t>fitness</a:t>
            </a:r>
            <a:r>
              <a:rPr lang="en-US" dirty="0"/>
              <a:t> function.</a:t>
            </a:r>
          </a:p>
          <a:p>
            <a:pPr lvl="1"/>
            <a:r>
              <a:rPr lang="en-US" dirty="0"/>
              <a:t>Random recombination (crossover)</a:t>
            </a:r>
          </a:p>
          <a:p>
            <a:pPr lvl="1"/>
            <a:r>
              <a:rPr lang="en-US" dirty="0"/>
              <a:t>Random mutation</a:t>
            </a:r>
          </a:p>
          <a:p>
            <a:pPr lvl="1"/>
            <a:r>
              <a:rPr lang="en-US" dirty="0"/>
              <a:t>Repeated for many generations</a:t>
            </a:r>
          </a:p>
          <a:p>
            <a:pPr lvl="1"/>
            <a:endParaRPr lang="en-US" dirty="0"/>
          </a:p>
          <a:p>
            <a:r>
              <a:rPr lang="en-US" dirty="0"/>
              <a:t>Example: 8-queens problem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45D924B-3E08-F89D-B3B2-51221E3526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5782" y="3247299"/>
            <a:ext cx="8450513" cy="3246063"/>
            <a:chOff x="425782" y="3247299"/>
            <a:chExt cx="8450513" cy="324606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C0B2814-F1F8-4D43-86FB-34844A1D7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0275" y="4559221"/>
              <a:ext cx="5404128" cy="167013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2AA020C-914A-4738-A082-4CB0B2517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94146" y="3276600"/>
              <a:ext cx="3359647" cy="1018616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E8C26DE-8C8B-435B-8A08-B2B5B13D27E1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flipH="1">
              <a:off x="4140068" y="3771900"/>
              <a:ext cx="1117732" cy="9525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10548C8-9565-4B85-A54B-F8DCD640B030}"/>
                </a:ext>
              </a:extLst>
            </p:cNvPr>
            <p:cNvSpPr/>
            <p:nvPr/>
          </p:nvSpPr>
          <p:spPr>
            <a:xfrm>
              <a:off x="5257800" y="3276600"/>
              <a:ext cx="3460418" cy="990600"/>
            </a:xfrm>
            <a:prstGeom prst="round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Brace 18">
              <a:extLst>
                <a:ext uri="{FF2B5EF4-FFF2-40B4-BE49-F238E27FC236}">
                  <a16:creationId xmlns:a16="http://schemas.microsoft.com/office/drawing/2014/main" id="{67621FA5-A37F-4235-B5EC-56DEACF5529C}"/>
                </a:ext>
              </a:extLst>
            </p:cNvPr>
            <p:cNvSpPr/>
            <p:nvPr/>
          </p:nvSpPr>
          <p:spPr>
            <a:xfrm>
              <a:off x="6019801" y="4511899"/>
              <a:ext cx="150321" cy="1386692"/>
            </a:xfrm>
            <a:prstGeom prst="rightBrac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CF9C78B-B750-4717-9BB4-5DC26836BD64}"/>
                </a:ext>
              </a:extLst>
            </p:cNvPr>
            <p:cNvGrpSpPr/>
            <p:nvPr/>
          </p:nvGrpSpPr>
          <p:grpSpPr>
            <a:xfrm>
              <a:off x="425782" y="5255178"/>
              <a:ext cx="5898818" cy="1238184"/>
              <a:chOff x="425782" y="5407578"/>
              <a:chExt cx="5898818" cy="1238184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D89B68D6-5980-475B-AA49-25096CC09CB2}"/>
                  </a:ext>
                </a:extLst>
              </p:cNvPr>
              <p:cNvCxnSpPr/>
              <p:nvPr/>
            </p:nvCxnSpPr>
            <p:spPr>
              <a:xfrm flipH="1" flipV="1">
                <a:off x="425782" y="6598440"/>
                <a:ext cx="5898818" cy="47322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9B7D367-5F94-44A6-B9B6-35E0F28EF273}"/>
                  </a:ext>
                </a:extLst>
              </p:cNvPr>
              <p:cNvCxnSpPr/>
              <p:nvPr/>
            </p:nvCxnSpPr>
            <p:spPr>
              <a:xfrm>
                <a:off x="6324600" y="5407578"/>
                <a:ext cx="0" cy="1238184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EF54276-09BB-4C23-A163-3D13FA000847}"/>
                  </a:ext>
                </a:extLst>
              </p:cNvPr>
              <p:cNvCxnSpPr/>
              <p:nvPr/>
            </p:nvCxnSpPr>
            <p:spPr>
              <a:xfrm flipV="1">
                <a:off x="425782" y="5407578"/>
                <a:ext cx="0" cy="1190862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0FC71E9F-3D02-48AE-BBF8-D7065F94109C}"/>
                  </a:ext>
                </a:extLst>
              </p:cNvPr>
              <p:cNvCxnSpPr/>
              <p:nvPr/>
            </p:nvCxnSpPr>
            <p:spPr>
              <a:xfrm>
                <a:off x="425782" y="5410200"/>
                <a:ext cx="29449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E1A7E4B-27D6-4743-89C5-8CD17FBD5E1A}"/>
                </a:ext>
              </a:extLst>
            </p:cNvPr>
            <p:cNvSpPr txBox="1"/>
            <p:nvPr/>
          </p:nvSpPr>
          <p:spPr>
            <a:xfrm>
              <a:off x="2932296" y="6171357"/>
              <a:ext cx="1357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accent2"/>
                  </a:solidFill>
                </a:rPr>
                <a:t>next generation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C36D43F-437A-488E-BFE0-E87F6363C3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2714" y="6324600"/>
              <a:ext cx="34958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F4686822-ADF9-466B-ACEC-0CE426330DDD}"/>
                </a:ext>
              </a:extLst>
            </p:cNvPr>
            <p:cNvSpPr/>
            <p:nvPr/>
          </p:nvSpPr>
          <p:spPr>
            <a:xfrm>
              <a:off x="6716349" y="4558504"/>
              <a:ext cx="2159946" cy="1752600"/>
            </a:xfrm>
            <a:prstGeom prst="wedgeRoundRectCallout">
              <a:avLst>
                <a:gd name="adj1" fmla="val -29679"/>
                <a:gd name="adj2" fmla="val -72029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Individual = state</a:t>
              </a:r>
              <a:br>
                <a:rPr lang="en-US" dirty="0"/>
              </a:br>
              <a:r>
                <a:rPr lang="en-US" b="1" dirty="0"/>
                <a:t>representation</a:t>
              </a:r>
              <a:r>
                <a:rPr lang="en-US" dirty="0"/>
                <a:t> as a chromosome: row of the queen in each column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F3D9B35-D890-4576-8782-BADB83F89341}"/>
                </a:ext>
              </a:extLst>
            </p:cNvPr>
            <p:cNvSpPr txBox="1"/>
            <p:nvPr/>
          </p:nvSpPr>
          <p:spPr>
            <a:xfrm>
              <a:off x="5320291" y="3247299"/>
              <a:ext cx="23596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8</a:t>
              </a:r>
            </a:p>
            <a:p>
              <a:r>
                <a:rPr lang="en-US" sz="800" dirty="0"/>
                <a:t>7</a:t>
              </a:r>
            </a:p>
            <a:p>
              <a:r>
                <a:rPr lang="en-US" sz="800" dirty="0"/>
                <a:t>6</a:t>
              </a:r>
            </a:p>
            <a:p>
              <a:r>
                <a:rPr lang="en-US" sz="800" dirty="0"/>
                <a:t>5</a:t>
              </a:r>
            </a:p>
            <a:p>
              <a:r>
                <a:rPr lang="en-US" sz="800" dirty="0"/>
                <a:t>4</a:t>
              </a:r>
            </a:p>
            <a:p>
              <a:r>
                <a:rPr lang="en-US" sz="800" dirty="0"/>
                <a:t>3</a:t>
              </a:r>
            </a:p>
            <a:p>
              <a:r>
                <a:rPr lang="en-US" sz="800" dirty="0"/>
                <a:t>2</a:t>
              </a:r>
            </a:p>
            <a:p>
              <a:r>
                <a:rPr lang="en-US" sz="800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55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A165C-97BD-4EEB-937C-A39FA6DE0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Recap: Uninformed and Informed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065CC-A541-4744-B3BB-47F67E5B4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121280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600" dirty="0"/>
              <a:t>Tries to </a:t>
            </a:r>
            <a:r>
              <a:rPr lang="en-US" sz="3600" b="1" dirty="0"/>
              <a:t>plan</a:t>
            </a:r>
            <a:r>
              <a:rPr lang="en-US" sz="3600" dirty="0"/>
              <a:t> the 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</a:rPr>
              <a:t>best path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600" dirty="0"/>
              <a:t>from a 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</a:rPr>
              <a:t>given initial state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600" dirty="0"/>
              <a:t>to a 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</a:rPr>
              <a:t>given goal state.</a:t>
            </a:r>
          </a:p>
          <a:p>
            <a:pPr marL="0" indent="0" algn="ctr"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dirty="0"/>
              <a:t>Often comes with completeness and optimality guarantees (BFS, A* Search, IDS).</a:t>
            </a:r>
          </a:p>
          <a:p>
            <a:r>
              <a:rPr lang="en-US" sz="3600" b="1" dirty="0"/>
              <a:t>Issue</a:t>
            </a:r>
            <a:r>
              <a:rPr lang="en-US" sz="3600" dirty="0"/>
              <a:t>: Typically have to search a large portion of the search space and therefore need a lot of time and memory.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grpSp>
        <p:nvGrpSpPr>
          <p:cNvPr id="12" name="Group 11" descr="A picture of a maze with the path from the initial state to the goal highlighted.">
            <a:extLst>
              <a:ext uri="{FF2B5EF4-FFF2-40B4-BE49-F238E27FC236}">
                <a16:creationId xmlns:a16="http://schemas.microsoft.com/office/drawing/2014/main" id="{79A33511-DBF6-4432-3C7A-E04E15A751FA}"/>
              </a:ext>
            </a:extLst>
          </p:cNvPr>
          <p:cNvGrpSpPr/>
          <p:nvPr/>
        </p:nvGrpSpPr>
        <p:grpSpPr>
          <a:xfrm>
            <a:off x="4506033" y="1793968"/>
            <a:ext cx="4333167" cy="3540032"/>
            <a:chOff x="4506033" y="1793968"/>
            <a:chExt cx="4333167" cy="3540032"/>
          </a:xfrm>
        </p:grpSpPr>
        <p:sp>
          <p:nvSpPr>
            <p:cNvPr id="4" name="Down Arrow 4">
              <a:extLst>
                <a:ext uri="{FF2B5EF4-FFF2-40B4-BE49-F238E27FC236}">
                  <a16:creationId xmlns:a16="http://schemas.microsoft.com/office/drawing/2014/main" id="{C6FF4BA4-F871-4A83-8A28-DAAA5DF99891}"/>
                </a:ext>
              </a:extLst>
            </p:cNvPr>
            <p:cNvSpPr/>
            <p:nvPr/>
          </p:nvSpPr>
          <p:spPr>
            <a:xfrm>
              <a:off x="5209896" y="2133600"/>
              <a:ext cx="228600" cy="304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688422A-31D7-4170-80EE-46B4141E7DF5}"/>
                </a:ext>
              </a:extLst>
            </p:cNvPr>
            <p:cNvSpPr txBox="1"/>
            <p:nvPr/>
          </p:nvSpPr>
          <p:spPr>
            <a:xfrm>
              <a:off x="4506033" y="1793968"/>
              <a:ext cx="14839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Initial state</a:t>
              </a:r>
            </a:p>
          </p:txBody>
        </p:sp>
        <p:sp>
          <p:nvSpPr>
            <p:cNvPr id="6" name="Down Arrow 6">
              <a:extLst>
                <a:ext uri="{FF2B5EF4-FFF2-40B4-BE49-F238E27FC236}">
                  <a16:creationId xmlns:a16="http://schemas.microsoft.com/office/drawing/2014/main" id="{012CE22A-7EA3-4226-BA03-F15BA6EFCA00}"/>
                </a:ext>
              </a:extLst>
            </p:cNvPr>
            <p:cNvSpPr/>
            <p:nvPr/>
          </p:nvSpPr>
          <p:spPr>
            <a:xfrm rot="5400000">
              <a:off x="7897960" y="4838700"/>
              <a:ext cx="228600" cy="304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4F05A65-D34F-4AC8-A4FF-7FA25D269424}"/>
                </a:ext>
              </a:extLst>
            </p:cNvPr>
            <p:cNvSpPr txBox="1"/>
            <p:nvPr/>
          </p:nvSpPr>
          <p:spPr>
            <a:xfrm>
              <a:off x="8170427" y="4687669"/>
              <a:ext cx="6687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Goal </a:t>
              </a:r>
              <a:br>
                <a:rPr lang="en-US" dirty="0">
                  <a:solidFill>
                    <a:srgbClr val="0070C0"/>
                  </a:solidFill>
                </a:rPr>
              </a:br>
              <a:r>
                <a:rPr lang="en-US" dirty="0">
                  <a:solidFill>
                    <a:srgbClr val="0070C0"/>
                  </a:solidFill>
                </a:rPr>
                <a:t>state</a:t>
              </a:r>
            </a:p>
          </p:txBody>
        </p: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02DF080F-BD2E-4894-931D-1605BAD00B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6660" y="2475026"/>
              <a:ext cx="2667000" cy="2706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78D61D2-8702-47A7-97CC-04E0B38CD54B}"/>
                </a:ext>
              </a:extLst>
            </p:cNvPr>
            <p:cNvSpPr/>
            <p:nvPr/>
          </p:nvSpPr>
          <p:spPr>
            <a:xfrm>
              <a:off x="7646557" y="48768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1567721-8D1B-4C28-ACD3-ECEB9EAFA179}"/>
                </a:ext>
              </a:extLst>
            </p:cNvPr>
            <p:cNvSpPr/>
            <p:nvPr/>
          </p:nvSpPr>
          <p:spPr>
            <a:xfrm>
              <a:off x="5253815" y="2474694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AE07DB4-C098-4EA6-9E59-3D5FEF00119A}"/>
                </a:ext>
              </a:extLst>
            </p:cNvPr>
            <p:cNvSpPr/>
            <p:nvPr/>
          </p:nvSpPr>
          <p:spPr>
            <a:xfrm>
              <a:off x="5291620" y="2667480"/>
              <a:ext cx="2365551" cy="2275128"/>
            </a:xfrm>
            <a:custGeom>
              <a:avLst/>
              <a:gdLst>
                <a:gd name="connsiteX0" fmla="*/ 23795 w 2365551"/>
                <a:gd name="connsiteY0" fmla="*/ 0 h 2275128"/>
                <a:gd name="connsiteX1" fmla="*/ 34946 w 2365551"/>
                <a:gd name="connsiteY1" fmla="*/ 312234 h 2275128"/>
                <a:gd name="connsiteX2" fmla="*/ 336029 w 2365551"/>
                <a:gd name="connsiteY2" fmla="*/ 66908 h 2275128"/>
                <a:gd name="connsiteX3" fmla="*/ 1150068 w 2365551"/>
                <a:gd name="connsiteY3" fmla="*/ 78059 h 2275128"/>
                <a:gd name="connsiteX4" fmla="*/ 1172370 w 2365551"/>
                <a:gd name="connsiteY4" fmla="*/ 323386 h 2275128"/>
                <a:gd name="connsiteX5" fmla="*/ 2242887 w 2365551"/>
                <a:gd name="connsiteY5" fmla="*/ 334537 h 2275128"/>
                <a:gd name="connsiteX6" fmla="*/ 1997560 w 2365551"/>
                <a:gd name="connsiteY6" fmla="*/ 914400 h 2275128"/>
                <a:gd name="connsiteX7" fmla="*/ 1975258 w 2365551"/>
                <a:gd name="connsiteY7" fmla="*/ 936703 h 2275128"/>
                <a:gd name="connsiteX8" fmla="*/ 1964107 w 2365551"/>
                <a:gd name="connsiteY8" fmla="*/ 1449659 h 2275128"/>
                <a:gd name="connsiteX9" fmla="*/ 1674175 w 2365551"/>
                <a:gd name="connsiteY9" fmla="*/ 1438508 h 2275128"/>
                <a:gd name="connsiteX10" fmla="*/ 1462302 w 2365551"/>
                <a:gd name="connsiteY10" fmla="*/ 613317 h 2275128"/>
                <a:gd name="connsiteX11" fmla="*/ 782078 w 2365551"/>
                <a:gd name="connsiteY11" fmla="*/ 635620 h 2275128"/>
                <a:gd name="connsiteX12" fmla="*/ 770926 w 2365551"/>
                <a:gd name="connsiteY12" fmla="*/ 869795 h 2275128"/>
                <a:gd name="connsiteX13" fmla="*/ 692868 w 2365551"/>
                <a:gd name="connsiteY13" fmla="*/ 880947 h 2275128"/>
                <a:gd name="connsiteX14" fmla="*/ 659414 w 2365551"/>
                <a:gd name="connsiteY14" fmla="*/ 892098 h 2275128"/>
                <a:gd name="connsiteX15" fmla="*/ 625960 w 2365551"/>
                <a:gd name="connsiteY15" fmla="*/ 1471961 h 2275128"/>
                <a:gd name="connsiteX16" fmla="*/ 871287 w 2365551"/>
                <a:gd name="connsiteY16" fmla="*/ 1460810 h 2275128"/>
                <a:gd name="connsiteX17" fmla="*/ 882439 w 2365551"/>
                <a:gd name="connsiteY17" fmla="*/ 1237786 h 2275128"/>
                <a:gd name="connsiteX18" fmla="*/ 1216975 w 2365551"/>
                <a:gd name="connsiteY18" fmla="*/ 1248937 h 2275128"/>
                <a:gd name="connsiteX19" fmla="*/ 1228126 w 2365551"/>
                <a:gd name="connsiteY19" fmla="*/ 2007220 h 2275128"/>
                <a:gd name="connsiteX20" fmla="*/ 1406546 w 2365551"/>
                <a:gd name="connsiteY20" fmla="*/ 1996068 h 2275128"/>
                <a:gd name="connsiteX21" fmla="*/ 1428848 w 2365551"/>
                <a:gd name="connsiteY21" fmla="*/ 1572322 h 2275128"/>
                <a:gd name="connsiteX22" fmla="*/ 1518058 w 2365551"/>
                <a:gd name="connsiteY22" fmla="*/ 1594625 h 2275128"/>
                <a:gd name="connsiteX23" fmla="*/ 1685326 w 2365551"/>
                <a:gd name="connsiteY23" fmla="*/ 1661532 h 2275128"/>
                <a:gd name="connsiteX24" fmla="*/ 2265190 w 2365551"/>
                <a:gd name="connsiteY24" fmla="*/ 1750742 h 2275128"/>
                <a:gd name="connsiteX25" fmla="*/ 2365551 w 2365551"/>
                <a:gd name="connsiteY25" fmla="*/ 2274849 h 227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365551" h="2275128">
                  <a:moveTo>
                    <a:pt x="23795" y="0"/>
                  </a:moveTo>
                  <a:cubicBezTo>
                    <a:pt x="27512" y="104078"/>
                    <a:pt x="-38695" y="238593"/>
                    <a:pt x="34946" y="312234"/>
                  </a:cubicBezTo>
                  <a:cubicBezTo>
                    <a:pt x="385596" y="662884"/>
                    <a:pt x="334314" y="102925"/>
                    <a:pt x="336029" y="66908"/>
                  </a:cubicBezTo>
                  <a:cubicBezTo>
                    <a:pt x="607375" y="70625"/>
                    <a:pt x="890622" y="-1505"/>
                    <a:pt x="1150068" y="78059"/>
                  </a:cubicBezTo>
                  <a:cubicBezTo>
                    <a:pt x="1228572" y="102134"/>
                    <a:pt x="1092429" y="304624"/>
                    <a:pt x="1172370" y="323386"/>
                  </a:cubicBezTo>
                  <a:cubicBezTo>
                    <a:pt x="1519788" y="404923"/>
                    <a:pt x="1886048" y="330820"/>
                    <a:pt x="2242887" y="334537"/>
                  </a:cubicBezTo>
                  <a:cubicBezTo>
                    <a:pt x="2228259" y="1139118"/>
                    <a:pt x="2434942" y="933416"/>
                    <a:pt x="1997560" y="914400"/>
                  </a:cubicBezTo>
                  <a:cubicBezTo>
                    <a:pt x="1987056" y="913943"/>
                    <a:pt x="1982692" y="929269"/>
                    <a:pt x="1975258" y="936703"/>
                  </a:cubicBezTo>
                  <a:cubicBezTo>
                    <a:pt x="1971541" y="1107688"/>
                    <a:pt x="2052099" y="1303006"/>
                    <a:pt x="1964107" y="1449659"/>
                  </a:cubicBezTo>
                  <a:cubicBezTo>
                    <a:pt x="1914347" y="1532592"/>
                    <a:pt x="1710542" y="1528126"/>
                    <a:pt x="1674175" y="1438508"/>
                  </a:cubicBezTo>
                  <a:cubicBezTo>
                    <a:pt x="1287360" y="485286"/>
                    <a:pt x="1986401" y="798295"/>
                    <a:pt x="1462302" y="613317"/>
                  </a:cubicBezTo>
                  <a:cubicBezTo>
                    <a:pt x="1235561" y="620751"/>
                    <a:pt x="994777" y="556715"/>
                    <a:pt x="782078" y="635620"/>
                  </a:cubicBezTo>
                  <a:cubicBezTo>
                    <a:pt x="708810" y="662800"/>
                    <a:pt x="797632" y="796353"/>
                    <a:pt x="770926" y="869795"/>
                  </a:cubicBezTo>
                  <a:cubicBezTo>
                    <a:pt x="761944" y="894496"/>
                    <a:pt x="718887" y="877230"/>
                    <a:pt x="692868" y="880947"/>
                  </a:cubicBezTo>
                  <a:cubicBezTo>
                    <a:pt x="681717" y="884664"/>
                    <a:pt x="670420" y="887971"/>
                    <a:pt x="659414" y="892098"/>
                  </a:cubicBezTo>
                  <a:cubicBezTo>
                    <a:pt x="430734" y="977851"/>
                    <a:pt x="604950" y="946689"/>
                    <a:pt x="625960" y="1471961"/>
                  </a:cubicBezTo>
                  <a:cubicBezTo>
                    <a:pt x="707736" y="1468244"/>
                    <a:pt x="810834" y="1516006"/>
                    <a:pt x="871287" y="1460810"/>
                  </a:cubicBezTo>
                  <a:cubicBezTo>
                    <a:pt x="926256" y="1410621"/>
                    <a:pt x="818976" y="1276682"/>
                    <a:pt x="882439" y="1237786"/>
                  </a:cubicBezTo>
                  <a:cubicBezTo>
                    <a:pt x="977567" y="1179482"/>
                    <a:pt x="1105463" y="1245220"/>
                    <a:pt x="1216975" y="1248937"/>
                  </a:cubicBezTo>
                  <a:cubicBezTo>
                    <a:pt x="1220692" y="1501698"/>
                    <a:pt x="1165956" y="1762196"/>
                    <a:pt x="1228126" y="2007220"/>
                  </a:cubicBezTo>
                  <a:cubicBezTo>
                    <a:pt x="1242781" y="2064979"/>
                    <a:pt x="1381575" y="2050173"/>
                    <a:pt x="1406546" y="1996068"/>
                  </a:cubicBezTo>
                  <a:cubicBezTo>
                    <a:pt x="1465819" y="1867642"/>
                    <a:pt x="1421414" y="1713571"/>
                    <a:pt x="1428848" y="1572322"/>
                  </a:cubicBezTo>
                  <a:cubicBezTo>
                    <a:pt x="1458585" y="1579756"/>
                    <a:pt x="1489449" y="1583622"/>
                    <a:pt x="1518058" y="1594625"/>
                  </a:cubicBezTo>
                  <a:cubicBezTo>
                    <a:pt x="1655933" y="1647654"/>
                    <a:pt x="1465602" y="1622549"/>
                    <a:pt x="1685326" y="1661532"/>
                  </a:cubicBezTo>
                  <a:cubicBezTo>
                    <a:pt x="1877881" y="1695695"/>
                    <a:pt x="2071902" y="1721005"/>
                    <a:pt x="2265190" y="1750742"/>
                  </a:cubicBezTo>
                  <a:cubicBezTo>
                    <a:pt x="2276974" y="2304579"/>
                    <a:pt x="2101599" y="2274849"/>
                    <a:pt x="2365551" y="2274849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985557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3CF52F-7B91-4E3D-B499-FCD139183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90" y="5372802"/>
            <a:ext cx="5972610" cy="812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600" b="1" dirty="0"/>
              <a:t>Search in Continuous Spaces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9E7834-612A-D0DB-C9C5-95DEA7EDE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3130" r="1035" b="3"/>
          <a:stretch/>
        </p:blipFill>
        <p:spPr bwMode="auto">
          <a:xfrm>
            <a:off x="2667000" y="543072"/>
            <a:ext cx="6171616" cy="48297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99429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1CB77-AB20-45FB-840D-C40141FFD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Methods: Discretization of Continuous Space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EE21AE-4AA1-41EA-8900-1C974169C7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24001"/>
                <a:ext cx="7886700" cy="4652962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Use atomic states and create a graph as the transition function.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Use a grid with spacing of size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000" dirty="0"/>
              </a:p>
              <a:p>
                <a:pPr marL="342900" lvl="1" indent="0">
                  <a:buNone/>
                </a:pPr>
                <a:r>
                  <a:rPr lang="en-US" sz="2000" dirty="0"/>
                  <a:t>Note: You probably need a way</a:t>
                </a:r>
                <a:br>
                  <a:rPr lang="en-US" sz="2000" dirty="0"/>
                </a:br>
                <a:r>
                  <a:rPr lang="en-US" sz="2000" dirty="0"/>
                  <a:t>           finer grid!</a:t>
                </a:r>
                <a:br>
                  <a:rPr lang="en-US" sz="2000" dirty="0"/>
                </a:br>
                <a:r>
                  <a:rPr lang="en-US" sz="2000" dirty="0"/>
                  <a:t>      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EE21AE-4AA1-41EA-8900-1C974169C7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24001"/>
                <a:ext cx="7886700" cy="4652962"/>
              </a:xfrm>
              <a:blipFill>
                <a:blip r:embed="rId2"/>
                <a:stretch>
                  <a:fillRect l="-696" t="-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 descr="Discretizing a map of Romania into a graph that connects the major cities. ">
            <a:extLst>
              <a:ext uri="{FF2B5EF4-FFF2-40B4-BE49-F238E27FC236}">
                <a16:creationId xmlns:a16="http://schemas.microsoft.com/office/drawing/2014/main" id="{2948FCF3-99ED-4EF4-B0F2-D5542D41CA18}"/>
              </a:ext>
            </a:extLst>
          </p:cNvPr>
          <p:cNvGrpSpPr/>
          <p:nvPr/>
        </p:nvGrpSpPr>
        <p:grpSpPr>
          <a:xfrm>
            <a:off x="1600200" y="2012672"/>
            <a:ext cx="5702450" cy="1934713"/>
            <a:chOff x="1536546" y="2256287"/>
            <a:chExt cx="5702450" cy="1934713"/>
          </a:xfrm>
        </p:grpSpPr>
        <p:pic>
          <p:nvPicPr>
            <p:cNvPr id="5" name="Picture 4" descr="romania-distances">
              <a:extLst>
                <a:ext uri="{FF2B5EF4-FFF2-40B4-BE49-F238E27FC236}">
                  <a16:creationId xmlns:a16="http://schemas.microsoft.com/office/drawing/2014/main" id="{EB4CC2F8-66AD-494E-B5AA-B5C220E7FC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4114800" y="2313525"/>
              <a:ext cx="3124196" cy="1877475"/>
            </a:xfrm>
            <a:prstGeom prst="rect">
              <a:avLst/>
            </a:prstGeom>
            <a:noFill/>
            <a:ln/>
          </p:spPr>
        </p:pic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FC2BEE9E-7CC1-4623-87FF-A0641230D9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36546" y="2256287"/>
              <a:ext cx="2330604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8D907417-1BCF-4FF6-B6B7-14C6765A0589}"/>
                </a:ext>
              </a:extLst>
            </p:cNvPr>
            <p:cNvSpPr/>
            <p:nvPr/>
          </p:nvSpPr>
          <p:spPr>
            <a:xfrm>
              <a:off x="3733800" y="3077643"/>
              <a:ext cx="5334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 descr="Discretizing the map of Romania using a grid.">
            <a:extLst>
              <a:ext uri="{FF2B5EF4-FFF2-40B4-BE49-F238E27FC236}">
                <a16:creationId xmlns:a16="http://schemas.microsoft.com/office/drawing/2014/main" id="{3A977063-43B4-6CD3-EDE6-55ACF5FC1A2C}"/>
              </a:ext>
            </a:extLst>
          </p:cNvPr>
          <p:cNvGrpSpPr/>
          <p:nvPr/>
        </p:nvGrpSpPr>
        <p:grpSpPr>
          <a:xfrm>
            <a:off x="4648200" y="4025826"/>
            <a:ext cx="2849989" cy="2616346"/>
            <a:chOff x="4648200" y="4025826"/>
            <a:chExt cx="2849989" cy="261634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A6309FC-1A42-F62D-F3D7-1A3DE8E0AD79}"/>
                </a:ext>
              </a:extLst>
            </p:cNvPr>
            <p:cNvGrpSpPr/>
            <p:nvPr/>
          </p:nvGrpSpPr>
          <p:grpSpPr>
            <a:xfrm>
              <a:off x="4648200" y="4025826"/>
              <a:ext cx="2849989" cy="2616346"/>
              <a:chOff x="5608211" y="4172770"/>
              <a:chExt cx="2849989" cy="2616346"/>
            </a:xfrm>
          </p:grpSpPr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A6A21ECD-5CDE-4EC0-8491-CA71898D3C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24554" y="6492874"/>
                <a:ext cx="253364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0E185C9B-887E-4F8B-A7C7-589B558587D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937984" y="4419600"/>
                <a:ext cx="1" cy="207327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1D32B6-7648-4FBA-A397-0523CE1D50BE}"/>
                  </a:ext>
                </a:extLst>
              </p:cNvPr>
              <p:cNvSpPr txBox="1"/>
              <p:nvPr/>
            </p:nvSpPr>
            <p:spPr>
              <a:xfrm>
                <a:off x="6935234" y="6419784"/>
                <a:ext cx="2840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7DF480-052F-4119-827A-FCE6844F9578}"/>
                  </a:ext>
                </a:extLst>
              </p:cNvPr>
              <p:cNvSpPr txBox="1"/>
              <p:nvPr/>
            </p:nvSpPr>
            <p:spPr>
              <a:xfrm>
                <a:off x="5608211" y="5309671"/>
                <a:ext cx="288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id="{AD23D120-FE88-4C11-BB33-E1E469D8A5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943604" y="4648200"/>
                <a:ext cx="2330604" cy="182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46EB43A-DA48-436E-A6B2-35F6F5E6540F}"/>
                  </a:ext>
                </a:extLst>
              </p:cNvPr>
              <p:cNvCxnSpPr/>
              <p:nvPr/>
            </p:nvCxnSpPr>
            <p:spPr>
              <a:xfrm>
                <a:off x="6248404" y="4419600"/>
                <a:ext cx="0" cy="20732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2338A24-64F3-4757-8EA2-5679B52A891F}"/>
                  </a:ext>
                </a:extLst>
              </p:cNvPr>
              <p:cNvCxnSpPr/>
              <p:nvPr/>
            </p:nvCxnSpPr>
            <p:spPr>
              <a:xfrm>
                <a:off x="6553204" y="4419600"/>
                <a:ext cx="0" cy="20732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B0BEAE6-5428-4E4F-9E1F-C49EFE62813D}"/>
                  </a:ext>
                </a:extLst>
              </p:cNvPr>
              <p:cNvCxnSpPr/>
              <p:nvPr/>
            </p:nvCxnSpPr>
            <p:spPr>
              <a:xfrm>
                <a:off x="6858004" y="4419600"/>
                <a:ext cx="0" cy="20732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CA98B25-F84C-490D-8FCA-697F380147B6}"/>
                  </a:ext>
                </a:extLst>
              </p:cNvPr>
              <p:cNvCxnSpPr/>
              <p:nvPr/>
            </p:nvCxnSpPr>
            <p:spPr>
              <a:xfrm>
                <a:off x="7162804" y="4419600"/>
                <a:ext cx="0" cy="20732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DA80FADA-2B4A-4BCE-80A4-9177D219AEA4}"/>
                  </a:ext>
                </a:extLst>
              </p:cNvPr>
              <p:cNvCxnSpPr/>
              <p:nvPr/>
            </p:nvCxnSpPr>
            <p:spPr>
              <a:xfrm>
                <a:off x="7467604" y="4419600"/>
                <a:ext cx="0" cy="20732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12FA915-3344-4514-95DA-BB5C149D2A2F}"/>
                  </a:ext>
                </a:extLst>
              </p:cNvPr>
              <p:cNvCxnSpPr/>
              <p:nvPr/>
            </p:nvCxnSpPr>
            <p:spPr>
              <a:xfrm>
                <a:off x="7772404" y="4419600"/>
                <a:ext cx="0" cy="20732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3F864849-3C58-4C21-8B02-ABE85707CE67}"/>
                  </a:ext>
                </a:extLst>
              </p:cNvPr>
              <p:cNvCxnSpPr/>
              <p:nvPr/>
            </p:nvCxnSpPr>
            <p:spPr>
              <a:xfrm>
                <a:off x="8077204" y="4419600"/>
                <a:ext cx="0" cy="20732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BE081DDC-C4EE-4522-B73B-B42C786955C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943604" y="6154639"/>
                <a:ext cx="2362200" cy="1756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BCA3FC65-7464-431A-B6FF-6656C1E7A7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943604" y="5849839"/>
                <a:ext cx="2362200" cy="1756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27126AA-ACC2-4AFE-A09B-E52660D92F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943604" y="5562600"/>
                <a:ext cx="2362200" cy="1756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D70E09B-73A3-4135-BACE-7C620BBFB15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943604" y="5257800"/>
                <a:ext cx="2362200" cy="1756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7FFF577-559A-483B-903B-495718F1E5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943604" y="4953000"/>
                <a:ext cx="2362200" cy="1756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038096B7-AB02-47EB-83A2-3BDF9A6B2B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943604" y="4648200"/>
                <a:ext cx="2362200" cy="1756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44542AF1-ED6E-4F7F-86FA-9C48794C3EB6}"/>
                  </a:ext>
                </a:extLst>
              </p:cNvPr>
              <p:cNvCxnSpPr/>
              <p:nvPr/>
            </p:nvCxnSpPr>
            <p:spPr>
              <a:xfrm>
                <a:off x="7772404" y="4495800"/>
                <a:ext cx="30480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5B066E6B-51AC-44D8-9D12-54093C910B80}"/>
                      </a:ext>
                    </a:extLst>
                  </p:cNvPr>
                  <p:cNvSpPr txBox="1"/>
                  <p:nvPr/>
                </p:nvSpPr>
                <p:spPr>
                  <a:xfrm>
                    <a:off x="7772403" y="4172770"/>
                    <a:ext cx="248348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5B066E6B-51AC-44D8-9D12-54093C910B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72403" y="4172770"/>
                    <a:ext cx="248348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22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9420CBF-1C0E-1471-A75B-C32BF128475E}"/>
                </a:ext>
              </a:extLst>
            </p:cNvPr>
            <p:cNvCxnSpPr/>
            <p:nvPr/>
          </p:nvCxnSpPr>
          <p:spPr>
            <a:xfrm>
              <a:off x="5486400" y="4953000"/>
              <a:ext cx="25415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CD211C5-F91B-F060-A43F-9C9CF0427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31569" y="2583585"/>
            <a:ext cx="597631" cy="1891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89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1CB77-AB20-45FB-840D-C40141FFD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Example: Discretization of Continuous Space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E21AE-4AA1-41EA-8900-1C974169C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0862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did we discretize this space?   </a:t>
            </a:r>
          </a:p>
          <a:p>
            <a:endParaRPr lang="en-US" dirty="0"/>
          </a:p>
        </p:txBody>
      </p:sp>
      <p:grpSp>
        <p:nvGrpSpPr>
          <p:cNvPr id="15" name="Group 14" descr="A picture of a maze.">
            <a:extLst>
              <a:ext uri="{FF2B5EF4-FFF2-40B4-BE49-F238E27FC236}">
                <a16:creationId xmlns:a16="http://schemas.microsoft.com/office/drawing/2014/main" id="{F55B8C66-B430-52B2-8FEC-5AFB8DE63312}"/>
              </a:ext>
            </a:extLst>
          </p:cNvPr>
          <p:cNvGrpSpPr/>
          <p:nvPr/>
        </p:nvGrpSpPr>
        <p:grpSpPr>
          <a:xfrm>
            <a:off x="2943933" y="2272712"/>
            <a:ext cx="4142667" cy="3756527"/>
            <a:chOff x="2943933" y="2272712"/>
            <a:chExt cx="4142667" cy="3756527"/>
          </a:xfrm>
        </p:grpSpPr>
        <p:sp>
          <p:nvSpPr>
            <p:cNvPr id="26" name="Down Arrow 4">
              <a:extLst>
                <a:ext uri="{FF2B5EF4-FFF2-40B4-BE49-F238E27FC236}">
                  <a16:creationId xmlns:a16="http://schemas.microsoft.com/office/drawing/2014/main" id="{BA21D0A7-663C-4EE8-A298-5C090BF3D6AF}"/>
                </a:ext>
              </a:extLst>
            </p:cNvPr>
            <p:cNvSpPr/>
            <p:nvPr/>
          </p:nvSpPr>
          <p:spPr>
            <a:xfrm>
              <a:off x="3457296" y="2662237"/>
              <a:ext cx="228600" cy="304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19F513F-94BA-4C45-AC6A-355537B2A152}"/>
                </a:ext>
              </a:extLst>
            </p:cNvPr>
            <p:cNvSpPr txBox="1"/>
            <p:nvPr/>
          </p:nvSpPr>
          <p:spPr>
            <a:xfrm>
              <a:off x="2943933" y="2272712"/>
              <a:ext cx="14839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Initial state</a:t>
              </a:r>
            </a:p>
          </p:txBody>
        </p:sp>
        <p:sp>
          <p:nvSpPr>
            <p:cNvPr id="33" name="Down Arrow 6">
              <a:extLst>
                <a:ext uri="{FF2B5EF4-FFF2-40B4-BE49-F238E27FC236}">
                  <a16:creationId xmlns:a16="http://schemas.microsoft.com/office/drawing/2014/main" id="{D92D673D-A835-4C5C-A94A-54D710F0FF87}"/>
                </a:ext>
              </a:extLst>
            </p:cNvPr>
            <p:cNvSpPr/>
            <p:nvPr/>
          </p:nvSpPr>
          <p:spPr>
            <a:xfrm rot="5400000">
              <a:off x="6145360" y="5367337"/>
              <a:ext cx="228600" cy="304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DD08D5D-E18D-4774-99E9-17089014AD3E}"/>
                </a:ext>
              </a:extLst>
            </p:cNvPr>
            <p:cNvSpPr txBox="1"/>
            <p:nvPr/>
          </p:nvSpPr>
          <p:spPr>
            <a:xfrm>
              <a:off x="6417827" y="5216306"/>
              <a:ext cx="6687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Goal </a:t>
              </a:r>
              <a:br>
                <a:rPr lang="en-US" dirty="0">
                  <a:solidFill>
                    <a:srgbClr val="0070C0"/>
                  </a:solidFill>
                </a:rPr>
              </a:br>
              <a:r>
                <a:rPr lang="en-US" dirty="0">
                  <a:solidFill>
                    <a:srgbClr val="0070C0"/>
                  </a:solidFill>
                </a:rPr>
                <a:t>state</a:t>
              </a:r>
            </a:p>
          </p:txBody>
        </p:sp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id="{2D9B678F-99E4-403F-8390-467321317A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4060" y="3003663"/>
              <a:ext cx="2667000" cy="2706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42F982A-3EF2-47FC-9218-469F2FF10685}"/>
                </a:ext>
              </a:extLst>
            </p:cNvPr>
            <p:cNvSpPr/>
            <p:nvPr/>
          </p:nvSpPr>
          <p:spPr>
            <a:xfrm>
              <a:off x="5893957" y="5405437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0BBF683-FD53-4807-B4F7-D6A8C52E90C0}"/>
                </a:ext>
              </a:extLst>
            </p:cNvPr>
            <p:cNvSpPr/>
            <p:nvPr/>
          </p:nvSpPr>
          <p:spPr>
            <a:xfrm>
              <a:off x="3501215" y="3003331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8C36D08-5A69-464D-AA7E-806E695CAD64}"/>
                </a:ext>
              </a:extLst>
            </p:cNvPr>
            <p:cNvSpPr/>
            <p:nvPr/>
          </p:nvSpPr>
          <p:spPr>
            <a:xfrm>
              <a:off x="3539020" y="3196117"/>
              <a:ext cx="2365551" cy="2275128"/>
            </a:xfrm>
            <a:custGeom>
              <a:avLst/>
              <a:gdLst>
                <a:gd name="connsiteX0" fmla="*/ 23795 w 2365551"/>
                <a:gd name="connsiteY0" fmla="*/ 0 h 2275128"/>
                <a:gd name="connsiteX1" fmla="*/ 34946 w 2365551"/>
                <a:gd name="connsiteY1" fmla="*/ 312234 h 2275128"/>
                <a:gd name="connsiteX2" fmla="*/ 336029 w 2365551"/>
                <a:gd name="connsiteY2" fmla="*/ 66908 h 2275128"/>
                <a:gd name="connsiteX3" fmla="*/ 1150068 w 2365551"/>
                <a:gd name="connsiteY3" fmla="*/ 78059 h 2275128"/>
                <a:gd name="connsiteX4" fmla="*/ 1172370 w 2365551"/>
                <a:gd name="connsiteY4" fmla="*/ 323386 h 2275128"/>
                <a:gd name="connsiteX5" fmla="*/ 2242887 w 2365551"/>
                <a:gd name="connsiteY5" fmla="*/ 334537 h 2275128"/>
                <a:gd name="connsiteX6" fmla="*/ 1997560 w 2365551"/>
                <a:gd name="connsiteY6" fmla="*/ 914400 h 2275128"/>
                <a:gd name="connsiteX7" fmla="*/ 1975258 w 2365551"/>
                <a:gd name="connsiteY7" fmla="*/ 936703 h 2275128"/>
                <a:gd name="connsiteX8" fmla="*/ 1964107 w 2365551"/>
                <a:gd name="connsiteY8" fmla="*/ 1449659 h 2275128"/>
                <a:gd name="connsiteX9" fmla="*/ 1674175 w 2365551"/>
                <a:gd name="connsiteY9" fmla="*/ 1438508 h 2275128"/>
                <a:gd name="connsiteX10" fmla="*/ 1462302 w 2365551"/>
                <a:gd name="connsiteY10" fmla="*/ 613317 h 2275128"/>
                <a:gd name="connsiteX11" fmla="*/ 782078 w 2365551"/>
                <a:gd name="connsiteY11" fmla="*/ 635620 h 2275128"/>
                <a:gd name="connsiteX12" fmla="*/ 770926 w 2365551"/>
                <a:gd name="connsiteY12" fmla="*/ 869795 h 2275128"/>
                <a:gd name="connsiteX13" fmla="*/ 692868 w 2365551"/>
                <a:gd name="connsiteY13" fmla="*/ 880947 h 2275128"/>
                <a:gd name="connsiteX14" fmla="*/ 659414 w 2365551"/>
                <a:gd name="connsiteY14" fmla="*/ 892098 h 2275128"/>
                <a:gd name="connsiteX15" fmla="*/ 625960 w 2365551"/>
                <a:gd name="connsiteY15" fmla="*/ 1471961 h 2275128"/>
                <a:gd name="connsiteX16" fmla="*/ 871287 w 2365551"/>
                <a:gd name="connsiteY16" fmla="*/ 1460810 h 2275128"/>
                <a:gd name="connsiteX17" fmla="*/ 882439 w 2365551"/>
                <a:gd name="connsiteY17" fmla="*/ 1237786 h 2275128"/>
                <a:gd name="connsiteX18" fmla="*/ 1216975 w 2365551"/>
                <a:gd name="connsiteY18" fmla="*/ 1248937 h 2275128"/>
                <a:gd name="connsiteX19" fmla="*/ 1228126 w 2365551"/>
                <a:gd name="connsiteY19" fmla="*/ 2007220 h 2275128"/>
                <a:gd name="connsiteX20" fmla="*/ 1406546 w 2365551"/>
                <a:gd name="connsiteY20" fmla="*/ 1996068 h 2275128"/>
                <a:gd name="connsiteX21" fmla="*/ 1428848 w 2365551"/>
                <a:gd name="connsiteY21" fmla="*/ 1572322 h 2275128"/>
                <a:gd name="connsiteX22" fmla="*/ 1518058 w 2365551"/>
                <a:gd name="connsiteY22" fmla="*/ 1594625 h 2275128"/>
                <a:gd name="connsiteX23" fmla="*/ 1685326 w 2365551"/>
                <a:gd name="connsiteY23" fmla="*/ 1661532 h 2275128"/>
                <a:gd name="connsiteX24" fmla="*/ 2265190 w 2365551"/>
                <a:gd name="connsiteY24" fmla="*/ 1750742 h 2275128"/>
                <a:gd name="connsiteX25" fmla="*/ 2365551 w 2365551"/>
                <a:gd name="connsiteY25" fmla="*/ 2274849 h 227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365551" h="2275128">
                  <a:moveTo>
                    <a:pt x="23795" y="0"/>
                  </a:moveTo>
                  <a:cubicBezTo>
                    <a:pt x="27512" y="104078"/>
                    <a:pt x="-38695" y="238593"/>
                    <a:pt x="34946" y="312234"/>
                  </a:cubicBezTo>
                  <a:cubicBezTo>
                    <a:pt x="385596" y="662884"/>
                    <a:pt x="334314" y="102925"/>
                    <a:pt x="336029" y="66908"/>
                  </a:cubicBezTo>
                  <a:cubicBezTo>
                    <a:pt x="607375" y="70625"/>
                    <a:pt x="890622" y="-1505"/>
                    <a:pt x="1150068" y="78059"/>
                  </a:cubicBezTo>
                  <a:cubicBezTo>
                    <a:pt x="1228572" y="102134"/>
                    <a:pt x="1092429" y="304624"/>
                    <a:pt x="1172370" y="323386"/>
                  </a:cubicBezTo>
                  <a:cubicBezTo>
                    <a:pt x="1519788" y="404923"/>
                    <a:pt x="1886048" y="330820"/>
                    <a:pt x="2242887" y="334537"/>
                  </a:cubicBezTo>
                  <a:cubicBezTo>
                    <a:pt x="2228259" y="1139118"/>
                    <a:pt x="2434942" y="933416"/>
                    <a:pt x="1997560" y="914400"/>
                  </a:cubicBezTo>
                  <a:cubicBezTo>
                    <a:pt x="1987056" y="913943"/>
                    <a:pt x="1982692" y="929269"/>
                    <a:pt x="1975258" y="936703"/>
                  </a:cubicBezTo>
                  <a:cubicBezTo>
                    <a:pt x="1971541" y="1107688"/>
                    <a:pt x="2052099" y="1303006"/>
                    <a:pt x="1964107" y="1449659"/>
                  </a:cubicBezTo>
                  <a:cubicBezTo>
                    <a:pt x="1914347" y="1532592"/>
                    <a:pt x="1710542" y="1528126"/>
                    <a:pt x="1674175" y="1438508"/>
                  </a:cubicBezTo>
                  <a:cubicBezTo>
                    <a:pt x="1287360" y="485286"/>
                    <a:pt x="1986401" y="798295"/>
                    <a:pt x="1462302" y="613317"/>
                  </a:cubicBezTo>
                  <a:cubicBezTo>
                    <a:pt x="1235561" y="620751"/>
                    <a:pt x="994777" y="556715"/>
                    <a:pt x="782078" y="635620"/>
                  </a:cubicBezTo>
                  <a:cubicBezTo>
                    <a:pt x="708810" y="662800"/>
                    <a:pt x="797632" y="796353"/>
                    <a:pt x="770926" y="869795"/>
                  </a:cubicBezTo>
                  <a:cubicBezTo>
                    <a:pt x="761944" y="894496"/>
                    <a:pt x="718887" y="877230"/>
                    <a:pt x="692868" y="880947"/>
                  </a:cubicBezTo>
                  <a:cubicBezTo>
                    <a:pt x="681717" y="884664"/>
                    <a:pt x="670420" y="887971"/>
                    <a:pt x="659414" y="892098"/>
                  </a:cubicBezTo>
                  <a:cubicBezTo>
                    <a:pt x="430734" y="977851"/>
                    <a:pt x="604950" y="946689"/>
                    <a:pt x="625960" y="1471961"/>
                  </a:cubicBezTo>
                  <a:cubicBezTo>
                    <a:pt x="707736" y="1468244"/>
                    <a:pt x="810834" y="1516006"/>
                    <a:pt x="871287" y="1460810"/>
                  </a:cubicBezTo>
                  <a:cubicBezTo>
                    <a:pt x="926256" y="1410621"/>
                    <a:pt x="818976" y="1276682"/>
                    <a:pt x="882439" y="1237786"/>
                  </a:cubicBezTo>
                  <a:cubicBezTo>
                    <a:pt x="977567" y="1179482"/>
                    <a:pt x="1105463" y="1245220"/>
                    <a:pt x="1216975" y="1248937"/>
                  </a:cubicBezTo>
                  <a:cubicBezTo>
                    <a:pt x="1220692" y="1501698"/>
                    <a:pt x="1165956" y="1762196"/>
                    <a:pt x="1228126" y="2007220"/>
                  </a:cubicBezTo>
                  <a:cubicBezTo>
                    <a:pt x="1242781" y="2064979"/>
                    <a:pt x="1381575" y="2050173"/>
                    <a:pt x="1406546" y="1996068"/>
                  </a:cubicBezTo>
                  <a:cubicBezTo>
                    <a:pt x="1465819" y="1867642"/>
                    <a:pt x="1421414" y="1713571"/>
                    <a:pt x="1428848" y="1572322"/>
                  </a:cubicBezTo>
                  <a:cubicBezTo>
                    <a:pt x="1458585" y="1579756"/>
                    <a:pt x="1489449" y="1583622"/>
                    <a:pt x="1518058" y="1594625"/>
                  </a:cubicBezTo>
                  <a:cubicBezTo>
                    <a:pt x="1655933" y="1647654"/>
                    <a:pt x="1465602" y="1622549"/>
                    <a:pt x="1685326" y="1661532"/>
                  </a:cubicBezTo>
                  <a:cubicBezTo>
                    <a:pt x="1877881" y="1695695"/>
                    <a:pt x="2071902" y="1721005"/>
                    <a:pt x="2265190" y="1750742"/>
                  </a:cubicBezTo>
                  <a:cubicBezTo>
                    <a:pt x="2276974" y="2304579"/>
                    <a:pt x="2101599" y="2274849"/>
                    <a:pt x="2365551" y="2274849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9B70850-24EB-0906-494F-F0B6F6E7075A}"/>
                </a:ext>
              </a:extLst>
            </p:cNvPr>
            <p:cNvGrpSpPr/>
            <p:nvPr/>
          </p:nvGrpSpPr>
          <p:grpSpPr>
            <a:xfrm>
              <a:off x="3322206" y="2965344"/>
              <a:ext cx="2708854" cy="3063895"/>
              <a:chOff x="954173" y="2804279"/>
              <a:chExt cx="2708854" cy="3063895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F03D0B79-7E9F-162D-73CE-E63E8567F7AC}"/>
                  </a:ext>
                </a:extLst>
              </p:cNvPr>
              <p:cNvCxnSpPr/>
              <p:nvPr/>
            </p:nvCxnSpPr>
            <p:spPr>
              <a:xfrm>
                <a:off x="980730" y="2970968"/>
                <a:ext cx="2682297" cy="0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61F29334-24F0-047C-269B-FECD1BDDF741}"/>
                  </a:ext>
                </a:extLst>
              </p:cNvPr>
              <p:cNvCxnSpPr/>
              <p:nvPr/>
            </p:nvCxnSpPr>
            <p:spPr>
              <a:xfrm>
                <a:off x="980730" y="3123368"/>
                <a:ext cx="2682297" cy="0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71AAE656-6026-432B-D860-D3E0FA7FE1B2}"/>
                  </a:ext>
                </a:extLst>
              </p:cNvPr>
              <p:cNvCxnSpPr/>
              <p:nvPr/>
            </p:nvCxnSpPr>
            <p:spPr>
              <a:xfrm>
                <a:off x="969470" y="3413879"/>
                <a:ext cx="2682297" cy="0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0AE41F4E-7E2F-E1E7-8975-6AA2A642B6C7}"/>
                  </a:ext>
                </a:extLst>
              </p:cNvPr>
              <p:cNvCxnSpPr/>
              <p:nvPr/>
            </p:nvCxnSpPr>
            <p:spPr>
              <a:xfrm>
                <a:off x="969470" y="3566279"/>
                <a:ext cx="2682297" cy="0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4E875328-9B22-C7B6-1105-06B9E38B00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2066" y="2840573"/>
                <a:ext cx="0" cy="2722801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93B99BF-2C4D-07C0-6FBB-53B8A974E2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74270" y="2824678"/>
                <a:ext cx="0" cy="2722801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B7088393-649A-850E-0C15-520535B27A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22869" y="2824678"/>
                <a:ext cx="0" cy="2722801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FB6AF8ED-0131-0714-91DE-BD0FC3AA00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75269" y="2804279"/>
                <a:ext cx="0" cy="2722801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06095FC-8DE4-CEFB-C612-64A2BA4A90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4173" y="5725279"/>
                <a:ext cx="260924" cy="0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61CE088-4BAE-0EEB-75AB-FB13DE47F531}"/>
                  </a:ext>
                </a:extLst>
              </p:cNvPr>
              <p:cNvSpPr txBox="1"/>
              <p:nvPr/>
            </p:nvSpPr>
            <p:spPr>
              <a:xfrm>
                <a:off x="1188266" y="5591175"/>
                <a:ext cx="13095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accent2"/>
                    </a:solidFill>
                  </a:rPr>
                  <a:t>Discretization grid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45181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EE21AE-4AA1-41EA-8900-1C974169C7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903415"/>
                <a:ext cx="7886700" cy="4802185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1600" b="1" dirty="0"/>
                  <a:t>State representation</a:t>
                </a:r>
                <a:r>
                  <a:rPr lang="en-US" sz="1600" dirty="0"/>
                  <a:t>: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sz="1600" dirty="0"/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1600" b="1" dirty="0"/>
                  <a:t>State space size</a:t>
                </a:r>
                <a:r>
                  <a:rPr lang="en-US" sz="1600" dirty="0"/>
                  <a:t>: infinite</a:t>
                </a:r>
                <a:endParaRPr lang="en-US" sz="1600" b="1" dirty="0"/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1600" b="1" dirty="0"/>
                  <a:t>Objective function</a:t>
                </a:r>
                <a:r>
                  <a:rPr lang="en-US" sz="1600" dirty="0"/>
                  <a:t>: min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1600" dirty="0"/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1600" b="1" dirty="0"/>
                  <a:t>Local neighborhood</a:t>
                </a:r>
                <a:r>
                  <a:rPr lang="en-US" sz="1600" dirty="0"/>
                  <a:t>: small changes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1600" dirty="0"/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1600" dirty="0"/>
                  <a:t>Gradient at point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600" dirty="0"/>
                  <a:t>: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m:rPr>
                            <m:nor/>
                          </m:rPr>
                          <a:rPr lang="en-US" sz="1600" dirty="0"/>
                          <m:t>, …, </m:t>
                        </m:r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br>
                  <a:rPr lang="en-US" sz="1600" dirty="0"/>
                </a:br>
                <a:r>
                  <a:rPr lang="en-US" sz="1600" dirty="0"/>
                  <a:t>           (=evaluation of the Jacobian matrix at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600" dirty="0"/>
                  <a:t>)</a:t>
                </a:r>
              </a:p>
              <a:p>
                <a:pPr marL="0" indent="0">
                  <a:buNone/>
                </a:pPr>
                <a:r>
                  <a:rPr lang="en-US" sz="1600" dirty="0"/>
                  <a:t>Find optimum by solving: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600" b="0" dirty="0">
                  <a:ea typeface="Cambria Math" panose="02040503050406030204" pitchFamily="18" charset="0"/>
                </a:endParaRPr>
              </a:p>
              <a:p>
                <a:endParaRPr lang="en-US" sz="1600" dirty="0"/>
              </a:p>
              <a:p>
                <a:r>
                  <a:rPr lang="en-US" sz="1600" b="1" dirty="0"/>
                  <a:t>Gradient descent (= Steepest-ascend hill climbing for minimization)  </a:t>
                </a:r>
                <a:br>
                  <a:rPr lang="en-US" sz="1600" dirty="0"/>
                </a:br>
                <a:r>
                  <a:rPr lang="en-US" sz="1600" dirty="0"/>
                  <a:t>with step size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/>
                  <a:t> (typically reduced over time)</a:t>
                </a:r>
              </a:p>
              <a:p>
                <a:pPr marL="0" indent="0" algn="ctr">
                  <a:buNone/>
                </a:pPr>
                <a:r>
                  <a:rPr lang="en-US" sz="1600" dirty="0"/>
                  <a:t>Repeat: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m:rPr>
                        <m:sty m:val="p"/>
                      </m:rP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1600" dirty="0"/>
                  <a:t>  </a:t>
                </a:r>
                <a:endParaRPr lang="en-US" sz="1600" b="1" dirty="0"/>
              </a:p>
              <a:p>
                <a:pPr>
                  <a:lnSpc>
                    <a:spcPct val="120000"/>
                  </a:lnSpc>
                </a:pPr>
                <a:r>
                  <a:rPr lang="en-US" sz="1600" b="1" dirty="0"/>
                  <a:t>Newton-Raphson method</a:t>
                </a:r>
                <a:br>
                  <a:rPr lang="en-US" sz="1600" dirty="0"/>
                </a:br>
                <a:r>
                  <a:rPr lang="en-US" sz="1600" dirty="0"/>
                  <a:t>uses the inverse of the Hessian matrix (second-order partial derivative of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1600" dirty="0"/>
                  <a:t>)</a:t>
                </a:r>
                <a:br>
                  <a:rPr lang="en-US" sz="1600" dirty="0"/>
                </a:b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600" dirty="0"/>
                  <a:t> as the optimal step size</a:t>
                </a:r>
              </a:p>
              <a:p>
                <a:pPr marL="0" indent="0" algn="ctr">
                  <a:buNone/>
                </a:pPr>
                <a:r>
                  <a:rPr lang="en-US" sz="1600" b="1" dirty="0"/>
                  <a:t> </a:t>
                </a:r>
                <a:r>
                  <a:rPr lang="en-US" sz="1600" dirty="0"/>
                  <a:t>Repeat: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1600" dirty="0"/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sz="1600" dirty="0"/>
                  <a:t>Note: May get stuck in a local optimum if the search space is non-convex! Use simulated annealing, momentum or other methods to escape local optima.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EE21AE-4AA1-41EA-8900-1C974169C7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903415"/>
                <a:ext cx="7886700" cy="4802185"/>
              </a:xfrm>
              <a:blipFill>
                <a:blip r:embed="rId2"/>
                <a:stretch>
                  <a:fillRect t="-1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A696503-F6D8-46BC-B66C-8C24521C4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114800" y="3276600"/>
            <a:ext cx="2136648" cy="76200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48F421B8-BDBC-34CF-42FA-2095AA004772}"/>
              </a:ext>
            </a:extLst>
          </p:cNvPr>
          <p:cNvGrpSpPr/>
          <p:nvPr/>
        </p:nvGrpSpPr>
        <p:grpSpPr>
          <a:xfrm>
            <a:off x="4971602" y="838200"/>
            <a:ext cx="4096198" cy="2743200"/>
            <a:chOff x="4971602" y="838200"/>
            <a:chExt cx="4096198" cy="27432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9BC7E4C-F11E-802C-4813-8829B2C9D6B5}"/>
                </a:ext>
              </a:extLst>
            </p:cNvPr>
            <p:cNvGrpSpPr/>
            <p:nvPr/>
          </p:nvGrpSpPr>
          <p:grpSpPr>
            <a:xfrm>
              <a:off x="4971602" y="838200"/>
              <a:ext cx="4096198" cy="2743200"/>
              <a:chOff x="4971602" y="838200"/>
              <a:chExt cx="4096198" cy="274320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6E47571D-8E83-4518-8F37-124321FBED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1335" t="5706" b="-535"/>
              <a:stretch/>
            </p:blipFill>
            <p:spPr>
              <a:xfrm>
                <a:off x="5337048" y="838200"/>
                <a:ext cx="3730752" cy="274320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2DA414C7-B46B-44D9-8FD8-DCBC8E188145}"/>
                      </a:ext>
                    </a:extLst>
                  </p:cNvPr>
                  <p:cNvSpPr txBox="1"/>
                  <p:nvPr/>
                </p:nvSpPr>
                <p:spPr>
                  <a:xfrm>
                    <a:off x="4971602" y="1363475"/>
                    <a:ext cx="57849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2DA414C7-B46B-44D9-8FD8-DCBC8E18814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71602" y="1363475"/>
                    <a:ext cx="578492" cy="30777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8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04AC9360-E4F6-47C4-B3FE-88F561A54881}"/>
                      </a:ext>
                    </a:extLst>
                  </p:cNvPr>
                  <p:cNvSpPr txBox="1"/>
                  <p:nvPr/>
                </p:nvSpPr>
                <p:spPr>
                  <a:xfrm>
                    <a:off x="5944864" y="3118263"/>
                    <a:ext cx="39780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04AC9360-E4F6-47C4-B3FE-88F561A548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44864" y="3118263"/>
                    <a:ext cx="397801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A622CE2-1729-4819-95E5-362252D9EB09}"/>
                      </a:ext>
                    </a:extLst>
                  </p:cNvPr>
                  <p:cNvSpPr txBox="1"/>
                  <p:nvPr/>
                </p:nvSpPr>
                <p:spPr>
                  <a:xfrm>
                    <a:off x="8160460" y="3101858"/>
                    <a:ext cx="40197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A622CE2-1729-4819-95E5-362252D9EB0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60460" y="3101858"/>
                    <a:ext cx="401970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4" name="Multiplication Sign 13">
              <a:extLst>
                <a:ext uri="{FF2B5EF4-FFF2-40B4-BE49-F238E27FC236}">
                  <a16:creationId xmlns:a16="http://schemas.microsoft.com/office/drawing/2014/main" id="{5F986F9B-272C-42A4-8421-C4F51EDACF68}"/>
                </a:ext>
              </a:extLst>
            </p:cNvPr>
            <p:cNvSpPr/>
            <p:nvPr/>
          </p:nvSpPr>
          <p:spPr>
            <a:xfrm>
              <a:off x="8023099" y="2201070"/>
              <a:ext cx="209549" cy="237330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88C16C8-6167-5A9E-7747-F85018856F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73162" y="2395390"/>
              <a:ext cx="174499" cy="1524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2138AF1-D9A6-4204-8DA9-3C74E869A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2667000" y="2133600"/>
            <a:ext cx="2743200" cy="30480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891CB77-AB20-45FB-840D-C40141FFD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Search in Continuous Spaces: Gradient Descent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17CAA74-189D-A58A-D90E-FAA218F2AB77}"/>
              </a:ext>
            </a:extLst>
          </p:cNvPr>
          <p:cNvGrpSpPr/>
          <p:nvPr/>
        </p:nvGrpSpPr>
        <p:grpSpPr>
          <a:xfrm>
            <a:off x="6251448" y="2381399"/>
            <a:ext cx="2133600" cy="3562201"/>
            <a:chOff x="6251448" y="2381399"/>
            <a:chExt cx="2133600" cy="356220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EB77392-FE12-249F-FB78-D52821007DA3}"/>
                </a:ext>
              </a:extLst>
            </p:cNvPr>
            <p:cNvGrpSpPr/>
            <p:nvPr/>
          </p:nvGrpSpPr>
          <p:grpSpPr>
            <a:xfrm>
              <a:off x="6251448" y="2381399"/>
              <a:ext cx="2133600" cy="3562201"/>
              <a:chOff x="6251448" y="2381399"/>
              <a:chExt cx="2133600" cy="3562201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C58366AA-2056-4300-84DA-668DFFA94D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36" t="7383" r="55413" b="7025"/>
              <a:stretch/>
            </p:blipFill>
            <p:spPr bwMode="auto">
              <a:xfrm>
                <a:off x="6251448" y="3632816"/>
                <a:ext cx="2133600" cy="2310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Multiplication Sign 15">
                <a:extLst>
                  <a:ext uri="{FF2B5EF4-FFF2-40B4-BE49-F238E27FC236}">
                    <a16:creationId xmlns:a16="http://schemas.microsoft.com/office/drawing/2014/main" id="{082BC5DE-A2FC-4459-8D5E-4891CF84E8F6}"/>
                  </a:ext>
                </a:extLst>
              </p:cNvPr>
              <p:cNvSpPr/>
              <p:nvPr/>
            </p:nvSpPr>
            <p:spPr>
              <a:xfrm>
                <a:off x="8055686" y="4258470"/>
                <a:ext cx="209549" cy="237330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A360CD63-032B-11E0-B54F-3CC217D239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23861" y="2381399"/>
                <a:ext cx="32587" cy="1934072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0A44B8CC-2087-C783-1FF8-113D30561AD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48600" y="4429050"/>
                <a:ext cx="199061" cy="6675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CB43587-D758-7A4E-8FFC-69AA4046A284}"/>
                    </a:ext>
                  </a:extLst>
                </p:cNvPr>
                <p:cNvSpPr txBox="1"/>
                <p:nvPr/>
              </p:nvSpPr>
              <p:spPr>
                <a:xfrm>
                  <a:off x="7546848" y="4200815"/>
                  <a:ext cx="685800" cy="2616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1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  <m:r>
                          <a:rPr lang="en-US" sz="1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oMath>
                    </m:oMathPara>
                  </a14:m>
                  <a:endParaRPr lang="en-US" sz="11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CB43587-D758-7A4E-8FFC-69AA4046A2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6848" y="4200815"/>
                  <a:ext cx="685800" cy="261610"/>
                </a:xfrm>
                <a:prstGeom prst="rect">
                  <a:avLst/>
                </a:prstGeom>
                <a:blipFill>
                  <a:blip r:embed="rId10"/>
                  <a:stretch>
                    <a:fillRect b="-69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7930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1CB77-AB20-45FB-840D-C40141FFD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200" dirty="0"/>
              <a:t>Search in Continuous Spaces: Stochastic Gradient Descent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E21AE-4AA1-41EA-8900-1C974169C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2000" dirty="0"/>
              <a:t>What if the mathematical formulation of the objective function is not known?</a:t>
            </a:r>
          </a:p>
          <a:p>
            <a:r>
              <a:rPr lang="en-US" sz="2000" dirty="0"/>
              <a:t>We may have objective values at fixed points, called the </a:t>
            </a:r>
            <a:r>
              <a:rPr lang="en-US" sz="2000" b="1" dirty="0"/>
              <a:t>training data</a:t>
            </a:r>
            <a:r>
              <a:rPr lang="en-US" sz="2000" dirty="0"/>
              <a:t>.</a:t>
            </a:r>
          </a:p>
          <a:p>
            <a:r>
              <a:rPr lang="en-US" sz="2000" dirty="0"/>
              <a:t>In this case, we can perform gradient descent with an approximation of the gradient using the data points as a sample. This is called </a:t>
            </a:r>
            <a:r>
              <a:rPr lang="en-US" sz="2000" b="1" dirty="0"/>
              <a:t>stochastic gradient descent (SGD). 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/>
              <a:t>We will talk more about search in continuous spaces with loss functions using gradient descent when we discuss </a:t>
            </a:r>
            <a:r>
              <a:rPr lang="en-US" sz="2000" b="1" dirty="0"/>
              <a:t>parameter learning for learning from examples (machine learning). </a:t>
            </a:r>
          </a:p>
        </p:txBody>
      </p:sp>
    </p:spTree>
    <p:extLst>
      <p:ext uri="{BB962C8B-B14F-4D97-AF65-F5344CB8AC3E}">
        <p14:creationId xmlns:p14="http://schemas.microsoft.com/office/powerpoint/2010/main" val="15209524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50324-ABD9-A4EE-D007-363B62AC8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417" y="1138036"/>
            <a:ext cx="4083287" cy="1402470"/>
          </a:xfrm>
        </p:spPr>
        <p:txBody>
          <a:bodyPr anchor="t">
            <a:normAutofit/>
          </a:bodyPr>
          <a:lstStyle/>
          <a:p>
            <a:r>
              <a:rPr lang="en-US" sz="2800" dirty="0"/>
              <a:t>Conclusion</a:t>
            </a:r>
          </a:p>
        </p:txBody>
      </p:sp>
      <p:pic>
        <p:nvPicPr>
          <p:cNvPr id="5" name="Picture 4" descr="Magnifying glass on clear background">
            <a:extLst>
              <a:ext uri="{FF2B5EF4-FFF2-40B4-BE49-F238E27FC236}">
                <a16:creationId xmlns:a16="http://schemas.microsoft.com/office/drawing/2014/main" id="{E34C0D74-FE1D-8427-BA2B-E4B94A2EBC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338" r="18058" b="-1"/>
          <a:stretch/>
        </p:blipFill>
        <p:spPr>
          <a:xfrm>
            <a:off x="20" y="10"/>
            <a:ext cx="3863363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78772" y="871146"/>
            <a:ext cx="552705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76013-F7E4-FFCD-C244-969F488E0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417" y="2551176"/>
            <a:ext cx="4083287" cy="3591207"/>
          </a:xfrm>
        </p:spPr>
        <p:txBody>
          <a:bodyPr>
            <a:normAutofit/>
          </a:bodyPr>
          <a:lstStyle/>
          <a:p>
            <a:r>
              <a:rPr lang="en-US" sz="1700" dirty="0"/>
              <a:t>Local search provides a fast method to find good solutions to many difficult optimization problems.</a:t>
            </a:r>
          </a:p>
          <a:p>
            <a:endParaRPr lang="en-US" sz="1700" dirty="0"/>
          </a:p>
          <a:p>
            <a:r>
              <a:rPr lang="en-US" sz="1700" dirty="0"/>
              <a:t>Local optima are a big issue that can be addressed with random restarts and simulated annealing.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429987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585216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dirty="0"/>
              <a:t>Local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310240" y="1632202"/>
                <a:ext cx="3300359" cy="3593612"/>
              </a:xfrm>
            </p:spPr>
            <p:txBody>
              <a:bodyPr wrap="square" anchor="ctr">
                <a:spAutoFit/>
              </a:bodyPr>
              <a:lstStyle/>
              <a:p>
                <a:r>
                  <a:rPr lang="en-US" sz="1600" dirty="0"/>
                  <a:t>Assume we know the utility of each possible state given by a utility function</a:t>
                </a:r>
                <a:br>
                  <a:rPr lang="en-US" sz="1600" dirty="0"/>
                </a:br>
                <a:r>
                  <a:rPr lang="en-US" sz="1600" dirty="0"/>
                  <a:t>	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  <a:p>
                <a:r>
                  <a:rPr lang="en-US" sz="1600" dirty="0"/>
                  <a:t>We use a factored state description. Here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  <a:p>
                <a:r>
                  <a:rPr lang="en-US" sz="1600" dirty="0"/>
                  <a:t>How can we identify the best or at least a “good” state?</a:t>
                </a:r>
              </a:p>
              <a:p>
                <a:r>
                  <a:rPr lang="en-US" sz="1600" dirty="0"/>
                  <a:t>This is the </a:t>
                </a:r>
                <a:r>
                  <a:rPr lang="en-US" sz="1600" b="1" dirty="0">
                    <a:solidFill>
                      <a:srgbClr val="FF0000"/>
                    </a:solidFill>
                  </a:rPr>
                  <a:t>optimization problem</a:t>
                </a:r>
                <a:r>
                  <a:rPr lang="en-US" sz="1600" dirty="0"/>
                  <a:t>:</a:t>
                </a:r>
                <a:br>
                  <a:rPr lang="en-US" sz="16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= </m:t>
                    </m:r>
                    <m:func>
                      <m:func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 dirty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600" b="0" i="0" dirty="0" smtClean="0"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en-US" sz="1600" i="0" dirty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lim>
                        </m:limLow>
                      </m:fName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1600" dirty="0"/>
              </a:p>
              <a:p>
                <a:r>
                  <a:rPr lang="en-US" sz="1600" dirty="0"/>
                  <a:t>We need a fast and memory-efficient way to find the best/a good state. </a:t>
                </a:r>
              </a:p>
            </p:txBody>
          </p:sp>
        </mc:Choice>
        <mc:Fallback xmlns="">
          <p:sp>
            <p:nvSpPr>
              <p:cNvPr id="327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10240" y="1632202"/>
                <a:ext cx="3300359" cy="3593612"/>
              </a:xfrm>
              <a:blipFill>
                <a:blip r:embed="rId3"/>
                <a:stretch>
                  <a:fillRect l="-739" t="-679" r="-1109" b="-1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F99CF4E5-24B2-9CFC-57FF-E53DF950DE65}"/>
              </a:ext>
            </a:extLst>
          </p:cNvPr>
          <p:cNvGrpSpPr/>
          <p:nvPr/>
        </p:nvGrpSpPr>
        <p:grpSpPr>
          <a:xfrm>
            <a:off x="662320" y="1873561"/>
            <a:ext cx="4647921" cy="3733800"/>
            <a:chOff x="-1485947" y="1197356"/>
            <a:chExt cx="4654277" cy="4589946"/>
          </a:xfrm>
        </p:grpSpPr>
        <p:pic>
          <p:nvPicPr>
            <p:cNvPr id="6" name="Picture 2" descr="See the source image">
              <a:extLst>
                <a:ext uri="{FF2B5EF4-FFF2-40B4-BE49-F238E27FC236}">
                  <a16:creationId xmlns:a16="http://schemas.microsoft.com/office/drawing/2014/main" id="{45158B9A-1AF9-688F-763D-7197AF7A68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9" t="4954" r="14354"/>
            <a:stretch/>
          </p:blipFill>
          <p:spPr bwMode="auto">
            <a:xfrm>
              <a:off x="-1403670" y="1197356"/>
              <a:ext cx="4572000" cy="4589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0314FFF-1AF8-B048-7867-79F21B32B55F}"/>
                </a:ext>
              </a:extLst>
            </p:cNvPr>
            <p:cNvSpPr txBox="1"/>
            <p:nvPr/>
          </p:nvSpPr>
          <p:spPr>
            <a:xfrm rot="4719605">
              <a:off x="-1775931" y="3154296"/>
              <a:ext cx="94929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Utility U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C01B686-C47F-A618-9B9B-A282DB50105C}"/>
                </a:ext>
              </a:extLst>
            </p:cNvPr>
            <p:cNvSpPr txBox="1"/>
            <p:nvPr/>
          </p:nvSpPr>
          <p:spPr>
            <a:xfrm rot="2217323">
              <a:off x="-459166" y="4926695"/>
              <a:ext cx="49564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x  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74ED089-8D90-446C-ABF8-7C64129DF8C1}"/>
                </a:ext>
              </a:extLst>
            </p:cNvPr>
            <p:cNvSpPr txBox="1"/>
            <p:nvPr/>
          </p:nvSpPr>
          <p:spPr>
            <a:xfrm rot="18588051">
              <a:off x="2200446" y="4683168"/>
              <a:ext cx="50045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y   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2D02142-27B2-D6E9-464E-98DCD68ECAFA}"/>
              </a:ext>
            </a:extLst>
          </p:cNvPr>
          <p:cNvGrpSpPr/>
          <p:nvPr/>
        </p:nvGrpSpPr>
        <p:grpSpPr>
          <a:xfrm>
            <a:off x="2411531" y="1658237"/>
            <a:ext cx="2454015" cy="1693681"/>
            <a:chOff x="2411531" y="1658237"/>
            <a:chExt cx="2454015" cy="169368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7501778-D679-4E0A-ABBC-F017700FBCAC}"/>
                </a:ext>
              </a:extLst>
            </p:cNvPr>
            <p:cNvSpPr txBox="1"/>
            <p:nvPr/>
          </p:nvSpPr>
          <p:spPr>
            <a:xfrm>
              <a:off x="2470341" y="2982586"/>
              <a:ext cx="290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AE8E37F-36B6-4D65-9532-DC425BBBFF77}"/>
                </a:ext>
              </a:extLst>
            </p:cNvPr>
            <p:cNvSpPr txBox="1"/>
            <p:nvPr/>
          </p:nvSpPr>
          <p:spPr>
            <a:xfrm>
              <a:off x="2411531" y="2663194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02B01B5C-61A4-46D2-8695-89D19C2718C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56763" y="2910482"/>
              <a:ext cx="34037" cy="21371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Speech Bubble: Rectangle 14">
              <a:extLst>
                <a:ext uri="{FF2B5EF4-FFF2-40B4-BE49-F238E27FC236}">
                  <a16:creationId xmlns:a16="http://schemas.microsoft.com/office/drawing/2014/main" id="{3906414B-792D-41EB-872C-668D777CF406}"/>
                </a:ext>
              </a:extLst>
            </p:cNvPr>
            <p:cNvSpPr/>
            <p:nvPr/>
          </p:nvSpPr>
          <p:spPr>
            <a:xfrm>
              <a:off x="3278833" y="1658237"/>
              <a:ext cx="1586713" cy="614798"/>
            </a:xfrm>
            <a:prstGeom prst="wedgeRectCallout">
              <a:avLst>
                <a:gd name="adj1" fmla="val -90977"/>
                <a:gd name="adj2" fmla="val 17038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Local improvement  move from state to state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6155767-D297-46D4-A366-7490BECA936C}"/>
              </a:ext>
            </a:extLst>
          </p:cNvPr>
          <p:cNvSpPr txBox="1"/>
          <p:nvPr/>
        </p:nvSpPr>
        <p:spPr>
          <a:xfrm>
            <a:off x="666296" y="5361076"/>
            <a:ext cx="794828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Idea</a:t>
            </a:r>
            <a:r>
              <a:rPr lang="en-US" sz="2000" dirty="0"/>
              <a:t>: </a:t>
            </a:r>
          </a:p>
          <a:p>
            <a:pPr lvl="1"/>
            <a:r>
              <a:rPr lang="en-US" sz="1600" dirty="0"/>
              <a:t>Start with a current solution (a state) and improve the solution by moving from the current state to a “neighboring” better state (a.k.a. performing a series of </a:t>
            </a:r>
            <a:r>
              <a:rPr lang="en-US" sz="1600" b="1" dirty="0">
                <a:solidFill>
                  <a:srgbClr val="FF0000"/>
                </a:solidFill>
              </a:rPr>
              <a:t>local moves</a:t>
            </a:r>
            <a:r>
              <a:rPr lang="en-US" sz="1600" dirty="0"/>
              <a:t>).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9EC2D1C-4A09-CF4B-4ED0-684DF23E6ECC}"/>
              </a:ext>
            </a:extLst>
          </p:cNvPr>
          <p:cNvCxnSpPr/>
          <p:nvPr/>
        </p:nvCxnSpPr>
        <p:spPr>
          <a:xfrm flipH="1">
            <a:off x="2512166" y="1918123"/>
            <a:ext cx="204042" cy="362256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uiExpand="1" build="p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585216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dirty="0"/>
              <a:t>Main Differences to Tree Search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99C35D-6D24-460D-B6A3-69851B102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270376"/>
          </a:xfrm>
        </p:spPr>
        <p:txBody>
          <a:bodyPr>
            <a:normAutofit/>
          </a:bodyPr>
          <a:lstStyle/>
          <a:p>
            <a:pPr marL="800100" lvl="1" indent="-457200">
              <a:buFont typeface="+mj-lt"/>
              <a:buAutoNum type="alphaLcParenR"/>
            </a:pPr>
            <a:r>
              <a:rPr lang="en-US" sz="2200" b="1" dirty="0">
                <a:solidFill>
                  <a:srgbClr val="FF0000"/>
                </a:solidFill>
              </a:rPr>
              <a:t>The goal states are unknown, </a:t>
            </a:r>
            <a:r>
              <a:rPr lang="en-US" sz="2200" dirty="0"/>
              <a:t>but we know or can calculate the utility for each state. We want to identify a high-utility state.</a:t>
            </a:r>
            <a:endParaRPr lang="en-US" sz="2200" b="1" dirty="0">
              <a:solidFill>
                <a:srgbClr val="FF0000"/>
              </a:solidFill>
            </a:endParaRPr>
          </a:p>
          <a:p>
            <a:pPr marL="800100" lvl="1" indent="-457200">
              <a:buFont typeface="+mj-lt"/>
              <a:buAutoNum type="alphaLcParenR"/>
            </a:pPr>
            <a:endParaRPr lang="en-US" sz="2200" dirty="0"/>
          </a:p>
          <a:p>
            <a:pPr marL="800100" lvl="1" indent="-457200">
              <a:buFont typeface="+mj-lt"/>
              <a:buAutoNum type="alphaLcParenR"/>
            </a:pPr>
            <a:r>
              <a:rPr lang="en-US" sz="2200" dirty="0"/>
              <a:t>Often, no explicit initial state is given, and the </a:t>
            </a:r>
            <a:r>
              <a:rPr lang="en-US" sz="2200" b="1" dirty="0">
                <a:solidFill>
                  <a:srgbClr val="FF0000"/>
                </a:solidFill>
              </a:rPr>
              <a:t>path to the goal and the path cost are not important.</a:t>
            </a:r>
          </a:p>
          <a:p>
            <a:pPr marL="800100" lvl="1" indent="-457200">
              <a:buFont typeface="+mj-lt"/>
              <a:buAutoNum type="alphaLcParenR"/>
            </a:pPr>
            <a:endParaRPr lang="en-US" sz="2200" b="1" dirty="0">
              <a:solidFill>
                <a:srgbClr val="FF0000"/>
              </a:solidFill>
            </a:endParaRPr>
          </a:p>
          <a:p>
            <a:pPr marL="800100" lvl="1" indent="-457200">
              <a:buFont typeface="+mj-lt"/>
              <a:buAutoNum type="alphaLcParenR"/>
            </a:pPr>
            <a:r>
              <a:rPr lang="en-US" sz="2200" b="1" dirty="0">
                <a:solidFill>
                  <a:srgbClr val="FF0000"/>
                </a:solidFill>
              </a:rPr>
              <a:t>No search tree</a:t>
            </a:r>
            <a:r>
              <a:rPr lang="en-US" sz="2200" dirty="0"/>
              <a:t>. Just stores the current state and moves to a “better” state if possible. Needs little memory and only requires very simple code.</a:t>
            </a:r>
          </a:p>
        </p:txBody>
      </p:sp>
    </p:spTree>
    <p:extLst>
      <p:ext uri="{BB962C8B-B14F-4D97-AF65-F5344CB8AC3E}">
        <p14:creationId xmlns:p14="http://schemas.microsoft.com/office/powerpoint/2010/main" val="2412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BAA75-7DA7-E3CF-A797-4D2D8BFA0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D50B679B-D76E-B5D2-CAEA-60C0DB355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585216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dirty="0"/>
              <a:t>Use of Local Search in AI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E8E6C51-5EA4-E53F-3F2C-32C0DDD777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270376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endParaRPr lang="en-US" sz="2300" b="1" dirty="0"/>
              </a:p>
              <a:p>
                <a:r>
                  <a:rPr lang="en-US" sz="2300" b="1" dirty="0"/>
                  <a:t>Goal-based agent</a:t>
                </a:r>
                <a:r>
                  <a:rPr lang="en-US" sz="2300" dirty="0"/>
                  <a:t>: Identify a good goal state with a good utility before planning a path to that state using a planning agent.</a:t>
                </a:r>
                <a:endParaRPr lang="en-US" sz="2300" b="1" dirty="0"/>
              </a:p>
              <a:p>
                <a:endParaRPr lang="en-US" sz="2300" b="1" dirty="0"/>
              </a:p>
              <a:p>
                <a:r>
                  <a:rPr lang="en-US" sz="2300" b="1" dirty="0"/>
                  <a:t>Utility-based agent</a:t>
                </a:r>
                <a:r>
                  <a:rPr lang="en-US" sz="2300" dirty="0"/>
                  <a:t>: Always move to a neighboring state with higher utility. A simple greedy method used for </a:t>
                </a:r>
              </a:p>
              <a:p>
                <a:pPr lvl="1"/>
                <a:r>
                  <a:rPr lang="en-US" sz="1900" dirty="0"/>
                  <a:t>complicated/large state spaces or </a:t>
                </a:r>
              </a:p>
              <a:p>
                <a:pPr lvl="1"/>
                <a:r>
                  <a:rPr lang="en-US" sz="1900" dirty="0"/>
                  <a:t>online search.</a:t>
                </a:r>
              </a:p>
              <a:p>
                <a:endParaRPr lang="en-US" sz="2300" b="1" dirty="0"/>
              </a:p>
              <a:p>
                <a:r>
                  <a:rPr lang="en-US" sz="2300" b="1" dirty="0"/>
                  <a:t>General optimization</a:t>
                </a:r>
                <a:r>
                  <a:rPr lang="en-US" sz="2300" dirty="0"/>
                  <a:t>: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3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3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00" dirty="0"/>
                  <a:t> can be replaced by a general objective function. Local search is an effective heuristic to find good solutions</a:t>
                </a:r>
                <a:r>
                  <a:rPr lang="en-US" sz="2300" b="1" dirty="0"/>
                  <a:t> </a:t>
                </a:r>
                <a:r>
                  <a:rPr lang="en-US" sz="2300" dirty="0"/>
                  <a:t>in complicated search spaces. </a:t>
                </a:r>
                <a:br>
                  <a:rPr lang="en-US" sz="2300" dirty="0"/>
                </a:br>
                <a:r>
                  <a:rPr lang="en-US" sz="2300" dirty="0"/>
                  <a:t>E.g., stochastic gradient descent to train neural networks (minimize the prediction error)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E8E6C51-5EA4-E53F-3F2C-32C0DDD777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270376"/>
              </a:xfrm>
              <a:blipFill>
                <a:blip r:embed="rId3"/>
                <a:stretch>
                  <a:fillRect l="-773" r="-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803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Defining A Local Search Problem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5467350" cy="4351338"/>
          </a:xfrm>
        </p:spPr>
        <p:txBody>
          <a:bodyPr>
            <a:normAutofit/>
          </a:bodyPr>
          <a:lstStyle/>
          <a:p>
            <a:endParaRPr lang="en-US" sz="1800" b="1" dirty="0"/>
          </a:p>
          <a:p>
            <a:r>
              <a:rPr lang="en-US" sz="1800" b="1" dirty="0"/>
              <a:t>State space: </a:t>
            </a:r>
            <a:r>
              <a:rPr lang="en-US" sz="1800" dirty="0"/>
              <a:t>How large is the state space?</a:t>
            </a:r>
          </a:p>
          <a:p>
            <a:r>
              <a:rPr lang="en-US" sz="1800" b="1" dirty="0"/>
              <a:t>State representation:</a:t>
            </a:r>
            <a:r>
              <a:rPr lang="en-US" sz="1800" dirty="0"/>
              <a:t> How do we define a factored state representation?</a:t>
            </a:r>
          </a:p>
          <a:p>
            <a:r>
              <a:rPr lang="en-US" sz="1800" b="1" dirty="0"/>
              <a:t>Objective function</a:t>
            </a:r>
            <a:r>
              <a:rPr lang="en-US" sz="1800" dirty="0"/>
              <a:t>: What is a possible utility function given the state representation?</a:t>
            </a:r>
          </a:p>
          <a:p>
            <a:r>
              <a:rPr lang="en-US" sz="1800" b="1" dirty="0"/>
              <a:t>Local neighborhood: </a:t>
            </a:r>
            <a:r>
              <a:rPr lang="en-US" sz="1800" dirty="0"/>
              <a:t>What states are close to each other?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07FFDB44-ACD0-F097-6550-0580E2B98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34909" y="4100511"/>
            <a:ext cx="1392106" cy="409926"/>
          </a:xfrm>
          <a:prstGeom prst="wedgeRectCallout">
            <a:avLst>
              <a:gd name="adj1" fmla="val -124629"/>
              <a:gd name="adj2" fmla="val -69163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Replaces the transition function.</a:t>
            </a:r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67449F75-E0AA-F8C2-E189-8CD60D3CA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58000" y="2895600"/>
            <a:ext cx="1032594" cy="409926"/>
          </a:xfrm>
          <a:prstGeom prst="wedgeRectCallout">
            <a:avLst>
              <a:gd name="adj1" fmla="val -127442"/>
              <a:gd name="adj2" fmla="val 59268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Replaces the goal state</a:t>
            </a:r>
          </a:p>
        </p:txBody>
      </p:sp>
    </p:spTree>
    <p:extLst>
      <p:ext uri="{BB962C8B-B14F-4D97-AF65-F5344CB8AC3E}">
        <p14:creationId xmlns:p14="http://schemas.microsoft.com/office/powerpoint/2010/main" val="905770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308F1441-649C-6E20-719E-5F5C1B03C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85800" y="1143000"/>
            <a:ext cx="2269997" cy="2376255"/>
          </a:xfrm>
          <a:prstGeom prst="rect">
            <a:avLst/>
          </a:prstGeom>
          <a:noFill/>
          <a:effectLst/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26463" y="497371"/>
            <a:ext cx="4817137" cy="874229"/>
          </a:xfrm>
        </p:spPr>
        <p:txBody>
          <a:bodyPr>
            <a:normAutofit/>
          </a:bodyPr>
          <a:lstStyle/>
          <a:p>
            <a:r>
              <a:rPr lang="en-US" sz="3200" dirty="0"/>
              <a:t>Example: </a:t>
            </a:r>
            <a:r>
              <a:rPr lang="en-US" sz="3200" i="1" dirty="0"/>
              <a:t>n</a:t>
            </a:r>
            <a:r>
              <a:rPr lang="en-US" sz="3200" dirty="0"/>
              <a:t>-Queens Problem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9697228-0278-4139-8392-1B67742A9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423" y="181426"/>
            <a:ext cx="2811340" cy="263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79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538009" y="1371601"/>
                <a:ext cx="5142695" cy="4720884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Place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queens on 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chess board so no two queens are in the same row, column or diagonal.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Defining the search problem: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State space: </a:t>
                </a:r>
                <a:r>
                  <a:rPr lang="en-US" sz="2000" dirty="0"/>
                  <a:t>All possible </a:t>
                </a:r>
                <a:r>
                  <a:rPr lang="en-US" sz="2000" i="1" dirty="0"/>
                  <a:t>n</a:t>
                </a:r>
                <a:r>
                  <a:rPr lang="en-US" sz="2000" dirty="0"/>
                  <a:t>-queen configurations. How many are there?</a:t>
                </a:r>
              </a:p>
              <a:p>
                <a:r>
                  <a:rPr lang="en-US" sz="2000" dirty="0">
                    <a:solidFill>
                      <a:srgbClr val="FF0000"/>
                    </a:solidFill>
                  </a:rPr>
                  <a:t>4-queens problem: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=1820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/>
                  <a:t>State representation:</a:t>
                </a:r>
                <a:r>
                  <a:rPr lang="en-US" sz="2000" dirty="0"/>
                  <a:t> How do we define a factored representation?</a:t>
                </a:r>
              </a:p>
              <a:p>
                <a:r>
                  <a:rPr lang="en-US" sz="2000" dirty="0">
                    <a:solidFill>
                      <a:srgbClr val="FF0000"/>
                    </a:solidFill>
                  </a:rPr>
                  <a:t>E.g.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2, 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3, 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4, 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1)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/>
                  <a:t>Objective function</a:t>
                </a:r>
                <a:r>
                  <a:rPr lang="en-US" sz="2000" dirty="0"/>
                  <a:t>: What is a possible utility function given the state representation?</a:t>
                </a:r>
              </a:p>
              <a:p>
                <a:r>
                  <a:rPr lang="en-US" sz="2000" dirty="0">
                    <a:solidFill>
                      <a:srgbClr val="FF0000"/>
                    </a:solidFill>
                  </a:rPr>
                  <a:t>Maximizing utility means minimize the number of pairwise conflicts based on the state representation.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Local neighborhood: </a:t>
                </a:r>
                <a:r>
                  <a:rPr lang="en-US" sz="2000" dirty="0"/>
                  <a:t>What states are close to each other?</a:t>
                </a:r>
              </a:p>
              <a:p>
                <a:r>
                  <a:rPr lang="en-US" sz="2000" dirty="0">
                    <a:solidFill>
                      <a:srgbClr val="FF0000"/>
                    </a:solidFill>
                  </a:rPr>
                  <a:t>Move a single queen.</a:t>
                </a:r>
              </a:p>
            </p:txBody>
          </p:sp>
        </mc:Choice>
        <mc:Fallback xmlns="">
          <p:sp>
            <p:nvSpPr>
              <p:cNvPr id="33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38009" y="1371601"/>
                <a:ext cx="5142695" cy="4720884"/>
              </a:xfrm>
              <a:blipFill>
                <a:blip r:embed="rId5"/>
                <a:stretch>
                  <a:fillRect l="-711" t="-1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85800" y="3716228"/>
            <a:ext cx="2269998" cy="2376256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C8693F-28D7-4E3C-BAC7-6D55CB84B445}"/>
              </a:ext>
            </a:extLst>
          </p:cNvPr>
          <p:cNvSpPr txBox="1"/>
          <p:nvPr/>
        </p:nvSpPr>
        <p:spPr>
          <a:xfrm>
            <a:off x="685800" y="5976405"/>
            <a:ext cx="235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 conflicts = utility of 0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8484E4-B438-06A2-DB3F-CFD46878401B}"/>
              </a:ext>
            </a:extLst>
          </p:cNvPr>
          <p:cNvGrpSpPr/>
          <p:nvPr/>
        </p:nvGrpSpPr>
        <p:grpSpPr>
          <a:xfrm>
            <a:off x="650748" y="735024"/>
            <a:ext cx="2421689" cy="2250882"/>
            <a:chOff x="650748" y="735024"/>
            <a:chExt cx="2421689" cy="225088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5C8B8165-DAFB-4507-9B7D-87FA081E5FC3}"/>
                </a:ext>
              </a:extLst>
            </p:cNvPr>
            <p:cNvSpPr/>
            <p:nvPr/>
          </p:nvSpPr>
          <p:spPr>
            <a:xfrm>
              <a:off x="1225296" y="1143000"/>
              <a:ext cx="685800" cy="130818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D235F5F-13B2-44AF-A581-4EF2FE686016}"/>
                </a:ext>
              </a:extLst>
            </p:cNvPr>
            <p:cNvSpPr/>
            <p:nvPr/>
          </p:nvSpPr>
          <p:spPr>
            <a:xfrm rot="2455604">
              <a:off x="956827" y="1677722"/>
              <a:ext cx="685800" cy="130818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A290F7D-C942-4D81-A391-6F834D948001}"/>
                </a:ext>
              </a:extLst>
            </p:cNvPr>
            <p:cNvSpPr txBox="1"/>
            <p:nvPr/>
          </p:nvSpPr>
          <p:spPr>
            <a:xfrm>
              <a:off x="650748" y="735024"/>
              <a:ext cx="24216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2 conflicts = utility of -2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CCC4DA4-30AF-ED7C-7EC6-FA93CDD51093}"/>
              </a:ext>
            </a:extLst>
          </p:cNvPr>
          <p:cNvSpPr txBox="1"/>
          <p:nvPr/>
        </p:nvSpPr>
        <p:spPr>
          <a:xfrm>
            <a:off x="685800" y="338422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a       b       c         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49C6A7-FE9F-51C6-CD63-E431B84DDC65}"/>
              </a:ext>
            </a:extLst>
          </p:cNvPr>
          <p:cNvSpPr txBox="1"/>
          <p:nvPr/>
        </p:nvSpPr>
        <p:spPr>
          <a:xfrm>
            <a:off x="463296" y="1284315"/>
            <a:ext cx="374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  <a:p>
            <a:endParaRPr lang="en-US" dirty="0"/>
          </a:p>
          <a:p>
            <a:r>
              <a:rPr lang="en-US" dirty="0"/>
              <a:t>3</a:t>
            </a:r>
          </a:p>
          <a:p>
            <a:endParaRPr lang="en-US" dirty="0"/>
          </a:p>
          <a:p>
            <a:r>
              <a:rPr lang="en-US" dirty="0"/>
              <a:t>2</a:t>
            </a:r>
          </a:p>
          <a:p>
            <a:endParaRPr lang="en-US" dirty="0"/>
          </a:p>
          <a:p>
            <a:r>
              <a:rPr lang="en-US" dirty="0"/>
              <a:t>1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EBC18288-0D79-0115-5A00-BB37B8D10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00713" y="6156453"/>
            <a:ext cx="3546129" cy="513448"/>
          </a:xfrm>
          <a:prstGeom prst="wedgeRectCallout">
            <a:avLst>
              <a:gd name="adj1" fmla="val -74359"/>
              <a:gd name="adj2" fmla="val -45000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Has its optimum at the goal state. Similar to a heuristic in A* search. No need to be admissible.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4806B4-EB61-B5BD-F81E-267AE6945DBA}"/>
              </a:ext>
            </a:extLst>
          </p:cNvPr>
          <p:cNvGrpSpPr/>
          <p:nvPr/>
        </p:nvGrpSpPr>
        <p:grpSpPr>
          <a:xfrm>
            <a:off x="1752600" y="2057400"/>
            <a:ext cx="797270" cy="651835"/>
            <a:chOff x="1752600" y="2057400"/>
            <a:chExt cx="797270" cy="651835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31A8CA6-DA86-AF53-E131-A3F3BA3F4212}"/>
                </a:ext>
              </a:extLst>
            </p:cNvPr>
            <p:cNvCxnSpPr/>
            <p:nvPr/>
          </p:nvCxnSpPr>
          <p:spPr>
            <a:xfrm>
              <a:off x="1752600" y="2057400"/>
              <a:ext cx="76200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B0FA5FA-20E4-6B31-2B71-C70A535C30D4}"/>
                </a:ext>
              </a:extLst>
            </p:cNvPr>
            <p:cNvSpPr txBox="1"/>
            <p:nvPr/>
          </p:nvSpPr>
          <p:spPr>
            <a:xfrm>
              <a:off x="1826339" y="2062904"/>
              <a:ext cx="7235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Local </a:t>
              </a:r>
              <a:br>
                <a:rPr lang="en-US" b="1" dirty="0">
                  <a:solidFill>
                    <a:srgbClr val="FF0000"/>
                  </a:solidFill>
                </a:rPr>
              </a:br>
              <a:r>
                <a:rPr lang="en-US" b="1" dirty="0">
                  <a:solidFill>
                    <a:srgbClr val="FF0000"/>
                  </a:solidFill>
                </a:rPr>
                <a:t>move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885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23424" r="4595"/>
          <a:stretch/>
        </p:blipFill>
        <p:spPr bwMode="auto">
          <a:xfrm>
            <a:off x="20" y="10"/>
            <a:ext cx="9141694" cy="6857990"/>
          </a:xfrm>
          <a:prstGeom prst="rect">
            <a:avLst/>
          </a:prstGeom>
          <a:noFill/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8262707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47" y="4114800"/>
            <a:ext cx="6949328" cy="622836"/>
          </a:xfrm>
        </p:spPr>
        <p:txBody>
          <a:bodyPr>
            <a:normAutofit/>
          </a:bodyPr>
          <a:lstStyle/>
          <a:p>
            <a:r>
              <a:rPr lang="en-US" sz="3100" dirty="0"/>
              <a:t>Example: Traveling salesman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47" y="4648200"/>
            <a:ext cx="7173771" cy="163798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1600" dirty="0"/>
              <a:t>Find the shortest tour connecting a given set of cities</a:t>
            </a:r>
          </a:p>
          <a:p>
            <a:r>
              <a:rPr lang="en-US" sz="1600" b="1" dirty="0"/>
              <a:t>State space: </a:t>
            </a:r>
            <a:r>
              <a:rPr lang="en-US" sz="1600" dirty="0"/>
              <a:t>all possible tours (states are not individual cities!)</a:t>
            </a:r>
          </a:p>
          <a:p>
            <a:r>
              <a:rPr lang="en-US" sz="1600" b="1" dirty="0"/>
              <a:t>State representation: </a:t>
            </a:r>
            <a:r>
              <a:rPr lang="en-US" sz="1600" dirty="0"/>
              <a:t>Order of cities in the tour.</a:t>
            </a:r>
          </a:p>
          <a:p>
            <a:r>
              <a:rPr lang="en-US" sz="1600" b="1" dirty="0"/>
              <a:t>Objective function: </a:t>
            </a:r>
            <a:r>
              <a:rPr lang="en-US" sz="1600" dirty="0"/>
              <a:t>minimize the length of the tour.</a:t>
            </a:r>
          </a:p>
          <a:p>
            <a:r>
              <a:rPr lang="en-US" sz="1600" b="1" dirty="0"/>
              <a:t>Local neighborhood: </a:t>
            </a:r>
            <a:r>
              <a:rPr lang="en-US" sz="1600" dirty="0"/>
              <a:t>Change the order of visiting a few cities.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</a:rPr>
              <a:t>Note: </a:t>
            </a:r>
            <a:r>
              <a:rPr lang="en-US" sz="1600" dirty="0"/>
              <a:t>We have solved a </a:t>
            </a:r>
            <a:r>
              <a:rPr lang="en-US" sz="1600" b="1" dirty="0"/>
              <a:t>different</a:t>
            </a:r>
            <a:r>
              <a:rPr lang="en-US" sz="1600" dirty="0"/>
              <a:t> problem with uninformed/informed search! Each city was defined as a state and the path was the solution.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AI_high_contrast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BE4D14"/>
      </a:accent2>
      <a:accent3>
        <a:srgbClr val="196B24"/>
      </a:accent3>
      <a:accent4>
        <a:srgbClr val="0F9ED5"/>
      </a:accent4>
      <a:accent5>
        <a:srgbClr val="A02B93"/>
      </a:accent5>
      <a:accent6>
        <a:srgbClr val="377620"/>
      </a:accent6>
      <a:hlink>
        <a:srgbClr val="467886"/>
      </a:hlink>
      <a:folHlink>
        <a:srgbClr val="96607D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8405</TotalTime>
  <Words>2596</Words>
  <Application>Microsoft Office PowerPoint</Application>
  <PresentationFormat>On-screen Show (4:3)</PresentationFormat>
  <Paragraphs>334</Paragraphs>
  <Slides>35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Symbol</vt:lpstr>
      <vt:lpstr>Wingdings</vt:lpstr>
      <vt:lpstr>Office Theme</vt:lpstr>
      <vt:lpstr>CS 5/7320 Artificial Intelligence  Local Search AIMA Chapters 4.1 &amp; 4.2 </vt:lpstr>
      <vt:lpstr>Contents</vt:lpstr>
      <vt:lpstr>Recap: Uninformed and Informed Search</vt:lpstr>
      <vt:lpstr>Local Search</vt:lpstr>
      <vt:lpstr>Main Differences to Tree Search</vt:lpstr>
      <vt:lpstr>Use of Local Search in AI</vt:lpstr>
      <vt:lpstr>Defining A Local Search Problem</vt:lpstr>
      <vt:lpstr>Example: n-Queens Problem</vt:lpstr>
      <vt:lpstr>Example: Traveling salesman problem</vt:lpstr>
      <vt:lpstr>Hill-Climbing Search  aka Greedy Local Search</vt:lpstr>
      <vt:lpstr>Example: n-Queens Problem</vt:lpstr>
      <vt:lpstr>Example: n-Queens Problem 2</vt:lpstr>
      <vt:lpstr>Example: n-Queens Problem 3 </vt:lpstr>
      <vt:lpstr>Example: Traveling Salesman Problem 2</vt:lpstr>
      <vt:lpstr>Example: Traveling Salesman Problem 3</vt:lpstr>
      <vt:lpstr>Hill-Climbing Search (Greedy Local Search)</vt:lpstr>
      <vt:lpstr>Local Optima</vt:lpstr>
      <vt:lpstr>Local Optima</vt:lpstr>
      <vt:lpstr>The State Space “Landscape”</vt:lpstr>
      <vt:lpstr>Minimization vs. Maximization</vt:lpstr>
      <vt:lpstr>Convex vs. Non-Convex Optimization Problems</vt:lpstr>
      <vt:lpstr>Simulated Annealing</vt:lpstr>
      <vt:lpstr>Idea of Simulated Annealing</vt:lpstr>
      <vt:lpstr>Simulated Annealing Algorithm</vt:lpstr>
      <vt:lpstr>The Effect of Temperature</vt:lpstr>
      <vt:lpstr>Cooling Schedule</vt:lpstr>
      <vt:lpstr>Simulated Annealing Search</vt:lpstr>
      <vt:lpstr>Evolutionary Algorithms</vt:lpstr>
      <vt:lpstr>Evolutionary Algorithms / Genetic Algorithms</vt:lpstr>
      <vt:lpstr>Search in Continuous Spaces</vt:lpstr>
      <vt:lpstr>Methods: Discretization of Continuous Space </vt:lpstr>
      <vt:lpstr>Example: Discretization of Continuous Space </vt:lpstr>
      <vt:lpstr>Search in Continuous Spaces: Gradient Descent</vt:lpstr>
      <vt:lpstr>Search in Continuous Spaces: Stochastic Gradient Descent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5/7320 Artificial Intelligence  Local Search</dc:title>
  <dc:creator>michael</dc:creator>
  <cp:lastModifiedBy>Hahsler, Michael</cp:lastModifiedBy>
  <cp:revision>84</cp:revision>
  <dcterms:created xsi:type="dcterms:W3CDTF">2021-02-13T00:06:29Z</dcterms:created>
  <dcterms:modified xsi:type="dcterms:W3CDTF">2025-10-07T16:01:01Z</dcterms:modified>
</cp:coreProperties>
</file>