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330" r:id="rId2"/>
    <p:sldId id="259" r:id="rId3"/>
    <p:sldId id="331" r:id="rId4"/>
    <p:sldId id="260" r:id="rId5"/>
    <p:sldId id="261" r:id="rId6"/>
    <p:sldId id="301" r:id="rId7"/>
    <p:sldId id="302" r:id="rId8"/>
    <p:sldId id="305" r:id="rId9"/>
    <p:sldId id="328" r:id="rId10"/>
    <p:sldId id="266" r:id="rId11"/>
    <p:sldId id="444" r:id="rId12"/>
    <p:sldId id="267" r:id="rId13"/>
    <p:sldId id="268" r:id="rId14"/>
    <p:sldId id="273" r:id="rId15"/>
    <p:sldId id="269" r:id="rId16"/>
    <p:sldId id="307" r:id="rId17"/>
    <p:sldId id="317" r:id="rId18"/>
    <p:sldId id="322" r:id="rId19"/>
    <p:sldId id="329" r:id="rId20"/>
    <p:sldId id="304" r:id="rId21"/>
    <p:sldId id="326" r:id="rId22"/>
    <p:sldId id="327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94E335E-E1FC-49D7-AA86-B11E42530DA5}">
          <p14:sldIdLst>
            <p14:sldId id="330"/>
            <p14:sldId id="259"/>
            <p14:sldId id="331"/>
            <p14:sldId id="260"/>
            <p14:sldId id="261"/>
            <p14:sldId id="301"/>
            <p14:sldId id="302"/>
            <p14:sldId id="305"/>
            <p14:sldId id="328"/>
            <p14:sldId id="266"/>
          </p14:sldIdLst>
        </p14:section>
        <p14:section name="CSP As A Search Problem" id="{37E1C103-38D6-44C0-BAB4-08E1538E5F4C}">
          <p14:sldIdLst>
            <p14:sldId id="444"/>
            <p14:sldId id="267"/>
            <p14:sldId id="268"/>
            <p14:sldId id="273"/>
            <p14:sldId id="269"/>
            <p14:sldId id="307"/>
            <p14:sldId id="317"/>
            <p14:sldId id="322"/>
            <p14:sldId id="329"/>
          </p14:sldIdLst>
        </p14:section>
        <p14:section name="Local Search for CSPs" id="{F5446828-FECC-4183-B025-F50B3FD39F9F}">
          <p14:sldIdLst>
            <p14:sldId id="304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039" autoAdjust="0"/>
  </p:normalViewPr>
  <p:slideViewPr>
    <p:cSldViewPr>
      <p:cViewPr varScale="1">
        <p:scale>
          <a:sx n="70" d="100"/>
          <a:sy n="70" d="100"/>
        </p:scale>
        <p:origin x="6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D21C7BEE-7BA7-4369-9E3D-FA3E2F4A5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1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04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C7D5F-9F27-8B4A-21D8-94E8A4D43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2A2F0-84F1-7F62-4B50-60B7B3376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62AA2-2768-7A96-D645-487049632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C92B8-EA52-2057-D68E-5D7260B9A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A0A1-3327-45CE-8A21-0BF59E3A9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0102D-83A5-4E73-A95C-4D3778785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584AD-FB15-4D4C-88DE-F352529B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8C03-DCF9-4B87-BBF6-8F208837660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0771D-B2B7-4DDB-877A-898A10F4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21AC-5AFD-4F2C-8A31-C0113410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47EE-1537-423B-A9B2-96D7BC867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5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5E47-C049-4A0A-B554-59FD1CB6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FED5F-110F-447A-A8E7-7207F8E17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29D5-90EF-4646-954E-2A913ABE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DEB13-434B-4FB2-BAAF-89B2739E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EAE48-842D-41AF-92E2-D30DB1BA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EBF1-A3B7-4F7F-B454-F373C1EB2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76FEB-CDB4-462A-9F79-6A20CF7C0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69DC8-76D3-4204-B2AE-EFC9BD3D0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1055-F71C-4DEB-9AFB-08AF80DE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A486D-6FB9-4790-90A1-36404733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8E9DA-F14C-4A2F-9EEE-9AE2AC98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40F5-FEC3-4563-9316-3CE9CA54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9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4AC9-C37B-4E02-A225-58C9FBB9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E8FA6-09EB-4014-B26B-31EC25B4D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4D38-A032-4754-A488-4CD20CEB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8C03-DCF9-4B87-BBF6-8F208837660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D13E9-ECF5-4999-AEC3-C0A8301B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ABB79-3EF9-4AAE-BBF6-6AA392DA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47EE-1537-423B-A9B2-96D7BC867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F54D-79F1-4FBB-B3D9-325206B9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4BE77-C158-434B-B162-FE8ABAFFD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C29E0-AEC0-4E60-A102-F17F3531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8C03-DCF9-4B87-BBF6-8F208837660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ADECA-9481-4613-821B-D1554DA9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56AD3-074F-4112-901E-6AC9E271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47EE-1537-423B-A9B2-96D7BC867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D92B-30D0-4376-8CE9-BE73BCA0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9DD5-3ACF-4231-89D2-E4FB0944C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DF2D3-5819-4C97-8B69-9A645A431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48A80-B2A6-4D5F-AFE2-7EC14D5B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85392-3AD1-4B9F-BDE7-E811EE4B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53B12-6FF9-461B-B662-2E287CEE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625A-12A0-4784-9457-B799757F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D962-2DDE-4D90-AFEB-0AF259A4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8309-9304-455B-99E4-537464DD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20CD4-2875-48EA-8AF9-496D55246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F9376-4868-43F4-9A2A-6951C726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10D3E-B0F9-4C1C-A524-F283922CC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4893AB-4DA9-4155-BA7D-0DA93AAA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E904F-BEB5-427E-91C5-C887D1E5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287E9-DB2B-46C3-9DB2-0902398D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BF17-E59D-4883-8C56-FE15281E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0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4B55-C98C-44F3-9E04-75CA1C02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F07777-7DFE-488E-8FF0-AF885700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283B2-F1D4-4B18-BA20-EDC87441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D0810-F107-4148-B946-E0FB8D88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C371-10E7-42D5-933F-06F26D62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60C90-643E-4B39-97AA-54598796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9D3B7-E3D2-4F0F-8BEB-D0F893F1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A60A5-4025-415E-8277-A6F9F70B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D86C-A68A-49A3-9AB7-F9E4EE2B30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4D8C-EFCC-475C-979B-F8686ADC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78DC2-BF0A-4078-947A-D8BA3118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A89E1-4D67-4703-8094-BE925CD31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F72F9-138A-4D27-94F5-B2810AD7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7353E-3E74-4855-8A3A-D4B22FCA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3FEAA-5B95-4BF6-9ABB-74AAB8A9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9428-2A76-4577-9844-73B5A5A7B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9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4127-5359-425B-85D2-0A5D7A6D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C3F76-0F9D-44B8-B320-5527EED13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369F9-7A97-46E8-AFA9-C7017F94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3C1D6-5D11-4968-B679-3E1CC6CF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93109-6D71-4EA2-B07F-91E5CB62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AD4A7-BF84-4397-B385-2AD7820F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BA5-59EA-4961-B9A6-B50BD7C5F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4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F2D2E-0472-425C-8625-002334FD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688C7-213E-4AC0-9CCB-4B37ADE78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2B9E-65CF-4896-9D56-89B327320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68C03-DCF9-4B87-BBF6-8F208837660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B68C1-3BE1-44E6-8C91-A93FE8D36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742CE-0BD3-4D70-821B-CFCC3B8AA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47EE-1537-423B-A9B2-96D7BC867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sa/4.0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plib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28D62784-4BD8-58D1-78FF-7162587B0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9147" r="35088" b="6250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484" y="1122363"/>
            <a:ext cx="3146715" cy="240417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CS 5/7320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Artificial Intelligence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Constraint Satisfaction Problems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AIMA Chapter 6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BD9414C1-3F50-4ECE-BD18-21F7EA6A8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489" y="4801647"/>
            <a:ext cx="3146715" cy="1208141"/>
          </a:xfrm>
        </p:spPr>
        <p:txBody>
          <a:bodyPr>
            <a:normAutofit/>
          </a:bodyPr>
          <a:lstStyle/>
          <a:p>
            <a:pPr algn="l"/>
            <a:r>
              <a:rPr lang="en-US" sz="1900" dirty="0">
                <a:solidFill>
                  <a:schemeClr val="bg1"/>
                </a:solidFill>
              </a:rPr>
              <a:t>Slides by Michael Hahsler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based on Slides by Svetlana </a:t>
            </a:r>
            <a:r>
              <a:rPr lang="en-US" sz="1500" dirty="0" err="1">
                <a:solidFill>
                  <a:schemeClr val="bg1"/>
                </a:solidFill>
              </a:rPr>
              <a:t>Lazepnik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with figures from the AIMA textbook</a:t>
            </a:r>
          </a:p>
          <a:p>
            <a:pPr algn="l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E344E7-49C0-D297-37C7-D727666E2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49401" y="5288875"/>
            <a:ext cx="1304561" cy="1440289"/>
            <a:chOff x="7162800" y="4191000"/>
            <a:chExt cx="1676400" cy="1981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A9A7F5-75D9-0449-0709-EDE1C09AD815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5BBB4797-0F43-2939-CE70-23CC51E6F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F55668-DCB4-8776-2B5B-2147AAC74026}"/>
                </a:ext>
              </a:extLst>
            </p:cNvPr>
            <p:cNvSpPr/>
            <p:nvPr/>
          </p:nvSpPr>
          <p:spPr>
            <a:xfrm>
              <a:off x="7162800" y="5812970"/>
              <a:ext cx="1664629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796119-35D4-59DF-8A54-1F96452B7FFF}"/>
              </a:ext>
            </a:extLst>
          </p:cNvPr>
          <p:cNvGrpSpPr/>
          <p:nvPr/>
        </p:nvGrpSpPr>
        <p:grpSpPr>
          <a:xfrm>
            <a:off x="362220" y="5869425"/>
            <a:ext cx="3017521" cy="755400"/>
            <a:chOff x="362220" y="5869425"/>
            <a:chExt cx="3017521" cy="755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38BD47-5C26-38B9-7089-73BCD03F2911}"/>
                </a:ext>
              </a:extLst>
            </p:cNvPr>
            <p:cNvSpPr txBox="1"/>
            <p:nvPr/>
          </p:nvSpPr>
          <p:spPr>
            <a:xfrm>
              <a:off x="362220" y="6193938"/>
              <a:ext cx="301752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This work is licensed under a </a:t>
              </a:r>
              <a:r>
                <a:rPr lang="en-US" sz="1100" b="0" i="0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Attribution-</a:t>
              </a:r>
              <a:r>
                <a:rPr lang="en-US" sz="1100" b="0" i="0" strike="noStrike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License</a:t>
              </a:r>
              <a:r>
                <a:rPr lang="en-US" sz="11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C1FE80D-9C01-C837-E1EE-D5D803E8D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869425"/>
              <a:ext cx="894434" cy="31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277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CSPs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/>
              <a:t>Assignment problems</a:t>
            </a:r>
          </a:p>
          <a:p>
            <a:pPr marL="342900" lvl="1" indent="0">
              <a:buNone/>
            </a:pPr>
            <a:r>
              <a:rPr lang="en-US" sz="2400" dirty="0"/>
              <a:t>e.g., who teaches what class for a fixed schedule. A teacher cannot be in two classes at the same time!</a:t>
            </a:r>
          </a:p>
          <a:p>
            <a:endParaRPr lang="en-US" sz="2800" dirty="0"/>
          </a:p>
          <a:p>
            <a:r>
              <a:rPr lang="en-US" sz="2800" b="1" dirty="0"/>
              <a:t>Timetable problems</a:t>
            </a:r>
          </a:p>
          <a:p>
            <a:pPr marL="342900" lvl="1" indent="0">
              <a:buNone/>
            </a:pPr>
            <a:r>
              <a:rPr lang="en-US" sz="2400" dirty="0"/>
              <a:t>e.g., which class is offered when and where? No two classes in the same room at the same time.</a:t>
            </a:r>
          </a:p>
          <a:p>
            <a:endParaRPr lang="en-US" sz="2800" dirty="0"/>
          </a:p>
          <a:p>
            <a:r>
              <a:rPr lang="en-US" sz="2800" b="1" dirty="0"/>
              <a:t>Scheduling</a:t>
            </a:r>
            <a:r>
              <a:rPr lang="en-US" sz="2800" dirty="0"/>
              <a:t> in transportation and production (e.g., order of production steps).</a:t>
            </a:r>
          </a:p>
          <a:p>
            <a:endParaRPr lang="en-US" sz="2800" dirty="0"/>
          </a:p>
          <a:p>
            <a:r>
              <a:rPr lang="en-US" sz="2800" dirty="0"/>
              <a:t>Many problems can naturally also be formulated as CSPs.</a:t>
            </a:r>
          </a:p>
          <a:p>
            <a:endParaRPr lang="en-US" sz="2800" dirty="0"/>
          </a:p>
          <a:p>
            <a:r>
              <a:rPr lang="en-US" sz="2800" dirty="0"/>
              <a:t>More examples of CSPs: </a:t>
            </a:r>
            <a:r>
              <a:rPr lang="en-US" sz="2800" dirty="0">
                <a:hlinkClick r:id="rId3"/>
              </a:rPr>
              <a:t>http://www.csplib.org/</a:t>
            </a:r>
            <a:endParaRPr lang="en-US" sz="2800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35DF966-C2A1-7C21-4E4C-5D04E963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607DC-64EF-F8C4-6016-F9A8ADA73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all tree">
            <a:extLst>
              <a:ext uri="{FF2B5EF4-FFF2-40B4-BE49-F238E27FC236}">
                <a16:creationId xmlns:a16="http://schemas.microsoft.com/office/drawing/2014/main" id="{3ADDF624-42A3-DC61-D9D8-22C2ADE7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9465B-7991-CAF5-C133-A63D30CE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86200"/>
            <a:ext cx="8763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400" b="1" dirty="0">
                <a:solidFill>
                  <a:srgbClr val="FFFFFF"/>
                </a:solidFill>
              </a:rPr>
              <a:t>Constraint Satisfaction Problems and Tree Search</a:t>
            </a:r>
          </a:p>
        </p:txBody>
      </p:sp>
    </p:spTree>
    <p:extLst>
      <p:ext uri="{BB962C8B-B14F-4D97-AF65-F5344CB8AC3E}">
        <p14:creationId xmlns:p14="http://schemas.microsoft.com/office/powerpoint/2010/main" val="346642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Formulation of a CSP as a Search Problem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76400"/>
            <a:ext cx="73723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State</a:t>
            </a:r>
            <a:r>
              <a:rPr lang="en-US" sz="2400" dirty="0"/>
              <a:t>: </a:t>
            </a:r>
          </a:p>
          <a:p>
            <a:pPr marL="781050" lvl="1" indent="-381000"/>
            <a:r>
              <a:rPr lang="en-US" sz="2400" dirty="0"/>
              <a:t>Values assigned so far</a:t>
            </a:r>
          </a:p>
          <a:p>
            <a:pPr marL="0" indent="0">
              <a:buNone/>
            </a:pPr>
            <a:r>
              <a:rPr lang="en-US" sz="2400" b="1" dirty="0"/>
              <a:t>Initial state:</a:t>
            </a:r>
          </a:p>
          <a:p>
            <a:pPr marL="781050" lvl="1" indent="-381000"/>
            <a:r>
              <a:rPr lang="en-US" sz="2400" dirty="0"/>
              <a:t>The empty assignment { } </a:t>
            </a:r>
            <a:r>
              <a:rPr lang="en-US" sz="2400" dirty="0">
                <a:sym typeface="Wingdings" panose="05000000000000000000" pitchFamily="2" charset="2"/>
              </a:rPr>
              <a:t> (all variables are unassigned)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Transition function (Successor function):</a:t>
            </a:r>
          </a:p>
          <a:p>
            <a:pPr marL="781050" lvl="1" indent="-381000"/>
            <a:r>
              <a:rPr lang="en-US" sz="2400" dirty="0"/>
              <a:t>Choose an unassigned variable and assign it a value that does not violate any constraints</a:t>
            </a:r>
          </a:p>
          <a:p>
            <a:pPr marL="781050" lvl="1" indent="-381000"/>
            <a:r>
              <a:rPr lang="en-US" sz="2400" dirty="0"/>
              <a:t>Fail if no legal assignment is found</a:t>
            </a:r>
          </a:p>
          <a:p>
            <a:pPr marL="0" indent="0">
              <a:buNone/>
            </a:pPr>
            <a:r>
              <a:rPr lang="en-US" sz="2400" b="1" dirty="0"/>
              <a:t>Goal state:</a:t>
            </a:r>
            <a:r>
              <a:rPr lang="en-US" sz="2400" dirty="0"/>
              <a:t> </a:t>
            </a:r>
          </a:p>
          <a:p>
            <a:pPr marL="781050" lvl="1" indent="-381000"/>
            <a:r>
              <a:rPr lang="en-US" sz="2400" dirty="0"/>
              <a:t>Any complete and consistent assignment.</a:t>
            </a:r>
          </a:p>
          <a:p>
            <a:pPr marL="57150" indent="0">
              <a:buNone/>
            </a:pPr>
            <a:endParaRPr lang="en-US" sz="2700" dirty="0"/>
          </a:p>
          <a:p>
            <a:pPr marL="57150" indent="0">
              <a:buNone/>
            </a:pPr>
            <a:r>
              <a:rPr lang="en-US" sz="2700" b="1" dirty="0"/>
              <a:t>Note</a:t>
            </a:r>
            <a:r>
              <a:rPr lang="en-US" sz="2700" dirty="0"/>
              <a:t>: Path cost is not important.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6B71A7AB-D489-B60F-A6EA-D0B687D3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Start with all variables unassigned.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Build a search tree that assigns a value to one variable per level. </a:t>
                </a:r>
              </a:p>
              <a:p>
                <a:pPr lvl="1"/>
                <a:r>
                  <a:rPr lang="en-US" sz="2100" dirty="0"/>
                  <a:t>Tree depth: number of variables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100" dirty="0"/>
              </a:p>
              <a:p>
                <a:pPr lvl="1"/>
                <a:r>
                  <a:rPr lang="en-US" sz="2100" dirty="0"/>
                  <a:t>Number of leaves: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1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i="1" baseline="30000" dirty="0"/>
                  <a:t>  </a:t>
                </a:r>
                <a:r>
                  <a:rPr lang="en-US" sz="2100" dirty="0"/>
                  <a:t> where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100" dirty="0"/>
                  <a:t> is the number of values per variable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Depth-first search for CSPs with single-variable assignments is typically done with </a:t>
                </a:r>
                <a:r>
                  <a:rPr lang="en-US" sz="2400" b="1" dirty="0"/>
                  <a:t>backtracking search.</a:t>
                </a:r>
                <a:endParaRPr lang="en-US" sz="2400" dirty="0"/>
              </a:p>
            </p:txBody>
          </p:sp>
        </mc:Choice>
        <mc:Fallback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Backtracking Search (DFS)</a:t>
            </a:r>
          </a:p>
        </p:txBody>
      </p:sp>
      <p:grpSp>
        <p:nvGrpSpPr>
          <p:cNvPr id="2" name="Group 1" descr="A search tree for coloring territories on a map of Australia.">
            <a:extLst>
              <a:ext uri="{FF2B5EF4-FFF2-40B4-BE49-F238E27FC236}">
                <a16:creationId xmlns:a16="http://schemas.microsoft.com/office/drawing/2014/main" id="{A677C06E-5AF9-C0BF-8D05-A4176893E2C8}"/>
              </a:ext>
            </a:extLst>
          </p:cNvPr>
          <p:cNvGrpSpPr/>
          <p:nvPr/>
        </p:nvGrpSpPr>
        <p:grpSpPr>
          <a:xfrm>
            <a:off x="914400" y="1619250"/>
            <a:ext cx="7971363" cy="4933950"/>
            <a:chOff x="914400" y="1619250"/>
            <a:chExt cx="7971363" cy="4933950"/>
          </a:xfrm>
        </p:grpSpPr>
        <p:pic>
          <p:nvPicPr>
            <p:cNvPr id="19460" name="Picture 4" descr="backtrack-progress4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63" y="1619250"/>
              <a:ext cx="5857875" cy="3619500"/>
            </a:xfrm>
            <a:prstGeom prst="rect">
              <a:avLst/>
            </a:prstGeom>
            <a:noFill/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6730"/>
            <a:stretch>
              <a:fillRect/>
            </a:stretch>
          </p:blipFill>
          <p:spPr bwMode="auto">
            <a:xfrm>
              <a:off x="7696200" y="5486400"/>
              <a:ext cx="1189563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D4B956B-4F58-4A9C-BCC9-D9F2CD18A7D9}"/>
                </a:ext>
              </a:extLst>
            </p:cNvPr>
            <p:cNvSpPr/>
            <p:nvPr/>
          </p:nvSpPr>
          <p:spPr>
            <a:xfrm>
              <a:off x="2743200" y="4419600"/>
              <a:ext cx="581722" cy="114983"/>
            </a:xfrm>
            <a:custGeom>
              <a:avLst/>
              <a:gdLst>
                <a:gd name="connsiteX0" fmla="*/ 0 w 657922"/>
                <a:gd name="connsiteY0" fmla="*/ 245532 h 245532"/>
                <a:gd name="connsiteX1" fmla="*/ 312234 w 657922"/>
                <a:gd name="connsiteY1" fmla="*/ 205 h 245532"/>
                <a:gd name="connsiteX2" fmla="*/ 657922 w 657922"/>
                <a:gd name="connsiteY2" fmla="*/ 212078 h 24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922" h="245532">
                  <a:moveTo>
                    <a:pt x="0" y="245532"/>
                  </a:moveTo>
                  <a:cubicBezTo>
                    <a:pt x="101290" y="125656"/>
                    <a:pt x="202580" y="5781"/>
                    <a:pt x="312234" y="205"/>
                  </a:cubicBezTo>
                  <a:cubicBezTo>
                    <a:pt x="421888" y="-5371"/>
                    <a:pt x="539905" y="103353"/>
                    <a:pt x="657922" y="21207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0D259-EC4A-412B-A362-5B67A9349213}"/>
                </a:ext>
              </a:extLst>
            </p:cNvPr>
            <p:cNvSpPr txBox="1"/>
            <p:nvPr/>
          </p:nvSpPr>
          <p:spPr>
            <a:xfrm rot="4181395">
              <a:off x="2470262" y="5054830"/>
              <a:ext cx="1366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backtracking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7825A59-1F00-40A8-846A-61DD7D843BB3}"/>
                </a:ext>
              </a:extLst>
            </p:cNvPr>
            <p:cNvCxnSpPr/>
            <p:nvPr/>
          </p:nvCxnSpPr>
          <p:spPr>
            <a:xfrm>
              <a:off x="4024899" y="5238750"/>
              <a:ext cx="381000" cy="6682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6FD884-FA71-4C21-87BB-5D6D397229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3800" y="5238750"/>
              <a:ext cx="164893" cy="6682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F2BD55B-F9E8-4DC4-B666-07F31EF2A344}"/>
                </a:ext>
              </a:extLst>
            </p:cNvPr>
            <p:cNvCxnSpPr/>
            <p:nvPr/>
          </p:nvCxnSpPr>
          <p:spPr>
            <a:xfrm flipH="1">
              <a:off x="1828800" y="5181600"/>
              <a:ext cx="3048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A426D3-F8E9-41F7-B10D-5CE5599B7C97}"/>
                </a:ext>
              </a:extLst>
            </p:cNvPr>
            <p:cNvSpPr txBox="1"/>
            <p:nvPr/>
          </p:nvSpPr>
          <p:spPr>
            <a:xfrm>
              <a:off x="1600200" y="54218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CE76E12-AA64-429A-89C6-CDBCFBBF476F}"/>
                </a:ext>
              </a:extLst>
            </p:cNvPr>
            <p:cNvCxnSpPr/>
            <p:nvPr/>
          </p:nvCxnSpPr>
          <p:spPr>
            <a:xfrm flipH="1">
              <a:off x="1295400" y="5867400"/>
              <a:ext cx="3048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10FF1D-F72F-431F-BB67-BC893C0A3086}"/>
                </a:ext>
              </a:extLst>
            </p:cNvPr>
            <p:cNvSpPr txBox="1"/>
            <p:nvPr/>
          </p:nvSpPr>
          <p:spPr>
            <a:xfrm>
              <a:off x="914400" y="61838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fail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5D8B10A-D17B-493E-B754-32BDE5460B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6546" y="4477091"/>
              <a:ext cx="1283718" cy="170677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Search Algorithm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Improving backtracking efficiency:</a:t>
            </a:r>
          </a:p>
          <a:p>
            <a:pPr lvl="1"/>
            <a:r>
              <a:rPr lang="en-US" dirty="0"/>
              <a:t>Which variable should be assigned next?</a:t>
            </a:r>
          </a:p>
          <a:p>
            <a:pPr lvl="1"/>
            <a:r>
              <a:rPr lang="en-US" dirty="0"/>
              <a:t>In what order should its values be tried?</a:t>
            </a:r>
          </a:p>
          <a:p>
            <a:pPr lvl="1"/>
            <a:r>
              <a:rPr lang="en-US" dirty="0"/>
              <a:t>Can we detect inevitable failure early?</a:t>
            </a:r>
          </a:p>
          <a:p>
            <a:endParaRPr lang="en-US" dirty="0"/>
          </a:p>
        </p:txBody>
      </p:sp>
      <p:grpSp>
        <p:nvGrpSpPr>
          <p:cNvPr id="7" name="Group 6" descr="A recursive backtracking algorithm to solve the CSP.">
            <a:extLst>
              <a:ext uri="{FF2B5EF4-FFF2-40B4-BE49-F238E27FC236}">
                <a16:creationId xmlns:a16="http://schemas.microsoft.com/office/drawing/2014/main" id="{0E63A087-857D-CCD4-C208-713A7DE51866}"/>
              </a:ext>
            </a:extLst>
          </p:cNvPr>
          <p:cNvGrpSpPr/>
          <p:nvPr/>
        </p:nvGrpSpPr>
        <p:grpSpPr>
          <a:xfrm>
            <a:off x="628650" y="1371600"/>
            <a:ext cx="8233219" cy="3722132"/>
            <a:chOff x="628650" y="1371600"/>
            <a:chExt cx="8233219" cy="37221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371600"/>
              <a:ext cx="8099869" cy="3100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C96679-8086-48E1-B7CD-37E09CEAA8F6}"/>
                </a:ext>
              </a:extLst>
            </p:cNvPr>
            <p:cNvSpPr txBox="1"/>
            <p:nvPr/>
          </p:nvSpPr>
          <p:spPr>
            <a:xfrm>
              <a:off x="685800" y="4648200"/>
              <a:ext cx="546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Call: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Recursive-Backtracking({},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csp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151756-107A-4649-A6BC-DC61EAC441A3}"/>
                </a:ext>
              </a:extLst>
            </p:cNvPr>
            <p:cNvSpPr/>
            <p:nvPr/>
          </p:nvSpPr>
          <p:spPr>
            <a:xfrm>
              <a:off x="628650" y="1371600"/>
              <a:ext cx="8233219" cy="372213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62C08CFE-FAD1-4B12-353F-F54D8D71F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6800" y="5562600"/>
            <a:ext cx="152400" cy="537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08EEB-D3DA-8F8F-B71C-A4665399A743}"/>
              </a:ext>
            </a:extLst>
          </p:cNvPr>
          <p:cNvSpPr txBox="1"/>
          <p:nvPr/>
        </p:nvSpPr>
        <p:spPr>
          <a:xfrm>
            <a:off x="5181600" y="5646737"/>
            <a:ext cx="381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Similar to move ordering in games.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27A26-84E8-48B3-8DD4-529B5CD3CEA5}"/>
              </a:ext>
            </a:extLst>
          </p:cNvPr>
          <p:cNvSpPr txBox="1"/>
          <p:nvPr/>
        </p:nvSpPr>
        <p:spPr>
          <a:xfrm>
            <a:off x="5181600" y="6111874"/>
            <a:ext cx="381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Tree pruning (like in alpha-beta search)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Variable/Value Ordering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variable should be assigned next?</a:t>
            </a:r>
          </a:p>
          <a:p>
            <a:r>
              <a:rPr lang="en-US" b="1" dirty="0"/>
              <a:t>Most constrained variable:</a:t>
            </a:r>
          </a:p>
          <a:p>
            <a:pPr lvl="1"/>
            <a:r>
              <a:rPr lang="en-US" dirty="0"/>
              <a:t>Keep track of remaining legal values for unassigned variables (using constraints).</a:t>
            </a:r>
          </a:p>
          <a:p>
            <a:pPr lvl="1"/>
            <a:r>
              <a:rPr lang="en-US" dirty="0"/>
              <a:t>Choose the variable with the fewest legal values left.</a:t>
            </a:r>
          </a:p>
          <a:p>
            <a:pPr lvl="1"/>
            <a:r>
              <a:rPr lang="en-US" dirty="0"/>
              <a:t>A.k.a. </a:t>
            </a:r>
            <a:r>
              <a:rPr lang="en-US" b="1" dirty="0"/>
              <a:t>minimum remaining values </a:t>
            </a:r>
            <a:r>
              <a:rPr lang="en-US" dirty="0"/>
              <a:t>(MRV) heuristic.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In which order should its values be tried?</a:t>
            </a:r>
          </a:p>
          <a:p>
            <a:r>
              <a:rPr lang="en-US" dirty="0"/>
              <a:t>Choose the </a:t>
            </a:r>
            <a:r>
              <a:rPr lang="en-US" b="1" dirty="0"/>
              <a:t>least constraining value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value that rules out the fewest values in the remaining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Detection of Failure: </a:t>
            </a:r>
            <a:br>
              <a:rPr lang="en-US" dirty="0"/>
            </a:br>
            <a:r>
              <a:rPr lang="en-US" sz="3200" dirty="0"/>
              <a:t>Forward Checking Node Consistency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813435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Keep track of remaining legal values for unassigned variables</a:t>
            </a:r>
          </a:p>
          <a:p>
            <a:r>
              <a:rPr lang="en-US" sz="2400" dirty="0"/>
              <a:t>Terminate search when any variable has no legal values (i.e., minimum remaining values = 0)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NT and SA cannot both be blue! This violates the constraint.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60295E-17C3-2698-94A8-D2D654B2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05013" y="2895600"/>
            <a:ext cx="6376987" cy="2133600"/>
            <a:chOff x="2005013" y="2895600"/>
            <a:chExt cx="6376987" cy="2133600"/>
          </a:xfrm>
        </p:grpSpPr>
        <p:pic>
          <p:nvPicPr>
            <p:cNvPr id="8" name="Picture 4" descr="forward-checking-progress3c">
              <a:extLst>
                <a:ext uri="{FF2B5EF4-FFF2-40B4-BE49-F238E27FC236}">
                  <a16:creationId xmlns:a16="http://schemas.microsoft.com/office/drawing/2014/main" id="{880D3405-B441-46A8-916C-2A6F098DB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5013" y="2953512"/>
              <a:ext cx="5133975" cy="1981200"/>
            </a:xfrm>
            <a:prstGeom prst="rect">
              <a:avLst/>
            </a:prstGeom>
            <a:noFill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6730"/>
            <a:stretch>
              <a:fillRect/>
            </a:stretch>
          </p:blipFill>
          <p:spPr bwMode="auto">
            <a:xfrm>
              <a:off x="2505832" y="2895600"/>
              <a:ext cx="84968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65B6685-AA23-4638-ADAA-3E86481BC9A1}"/>
                </a:ext>
              </a:extLst>
            </p:cNvPr>
            <p:cNvSpPr/>
            <p:nvPr/>
          </p:nvSpPr>
          <p:spPr>
            <a:xfrm>
              <a:off x="3124200" y="4614746"/>
              <a:ext cx="399585" cy="41445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1E6233-FA7C-4D87-A67D-ABF60E4F9074}"/>
                </a:ext>
              </a:extLst>
            </p:cNvPr>
            <p:cNvSpPr/>
            <p:nvPr/>
          </p:nvSpPr>
          <p:spPr>
            <a:xfrm>
              <a:off x="6077415" y="4614746"/>
              <a:ext cx="399585" cy="41445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D68AD79-F81F-4A7F-AD52-E4A1147662E1}"/>
                </a:ext>
              </a:extLst>
            </p:cNvPr>
            <p:cNvSpPr txBox="1"/>
            <p:nvPr/>
          </p:nvSpPr>
          <p:spPr>
            <a:xfrm>
              <a:off x="5705706" y="3135868"/>
              <a:ext cx="2676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Stop and backtrack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Detection of Failure:</a:t>
            </a:r>
            <a:br>
              <a:rPr lang="en-US" dirty="0"/>
            </a:br>
            <a:r>
              <a:rPr lang="en-US" dirty="0"/>
              <a:t>Forward Checking Arc Consistency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8210550" cy="5486400"/>
          </a:xfrm>
        </p:spPr>
        <p:txBody>
          <a:bodyPr>
            <a:normAutofit/>
          </a:bodyPr>
          <a:lstStyle/>
          <a:p>
            <a:r>
              <a:rPr lang="en-US" sz="2300" i="1" dirty="0"/>
              <a:t>X </a:t>
            </a:r>
            <a:r>
              <a:rPr lang="en-US" sz="2300" dirty="0"/>
              <a:t>is arc consistent </a:t>
            </a:r>
            <a:r>
              <a:rPr lang="en-US" sz="2300" dirty="0" err="1"/>
              <a:t>wrt</a:t>
            </a:r>
            <a:r>
              <a:rPr lang="en-US" sz="2300" dirty="0"/>
              <a:t> </a:t>
            </a:r>
            <a:r>
              <a:rPr lang="en-US" sz="2300" i="1" dirty="0"/>
              <a:t>Y</a:t>
            </a:r>
            <a:r>
              <a:rPr lang="en-US" sz="2300" dirty="0"/>
              <a:t> </a:t>
            </a:r>
            <a:r>
              <a:rPr lang="en-US" sz="2300" dirty="0" err="1"/>
              <a:t>iff</a:t>
            </a:r>
            <a:r>
              <a:rPr lang="en-US" sz="2300" dirty="0"/>
              <a:t> for </a:t>
            </a:r>
            <a:r>
              <a:rPr lang="en-US" sz="2300" dirty="0">
                <a:solidFill>
                  <a:srgbClr val="FF0000"/>
                </a:solidFill>
              </a:rPr>
              <a:t>every</a:t>
            </a:r>
            <a:r>
              <a:rPr lang="en-US" sz="2300" dirty="0"/>
              <a:t> value of </a:t>
            </a:r>
            <a:r>
              <a:rPr lang="en-US" sz="2300" i="1" dirty="0"/>
              <a:t>X </a:t>
            </a:r>
            <a:r>
              <a:rPr lang="en-US" sz="2300" dirty="0"/>
              <a:t>there is </a:t>
            </a:r>
            <a:r>
              <a:rPr lang="en-US" sz="2300" dirty="0">
                <a:solidFill>
                  <a:srgbClr val="FF0000"/>
                </a:solidFill>
              </a:rPr>
              <a:t>some</a:t>
            </a:r>
            <a:r>
              <a:rPr lang="en-US" sz="2300" dirty="0"/>
              <a:t> allowed value of </a:t>
            </a:r>
            <a:r>
              <a:rPr lang="en-US" sz="2300" i="1" dirty="0"/>
              <a:t>Y.</a:t>
            </a:r>
            <a:endParaRPr lang="en-US" sz="2300" dirty="0"/>
          </a:p>
          <a:p>
            <a:r>
              <a:rPr lang="en-US" sz="2300" dirty="0"/>
              <a:t>Make </a:t>
            </a:r>
            <a:r>
              <a:rPr lang="en-US" sz="2300" i="1" dirty="0"/>
              <a:t>X</a:t>
            </a:r>
            <a:r>
              <a:rPr lang="en-US" sz="2300" dirty="0"/>
              <a:t> arc consistent </a:t>
            </a:r>
            <a:r>
              <a:rPr lang="en-US" sz="2300" dirty="0" err="1"/>
              <a:t>wrt</a:t>
            </a:r>
            <a:r>
              <a:rPr lang="en-US" sz="2300" dirty="0"/>
              <a:t> </a:t>
            </a:r>
            <a:r>
              <a:rPr lang="en-US" sz="2300" i="1" dirty="0"/>
              <a:t>Y</a:t>
            </a:r>
            <a:r>
              <a:rPr lang="en-US" sz="2300" dirty="0"/>
              <a:t> by throwing out any values of </a:t>
            </a:r>
            <a:r>
              <a:rPr lang="en-US" sz="2300" i="1" dirty="0"/>
              <a:t>X</a:t>
            </a:r>
            <a:r>
              <a:rPr lang="en-US" sz="2300" dirty="0"/>
              <a:t> for which there is no allowed value of </a:t>
            </a:r>
            <a:r>
              <a:rPr lang="en-US" sz="2300" i="1" dirty="0"/>
              <a:t>Y</a:t>
            </a:r>
            <a:r>
              <a:rPr lang="en-US" sz="2300" dirty="0"/>
              <a:t>.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br>
              <a:rPr lang="en-US" sz="1800" dirty="0"/>
            </a:br>
            <a:endParaRPr lang="en-US" sz="1800" dirty="0"/>
          </a:p>
          <a:p>
            <a:endParaRPr lang="en-US" sz="2400" dirty="0"/>
          </a:p>
          <a:p>
            <a:r>
              <a:rPr lang="en-US" sz="2400" dirty="0"/>
              <a:t>Arc consistency detects failure earlier than node consistency</a:t>
            </a:r>
          </a:p>
          <a:p>
            <a:r>
              <a:rPr lang="en-US" sz="2400" dirty="0"/>
              <a:t>There are more consistency checks (path consistency, K-consistency)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3F7E9D-F732-0073-9AF0-90350BB2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000" y="3200400"/>
            <a:ext cx="5133975" cy="1828800"/>
            <a:chOff x="762000" y="3200400"/>
            <a:chExt cx="5133975" cy="1828800"/>
          </a:xfrm>
        </p:grpSpPr>
        <p:pic>
          <p:nvPicPr>
            <p:cNvPr id="49158" name="Picture 6" descr="ac-example4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3267075"/>
              <a:ext cx="5133975" cy="1762125"/>
            </a:xfrm>
            <a:prstGeom prst="rect">
              <a:avLst/>
            </a:prstGeom>
            <a:noFill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6730"/>
            <a:stretch>
              <a:fillRect/>
            </a:stretch>
          </p:blipFill>
          <p:spPr bwMode="auto">
            <a:xfrm>
              <a:off x="1256924" y="3200400"/>
              <a:ext cx="852863" cy="76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7ABC83-30CF-42FF-9525-CECD04520951}"/>
              </a:ext>
            </a:extLst>
          </p:cNvPr>
          <p:cNvSpPr txBox="1"/>
          <p:nvPr/>
        </p:nvSpPr>
        <p:spPr>
          <a:xfrm>
            <a:off x="6096000" y="2971800"/>
            <a:ext cx="2876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NWS cannot be blue because SA has to be blue.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 cannot be red because NSW has to be red.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 cannot be blue because NT is blue.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Fail and backtrack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3927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Backtracking Search With Ordering and </a:t>
            </a:r>
            <a:br>
              <a:rPr lang="en-US" sz="2800" dirty="0"/>
            </a:br>
            <a:r>
              <a:rPr lang="en-US" sz="2800" dirty="0"/>
              <a:t>Early Failure Detection</a:t>
            </a:r>
          </a:p>
        </p:txBody>
      </p:sp>
      <p:grpSp>
        <p:nvGrpSpPr>
          <p:cNvPr id="6" name="Group 5" descr="The algorithm for Backtracking Search With Ordering and &#10;Early Failure Detection.">
            <a:extLst>
              <a:ext uri="{FF2B5EF4-FFF2-40B4-BE49-F238E27FC236}">
                <a16:creationId xmlns:a16="http://schemas.microsoft.com/office/drawing/2014/main" id="{4677D65C-36DF-4949-1C6A-4BD911E6AC3C}"/>
              </a:ext>
            </a:extLst>
          </p:cNvPr>
          <p:cNvGrpSpPr/>
          <p:nvPr/>
        </p:nvGrpSpPr>
        <p:grpSpPr>
          <a:xfrm>
            <a:off x="605980" y="1371600"/>
            <a:ext cx="8255889" cy="5181600"/>
            <a:chOff x="605980" y="1371600"/>
            <a:chExt cx="8255889" cy="5181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371600"/>
              <a:ext cx="8099869" cy="3100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C96679-8086-48E1-B7CD-37E09CEAA8F6}"/>
                </a:ext>
              </a:extLst>
            </p:cNvPr>
            <p:cNvSpPr txBox="1"/>
            <p:nvPr/>
          </p:nvSpPr>
          <p:spPr>
            <a:xfrm>
              <a:off x="685800" y="4648200"/>
              <a:ext cx="546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Call: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Recursive-Backtracking({},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csp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151756-107A-4649-A6BC-DC61EAC441A3}"/>
                </a:ext>
              </a:extLst>
            </p:cNvPr>
            <p:cNvSpPr/>
            <p:nvPr/>
          </p:nvSpPr>
          <p:spPr>
            <a:xfrm>
              <a:off x="628650" y="1371600"/>
              <a:ext cx="8233219" cy="372213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A3913E-13D7-474A-85A3-11EDF68C215C}"/>
                </a:ext>
              </a:extLst>
            </p:cNvPr>
            <p:cNvSpPr/>
            <p:nvPr/>
          </p:nvSpPr>
          <p:spPr>
            <a:xfrm>
              <a:off x="1295400" y="3232666"/>
              <a:ext cx="745430" cy="2245794"/>
            </a:xfrm>
            <a:custGeom>
              <a:avLst/>
              <a:gdLst>
                <a:gd name="connsiteX0" fmla="*/ 42903 w 745430"/>
                <a:gd name="connsiteY0" fmla="*/ 3211551 h 3211551"/>
                <a:gd name="connsiteX1" fmla="*/ 76357 w 745430"/>
                <a:gd name="connsiteY1" fmla="*/ 669073 h 3211551"/>
                <a:gd name="connsiteX2" fmla="*/ 745430 w 745430"/>
                <a:gd name="connsiteY2" fmla="*/ 0 h 3211551"/>
                <a:gd name="connsiteX3" fmla="*/ 745430 w 745430"/>
                <a:gd name="connsiteY3" fmla="*/ 0 h 32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430" h="3211551">
                  <a:moveTo>
                    <a:pt x="42903" y="3211551"/>
                  </a:moveTo>
                  <a:cubicBezTo>
                    <a:pt x="1086" y="2207941"/>
                    <a:pt x="-40731" y="1204331"/>
                    <a:pt x="76357" y="669073"/>
                  </a:cubicBezTo>
                  <a:cubicBezTo>
                    <a:pt x="193445" y="133815"/>
                    <a:pt x="745430" y="0"/>
                    <a:pt x="745430" y="0"/>
                  </a:cubicBezTo>
                  <a:lnTo>
                    <a:pt x="745430" y="0"/>
                  </a:lnTo>
                </a:path>
              </a:pathLst>
            </a:custGeom>
            <a:ln w="57150"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A7F0BE-8FA2-4B7C-BBA4-C6B915D2E2F7}"/>
                </a:ext>
              </a:extLst>
            </p:cNvPr>
            <p:cNvSpPr txBox="1"/>
            <p:nvPr/>
          </p:nvSpPr>
          <p:spPr>
            <a:xfrm>
              <a:off x="605980" y="5352871"/>
              <a:ext cx="8255889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If (inference(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csp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, var, assignment) == failure) 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  return failure</a:t>
              </a:r>
              <a:endParaRPr lang="en-US" dirty="0"/>
            </a:p>
            <a:p>
              <a:r>
                <a:rPr lang="en-US" dirty="0"/>
                <a:t># Check consistency here (called “inference”) and backtrack if we know that the branch will lead to failure.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C4B3F-4E74-EDFC-6F59-D808129F332D}"/>
                </a:ext>
              </a:extLst>
            </p:cNvPr>
            <p:cNvSpPr/>
            <p:nvPr/>
          </p:nvSpPr>
          <p:spPr>
            <a:xfrm>
              <a:off x="1752600" y="1981200"/>
              <a:ext cx="3581400" cy="304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2A950D-E7C8-011C-6104-4C2F86B1D235}"/>
                </a:ext>
              </a:extLst>
            </p:cNvPr>
            <p:cNvSpPr/>
            <p:nvPr/>
          </p:nvSpPr>
          <p:spPr>
            <a:xfrm>
              <a:off x="2954442" y="2288586"/>
              <a:ext cx="2912957" cy="304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88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Constraint Satisfaction Problems (CSPs)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3048000"/>
                <a:ext cx="8058150" cy="34448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Definition:</a:t>
                </a:r>
              </a:p>
              <a:p>
                <a:pPr lvl="1"/>
                <a:r>
                  <a:rPr lang="en-US" sz="2000" b="1" dirty="0">
                    <a:solidFill>
                      <a:srgbClr val="CC0000"/>
                    </a:solidFill>
                  </a:rPr>
                  <a:t>State</a:t>
                </a:r>
                <a:r>
                  <a:rPr lang="en-US" sz="2000" dirty="0"/>
                  <a:t> is defined by a factored state representation:</a:t>
                </a:r>
              </a:p>
              <a:p>
                <a:pPr lvl="2"/>
                <a:r>
                  <a:rPr lang="en-US" sz="1700" dirty="0"/>
                  <a:t>A set of variables </a:t>
                </a:r>
                <a:r>
                  <a:rPr lang="en-US" sz="1700" i="1" dirty="0"/>
                  <a:t>X</a:t>
                </a:r>
                <a:r>
                  <a:rPr lang="en-US" sz="1700" i="1" baseline="-25000" dirty="0"/>
                  <a:t>i  </a:t>
                </a:r>
                <a:r>
                  <a:rPr lang="en-US" sz="1700" dirty="0"/>
                  <a:t>called  </a:t>
                </a:r>
                <a:r>
                  <a:rPr lang="en-US" sz="1700" dirty="0" err="1"/>
                  <a:t>fluents</a:t>
                </a:r>
                <a:r>
                  <a:rPr lang="en-US" sz="1700" dirty="0"/>
                  <a:t>.</a:t>
                </a:r>
              </a:p>
              <a:p>
                <a:pPr lvl="1"/>
                <a:r>
                  <a:rPr lang="en-US" sz="2100" b="1" dirty="0">
                    <a:solidFill>
                      <a:srgbClr val="CC0000"/>
                    </a:solidFill>
                  </a:rPr>
                  <a:t>Partial Solution: </a:t>
                </a:r>
                <a:r>
                  <a:rPr lang="en-US" sz="2000" dirty="0"/>
                  <a:t>Each variable can have a value from domain </a:t>
                </a:r>
                <a:r>
                  <a:rPr lang="en-US" sz="2000" i="1" dirty="0"/>
                  <a:t>D</a:t>
                </a:r>
                <a:r>
                  <a:rPr lang="en-US" sz="2000" i="1" baseline="-25000" dirty="0"/>
                  <a:t>i  </a:t>
                </a:r>
                <a:r>
                  <a:rPr lang="en-US" sz="2000" dirty="0"/>
                  <a:t>or be </a:t>
                </a:r>
                <a:r>
                  <a:rPr lang="en-US" sz="2100" b="1" dirty="0"/>
                  <a:t>unassigned</a:t>
                </a:r>
                <a:r>
                  <a:rPr lang="en-US" sz="2000" dirty="0"/>
                  <a:t>.</a:t>
                </a:r>
                <a:endParaRPr lang="en-US" sz="2000" b="1" dirty="0">
                  <a:solidFill>
                    <a:srgbClr val="CC0000"/>
                  </a:solidFill>
                </a:endParaRPr>
              </a:p>
              <a:p>
                <a:pPr lvl="1"/>
                <a:r>
                  <a:rPr lang="en-US" sz="2000" b="1" dirty="0">
                    <a:solidFill>
                      <a:srgbClr val="CC0000"/>
                    </a:solidFill>
                  </a:rPr>
                  <a:t>Constraints </a:t>
                </a:r>
                <a:r>
                  <a:rPr lang="en-US" sz="2000" dirty="0"/>
                  <a:t>are a set of rules specifying allowable combinations of values for subsets of the variables.</a:t>
                </a:r>
                <a:br>
                  <a:rPr lang="en-US" sz="2000" dirty="0"/>
                </a:br>
                <a:r>
                  <a:rPr lang="en-US" sz="2000" dirty="0"/>
                  <a:t>		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9 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+ 3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b="1" dirty="0">
                  <a:solidFill>
                    <a:srgbClr val="CC0000"/>
                  </a:solidFill>
                </a:endParaRPr>
              </a:p>
              <a:p>
                <a:pPr lvl="1"/>
                <a:r>
                  <a:rPr lang="en-US" sz="2000" b="1" dirty="0">
                    <a:solidFill>
                      <a:srgbClr val="CC0000"/>
                    </a:solidFill>
                  </a:rPr>
                  <a:t>Solution</a:t>
                </a:r>
                <a:r>
                  <a:rPr lang="en-US" sz="2000" dirty="0"/>
                  <a:t>: a state that is a</a:t>
                </a:r>
              </a:p>
              <a:p>
                <a:pPr marL="1028700" lvl="2" indent="-342900">
                  <a:buFont typeface="+mj-lt"/>
                  <a:buAutoNum type="alphaLcParenR"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Consistent assignment</a:t>
                </a:r>
                <a:r>
                  <a:rPr lang="en-US" sz="1800" dirty="0"/>
                  <a:t>: satisfies all constraints.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1028700" lvl="2" indent="-342900">
                  <a:buFont typeface="+mj-lt"/>
                  <a:buAutoNum type="alphaLcParenR"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Complete assignment: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assigns value to each variable.</a:t>
                </a: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048000"/>
                <a:ext cx="8058150" cy="3444874"/>
              </a:xfrm>
              <a:blipFill>
                <a:blip r:embed="rId3"/>
                <a:stretch>
                  <a:fillRect l="-681" t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ar: 5 Points 4">
            <a:extLst>
              <a:ext uri="{FF2B5EF4-FFF2-40B4-BE49-F238E27FC236}">
                <a16:creationId xmlns:a16="http://schemas.microsoft.com/office/drawing/2014/main" id="{C991C4F9-0A76-FF1E-E481-8912EE1EE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DAB253-13A3-4D5E-2DD0-017E6F167F13}"/>
              </a:ext>
            </a:extLst>
          </p:cNvPr>
          <p:cNvGrpSpPr/>
          <p:nvPr/>
        </p:nvGrpSpPr>
        <p:grpSpPr>
          <a:xfrm>
            <a:off x="3865537" y="1434491"/>
            <a:ext cx="2848480" cy="1612641"/>
            <a:chOff x="3865537" y="1434491"/>
            <a:chExt cx="2848480" cy="161264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D56882-B39D-47D5-AACD-0ABF7ECE3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9163"/>
            <a:stretch/>
          </p:blipFill>
          <p:spPr>
            <a:xfrm>
              <a:off x="3865537" y="1434491"/>
              <a:ext cx="2827817" cy="1612641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59D927-EDFE-4724-B097-B4603043B15F}"/>
                </a:ext>
              </a:extLst>
            </p:cNvPr>
            <p:cNvSpPr/>
            <p:nvPr/>
          </p:nvSpPr>
          <p:spPr>
            <a:xfrm>
              <a:off x="4961417" y="1447800"/>
              <a:ext cx="1752600" cy="1598464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10843E1-985B-4A9F-A87D-3ABA26727E55}"/>
              </a:ext>
            </a:extLst>
          </p:cNvPr>
          <p:cNvSpPr/>
          <p:nvPr/>
        </p:nvSpPr>
        <p:spPr>
          <a:xfrm>
            <a:off x="6941004" y="2286513"/>
            <a:ext cx="1581150" cy="279625"/>
          </a:xfrm>
          <a:prstGeom prst="wedgeRoundRectCallout">
            <a:avLst>
              <a:gd name="adj1" fmla="val -82617"/>
              <a:gd name="adj2" fmla="val -71138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constraints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50CFE54-A276-B0DE-6173-CFCFE03D114A}"/>
              </a:ext>
            </a:extLst>
          </p:cNvPr>
          <p:cNvSpPr/>
          <p:nvPr/>
        </p:nvSpPr>
        <p:spPr>
          <a:xfrm>
            <a:off x="6941004" y="1524001"/>
            <a:ext cx="1581150" cy="560276"/>
          </a:xfrm>
          <a:prstGeom prst="wedgeRoundRectCallout">
            <a:avLst>
              <a:gd name="adj1" fmla="val -86747"/>
              <a:gd name="adj2" fmla="val 14507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Work with partial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irt Bike Can Master This Impossible Hill Climb - The Drive">
            <a:extLst>
              <a:ext uri="{FF2B5EF4-FFF2-40B4-BE49-F238E27FC236}">
                <a16:creationId xmlns:a16="http://schemas.microsoft.com/office/drawing/2014/main" id="{A000EF0C-FEDF-49DF-9D73-9DF027F78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9091" r="1360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414" y="4191000"/>
            <a:ext cx="6021186" cy="128852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4400" b="1" dirty="0"/>
              <a:t>Local Search for </a:t>
            </a:r>
            <a:r>
              <a:rPr lang="en-US" sz="4400" b="1" dirty="0">
                <a:solidFill>
                  <a:srgbClr val="FFFFFF"/>
                </a:solidFill>
              </a:rPr>
              <a:t>Constraint Satisfaction Problems </a:t>
            </a:r>
            <a:endParaRPr lang="en-US" sz="44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414" y="5479529"/>
            <a:ext cx="6021186" cy="540271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</a:rPr>
              <a:t>Minimize violated constraints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F76187-6CA9-465D-A688-29571588EDDA}"/>
              </a:ext>
            </a:extLst>
          </p:cNvPr>
          <p:cNvSpPr txBox="1"/>
          <p:nvPr/>
        </p:nvSpPr>
        <p:spPr>
          <a:xfrm>
            <a:off x="6172200" y="637673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MotorCycleUSA.com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/>
              <a:t>Local Search for CSPs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5F89E-3A7D-E8B3-4863-2A5E3292308C}"/>
              </a:ext>
            </a:extLst>
          </p:cNvPr>
          <p:cNvSpPr txBox="1"/>
          <p:nvPr/>
        </p:nvSpPr>
        <p:spPr>
          <a:xfrm>
            <a:off x="457200" y="1273223"/>
            <a:ext cx="324808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CSP algorithms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 incomplete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States must satisfy all constraints.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24B99-925F-869A-0C70-F2E6A5D224D2}"/>
              </a:ext>
            </a:extLst>
          </p:cNvPr>
          <p:cNvSpPr txBox="1"/>
          <p:nvPr/>
        </p:nvSpPr>
        <p:spPr>
          <a:xfrm>
            <a:off x="3847387" y="1457888"/>
            <a:ext cx="53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FA7C0-72E8-7519-CF89-ED4CE48EFB8D}"/>
              </a:ext>
            </a:extLst>
          </p:cNvPr>
          <p:cNvSpPr txBox="1"/>
          <p:nvPr/>
        </p:nvSpPr>
        <p:spPr>
          <a:xfrm>
            <a:off x="4482524" y="1276849"/>
            <a:ext cx="40183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Local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Only complete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Allows states with unsatisfied constraints.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211" y="2667000"/>
            <a:ext cx="8229600" cy="1491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/>
              <a:t>Local search can attempt to reduce unsatisfied constraints using the </a:t>
            </a:r>
            <a:r>
              <a:rPr lang="en-US" sz="1900" b="1" dirty="0">
                <a:solidFill>
                  <a:srgbClr val="FF0000"/>
                </a:solidFill>
              </a:rPr>
              <a:t>min-conflicts</a:t>
            </a:r>
            <a:r>
              <a:rPr lang="en-US" sz="1900" dirty="0"/>
              <a:t> heuristic:</a:t>
            </a:r>
            <a:endParaRPr lang="en-US" sz="1900" dirty="0">
              <a:solidFill>
                <a:srgbClr val="FF0000"/>
              </a:solidFill>
            </a:endParaRPr>
          </a:p>
          <a:p>
            <a:pPr marL="1028700" lvl="2" indent="-342900">
              <a:buFont typeface="+mj-lt"/>
              <a:buAutoNum type="arabicPeriod"/>
            </a:pPr>
            <a:r>
              <a:rPr lang="en-US" sz="1900" dirty="0"/>
              <a:t>Select a variable that violates a constraint (produces a conflict).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900" dirty="0"/>
              <a:t>Choose a new value that violates fewer constraints.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900" dirty="0"/>
              <a:t>Repeat till all constraints are met (or a local optimum is reached). </a:t>
            </a:r>
          </a:p>
          <a:p>
            <a:pPr marL="342900" lvl="1" indent="0">
              <a:buNone/>
            </a:pPr>
            <a:endParaRPr lang="en-US" sz="1900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70EC62FA-B858-4E16-D6F2-28ECC7788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6DE1AA-D808-728C-40C0-59FA6AE7C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0475" y="4161889"/>
            <a:ext cx="6843926" cy="1618179"/>
            <a:chOff x="1690475" y="4161889"/>
            <a:chExt cx="6843926" cy="161817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0475" y="4161889"/>
              <a:ext cx="5153449" cy="1618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C6755AC-BFDE-426A-9614-1D704B033549}"/>
                </a:ext>
              </a:extLst>
            </p:cNvPr>
            <p:cNvCxnSpPr/>
            <p:nvPr/>
          </p:nvCxnSpPr>
          <p:spPr>
            <a:xfrm flipV="1">
              <a:off x="4114800" y="44196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7C300AD-733A-4AE4-9600-070D18002C5B}"/>
                </a:ext>
              </a:extLst>
            </p:cNvPr>
            <p:cNvCxnSpPr/>
            <p:nvPr/>
          </p:nvCxnSpPr>
          <p:spPr>
            <a:xfrm>
              <a:off x="6324600" y="4970978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DDF5D3F-3F5F-890F-6537-D6925253FD62}"/>
                </a:ext>
              </a:extLst>
            </p:cNvPr>
            <p:cNvSpPr/>
            <p:nvPr/>
          </p:nvSpPr>
          <p:spPr>
            <a:xfrm>
              <a:off x="7315201" y="4970978"/>
              <a:ext cx="1219200" cy="809089"/>
            </a:xfrm>
            <a:prstGeom prst="wedgeRoundRectCallout">
              <a:avLst>
                <a:gd name="adj1" fmla="val -108875"/>
                <a:gd name="adj2" fmla="val 31565"/>
                <a:gd name="adj3" fmla="val 16667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= number of violated constraints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4D5AFE-BB2E-624F-4437-2654FFC32394}"/>
              </a:ext>
            </a:extLst>
          </p:cNvPr>
          <p:cNvSpPr txBox="1"/>
          <p:nvPr/>
        </p:nvSpPr>
        <p:spPr>
          <a:xfrm>
            <a:off x="207976" y="5867400"/>
            <a:ext cx="8348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1800" dirty="0"/>
              <a:t>Simulated Annealing is often very effective for CSPs. Especially for very large problems where an imperfect solution is acceptable.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874" name="Rectangle 368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6" name="Rectangle 368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8" name="Rectangle 368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80" name="Rectangle 368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82" name="Freeform: Shape 368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884" name="Rectangle 368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What You Should Know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Autofit/>
          </a:bodyPr>
          <a:lstStyle/>
          <a:p>
            <a:r>
              <a:rPr lang="en-US" sz="1500" dirty="0"/>
              <a:t>CSPs are a special type of search problem:</a:t>
            </a:r>
          </a:p>
          <a:p>
            <a:pPr lvl="1"/>
            <a:r>
              <a:rPr lang="en-US" sz="1500" dirty="0"/>
              <a:t>States are </a:t>
            </a:r>
            <a:r>
              <a:rPr lang="en-US" sz="1500" b="1" dirty="0"/>
              <a:t>factored</a:t>
            </a:r>
            <a:r>
              <a:rPr lang="en-US" sz="1500" dirty="0"/>
              <a:t> and defined by a set of variables and value assignments</a:t>
            </a:r>
          </a:p>
          <a:p>
            <a:pPr lvl="1"/>
            <a:r>
              <a:rPr lang="en-US" sz="1500" dirty="0"/>
              <a:t>The goal is defined by a set of </a:t>
            </a:r>
            <a:r>
              <a:rPr lang="en-US" sz="1500" b="1" dirty="0"/>
              <a:t>constraints</a:t>
            </a:r>
            <a:r>
              <a:rPr lang="en-US" sz="1500" dirty="0"/>
              <a:t> on the variables.</a:t>
            </a:r>
          </a:p>
          <a:p>
            <a:pPr lvl="1"/>
            <a:r>
              <a:rPr lang="en-US" sz="1500" dirty="0"/>
              <a:t>Incomplete assignments are used to create a complete assignment piece by piece.</a:t>
            </a:r>
          </a:p>
          <a:p>
            <a:pPr lvl="1"/>
            <a:r>
              <a:rPr lang="en-US" sz="1500" dirty="0"/>
              <a:t>The goal test is defined by </a:t>
            </a:r>
          </a:p>
          <a:p>
            <a:pPr lvl="2"/>
            <a:r>
              <a:rPr lang="en-US" b="1" dirty="0"/>
              <a:t>Consistency</a:t>
            </a:r>
            <a:r>
              <a:rPr lang="en-US" dirty="0"/>
              <a:t> with constraints</a:t>
            </a:r>
          </a:p>
          <a:p>
            <a:pPr lvl="2"/>
            <a:r>
              <a:rPr lang="en-US" b="1" dirty="0"/>
              <a:t>Completeness</a:t>
            </a:r>
            <a:r>
              <a:rPr lang="en-US" dirty="0"/>
              <a:t> of assignment </a:t>
            </a:r>
          </a:p>
          <a:p>
            <a:pPr marL="0" indent="0">
              <a:buNone/>
            </a:pPr>
            <a:endParaRPr lang="en-US" sz="1500" b="1" dirty="0"/>
          </a:p>
          <a:p>
            <a:r>
              <a:rPr lang="en-US" sz="1500" b="1" dirty="0"/>
              <a:t>Many problems can be formulated as a CSP</a:t>
            </a:r>
            <a:r>
              <a:rPr lang="en-US" sz="1500" dirty="0"/>
              <a:t>, and problems where the constraints are very restrictive on the solution space may be easier to solve as CSPs (e.g., scheduling problems and puzzles).</a:t>
            </a:r>
            <a:endParaRPr lang="en-US" sz="1500" b="1" dirty="0"/>
          </a:p>
          <a:p>
            <a:pPr marL="0" indent="0">
              <a:buNone/>
            </a:pPr>
            <a:endParaRPr lang="en-US" sz="1500" b="1" dirty="0"/>
          </a:p>
          <a:p>
            <a:r>
              <a:rPr lang="en-US" sz="1500" dirty="0"/>
              <a:t>Effective off-the-shelf solvers exist. They typically use:</a:t>
            </a:r>
          </a:p>
          <a:p>
            <a:pPr lvl="1"/>
            <a:r>
              <a:rPr lang="en-US" sz="1500" b="1" dirty="0"/>
              <a:t>Depth-first search</a:t>
            </a:r>
            <a:r>
              <a:rPr lang="en-US" sz="1500" dirty="0"/>
              <a:t>: successor states are generated variable-by-variable by adding a consistent value assignment to single unassigned variables.</a:t>
            </a:r>
          </a:p>
          <a:p>
            <a:pPr lvl="1"/>
            <a:r>
              <a:rPr lang="en-US" sz="1500" b="1" dirty="0"/>
              <a:t>Local search</a:t>
            </a:r>
            <a:r>
              <a:rPr lang="en-US" sz="1500" dirty="0"/>
              <a:t> can be used as an effective heuristic. It searches the space of all complete assignments for consistent assignments = </a:t>
            </a:r>
            <a:r>
              <a:rPr lang="en-US" sz="1500" b="1" dirty="0"/>
              <a:t>min-conflicts heuristic.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253AC54-64CB-030B-E1AA-4122F4E51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27D55-827F-E40D-10BC-60CE91269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1B8D219-248F-8272-98F1-53274F832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Comparison to Other Methods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6E75261-7CF6-CBBC-7DB1-6F813C0656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8482" y="6172200"/>
            <a:ext cx="8058150" cy="381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+ General-purpose solvers for CSP with more power than standard search algorithms exit.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DB64E51-8679-ABE6-960F-24C85E6FE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3DE2FE-E9E3-51B8-B84D-4661CEAFF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76403"/>
              </p:ext>
            </p:extLst>
          </p:nvPr>
        </p:nvGraphicFramePr>
        <p:xfrm>
          <a:off x="918482" y="1759743"/>
          <a:ext cx="7543800" cy="41529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361284995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40610586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211871804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851525632"/>
                    </a:ext>
                  </a:extLst>
                </a:gridCol>
              </a:tblGrid>
              <a:tr h="55530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Generic Tree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Local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90131"/>
                  </a:ext>
                </a:extLst>
              </a:tr>
              <a:tr h="1463993">
                <a:tc>
                  <a:txBody>
                    <a:bodyPr/>
                    <a:lstStyle/>
                    <a:p>
                      <a:r>
                        <a:rPr lang="en-US" sz="1600" dirty="0"/>
                        <a:t>State 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Atomic</a:t>
                      </a:r>
                      <a:r>
                        <a:rPr lang="en-US" sz="1600" dirty="0"/>
                        <a:t> states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Variables are only used to create human readable labels or calculate heuristics.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Factored</a:t>
                      </a:r>
                      <a:r>
                        <a:rPr lang="en-US" sz="1600" dirty="0"/>
                        <a:t> representation to find local moves.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Factored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099903"/>
                  </a:ext>
                </a:extLst>
              </a:tr>
              <a:tr h="555308">
                <a:tc>
                  <a:txBody>
                    <a:bodyPr/>
                    <a:lstStyle/>
                    <a:p>
                      <a:r>
                        <a:rPr lang="en-US" sz="1600" dirty="0"/>
                        <a:t>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Always </a:t>
                      </a:r>
                      <a:r>
                        <a:rPr lang="en-US" sz="1600" b="1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Always </a:t>
                      </a:r>
                      <a:r>
                        <a:rPr lang="en-US" sz="1600" b="1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Partial</a:t>
                      </a:r>
                      <a:r>
                        <a:rPr lang="en-US" sz="1600" dirty="0"/>
                        <a:t> assignment during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014861"/>
                  </a:ext>
                </a:extLst>
              </a:tr>
              <a:tr h="1463993">
                <a:tc>
                  <a:txBody>
                    <a:bodyPr/>
                    <a:lstStyle/>
                    <a:p>
                      <a:r>
                        <a:rPr lang="en-US" sz="1600" dirty="0"/>
                        <a:t>Constraints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Constrains are implicit in the </a:t>
                      </a:r>
                      <a:r>
                        <a:rPr lang="en-US" sz="1600" b="1" dirty="0"/>
                        <a:t>search problem </a:t>
                      </a:r>
                      <a:r>
                        <a:rPr lang="en-US" sz="1600" b="0" dirty="0"/>
                        <a:t>(initial + goal state + transition function)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Constraints are represented by the </a:t>
                      </a:r>
                      <a:r>
                        <a:rPr lang="en-US" sz="1600" b="1" dirty="0"/>
                        <a:t>objective function </a:t>
                      </a:r>
                      <a:r>
                        <a:rPr lang="en-US" sz="1600" dirty="0"/>
                        <a:t>and may not be met.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Enforces </a:t>
                      </a:r>
                      <a:r>
                        <a:rPr lang="en-US" sz="1600" b="1" dirty="0"/>
                        <a:t>explicit constraints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10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48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Map Coloring (Graph coloring)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4572000"/>
                <a:ext cx="7886700" cy="160496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400" b="1" dirty="0"/>
                  <a:t>Variables representing state:</a:t>
                </a:r>
                <a:r>
                  <a:rPr lang="en-US" sz="2400" dirty="0"/>
                  <a:t> WA, NT, Q, NSW, V, SA, T </a:t>
                </a:r>
              </a:p>
              <a:p>
                <a:r>
                  <a:rPr lang="en-US" sz="2400" b="1" dirty="0"/>
                  <a:t>Variable Domains:</a:t>
                </a:r>
                <a:r>
                  <a:rPr lang="en-US" sz="2400" dirty="0"/>
                  <a:t> {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8000"/>
                    </a:solidFill>
                  </a:rPr>
                  <a:t>green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00FF"/>
                    </a:solidFill>
                  </a:rPr>
                  <a:t>blue</a:t>
                </a:r>
                <a:r>
                  <a:rPr lang="en-US" sz="2400" dirty="0"/>
                  <a:t>}</a:t>
                </a:r>
              </a:p>
              <a:p>
                <a:r>
                  <a:rPr lang="en-US" sz="2400" b="1" dirty="0"/>
                  <a:t>Constraints:</a:t>
                </a:r>
                <a:r>
                  <a:rPr lang="en-US" sz="2400" dirty="0"/>
                  <a:t> adjacent regions must have different colors</a:t>
                </a:r>
                <a:br>
                  <a:rPr lang="en-US" sz="2400" dirty="0"/>
                </a:br>
                <a:r>
                  <a:rPr lang="en-US" sz="2400" dirty="0"/>
                  <a:t>e.g., </a:t>
                </a:r>
                <a:br>
                  <a:rPr lang="en-US" sz="2400" dirty="0"/>
                </a:br>
                <a:r>
                  <a:rPr lang="en-US" sz="2400" dirty="0"/>
                  <a:t>            WA </a:t>
                </a:r>
                <a:r>
                  <a:rPr lang="en-US" sz="2400" dirty="0">
                    <a:cs typeface="Calibri" panose="020F0502020204030204" pitchFamily="34" charset="0"/>
                  </a:rPr>
                  <a:t>≠</a:t>
                </a:r>
                <a:r>
                  <a:rPr lang="en-US" sz="2400" dirty="0"/>
                  <a:t> 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 (WA, NT) in {(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8000"/>
                    </a:solidFill>
                  </a:rPr>
                  <a:t>green</a:t>
                </a:r>
                <a:r>
                  <a:rPr lang="en-US" sz="2400" dirty="0"/>
                  <a:t>), (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00FF"/>
                    </a:solidFill>
                  </a:rPr>
                  <a:t>blue</a:t>
                </a:r>
                <a:r>
                  <a:rPr lang="en-US" sz="2400" dirty="0"/>
                  <a:t>), </a:t>
                </a:r>
                <a:br>
                  <a:rPr lang="en-US" sz="2400" dirty="0"/>
                </a:b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8000"/>
                    </a:solidFill>
                  </a:rPr>
                  <a:t>green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), (</a:t>
                </a:r>
                <a:r>
                  <a:rPr lang="en-US" sz="2400" dirty="0">
                    <a:solidFill>
                      <a:srgbClr val="008000"/>
                    </a:solidFill>
                  </a:rPr>
                  <a:t>green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00FF"/>
                    </a:solidFill>
                  </a:rPr>
                  <a:t>blue</a:t>
                </a:r>
                <a:r>
                  <a:rPr lang="en-US" sz="2400" dirty="0"/>
                  <a:t>), (</a:t>
                </a:r>
                <a:r>
                  <a:rPr lang="en-US" sz="2400" dirty="0">
                    <a:solidFill>
                      <a:srgbClr val="0000FF"/>
                    </a:solidFill>
                  </a:rPr>
                  <a:t>blue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), (</a:t>
                </a:r>
                <a:r>
                  <a:rPr lang="en-US" sz="2400" dirty="0">
                    <a:solidFill>
                      <a:srgbClr val="0000FF"/>
                    </a:solidFill>
                  </a:rPr>
                  <a:t>blue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8000"/>
                    </a:solidFill>
                  </a:rPr>
                  <a:t>green</a:t>
                </a:r>
                <a:r>
                  <a:rPr lang="en-US" sz="2400" dirty="0"/>
                  <a:t>)}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572000"/>
                <a:ext cx="7886700" cy="1604962"/>
              </a:xfrm>
              <a:blipFill>
                <a:blip r:embed="rId3"/>
                <a:stretch>
                  <a:fillRect l="-696" t="-6844" b="-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Representation of the mao of the Australian territories as a graph.">
            <a:extLst>
              <a:ext uri="{FF2B5EF4-FFF2-40B4-BE49-F238E27FC236}">
                <a16:creationId xmlns:a16="http://schemas.microsoft.com/office/drawing/2014/main" id="{36876116-9CB3-4491-E753-51B6D619A8BE}"/>
              </a:ext>
            </a:extLst>
          </p:cNvPr>
          <p:cNvGrpSpPr/>
          <p:nvPr/>
        </p:nvGrpSpPr>
        <p:grpSpPr>
          <a:xfrm>
            <a:off x="838200" y="1459468"/>
            <a:ext cx="7013970" cy="3112532"/>
            <a:chOff x="838200" y="1459468"/>
            <a:chExt cx="7013970" cy="31125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9A3A109-502C-45C6-8CA0-458CEE8C4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747261"/>
              <a:ext cx="7013970" cy="282473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CC2822-DF43-40E5-A19C-479A912937C8}"/>
                </a:ext>
              </a:extLst>
            </p:cNvPr>
            <p:cNvSpPr txBox="1"/>
            <p:nvPr/>
          </p:nvSpPr>
          <p:spPr>
            <a:xfrm>
              <a:off x="5101830" y="1459468"/>
              <a:ext cx="2365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Constraint graph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38080C8D-C0F8-490D-9B4B-6B61C95A074F}"/>
                </a:ext>
              </a:extLst>
            </p:cNvPr>
            <p:cNvSpPr/>
            <p:nvPr/>
          </p:nvSpPr>
          <p:spPr>
            <a:xfrm>
              <a:off x="4135391" y="1502043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ACB769-BFB3-4569-AED1-BE87B5811DA0}"/>
                </a:ext>
              </a:extLst>
            </p:cNvPr>
            <p:cNvSpPr txBox="1"/>
            <p:nvPr/>
          </p:nvSpPr>
          <p:spPr>
            <a:xfrm>
              <a:off x="2339580" y="1459468"/>
              <a:ext cx="1085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E676863-1099-D3A2-F35F-7B3CB0A79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Map Coloring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665662"/>
            <a:ext cx="7467600" cy="1582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Solutions</a:t>
            </a:r>
            <a:r>
              <a:rPr lang="en-US" sz="2400" dirty="0"/>
              <a:t> are </a:t>
            </a:r>
            <a:r>
              <a:rPr lang="en-US" sz="2400" b="1" i="1" dirty="0">
                <a:solidFill>
                  <a:srgbClr val="FF0000"/>
                </a:solidFill>
              </a:rPr>
              <a:t>complete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consistent</a:t>
            </a:r>
            <a:r>
              <a:rPr lang="en-US" sz="2400" i="1" dirty="0"/>
              <a:t> </a:t>
            </a:r>
            <a:r>
              <a:rPr lang="en-US" sz="2400" dirty="0"/>
              <a:t>assignments, e.g., </a:t>
            </a:r>
          </a:p>
          <a:p>
            <a:pPr marL="342900" lvl="1" indent="0">
              <a:buNone/>
            </a:pPr>
            <a:br>
              <a:rPr lang="en-US" sz="2400" dirty="0"/>
            </a:br>
            <a:r>
              <a:rPr lang="en-US" sz="2400" dirty="0"/>
              <a:t>WA =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, NT =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Q =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, NSW =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V =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, SA =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, T =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endParaRPr lang="en-US" sz="2400" dirty="0"/>
          </a:p>
        </p:txBody>
      </p:sp>
      <p:pic>
        <p:nvPicPr>
          <p:cNvPr id="7172" name="Picture 4" descr="australia-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3781425" cy="3124200"/>
          </a:xfrm>
          <a:prstGeom prst="rect">
            <a:avLst/>
          </a:prstGeom>
          <a:noFill/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68E8705D-1DAA-D270-F375-6A59E241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N-Queens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dirty="0"/>
                  <a:t>Variables: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i="1" baseline="-25000" dirty="0"/>
                  <a:t> 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b="1" dirty="0"/>
                  <a:t>Domains: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{0, 1} </m:t>
                    </m:r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sym typeface="Symbol"/>
                  </a:rPr>
                  <a:t># Queen: no/yes</a:t>
                </a:r>
              </a:p>
              <a:p>
                <a:pPr>
                  <a:lnSpc>
                    <a:spcPct val="140000"/>
                  </a:lnSpc>
                </a:pPr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b="1" dirty="0"/>
                  <a:t>Constraints:</a:t>
                </a:r>
              </a:p>
              <a:p>
                <a:pPr lvl="1">
                  <a:lnSpc>
                    <a:spcPct val="140000"/>
                  </a:lnSpc>
                  <a:buNone/>
                </a:pPr>
                <a:r>
                  <a:rPr lang="en-US" dirty="0">
                    <a:sym typeface="Symbol"/>
                  </a:rPr>
                  <a:t></a:t>
                </a:r>
                <a:r>
                  <a:rPr lang="en-US" i="1" baseline="-25000" dirty="0" err="1"/>
                  <a:t>i,j</a:t>
                </a:r>
                <a:r>
                  <a:rPr lang="en-US" i="1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ij</a:t>
                </a:r>
                <a:r>
                  <a:rPr lang="en-US" i="1" dirty="0"/>
                  <a:t> = N</a:t>
                </a:r>
                <a:endParaRPr lang="en-US" dirty="0">
                  <a:sym typeface="Symbol"/>
                </a:endParaRPr>
              </a:p>
              <a:p>
                <a:pPr lvl="1">
                  <a:lnSpc>
                    <a:spcPct val="140000"/>
                  </a:lnSpc>
                  <a:buNone/>
                </a:pP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ij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ik</a:t>
                </a:r>
                <a:r>
                  <a:rPr lang="en-US" dirty="0"/>
                  <a:t>) </a:t>
                </a:r>
                <a:r>
                  <a:rPr lang="en-US" dirty="0">
                    <a:sym typeface="Symbol"/>
                  </a:rPr>
                  <a:t> {(0, 0), (0, 1), (1, 0)} 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sym typeface="Symbol"/>
                  </a:rPr>
                  <a:t># cannot be in same col.</a:t>
                </a:r>
              </a:p>
              <a:p>
                <a:pPr lvl="1">
                  <a:lnSpc>
                    <a:spcPct val="140000"/>
                  </a:lnSpc>
                  <a:buNone/>
                </a:pP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ij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kj</a:t>
                </a:r>
                <a:r>
                  <a:rPr lang="en-US" dirty="0"/>
                  <a:t>) </a:t>
                </a:r>
                <a:r>
                  <a:rPr lang="en-US" dirty="0">
                    <a:sym typeface="Symbol"/>
                  </a:rPr>
                  <a:t> {(0, 0), (0, 1), (1, 0)}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sym typeface="Symbol"/>
                  </a:rPr>
                  <a:t># cannot be in same row.</a:t>
                </a:r>
              </a:p>
              <a:p>
                <a:pPr lvl="1">
                  <a:lnSpc>
                    <a:spcPct val="140000"/>
                  </a:lnSpc>
                  <a:buNone/>
                </a:pP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ij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i+k</a:t>
                </a:r>
                <a:r>
                  <a:rPr lang="en-US" i="1" baseline="-25000" dirty="0"/>
                  <a:t>, </a:t>
                </a:r>
                <a:r>
                  <a:rPr lang="en-US" i="1" baseline="-25000" dirty="0" err="1"/>
                  <a:t>j+k</a:t>
                </a:r>
                <a:r>
                  <a:rPr lang="en-US" dirty="0"/>
                  <a:t>) </a:t>
                </a:r>
                <a:r>
                  <a:rPr lang="en-US" dirty="0">
                    <a:sym typeface="Symbol"/>
                  </a:rPr>
                  <a:t> {(0, 0), (0, 1), (1, 0)}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sym typeface="Symbol"/>
                  </a:rPr>
                  <a:t># cannot be diagonal</a:t>
                </a:r>
              </a:p>
              <a:p>
                <a:pPr lvl="1">
                  <a:lnSpc>
                    <a:spcPct val="140000"/>
                  </a:lnSpc>
                  <a:buNone/>
                </a:pP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ij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i+k</a:t>
                </a:r>
                <a:r>
                  <a:rPr lang="en-US" i="1" baseline="-25000" dirty="0"/>
                  <a:t>, j–k</a:t>
                </a:r>
                <a:r>
                  <a:rPr lang="en-US" dirty="0"/>
                  <a:t>) </a:t>
                </a:r>
                <a:r>
                  <a:rPr lang="en-US" dirty="0">
                    <a:sym typeface="Symbol"/>
                  </a:rPr>
                  <a:t> {(0, 0), (0, 1), (1, 0)}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sym typeface="Symbol"/>
                  </a:rPr>
                  <a:t># cannot be diagonal</a:t>
                </a:r>
              </a:p>
              <a:p>
                <a:pPr lvl="1">
                  <a:buNone/>
                </a:pPr>
                <a:endParaRPr lang="en-US" dirty="0">
                  <a:sym typeface="Symbol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5D9B8CF-23E1-8316-D93C-40BF2DD4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3743" y="762000"/>
            <a:ext cx="3321657" cy="3323669"/>
            <a:chOff x="5593743" y="762000"/>
            <a:chExt cx="3321657" cy="3323669"/>
          </a:xfrm>
        </p:grpSpPr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838200"/>
              <a:ext cx="2638425" cy="266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858000" y="1524000"/>
              <a:ext cx="5261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X</a:t>
              </a:r>
              <a:r>
                <a:rPr lang="en-US" sz="3200" i="1" baseline="-25000" dirty="0">
                  <a:solidFill>
                    <a:srgbClr val="C00000"/>
                  </a:solidFill>
                  <a:latin typeface="+mn-lt"/>
                </a:rPr>
                <a:t>ij</a:t>
              </a:r>
              <a:endParaRPr lang="en-US" sz="32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29685BF-BB48-42DC-A7E4-C20FEB3D412C}"/>
                </a:ext>
              </a:extLst>
            </p:cNvPr>
            <p:cNvCxnSpPr/>
            <p:nvPr/>
          </p:nvCxnSpPr>
          <p:spPr>
            <a:xfrm>
              <a:off x="6019800" y="3581400"/>
              <a:ext cx="2895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9989238-3626-41EE-8462-C21BEE99E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9800" y="762000"/>
              <a:ext cx="0" cy="2805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477BCFB-A7E0-4618-AD47-B26FD79290F3}"/>
                    </a:ext>
                  </a:extLst>
                </p:cNvPr>
                <p:cNvSpPr txBox="1"/>
                <p:nvPr/>
              </p:nvSpPr>
              <p:spPr>
                <a:xfrm>
                  <a:off x="7153275" y="3716337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477BCFB-A7E0-4618-AD47-B26FD7929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275" y="3716337"/>
                  <a:ext cx="3810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857EF9A-AF6D-4F3F-824B-67378224851C}"/>
                    </a:ext>
                  </a:extLst>
                </p:cNvPr>
                <p:cNvSpPr txBox="1"/>
                <p:nvPr/>
              </p:nvSpPr>
              <p:spPr>
                <a:xfrm>
                  <a:off x="5593743" y="197989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857EF9A-AF6D-4F3F-824B-673782248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3743" y="1979890"/>
                  <a:ext cx="38100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7F4891-C78C-D553-C83D-B612938061E8}"/>
              </a:ext>
            </a:extLst>
          </p:cNvPr>
          <p:cNvGrpSpPr/>
          <p:nvPr/>
        </p:nvGrpSpPr>
        <p:grpSpPr>
          <a:xfrm>
            <a:off x="6172200" y="3962400"/>
            <a:ext cx="2626473" cy="2057390"/>
            <a:chOff x="6172200" y="3962400"/>
            <a:chExt cx="2626473" cy="205739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31DDE1D-B800-422E-BE8D-836463FE5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72200" y="3962400"/>
              <a:ext cx="381000" cy="205739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D037137-9DE6-4B8C-993A-729EBD7BA105}"/>
                    </a:ext>
                  </a:extLst>
                </p:cNvPr>
                <p:cNvSpPr/>
                <p:nvPr/>
              </p:nvSpPr>
              <p:spPr>
                <a:xfrm>
                  <a:off x="6705600" y="4777259"/>
                  <a:ext cx="2093073" cy="4043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en-US" sz="1600" dirty="0"/>
                    <a:t>for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∈{1, 2, …,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D037137-9DE6-4B8C-993A-729EBD7BA1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4777259"/>
                  <a:ext cx="2093073" cy="404341"/>
                </a:xfrm>
                <a:prstGeom prst="rect">
                  <a:avLst/>
                </a:prstGeom>
                <a:blipFill>
                  <a:blip r:embed="rId7"/>
                  <a:stretch>
                    <a:fillRect l="-1458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241E6494-3CB8-711B-835B-5CE26D06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N-Queens: Alternative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b="1" dirty="0"/>
                  <a:t>Variables: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pPr>
                  <a:lnSpc>
                    <a:spcPct val="120000"/>
                  </a:lnSpc>
                </a:pPr>
                <a:r>
                  <a:rPr lang="en-US" b="1" dirty="0"/>
                  <a:t>Domains: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… 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sym typeface="Symbol"/>
                  </a:rPr>
                  <a:t># row for each col.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b="1" dirty="0"/>
                  <a:t>Constraints:</a:t>
                </a:r>
              </a:p>
              <a:p>
                <a:pPr lvl="1">
                  <a:lnSpc>
                    <a:spcPct val="120000"/>
                  </a:lnSpc>
                  <a:buNone/>
                </a:pPr>
                <a:r>
                  <a:rPr lang="en-US" dirty="0">
                    <a:sym typeface="Symbol"/>
                  </a:rPr>
                  <a:t></a:t>
                </a:r>
                <a:r>
                  <a:rPr lang="en-US" i="1" dirty="0">
                    <a:sym typeface="Symbol"/>
                  </a:rPr>
                  <a:t> </a:t>
                </a:r>
                <a:r>
                  <a:rPr lang="en-US" i="1" dirty="0" err="1">
                    <a:sym typeface="Symbol"/>
                  </a:rPr>
                  <a:t>i</a:t>
                </a:r>
                <a:r>
                  <a:rPr lang="en-US" dirty="0">
                    <a:sym typeface="Symbol"/>
                  </a:rPr>
                  <a:t>, </a:t>
                </a:r>
                <a:r>
                  <a:rPr lang="en-US" i="1" dirty="0">
                    <a:sym typeface="Symbol"/>
                  </a:rPr>
                  <a:t>j</a:t>
                </a:r>
                <a:r>
                  <a:rPr lang="en-US" dirty="0">
                    <a:sym typeface="Symbol"/>
                  </a:rPr>
                  <a:t> non-threatening (</a:t>
                </a:r>
                <a:r>
                  <a:rPr lang="en-US" i="1" dirty="0" err="1"/>
                  <a:t>Q</a:t>
                </a:r>
                <a:r>
                  <a:rPr lang="en-US" i="1" baseline="-25000" dirty="0" err="1"/>
                  <a:t>i</a:t>
                </a:r>
                <a:r>
                  <a:rPr lang="en-US" i="1" baseline="-25000" dirty="0"/>
                  <a:t> 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 err="1"/>
                  <a:t>Q</a:t>
                </a:r>
                <a:r>
                  <a:rPr lang="en-US" i="1" baseline="-25000" dirty="0" err="1"/>
                  <a:t>j</a:t>
                </a:r>
                <a:r>
                  <a:rPr lang="en-US" dirty="0">
                    <a:sym typeface="Symbol"/>
                  </a:rPr>
                  <a:t>)</a:t>
                </a:r>
              </a:p>
              <a:p>
                <a:pPr lvl="1">
                  <a:buNone/>
                </a:pPr>
                <a:endParaRPr lang="en-US" dirty="0">
                  <a:sym typeface="Symbol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947CE22-3465-441B-AE57-00C8D7CF15EA}"/>
              </a:ext>
            </a:extLst>
          </p:cNvPr>
          <p:cNvSpPr txBox="1"/>
          <p:nvPr/>
        </p:nvSpPr>
        <p:spPr>
          <a:xfrm>
            <a:off x="5935479" y="4952569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</a:p>
          <a:p>
            <a:r>
              <a:rPr lang="en-US" dirty="0"/>
              <a:t>Q1 = 2, Q2 = 4, Q3 = 1, Q4 = 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84C391-DCF2-E047-2CB2-96D8B4DD5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72388" y="1504397"/>
            <a:ext cx="2962037" cy="3216397"/>
            <a:chOff x="5772388" y="1504397"/>
            <a:chExt cx="2962037" cy="3216397"/>
          </a:xfrm>
        </p:grpSpPr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2057400"/>
              <a:ext cx="2638425" cy="266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762532" y="1507941"/>
              <a:ext cx="5966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Q</a:t>
              </a:r>
              <a:r>
                <a:rPr lang="en-US" sz="3200" baseline="-25000" dirty="0">
                  <a:solidFill>
                    <a:srgbClr val="C00000"/>
                  </a:solidFill>
                  <a:latin typeface="+mn-lt"/>
                </a:rPr>
                <a:t>2</a:t>
              </a:r>
              <a:endParaRPr lang="en-US" sz="32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127898" y="1504397"/>
              <a:ext cx="5966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Q</a:t>
              </a:r>
              <a:r>
                <a:rPr lang="en-US" sz="3200" baseline="-25000" dirty="0">
                  <a:solidFill>
                    <a:srgbClr val="C00000"/>
                  </a:solidFill>
                  <a:latin typeface="+mn-lt"/>
                </a:rPr>
                <a:t>1</a:t>
              </a:r>
              <a:endParaRPr lang="en-US" sz="32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21624" y="1505611"/>
              <a:ext cx="5966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Q</a:t>
              </a:r>
              <a:r>
                <a:rPr lang="en-US" sz="3200" baseline="-25000" dirty="0">
                  <a:solidFill>
                    <a:srgbClr val="C00000"/>
                  </a:solidFill>
                  <a:latin typeface="+mn-lt"/>
                </a:rPr>
                <a:t>3</a:t>
              </a:r>
              <a:endParaRPr lang="en-US" sz="32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50610" y="1504397"/>
              <a:ext cx="5966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Q</a:t>
              </a:r>
              <a:r>
                <a:rPr lang="en-US" sz="3200" baseline="-25000" dirty="0">
                  <a:solidFill>
                    <a:srgbClr val="C00000"/>
                  </a:solidFill>
                  <a:latin typeface="+mn-lt"/>
                </a:rPr>
                <a:t>4</a:t>
              </a:r>
              <a:endParaRPr lang="en-US" sz="32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CE564C-7BBD-40FE-A1EF-B99415331756}"/>
                </a:ext>
              </a:extLst>
            </p:cNvPr>
            <p:cNvSpPr/>
            <p:nvPr/>
          </p:nvSpPr>
          <p:spPr>
            <a:xfrm>
              <a:off x="5772388" y="1985902"/>
              <a:ext cx="393056" cy="26013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 i="1" dirty="0"/>
                <a:t>4</a:t>
              </a:r>
            </a:p>
            <a:p>
              <a:pPr>
                <a:lnSpc>
                  <a:spcPct val="130000"/>
                </a:lnSpc>
              </a:pPr>
              <a:r>
                <a:rPr lang="en-US" sz="3200" i="1" dirty="0">
                  <a:latin typeface="+mn-lt"/>
                </a:rPr>
                <a:t>3</a:t>
              </a:r>
            </a:p>
            <a:p>
              <a:pPr>
                <a:lnSpc>
                  <a:spcPct val="130000"/>
                </a:lnSpc>
              </a:pPr>
              <a:r>
                <a:rPr lang="en-US" sz="3200" i="1" dirty="0"/>
                <a:t>2</a:t>
              </a:r>
            </a:p>
            <a:p>
              <a:pPr>
                <a:lnSpc>
                  <a:spcPct val="130000"/>
                </a:lnSpc>
              </a:pPr>
              <a:r>
                <a:rPr lang="en-US" sz="3200" i="1" dirty="0">
                  <a:latin typeface="+mn-lt"/>
                </a:rPr>
                <a:t>1</a:t>
              </a:r>
            </a:p>
          </p:txBody>
        </p:sp>
      </p:grp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DFC03D8-788A-CB85-C262-95AE0C524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Sudoku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/>
              <a:t>Variables: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ij</a:t>
            </a:r>
            <a:endParaRPr lang="en-US" i="1" dirty="0"/>
          </a:p>
          <a:p>
            <a:pPr>
              <a:lnSpc>
                <a:spcPct val="120000"/>
              </a:lnSpc>
            </a:pPr>
            <a:r>
              <a:rPr lang="en-US" b="1" dirty="0"/>
              <a:t>Domains:</a:t>
            </a:r>
            <a:r>
              <a:rPr lang="en-US" dirty="0"/>
              <a:t> {1, 2, …, 9}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Constraints: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err="1">
                <a:sym typeface="Symbol"/>
              </a:rPr>
              <a:t>Alldiff</a:t>
            </a:r>
            <a:r>
              <a:rPr lang="en-US" dirty="0">
                <a:sym typeface="Symbol"/>
              </a:rPr>
              <a:t>(</a:t>
            </a:r>
            <a:r>
              <a:rPr lang="en-US" i="1" dirty="0" err="1">
                <a:sym typeface="Symbol"/>
              </a:rPr>
              <a:t>X</a:t>
            </a:r>
            <a:r>
              <a:rPr lang="en-US" i="1" baseline="-25000" dirty="0" err="1">
                <a:sym typeface="Symbol"/>
              </a:rPr>
              <a:t>ij</a:t>
            </a:r>
            <a:r>
              <a:rPr lang="en-US" dirty="0">
                <a:sym typeface="Symbol"/>
              </a:rPr>
              <a:t> in the same </a:t>
            </a:r>
            <a:r>
              <a:rPr lang="en-US" i="1" dirty="0">
                <a:sym typeface="Symbol"/>
              </a:rPr>
              <a:t>unit)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err="1">
                <a:sym typeface="Symbol"/>
              </a:rPr>
              <a:t>Alldiff</a:t>
            </a:r>
            <a:r>
              <a:rPr lang="en-US" dirty="0">
                <a:sym typeface="Symbol"/>
              </a:rPr>
              <a:t>(</a:t>
            </a:r>
            <a:r>
              <a:rPr lang="en-US" i="1" dirty="0" err="1">
                <a:sym typeface="Symbol"/>
              </a:rPr>
              <a:t>X</a:t>
            </a:r>
            <a:r>
              <a:rPr lang="en-US" i="1" baseline="-25000" dirty="0" err="1">
                <a:sym typeface="Symbol"/>
              </a:rPr>
              <a:t>ij</a:t>
            </a:r>
            <a:r>
              <a:rPr lang="en-US" dirty="0">
                <a:sym typeface="Symbol"/>
              </a:rPr>
              <a:t> in the same </a:t>
            </a:r>
            <a:r>
              <a:rPr lang="en-US" i="1" dirty="0">
                <a:sym typeface="Symbol"/>
              </a:rPr>
              <a:t>row)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err="1">
                <a:sym typeface="Symbol"/>
              </a:rPr>
              <a:t>Alldiff</a:t>
            </a:r>
            <a:r>
              <a:rPr lang="en-US" dirty="0">
                <a:sym typeface="Symbol"/>
              </a:rPr>
              <a:t>(</a:t>
            </a:r>
            <a:r>
              <a:rPr lang="en-US" i="1" dirty="0" err="1">
                <a:sym typeface="Symbol"/>
              </a:rPr>
              <a:t>X</a:t>
            </a:r>
            <a:r>
              <a:rPr lang="en-US" i="1" baseline="-25000" dirty="0" err="1">
                <a:sym typeface="Symbol"/>
              </a:rPr>
              <a:t>ij</a:t>
            </a:r>
            <a:r>
              <a:rPr lang="en-US" dirty="0">
                <a:sym typeface="Symbol"/>
              </a:rPr>
              <a:t> in the same </a:t>
            </a:r>
            <a:r>
              <a:rPr lang="en-US" i="1" dirty="0">
                <a:sym typeface="Symbol"/>
              </a:rPr>
              <a:t>column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6EFF1D-AED4-C095-19EB-D361DAA85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67200" y="1690689"/>
            <a:ext cx="4410075" cy="4124325"/>
            <a:chOff x="5638800" y="2209800"/>
            <a:chExt cx="3038475" cy="3057525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2209800"/>
              <a:ext cx="3038475" cy="305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991708" y="3516618"/>
              <a:ext cx="332658" cy="387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+mn-lt"/>
                </a:rPr>
                <a:t>X</a:t>
              </a:r>
              <a:r>
                <a:rPr lang="en-US" sz="2800" i="1" baseline="-25000" dirty="0">
                  <a:solidFill>
                    <a:srgbClr val="C00000"/>
                  </a:solidFill>
                  <a:latin typeface="+mn-lt"/>
                </a:rPr>
                <a:t>ij</a:t>
              </a:r>
              <a:endParaRPr lang="en-US" sz="2800" dirty="0">
                <a:solidFill>
                  <a:srgbClr val="C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BAFD-D740-4BBD-A52D-41EC588A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Popular Types of CSPs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22658-0CBA-468F-B6EF-76D87E7C9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676275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Boolean Satisfiability Problem (SAT)</a:t>
                </a:r>
                <a:br>
                  <a:rPr lang="en-US" dirty="0"/>
                </a:br>
                <a:r>
                  <a:rPr lang="en-US" dirty="0"/>
                  <a:t>Find variable assignments that make a Boolean expression (often expressed in conjunctive normal form) evaluate as true.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∨ ¬</m:t>
                      </m:r>
                      <m:r>
                        <a:rPr lang="en-US" i="1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) ∧ (¬</m:t>
                      </m:r>
                      <m:r>
                        <a:rPr lang="en-US" i="1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∨ </m:t>
                      </m:r>
                      <m:r>
                        <a:rPr lang="en-US" i="1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 ∨ </m:t>
                      </m:r>
                      <m:r>
                        <a:rPr lang="en-US" i="1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) ∧ ¬</m:t>
                      </m:r>
                      <m:r>
                        <a:rPr lang="en-US" i="1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Integer Programming</a:t>
                </a:r>
                <a:br>
                  <a:rPr lang="en-US" dirty="0"/>
                </a:br>
                <a:r>
                  <a:rPr lang="en-US" dirty="0"/>
                  <a:t>Variables are restricted to integers. Find a feasible solution that satisfies all constraints. The traveling salesman problem can be expressed as an integer program.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Linear Programming</a:t>
                </a:r>
                <a:br>
                  <a:rPr lang="en-US" dirty="0"/>
                </a:br>
                <a:r>
                  <a:rPr lang="en-US" dirty="0"/>
                  <a:t>Variables are continuous and constraints </a:t>
                </a:r>
                <a:br>
                  <a:rPr lang="en-US" dirty="0"/>
                </a:br>
                <a:r>
                  <a:rPr lang="en-US" dirty="0"/>
                  <a:t>are linear (in)equalities. </a:t>
                </a:r>
                <a:br>
                  <a:rPr lang="en-US" dirty="0"/>
                </a:br>
                <a:r>
                  <a:rPr lang="en-US" dirty="0"/>
                  <a:t>Find a feasible solution using, e.g., </a:t>
                </a:r>
                <a:br>
                  <a:rPr lang="en-US" dirty="0"/>
                </a:br>
                <a:r>
                  <a:rPr lang="en-US" dirty="0"/>
                  <a:t>the simplex algorithm.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22658-0CBA-468F-B6EF-76D87E7C9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6762750" cy="4351338"/>
              </a:xfrm>
              <a:blipFill>
                <a:blip r:embed="rId2"/>
                <a:stretch>
                  <a:fillRect l="-631" t="-1821" r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inear programming - Simple English Wikipedia, the free encyclopedia">
            <a:extLst>
              <a:ext uri="{FF2B5EF4-FFF2-40B4-BE49-F238E27FC236}">
                <a16:creationId xmlns:a16="http://schemas.microsoft.com/office/drawing/2014/main" id="{6F866652-89FC-432C-A3C0-F89048A6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19" y="4409519"/>
            <a:ext cx="2296081" cy="22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D6B4F95F-71FD-4E58-99F6-1BE4DDF3B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1400" y="1825625"/>
            <a:ext cx="304800" cy="25838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96929-379C-4B9F-BE37-2F6C0043FCE0}"/>
              </a:ext>
            </a:extLst>
          </p:cNvPr>
          <p:cNvSpPr txBox="1"/>
          <p:nvPr/>
        </p:nvSpPr>
        <p:spPr>
          <a:xfrm rot="16200000">
            <a:off x="7119419" y="2787687"/>
            <a:ext cx="167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NP-complete 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5267430-1038-3CAC-693B-FC5202383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0" y="129075"/>
            <a:ext cx="247650" cy="2444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6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B769F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12928</TotalTime>
  <Words>1676</Words>
  <Application>Microsoft Office PowerPoint</Application>
  <PresentationFormat>On-screen Show (4:3)</PresentationFormat>
  <Paragraphs>229</Paragraphs>
  <Slides>22</Slides>
  <Notes>20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CS 5/7320  Artificial Intelligence  Constraint Satisfaction Problems AIMA Chapter 6</vt:lpstr>
      <vt:lpstr>Constraint Satisfaction Problems (CSPs)</vt:lpstr>
      <vt:lpstr>Comparison to Other Methods</vt:lpstr>
      <vt:lpstr>Example: Map Coloring (Graph coloring)</vt:lpstr>
      <vt:lpstr>Example: Map Coloring</vt:lpstr>
      <vt:lpstr>Example: N-Queens</vt:lpstr>
      <vt:lpstr>N-Queens: Alternative Formulation</vt:lpstr>
      <vt:lpstr>Example: Sudoku</vt:lpstr>
      <vt:lpstr>Some Popular Types of CSPs</vt:lpstr>
      <vt:lpstr>Real-world CSPs</vt:lpstr>
      <vt:lpstr>Constraint Satisfaction Problems and Tree Search</vt:lpstr>
      <vt:lpstr>Formulation of a CSP as a Search Problem</vt:lpstr>
      <vt:lpstr>Backtracking Search</vt:lpstr>
      <vt:lpstr>Example: Backtracking Search (DFS)</vt:lpstr>
      <vt:lpstr>Backtracking Search Algorithm</vt:lpstr>
      <vt:lpstr>Variable/Value Ordering</vt:lpstr>
      <vt:lpstr>Early Detection of Failure:  Forward Checking Node Consistency</vt:lpstr>
      <vt:lpstr>Early Detection of Failure: Forward Checking Arc Consistency</vt:lpstr>
      <vt:lpstr>Backtracking Search With Ordering and  Early Failure Detection</vt:lpstr>
      <vt:lpstr>Local Search for Constraint Satisfaction Problems </vt:lpstr>
      <vt:lpstr>Local Search for CSPs</vt:lpstr>
      <vt:lpstr>What You Should Know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 Satisfaction Problems</dc:title>
  <dc:creator>Min-Yen Kan</dc:creator>
  <cp:lastModifiedBy>Hahsler, Michael</cp:lastModifiedBy>
  <cp:revision>214</cp:revision>
  <dcterms:created xsi:type="dcterms:W3CDTF">2003-12-17T05:14:46Z</dcterms:created>
  <dcterms:modified xsi:type="dcterms:W3CDTF">2025-06-04T16:41:24Z</dcterms:modified>
</cp:coreProperties>
</file>