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9" r:id="rId4"/>
    <p:sldId id="257" r:id="rId5"/>
    <p:sldId id="258" r:id="rId6"/>
    <p:sldId id="263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78" r:id="rId15"/>
    <p:sldId id="268" r:id="rId16"/>
    <p:sldId id="269" r:id="rId17"/>
    <p:sldId id="271" r:id="rId18"/>
    <p:sldId id="270" r:id="rId19"/>
    <p:sldId id="272" r:id="rId20"/>
    <p:sldId id="273" r:id="rId21"/>
    <p:sldId id="275" r:id="rId22"/>
    <p:sldId id="276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D8C3096-EE3B-4EE9-86CB-68D168FD9A80}">
          <p14:sldIdLst>
            <p14:sldId id="256"/>
            <p14:sldId id="277"/>
          </p14:sldIdLst>
        </p14:section>
        <p14:section name="Classical Planning" id="{620C2C4E-CD3E-4B37-85B7-942CB642F37F}">
          <p14:sldIdLst>
            <p14:sldId id="259"/>
            <p14:sldId id="257"/>
            <p14:sldId id="258"/>
            <p14:sldId id="263"/>
            <p14:sldId id="260"/>
          </p14:sldIdLst>
        </p14:section>
        <p14:section name="Hierarchical Planning" id="{BA9E1061-9980-423A-BF16-D22F87BF00A3}">
          <p14:sldIdLst>
            <p14:sldId id="261"/>
            <p14:sldId id="262"/>
            <p14:sldId id="264"/>
            <p14:sldId id="265"/>
            <p14:sldId id="267"/>
            <p14:sldId id="266"/>
            <p14:sldId id="278"/>
          </p14:sldIdLst>
        </p14:section>
        <p14:section name="Monitoring and Replanning" id="{3731A2A3-93A5-4176-93C7-13309F1B13CF}">
          <p14:sldIdLst>
            <p14:sldId id="268"/>
            <p14:sldId id="269"/>
            <p14:sldId id="271"/>
            <p14:sldId id="270"/>
            <p14:sldId id="272"/>
            <p14:sldId id="273"/>
            <p14:sldId id="275"/>
          </p14:sldIdLst>
        </p14:section>
        <p14:section name="Wrap up" id="{F9767E08-D081-4895-B464-59DD6A160249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7" autoAdjust="0"/>
  </p:normalViewPr>
  <p:slideViewPr>
    <p:cSldViewPr>
      <p:cViewPr varScale="1">
        <p:scale>
          <a:sx n="67" d="100"/>
          <a:sy n="67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E774-E4D4-4BAA-A7A4-85C2316D7C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22C21-0F8A-413F-8DD8-E6258DCECC55}">
      <dgm:prSet phldrT="[Text]"/>
      <dgm:spPr/>
      <dgm:t>
        <a:bodyPr/>
        <a:lstStyle/>
        <a:p>
          <a:r>
            <a:rPr lang="en-US" dirty="0"/>
            <a:t>Classical Planning</a:t>
          </a:r>
        </a:p>
      </dgm:t>
    </dgm:pt>
    <dgm:pt modelId="{ACB73607-AC03-4617-B2C7-ED128D982B79}" type="parTrans" cxnId="{3C5C9C36-41A6-4A53-B399-A5AE5C6CF4E2}">
      <dgm:prSet/>
      <dgm:spPr/>
      <dgm:t>
        <a:bodyPr/>
        <a:lstStyle/>
        <a:p>
          <a:endParaRPr lang="en-US"/>
        </a:p>
      </dgm:t>
    </dgm:pt>
    <dgm:pt modelId="{A1A9B61B-5CB6-4B62-8A98-C86061898B1D}" type="sibTrans" cxnId="{3C5C9C36-41A6-4A53-B399-A5AE5C6CF4E2}">
      <dgm:prSet/>
      <dgm:spPr/>
      <dgm:t>
        <a:bodyPr/>
        <a:lstStyle/>
        <a:p>
          <a:endParaRPr lang="en-US"/>
        </a:p>
      </dgm:t>
    </dgm:pt>
    <dgm:pt modelId="{3CE3050C-92CC-4B91-B7C5-F5B17D350FEE}">
      <dgm:prSet phldrT="[Text]"/>
      <dgm:spPr/>
      <dgm:t>
        <a:bodyPr/>
        <a:lstStyle/>
        <a:p>
          <a:r>
            <a:rPr lang="en-US" dirty="0"/>
            <a:t>Hierarchical Planning</a:t>
          </a:r>
        </a:p>
      </dgm:t>
    </dgm:pt>
    <dgm:pt modelId="{810137D6-79FB-441B-91E9-F22EF96EF2EA}" type="parTrans" cxnId="{F3E72AD6-2A7F-4B40-826D-27289D54983D}">
      <dgm:prSet/>
      <dgm:spPr/>
      <dgm:t>
        <a:bodyPr/>
        <a:lstStyle/>
        <a:p>
          <a:endParaRPr lang="en-US"/>
        </a:p>
      </dgm:t>
    </dgm:pt>
    <dgm:pt modelId="{60EEC7E3-5B93-40AA-949A-6D54BB96EEAD}" type="sibTrans" cxnId="{F3E72AD6-2A7F-4B40-826D-27289D54983D}">
      <dgm:prSet/>
      <dgm:spPr/>
      <dgm:t>
        <a:bodyPr/>
        <a:lstStyle/>
        <a:p>
          <a:endParaRPr lang="en-US"/>
        </a:p>
      </dgm:t>
    </dgm:pt>
    <dgm:pt modelId="{1805D214-7754-42AD-BF38-08234AFCF69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and </a:t>
          </a:r>
          <a:r>
            <a:rPr lang="en-US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Replaning</a:t>
          </a:r>
          <a:endParaRPr lang="en-US" dirty="0"/>
        </a:p>
      </dgm:t>
    </dgm:pt>
    <dgm:pt modelId="{D67550D7-2611-48A6-9D03-6FF30BF79911}" type="parTrans" cxnId="{ADB60B43-811F-4ABA-BB10-15E828203626}">
      <dgm:prSet/>
      <dgm:spPr/>
      <dgm:t>
        <a:bodyPr/>
        <a:lstStyle/>
        <a:p>
          <a:endParaRPr lang="en-US"/>
        </a:p>
      </dgm:t>
    </dgm:pt>
    <dgm:pt modelId="{CC2C8C84-2922-4B11-A308-2AC52BE8CE38}" type="sibTrans" cxnId="{ADB60B43-811F-4ABA-BB10-15E828203626}">
      <dgm:prSet/>
      <dgm:spPr/>
      <dgm:t>
        <a:bodyPr/>
        <a:lstStyle/>
        <a:p>
          <a:endParaRPr lang="en-US"/>
        </a:p>
      </dgm:t>
    </dgm:pt>
    <dgm:pt modelId="{826794AB-0338-42A7-BC5C-8633B225C720}" type="pres">
      <dgm:prSet presAssocID="{53D2E774-E4D4-4BAA-A7A4-85C2316D7C66}" presName="linear" presStyleCnt="0">
        <dgm:presLayoutVars>
          <dgm:dir/>
          <dgm:animLvl val="lvl"/>
          <dgm:resizeHandles val="exact"/>
        </dgm:presLayoutVars>
      </dgm:prSet>
      <dgm:spPr/>
    </dgm:pt>
    <dgm:pt modelId="{E0FE7B26-301E-4698-B31F-A68C5AF9F380}" type="pres">
      <dgm:prSet presAssocID="{39C22C21-0F8A-413F-8DD8-E6258DCECC55}" presName="parentLin" presStyleCnt="0"/>
      <dgm:spPr/>
    </dgm:pt>
    <dgm:pt modelId="{1E00FAC2-26CC-4611-BFC1-FCBA36734440}" type="pres">
      <dgm:prSet presAssocID="{39C22C21-0F8A-413F-8DD8-E6258DCECC55}" presName="parentLeftMargin" presStyleLbl="node1" presStyleIdx="0" presStyleCnt="3"/>
      <dgm:spPr/>
    </dgm:pt>
    <dgm:pt modelId="{4B3AD1C7-539F-4408-8AA7-C4CFF233564E}" type="pres">
      <dgm:prSet presAssocID="{39C22C21-0F8A-413F-8DD8-E6258DCECC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F7F16-0D93-4BCD-A406-27A22634447C}" type="pres">
      <dgm:prSet presAssocID="{39C22C21-0F8A-413F-8DD8-E6258DCECC55}" presName="negativeSpace" presStyleCnt="0"/>
      <dgm:spPr/>
    </dgm:pt>
    <dgm:pt modelId="{C77B50F9-FA25-4CF1-B566-304BF1EC43F5}" type="pres">
      <dgm:prSet presAssocID="{39C22C21-0F8A-413F-8DD8-E6258DCECC55}" presName="childText" presStyleLbl="conFgAcc1" presStyleIdx="0" presStyleCnt="3">
        <dgm:presLayoutVars>
          <dgm:bulletEnabled val="1"/>
        </dgm:presLayoutVars>
      </dgm:prSet>
      <dgm:spPr/>
    </dgm:pt>
    <dgm:pt modelId="{52EF4DF7-8D7C-44D4-BDF3-D69F3D7D7B6C}" type="pres">
      <dgm:prSet presAssocID="{A1A9B61B-5CB6-4B62-8A98-C86061898B1D}" presName="spaceBetweenRectangles" presStyleCnt="0"/>
      <dgm:spPr/>
    </dgm:pt>
    <dgm:pt modelId="{7CA1EF41-C491-4D68-A45A-61B8BD4BBCDC}" type="pres">
      <dgm:prSet presAssocID="{3CE3050C-92CC-4B91-B7C5-F5B17D350FEE}" presName="parentLin" presStyleCnt="0"/>
      <dgm:spPr/>
    </dgm:pt>
    <dgm:pt modelId="{418801DD-6A5D-4343-AF5B-E805DC41BF60}" type="pres">
      <dgm:prSet presAssocID="{3CE3050C-92CC-4B91-B7C5-F5B17D350FEE}" presName="parentLeftMargin" presStyleLbl="node1" presStyleIdx="0" presStyleCnt="3"/>
      <dgm:spPr/>
    </dgm:pt>
    <dgm:pt modelId="{DD75609B-523A-4C65-842C-6DEB1098154E}" type="pres">
      <dgm:prSet presAssocID="{3CE3050C-92CC-4B91-B7C5-F5B17D350F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A42B10-AE8F-476A-A5CB-312F6D3E1CF9}" type="pres">
      <dgm:prSet presAssocID="{3CE3050C-92CC-4B91-B7C5-F5B17D350FEE}" presName="negativeSpace" presStyleCnt="0"/>
      <dgm:spPr/>
    </dgm:pt>
    <dgm:pt modelId="{17E8AB1F-7BB7-4682-8E95-C5C25E56D679}" type="pres">
      <dgm:prSet presAssocID="{3CE3050C-92CC-4B91-B7C5-F5B17D350FEE}" presName="childText" presStyleLbl="conFgAcc1" presStyleIdx="1" presStyleCnt="3">
        <dgm:presLayoutVars>
          <dgm:bulletEnabled val="1"/>
        </dgm:presLayoutVars>
      </dgm:prSet>
      <dgm:spPr/>
    </dgm:pt>
    <dgm:pt modelId="{0BC8A0A5-6BEE-43B4-AA97-3ED8F855FEBA}" type="pres">
      <dgm:prSet presAssocID="{60EEC7E3-5B93-40AA-949A-6D54BB96EEAD}" presName="spaceBetweenRectangles" presStyleCnt="0"/>
      <dgm:spPr/>
    </dgm:pt>
    <dgm:pt modelId="{A552A04A-3272-4908-A440-CDA9FC0D730F}" type="pres">
      <dgm:prSet presAssocID="{1805D214-7754-42AD-BF38-08234AFCF69A}" presName="parentLin" presStyleCnt="0"/>
      <dgm:spPr/>
    </dgm:pt>
    <dgm:pt modelId="{4FD5DC34-C520-4CCA-9D5B-410580AE4346}" type="pres">
      <dgm:prSet presAssocID="{1805D214-7754-42AD-BF38-08234AFCF69A}" presName="parentLeftMargin" presStyleLbl="node1" presStyleIdx="1" presStyleCnt="3"/>
      <dgm:spPr/>
    </dgm:pt>
    <dgm:pt modelId="{4BB95F86-B63C-4010-A0DF-DBD69C20CED4}" type="pres">
      <dgm:prSet presAssocID="{1805D214-7754-42AD-BF38-08234AFCF6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DC9688-C5F1-4B02-8C05-7DB2D45DC09D}" type="pres">
      <dgm:prSet presAssocID="{1805D214-7754-42AD-BF38-08234AFCF69A}" presName="negativeSpace" presStyleCnt="0"/>
      <dgm:spPr/>
    </dgm:pt>
    <dgm:pt modelId="{A3B02135-D79B-4694-AFA0-A4E62BC8B6DE}" type="pres">
      <dgm:prSet presAssocID="{1805D214-7754-42AD-BF38-08234AFCF6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4D211A-2F7E-4A80-A6A9-4A736B701E45}" type="presOf" srcId="{1805D214-7754-42AD-BF38-08234AFCF69A}" destId="{4BB95F86-B63C-4010-A0DF-DBD69C20CED4}" srcOrd="1" destOrd="0" presId="urn:microsoft.com/office/officeart/2005/8/layout/list1"/>
    <dgm:cxn modelId="{3C5C9C36-41A6-4A53-B399-A5AE5C6CF4E2}" srcId="{53D2E774-E4D4-4BAA-A7A4-85C2316D7C66}" destId="{39C22C21-0F8A-413F-8DD8-E6258DCECC55}" srcOrd="0" destOrd="0" parTransId="{ACB73607-AC03-4617-B2C7-ED128D982B79}" sibTransId="{A1A9B61B-5CB6-4B62-8A98-C86061898B1D}"/>
    <dgm:cxn modelId="{ADB60B43-811F-4ABA-BB10-15E828203626}" srcId="{53D2E774-E4D4-4BAA-A7A4-85C2316D7C66}" destId="{1805D214-7754-42AD-BF38-08234AFCF69A}" srcOrd="2" destOrd="0" parTransId="{D67550D7-2611-48A6-9D03-6FF30BF79911}" sibTransId="{CC2C8C84-2922-4B11-A308-2AC52BE8CE38}"/>
    <dgm:cxn modelId="{0201D043-647F-40D6-9B1A-04C7F5CB82A9}" type="presOf" srcId="{39C22C21-0F8A-413F-8DD8-E6258DCECC55}" destId="{1E00FAC2-26CC-4611-BFC1-FCBA36734440}" srcOrd="0" destOrd="0" presId="urn:microsoft.com/office/officeart/2005/8/layout/list1"/>
    <dgm:cxn modelId="{C1CAA5AB-147B-4705-916B-670A07D2473A}" type="presOf" srcId="{53D2E774-E4D4-4BAA-A7A4-85C2316D7C66}" destId="{826794AB-0338-42A7-BC5C-8633B225C720}" srcOrd="0" destOrd="0" presId="urn:microsoft.com/office/officeart/2005/8/layout/list1"/>
    <dgm:cxn modelId="{22890AC1-D944-47BE-91C0-C9126F8AC4A6}" type="presOf" srcId="{3CE3050C-92CC-4B91-B7C5-F5B17D350FEE}" destId="{DD75609B-523A-4C65-842C-6DEB1098154E}" srcOrd="1" destOrd="0" presId="urn:microsoft.com/office/officeart/2005/8/layout/list1"/>
    <dgm:cxn modelId="{EE033FC4-BC41-49DD-96D3-801D850FB52F}" type="presOf" srcId="{39C22C21-0F8A-413F-8DD8-E6258DCECC55}" destId="{4B3AD1C7-539F-4408-8AA7-C4CFF233564E}" srcOrd="1" destOrd="0" presId="urn:microsoft.com/office/officeart/2005/8/layout/list1"/>
    <dgm:cxn modelId="{F3E72AD6-2A7F-4B40-826D-27289D54983D}" srcId="{53D2E774-E4D4-4BAA-A7A4-85C2316D7C66}" destId="{3CE3050C-92CC-4B91-B7C5-F5B17D350FEE}" srcOrd="1" destOrd="0" parTransId="{810137D6-79FB-441B-91E9-F22EF96EF2EA}" sibTransId="{60EEC7E3-5B93-40AA-949A-6D54BB96EEAD}"/>
    <dgm:cxn modelId="{60D1FFEB-5819-4CD5-83DD-B603C908F91F}" type="presOf" srcId="{1805D214-7754-42AD-BF38-08234AFCF69A}" destId="{4FD5DC34-C520-4CCA-9D5B-410580AE4346}" srcOrd="0" destOrd="0" presId="urn:microsoft.com/office/officeart/2005/8/layout/list1"/>
    <dgm:cxn modelId="{500453F2-B537-4DC1-8711-A3CA423E8334}" type="presOf" srcId="{3CE3050C-92CC-4B91-B7C5-F5B17D350FEE}" destId="{418801DD-6A5D-4343-AF5B-E805DC41BF60}" srcOrd="0" destOrd="0" presId="urn:microsoft.com/office/officeart/2005/8/layout/list1"/>
    <dgm:cxn modelId="{F19BD05C-3D47-48D6-AA8C-2A8378B5F222}" type="presParOf" srcId="{826794AB-0338-42A7-BC5C-8633B225C720}" destId="{E0FE7B26-301E-4698-B31F-A68C5AF9F380}" srcOrd="0" destOrd="0" presId="urn:microsoft.com/office/officeart/2005/8/layout/list1"/>
    <dgm:cxn modelId="{7AD8BF3E-68B7-4D54-B3F4-CD4BDBFF0FA0}" type="presParOf" srcId="{E0FE7B26-301E-4698-B31F-A68C5AF9F380}" destId="{1E00FAC2-26CC-4611-BFC1-FCBA36734440}" srcOrd="0" destOrd="0" presId="urn:microsoft.com/office/officeart/2005/8/layout/list1"/>
    <dgm:cxn modelId="{05277F00-32D7-4242-A586-D37799A1D3D5}" type="presParOf" srcId="{E0FE7B26-301E-4698-B31F-A68C5AF9F380}" destId="{4B3AD1C7-539F-4408-8AA7-C4CFF233564E}" srcOrd="1" destOrd="0" presId="urn:microsoft.com/office/officeart/2005/8/layout/list1"/>
    <dgm:cxn modelId="{F1FBD4E9-BF16-4F92-A4C4-76D021569235}" type="presParOf" srcId="{826794AB-0338-42A7-BC5C-8633B225C720}" destId="{317F7F16-0D93-4BCD-A406-27A22634447C}" srcOrd="1" destOrd="0" presId="urn:microsoft.com/office/officeart/2005/8/layout/list1"/>
    <dgm:cxn modelId="{62EB6026-901B-45E7-AC18-D8AD7A5F9507}" type="presParOf" srcId="{826794AB-0338-42A7-BC5C-8633B225C720}" destId="{C77B50F9-FA25-4CF1-B566-304BF1EC43F5}" srcOrd="2" destOrd="0" presId="urn:microsoft.com/office/officeart/2005/8/layout/list1"/>
    <dgm:cxn modelId="{F8CBA0B6-07A0-4278-97C6-4B629EFC9C97}" type="presParOf" srcId="{826794AB-0338-42A7-BC5C-8633B225C720}" destId="{52EF4DF7-8D7C-44D4-BDF3-D69F3D7D7B6C}" srcOrd="3" destOrd="0" presId="urn:microsoft.com/office/officeart/2005/8/layout/list1"/>
    <dgm:cxn modelId="{67E4313B-9B89-4A8B-AD55-C117BBFAF8C4}" type="presParOf" srcId="{826794AB-0338-42A7-BC5C-8633B225C720}" destId="{7CA1EF41-C491-4D68-A45A-61B8BD4BBCDC}" srcOrd="4" destOrd="0" presId="urn:microsoft.com/office/officeart/2005/8/layout/list1"/>
    <dgm:cxn modelId="{C1348F61-E40B-425C-B29F-8F195DAAAC49}" type="presParOf" srcId="{7CA1EF41-C491-4D68-A45A-61B8BD4BBCDC}" destId="{418801DD-6A5D-4343-AF5B-E805DC41BF60}" srcOrd="0" destOrd="0" presId="urn:microsoft.com/office/officeart/2005/8/layout/list1"/>
    <dgm:cxn modelId="{414CE145-987B-447F-B4A1-8FFFB9B1DDC0}" type="presParOf" srcId="{7CA1EF41-C491-4D68-A45A-61B8BD4BBCDC}" destId="{DD75609B-523A-4C65-842C-6DEB1098154E}" srcOrd="1" destOrd="0" presId="urn:microsoft.com/office/officeart/2005/8/layout/list1"/>
    <dgm:cxn modelId="{2492A35D-FB95-4F15-8687-5938A84E5DD0}" type="presParOf" srcId="{826794AB-0338-42A7-BC5C-8633B225C720}" destId="{2FA42B10-AE8F-476A-A5CB-312F6D3E1CF9}" srcOrd="5" destOrd="0" presId="urn:microsoft.com/office/officeart/2005/8/layout/list1"/>
    <dgm:cxn modelId="{E54FBFF6-CB82-4483-9CEB-252DF275050A}" type="presParOf" srcId="{826794AB-0338-42A7-BC5C-8633B225C720}" destId="{17E8AB1F-7BB7-4682-8E95-C5C25E56D679}" srcOrd="6" destOrd="0" presId="urn:microsoft.com/office/officeart/2005/8/layout/list1"/>
    <dgm:cxn modelId="{DAF52015-C992-4B7C-A2B8-1073EAA096D9}" type="presParOf" srcId="{826794AB-0338-42A7-BC5C-8633B225C720}" destId="{0BC8A0A5-6BEE-43B4-AA97-3ED8F855FEBA}" srcOrd="7" destOrd="0" presId="urn:microsoft.com/office/officeart/2005/8/layout/list1"/>
    <dgm:cxn modelId="{472E63B7-8141-4148-9874-0F9CF4AB30AD}" type="presParOf" srcId="{826794AB-0338-42A7-BC5C-8633B225C720}" destId="{A552A04A-3272-4908-A440-CDA9FC0D730F}" srcOrd="8" destOrd="0" presId="urn:microsoft.com/office/officeart/2005/8/layout/list1"/>
    <dgm:cxn modelId="{BB33DEB2-613E-46C4-8C54-5796BBBA69C8}" type="presParOf" srcId="{A552A04A-3272-4908-A440-CDA9FC0D730F}" destId="{4FD5DC34-C520-4CCA-9D5B-410580AE4346}" srcOrd="0" destOrd="0" presId="urn:microsoft.com/office/officeart/2005/8/layout/list1"/>
    <dgm:cxn modelId="{6659A580-5D14-4A73-9CC5-5819F847938C}" type="presParOf" srcId="{A552A04A-3272-4908-A440-CDA9FC0D730F}" destId="{4BB95F86-B63C-4010-A0DF-DBD69C20CED4}" srcOrd="1" destOrd="0" presId="urn:microsoft.com/office/officeart/2005/8/layout/list1"/>
    <dgm:cxn modelId="{B6EF546D-FA76-49E6-A343-6D61A520EBA9}" type="presParOf" srcId="{826794AB-0338-42A7-BC5C-8633B225C720}" destId="{61DC9688-C5F1-4B02-8C05-7DB2D45DC09D}" srcOrd="9" destOrd="0" presId="urn:microsoft.com/office/officeart/2005/8/layout/list1"/>
    <dgm:cxn modelId="{5C985994-19D5-410C-961F-90034DA1FD6D}" type="presParOf" srcId="{826794AB-0338-42A7-BC5C-8633B225C720}" destId="{A3B02135-D79B-4694-AFA0-A4E62BC8B6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B50F9-FA25-4CF1-B566-304BF1EC43F5}">
      <dsp:nvSpPr>
        <dsp:cNvPr id="0" name=""/>
        <dsp:cNvSpPr/>
      </dsp:nvSpPr>
      <dsp:spPr>
        <a:xfrm>
          <a:off x="0" y="506528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D1C7-539F-4408-8AA7-C4CFF233564E}">
      <dsp:nvSpPr>
        <dsp:cNvPr id="0" name=""/>
        <dsp:cNvSpPr/>
      </dsp:nvSpPr>
      <dsp:spPr>
        <a:xfrm>
          <a:off x="394335" y="19448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Classical Planning</a:t>
          </a:r>
        </a:p>
      </dsp:txBody>
      <dsp:txXfrm>
        <a:off x="441890" y="67003"/>
        <a:ext cx="5425580" cy="879050"/>
      </dsp:txXfrm>
    </dsp:sp>
    <dsp:sp modelId="{17E8AB1F-7BB7-4682-8E95-C5C25E56D679}">
      <dsp:nvSpPr>
        <dsp:cNvPr id="0" name=""/>
        <dsp:cNvSpPr/>
      </dsp:nvSpPr>
      <dsp:spPr>
        <a:xfrm>
          <a:off x="0" y="200340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5609B-523A-4C65-842C-6DEB1098154E}">
      <dsp:nvSpPr>
        <dsp:cNvPr id="0" name=""/>
        <dsp:cNvSpPr/>
      </dsp:nvSpPr>
      <dsp:spPr>
        <a:xfrm>
          <a:off x="394335" y="151632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Hierarchical Planning</a:t>
          </a:r>
        </a:p>
      </dsp:txBody>
      <dsp:txXfrm>
        <a:off x="441890" y="1563884"/>
        <a:ext cx="5425580" cy="879050"/>
      </dsp:txXfrm>
    </dsp:sp>
    <dsp:sp modelId="{A3B02135-D79B-4694-AFA0-A4E62BC8B6DE}">
      <dsp:nvSpPr>
        <dsp:cNvPr id="0" name=""/>
        <dsp:cNvSpPr/>
      </dsp:nvSpPr>
      <dsp:spPr>
        <a:xfrm>
          <a:off x="0" y="3500289"/>
          <a:ext cx="78867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5F86-B63C-4010-A0DF-DBD69C20CED4}">
      <dsp:nvSpPr>
        <dsp:cNvPr id="0" name=""/>
        <dsp:cNvSpPr/>
      </dsp:nvSpPr>
      <dsp:spPr>
        <a:xfrm>
          <a:off x="394335" y="3013209"/>
          <a:ext cx="552069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 and </a:t>
          </a:r>
          <a:r>
            <a:rPr lang="en-US" sz="33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Replaning</a:t>
          </a:r>
          <a:endParaRPr lang="en-US" sz="3300" kern="1200" dirty="0"/>
        </a:p>
      </dsp:txBody>
      <dsp:txXfrm>
        <a:off x="441890" y="3060764"/>
        <a:ext cx="542558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5T16:58:41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1073 2208,'-27'-5'18379,"37"17"-17926,-4-8-331,0-1-1,0 1 0,0-1 0,1-1 0,-1 1 1,1-1-1,7 2 0,51 6 321,-50-8-365,148 26 319,-118-23-319,0-3 1,54-3-1,-23-1 8,111-8 19,-2 0-60,11 2 26,-183 7-69,13 1 106,4 1 131,-23-3-143,-10-3-54,0 3-36,0-1 0,0 0 0,0 0 0,1 0 0,-1 0 0,1 0 0,0-1 1,0 1-1,0-1 0,0 1 0,1-1 0,-1 0 0,1 1 0,0-1 0,0 0 0,0 0 0,1 0 0,-1-5 0,0-11 2,1-1 0,4-28 0,-2 16 4,0-45 2,0 11-4,11-80 0,6 35-7,18-121 20,-31 201-23,15-51 0,-2 15-5,-15 40 23,-3 22-15,0-1 0,0 1 0,1-1 0,-1 1 0,1 0-1,1 0 1,2-6 0,-2 6-4,-3 5 3,0 1 1,0-1-1,0 1 0,0-1 1,1 1-1,-1-1 0,0 1 1,0-1-1,1 1 1,-1 0-1,0-1 0,0 1 1,1-1-1,-1 1 1,0 0-1,1-1 0,-1 1 1,1 0-1,-1-1 0,1 1 1,-1 0-1,0 0 1,1-1-1,-1 1 0,1 0 1,-1 0-1,1 0 0,-1 0 1,1-1-1,-1 1 1,1 0-1,-1 0 0,1 0 1,-1 0-1,1 0 1,-1 0-1,1 1 0,0-1 1,-1 0-1,0 0 0,1 0 1,-1 0-1,1 1 1,-1-1-1,1 0 0,-1 0 1,1 1-1,30 10 4,1-2-1,0-2 1,0-1 0,63 5-1,26 4 5,21 6 3,191 4 0,-314-24-10,345 0 78,-328-2-56,47 5 1,-33 0-10,8-3 8,0-3 0,88-14 0,-67 3-11,-24 3 19,107-5 1,-123 20 856,-50-5-577,-63 13-4058,53-9 2060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5T16:58:42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11 2577,'-11'-1'971,"-28"-9"13311,63 21-11656,-1-3-1973,-11-4-451,-1 0 0,0 0-1,0 2 1,18 9 0,79 49 447,-45-29-422,-49-26-168,-1 0 1,-1 1-1,0 0 0,0 1 0,-1 1 0,0 0 0,-1 0 1,0 1-1,-1 0 0,15 29 443,-26-41-488,1 0 0,-1 0 0,1 0 0,-1-1 0,1 1 1,-1 0-1,0-1 0,1 1 0,-4-1 0,-28 14 150,1 0 0,0 3 0,-35 24 0,-82 66 378,70-37-331,19-16-51,56-49-112,9-6-6,11-8-277,39-27-4899,-20 18 3219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6F2994-ACE5-4A1A-B35E-4EB264D0F2D5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6DDC4A-28AC-4BB0-A17C-4732441B2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783A-41E2-4A27-89B6-F5B498100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F4558-A515-46EC-89C2-2C634D5B4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AE1E-39AD-4CEA-8BC7-BAA2D8C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A101-A780-4CF7-919C-E33D932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95CD-6A1A-45A1-BE64-5E34BDEC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25-E9B7-4BE9-BD1A-7F953487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989E-1478-44FB-93B8-87229612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93EC2-3C6A-459C-9B56-AD9D4B185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734D-B576-447A-B806-54226059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FEF3-9BC7-4F0D-97DF-BB65C5C9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EB31A-6B58-4628-8192-3AA7F82C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87F-93BC-49DB-8DCE-4416FE4BF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6A904-CAA6-4024-9432-7FF71B2B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5A153-F4E8-445A-A98E-C463FC79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2D128-0E01-46E7-B772-14168573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34B1-B2B9-4E2C-B38B-98025FD6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F098-3E69-4E73-8B10-70C721A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E52-E9C1-4455-BE6E-E66FDA049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B130-2C46-4407-B205-171143A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8D98-A748-4289-A391-B8E352E8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BF89-81CF-49BA-987A-921F83D3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1283E-4234-432A-AA13-CAB61132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D602-2AF5-400F-9A51-7AB06289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A5E-7F4F-4071-A575-0AECCE149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9D1-68BD-43E4-B4CB-3AECEDCB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A9B28-55F8-4B46-A216-3129684A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A3C1-5190-4611-A8CE-48AEFAB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F474-A969-491C-891A-434A3BA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98B7-9F98-405A-83D2-1A79BF4D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89F-3064-4B17-A253-16017F0C0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ED0F-D33B-45D0-A944-1FC6796B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7D5-835C-46D4-A5D1-A679D3895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A736B-BD60-4857-89E0-3BFC4B31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511C-5622-46BB-B4AC-F8D9836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8415-351C-450F-B6E3-A7D772B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CF-29C5-4EF6-95F5-90215C1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A62-0BC2-4621-85C0-000B8A25F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D39-EE71-4683-B5FA-0CB93AF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64D6-A973-4017-8D39-9FABC96C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A08A6-B8C4-4881-B449-B1A3F40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2E0F0-D98E-4BC9-91D6-A1BC50D0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5F636-C54A-4D14-9B9B-03897AE2C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987F8-F4A7-4652-9DBF-5377C0E2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89D24-8D97-4827-A451-4B79A789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0917-1CC6-4F1A-8E65-9E86A02D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3B4-1715-4A85-A4DA-46A9E94DC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A5A-5CF6-4552-9728-2F69BB44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5080-7B35-4F59-8D72-77FB9223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59D7F-A05D-45A8-9CCE-EED38BB9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D74A-A7B8-48C2-9FAE-99CC77BA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603D-A7E5-4EE4-9B62-DC032404B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A779C-789A-40D7-9C6E-04F53A20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BFA3-7645-4E79-A762-0A974AB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495-F4BE-4BA1-8B08-50B7FFD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A5E9-C32C-4443-A7A6-177122103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C06D-3B49-4775-9B2D-983727B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5A4F-DB2B-438B-BA34-3A59E45B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E09D1-9974-4F0A-A7A6-ED8931BD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13D51-C3DF-4FCE-A48D-33128FEE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A1094-B5BA-4A8C-8B8C-D4B6D7E7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D8C8-07F7-4780-86C6-F5EEB27B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8ACC-0C6A-43F8-B586-F85587354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5ABA-EAB7-45A5-9D44-1B01325F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535E-43B9-482B-B046-B415405C1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9DFC3-D3A9-4D32-8EB5-516EEF8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BD4E-A3E6-42B0-AC69-16FCE867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74BAB-AEE6-4C57-BD49-F5CF5D3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253A-2F02-4D8C-967B-8768BDCB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9D852-2F60-4BC8-9DA9-89D322D8C2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655B7-F306-4791-AAFB-5CCF488C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D7771-A291-483A-A91F-AB686291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F619-EF5F-4455-BCAA-CCA1F837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D6-6950-408D-8D0C-D79DFC98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5CF8-529D-47EB-9FAB-0B53D9121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0B6D-69B8-4617-BADB-234C48A59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1B32B-597F-0A5B-69A8-40EEF15C5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r="23778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170" y="743447"/>
            <a:ext cx="3476830" cy="306655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/>
              <a:t>CS 5/7320 </a:t>
            </a:r>
            <a:br>
              <a:rPr lang="en-US" sz="2800" dirty="0"/>
            </a:br>
            <a:r>
              <a:rPr lang="en-US" sz="2400" b="1" dirty="0"/>
              <a:t>Artificial Intelligence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Automated Planning:</a:t>
            </a:r>
            <a:br>
              <a:rPr lang="en-US" sz="2400" b="1" dirty="0"/>
            </a:br>
            <a:r>
              <a:rPr lang="en-US" sz="2000" b="1" dirty="0"/>
              <a:t>Hierarchical Planning and Monitoring </a:t>
            </a:r>
            <a:br>
              <a:rPr lang="en-US" sz="2400" b="1" dirty="0"/>
            </a:br>
            <a:br>
              <a:rPr lang="en-US" sz="2400" dirty="0"/>
            </a:br>
            <a:r>
              <a:rPr lang="en-US" sz="2000" dirty="0"/>
              <a:t>AIMA Chapter 11</a:t>
            </a:r>
            <a:endParaRPr lang="en-US" sz="24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0A389541-0EEE-414C-8699-07C40EFD4E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4171" y="4195608"/>
            <a:ext cx="2980040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Slides by Michael Hahsler </a:t>
            </a:r>
            <a:br>
              <a:rPr lang="en-US" sz="1800" dirty="0"/>
            </a:br>
            <a:r>
              <a:rPr lang="en-US" sz="1400" dirty="0"/>
              <a:t>with figures from the AIMA textbook</a:t>
            </a:r>
            <a:r>
              <a:rPr lang="en-US" sz="1800" dirty="0"/>
              <a:t>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DDCF8-2563-2619-B723-DA695120824D}"/>
              </a:ext>
            </a:extLst>
          </p:cNvPr>
          <p:cNvCxnSpPr/>
          <p:nvPr/>
        </p:nvCxnSpPr>
        <p:spPr>
          <a:xfrm>
            <a:off x="815770" y="3962400"/>
            <a:ext cx="29800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CA31147-FE59-5A54-59B5-B68C8360A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7649" y="5317788"/>
            <a:ext cx="1209652" cy="1440289"/>
            <a:chOff x="7162800" y="4191000"/>
            <a:chExt cx="1676400" cy="1981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A10852-984E-84C0-E1F9-0438CCF64AC7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BB6359F7-35AE-C296-326D-166035EC7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0F99C8-7255-B02A-7DCC-FCB25772D1B1}"/>
                </a:ext>
              </a:extLst>
            </p:cNvPr>
            <p:cNvSpPr/>
            <p:nvPr/>
          </p:nvSpPr>
          <p:spPr>
            <a:xfrm>
              <a:off x="7162800" y="5812970"/>
              <a:ext cx="1664628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285988-02B0-B57E-0B32-A1A5414B54A5}"/>
              </a:ext>
            </a:extLst>
          </p:cNvPr>
          <p:cNvGrpSpPr/>
          <p:nvPr/>
        </p:nvGrpSpPr>
        <p:grpSpPr>
          <a:xfrm>
            <a:off x="815770" y="6327190"/>
            <a:ext cx="3967260" cy="430887"/>
            <a:chOff x="269461" y="6324600"/>
            <a:chExt cx="3967260" cy="4308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6FF6CF-68D7-8563-D306-C09C23A83165}"/>
                </a:ext>
              </a:extLst>
            </p:cNvPr>
            <p:cNvSpPr txBox="1"/>
            <p:nvPr/>
          </p:nvSpPr>
          <p:spPr>
            <a:xfrm>
              <a:off x="1219200" y="6324600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8EF6D57-5072-84F6-69E2-EC98D9F80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61" y="6372959"/>
              <a:ext cx="888838" cy="31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0CAC-086D-4074-CB9C-11D31FA3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C5711C-BACC-38BF-822C-0D9A14F80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refinements for the HLA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𝑆𝐹𝑂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go from home to the SFO airport: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both refinements achieve the goal, the agent can choose which implementation of the HLA to use.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0C5711C-BACC-38BF-822C-0D9A14F80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B7C1D14-7A9E-61B9-AEBB-49B25745EE11}"/>
              </a:ext>
            </a:extLst>
          </p:cNvPr>
          <p:cNvGrpSpPr/>
          <p:nvPr/>
        </p:nvGrpSpPr>
        <p:grpSpPr>
          <a:xfrm>
            <a:off x="1143000" y="2819400"/>
            <a:ext cx="6460364" cy="1828800"/>
            <a:chOff x="1143000" y="2590800"/>
            <a:chExt cx="6460364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67757E-10FC-09A7-BC39-A5C66447A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52" r="36373" b="68721"/>
            <a:stretch/>
          </p:blipFill>
          <p:spPr>
            <a:xfrm>
              <a:off x="1143000" y="2667000"/>
              <a:ext cx="6460364" cy="17526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E804DA-6374-4048-62A8-00C17FBB7447}"/>
                </a:ext>
              </a:extLst>
            </p:cNvPr>
            <p:cNvSpPr/>
            <p:nvPr/>
          </p:nvSpPr>
          <p:spPr>
            <a:xfrm>
              <a:off x="1676400" y="2590800"/>
              <a:ext cx="5638800" cy="1752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9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35CD-21E6-6673-1E17-7EB36F57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Search for Primitive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E0FB2-CB25-546B-61DE-C578F2F19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top HLA is often just “Act” and the agent needs to find an implementation that achieves the goal.</a:t>
                </a:r>
              </a:p>
              <a:p>
                <a:endParaRPr lang="en-US" dirty="0"/>
              </a:p>
              <a:p>
                <a:r>
                  <a:rPr lang="en-US" dirty="0"/>
                  <a:t>Classical Planning</a:t>
                </a:r>
              </a:p>
              <a:p>
                <a:pPr lvl="1"/>
                <a:r>
                  <a:rPr lang="en-US" dirty="0"/>
                  <a:t>For each primitive action, provide a refinement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𝐴𝑐𝑡</m:t>
                    </m:r>
                  </m:oMath>
                </a14:m>
                <a:r>
                  <a:rPr lang="en-US" dirty="0"/>
                  <a:t> with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can recursively build any sequence of actions.</a:t>
                </a:r>
              </a:p>
              <a:p>
                <a:pPr lvl="1"/>
                <a:r>
                  <a:rPr lang="en-US" dirty="0"/>
                  <a:t>To stop the recursion, define: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This approach must search through all possible sequences!</a:t>
                </a:r>
              </a:p>
              <a:p>
                <a:r>
                  <a:rPr lang="en-US" b="1" dirty="0"/>
                  <a:t>Improvement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Reduce the number of needed refinements + increase the number of steps in each refinement.</a:t>
                </a:r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E0FB2-CB25-546B-61DE-C578F2F1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4036F-C0C0-D1DC-A36A-A1E119210E2A}"/>
                  </a:ext>
                </a:extLst>
              </p:cNvPr>
              <p:cNvSpPr txBox="1"/>
              <p:nvPr/>
            </p:nvSpPr>
            <p:spPr>
              <a:xfrm>
                <a:off x="2971800" y="3733800"/>
                <a:ext cx="2914650" cy="92333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𝑅𝑒𝑓𝑖𝑛𝑒𝑚𝑒𝑛𝑡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𝐴𝑐𝑡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    PRECOND: goal is reached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/>
                  <a:t>STEPS: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84036F-C0C0-D1DC-A36A-A1E119210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33800"/>
                <a:ext cx="2914650" cy="923330"/>
              </a:xfrm>
              <a:prstGeom prst="rect">
                <a:avLst/>
              </a:prstGeom>
              <a:blipFill>
                <a:blip r:embed="rId3"/>
                <a:stretch>
                  <a:fillRect l="-417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7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599ADA-E93B-439E-5DF6-4BAC84DF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44" y="381000"/>
            <a:ext cx="8058150" cy="1325563"/>
          </a:xfrm>
        </p:spPr>
        <p:txBody>
          <a:bodyPr/>
          <a:lstStyle/>
          <a:p>
            <a:r>
              <a:rPr lang="en-US" dirty="0"/>
              <a:t>Option 1: Search for Primitive Solutions – </a:t>
            </a:r>
            <a:br>
              <a:rPr lang="en-US" dirty="0"/>
            </a:br>
            <a:r>
              <a:rPr lang="en-US" dirty="0"/>
              <a:t>BFS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D758-44D9-E9A5-3210-E029D7C2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3" y="1824677"/>
            <a:ext cx="7934727" cy="44999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BF2C98-AB90-AE19-EE8C-276E01B8B527}"/>
              </a:ext>
            </a:extLst>
          </p:cNvPr>
          <p:cNvSpPr/>
          <p:nvPr/>
        </p:nvSpPr>
        <p:spPr>
          <a:xfrm>
            <a:off x="577582" y="1748477"/>
            <a:ext cx="7784337" cy="34082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2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6BC7-2FA6-1936-B819-05228010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Searching for Abstract Solutions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62EF2-B7AA-F7B8-8821-EC417DDEE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Issue</a:t>
                </a:r>
                <a:r>
                  <a:rPr lang="en-US" dirty="0"/>
                  <a:t>: Search for primitive solutions has to refine all HLAs all the way to primitive actions to determine if a plan is workable.</a:t>
                </a:r>
              </a:p>
              <a:p>
                <a:endParaRPr lang="en-US" dirty="0"/>
              </a:p>
              <a:p>
                <a:r>
                  <a:rPr lang="en-US" b="1" dirty="0"/>
                  <a:t>Idea: Determine what HLAs do.</a:t>
                </a:r>
              </a:p>
              <a:p>
                <a:pPr lvl="1"/>
                <a:r>
                  <a:rPr lang="en-US" dirty="0"/>
                  <a:t>Write precondition-effect descriptions for HLAs (this is difficult because of neg. effects!)</a:t>
                </a:r>
              </a:p>
              <a:p>
                <a:pPr lvl="1"/>
                <a:r>
                  <a:rPr lang="en-US" dirty="0"/>
                  <a:t>This results in an exponential reduction of the search 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Reachable set</a:t>
                </a:r>
                <a:r>
                  <a:rPr lang="en-US" dirty="0"/>
                  <a:t>: the set of states reachable with a sequence of HLAs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𝑅𝐸𝐴𝐶𝐻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𝑅𝐸𝐴𝐶𝐻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𝑅𝐸𝐴𝐶𝐻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 sequence of HLAs achieves the goal if its reachable set intersects the goal set.</a:t>
                </a:r>
              </a:p>
              <a:p>
                <a:r>
                  <a:rPr lang="en-US" dirty="0"/>
                  <a:t>Typical implementation: 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Use a simplified (optimistic) version of precondition-effect descriptions to find a high-level plan that works.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Check if a refinement of that plan that works really exists. If not, go back to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62EF2-B7AA-F7B8-8821-EC417DDEE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224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0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5237-705E-5D07-CA77-834DC969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C2E6-54A3-029D-4167-3B7B3646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1219200"/>
          </a:xfrm>
        </p:spPr>
        <p:txBody>
          <a:bodyPr>
            <a:normAutofit/>
          </a:bodyPr>
          <a:lstStyle/>
          <a:p>
            <a:r>
              <a:rPr lang="en-US" dirty="0"/>
              <a:t> High-level actions are a powerful concept for dealing with large search spaces/search trees.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7D33FB-31F6-BDDD-F4A8-672084B7ADD7}"/>
              </a:ext>
            </a:extLst>
          </p:cNvPr>
          <p:cNvSpPr txBox="1"/>
          <p:nvPr/>
        </p:nvSpPr>
        <p:spPr>
          <a:xfrm>
            <a:off x="5242320" y="2784936"/>
            <a:ext cx="2962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high-level action:</a:t>
            </a:r>
          </a:p>
          <a:p>
            <a:r>
              <a:rPr lang="en-US" dirty="0"/>
              <a:t>A sequence of second-level HLAs. </a:t>
            </a:r>
          </a:p>
          <a:p>
            <a:endParaRPr lang="en-US" dirty="0"/>
          </a:p>
          <a:p>
            <a:r>
              <a:rPr lang="en-US" dirty="0"/>
              <a:t>Second-level HLA: </a:t>
            </a:r>
            <a:br>
              <a:rPr lang="en-US" dirty="0"/>
            </a:br>
            <a:r>
              <a:rPr lang="en-US" b="1" dirty="0"/>
              <a:t>Go to the next intersection</a:t>
            </a:r>
          </a:p>
          <a:p>
            <a:endParaRPr lang="en-US" dirty="0"/>
          </a:p>
          <a:p>
            <a:r>
              <a:rPr lang="en-US" dirty="0"/>
              <a:t>Example Implementation: </a:t>
            </a:r>
            <a:br>
              <a:rPr lang="en-US" dirty="0"/>
            </a:br>
            <a:r>
              <a:rPr lang="en-US" b="1" dirty="0"/>
              <a:t>[E, E, N, N, E, E, E]</a:t>
            </a:r>
          </a:p>
          <a:p>
            <a:endParaRPr lang="en-US" dirty="0"/>
          </a:p>
          <a:p>
            <a:r>
              <a:rPr lang="en-US" dirty="0"/>
              <a:t>This leads to a much smaller state space and search tree!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4B5776-1792-226F-3917-4FEC2CD763E9}"/>
              </a:ext>
            </a:extLst>
          </p:cNvPr>
          <p:cNvGrpSpPr/>
          <p:nvPr/>
        </p:nvGrpSpPr>
        <p:grpSpPr>
          <a:xfrm>
            <a:off x="1219200" y="2462676"/>
            <a:ext cx="4061220" cy="3996605"/>
            <a:chOff x="1219200" y="2462676"/>
            <a:chExt cx="4061220" cy="399660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7772791-8F8F-0057-33AC-2C66FFEAB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833747"/>
              <a:ext cx="3572524" cy="362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9A122B4-F2CB-E9A2-389E-080D84DD6A94}"/>
                </a:ext>
              </a:extLst>
            </p:cNvPr>
            <p:cNvSpPr txBox="1"/>
            <p:nvPr/>
          </p:nvSpPr>
          <p:spPr>
            <a:xfrm>
              <a:off x="2819400" y="2462676"/>
              <a:ext cx="246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Actions: {N, E, S, W}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E484DFD-B24D-255E-80B6-06BF72D2C971}"/>
                </a:ext>
              </a:extLst>
            </p:cNvPr>
            <p:cNvGrpSpPr/>
            <p:nvPr/>
          </p:nvGrpSpPr>
          <p:grpSpPr>
            <a:xfrm>
              <a:off x="1497663" y="3064492"/>
              <a:ext cx="1193760" cy="486360"/>
              <a:chOff x="1497663" y="3064492"/>
              <a:chExt cx="1193760" cy="486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B5237A00-5B58-F399-D03A-33E8D701ADC0}"/>
                      </a:ext>
                    </a:extLst>
                  </p14:cNvPr>
                  <p14:cNvContentPartPr/>
                  <p14:nvPr/>
                </p14:nvContentPartPr>
                <p14:xfrm>
                  <a:off x="1497663" y="3135772"/>
                  <a:ext cx="1193760" cy="415080"/>
                </p14:xfrm>
              </p:contentPart>
            </mc:Choice>
            <mc:Fallback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B5237A00-5B58-F399-D03A-33E8D701ADC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480023" y="3117772"/>
                    <a:ext cx="1229400" cy="45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83B2A788-5C9B-274C-EA83-E1CEF37B1C00}"/>
                      </a:ext>
                    </a:extLst>
                  </p14:cNvPr>
                  <p14:cNvContentPartPr/>
                  <p14:nvPr/>
                </p14:nvContentPartPr>
                <p14:xfrm>
                  <a:off x="2512143" y="3064492"/>
                  <a:ext cx="171360" cy="228240"/>
                </p14:xfrm>
              </p:contentPart>
            </mc:Choice>
            <mc:Fallback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83B2A788-5C9B-274C-EA83-E1CEF37B1C0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494503" y="3046492"/>
                    <a:ext cx="207000" cy="263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9747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-up of a colorful wave&#10;&#10;Description automatically generated">
            <a:extLst>
              <a:ext uri="{FF2B5EF4-FFF2-40B4-BE49-F238E27FC236}">
                <a16:creationId xmlns:a16="http://schemas.microsoft.com/office/drawing/2014/main" id="{8EE53A6D-56A6-0232-9447-FB41C089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1" t="9091" r="14026" b="-2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22207-23D8-D22E-3087-1FEBB614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and Replanning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6AF89-82F5-5680-1B7A-F7BA6EF8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1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Acting in Partially Observable, Nondeterministic, and Unknown Environments</a:t>
            </a: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BD35D-5921-3A12-2ABC-F9A3D7E5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74C42-AF9B-B0B5-DF2C-047E669B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nondeterministic</a:t>
            </a:r>
            <a:r>
              <a:rPr lang="en-US" dirty="0"/>
              <a:t> or </a:t>
            </a:r>
            <a:r>
              <a:rPr lang="en-US" b="1" dirty="0"/>
              <a:t>partially observable </a:t>
            </a:r>
            <a:r>
              <a:rPr lang="en-US" dirty="0"/>
              <a:t>environments we need belief states.</a:t>
            </a:r>
          </a:p>
          <a:p>
            <a:endParaRPr lang="en-US" dirty="0"/>
          </a:p>
          <a:p>
            <a:r>
              <a:rPr lang="en-US" dirty="0"/>
              <a:t>A belief state is a set of possible physical states the agent might be in given its current knowledge.</a:t>
            </a:r>
          </a:p>
          <a:p>
            <a:endParaRPr lang="en-US" dirty="0"/>
          </a:p>
          <a:p>
            <a:r>
              <a:rPr lang="en-US" dirty="0"/>
              <a:t>The belief state concept needs to be extended to the factored state representation.</a:t>
            </a:r>
          </a:p>
          <a:p>
            <a:pPr lvl="1"/>
            <a:r>
              <a:rPr lang="en-US" dirty="0"/>
              <a:t>A belief state becomes a logical formula of </a:t>
            </a:r>
            <a:r>
              <a:rPr lang="en-US" dirty="0" err="1"/>
              <a:t>fluents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Fluents</a:t>
            </a:r>
            <a:r>
              <a:rPr lang="en-US" dirty="0"/>
              <a:t> that do not appear in the formula are unknow.</a:t>
            </a:r>
          </a:p>
          <a:p>
            <a:pPr lvl="1"/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Technical note: If we manage to keep the belief state in 1-CNF (1-conjunctive normal form, i.e., </a:t>
            </a:r>
            <a:r>
              <a:rPr lang="en-US" sz="1800" dirty="0" err="1"/>
              <a:t>fluents</a:t>
            </a:r>
            <a:r>
              <a:rPr lang="en-US" sz="1800" dirty="0"/>
              <a:t> are combined with ANDs), then the complexity is reduced from being exponential in the number of </a:t>
            </a:r>
            <a:r>
              <a:rPr lang="en-US" sz="1800" dirty="0" err="1"/>
              <a:t>fluents</a:t>
            </a:r>
            <a:r>
              <a:rPr lang="en-US" sz="1800" dirty="0"/>
              <a:t> to linear!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7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3BD35D-5921-3A12-2ABC-F9A3D7E5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Observability: Percept Schema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74C42-AF9B-B0B5-DF2C-047E669B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partially observable </a:t>
            </a:r>
            <a:r>
              <a:rPr lang="en-US" dirty="0"/>
              <a:t>environments, we need to be able to define what percepts the agent can get when.</a:t>
            </a:r>
          </a:p>
          <a:p>
            <a:r>
              <a:rPr lang="en-US" dirty="0"/>
              <a:t>The agent uses a percept schema to reason about percepts that it can obtain during executing a plan. </a:t>
            </a:r>
          </a:p>
          <a:p>
            <a:r>
              <a:rPr lang="en-US" dirty="0"/>
              <a:t>Example: Whenever the agent sees an object, then it will perceive its color.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agent can now reason that it needs to get an object </a:t>
            </a:r>
            <a:r>
              <a:rPr lang="en-US" dirty="0" err="1"/>
              <a:t>inView</a:t>
            </a:r>
            <a:r>
              <a:rPr lang="en-US" dirty="0"/>
              <a:t> to see the color.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Percept schemata and observability </a:t>
            </a:r>
          </a:p>
          <a:p>
            <a:pPr lvl="1"/>
            <a:r>
              <a:rPr lang="en-US" b="1" dirty="0"/>
              <a:t>Fully observable</a:t>
            </a:r>
            <a:r>
              <a:rPr lang="en-US" dirty="0"/>
              <a:t>: Percept schemas have no preconditions.</a:t>
            </a:r>
          </a:p>
          <a:p>
            <a:pPr lvl="1"/>
            <a:r>
              <a:rPr lang="en-US" b="1" dirty="0"/>
              <a:t>Partially observable</a:t>
            </a:r>
            <a:r>
              <a:rPr lang="en-US" dirty="0"/>
              <a:t>: Some percepts have preconditions.</a:t>
            </a:r>
          </a:p>
          <a:p>
            <a:pPr lvl="1"/>
            <a:r>
              <a:rPr lang="en-US" b="1" dirty="0" err="1"/>
              <a:t>Sensorless</a:t>
            </a:r>
            <a:r>
              <a:rPr lang="en-US" b="1" dirty="0"/>
              <a:t> agent</a:t>
            </a:r>
            <a:r>
              <a:rPr lang="en-US" dirty="0"/>
              <a:t>: has no percept schemas.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8BF4D-6A02-4F41-801A-0901C276FFF0}"/>
                  </a:ext>
                </a:extLst>
              </p:cNvPr>
              <p:cNvSpPr txBox="1"/>
              <p:nvPr/>
            </p:nvSpPr>
            <p:spPr>
              <a:xfrm>
                <a:off x="2705100" y="3354963"/>
                <a:ext cx="3733800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𝑃𝑒𝑟𝑐𝑒𝑝𝑡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𝐶𝑜𝑙𝑜𝑟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)),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    PRECOND: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𝑂𝑏𝑗𝑒𝑐𝑡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𝑖𝑛𝑉𝑖𝑒𝑤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F8BF4D-6A02-4F41-801A-0901C276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354963"/>
                <a:ext cx="3733800" cy="646331"/>
              </a:xfrm>
              <a:prstGeom prst="rect">
                <a:avLst/>
              </a:prstGeom>
              <a:blipFill>
                <a:blip r:embed="rId2"/>
                <a:stretch>
                  <a:fillRect l="-3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73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B91C-491C-3579-7F50-1024ADC3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Observability: </a:t>
            </a:r>
            <a:r>
              <a:rPr lang="en-US" dirty="0" err="1"/>
              <a:t>Sensorless</a:t>
            </a:r>
            <a:r>
              <a:rPr lang="en-US" dirty="0"/>
              <a:t> 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FB7E1-FD8D-2D84-0F13-321C9DBF0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assume the underlying planning problem is deterministic.</a:t>
                </a:r>
              </a:p>
              <a:p>
                <a:endParaRPr lang="en-US" dirty="0"/>
              </a:p>
              <a:p>
                <a:r>
                  <a:rPr lang="en-US" dirty="0"/>
                  <a:t>Similar to </a:t>
                </a:r>
                <a:r>
                  <a:rPr lang="en-US" dirty="0" err="1"/>
                  <a:t>sensorless</a:t>
                </a:r>
                <a:r>
                  <a:rPr lang="en-US" dirty="0"/>
                  <a:t> search in Chapter 4. Differences:</a:t>
                </a:r>
              </a:p>
              <a:p>
                <a:pPr lvl="1"/>
                <a:r>
                  <a:rPr lang="en-US" dirty="0"/>
                  <a:t>Transition model is a set of action schemata.</a:t>
                </a:r>
              </a:p>
              <a:p>
                <a:pPr lvl="1"/>
                <a:r>
                  <a:rPr lang="en-US" dirty="0"/>
                  <a:t>Belief state is represented as a logical formula where unknown </a:t>
                </a:r>
                <a:r>
                  <a:rPr lang="en-US" dirty="0" err="1"/>
                  <a:t>fluents</a:t>
                </a:r>
                <a:r>
                  <a:rPr lang="en-US" dirty="0"/>
                  <a:t> are missing.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Update: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RESULT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𝑅𝐸𝑆𝑈𝐿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685800" lvl="2" indent="0">
                  <a:buNone/>
                </a:pPr>
                <a:endParaRPr lang="en-US" dirty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represents the physical transition model which adds positive and negative literals to the state description. The state description becomes more and more complete.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4FB7E1-FD8D-2D84-0F13-321C9DBF0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0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1C35-FEE3-9B9C-A72D-8720B42D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Determinism &amp; Observability: </a:t>
            </a:r>
            <a:br>
              <a:rPr lang="en-US" dirty="0"/>
            </a:br>
            <a:r>
              <a:rPr lang="en-US" dirty="0"/>
              <a:t>Contingency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98CF-C368-54C6-5597-451AABDB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create a conditional plan for partially observable planning problems and non-deterministic problems.</a:t>
            </a:r>
          </a:p>
          <a:p>
            <a:r>
              <a:rPr lang="en-US" dirty="0"/>
              <a:t>We already have introduced conditional plans in Chapter 4 and just need to augment it by:</a:t>
            </a:r>
          </a:p>
          <a:p>
            <a:pPr lvl="1"/>
            <a:r>
              <a:rPr lang="en-US" dirty="0"/>
              <a:t>Action schemata instead of a transition function.</a:t>
            </a:r>
          </a:p>
          <a:p>
            <a:pPr lvl="1"/>
            <a:r>
              <a:rPr lang="en-US" dirty="0"/>
              <a:t>Percept schemata to reason about how to get needed percepts.</a:t>
            </a:r>
          </a:p>
          <a:p>
            <a:pPr lvl="1"/>
            <a:r>
              <a:rPr lang="en-US" dirty="0"/>
              <a:t>The state has a factored representation as facts in 1-CNF. </a:t>
            </a:r>
          </a:p>
          <a:p>
            <a:pPr lvl="1"/>
            <a:endParaRPr lang="en-US" dirty="0"/>
          </a:p>
          <a:p>
            <a:r>
              <a:rPr lang="en-US" dirty="0"/>
              <a:t>Use </a:t>
            </a:r>
            <a:r>
              <a:rPr lang="en-US" b="1" dirty="0"/>
              <a:t>AND-OR search </a:t>
            </a:r>
            <a:r>
              <a:rPr lang="en-US" dirty="0"/>
              <a:t>over belief states. </a:t>
            </a:r>
          </a:p>
          <a:p>
            <a:endParaRPr lang="en-US" dirty="0"/>
          </a:p>
          <a:p>
            <a:r>
              <a:rPr lang="en-US" b="1" dirty="0"/>
              <a:t>Issues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Contingency plans become very complicated with </a:t>
            </a:r>
            <a:r>
              <a:rPr lang="en-US" b="1" dirty="0"/>
              <a:t>non-deterministic effects </a:t>
            </a:r>
            <a:r>
              <a:rPr lang="en-US" dirty="0"/>
              <a:t>like failures in actions or percepts. E.g., moving north fails 1 out of 100 times. </a:t>
            </a:r>
          </a:p>
          <a:p>
            <a:pPr lvl="1"/>
            <a:r>
              <a:rPr lang="en-US" dirty="0"/>
              <a:t>Plan fails with </a:t>
            </a:r>
            <a:r>
              <a:rPr lang="en-US" b="1" dirty="0"/>
              <a:t>incorrect model of the world</a:t>
            </a:r>
            <a:r>
              <a:rPr lang="en-US" dirty="0"/>
              <a:t>. E.g., actions with missing preconditions or missing effects, missing </a:t>
            </a:r>
            <a:r>
              <a:rPr lang="en-US" dirty="0" err="1"/>
              <a:t>fluents</a:t>
            </a:r>
            <a:r>
              <a:rPr lang="en-US" dirty="0"/>
              <a:t>, exogenous effects.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E4DEC-63A1-37A0-3EBB-370ED47005E4}"/>
              </a:ext>
            </a:extLst>
          </p:cNvPr>
          <p:cNvSpPr txBox="1"/>
          <p:nvPr/>
        </p:nvSpPr>
        <p:spPr>
          <a:xfrm>
            <a:off x="6417733" y="6191074"/>
            <a:ext cx="2114550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→ Online Planning</a:t>
            </a:r>
          </a:p>
        </p:txBody>
      </p:sp>
    </p:spTree>
    <p:extLst>
      <p:ext uri="{BB962C8B-B14F-4D97-AF65-F5344CB8AC3E}">
        <p14:creationId xmlns:p14="http://schemas.microsoft.com/office/powerpoint/2010/main" val="22305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F3CB-A22B-C5DA-0E43-FD46626C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BFA16A-C04D-8A61-3BD4-7B6C84626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061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0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F69F-5BB1-2B5D-6B48-16251754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Monitoring and Replanning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36A4-06FF-6D99-46B2-B231728F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214"/>
            <a:ext cx="7886700" cy="4167186"/>
          </a:xfrm>
        </p:spPr>
        <p:txBody>
          <a:bodyPr>
            <a:normAutofit/>
          </a:bodyPr>
          <a:lstStyle/>
          <a:p>
            <a:r>
              <a:rPr lang="en-US" dirty="0"/>
              <a:t> Perform regular planning, but </a:t>
            </a:r>
            <a:r>
              <a:rPr lang="en-US" b="1" dirty="0"/>
              <a:t>replan</a:t>
            </a:r>
            <a:r>
              <a:rPr lang="en-US" dirty="0"/>
              <a:t> when plan execution fails.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execution monitoring </a:t>
            </a:r>
            <a:r>
              <a:rPr lang="en-US" dirty="0"/>
              <a:t>to determine the need for replanning. The agent can perform:</a:t>
            </a:r>
          </a:p>
          <a:p>
            <a:pPr lvl="1"/>
            <a:r>
              <a:rPr lang="en-US" b="1" dirty="0"/>
              <a:t>Action monitoring</a:t>
            </a:r>
            <a:r>
              <a:rPr lang="en-US" dirty="0"/>
              <a:t>: Only execute the action if the preconditions are met.</a:t>
            </a:r>
          </a:p>
          <a:p>
            <a:pPr lvl="1"/>
            <a:r>
              <a:rPr lang="en-US" b="1" dirty="0"/>
              <a:t>Plan monitoring</a:t>
            </a:r>
            <a:r>
              <a:rPr lang="en-US" dirty="0"/>
              <a:t>: Verify that the remaining plan will still succeed.</a:t>
            </a:r>
          </a:p>
          <a:p>
            <a:pPr lvl="1"/>
            <a:r>
              <a:rPr lang="en-US" b="1" dirty="0"/>
              <a:t>Goal monitoring</a:t>
            </a:r>
            <a:r>
              <a:rPr lang="en-US" dirty="0"/>
              <a:t>: Check if a better set of goals has become available.</a:t>
            </a:r>
          </a:p>
          <a:p>
            <a:endParaRPr lang="en-US" dirty="0"/>
          </a:p>
          <a:p>
            <a:r>
              <a:rPr lang="en-US" dirty="0"/>
              <a:t>Large contingency plans can often be made simpler by having unlikely branches just say “REPLAN.” </a:t>
            </a:r>
            <a:br>
              <a:rPr lang="en-US" dirty="0"/>
            </a:br>
            <a:r>
              <a:rPr lang="en-US" dirty="0"/>
              <a:t>E.g., Chess: don’t plan for very unlikely moves of the opponent.</a:t>
            </a:r>
          </a:p>
        </p:txBody>
      </p:sp>
    </p:spTree>
    <p:extLst>
      <p:ext uri="{BB962C8B-B14F-4D97-AF65-F5344CB8AC3E}">
        <p14:creationId xmlns:p14="http://schemas.microsoft.com/office/powerpoint/2010/main" val="23885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1117-5C1F-B578-1024-D9AFBAA9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Plan Monitoring with Repair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FB9378-AA4D-5D59-37D0-161320DC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8" y="2258409"/>
            <a:ext cx="8016503" cy="3814245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36791F6-4BEB-58FC-9760-E41CB9DB7113}"/>
              </a:ext>
            </a:extLst>
          </p:cNvPr>
          <p:cNvSpPr/>
          <p:nvPr/>
        </p:nvSpPr>
        <p:spPr>
          <a:xfrm>
            <a:off x="3886200" y="1529298"/>
            <a:ext cx="1571250" cy="388937"/>
          </a:xfrm>
          <a:prstGeom prst="wedgeRectCallout">
            <a:avLst>
              <a:gd name="adj1" fmla="val -7582"/>
              <a:gd name="adj2" fmla="val 1611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Initial plan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6802917-C6DB-D1CE-62A5-C28754A6AF9E}"/>
              </a:ext>
            </a:extLst>
          </p:cNvPr>
          <p:cNvSpPr/>
          <p:nvPr/>
        </p:nvSpPr>
        <p:spPr>
          <a:xfrm>
            <a:off x="838200" y="4038600"/>
            <a:ext cx="2104887" cy="1105299"/>
          </a:xfrm>
          <a:prstGeom prst="wedgeRectCallout">
            <a:avLst>
              <a:gd name="adj1" fmla="val 74832"/>
              <a:gd name="adj2" fmla="val 205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Failure detected: Should be in state E. Remaining plan will not work.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90BEAC1-9DC7-2989-67CF-81E707A9A8A7}"/>
              </a:ext>
            </a:extLst>
          </p:cNvPr>
          <p:cNvSpPr/>
          <p:nvPr/>
        </p:nvSpPr>
        <p:spPr>
          <a:xfrm>
            <a:off x="6466636" y="4038600"/>
            <a:ext cx="1686764" cy="388937"/>
          </a:xfrm>
          <a:prstGeom prst="wedgeRectCallout">
            <a:avLst>
              <a:gd name="adj1" fmla="val -74756"/>
              <a:gd name="adj2" fmla="val -3564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 Continuation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9E9F8E-411B-3604-6434-8D0C8A1C1E49}"/>
              </a:ext>
            </a:extLst>
          </p:cNvPr>
          <p:cNvSpPr/>
          <p:nvPr/>
        </p:nvSpPr>
        <p:spPr>
          <a:xfrm>
            <a:off x="1905000" y="3401440"/>
            <a:ext cx="1575540" cy="1392853"/>
          </a:xfrm>
          <a:custGeom>
            <a:avLst/>
            <a:gdLst>
              <a:gd name="connsiteX0" fmla="*/ 0 w 1575540"/>
              <a:gd name="connsiteY0" fmla="*/ 49476 h 1392853"/>
              <a:gd name="connsiteX1" fmla="*/ 1354667 w 1575540"/>
              <a:gd name="connsiteY1" fmla="*/ 162364 h 1392853"/>
              <a:gd name="connsiteX2" fmla="*/ 1557867 w 1575540"/>
              <a:gd name="connsiteY2" fmla="*/ 1392853 h 13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540" h="1392853">
                <a:moveTo>
                  <a:pt x="0" y="49476"/>
                </a:moveTo>
                <a:cubicBezTo>
                  <a:pt x="547511" y="-6028"/>
                  <a:pt x="1095023" y="-61532"/>
                  <a:pt x="1354667" y="162364"/>
                </a:cubicBezTo>
                <a:cubicBezTo>
                  <a:pt x="1614311" y="386260"/>
                  <a:pt x="1586089" y="889556"/>
                  <a:pt x="1557867" y="1392853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5C369F8-084D-1423-6ACC-754D65956E33}"/>
              </a:ext>
            </a:extLst>
          </p:cNvPr>
          <p:cNvSpPr/>
          <p:nvPr/>
        </p:nvSpPr>
        <p:spPr>
          <a:xfrm>
            <a:off x="5029201" y="4038600"/>
            <a:ext cx="1292087" cy="388936"/>
          </a:xfrm>
          <a:prstGeom prst="wedgeRectCallout">
            <a:avLst>
              <a:gd name="adj1" fmla="val -114636"/>
              <a:gd name="adj2" fmla="val -689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Repair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11A0C4-D5EC-9B02-C499-70EF567D6524}"/>
              </a:ext>
            </a:extLst>
          </p:cNvPr>
          <p:cNvCxnSpPr/>
          <p:nvPr/>
        </p:nvCxnSpPr>
        <p:spPr>
          <a:xfrm flipV="1">
            <a:off x="4114800" y="3505200"/>
            <a:ext cx="0" cy="1289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00F77E-B3C8-8014-A3E5-E321259D922A}"/>
              </a:ext>
            </a:extLst>
          </p:cNvPr>
          <p:cNvCxnSpPr>
            <a:cxnSpLocks/>
          </p:cNvCxnSpPr>
          <p:nvPr/>
        </p:nvCxnSpPr>
        <p:spPr>
          <a:xfrm>
            <a:off x="4114800" y="3429000"/>
            <a:ext cx="2819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90568D-67FD-4F58-6083-56168E3C1037}"/>
              </a:ext>
            </a:extLst>
          </p:cNvPr>
          <p:cNvSpPr txBox="1"/>
          <p:nvPr/>
        </p:nvSpPr>
        <p:spPr>
          <a:xfrm>
            <a:off x="678771" y="3104137"/>
            <a:ext cx="12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Actual path taken</a:t>
            </a:r>
          </a:p>
        </p:txBody>
      </p:sp>
    </p:spTree>
    <p:extLst>
      <p:ext uri="{BB962C8B-B14F-4D97-AF65-F5344CB8AC3E}">
        <p14:creationId xmlns:p14="http://schemas.microsoft.com/office/powerpoint/2010/main" val="25223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lti-coloured push pins connected by a black wire">
            <a:extLst>
              <a:ext uri="{FF2B5EF4-FFF2-40B4-BE49-F238E27FC236}">
                <a16:creationId xmlns:a16="http://schemas.microsoft.com/office/drawing/2014/main" id="{E9ACFE73-6C07-E0F5-276A-794F32AC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DBC9-51AE-1B5A-AE04-BD706562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2644"/>
            <a:ext cx="2866642" cy="1158875"/>
          </a:xfrm>
        </p:spPr>
        <p:txBody>
          <a:bodyPr>
            <a:normAutofit/>
          </a:bodyPr>
          <a:lstStyle/>
          <a:p>
            <a:r>
              <a:rPr lang="en-US" sz="35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7016-9B87-C362-5EFD-39A2F8849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76400"/>
            <a:ext cx="3257549" cy="481647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Action schemata </a:t>
            </a:r>
            <a:r>
              <a:rPr lang="en-US" sz="1800" dirty="0"/>
              <a:t>make specifying the transition function easier.</a:t>
            </a:r>
          </a:p>
          <a:p>
            <a:endParaRPr lang="en-US" sz="1800" dirty="0"/>
          </a:p>
          <a:p>
            <a:r>
              <a:rPr lang="en-US" sz="1800" b="1" dirty="0"/>
              <a:t>Hierarchical planning </a:t>
            </a:r>
            <a:r>
              <a:rPr lang="en-US" sz="1800" dirty="0"/>
              <a:t>lets us deal with the exponential size of the state space. The agent can reason at a more abstract level of high-level actions and the states are typically discrete.</a:t>
            </a:r>
          </a:p>
          <a:p>
            <a:endParaRPr lang="en-US" sz="1800" dirty="0"/>
          </a:p>
          <a:p>
            <a:r>
              <a:rPr lang="en-US" sz="1800" b="1" dirty="0"/>
              <a:t>Online planning with monitoring and replanning </a:t>
            </a:r>
            <a:r>
              <a:rPr lang="en-US" sz="1800" dirty="0"/>
              <a:t>is </a:t>
            </a:r>
          </a:p>
          <a:p>
            <a:pPr lvl="1"/>
            <a:r>
              <a:rPr lang="en-US" sz="1500" dirty="0"/>
              <a:t>very flexible</a:t>
            </a:r>
          </a:p>
          <a:p>
            <a:pPr lvl="1"/>
            <a:r>
              <a:rPr lang="en-US" sz="1500" dirty="0"/>
              <a:t>can deal with many types of issues (sensor/actuator failure, imperfect models of the environment)</a:t>
            </a:r>
          </a:p>
          <a:p>
            <a:pPr lvl="1"/>
            <a:r>
              <a:rPr lang="en-US" sz="1500" dirty="0"/>
              <a:t>Can make conditional plans smaller by omitting unlikely paths and leaving them for later replanning.  </a:t>
            </a:r>
          </a:p>
        </p:txBody>
      </p:sp>
    </p:spTree>
    <p:extLst>
      <p:ext uri="{BB962C8B-B14F-4D97-AF65-F5344CB8AC3E}">
        <p14:creationId xmlns:p14="http://schemas.microsoft.com/office/powerpoint/2010/main" val="12203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ncil on top of a paper with a printed line graph">
            <a:extLst>
              <a:ext uri="{FF2B5EF4-FFF2-40B4-BE49-F238E27FC236}">
                <a16:creationId xmlns:a16="http://schemas.microsoft.com/office/drawing/2014/main" id="{32CB316C-C376-9477-24CF-71C835FF6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09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EAECB-19C2-BF6B-D086-2C7DC5D1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</a:rPr>
              <a:t>Classical Planning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6B077-490C-B552-7CD2-23EF5F821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Using Planning Domain Definition Languages</a:t>
            </a:r>
          </a:p>
        </p:txBody>
      </p:sp>
    </p:spTree>
    <p:extLst>
      <p:ext uri="{BB962C8B-B14F-4D97-AF65-F5344CB8AC3E}">
        <p14:creationId xmlns:p14="http://schemas.microsoft.com/office/powerpoint/2010/main" val="41411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6449-A8C2-E30A-D831-C994165B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2B9B-8DD7-6AA6-A42B-7D996F9D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 sequence of actions to accomplish a goal in a discrete, deterministic, static, fully observable environment.</a:t>
            </a:r>
          </a:p>
          <a:p>
            <a:endParaRPr lang="en-US" dirty="0"/>
          </a:p>
          <a:p>
            <a:r>
              <a:rPr lang="en-US" dirty="0"/>
              <a:t>Options we have already discussed:</a:t>
            </a:r>
          </a:p>
          <a:p>
            <a:pPr lvl="1"/>
            <a:r>
              <a:rPr lang="en-US" dirty="0"/>
              <a:t>Chapter 3: </a:t>
            </a:r>
            <a:r>
              <a:rPr lang="en-US" b="1" dirty="0"/>
              <a:t>Search</a:t>
            </a:r>
            <a:r>
              <a:rPr lang="en-US" dirty="0"/>
              <a:t> with a heuristic for informed search. </a:t>
            </a:r>
          </a:p>
          <a:p>
            <a:pPr lvl="1"/>
            <a:r>
              <a:rPr lang="en-US" dirty="0"/>
              <a:t>Chapter 7: Propositional </a:t>
            </a:r>
            <a:r>
              <a:rPr lang="en-US" b="1" dirty="0"/>
              <a:t>logic</a:t>
            </a:r>
            <a:r>
              <a:rPr lang="en-US" dirty="0"/>
              <a:t> with custom code.</a:t>
            </a:r>
          </a:p>
          <a:p>
            <a:endParaRPr lang="en-US" dirty="0"/>
          </a:p>
          <a:p>
            <a:r>
              <a:rPr lang="en-US" b="1" dirty="0"/>
              <a:t>Issue</a:t>
            </a:r>
            <a:r>
              <a:rPr lang="en-US" dirty="0"/>
              <a:t>: Large state space.</a:t>
            </a:r>
          </a:p>
          <a:p>
            <a:endParaRPr lang="en-US" dirty="0"/>
          </a:p>
          <a:p>
            <a:r>
              <a:rPr lang="en-US" b="1" dirty="0"/>
              <a:t>Solution</a:t>
            </a:r>
            <a:r>
              <a:rPr lang="en-US" dirty="0"/>
              <a:t>: Factored state representation using a Planning Domain Definition Language (PDDL) + Action schemas</a:t>
            </a:r>
          </a:p>
        </p:txBody>
      </p:sp>
    </p:spTree>
    <p:extLst>
      <p:ext uri="{BB962C8B-B14F-4D97-AF65-F5344CB8AC3E}">
        <p14:creationId xmlns:p14="http://schemas.microsoft.com/office/powerpoint/2010/main" val="213242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E623-80E2-4A05-3E3D-530F07E6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r>
              <a:rPr lang="en-US" dirty="0"/>
              <a:t>Planning Domain Definition Language (PDDL)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CA66-0734-B467-087D-4766F4253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7886700" cy="496887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Factored state description</a:t>
                </a:r>
                <a:r>
                  <a:rPr lang="en-US" dirty="0"/>
                  <a:t>: a conjunction of ground atomic </a:t>
                </a:r>
                <a:r>
                  <a:rPr lang="en-US" dirty="0" err="1"/>
                  <a:t>fluents</a:t>
                </a:r>
                <a:r>
                  <a:rPr lang="en-US" dirty="0"/>
                  <a:t> (in 1-conjunctive normal form; 1-CNF).</a:t>
                </a:r>
              </a:p>
              <a:p>
                <a:r>
                  <a:rPr lang="en-US" b="1" dirty="0"/>
                  <a:t>Action Schema </a:t>
                </a:r>
                <a:r>
                  <a:rPr lang="en-US" dirty="0"/>
                  <a:t>(=precondition-effect description)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applicable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entails the precondition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effect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to remove the negated </a:t>
                </a:r>
                <a:r>
                  <a:rPr lang="en-US" dirty="0" err="1"/>
                  <a:t>fluents</a:t>
                </a:r>
                <a:r>
                  <a:rPr lang="en-US" dirty="0"/>
                  <a:t> and adds the positive </a:t>
                </a:r>
                <a:r>
                  <a:rPr lang="en-US" dirty="0" err="1"/>
                  <a:t>fluents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RESULT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DEL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ADD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goal</a:t>
                </a:r>
                <a:r>
                  <a:rPr lang="en-US" dirty="0"/>
                  <a:t> is just like a precondition.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𝑃𝑙𝑎𝑛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𝑆𝐹𝑂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𝑃𝑙𝑎𝑛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𝐽𝐹𝐾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E3CA66-0734-B467-087D-4766F4253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7886700" cy="4968873"/>
              </a:xfrm>
              <a:blipFill>
                <a:blip r:embed="rId2"/>
                <a:stretch>
                  <a:fillRect l="-464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A6515E1-EF9A-CBF3-704E-F34BCDE4A96E}"/>
              </a:ext>
            </a:extLst>
          </p:cNvPr>
          <p:cNvGrpSpPr/>
          <p:nvPr/>
        </p:nvGrpSpPr>
        <p:grpSpPr>
          <a:xfrm>
            <a:off x="2209800" y="2590800"/>
            <a:ext cx="4495800" cy="1700427"/>
            <a:chOff x="2133600" y="2928132"/>
            <a:chExt cx="4495800" cy="1700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B873EB-34EF-B3D5-B0B5-C6A0FF10B17B}"/>
                    </a:ext>
                  </a:extLst>
                </p:cNvPr>
                <p:cNvSpPr txBox="1"/>
                <p:nvPr/>
              </p:nvSpPr>
              <p:spPr>
                <a:xfrm>
                  <a:off x="2133600" y="2928132"/>
                  <a:ext cx="4495800" cy="1200329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𝐴𝑐𝑡𝑖𝑜𝑛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𝐹𝑙𝑦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)),</m:t>
                        </m:r>
                      </m:oMath>
                    </m:oMathPara>
                  </a14:m>
                  <a:br>
                    <a:rPr lang="en-US" dirty="0"/>
                  </a:br>
                  <a:r>
                    <a:rPr lang="en-US" dirty="0"/>
                    <a:t>    PRECOND: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𝑃𝑙𝑎𝑛𝑒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∧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𝐴𝑖𝑟𝑝𝑜𝑟𝑡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:r>
                    <a:rPr lang="en-US" b="0" i="1" dirty="0">
                      <a:latin typeface="Cambria Math" panose="02040503050406030204" pitchFamily="18" charset="0"/>
                    </a:rPr>
                    <a:t>	    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𝐴𝑖𝑟𝑝𝑜𝑟𝑡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</m:oMath>
                  </a14:m>
                  <a:br>
                    <a:rPr lang="en-US" b="0" i="1" dirty="0">
                      <a:latin typeface="Cambria Math" panose="02040503050406030204" pitchFamily="18" charset="0"/>
                    </a:rPr>
                  </a:br>
                  <a:r>
                    <a:rPr lang="en-US" b="0" i="1" dirty="0">
                      <a:latin typeface="Cambria Math" panose="02040503050406030204" pitchFamily="18" charset="0"/>
                    </a:rPr>
                    <a:t>    </a:t>
                  </a:r>
                  <a:r>
                    <a:rPr lang="en-US" dirty="0"/>
                    <a:t>EFFECT: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B873EB-34EF-B3D5-B0B5-C6A0FF10B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2928132"/>
                  <a:ext cx="4495800" cy="1200329"/>
                </a:xfrm>
                <a:prstGeom prst="rect">
                  <a:avLst/>
                </a:prstGeom>
                <a:blipFill>
                  <a:blip r:embed="rId3"/>
                  <a:stretch>
                    <a:fillRect b="-65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FDFEF3D3-7C68-35CD-A0BF-9F4DCEB51156}"/>
                </a:ext>
              </a:extLst>
            </p:cNvPr>
            <p:cNvSpPr/>
            <p:nvPr/>
          </p:nvSpPr>
          <p:spPr>
            <a:xfrm rot="16200000">
              <a:off x="3863182" y="3589616"/>
              <a:ext cx="152400" cy="132556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215A22C6-7724-3F7D-1F46-227668D3D240}"/>
                </a:ext>
              </a:extLst>
            </p:cNvPr>
            <p:cNvSpPr/>
            <p:nvPr/>
          </p:nvSpPr>
          <p:spPr>
            <a:xfrm rot="16200000">
              <a:off x="5143503" y="3833296"/>
              <a:ext cx="152400" cy="83820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3E48CA-55B5-C62C-5612-B8CD91F04773}"/>
                    </a:ext>
                  </a:extLst>
                </p:cNvPr>
                <p:cNvSpPr txBox="1"/>
                <p:nvPr/>
              </p:nvSpPr>
              <p:spPr>
                <a:xfrm>
                  <a:off x="3550588" y="4259227"/>
                  <a:ext cx="8386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DEL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B3E48CA-55B5-C62C-5612-B8CD91F047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588" y="4259227"/>
                  <a:ext cx="83869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D7BF6F-9710-14FB-0ABE-4DCC8949B635}"/>
                    </a:ext>
                  </a:extLst>
                </p:cNvPr>
                <p:cNvSpPr txBox="1"/>
                <p:nvPr/>
              </p:nvSpPr>
              <p:spPr>
                <a:xfrm>
                  <a:off x="4816646" y="4252396"/>
                  <a:ext cx="878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ADD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BD7BF6F-9710-14FB-0ABE-4DCC8949B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646" y="4252396"/>
                  <a:ext cx="87876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0FBF06B-FC30-F2D4-E658-642F70511104}"/>
              </a:ext>
            </a:extLst>
          </p:cNvPr>
          <p:cNvSpPr/>
          <p:nvPr/>
        </p:nvSpPr>
        <p:spPr>
          <a:xfrm>
            <a:off x="4457700" y="907571"/>
            <a:ext cx="2286000" cy="485663"/>
          </a:xfrm>
          <a:prstGeom prst="wedgeRectCallout">
            <a:avLst>
              <a:gd name="adj1" fmla="val -32191"/>
              <a:gd name="adj2" fmla="val 7877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 aspect of the world that can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348373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053F5-A01F-9DD9-58C6-0CF446BE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07" y="952500"/>
            <a:ext cx="658738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4D748-080F-75DE-73AA-697C834B4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6" b="8245"/>
          <a:stretch/>
        </p:blipFill>
        <p:spPr>
          <a:xfrm>
            <a:off x="580045" y="3352801"/>
            <a:ext cx="7983909" cy="31400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B79A033-FCBA-3B85-821F-A1BC5708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Block World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22CB2-60B7-D79F-0F36-B07DFAE286BC}"/>
              </a:ext>
            </a:extLst>
          </p:cNvPr>
          <p:cNvSpPr/>
          <p:nvPr/>
        </p:nvSpPr>
        <p:spPr>
          <a:xfrm>
            <a:off x="1066800" y="3276600"/>
            <a:ext cx="7391400" cy="2590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DF15-0DE0-17E1-1A0B-B5A2926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Algorithm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6C6A-4109-0C8B-E03F-9A048A75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8683"/>
            <a:ext cx="7886700" cy="160337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b="1" dirty="0"/>
              <a:t>Forward state-space search</a:t>
            </a:r>
            <a:r>
              <a:rPr lang="en-US" dirty="0"/>
              <a:t>: Action schema represents the transition model. Perform regular BFS/DFS search. Often A* with a heuristics is used to deal with the state space size.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dirty="0"/>
              <a:t>Backward search </a:t>
            </a:r>
            <a:r>
              <a:rPr lang="en-US" dirty="0"/>
              <a:t>(= regression search): keeps the branching factor low. Issue: How do we define heuristics?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Convert the PDDL description into propositional form and use an efficient solver for the </a:t>
            </a:r>
            <a:r>
              <a:rPr lang="en-US" b="1" dirty="0"/>
              <a:t>Boolean satisfiability problem (SAT).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8971F-3732-A176-6993-BFE5E4317FA4}"/>
                  </a:ext>
                </a:extLst>
              </p:cNvPr>
              <p:cNvSpPr txBox="1"/>
              <p:nvPr/>
            </p:nvSpPr>
            <p:spPr>
              <a:xfrm>
                <a:off x="6172905" y="2907276"/>
                <a:ext cx="2437695" cy="156966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Example: maze</a:t>
                </a:r>
              </a:p>
              <a:p>
                <a:r>
                  <a:rPr lang="en-US" sz="1600" dirty="0"/>
                  <a:t>State: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𝑃𝑜𝑠𝑋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𝑃𝑜𝑠𝑌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600" b="0" dirty="0"/>
              </a:p>
              <a:p>
                <a:endParaRPr lang="en-US" sz="1600" dirty="0"/>
              </a:p>
              <a:p>
                <a:r>
                  <a:rPr lang="en-US" sz="1600" dirty="0"/>
                  <a:t>Heuristic: Ignore precondition that checks for walls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98971F-3732-A176-6993-BFE5E431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05" y="2907276"/>
                <a:ext cx="2437695" cy="1569660"/>
              </a:xfrm>
              <a:prstGeom prst="rect">
                <a:avLst/>
              </a:prstGeom>
              <a:blipFill>
                <a:blip r:embed="rId2"/>
                <a:stretch>
                  <a:fillRect l="-1244" t="-772" b="-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F3C4-34D7-ACF8-B458-EFFB86EF2D6A}"/>
                  </a:ext>
                </a:extLst>
              </p:cNvPr>
              <p:cNvSpPr txBox="1"/>
              <p:nvPr/>
            </p:nvSpPr>
            <p:spPr>
              <a:xfrm>
                <a:off x="628650" y="2907276"/>
                <a:ext cx="5495572" cy="3585597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indent="-457200"/>
                <a:r>
                  <a:rPr lang="en-US" sz="1900" b="1" dirty="0"/>
                  <a:t>A* Heuristics for Planning</a:t>
                </a:r>
                <a:br>
                  <a:rPr lang="en-US" sz="1900" dirty="0"/>
                </a:br>
                <a:r>
                  <a:rPr lang="en-US" sz="1600" dirty="0"/>
                  <a:t>Use the factored state description to calculate a heuristic function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that estimates the distance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to the goal. If it is admissible (does not overestimate the distance), then A* can be used.</a:t>
                </a:r>
              </a:p>
              <a:p>
                <a:r>
                  <a:rPr lang="en-US" sz="1600" dirty="0"/>
                  <a:t>Example relaxations to create a heuristic: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Ignore preconditions: any action can be used in any state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Ignore delete-list: no negative effects, problem progresses monotonically towards the goal.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Serializable subgoals: subgoals can be achieved without undoing a previous subgoal.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State abstraction to reduce the number of states. E.g., ignore some </a:t>
                </a:r>
                <a:r>
                  <a:rPr lang="en-US" sz="1600" dirty="0" err="1"/>
                  <a:t>fluents</a:t>
                </a:r>
                <a:r>
                  <a:rPr lang="en-US" sz="16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8F3C4-34D7-ACF8-B458-EFFB86EF2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07276"/>
                <a:ext cx="5495572" cy="3585597"/>
              </a:xfrm>
              <a:prstGeom prst="rect">
                <a:avLst/>
              </a:prstGeom>
              <a:blipFill>
                <a:blip r:embed="rId3"/>
                <a:stretch>
                  <a:fillRect l="-885" t="-678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6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twork with pins">
            <a:extLst>
              <a:ext uri="{FF2B5EF4-FFF2-40B4-BE49-F238E27FC236}">
                <a16:creationId xmlns:a16="http://schemas.microsoft.com/office/drawing/2014/main" id="{6CFE7E86-3B3A-CF90-8B24-78E832299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" t="9091" r="11407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955849-F968-B578-225C-7F5765F0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>
                <a:solidFill>
                  <a:schemeClr val="bg1"/>
                </a:solidFill>
              </a:rPr>
              <a:t>Hierarchical Planning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4587AE-ABA0-194C-351F-0AC9B57B9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Manage complexity using high-level actions.</a:t>
            </a:r>
          </a:p>
        </p:txBody>
      </p:sp>
    </p:spTree>
    <p:extLst>
      <p:ext uri="{BB962C8B-B14F-4D97-AF65-F5344CB8AC3E}">
        <p14:creationId xmlns:p14="http://schemas.microsoft.com/office/powerpoint/2010/main" val="388060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506AFF-AF29-96C2-5EF7-502B20E2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CA6AD3-502A-1267-94D8-D79AD2A20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1145"/>
            <a:ext cx="7886700" cy="101566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high-level action (HLA)</a:t>
            </a:r>
            <a:r>
              <a:rPr lang="en-US" sz="2000" dirty="0"/>
              <a:t> solves a problem or a subproblem in one step.</a:t>
            </a:r>
          </a:p>
          <a:p>
            <a:r>
              <a:rPr lang="en-US" sz="2000" dirty="0"/>
              <a:t> An HLA has one or several refinements into a sequence of HLAs or primitive actions.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D05FDD-5905-B107-87E2-E227FDAAB3AA}"/>
              </a:ext>
            </a:extLst>
          </p:cNvPr>
          <p:cNvGrpSpPr/>
          <p:nvPr/>
        </p:nvGrpSpPr>
        <p:grpSpPr>
          <a:xfrm>
            <a:off x="1081794" y="2895600"/>
            <a:ext cx="7481181" cy="2041150"/>
            <a:chOff x="1117424" y="2743200"/>
            <a:chExt cx="7481181" cy="20411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DCA540-2573-EF53-0B61-2BDC2A70612D}"/>
                </a:ext>
              </a:extLst>
            </p:cNvPr>
            <p:cNvGrpSpPr/>
            <p:nvPr/>
          </p:nvGrpSpPr>
          <p:grpSpPr>
            <a:xfrm>
              <a:off x="1117424" y="2743200"/>
              <a:ext cx="6909151" cy="2029807"/>
              <a:chOff x="990600" y="2819400"/>
              <a:chExt cx="6909151" cy="202980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1AD3830-BFE8-1389-5D6D-0148DF599640}"/>
                  </a:ext>
                </a:extLst>
              </p:cNvPr>
              <p:cNvSpPr/>
              <p:nvPr/>
            </p:nvSpPr>
            <p:spPr>
              <a:xfrm>
                <a:off x="3953933" y="2819400"/>
                <a:ext cx="685800" cy="304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HLA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08D7E7-B13C-0A08-DE0C-DBBD782EF9BB}"/>
                  </a:ext>
                </a:extLst>
              </p:cNvPr>
              <p:cNvGrpSpPr/>
              <p:nvPr/>
            </p:nvGrpSpPr>
            <p:grpSpPr>
              <a:xfrm>
                <a:off x="1393826" y="3710605"/>
                <a:ext cx="2068688" cy="304800"/>
                <a:chOff x="1962856" y="3696494"/>
                <a:chExt cx="2068688" cy="30480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9639E6B-F8CE-B9B9-2EAC-E6E9638F1B13}"/>
                    </a:ext>
                  </a:extLst>
                </p:cNvPr>
                <p:cNvSpPr/>
                <p:nvPr/>
              </p:nvSpPr>
              <p:spPr>
                <a:xfrm>
                  <a:off x="1962856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3DC27188-6253-3FDF-D979-DB8EF6CDD40B}"/>
                    </a:ext>
                  </a:extLst>
                </p:cNvPr>
                <p:cNvSpPr/>
                <p:nvPr/>
              </p:nvSpPr>
              <p:spPr>
                <a:xfrm>
                  <a:off x="2667000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57252BA-4D95-F198-8326-BBE2DF805B5D}"/>
                    </a:ext>
                  </a:extLst>
                </p:cNvPr>
                <p:cNvSpPr/>
                <p:nvPr/>
              </p:nvSpPr>
              <p:spPr>
                <a:xfrm>
                  <a:off x="3345744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7FF7FA9-5F9E-3FF3-5376-04EE70D6D726}"/>
                  </a:ext>
                </a:extLst>
              </p:cNvPr>
              <p:cNvGrpSpPr/>
              <p:nvPr/>
            </p:nvGrpSpPr>
            <p:grpSpPr>
              <a:xfrm>
                <a:off x="3855156" y="3710605"/>
                <a:ext cx="1389944" cy="304800"/>
                <a:chOff x="4696883" y="3696494"/>
                <a:chExt cx="1389944" cy="304800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43089D98-602B-FC80-5ACF-30088ADA4AF8}"/>
                    </a:ext>
                  </a:extLst>
                </p:cNvPr>
                <p:cNvSpPr/>
                <p:nvPr/>
              </p:nvSpPr>
              <p:spPr>
                <a:xfrm>
                  <a:off x="4696883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3BEF652A-B708-AAF3-AF2F-8562986CE054}"/>
                    </a:ext>
                  </a:extLst>
                </p:cNvPr>
                <p:cNvSpPr/>
                <p:nvPr/>
              </p:nvSpPr>
              <p:spPr>
                <a:xfrm>
                  <a:off x="5401027" y="3696494"/>
                  <a:ext cx="685800" cy="3048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HLA</a:t>
                  </a: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9106676-E49E-09E4-A7BC-FC29E1F0C910}"/>
                  </a:ext>
                </a:extLst>
              </p:cNvPr>
              <p:cNvCxnSpPr>
                <a:stCxn id="6" idx="2"/>
                <a:endCxn id="8" idx="0"/>
              </p:cNvCxnSpPr>
              <p:nvPr/>
            </p:nvCxnSpPr>
            <p:spPr>
              <a:xfrm flipH="1">
                <a:off x="2440870" y="3124200"/>
                <a:ext cx="1855963" cy="586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5A211A-1BFE-B753-CA39-F51CD3E47FFB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4296833" y="3124200"/>
                <a:ext cx="244123" cy="572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D501BC-BBE4-2D36-4BA7-0C24D37951EF}"/>
                  </a:ext>
                </a:extLst>
              </p:cNvPr>
              <p:cNvCxnSpPr>
                <a:stCxn id="6" idx="2"/>
              </p:cNvCxnSpPr>
              <p:nvPr/>
            </p:nvCxnSpPr>
            <p:spPr>
              <a:xfrm>
                <a:off x="4296833" y="3124200"/>
                <a:ext cx="2561167" cy="572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47535-B2D5-7C12-C318-6662C6D7E35D}"/>
                  </a:ext>
                </a:extLst>
              </p:cNvPr>
              <p:cNvSpPr txBox="1"/>
              <p:nvPr/>
            </p:nvSpPr>
            <p:spPr>
              <a:xfrm>
                <a:off x="6598178" y="3539042"/>
                <a:ext cx="895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B4B68C-22B6-5F68-E565-ACC4A640CAD0}"/>
                  </a:ext>
                </a:extLst>
              </p:cNvPr>
              <p:cNvSpPr txBox="1"/>
              <p:nvPr/>
            </p:nvSpPr>
            <p:spPr>
              <a:xfrm>
                <a:off x="2826628" y="4264432"/>
                <a:ext cx="8957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576FC3BF-C7DF-3BB5-3ACD-A20C9F59E3FD}"/>
                      </a:ext>
                    </a:extLst>
                  </p:cNvPr>
                  <p:cNvSpPr/>
                  <p:nvPr/>
                </p:nvSpPr>
                <p:spPr>
                  <a:xfrm>
                    <a:off x="990600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576FC3BF-C7DF-3BB5-3ACD-A20C9F59E3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4498996"/>
                    <a:ext cx="282574" cy="304800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31D51AED-9DEB-90FC-7DE9-61DFD221216E}"/>
                      </a:ext>
                    </a:extLst>
                  </p:cNvPr>
                  <p:cNvSpPr/>
                  <p:nvPr/>
                </p:nvSpPr>
                <p:spPr>
                  <a:xfrm>
                    <a:off x="1273174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Rectangle: Rounded Corners 25">
                    <a:extLst>
                      <a:ext uri="{FF2B5EF4-FFF2-40B4-BE49-F238E27FC236}">
                        <a16:creationId xmlns:a16="http://schemas.microsoft.com/office/drawing/2014/main" id="{31D51AED-9DEB-90FC-7DE9-61DFD22121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3174" y="4498996"/>
                    <a:ext cx="282574" cy="304800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1DD38D0A-BA2F-CA51-8E74-EFC86FDB0A3F}"/>
                      </a:ext>
                    </a:extLst>
                  </p:cNvPr>
                  <p:cNvSpPr/>
                  <p:nvPr/>
                </p:nvSpPr>
                <p:spPr>
                  <a:xfrm>
                    <a:off x="1815396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1DD38D0A-BA2F-CA51-8E74-EFC86FDB0A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5396" y="4498996"/>
                    <a:ext cx="282574" cy="304800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5951CED8-EC61-D0E2-142C-037BF55B40DD}"/>
                      </a:ext>
                    </a:extLst>
                  </p:cNvPr>
                  <p:cNvSpPr/>
                  <p:nvPr/>
                </p:nvSpPr>
                <p:spPr>
                  <a:xfrm>
                    <a:off x="2097970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5951CED8-EC61-D0E2-142C-037BF55B40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7970" y="4498996"/>
                    <a:ext cx="282574" cy="304800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DB22C2E6-C74F-F22E-D365-7BBEF5BC3898}"/>
                      </a:ext>
                    </a:extLst>
                  </p:cNvPr>
                  <p:cNvSpPr/>
                  <p:nvPr/>
                </p:nvSpPr>
                <p:spPr>
                  <a:xfrm>
                    <a:off x="2380546" y="4498996"/>
                    <a:ext cx="282574" cy="304800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15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DB22C2E6-C74F-F22E-D365-7BBEF5BC38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0546" y="4498996"/>
                    <a:ext cx="282574" cy="304800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3BD64EA-55D9-AD4B-16B4-2E7ECFCA2757}"/>
                  </a:ext>
                </a:extLst>
              </p:cNvPr>
              <p:cNvCxnSpPr>
                <a:stCxn id="7" idx="2"/>
              </p:cNvCxnSpPr>
              <p:nvPr/>
            </p:nvCxnSpPr>
            <p:spPr>
              <a:xfrm flipH="1">
                <a:off x="1273174" y="4015405"/>
                <a:ext cx="463552" cy="483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12AEAD-0635-37C0-4A7C-7E24F603C01F}"/>
                  </a:ext>
                </a:extLst>
              </p:cNvPr>
              <p:cNvCxnSpPr>
                <a:stCxn id="7" idx="2"/>
                <a:endCxn id="28" idx="0"/>
              </p:cNvCxnSpPr>
              <p:nvPr/>
            </p:nvCxnSpPr>
            <p:spPr>
              <a:xfrm>
                <a:off x="1736726" y="4015405"/>
                <a:ext cx="502531" cy="483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4DA376-F6E2-E8FF-56BB-8200933E2BFA}"/>
                  </a:ext>
                </a:extLst>
              </p:cNvPr>
              <p:cNvSpPr txBox="1"/>
              <p:nvPr/>
            </p:nvSpPr>
            <p:spPr>
              <a:xfrm>
                <a:off x="3478028" y="4466730"/>
                <a:ext cx="4421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“Implementation” with only primitive actions</a:t>
                </a:r>
              </a:p>
            </p:txBody>
          </p:sp>
        </p:grp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AFDDD208-9527-801B-1D7D-D91AA1B30631}"/>
                </a:ext>
              </a:extLst>
            </p:cNvPr>
            <p:cNvSpPr/>
            <p:nvPr/>
          </p:nvSpPr>
          <p:spPr>
            <a:xfrm>
              <a:off x="8174392" y="2830743"/>
              <a:ext cx="424213" cy="1953607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Refinement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5B6ED1-644E-675A-8627-79AEEC0CFF25}"/>
              </a:ext>
            </a:extLst>
          </p:cNvPr>
          <p:cNvSpPr txBox="1"/>
          <p:nvPr/>
        </p:nvSpPr>
        <p:spPr>
          <a:xfrm>
            <a:off x="546452" y="5156079"/>
            <a:ext cx="79688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Reasoning and search for HLAs reduces the search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top-level HLA achieves the goal if at least one implementation achieves the goal.</a:t>
            </a:r>
          </a:p>
        </p:txBody>
      </p:sp>
    </p:spTree>
    <p:extLst>
      <p:ext uri="{BB962C8B-B14F-4D97-AF65-F5344CB8AC3E}">
        <p14:creationId xmlns:p14="http://schemas.microsoft.com/office/powerpoint/2010/main" val="11300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</TotalTime>
  <Words>1696</Words>
  <Application>Microsoft Office PowerPoint</Application>
  <PresentationFormat>On-screen Show (4:3)</PresentationFormat>
  <Paragraphs>201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CS 5/7320  Artificial Intelligence   Automated Planning: Hierarchical Planning and Monitoring   AIMA Chapter 11</vt:lpstr>
      <vt:lpstr>Contents</vt:lpstr>
      <vt:lpstr>Classical Planning</vt:lpstr>
      <vt:lpstr>Classical Planning</vt:lpstr>
      <vt:lpstr>Planning Domain Definition Language (PDDL)</vt:lpstr>
      <vt:lpstr>Example: Block World</vt:lpstr>
      <vt:lpstr>Algorithm Options</vt:lpstr>
      <vt:lpstr>Hierarchical Planning</vt:lpstr>
      <vt:lpstr>High-level Actions</vt:lpstr>
      <vt:lpstr>Example: Refinement</vt:lpstr>
      <vt:lpstr>Option 1: Search for Primitive Solutions</vt:lpstr>
      <vt:lpstr>Option 1: Search for Primitive Solutions –  BFS Implementation</vt:lpstr>
      <vt:lpstr>Option 2: Searching for Abstract Solutions </vt:lpstr>
      <vt:lpstr>Conclusion</vt:lpstr>
      <vt:lpstr>Monitoring and Replanning</vt:lpstr>
      <vt:lpstr>Belief States</vt:lpstr>
      <vt:lpstr>Observability: Percept Schema</vt:lpstr>
      <vt:lpstr>Observability: Sensorless Planning</vt:lpstr>
      <vt:lpstr>Determinism &amp; Observability:  Contingency Planning</vt:lpstr>
      <vt:lpstr>Execution Monitoring and Replanning</vt:lpstr>
      <vt:lpstr>Example: Plan Monitoring with Repair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Uncertainty</dc:title>
  <dc:creator>michael</dc:creator>
  <cp:lastModifiedBy>Hahsler, Michael</cp:lastModifiedBy>
  <cp:revision>74</cp:revision>
  <dcterms:created xsi:type="dcterms:W3CDTF">2020-12-02T20:47:32Z</dcterms:created>
  <dcterms:modified xsi:type="dcterms:W3CDTF">2025-06-05T20:29:31Z</dcterms:modified>
</cp:coreProperties>
</file>