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9" r:id="rId3"/>
    <p:sldId id="419" r:id="rId4"/>
    <p:sldId id="262" r:id="rId5"/>
    <p:sldId id="423" r:id="rId6"/>
    <p:sldId id="394" r:id="rId7"/>
    <p:sldId id="415" r:id="rId8"/>
    <p:sldId id="261" r:id="rId9"/>
    <p:sldId id="287" r:id="rId10"/>
    <p:sldId id="410" r:id="rId11"/>
    <p:sldId id="421" r:id="rId12"/>
    <p:sldId id="407" r:id="rId13"/>
    <p:sldId id="408" r:id="rId14"/>
    <p:sldId id="409" r:id="rId15"/>
    <p:sldId id="422" r:id="rId16"/>
    <p:sldId id="416" r:id="rId17"/>
    <p:sldId id="360" r:id="rId18"/>
    <p:sldId id="411" r:id="rId19"/>
    <p:sldId id="412" r:id="rId20"/>
    <p:sldId id="413" r:id="rId21"/>
    <p:sldId id="414" r:id="rId22"/>
    <p:sldId id="417" r:id="rId23"/>
    <p:sldId id="346" r:id="rId24"/>
    <p:sldId id="324" r:id="rId25"/>
    <p:sldId id="361" r:id="rId26"/>
    <p:sldId id="344" r:id="rId27"/>
    <p:sldId id="358" r:id="rId28"/>
    <p:sldId id="303" r:id="rId29"/>
    <p:sldId id="348" r:id="rId30"/>
    <p:sldId id="424" r:id="rId31"/>
    <p:sldId id="302" r:id="rId32"/>
    <p:sldId id="306" r:id="rId33"/>
    <p:sldId id="338" r:id="rId34"/>
    <p:sldId id="343" r:id="rId35"/>
    <p:sldId id="342" r:id="rId36"/>
    <p:sldId id="327" r:id="rId37"/>
    <p:sldId id="353" r:id="rId38"/>
    <p:sldId id="285" r:id="rId39"/>
    <p:sldId id="286" r:id="rId40"/>
    <p:sldId id="359" r:id="rId41"/>
    <p:sldId id="264" r:id="rId42"/>
    <p:sldId id="289" r:id="rId43"/>
    <p:sldId id="308" r:id="rId44"/>
    <p:sldId id="291" r:id="rId45"/>
    <p:sldId id="352" r:id="rId46"/>
    <p:sldId id="267" r:id="rId47"/>
    <p:sldId id="294" r:id="rId48"/>
    <p:sldId id="296" r:id="rId49"/>
    <p:sldId id="297" r:id="rId50"/>
    <p:sldId id="425" r:id="rId51"/>
    <p:sldId id="418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17CC78B-4C08-4CEF-A183-5C04EBBF2A83}">
          <p14:sldIdLst>
            <p14:sldId id="256"/>
            <p14:sldId id="259"/>
            <p14:sldId id="419"/>
            <p14:sldId id="262"/>
            <p14:sldId id="423"/>
            <p14:sldId id="394"/>
          </p14:sldIdLst>
        </p14:section>
        <p14:section name="Probability Theory" id="{70A12406-CDD5-4A15-B5FE-48EC99E475B5}">
          <p14:sldIdLst>
            <p14:sldId id="415"/>
            <p14:sldId id="261"/>
            <p14:sldId id="287"/>
            <p14:sldId id="410"/>
          </p14:sldIdLst>
        </p14:section>
        <p14:section name="Bayesian Updates" id="{9207B639-10B0-4128-A218-8F921BF35C5D}">
          <p14:sldIdLst>
            <p14:sldId id="421"/>
            <p14:sldId id="407"/>
            <p14:sldId id="408"/>
            <p14:sldId id="409"/>
            <p14:sldId id="422"/>
          </p14:sldIdLst>
        </p14:section>
        <p14:section name="Independence Between Events" id="{FAB46715-A3F2-4997-BFAC-F2CE882CC169}">
          <p14:sldIdLst>
            <p14:sldId id="416"/>
            <p14:sldId id="360"/>
            <p14:sldId id="411"/>
            <p14:sldId id="412"/>
            <p14:sldId id="413"/>
            <p14:sldId id="414"/>
            <p14:sldId id="417"/>
          </p14:sldIdLst>
        </p14:section>
        <p14:section name="Bayesian Decision Making" id="{680B9DD8-10E9-4600-90DD-79991482E91E}">
          <p14:sldIdLst>
            <p14:sldId id="346"/>
            <p14:sldId id="324"/>
            <p14:sldId id="361"/>
            <p14:sldId id="344"/>
            <p14:sldId id="358"/>
            <p14:sldId id="303"/>
            <p14:sldId id="348"/>
          </p14:sldIdLst>
        </p14:section>
        <p14:section name="Example: Naive Bayes Classifier" id="{0FC24CCC-C7BE-4DA9-8CB4-AC8EB74EDB63}">
          <p14:sldIdLst>
            <p14:sldId id="424"/>
            <p14:sldId id="302"/>
            <p14:sldId id="306"/>
            <p14:sldId id="338"/>
            <p14:sldId id="343"/>
            <p14:sldId id="342"/>
            <p14:sldId id="327"/>
          </p14:sldIdLst>
        </p14:section>
        <p14:section name="Appendix: Probability Theory" id="{7B52410D-1824-48C6-80A5-0EC8263C4B45}">
          <p14:sldIdLst>
            <p14:sldId id="353"/>
            <p14:sldId id="285"/>
            <p14:sldId id="286"/>
            <p14:sldId id="359"/>
            <p14:sldId id="264"/>
            <p14:sldId id="289"/>
            <p14:sldId id="308"/>
            <p14:sldId id="291"/>
            <p14:sldId id="352"/>
            <p14:sldId id="267"/>
            <p14:sldId id="294"/>
            <p14:sldId id="296"/>
            <p14:sldId id="297"/>
            <p14:sldId id="425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7" autoAdjust="0"/>
  </p:normalViewPr>
  <p:slideViewPr>
    <p:cSldViewPr>
      <p:cViewPr varScale="1">
        <p:scale>
          <a:sx n="147" d="100"/>
          <a:sy n="147" d="100"/>
        </p:scale>
        <p:origin x="1644" y="1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C6803-CA4B-420D-A759-A0176716CD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3CC82-3478-4D41-B047-5280D6218386}">
      <dgm:prSet/>
      <dgm:spPr/>
      <dgm:t>
        <a:bodyPr/>
        <a:lstStyle/>
        <a:p>
          <a:r>
            <a:rPr lang="en-US" dirty="0"/>
            <a:t>Randomness and Probability Theory</a:t>
          </a:r>
        </a:p>
      </dgm:t>
    </dgm:pt>
    <dgm:pt modelId="{EC9FA683-7C9F-4F3C-9D7B-F4134175B941}" type="parTrans" cxnId="{4D78158A-6127-4485-9228-4830BE8F9308}">
      <dgm:prSet/>
      <dgm:spPr/>
      <dgm:t>
        <a:bodyPr/>
        <a:lstStyle/>
        <a:p>
          <a:endParaRPr lang="en-US"/>
        </a:p>
      </dgm:t>
    </dgm:pt>
    <dgm:pt modelId="{4AA0B62A-EBAA-4094-BAAD-7D30DA2065F6}" type="sibTrans" cxnId="{4D78158A-6127-4485-9228-4830BE8F9308}">
      <dgm:prSet/>
      <dgm:spPr/>
      <dgm:t>
        <a:bodyPr/>
        <a:lstStyle/>
        <a:p>
          <a:endParaRPr lang="en-US"/>
        </a:p>
      </dgm:t>
    </dgm:pt>
    <dgm:pt modelId="{4A686FD9-F517-4034-849B-38895D14ED95}">
      <dgm:prSet/>
      <dgm:spPr/>
      <dgm:t>
        <a:bodyPr/>
        <a:lstStyle/>
        <a:p>
          <a:r>
            <a:rPr lang="en-US" dirty="0"/>
            <a:t>Independence between Events</a:t>
          </a:r>
        </a:p>
      </dgm:t>
    </dgm:pt>
    <dgm:pt modelId="{B5AC7067-DFCC-4F66-B792-E6FD34576449}" type="parTrans" cxnId="{9F78771E-D83F-4FE3-A44B-F778098C046F}">
      <dgm:prSet/>
      <dgm:spPr/>
      <dgm:t>
        <a:bodyPr/>
        <a:lstStyle/>
        <a:p>
          <a:endParaRPr lang="en-US"/>
        </a:p>
      </dgm:t>
    </dgm:pt>
    <dgm:pt modelId="{C9797574-41BD-42CD-B50E-64C62694529C}" type="sibTrans" cxnId="{9F78771E-D83F-4FE3-A44B-F778098C046F}">
      <dgm:prSet/>
      <dgm:spPr/>
      <dgm:t>
        <a:bodyPr/>
        <a:lstStyle/>
        <a:p>
          <a:endParaRPr lang="en-US"/>
        </a:p>
      </dgm:t>
    </dgm:pt>
    <dgm:pt modelId="{74B4ED53-1771-488D-ABAD-21D1DA690E51}">
      <dgm:prSet/>
      <dgm:spPr/>
      <dgm:t>
        <a:bodyPr/>
        <a:lstStyle/>
        <a:p>
          <a:r>
            <a:rPr lang="en-US" dirty="0"/>
            <a:t>Bayesian Decision Making</a:t>
          </a:r>
        </a:p>
      </dgm:t>
    </dgm:pt>
    <dgm:pt modelId="{6EE8B661-5343-4B26-B6C6-894D5D8A7773}" type="parTrans" cxnId="{ABB642C9-CEA5-4E8F-847C-482E95851269}">
      <dgm:prSet/>
      <dgm:spPr/>
      <dgm:t>
        <a:bodyPr/>
        <a:lstStyle/>
        <a:p>
          <a:endParaRPr lang="en-US"/>
        </a:p>
      </dgm:t>
    </dgm:pt>
    <dgm:pt modelId="{877A99D1-B351-4E05-99E6-5FAD7B69E1C8}" type="sibTrans" cxnId="{ABB642C9-CEA5-4E8F-847C-482E95851269}">
      <dgm:prSet/>
      <dgm:spPr/>
      <dgm:t>
        <a:bodyPr/>
        <a:lstStyle/>
        <a:p>
          <a:endParaRPr lang="en-US"/>
        </a:p>
      </dgm:t>
    </dgm:pt>
    <dgm:pt modelId="{9227DA0E-23FC-4CFA-8C59-414EB0E01F6C}">
      <dgm:prSet/>
      <dgm:spPr/>
      <dgm:t>
        <a:bodyPr/>
        <a:lstStyle/>
        <a:p>
          <a:r>
            <a:rPr lang="en-US" dirty="0"/>
            <a:t>Example: Naïve Bayesian Classifier</a:t>
          </a:r>
        </a:p>
      </dgm:t>
    </dgm:pt>
    <dgm:pt modelId="{3DB6186E-4551-43E5-86B1-E1DD65E0DC9E}" type="parTrans" cxnId="{E42A713B-7206-49A5-9A6C-85CF3F2FC3FC}">
      <dgm:prSet/>
      <dgm:spPr/>
      <dgm:t>
        <a:bodyPr/>
        <a:lstStyle/>
        <a:p>
          <a:endParaRPr lang="en-US"/>
        </a:p>
      </dgm:t>
    </dgm:pt>
    <dgm:pt modelId="{5AFFAE01-E256-4EE8-9509-B262F1BD23CD}" type="sibTrans" cxnId="{E42A713B-7206-49A5-9A6C-85CF3F2FC3FC}">
      <dgm:prSet/>
      <dgm:spPr/>
      <dgm:t>
        <a:bodyPr/>
        <a:lstStyle/>
        <a:p>
          <a:endParaRPr lang="en-US"/>
        </a:p>
      </dgm:t>
    </dgm:pt>
    <dgm:pt modelId="{86E3E225-B4A3-4A0B-B2CA-5B314C597C99}">
      <dgm:prSet/>
      <dgm:spPr/>
      <dgm:t>
        <a:bodyPr/>
        <a:lstStyle/>
        <a:p>
          <a:r>
            <a:rPr lang="en-US" dirty="0"/>
            <a:t>Bayes’ Update Rule</a:t>
          </a:r>
        </a:p>
      </dgm:t>
    </dgm:pt>
    <dgm:pt modelId="{E33C57F0-2D9C-4403-BFEC-5AD7A1C13A1D}" type="parTrans" cxnId="{40913D69-2FD7-40E1-80AA-3E8573CB85D8}">
      <dgm:prSet/>
      <dgm:spPr/>
      <dgm:t>
        <a:bodyPr/>
        <a:lstStyle/>
        <a:p>
          <a:endParaRPr lang="en-US"/>
        </a:p>
      </dgm:t>
    </dgm:pt>
    <dgm:pt modelId="{2BE45C76-530B-4B80-B7AF-9C0EBEAC5209}" type="sibTrans" cxnId="{40913D69-2FD7-40E1-80AA-3E8573CB85D8}">
      <dgm:prSet/>
      <dgm:spPr/>
      <dgm:t>
        <a:bodyPr/>
        <a:lstStyle/>
        <a:p>
          <a:endParaRPr lang="en-US"/>
        </a:p>
      </dgm:t>
    </dgm:pt>
    <dgm:pt modelId="{93623590-CF4A-4CD2-BB6E-ABC5C3F4BECF}" type="pres">
      <dgm:prSet presAssocID="{277C6803-CA4B-420D-A759-A0176716CDEC}" presName="CompostProcess" presStyleCnt="0">
        <dgm:presLayoutVars>
          <dgm:dir/>
          <dgm:resizeHandles val="exact"/>
        </dgm:presLayoutVars>
      </dgm:prSet>
      <dgm:spPr/>
    </dgm:pt>
    <dgm:pt modelId="{9754C195-A9F0-4F0D-A6D2-0DD1520FF8CB}" type="pres">
      <dgm:prSet presAssocID="{277C6803-CA4B-420D-A759-A0176716CDEC}" presName="arrow" presStyleLbl="bgShp" presStyleIdx="0" presStyleCnt="1"/>
      <dgm:spPr/>
    </dgm:pt>
    <dgm:pt modelId="{2940AEB7-E777-4807-BDF0-EF3FA0BEEEC2}" type="pres">
      <dgm:prSet presAssocID="{277C6803-CA4B-420D-A759-A0176716CDEC}" presName="linearProcess" presStyleCnt="0"/>
      <dgm:spPr/>
    </dgm:pt>
    <dgm:pt modelId="{C49C918E-2348-45D8-9BB6-36FC3910AEE6}" type="pres">
      <dgm:prSet presAssocID="{0BB3CC82-3478-4D41-B047-5280D6218386}" presName="textNode" presStyleLbl="node1" presStyleIdx="0" presStyleCnt="5">
        <dgm:presLayoutVars>
          <dgm:bulletEnabled val="1"/>
        </dgm:presLayoutVars>
      </dgm:prSet>
      <dgm:spPr/>
    </dgm:pt>
    <dgm:pt modelId="{C2900225-7812-4D77-ADCE-66E4758CD0CA}" type="pres">
      <dgm:prSet presAssocID="{4AA0B62A-EBAA-4094-BAAD-7D30DA2065F6}" presName="sibTrans" presStyleCnt="0"/>
      <dgm:spPr/>
    </dgm:pt>
    <dgm:pt modelId="{E8E5824E-00F1-481C-89D2-BEE940CDB516}" type="pres">
      <dgm:prSet presAssocID="{86E3E225-B4A3-4A0B-B2CA-5B314C597C99}" presName="textNode" presStyleLbl="node1" presStyleIdx="1" presStyleCnt="5">
        <dgm:presLayoutVars>
          <dgm:bulletEnabled val="1"/>
        </dgm:presLayoutVars>
      </dgm:prSet>
      <dgm:spPr/>
    </dgm:pt>
    <dgm:pt modelId="{0BF87DD6-8604-47B2-8BE9-5282EFB825BE}" type="pres">
      <dgm:prSet presAssocID="{2BE45C76-530B-4B80-B7AF-9C0EBEAC5209}" presName="sibTrans" presStyleCnt="0"/>
      <dgm:spPr/>
    </dgm:pt>
    <dgm:pt modelId="{FE566455-4387-4F3B-93FD-63039231E455}" type="pres">
      <dgm:prSet presAssocID="{4A686FD9-F517-4034-849B-38895D14ED95}" presName="textNode" presStyleLbl="node1" presStyleIdx="2" presStyleCnt="5">
        <dgm:presLayoutVars>
          <dgm:bulletEnabled val="1"/>
        </dgm:presLayoutVars>
      </dgm:prSet>
      <dgm:spPr/>
    </dgm:pt>
    <dgm:pt modelId="{7685ED58-3418-4846-9665-E14742C7BD0B}" type="pres">
      <dgm:prSet presAssocID="{C9797574-41BD-42CD-B50E-64C62694529C}" presName="sibTrans" presStyleCnt="0"/>
      <dgm:spPr/>
    </dgm:pt>
    <dgm:pt modelId="{FC3C55A0-84B2-4F6E-AB59-77725D722C40}" type="pres">
      <dgm:prSet presAssocID="{74B4ED53-1771-488D-ABAD-21D1DA690E51}" presName="textNode" presStyleLbl="node1" presStyleIdx="3" presStyleCnt="5">
        <dgm:presLayoutVars>
          <dgm:bulletEnabled val="1"/>
        </dgm:presLayoutVars>
      </dgm:prSet>
      <dgm:spPr/>
    </dgm:pt>
    <dgm:pt modelId="{7FE43F55-AB52-4260-A2ED-9324174B1544}" type="pres">
      <dgm:prSet presAssocID="{877A99D1-B351-4E05-99E6-5FAD7B69E1C8}" presName="sibTrans" presStyleCnt="0"/>
      <dgm:spPr/>
    </dgm:pt>
    <dgm:pt modelId="{06064AD5-8D7F-4BDF-925D-EFA8045701F9}" type="pres">
      <dgm:prSet presAssocID="{9227DA0E-23FC-4CFA-8C59-414EB0E01F6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F78771E-D83F-4FE3-A44B-F778098C046F}" srcId="{277C6803-CA4B-420D-A759-A0176716CDEC}" destId="{4A686FD9-F517-4034-849B-38895D14ED95}" srcOrd="2" destOrd="0" parTransId="{B5AC7067-DFCC-4F66-B792-E6FD34576449}" sibTransId="{C9797574-41BD-42CD-B50E-64C62694529C}"/>
    <dgm:cxn modelId="{52A1022F-23A3-464D-9B10-D792CC4B9106}" type="presOf" srcId="{86E3E225-B4A3-4A0B-B2CA-5B314C597C99}" destId="{E8E5824E-00F1-481C-89D2-BEE940CDB516}" srcOrd="0" destOrd="0" presId="urn:microsoft.com/office/officeart/2005/8/layout/hProcess9"/>
    <dgm:cxn modelId="{C2500236-EA4A-468D-BB1C-6B3E83AB6481}" type="presOf" srcId="{4A686FD9-F517-4034-849B-38895D14ED95}" destId="{FE566455-4387-4F3B-93FD-63039231E455}" srcOrd="0" destOrd="0" presId="urn:microsoft.com/office/officeart/2005/8/layout/hProcess9"/>
    <dgm:cxn modelId="{E42A713B-7206-49A5-9A6C-85CF3F2FC3FC}" srcId="{277C6803-CA4B-420D-A759-A0176716CDEC}" destId="{9227DA0E-23FC-4CFA-8C59-414EB0E01F6C}" srcOrd="4" destOrd="0" parTransId="{3DB6186E-4551-43E5-86B1-E1DD65E0DC9E}" sibTransId="{5AFFAE01-E256-4EE8-9509-B262F1BD23CD}"/>
    <dgm:cxn modelId="{40913D69-2FD7-40E1-80AA-3E8573CB85D8}" srcId="{277C6803-CA4B-420D-A759-A0176716CDEC}" destId="{86E3E225-B4A3-4A0B-B2CA-5B314C597C99}" srcOrd="1" destOrd="0" parTransId="{E33C57F0-2D9C-4403-BFEC-5AD7A1C13A1D}" sibTransId="{2BE45C76-530B-4B80-B7AF-9C0EBEAC5209}"/>
    <dgm:cxn modelId="{4D78158A-6127-4485-9228-4830BE8F9308}" srcId="{277C6803-CA4B-420D-A759-A0176716CDEC}" destId="{0BB3CC82-3478-4D41-B047-5280D6218386}" srcOrd="0" destOrd="0" parTransId="{EC9FA683-7C9F-4F3C-9D7B-F4134175B941}" sibTransId="{4AA0B62A-EBAA-4094-BAAD-7D30DA2065F6}"/>
    <dgm:cxn modelId="{98D54D8A-0966-471A-8A03-F463E3E4FD3D}" type="presOf" srcId="{0BB3CC82-3478-4D41-B047-5280D6218386}" destId="{C49C918E-2348-45D8-9BB6-36FC3910AEE6}" srcOrd="0" destOrd="0" presId="urn:microsoft.com/office/officeart/2005/8/layout/hProcess9"/>
    <dgm:cxn modelId="{0879C9B3-3FFE-43F3-8448-762C7FD9BC6F}" type="presOf" srcId="{74B4ED53-1771-488D-ABAD-21D1DA690E51}" destId="{FC3C55A0-84B2-4F6E-AB59-77725D722C40}" srcOrd="0" destOrd="0" presId="urn:microsoft.com/office/officeart/2005/8/layout/hProcess9"/>
    <dgm:cxn modelId="{ABB642C9-CEA5-4E8F-847C-482E95851269}" srcId="{277C6803-CA4B-420D-A759-A0176716CDEC}" destId="{74B4ED53-1771-488D-ABAD-21D1DA690E51}" srcOrd="3" destOrd="0" parTransId="{6EE8B661-5343-4B26-B6C6-894D5D8A7773}" sibTransId="{877A99D1-B351-4E05-99E6-5FAD7B69E1C8}"/>
    <dgm:cxn modelId="{20A242CC-255D-4EE4-BD4B-A2F5ED9DCAE9}" type="presOf" srcId="{9227DA0E-23FC-4CFA-8C59-414EB0E01F6C}" destId="{06064AD5-8D7F-4BDF-925D-EFA8045701F9}" srcOrd="0" destOrd="0" presId="urn:microsoft.com/office/officeart/2005/8/layout/hProcess9"/>
    <dgm:cxn modelId="{AA7D7CDF-7AD0-4080-94E1-5E5B41B38130}" type="presOf" srcId="{277C6803-CA4B-420D-A759-A0176716CDEC}" destId="{93623590-CF4A-4CD2-BB6E-ABC5C3F4BECF}" srcOrd="0" destOrd="0" presId="urn:microsoft.com/office/officeart/2005/8/layout/hProcess9"/>
    <dgm:cxn modelId="{04508D0A-E7F3-4AA3-8620-DE44F159C331}" type="presParOf" srcId="{93623590-CF4A-4CD2-BB6E-ABC5C3F4BECF}" destId="{9754C195-A9F0-4F0D-A6D2-0DD1520FF8CB}" srcOrd="0" destOrd="0" presId="urn:microsoft.com/office/officeart/2005/8/layout/hProcess9"/>
    <dgm:cxn modelId="{A97CB21C-F932-44CD-819E-E60A00C0FBE8}" type="presParOf" srcId="{93623590-CF4A-4CD2-BB6E-ABC5C3F4BECF}" destId="{2940AEB7-E777-4807-BDF0-EF3FA0BEEEC2}" srcOrd="1" destOrd="0" presId="urn:microsoft.com/office/officeart/2005/8/layout/hProcess9"/>
    <dgm:cxn modelId="{9F985081-4E40-4F93-88C2-35AF4C953A4F}" type="presParOf" srcId="{2940AEB7-E777-4807-BDF0-EF3FA0BEEEC2}" destId="{C49C918E-2348-45D8-9BB6-36FC3910AEE6}" srcOrd="0" destOrd="0" presId="urn:microsoft.com/office/officeart/2005/8/layout/hProcess9"/>
    <dgm:cxn modelId="{E1E358F4-BD8A-484C-9D85-B88F8CB9FFD4}" type="presParOf" srcId="{2940AEB7-E777-4807-BDF0-EF3FA0BEEEC2}" destId="{C2900225-7812-4D77-ADCE-66E4758CD0CA}" srcOrd="1" destOrd="0" presId="urn:microsoft.com/office/officeart/2005/8/layout/hProcess9"/>
    <dgm:cxn modelId="{F2CDD381-D6C3-473E-9430-595914AE3FA6}" type="presParOf" srcId="{2940AEB7-E777-4807-BDF0-EF3FA0BEEEC2}" destId="{E8E5824E-00F1-481C-89D2-BEE940CDB516}" srcOrd="2" destOrd="0" presId="urn:microsoft.com/office/officeart/2005/8/layout/hProcess9"/>
    <dgm:cxn modelId="{9CC6ABDE-160A-4E52-B5FB-AFA9ACB15950}" type="presParOf" srcId="{2940AEB7-E777-4807-BDF0-EF3FA0BEEEC2}" destId="{0BF87DD6-8604-47B2-8BE9-5282EFB825BE}" srcOrd="3" destOrd="0" presId="urn:microsoft.com/office/officeart/2005/8/layout/hProcess9"/>
    <dgm:cxn modelId="{2DC080EA-34FA-4231-9E1B-88EF50C76450}" type="presParOf" srcId="{2940AEB7-E777-4807-BDF0-EF3FA0BEEEC2}" destId="{FE566455-4387-4F3B-93FD-63039231E455}" srcOrd="4" destOrd="0" presId="urn:microsoft.com/office/officeart/2005/8/layout/hProcess9"/>
    <dgm:cxn modelId="{85238898-3046-480A-8E6E-7930658D5180}" type="presParOf" srcId="{2940AEB7-E777-4807-BDF0-EF3FA0BEEEC2}" destId="{7685ED58-3418-4846-9665-E14742C7BD0B}" srcOrd="5" destOrd="0" presId="urn:microsoft.com/office/officeart/2005/8/layout/hProcess9"/>
    <dgm:cxn modelId="{16A2F90B-22A4-4C2B-BB52-9B391B6CA0CC}" type="presParOf" srcId="{2940AEB7-E777-4807-BDF0-EF3FA0BEEEC2}" destId="{FC3C55A0-84B2-4F6E-AB59-77725D722C40}" srcOrd="6" destOrd="0" presId="urn:microsoft.com/office/officeart/2005/8/layout/hProcess9"/>
    <dgm:cxn modelId="{0899D7B3-468F-45E2-93F4-858C142C714C}" type="presParOf" srcId="{2940AEB7-E777-4807-BDF0-EF3FA0BEEEC2}" destId="{7FE43F55-AB52-4260-A2ED-9324174B1544}" srcOrd="7" destOrd="0" presId="urn:microsoft.com/office/officeart/2005/8/layout/hProcess9"/>
    <dgm:cxn modelId="{B3E9E043-F09A-4C38-BD91-AEB54C390C3D}" type="presParOf" srcId="{2940AEB7-E777-4807-BDF0-EF3FA0BEEEC2}" destId="{06064AD5-8D7F-4BDF-925D-EFA8045701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6F00E-4E64-4D1F-9605-E5BE237E17CC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6FF230-01AD-4806-8A1B-5235A5F9C5CF}">
      <dgm:prSet/>
      <dgm:spPr/>
      <dgm:t>
        <a:bodyPr/>
        <a:lstStyle/>
        <a:p>
          <a:r>
            <a:rPr lang="en-US" b="1" dirty="0"/>
            <a:t>Ignorance</a:t>
          </a:r>
        </a:p>
      </dgm:t>
    </dgm:pt>
    <dgm:pt modelId="{0926B62B-203C-487A-BB95-BAE7BABA3C8B}" type="parTrans" cxnId="{3F399084-F4CE-4981-8D02-3E88B1362FC1}">
      <dgm:prSet/>
      <dgm:spPr/>
      <dgm:t>
        <a:bodyPr/>
        <a:lstStyle/>
        <a:p>
          <a:endParaRPr lang="en-US"/>
        </a:p>
      </dgm:t>
    </dgm:pt>
    <dgm:pt modelId="{8FABE1C5-F694-45E1-8781-728F7E84EFF2}" type="sibTrans" cxnId="{3F399084-F4CE-4981-8D02-3E88B1362FC1}">
      <dgm:prSet/>
      <dgm:spPr/>
      <dgm:t>
        <a:bodyPr/>
        <a:lstStyle/>
        <a:p>
          <a:endParaRPr lang="en-US"/>
        </a:p>
      </dgm:t>
    </dgm:pt>
    <dgm:pt modelId="{EB941CD6-DAE3-45B1-8107-4DD2359FE18A}">
      <dgm:prSet/>
      <dgm:spPr/>
      <dgm:t>
        <a:bodyPr/>
        <a:lstStyle/>
        <a:p>
          <a:r>
            <a:rPr lang="en-US" dirty="0"/>
            <a:t>Lack of knowledge: </a:t>
          </a:r>
          <a:br>
            <a:rPr lang="en-US" dirty="0"/>
          </a:br>
          <a:r>
            <a:rPr lang="en-US" dirty="0"/>
            <a:t>partial observability, stochastic transitions, etc.</a:t>
          </a:r>
        </a:p>
      </dgm:t>
    </dgm:pt>
    <dgm:pt modelId="{3F53B2D6-35AE-4259-879C-F638D1629692}" type="parTrans" cxnId="{5A0EDDF2-3B97-4D6E-B4BD-D807F3F645CE}">
      <dgm:prSet/>
      <dgm:spPr/>
      <dgm:t>
        <a:bodyPr/>
        <a:lstStyle/>
        <a:p>
          <a:endParaRPr lang="en-US"/>
        </a:p>
      </dgm:t>
    </dgm:pt>
    <dgm:pt modelId="{C7EF7522-69C0-4E63-9374-8A3E57880B8C}" type="sibTrans" cxnId="{5A0EDDF2-3B97-4D6E-B4BD-D807F3F645CE}">
      <dgm:prSet/>
      <dgm:spPr/>
      <dgm:t>
        <a:bodyPr/>
        <a:lstStyle/>
        <a:p>
          <a:endParaRPr lang="en-US"/>
        </a:p>
      </dgm:t>
    </dgm:pt>
    <dgm:pt modelId="{7DE5B373-E1ED-42C5-9D91-9FC6503AF9BB}">
      <dgm:prSet/>
      <dgm:spPr/>
      <dgm:t>
        <a:bodyPr/>
        <a:lstStyle/>
        <a:p>
          <a:r>
            <a:rPr lang="en-US" b="1" dirty="0"/>
            <a:t>Randomness</a:t>
          </a:r>
        </a:p>
      </dgm:t>
    </dgm:pt>
    <dgm:pt modelId="{308E9C0C-9C95-449B-B7BA-99CA1EE3B229}" type="parTrans" cxnId="{8E030913-4657-4C60-9795-FA04F6B850A4}">
      <dgm:prSet/>
      <dgm:spPr/>
      <dgm:t>
        <a:bodyPr/>
        <a:lstStyle/>
        <a:p>
          <a:endParaRPr lang="en-US"/>
        </a:p>
      </dgm:t>
    </dgm:pt>
    <dgm:pt modelId="{082CA468-0E65-4904-8E19-5CF34616EF3C}" type="sibTrans" cxnId="{8E030913-4657-4C60-9795-FA04F6B850A4}">
      <dgm:prSet/>
      <dgm:spPr/>
      <dgm:t>
        <a:bodyPr/>
        <a:lstStyle/>
        <a:p>
          <a:endParaRPr lang="en-US"/>
        </a:p>
      </dgm:t>
    </dgm:pt>
    <dgm:pt modelId="{C8AAF3BA-2068-4A72-9245-A2D1C491EA94}">
      <dgm:prSet/>
      <dgm:spPr/>
      <dgm:t>
        <a:bodyPr/>
        <a:lstStyle/>
        <a:p>
          <a:r>
            <a:rPr lang="en-US" dirty="0"/>
            <a:t>Intrinsically random behavior: no patterns (not very common)</a:t>
          </a:r>
        </a:p>
      </dgm:t>
    </dgm:pt>
    <dgm:pt modelId="{F0EDEA8C-7C74-4DEC-B835-08DD157892B2}" type="parTrans" cxnId="{450A1997-0A64-468D-9CF5-E9117F29FFBC}">
      <dgm:prSet/>
      <dgm:spPr/>
      <dgm:t>
        <a:bodyPr/>
        <a:lstStyle/>
        <a:p>
          <a:endParaRPr lang="en-US"/>
        </a:p>
      </dgm:t>
    </dgm:pt>
    <dgm:pt modelId="{E8147712-EC17-4220-BFB0-00FCB089104E}" type="sibTrans" cxnId="{450A1997-0A64-468D-9CF5-E9117F29FFBC}">
      <dgm:prSet/>
      <dgm:spPr/>
      <dgm:t>
        <a:bodyPr/>
        <a:lstStyle/>
        <a:p>
          <a:endParaRPr lang="en-US"/>
        </a:p>
      </dgm:t>
    </dgm:pt>
    <dgm:pt modelId="{8072829D-6363-4AC9-B161-4045DC456C4E}">
      <dgm:prSet/>
      <dgm:spPr/>
      <dgm:t>
        <a:bodyPr/>
        <a:lstStyle/>
        <a:p>
          <a:r>
            <a:rPr lang="en-US" b="1" dirty="0"/>
            <a:t>Laziness</a:t>
          </a:r>
        </a:p>
      </dgm:t>
    </dgm:pt>
    <dgm:pt modelId="{92DD0DDC-0178-414E-9764-6C16D6436749}" type="parTrans" cxnId="{9737FF5A-BB5A-42EB-8E6A-6CD6A3991A7F}">
      <dgm:prSet/>
      <dgm:spPr/>
      <dgm:t>
        <a:bodyPr/>
        <a:lstStyle/>
        <a:p>
          <a:endParaRPr lang="en-US"/>
        </a:p>
      </dgm:t>
    </dgm:pt>
    <dgm:pt modelId="{3CB02D20-F89B-4608-BB11-9EC7A852CF4F}" type="sibTrans" cxnId="{9737FF5A-BB5A-42EB-8E6A-6CD6A3991A7F}">
      <dgm:prSet/>
      <dgm:spPr/>
      <dgm:t>
        <a:bodyPr/>
        <a:lstStyle/>
        <a:p>
          <a:endParaRPr lang="en-US"/>
        </a:p>
      </dgm:t>
    </dgm:pt>
    <dgm:pt modelId="{A168B58A-32AB-4418-9C31-F29B1AF2F681}">
      <dgm:prSet/>
      <dgm:spPr/>
      <dgm:t>
        <a:bodyPr/>
        <a:lstStyle/>
        <a:p>
          <a:r>
            <a:rPr lang="en-US" dirty="0"/>
            <a:t>Convenience: It is too hard to calculate the exact answer.</a:t>
          </a:r>
        </a:p>
      </dgm:t>
    </dgm:pt>
    <dgm:pt modelId="{37447F52-C7B7-47C5-AEF7-11E767F5B4C2}" type="parTrans" cxnId="{ED9ECC0A-F5D6-4B47-9FBC-4428CD4C4372}">
      <dgm:prSet/>
      <dgm:spPr/>
      <dgm:t>
        <a:bodyPr/>
        <a:lstStyle/>
        <a:p>
          <a:endParaRPr lang="en-US"/>
        </a:p>
      </dgm:t>
    </dgm:pt>
    <dgm:pt modelId="{56ACA6AB-FE5D-4BAB-B99B-F6FD12AF6E83}" type="sibTrans" cxnId="{ED9ECC0A-F5D6-4B47-9FBC-4428CD4C4372}">
      <dgm:prSet/>
      <dgm:spPr/>
      <dgm:t>
        <a:bodyPr/>
        <a:lstStyle/>
        <a:p>
          <a:endParaRPr lang="en-US"/>
        </a:p>
      </dgm:t>
    </dgm:pt>
    <dgm:pt modelId="{6E7774C8-DCB2-4F8A-B28D-460547637611}" type="pres">
      <dgm:prSet presAssocID="{A3E6F00E-4E64-4D1F-9605-E5BE237E17CC}" presName="Name0" presStyleCnt="0">
        <dgm:presLayoutVars>
          <dgm:dir/>
          <dgm:animLvl val="lvl"/>
          <dgm:resizeHandles val="exact"/>
        </dgm:presLayoutVars>
      </dgm:prSet>
      <dgm:spPr/>
    </dgm:pt>
    <dgm:pt modelId="{9E024323-F97B-40B2-85F7-91AB8FF6F200}" type="pres">
      <dgm:prSet presAssocID="{7DE5B373-E1ED-42C5-9D91-9FC6503AF9BB}" presName="Name8" presStyleCnt="0"/>
      <dgm:spPr/>
    </dgm:pt>
    <dgm:pt modelId="{EB30B9FE-6B19-4020-86DC-E7E593E4BB46}" type="pres">
      <dgm:prSet presAssocID="{7DE5B373-E1ED-42C5-9D91-9FC6503AF9BB}" presName="acctBkgd" presStyleLbl="alignAcc1" presStyleIdx="0" presStyleCnt="3"/>
      <dgm:spPr/>
    </dgm:pt>
    <dgm:pt modelId="{AD2F7A8E-60F3-4A35-9E07-32DF112810FC}" type="pres">
      <dgm:prSet presAssocID="{7DE5B373-E1ED-42C5-9D91-9FC6503AF9BB}" presName="acctTx" presStyleLbl="alignAcc1" presStyleIdx="0" presStyleCnt="3">
        <dgm:presLayoutVars>
          <dgm:bulletEnabled val="1"/>
        </dgm:presLayoutVars>
      </dgm:prSet>
      <dgm:spPr/>
    </dgm:pt>
    <dgm:pt modelId="{52D95F46-580C-435E-8188-AB6296AAFF66}" type="pres">
      <dgm:prSet presAssocID="{7DE5B373-E1ED-42C5-9D91-9FC6503AF9BB}" presName="level" presStyleLbl="node1" presStyleIdx="0" presStyleCnt="3">
        <dgm:presLayoutVars>
          <dgm:chMax val="1"/>
          <dgm:bulletEnabled val="1"/>
        </dgm:presLayoutVars>
      </dgm:prSet>
      <dgm:spPr/>
    </dgm:pt>
    <dgm:pt modelId="{DE4E8F67-9504-48D1-8633-7B5111F41ED8}" type="pres">
      <dgm:prSet presAssocID="{7DE5B373-E1ED-42C5-9D91-9FC6503AF9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647611-A67E-4212-86CF-D8043A3D247F}" type="pres">
      <dgm:prSet presAssocID="{2D6FF230-01AD-4806-8A1B-5235A5F9C5CF}" presName="Name8" presStyleCnt="0"/>
      <dgm:spPr/>
    </dgm:pt>
    <dgm:pt modelId="{3DC2BFBF-5B68-42C1-BB62-8CF49521E993}" type="pres">
      <dgm:prSet presAssocID="{2D6FF230-01AD-4806-8A1B-5235A5F9C5CF}" presName="acctBkgd" presStyleLbl="alignAcc1" presStyleIdx="1" presStyleCnt="3"/>
      <dgm:spPr/>
    </dgm:pt>
    <dgm:pt modelId="{2698A098-48D2-4318-A263-BCFAE10AC614}" type="pres">
      <dgm:prSet presAssocID="{2D6FF230-01AD-4806-8A1B-5235A5F9C5CF}" presName="acctTx" presStyleLbl="alignAcc1" presStyleIdx="1" presStyleCnt="3">
        <dgm:presLayoutVars>
          <dgm:bulletEnabled val="1"/>
        </dgm:presLayoutVars>
      </dgm:prSet>
      <dgm:spPr/>
    </dgm:pt>
    <dgm:pt modelId="{22A5CF03-1034-4B01-853C-F12738412919}" type="pres">
      <dgm:prSet presAssocID="{2D6FF230-01AD-4806-8A1B-5235A5F9C5CF}" presName="level" presStyleLbl="node1" presStyleIdx="1" presStyleCnt="3">
        <dgm:presLayoutVars>
          <dgm:chMax val="1"/>
          <dgm:bulletEnabled val="1"/>
        </dgm:presLayoutVars>
      </dgm:prSet>
      <dgm:spPr/>
    </dgm:pt>
    <dgm:pt modelId="{EA407C7E-9B59-4C7A-8705-5B352224DE77}" type="pres">
      <dgm:prSet presAssocID="{2D6FF230-01AD-4806-8A1B-5235A5F9C5C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F23130-E6A4-47CB-B49C-A270B863B8DE}" type="pres">
      <dgm:prSet presAssocID="{8072829D-6363-4AC9-B161-4045DC456C4E}" presName="Name8" presStyleCnt="0"/>
      <dgm:spPr/>
    </dgm:pt>
    <dgm:pt modelId="{25014B59-B648-4C72-81EF-2DD7D9CBA578}" type="pres">
      <dgm:prSet presAssocID="{8072829D-6363-4AC9-B161-4045DC456C4E}" presName="acctBkgd" presStyleLbl="alignAcc1" presStyleIdx="2" presStyleCnt="3"/>
      <dgm:spPr/>
    </dgm:pt>
    <dgm:pt modelId="{3E052AC8-E4C9-4853-BC07-A8E2F8335D9E}" type="pres">
      <dgm:prSet presAssocID="{8072829D-6363-4AC9-B161-4045DC456C4E}" presName="acctTx" presStyleLbl="alignAcc1" presStyleIdx="2" presStyleCnt="3">
        <dgm:presLayoutVars>
          <dgm:bulletEnabled val="1"/>
        </dgm:presLayoutVars>
      </dgm:prSet>
      <dgm:spPr/>
    </dgm:pt>
    <dgm:pt modelId="{8CE367D2-4A5A-450F-8E90-9B5E92452011}" type="pres">
      <dgm:prSet presAssocID="{8072829D-6363-4AC9-B161-4045DC456C4E}" presName="level" presStyleLbl="node1" presStyleIdx="2" presStyleCnt="3">
        <dgm:presLayoutVars>
          <dgm:chMax val="1"/>
          <dgm:bulletEnabled val="1"/>
        </dgm:presLayoutVars>
      </dgm:prSet>
      <dgm:spPr/>
    </dgm:pt>
    <dgm:pt modelId="{ED62BC56-C7D9-47DA-B626-66AB18968939}" type="pres">
      <dgm:prSet presAssocID="{8072829D-6363-4AC9-B161-4045DC456C4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9ECC0A-F5D6-4B47-9FBC-4428CD4C4372}" srcId="{8072829D-6363-4AC9-B161-4045DC456C4E}" destId="{A168B58A-32AB-4418-9C31-F29B1AF2F681}" srcOrd="0" destOrd="0" parTransId="{37447F52-C7B7-47C5-AEF7-11E767F5B4C2}" sibTransId="{56ACA6AB-FE5D-4BAB-B99B-F6FD12AF6E83}"/>
    <dgm:cxn modelId="{8E030913-4657-4C60-9795-FA04F6B850A4}" srcId="{A3E6F00E-4E64-4D1F-9605-E5BE237E17CC}" destId="{7DE5B373-E1ED-42C5-9D91-9FC6503AF9BB}" srcOrd="0" destOrd="0" parTransId="{308E9C0C-9C95-449B-B7BA-99CA1EE3B229}" sibTransId="{082CA468-0E65-4904-8E19-5CF34616EF3C}"/>
    <dgm:cxn modelId="{81F7411E-4FF8-4E21-A90E-66429DC6CB96}" type="presOf" srcId="{A3E6F00E-4E64-4D1F-9605-E5BE237E17CC}" destId="{6E7774C8-DCB2-4F8A-B28D-460547637611}" srcOrd="0" destOrd="0" presId="urn:microsoft.com/office/officeart/2005/8/layout/pyramid1"/>
    <dgm:cxn modelId="{73FAB832-8B3E-4332-91FF-2453075440AF}" type="presOf" srcId="{7DE5B373-E1ED-42C5-9D91-9FC6503AF9BB}" destId="{DE4E8F67-9504-48D1-8633-7B5111F41ED8}" srcOrd="1" destOrd="0" presId="urn:microsoft.com/office/officeart/2005/8/layout/pyramid1"/>
    <dgm:cxn modelId="{62F0D836-992D-4465-98A2-21F4329FA4A8}" type="presOf" srcId="{A168B58A-32AB-4418-9C31-F29B1AF2F681}" destId="{3E052AC8-E4C9-4853-BC07-A8E2F8335D9E}" srcOrd="1" destOrd="0" presId="urn:microsoft.com/office/officeart/2005/8/layout/pyramid1"/>
    <dgm:cxn modelId="{1446FC63-1B05-448F-8416-CCBADA3ADA71}" type="presOf" srcId="{2D6FF230-01AD-4806-8A1B-5235A5F9C5CF}" destId="{22A5CF03-1034-4B01-853C-F12738412919}" srcOrd="0" destOrd="0" presId="urn:microsoft.com/office/officeart/2005/8/layout/pyramid1"/>
    <dgm:cxn modelId="{9C71FD69-87F7-4D1D-9E83-ABE00413B3B8}" type="presOf" srcId="{7DE5B373-E1ED-42C5-9D91-9FC6503AF9BB}" destId="{52D95F46-580C-435E-8188-AB6296AAFF66}" srcOrd="0" destOrd="0" presId="urn:microsoft.com/office/officeart/2005/8/layout/pyramid1"/>
    <dgm:cxn modelId="{90867D6E-6E5E-4362-8E15-FD64AD484420}" type="presOf" srcId="{A168B58A-32AB-4418-9C31-F29B1AF2F681}" destId="{25014B59-B648-4C72-81EF-2DD7D9CBA578}" srcOrd="0" destOrd="0" presId="urn:microsoft.com/office/officeart/2005/8/layout/pyramid1"/>
    <dgm:cxn modelId="{C52C977A-DDB3-42F1-A673-25D214E9ABCE}" type="presOf" srcId="{8072829D-6363-4AC9-B161-4045DC456C4E}" destId="{8CE367D2-4A5A-450F-8E90-9B5E92452011}" srcOrd="0" destOrd="0" presId="urn:microsoft.com/office/officeart/2005/8/layout/pyramid1"/>
    <dgm:cxn modelId="{9737FF5A-BB5A-42EB-8E6A-6CD6A3991A7F}" srcId="{A3E6F00E-4E64-4D1F-9605-E5BE237E17CC}" destId="{8072829D-6363-4AC9-B161-4045DC456C4E}" srcOrd="2" destOrd="0" parTransId="{92DD0DDC-0178-414E-9764-6C16D6436749}" sibTransId="{3CB02D20-F89B-4608-BB11-9EC7A852CF4F}"/>
    <dgm:cxn modelId="{9131797C-C73E-4EB2-BA9F-C855D41E488E}" type="presOf" srcId="{EB941CD6-DAE3-45B1-8107-4DD2359FE18A}" destId="{3DC2BFBF-5B68-42C1-BB62-8CF49521E993}" srcOrd="0" destOrd="0" presId="urn:microsoft.com/office/officeart/2005/8/layout/pyramid1"/>
    <dgm:cxn modelId="{3F399084-F4CE-4981-8D02-3E88B1362FC1}" srcId="{A3E6F00E-4E64-4D1F-9605-E5BE237E17CC}" destId="{2D6FF230-01AD-4806-8A1B-5235A5F9C5CF}" srcOrd="1" destOrd="0" parTransId="{0926B62B-203C-487A-BB95-BAE7BABA3C8B}" sibTransId="{8FABE1C5-F694-45E1-8781-728F7E84EFF2}"/>
    <dgm:cxn modelId="{60854290-F821-49AD-812A-28FC31BFB7FF}" type="presOf" srcId="{8072829D-6363-4AC9-B161-4045DC456C4E}" destId="{ED62BC56-C7D9-47DA-B626-66AB18968939}" srcOrd="1" destOrd="0" presId="urn:microsoft.com/office/officeart/2005/8/layout/pyramid1"/>
    <dgm:cxn modelId="{450A1997-0A64-468D-9CF5-E9117F29FFBC}" srcId="{7DE5B373-E1ED-42C5-9D91-9FC6503AF9BB}" destId="{C8AAF3BA-2068-4A72-9245-A2D1C491EA94}" srcOrd="0" destOrd="0" parTransId="{F0EDEA8C-7C74-4DEC-B835-08DD157892B2}" sibTransId="{E8147712-EC17-4220-BFB0-00FCB089104E}"/>
    <dgm:cxn modelId="{61EA41A7-9A8E-4953-A0A4-E57EE2EF8279}" type="presOf" srcId="{EB941CD6-DAE3-45B1-8107-4DD2359FE18A}" destId="{2698A098-48D2-4318-A263-BCFAE10AC614}" srcOrd="1" destOrd="0" presId="urn:microsoft.com/office/officeart/2005/8/layout/pyramid1"/>
    <dgm:cxn modelId="{EFA783CB-AF9C-40D5-9B7C-E4235FAFDA8E}" type="presOf" srcId="{C8AAF3BA-2068-4A72-9245-A2D1C491EA94}" destId="{AD2F7A8E-60F3-4A35-9E07-32DF112810FC}" srcOrd="1" destOrd="0" presId="urn:microsoft.com/office/officeart/2005/8/layout/pyramid1"/>
    <dgm:cxn modelId="{99CE68CD-8A87-4B64-BA25-803550A6C504}" type="presOf" srcId="{C8AAF3BA-2068-4A72-9245-A2D1C491EA94}" destId="{EB30B9FE-6B19-4020-86DC-E7E593E4BB46}" srcOrd="0" destOrd="0" presId="urn:microsoft.com/office/officeart/2005/8/layout/pyramid1"/>
    <dgm:cxn modelId="{5A0EDDF2-3B97-4D6E-B4BD-D807F3F645CE}" srcId="{2D6FF230-01AD-4806-8A1B-5235A5F9C5CF}" destId="{EB941CD6-DAE3-45B1-8107-4DD2359FE18A}" srcOrd="0" destOrd="0" parTransId="{3F53B2D6-35AE-4259-879C-F638D1629692}" sibTransId="{C7EF7522-69C0-4E63-9374-8A3E57880B8C}"/>
    <dgm:cxn modelId="{3E7CE0FC-11D9-49BF-AA1B-F0A5A5E3A0A8}" type="presOf" srcId="{2D6FF230-01AD-4806-8A1B-5235A5F9C5CF}" destId="{EA407C7E-9B59-4C7A-8705-5B352224DE77}" srcOrd="1" destOrd="0" presId="urn:microsoft.com/office/officeart/2005/8/layout/pyramid1"/>
    <dgm:cxn modelId="{3E660964-2D7A-4534-819C-96A8C0AF2E61}" type="presParOf" srcId="{6E7774C8-DCB2-4F8A-B28D-460547637611}" destId="{9E024323-F97B-40B2-85F7-91AB8FF6F200}" srcOrd="0" destOrd="0" presId="urn:microsoft.com/office/officeart/2005/8/layout/pyramid1"/>
    <dgm:cxn modelId="{397DD9A5-3200-45FA-96FE-D665C8575283}" type="presParOf" srcId="{9E024323-F97B-40B2-85F7-91AB8FF6F200}" destId="{EB30B9FE-6B19-4020-86DC-E7E593E4BB46}" srcOrd="0" destOrd="0" presId="urn:microsoft.com/office/officeart/2005/8/layout/pyramid1"/>
    <dgm:cxn modelId="{5DCB234C-99F5-4E3F-B5BA-CED67640B4B1}" type="presParOf" srcId="{9E024323-F97B-40B2-85F7-91AB8FF6F200}" destId="{AD2F7A8E-60F3-4A35-9E07-32DF112810FC}" srcOrd="1" destOrd="0" presId="urn:microsoft.com/office/officeart/2005/8/layout/pyramid1"/>
    <dgm:cxn modelId="{DD71E56C-ACCC-4590-8B85-F300E192FCE5}" type="presParOf" srcId="{9E024323-F97B-40B2-85F7-91AB8FF6F200}" destId="{52D95F46-580C-435E-8188-AB6296AAFF66}" srcOrd="2" destOrd="0" presId="urn:microsoft.com/office/officeart/2005/8/layout/pyramid1"/>
    <dgm:cxn modelId="{B0D405B8-55CA-4AD7-B0CC-05618F9122BF}" type="presParOf" srcId="{9E024323-F97B-40B2-85F7-91AB8FF6F200}" destId="{DE4E8F67-9504-48D1-8633-7B5111F41ED8}" srcOrd="3" destOrd="0" presId="urn:microsoft.com/office/officeart/2005/8/layout/pyramid1"/>
    <dgm:cxn modelId="{857F97FE-855C-4B0A-AB26-0F240FCF4299}" type="presParOf" srcId="{6E7774C8-DCB2-4F8A-B28D-460547637611}" destId="{B6647611-A67E-4212-86CF-D8043A3D247F}" srcOrd="1" destOrd="0" presId="urn:microsoft.com/office/officeart/2005/8/layout/pyramid1"/>
    <dgm:cxn modelId="{F97097C7-8620-4526-9EA7-7C1E52996CFA}" type="presParOf" srcId="{B6647611-A67E-4212-86CF-D8043A3D247F}" destId="{3DC2BFBF-5B68-42C1-BB62-8CF49521E993}" srcOrd="0" destOrd="0" presId="urn:microsoft.com/office/officeart/2005/8/layout/pyramid1"/>
    <dgm:cxn modelId="{F31E2743-8C1B-4F81-A662-E3F09C283557}" type="presParOf" srcId="{B6647611-A67E-4212-86CF-D8043A3D247F}" destId="{2698A098-48D2-4318-A263-BCFAE10AC614}" srcOrd="1" destOrd="0" presId="urn:microsoft.com/office/officeart/2005/8/layout/pyramid1"/>
    <dgm:cxn modelId="{5A9BB7D4-7846-4D13-961B-44B3F3E3B449}" type="presParOf" srcId="{B6647611-A67E-4212-86CF-D8043A3D247F}" destId="{22A5CF03-1034-4B01-853C-F12738412919}" srcOrd="2" destOrd="0" presId="urn:microsoft.com/office/officeart/2005/8/layout/pyramid1"/>
    <dgm:cxn modelId="{D9E85D2E-1649-41E6-A29A-AF8CBBBFAE36}" type="presParOf" srcId="{B6647611-A67E-4212-86CF-D8043A3D247F}" destId="{EA407C7E-9B59-4C7A-8705-5B352224DE77}" srcOrd="3" destOrd="0" presId="urn:microsoft.com/office/officeart/2005/8/layout/pyramid1"/>
    <dgm:cxn modelId="{AEF49DD9-9A4A-4EBD-A6BC-02270A5882F1}" type="presParOf" srcId="{6E7774C8-DCB2-4F8A-B28D-460547637611}" destId="{93F23130-E6A4-47CB-B49C-A270B863B8DE}" srcOrd="2" destOrd="0" presId="urn:microsoft.com/office/officeart/2005/8/layout/pyramid1"/>
    <dgm:cxn modelId="{56D76BA3-5C3A-4FF8-84B6-2BA668654403}" type="presParOf" srcId="{93F23130-E6A4-47CB-B49C-A270B863B8DE}" destId="{25014B59-B648-4C72-81EF-2DD7D9CBA578}" srcOrd="0" destOrd="0" presId="urn:microsoft.com/office/officeart/2005/8/layout/pyramid1"/>
    <dgm:cxn modelId="{27376A15-7C51-4132-ADC4-B808ECAC8033}" type="presParOf" srcId="{93F23130-E6A4-47CB-B49C-A270B863B8DE}" destId="{3E052AC8-E4C9-4853-BC07-A8E2F8335D9E}" srcOrd="1" destOrd="0" presId="urn:microsoft.com/office/officeart/2005/8/layout/pyramid1"/>
    <dgm:cxn modelId="{1537C92C-9563-44D2-9A96-97B9EAA2DA4D}" type="presParOf" srcId="{93F23130-E6A4-47CB-B49C-A270B863B8DE}" destId="{8CE367D2-4A5A-450F-8E90-9B5E92452011}" srcOrd="2" destOrd="0" presId="urn:microsoft.com/office/officeart/2005/8/layout/pyramid1"/>
    <dgm:cxn modelId="{C116741E-170C-4A93-855E-5498FEEF92B1}" type="presParOf" srcId="{93F23130-E6A4-47CB-B49C-A270B863B8DE}" destId="{ED62BC56-C7D9-47DA-B626-66AB18968939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1DBD5-FFF1-4F0F-875A-58B67866CB2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47FF94-0466-4204-8354-B638B39E92D9}">
      <dgm:prSet/>
      <dgm:spPr/>
      <dgm:t>
        <a:bodyPr/>
        <a:lstStyle/>
        <a:p>
          <a:r>
            <a:rPr lang="en-US" b="1" dirty="0"/>
            <a:t>Frequentism (Objective; Positivist)</a:t>
          </a:r>
          <a:endParaRPr lang="en-US" dirty="0"/>
        </a:p>
      </dgm:t>
    </dgm:pt>
    <dgm:pt modelId="{56F7FAEB-467F-43ED-A1F3-A8F932E150B5}" type="parTrans" cxnId="{56C4E5F1-6F83-475E-AD01-1314036B4376}">
      <dgm:prSet/>
      <dgm:spPr/>
      <dgm:t>
        <a:bodyPr/>
        <a:lstStyle/>
        <a:p>
          <a:endParaRPr lang="en-US"/>
        </a:p>
      </dgm:t>
    </dgm:pt>
    <dgm:pt modelId="{C9B069B7-4393-406A-AF13-51074358FAAA}" type="sibTrans" cxnId="{56C4E5F1-6F83-475E-AD01-1314036B4376}">
      <dgm:prSet/>
      <dgm:spPr/>
      <dgm:t>
        <a:bodyPr/>
        <a:lstStyle/>
        <a:p>
          <a:endParaRPr lang="en-US"/>
        </a:p>
      </dgm:t>
    </dgm:pt>
    <dgm:pt modelId="{05C08579-DF62-420D-A2B2-F2246DF034A8}">
      <dgm:prSet/>
      <dgm:spPr/>
      <dgm:t>
        <a:bodyPr/>
        <a:lstStyle/>
        <a:p>
          <a:pPr>
            <a:buNone/>
          </a:pPr>
          <a:r>
            <a:rPr lang="en-US" b="0" dirty="0"/>
            <a:t>Probabilities are </a:t>
          </a:r>
          <a:r>
            <a:rPr lang="en-US" b="1" dirty="0"/>
            <a:t>long-run relative frequencies </a:t>
          </a:r>
          <a:r>
            <a:rPr lang="en-US" b="0" dirty="0"/>
            <a:t>determined by observation.</a:t>
          </a:r>
        </a:p>
      </dgm:t>
    </dgm:pt>
    <dgm:pt modelId="{75EBA2AA-95F5-42C0-A5CA-AC3AE1CD229D}" type="parTrans" cxnId="{433EE4A0-68B0-48A4-8B92-0F988482C02F}">
      <dgm:prSet/>
      <dgm:spPr/>
      <dgm:t>
        <a:bodyPr/>
        <a:lstStyle/>
        <a:p>
          <a:endParaRPr lang="en-US"/>
        </a:p>
      </dgm:t>
    </dgm:pt>
    <dgm:pt modelId="{2A8CD7F5-6AFE-46AC-A2E7-CE3E74614809}" type="sibTrans" cxnId="{433EE4A0-68B0-48A4-8B92-0F988482C0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9431F6C-27EA-4482-9D30-3CDDA2A6C545}">
          <dgm:prSet/>
          <dgm:spPr/>
          <dgm:t>
            <a:bodyPr/>
            <a:lstStyle/>
            <a:p>
              <a:r>
                <a:rPr lang="en-US" dirty="0"/>
                <a:t>For example, if we toss a coin </a:t>
              </a:r>
              <a:r>
                <a:rPr lang="en-US" b="1" dirty="0"/>
                <a:t>many times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, 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𝑃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h𝑒𝑎𝑑𝑠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en-US" dirty="0"/>
                <a:t>is estimated as the proportion of the time the coin will come up heads.</a:t>
              </a:r>
            </a:p>
          </dgm:t>
        </dgm:pt>
      </mc:Choice>
      <mc:Fallback xmlns="">
        <dgm:pt modelId="{E9431F6C-27EA-4482-9D30-3CDDA2A6C545}">
          <dgm:prSet/>
          <dgm:spPr/>
          <dgm:t>
            <a:bodyPr/>
            <a:lstStyle/>
            <a:p>
              <a:r>
                <a:rPr lang="en-US" dirty="0"/>
                <a:t>For example, if we toss a coin </a:t>
              </a:r>
              <a:r>
                <a:rPr lang="en-US" b="1" dirty="0"/>
                <a:t>many times</a:t>
              </a:r>
              <a:r>
                <a:rPr lang="en-US" i="0" dirty="0">
                  <a:latin typeface="Cambria Math" panose="02040503050406030204" pitchFamily="18" charset="0"/>
                </a:rPr>
                <a:t>, 𝑃(ℎ𝑒𝑎𝑑𝑠) </a:t>
              </a:r>
              <a:r>
                <a:rPr lang="en-US" dirty="0"/>
                <a:t>is estimated as the proportion of the time the coin will come up heads.</a:t>
              </a:r>
            </a:p>
          </dgm:t>
        </dgm:pt>
      </mc:Fallback>
    </mc:AlternateContent>
    <dgm:pt modelId="{68468548-CF1F-4297-AA35-A0DD47530EB8}" type="parTrans" cxnId="{2B965E33-83F8-4A27-9BDB-AC9F6EF317B6}">
      <dgm:prSet/>
      <dgm:spPr/>
      <dgm:t>
        <a:bodyPr/>
        <a:lstStyle/>
        <a:p>
          <a:endParaRPr lang="en-US"/>
        </a:p>
      </dgm:t>
    </dgm:pt>
    <dgm:pt modelId="{69B2ACD4-8356-4BB0-9904-83AD95C5C394}" type="sibTrans" cxnId="{2B965E33-83F8-4A27-9BDB-AC9F6EF317B6}">
      <dgm:prSet/>
      <dgm:spPr/>
      <dgm:t>
        <a:bodyPr/>
        <a:lstStyle/>
        <a:p>
          <a:endParaRPr lang="en-US"/>
        </a:p>
      </dgm:t>
    </dgm:pt>
    <dgm:pt modelId="{484C3E64-604F-4527-9325-69E7008DC0DD}">
      <dgm:prSet/>
      <dgm:spPr/>
      <dgm:t>
        <a:bodyPr/>
        <a:lstStyle/>
        <a:p>
          <a:r>
            <a:rPr lang="en-US" dirty="0"/>
            <a:t>But what if we are dealing with events that only happen once? E.g., what is the probability that a Republican will win the presidency in 2024? How do we define comparable elections? </a:t>
          </a:r>
          <a:r>
            <a:rPr lang="en-US" b="1" dirty="0"/>
            <a:t>Reference class problem</a:t>
          </a:r>
          <a:r>
            <a:rPr lang="en-US" dirty="0"/>
            <a:t>. </a:t>
          </a:r>
        </a:p>
      </dgm:t>
    </dgm:pt>
    <dgm:pt modelId="{C7F47EBA-FFB2-4DB9-A321-CF18D78FA40C}" type="parTrans" cxnId="{966D9643-6860-43E7-880B-DE847DCAC7D9}">
      <dgm:prSet/>
      <dgm:spPr/>
      <dgm:t>
        <a:bodyPr/>
        <a:lstStyle/>
        <a:p>
          <a:endParaRPr lang="en-US"/>
        </a:p>
      </dgm:t>
    </dgm:pt>
    <dgm:pt modelId="{AF566A1D-C0B6-4837-BA38-E0D747FEDB4A}" type="sibTrans" cxnId="{966D9643-6860-43E7-880B-DE847DCAC7D9}">
      <dgm:prSet/>
      <dgm:spPr/>
      <dgm:t>
        <a:bodyPr/>
        <a:lstStyle/>
        <a:p>
          <a:endParaRPr lang="en-US"/>
        </a:p>
      </dgm:t>
    </dgm:pt>
    <dgm:pt modelId="{604EC31A-36C3-40C2-8235-AF539926AF6E}">
      <dgm:prSet/>
      <dgm:spPr/>
      <dgm:t>
        <a:bodyPr/>
        <a:lstStyle/>
        <a:p>
          <a:r>
            <a:rPr lang="en-US" b="1" dirty="0"/>
            <a:t>Bayesian Statistics (Subjective)</a:t>
          </a:r>
          <a:endParaRPr lang="en-US" dirty="0"/>
        </a:p>
      </dgm:t>
    </dgm:pt>
    <dgm:pt modelId="{853682EB-EBB0-4838-B764-9FD5993AB356}" type="parTrans" cxnId="{5A021D0F-7FE1-498C-AA82-7F53BE2D530F}">
      <dgm:prSet/>
      <dgm:spPr/>
      <dgm:t>
        <a:bodyPr/>
        <a:lstStyle/>
        <a:p>
          <a:endParaRPr lang="en-US"/>
        </a:p>
      </dgm:t>
    </dgm:pt>
    <dgm:pt modelId="{836F3322-443E-43E9-B978-C80689F82FC4}" type="sibTrans" cxnId="{5A021D0F-7FE1-498C-AA82-7F53BE2D530F}">
      <dgm:prSet/>
      <dgm:spPr/>
      <dgm:t>
        <a:bodyPr/>
        <a:lstStyle/>
        <a:p>
          <a:endParaRPr lang="en-US"/>
        </a:p>
      </dgm:t>
    </dgm:pt>
    <dgm:pt modelId="{D9EBE873-E16C-43D6-979A-70C84025C6E8}">
      <dgm:prSet/>
      <dgm:spPr/>
      <dgm:t>
        <a:bodyPr/>
        <a:lstStyle/>
        <a:p>
          <a:pPr>
            <a:buNone/>
          </a:pPr>
          <a:r>
            <a:rPr lang="en-US" b="0" dirty="0"/>
            <a:t>Probabilities are </a:t>
          </a:r>
          <a:r>
            <a:rPr lang="en-US" b="1" dirty="0"/>
            <a:t>degrees of belief</a:t>
          </a:r>
          <a:r>
            <a:rPr lang="en-US" b="0" dirty="0"/>
            <a:t> based on prior knowledge and updated by evidence.</a:t>
          </a:r>
        </a:p>
      </dgm:t>
    </dgm:pt>
    <dgm:pt modelId="{54A9E157-92A0-435F-9D28-353576639D22}" type="parTrans" cxnId="{DC37B3DE-D95A-4F33-AD5C-32C56A663F94}">
      <dgm:prSet/>
      <dgm:spPr/>
      <dgm:t>
        <a:bodyPr/>
        <a:lstStyle/>
        <a:p>
          <a:endParaRPr lang="en-US"/>
        </a:p>
      </dgm:t>
    </dgm:pt>
    <dgm:pt modelId="{939FC9FE-AA41-4BA7-BF30-143EB732F896}" type="sibTrans" cxnId="{DC37B3DE-D95A-4F33-AD5C-32C56A663F94}">
      <dgm:prSet/>
      <dgm:spPr/>
      <dgm:t>
        <a:bodyPr/>
        <a:lstStyle/>
        <a:p>
          <a:endParaRPr lang="en-US"/>
        </a:p>
      </dgm:t>
    </dgm:pt>
    <dgm:pt modelId="{F4F6E347-DCCA-468F-AA19-BA35C5536865}">
      <dgm:prSet/>
      <dgm:spPr/>
      <dgm:t>
        <a:bodyPr/>
        <a:lstStyle/>
        <a:p>
          <a:r>
            <a:rPr lang="en-US" dirty="0"/>
            <a:t>Assign belief values to statements without evidence</a:t>
          </a:r>
        </a:p>
      </dgm:t>
    </dgm:pt>
    <dgm:pt modelId="{AA6E64A7-B5F1-4DB5-B651-B25205E0B156}" type="parTrans" cxnId="{F720CF53-6876-49F8-BF18-8FD3120076BE}">
      <dgm:prSet/>
      <dgm:spPr/>
      <dgm:t>
        <a:bodyPr/>
        <a:lstStyle/>
        <a:p>
          <a:endParaRPr lang="en-US"/>
        </a:p>
      </dgm:t>
    </dgm:pt>
    <dgm:pt modelId="{301BA04F-D08F-41D8-9EE8-B28CAD80DE00}" type="sibTrans" cxnId="{F720CF53-6876-49F8-BF18-8FD3120076BE}">
      <dgm:prSet/>
      <dgm:spPr/>
      <dgm:t>
        <a:bodyPr/>
        <a:lstStyle/>
        <a:p>
          <a:endParaRPr lang="en-US"/>
        </a:p>
      </dgm:t>
    </dgm:pt>
    <dgm:pt modelId="{01CC12D8-A2B4-49A6-B70D-FCA7A4B4437B}">
      <dgm:prSet/>
      <dgm:spPr/>
      <dgm:t>
        <a:bodyPr/>
        <a:lstStyle/>
        <a:p>
          <a:r>
            <a:rPr lang="en-US" dirty="0"/>
            <a:t>Update our degrees of belief given observations = </a:t>
          </a:r>
          <a:r>
            <a:rPr lang="en-US" b="1" dirty="0"/>
            <a:t>Learning</a:t>
          </a:r>
        </a:p>
      </dgm:t>
    </dgm:pt>
    <dgm:pt modelId="{A4AB2D08-6736-4ECC-AA21-1B3FBD53ADA0}" type="parTrans" cxnId="{40FAD52B-88F7-4EDE-A3BE-34A8A1D2ECFB}">
      <dgm:prSet/>
      <dgm:spPr/>
      <dgm:t>
        <a:bodyPr/>
        <a:lstStyle/>
        <a:p>
          <a:endParaRPr lang="en-US"/>
        </a:p>
      </dgm:t>
    </dgm:pt>
    <dgm:pt modelId="{AACEEE12-3D9A-4B34-A227-46D5BC329BA8}" type="sibTrans" cxnId="{40FAD52B-88F7-4EDE-A3BE-34A8A1D2ECFB}">
      <dgm:prSet/>
      <dgm:spPr/>
      <dgm:t>
        <a:bodyPr/>
        <a:lstStyle/>
        <a:p>
          <a:endParaRPr lang="en-US"/>
        </a:p>
      </dgm:t>
    </dgm:pt>
    <dgm:pt modelId="{98F34451-FD75-4C3B-AC33-BC64D8C66837}">
      <dgm:prSet/>
      <dgm:spPr/>
      <dgm:t>
        <a:bodyPr/>
        <a:lstStyle/>
        <a:p>
          <a:pPr>
            <a:buNone/>
          </a:pPr>
          <a:r>
            <a:rPr lang="en-US" dirty="0"/>
            <a:t>Provides tools to:</a:t>
          </a:r>
        </a:p>
      </dgm:t>
    </dgm:pt>
    <dgm:pt modelId="{B3BA50BA-3C28-4A97-BB53-C7CF63AA5373}" type="parTrans" cxnId="{564010B0-9A6F-40E8-91C2-457CDC610E59}">
      <dgm:prSet/>
      <dgm:spPr/>
      <dgm:t>
        <a:bodyPr/>
        <a:lstStyle/>
        <a:p>
          <a:endParaRPr lang="en-US"/>
        </a:p>
      </dgm:t>
    </dgm:pt>
    <dgm:pt modelId="{24458DFE-A380-4353-9C73-9542AC6D4EBE}" type="sibTrans" cxnId="{564010B0-9A6F-40E8-91C2-457CDC610E59}">
      <dgm:prSet/>
      <dgm:spPr/>
      <dgm:t>
        <a:bodyPr/>
        <a:lstStyle/>
        <a:p>
          <a:endParaRPr lang="en-US"/>
        </a:p>
      </dgm:t>
    </dgm:pt>
    <dgm:pt modelId="{6B22F5AF-65CE-4943-A1A2-D1B8C4634E94}" type="pres">
      <dgm:prSet presAssocID="{B091DBD5-FFF1-4F0F-875A-58B67866CB21}" presName="linear" presStyleCnt="0">
        <dgm:presLayoutVars>
          <dgm:dir/>
          <dgm:animLvl val="lvl"/>
          <dgm:resizeHandles val="exact"/>
        </dgm:presLayoutVars>
      </dgm:prSet>
      <dgm:spPr/>
    </dgm:pt>
    <dgm:pt modelId="{A4B52067-25E3-4219-9875-5A6D54E6C036}" type="pres">
      <dgm:prSet presAssocID="{2047FF94-0466-4204-8354-B638B39E92D9}" presName="parentLin" presStyleCnt="0"/>
      <dgm:spPr/>
    </dgm:pt>
    <dgm:pt modelId="{737929C7-F80E-4E53-803C-157F075D20D8}" type="pres">
      <dgm:prSet presAssocID="{2047FF94-0466-4204-8354-B638B39E92D9}" presName="parentLeftMargin" presStyleLbl="node1" presStyleIdx="0" presStyleCnt="2"/>
      <dgm:spPr/>
    </dgm:pt>
    <dgm:pt modelId="{AB4ABA34-3E08-47C9-AA77-FAE853E5389A}" type="pres">
      <dgm:prSet presAssocID="{2047FF94-0466-4204-8354-B638B39E92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903B05-A8B8-4894-AC3C-81E4657C9AA8}" type="pres">
      <dgm:prSet presAssocID="{2047FF94-0466-4204-8354-B638B39E92D9}" presName="negativeSpace" presStyleCnt="0"/>
      <dgm:spPr/>
    </dgm:pt>
    <dgm:pt modelId="{C011CEAA-8A87-4F4A-8191-6187AB9060CC}" type="pres">
      <dgm:prSet presAssocID="{2047FF94-0466-4204-8354-B638B39E92D9}" presName="childText" presStyleLbl="conFgAcc1" presStyleIdx="0" presStyleCnt="2" custScaleY="95169">
        <dgm:presLayoutVars>
          <dgm:bulletEnabled val="1"/>
        </dgm:presLayoutVars>
      </dgm:prSet>
      <dgm:spPr/>
    </dgm:pt>
    <dgm:pt modelId="{E566FD3F-31F1-4D55-9991-2F2EBD03F00D}" type="pres">
      <dgm:prSet presAssocID="{C9B069B7-4393-406A-AF13-51074358FAAA}" presName="spaceBetweenRectangles" presStyleCnt="0"/>
      <dgm:spPr/>
    </dgm:pt>
    <dgm:pt modelId="{B7A85B73-7411-4F25-B779-5746D65F0581}" type="pres">
      <dgm:prSet presAssocID="{604EC31A-36C3-40C2-8235-AF539926AF6E}" presName="parentLin" presStyleCnt="0"/>
      <dgm:spPr/>
    </dgm:pt>
    <dgm:pt modelId="{9E92B6AA-9BDF-417E-B84A-FF375F472659}" type="pres">
      <dgm:prSet presAssocID="{604EC31A-36C3-40C2-8235-AF539926AF6E}" presName="parentLeftMargin" presStyleLbl="node1" presStyleIdx="0" presStyleCnt="2"/>
      <dgm:spPr/>
    </dgm:pt>
    <dgm:pt modelId="{A073672D-5AF0-4362-A734-A2B74FC9D972}" type="pres">
      <dgm:prSet presAssocID="{604EC31A-36C3-40C2-8235-AF539926AF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2A72A7-43CF-4BFA-B739-98FC51D49699}" type="pres">
      <dgm:prSet presAssocID="{604EC31A-36C3-40C2-8235-AF539926AF6E}" presName="negativeSpace" presStyleCnt="0"/>
      <dgm:spPr/>
    </dgm:pt>
    <dgm:pt modelId="{E3E80759-9233-4547-B2D2-6AC2A5545E73}" type="pres">
      <dgm:prSet presAssocID="{604EC31A-36C3-40C2-8235-AF539926AF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A021D0F-7FE1-498C-AA82-7F53BE2D530F}" srcId="{B091DBD5-FFF1-4F0F-875A-58B67866CB21}" destId="{604EC31A-36C3-40C2-8235-AF539926AF6E}" srcOrd="1" destOrd="0" parTransId="{853682EB-EBB0-4838-B764-9FD5993AB356}" sibTransId="{836F3322-443E-43E9-B978-C80689F82FC4}"/>
    <dgm:cxn modelId="{EFC57B1C-25C2-478C-814E-E9DEAE4ABC64}" type="presOf" srcId="{484C3E64-604F-4527-9325-69E7008DC0DD}" destId="{C011CEAA-8A87-4F4A-8191-6187AB9060CC}" srcOrd="0" destOrd="2" presId="urn:microsoft.com/office/officeart/2005/8/layout/list1"/>
    <dgm:cxn modelId="{F2C4971C-C955-4945-B61B-B664766E8C60}" type="presOf" srcId="{E9431F6C-27EA-4482-9D30-3CDDA2A6C545}" destId="{C011CEAA-8A87-4F4A-8191-6187AB9060CC}" srcOrd="0" destOrd="1" presId="urn:microsoft.com/office/officeart/2005/8/layout/list1"/>
    <dgm:cxn modelId="{40FAD52B-88F7-4EDE-A3BE-34A8A1D2ECFB}" srcId="{604EC31A-36C3-40C2-8235-AF539926AF6E}" destId="{01CC12D8-A2B4-49A6-B70D-FCA7A4B4437B}" srcOrd="3" destOrd="0" parTransId="{A4AB2D08-6736-4ECC-AA21-1B3FBD53ADA0}" sibTransId="{AACEEE12-3D9A-4B34-A227-46D5BC329BA8}"/>
    <dgm:cxn modelId="{DD447A2C-8861-4387-91B1-3AE61A041F25}" type="presOf" srcId="{D9EBE873-E16C-43D6-979A-70C84025C6E8}" destId="{E3E80759-9233-4547-B2D2-6AC2A5545E73}" srcOrd="0" destOrd="0" presId="urn:microsoft.com/office/officeart/2005/8/layout/list1"/>
    <dgm:cxn modelId="{A9380E33-D2C6-4F04-9D33-91BDE2DAF88D}" type="presOf" srcId="{01CC12D8-A2B4-49A6-B70D-FCA7A4B4437B}" destId="{E3E80759-9233-4547-B2D2-6AC2A5545E73}" srcOrd="0" destOrd="3" presId="urn:microsoft.com/office/officeart/2005/8/layout/list1"/>
    <dgm:cxn modelId="{2B965E33-83F8-4A27-9BDB-AC9F6EF317B6}" srcId="{2047FF94-0466-4204-8354-B638B39E92D9}" destId="{E9431F6C-27EA-4482-9D30-3CDDA2A6C545}" srcOrd="1" destOrd="0" parTransId="{68468548-CF1F-4297-AA35-A0DD47530EB8}" sibTransId="{69B2ACD4-8356-4BB0-9904-83AD95C5C394}"/>
    <dgm:cxn modelId="{A8E2383E-706D-4799-98FA-02B785848AE8}" type="presOf" srcId="{98F34451-FD75-4C3B-AC33-BC64D8C66837}" destId="{E3E80759-9233-4547-B2D2-6AC2A5545E73}" srcOrd="0" destOrd="1" presId="urn:microsoft.com/office/officeart/2005/8/layout/list1"/>
    <dgm:cxn modelId="{966D9643-6860-43E7-880B-DE847DCAC7D9}" srcId="{2047FF94-0466-4204-8354-B638B39E92D9}" destId="{484C3E64-604F-4527-9325-69E7008DC0DD}" srcOrd="2" destOrd="0" parTransId="{C7F47EBA-FFB2-4DB9-A321-CF18D78FA40C}" sibTransId="{AF566A1D-C0B6-4837-BA38-E0D747FEDB4A}"/>
    <dgm:cxn modelId="{ACC5B34A-8BB5-43F9-99C5-D65DCA017869}" type="presOf" srcId="{05C08579-DF62-420D-A2B2-F2246DF034A8}" destId="{C011CEAA-8A87-4F4A-8191-6187AB9060CC}" srcOrd="0" destOrd="0" presId="urn:microsoft.com/office/officeart/2005/8/layout/list1"/>
    <dgm:cxn modelId="{F720CF53-6876-49F8-BF18-8FD3120076BE}" srcId="{604EC31A-36C3-40C2-8235-AF539926AF6E}" destId="{F4F6E347-DCCA-468F-AA19-BA35C5536865}" srcOrd="2" destOrd="0" parTransId="{AA6E64A7-B5F1-4DB5-B651-B25205E0B156}" sibTransId="{301BA04F-D08F-41D8-9EE8-B28CAD80DE00}"/>
    <dgm:cxn modelId="{EFB86482-5A05-4D2C-9F07-B5FFC3AB4A8C}" type="presOf" srcId="{B091DBD5-FFF1-4F0F-875A-58B67866CB21}" destId="{6B22F5AF-65CE-4943-A1A2-D1B8C4634E94}" srcOrd="0" destOrd="0" presId="urn:microsoft.com/office/officeart/2005/8/layout/list1"/>
    <dgm:cxn modelId="{433EE4A0-68B0-48A4-8B92-0F988482C02F}" srcId="{2047FF94-0466-4204-8354-B638B39E92D9}" destId="{05C08579-DF62-420D-A2B2-F2246DF034A8}" srcOrd="0" destOrd="0" parTransId="{75EBA2AA-95F5-42C0-A5CA-AC3AE1CD229D}" sibTransId="{2A8CD7F5-6AFE-46AC-A2E7-CE3E74614809}"/>
    <dgm:cxn modelId="{D79748A8-768F-4A37-8F2D-2619CB68F692}" type="presOf" srcId="{604EC31A-36C3-40C2-8235-AF539926AF6E}" destId="{A073672D-5AF0-4362-A734-A2B74FC9D972}" srcOrd="1" destOrd="0" presId="urn:microsoft.com/office/officeart/2005/8/layout/list1"/>
    <dgm:cxn modelId="{564010B0-9A6F-40E8-91C2-457CDC610E59}" srcId="{604EC31A-36C3-40C2-8235-AF539926AF6E}" destId="{98F34451-FD75-4C3B-AC33-BC64D8C66837}" srcOrd="1" destOrd="0" parTransId="{B3BA50BA-3C28-4A97-BB53-C7CF63AA5373}" sibTransId="{24458DFE-A380-4353-9C73-9542AC6D4EBE}"/>
    <dgm:cxn modelId="{93A075DC-A66B-46D4-A6C8-751DD2512F5A}" type="presOf" srcId="{604EC31A-36C3-40C2-8235-AF539926AF6E}" destId="{9E92B6AA-9BDF-417E-B84A-FF375F472659}" srcOrd="0" destOrd="0" presId="urn:microsoft.com/office/officeart/2005/8/layout/list1"/>
    <dgm:cxn modelId="{DC37B3DE-D95A-4F33-AD5C-32C56A663F94}" srcId="{604EC31A-36C3-40C2-8235-AF539926AF6E}" destId="{D9EBE873-E16C-43D6-979A-70C84025C6E8}" srcOrd="0" destOrd="0" parTransId="{54A9E157-92A0-435F-9D28-353576639D22}" sibTransId="{939FC9FE-AA41-4BA7-BF30-143EB732F896}"/>
    <dgm:cxn modelId="{459EA4E1-7A62-4459-96EE-02C8951CA314}" type="presOf" srcId="{2047FF94-0466-4204-8354-B638B39E92D9}" destId="{737929C7-F80E-4E53-803C-157F075D20D8}" srcOrd="0" destOrd="0" presId="urn:microsoft.com/office/officeart/2005/8/layout/list1"/>
    <dgm:cxn modelId="{AFD1A0ED-9925-4844-87B7-999F31CFE748}" type="presOf" srcId="{F4F6E347-DCCA-468F-AA19-BA35C5536865}" destId="{E3E80759-9233-4547-B2D2-6AC2A5545E73}" srcOrd="0" destOrd="2" presId="urn:microsoft.com/office/officeart/2005/8/layout/list1"/>
    <dgm:cxn modelId="{7C8A55EF-7969-4049-85E2-FF26E3AD8B9F}" type="presOf" srcId="{2047FF94-0466-4204-8354-B638B39E92D9}" destId="{AB4ABA34-3E08-47C9-AA77-FAE853E5389A}" srcOrd="1" destOrd="0" presId="urn:microsoft.com/office/officeart/2005/8/layout/list1"/>
    <dgm:cxn modelId="{56C4E5F1-6F83-475E-AD01-1314036B4376}" srcId="{B091DBD5-FFF1-4F0F-875A-58B67866CB21}" destId="{2047FF94-0466-4204-8354-B638B39E92D9}" srcOrd="0" destOrd="0" parTransId="{56F7FAEB-467F-43ED-A1F3-A8F932E150B5}" sibTransId="{C9B069B7-4393-406A-AF13-51074358FAAA}"/>
    <dgm:cxn modelId="{A2259425-DA21-49E4-9155-38C5B5852AE8}" type="presParOf" srcId="{6B22F5AF-65CE-4943-A1A2-D1B8C4634E94}" destId="{A4B52067-25E3-4219-9875-5A6D54E6C036}" srcOrd="0" destOrd="0" presId="urn:microsoft.com/office/officeart/2005/8/layout/list1"/>
    <dgm:cxn modelId="{A88B2441-C05B-4AF8-B507-48388AB67331}" type="presParOf" srcId="{A4B52067-25E3-4219-9875-5A6D54E6C036}" destId="{737929C7-F80E-4E53-803C-157F075D20D8}" srcOrd="0" destOrd="0" presId="urn:microsoft.com/office/officeart/2005/8/layout/list1"/>
    <dgm:cxn modelId="{3B84C1F7-CDB0-4848-8BA4-DEAE686DE7AF}" type="presParOf" srcId="{A4B52067-25E3-4219-9875-5A6D54E6C036}" destId="{AB4ABA34-3E08-47C9-AA77-FAE853E5389A}" srcOrd="1" destOrd="0" presId="urn:microsoft.com/office/officeart/2005/8/layout/list1"/>
    <dgm:cxn modelId="{7C66C904-7151-4B00-BD65-2096E4569191}" type="presParOf" srcId="{6B22F5AF-65CE-4943-A1A2-D1B8C4634E94}" destId="{9C903B05-A8B8-4894-AC3C-81E4657C9AA8}" srcOrd="1" destOrd="0" presId="urn:microsoft.com/office/officeart/2005/8/layout/list1"/>
    <dgm:cxn modelId="{89512400-3A79-4804-A30B-9A6695C5A018}" type="presParOf" srcId="{6B22F5AF-65CE-4943-A1A2-D1B8C4634E94}" destId="{C011CEAA-8A87-4F4A-8191-6187AB9060CC}" srcOrd="2" destOrd="0" presId="urn:microsoft.com/office/officeart/2005/8/layout/list1"/>
    <dgm:cxn modelId="{2F67792A-5F96-4B51-9DD8-22F4E22273CA}" type="presParOf" srcId="{6B22F5AF-65CE-4943-A1A2-D1B8C4634E94}" destId="{E566FD3F-31F1-4D55-9991-2F2EBD03F00D}" srcOrd="3" destOrd="0" presId="urn:microsoft.com/office/officeart/2005/8/layout/list1"/>
    <dgm:cxn modelId="{253E42D4-9760-4671-A080-4097A320E635}" type="presParOf" srcId="{6B22F5AF-65CE-4943-A1A2-D1B8C4634E94}" destId="{B7A85B73-7411-4F25-B779-5746D65F0581}" srcOrd="4" destOrd="0" presId="urn:microsoft.com/office/officeart/2005/8/layout/list1"/>
    <dgm:cxn modelId="{7F02A7CA-0B64-4CB9-B413-8DAC738B597B}" type="presParOf" srcId="{B7A85B73-7411-4F25-B779-5746D65F0581}" destId="{9E92B6AA-9BDF-417E-B84A-FF375F472659}" srcOrd="0" destOrd="0" presId="urn:microsoft.com/office/officeart/2005/8/layout/list1"/>
    <dgm:cxn modelId="{82DEBA4E-2577-430B-BE82-49FA52AC1BC7}" type="presParOf" srcId="{B7A85B73-7411-4F25-B779-5746D65F0581}" destId="{A073672D-5AF0-4362-A734-A2B74FC9D972}" srcOrd="1" destOrd="0" presId="urn:microsoft.com/office/officeart/2005/8/layout/list1"/>
    <dgm:cxn modelId="{69C34C2D-4659-40A5-B8BD-D9625D8F34EE}" type="presParOf" srcId="{6B22F5AF-65CE-4943-A1A2-D1B8C4634E94}" destId="{7D2A72A7-43CF-4BFA-B739-98FC51D49699}" srcOrd="5" destOrd="0" presId="urn:microsoft.com/office/officeart/2005/8/layout/list1"/>
    <dgm:cxn modelId="{8E1E48BA-E3D2-47EA-A82C-B329E1EB2F64}" type="presParOf" srcId="{6B22F5AF-65CE-4943-A1A2-D1B8C4634E94}" destId="{E3E80759-9233-4547-B2D2-6AC2A5545E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1DBD5-FFF1-4F0F-875A-58B67866CB2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47FF94-0466-4204-8354-B638B39E92D9}">
      <dgm:prSet/>
      <dgm:spPr/>
      <dgm:t>
        <a:bodyPr/>
        <a:lstStyle/>
        <a:p>
          <a:r>
            <a:rPr lang="en-US" b="1" dirty="0"/>
            <a:t>Frequentism (Objective; Positivist)</a:t>
          </a:r>
          <a:endParaRPr lang="en-US" dirty="0"/>
        </a:p>
      </dgm:t>
    </dgm:pt>
    <dgm:pt modelId="{56F7FAEB-467F-43ED-A1F3-A8F932E150B5}" type="parTrans" cxnId="{56C4E5F1-6F83-475E-AD01-1314036B4376}">
      <dgm:prSet/>
      <dgm:spPr/>
      <dgm:t>
        <a:bodyPr/>
        <a:lstStyle/>
        <a:p>
          <a:endParaRPr lang="en-US"/>
        </a:p>
      </dgm:t>
    </dgm:pt>
    <dgm:pt modelId="{C9B069B7-4393-406A-AF13-51074358FAAA}" type="sibTrans" cxnId="{56C4E5F1-6F83-475E-AD01-1314036B4376}">
      <dgm:prSet/>
      <dgm:spPr/>
      <dgm:t>
        <a:bodyPr/>
        <a:lstStyle/>
        <a:p>
          <a:endParaRPr lang="en-US"/>
        </a:p>
      </dgm:t>
    </dgm:pt>
    <dgm:pt modelId="{05C08579-DF62-420D-A2B2-F2246DF034A8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5EBA2AA-95F5-42C0-A5CA-AC3AE1CD229D}" type="parTrans" cxnId="{433EE4A0-68B0-48A4-8B92-0F988482C02F}">
      <dgm:prSet/>
      <dgm:spPr/>
      <dgm:t>
        <a:bodyPr/>
        <a:lstStyle/>
        <a:p>
          <a:endParaRPr lang="en-US"/>
        </a:p>
      </dgm:t>
    </dgm:pt>
    <dgm:pt modelId="{2A8CD7F5-6AFE-46AC-A2E7-CE3E74614809}" type="sibTrans" cxnId="{433EE4A0-68B0-48A4-8B92-0F988482C02F}">
      <dgm:prSet/>
      <dgm:spPr/>
      <dgm:t>
        <a:bodyPr/>
        <a:lstStyle/>
        <a:p>
          <a:endParaRPr lang="en-US"/>
        </a:p>
      </dgm:t>
    </dgm:pt>
    <dgm:pt modelId="{E9431F6C-27EA-4482-9D30-3CDDA2A6C54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468548-CF1F-4297-AA35-A0DD47530EB8}" type="parTrans" cxnId="{2B965E33-83F8-4A27-9BDB-AC9F6EF317B6}">
      <dgm:prSet/>
      <dgm:spPr/>
      <dgm:t>
        <a:bodyPr/>
        <a:lstStyle/>
        <a:p>
          <a:endParaRPr lang="en-US"/>
        </a:p>
      </dgm:t>
    </dgm:pt>
    <dgm:pt modelId="{69B2ACD4-8356-4BB0-9904-83AD95C5C394}" type="sibTrans" cxnId="{2B965E33-83F8-4A27-9BDB-AC9F6EF317B6}">
      <dgm:prSet/>
      <dgm:spPr/>
      <dgm:t>
        <a:bodyPr/>
        <a:lstStyle/>
        <a:p>
          <a:endParaRPr lang="en-US"/>
        </a:p>
      </dgm:t>
    </dgm:pt>
    <dgm:pt modelId="{484C3E64-604F-4527-9325-69E7008DC0DD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7F47EBA-FFB2-4DB9-A321-CF18D78FA40C}" type="parTrans" cxnId="{966D9643-6860-43E7-880B-DE847DCAC7D9}">
      <dgm:prSet/>
      <dgm:spPr/>
      <dgm:t>
        <a:bodyPr/>
        <a:lstStyle/>
        <a:p>
          <a:endParaRPr lang="en-US"/>
        </a:p>
      </dgm:t>
    </dgm:pt>
    <dgm:pt modelId="{AF566A1D-C0B6-4837-BA38-E0D747FEDB4A}" type="sibTrans" cxnId="{966D9643-6860-43E7-880B-DE847DCAC7D9}">
      <dgm:prSet/>
      <dgm:spPr/>
      <dgm:t>
        <a:bodyPr/>
        <a:lstStyle/>
        <a:p>
          <a:endParaRPr lang="en-US"/>
        </a:p>
      </dgm:t>
    </dgm:pt>
    <dgm:pt modelId="{604EC31A-36C3-40C2-8235-AF539926AF6E}">
      <dgm:prSet/>
      <dgm:spPr/>
      <dgm:t>
        <a:bodyPr/>
        <a:lstStyle/>
        <a:p>
          <a:r>
            <a:rPr lang="en-US" b="1" dirty="0"/>
            <a:t>Bayesian Statistics (Subjective)</a:t>
          </a:r>
          <a:endParaRPr lang="en-US" dirty="0"/>
        </a:p>
      </dgm:t>
    </dgm:pt>
    <dgm:pt modelId="{853682EB-EBB0-4838-B764-9FD5993AB356}" type="parTrans" cxnId="{5A021D0F-7FE1-498C-AA82-7F53BE2D530F}">
      <dgm:prSet/>
      <dgm:spPr/>
      <dgm:t>
        <a:bodyPr/>
        <a:lstStyle/>
        <a:p>
          <a:endParaRPr lang="en-US"/>
        </a:p>
      </dgm:t>
    </dgm:pt>
    <dgm:pt modelId="{836F3322-443E-43E9-B978-C80689F82FC4}" type="sibTrans" cxnId="{5A021D0F-7FE1-498C-AA82-7F53BE2D530F}">
      <dgm:prSet/>
      <dgm:spPr/>
      <dgm:t>
        <a:bodyPr/>
        <a:lstStyle/>
        <a:p>
          <a:endParaRPr lang="en-US"/>
        </a:p>
      </dgm:t>
    </dgm:pt>
    <dgm:pt modelId="{D9EBE873-E16C-43D6-979A-70C84025C6E8}">
      <dgm:prSet/>
      <dgm:spPr/>
      <dgm:t>
        <a:bodyPr/>
        <a:lstStyle/>
        <a:p>
          <a:pPr>
            <a:buNone/>
          </a:pPr>
          <a:r>
            <a:rPr lang="en-US" b="0" dirty="0"/>
            <a:t>Probabilities are </a:t>
          </a:r>
          <a:r>
            <a:rPr lang="en-US" b="1" dirty="0"/>
            <a:t>degrees of belief</a:t>
          </a:r>
          <a:r>
            <a:rPr lang="en-US" b="0" dirty="0"/>
            <a:t> based on prior knowledge and updated by evidence.</a:t>
          </a:r>
        </a:p>
      </dgm:t>
    </dgm:pt>
    <dgm:pt modelId="{54A9E157-92A0-435F-9D28-353576639D22}" type="parTrans" cxnId="{DC37B3DE-D95A-4F33-AD5C-32C56A663F94}">
      <dgm:prSet/>
      <dgm:spPr/>
      <dgm:t>
        <a:bodyPr/>
        <a:lstStyle/>
        <a:p>
          <a:endParaRPr lang="en-US"/>
        </a:p>
      </dgm:t>
    </dgm:pt>
    <dgm:pt modelId="{939FC9FE-AA41-4BA7-BF30-143EB732F896}" type="sibTrans" cxnId="{DC37B3DE-D95A-4F33-AD5C-32C56A663F94}">
      <dgm:prSet/>
      <dgm:spPr/>
      <dgm:t>
        <a:bodyPr/>
        <a:lstStyle/>
        <a:p>
          <a:endParaRPr lang="en-US"/>
        </a:p>
      </dgm:t>
    </dgm:pt>
    <dgm:pt modelId="{F4F6E347-DCCA-468F-AA19-BA35C5536865}">
      <dgm:prSet/>
      <dgm:spPr/>
      <dgm:t>
        <a:bodyPr/>
        <a:lstStyle/>
        <a:p>
          <a:r>
            <a:rPr lang="en-US" dirty="0"/>
            <a:t>Assign belief values to statements without evidence</a:t>
          </a:r>
        </a:p>
      </dgm:t>
    </dgm:pt>
    <dgm:pt modelId="{AA6E64A7-B5F1-4DB5-B651-B25205E0B156}" type="parTrans" cxnId="{F720CF53-6876-49F8-BF18-8FD3120076BE}">
      <dgm:prSet/>
      <dgm:spPr/>
      <dgm:t>
        <a:bodyPr/>
        <a:lstStyle/>
        <a:p>
          <a:endParaRPr lang="en-US"/>
        </a:p>
      </dgm:t>
    </dgm:pt>
    <dgm:pt modelId="{301BA04F-D08F-41D8-9EE8-B28CAD80DE00}" type="sibTrans" cxnId="{F720CF53-6876-49F8-BF18-8FD3120076BE}">
      <dgm:prSet/>
      <dgm:spPr/>
      <dgm:t>
        <a:bodyPr/>
        <a:lstStyle/>
        <a:p>
          <a:endParaRPr lang="en-US"/>
        </a:p>
      </dgm:t>
    </dgm:pt>
    <dgm:pt modelId="{01CC12D8-A2B4-49A6-B70D-FCA7A4B4437B}">
      <dgm:prSet/>
      <dgm:spPr/>
      <dgm:t>
        <a:bodyPr/>
        <a:lstStyle/>
        <a:p>
          <a:r>
            <a:rPr lang="en-US" dirty="0"/>
            <a:t>Update our degrees of belief given observations = </a:t>
          </a:r>
          <a:r>
            <a:rPr lang="en-US" b="1" dirty="0"/>
            <a:t>Learning</a:t>
          </a:r>
        </a:p>
      </dgm:t>
    </dgm:pt>
    <dgm:pt modelId="{A4AB2D08-6736-4ECC-AA21-1B3FBD53ADA0}" type="parTrans" cxnId="{40FAD52B-88F7-4EDE-A3BE-34A8A1D2ECFB}">
      <dgm:prSet/>
      <dgm:spPr/>
      <dgm:t>
        <a:bodyPr/>
        <a:lstStyle/>
        <a:p>
          <a:endParaRPr lang="en-US"/>
        </a:p>
      </dgm:t>
    </dgm:pt>
    <dgm:pt modelId="{AACEEE12-3D9A-4B34-A227-46D5BC329BA8}" type="sibTrans" cxnId="{40FAD52B-88F7-4EDE-A3BE-34A8A1D2ECFB}">
      <dgm:prSet/>
      <dgm:spPr/>
      <dgm:t>
        <a:bodyPr/>
        <a:lstStyle/>
        <a:p>
          <a:endParaRPr lang="en-US"/>
        </a:p>
      </dgm:t>
    </dgm:pt>
    <dgm:pt modelId="{98F34451-FD75-4C3B-AC33-BC64D8C66837}">
      <dgm:prSet/>
      <dgm:spPr/>
      <dgm:t>
        <a:bodyPr/>
        <a:lstStyle/>
        <a:p>
          <a:pPr>
            <a:buNone/>
          </a:pPr>
          <a:r>
            <a:rPr lang="en-US" dirty="0"/>
            <a:t>Provides tools to:</a:t>
          </a:r>
        </a:p>
      </dgm:t>
    </dgm:pt>
    <dgm:pt modelId="{B3BA50BA-3C28-4A97-BB53-C7CF63AA5373}" type="parTrans" cxnId="{564010B0-9A6F-40E8-91C2-457CDC610E59}">
      <dgm:prSet/>
      <dgm:spPr/>
      <dgm:t>
        <a:bodyPr/>
        <a:lstStyle/>
        <a:p>
          <a:endParaRPr lang="en-US"/>
        </a:p>
      </dgm:t>
    </dgm:pt>
    <dgm:pt modelId="{24458DFE-A380-4353-9C73-9542AC6D4EBE}" type="sibTrans" cxnId="{564010B0-9A6F-40E8-91C2-457CDC610E59}">
      <dgm:prSet/>
      <dgm:spPr/>
      <dgm:t>
        <a:bodyPr/>
        <a:lstStyle/>
        <a:p>
          <a:endParaRPr lang="en-US"/>
        </a:p>
      </dgm:t>
    </dgm:pt>
    <dgm:pt modelId="{6B22F5AF-65CE-4943-A1A2-D1B8C4634E94}" type="pres">
      <dgm:prSet presAssocID="{B091DBD5-FFF1-4F0F-875A-58B67866CB21}" presName="linear" presStyleCnt="0">
        <dgm:presLayoutVars>
          <dgm:dir/>
          <dgm:animLvl val="lvl"/>
          <dgm:resizeHandles val="exact"/>
        </dgm:presLayoutVars>
      </dgm:prSet>
      <dgm:spPr/>
    </dgm:pt>
    <dgm:pt modelId="{A4B52067-25E3-4219-9875-5A6D54E6C036}" type="pres">
      <dgm:prSet presAssocID="{2047FF94-0466-4204-8354-B638B39E92D9}" presName="parentLin" presStyleCnt="0"/>
      <dgm:spPr/>
    </dgm:pt>
    <dgm:pt modelId="{737929C7-F80E-4E53-803C-157F075D20D8}" type="pres">
      <dgm:prSet presAssocID="{2047FF94-0466-4204-8354-B638B39E92D9}" presName="parentLeftMargin" presStyleLbl="node1" presStyleIdx="0" presStyleCnt="2"/>
      <dgm:spPr/>
    </dgm:pt>
    <dgm:pt modelId="{AB4ABA34-3E08-47C9-AA77-FAE853E5389A}" type="pres">
      <dgm:prSet presAssocID="{2047FF94-0466-4204-8354-B638B39E92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903B05-A8B8-4894-AC3C-81E4657C9AA8}" type="pres">
      <dgm:prSet presAssocID="{2047FF94-0466-4204-8354-B638B39E92D9}" presName="negativeSpace" presStyleCnt="0"/>
      <dgm:spPr/>
    </dgm:pt>
    <dgm:pt modelId="{C011CEAA-8A87-4F4A-8191-6187AB9060CC}" type="pres">
      <dgm:prSet presAssocID="{2047FF94-0466-4204-8354-B638B39E92D9}" presName="childText" presStyleLbl="conFgAcc1" presStyleIdx="0" presStyleCnt="2" custScaleY="95169">
        <dgm:presLayoutVars>
          <dgm:bulletEnabled val="1"/>
        </dgm:presLayoutVars>
      </dgm:prSet>
      <dgm:spPr/>
    </dgm:pt>
    <dgm:pt modelId="{E566FD3F-31F1-4D55-9991-2F2EBD03F00D}" type="pres">
      <dgm:prSet presAssocID="{C9B069B7-4393-406A-AF13-51074358FAAA}" presName="spaceBetweenRectangles" presStyleCnt="0"/>
      <dgm:spPr/>
    </dgm:pt>
    <dgm:pt modelId="{B7A85B73-7411-4F25-B779-5746D65F0581}" type="pres">
      <dgm:prSet presAssocID="{604EC31A-36C3-40C2-8235-AF539926AF6E}" presName="parentLin" presStyleCnt="0"/>
      <dgm:spPr/>
    </dgm:pt>
    <dgm:pt modelId="{9E92B6AA-9BDF-417E-B84A-FF375F472659}" type="pres">
      <dgm:prSet presAssocID="{604EC31A-36C3-40C2-8235-AF539926AF6E}" presName="parentLeftMargin" presStyleLbl="node1" presStyleIdx="0" presStyleCnt="2"/>
      <dgm:spPr/>
    </dgm:pt>
    <dgm:pt modelId="{A073672D-5AF0-4362-A734-A2B74FC9D972}" type="pres">
      <dgm:prSet presAssocID="{604EC31A-36C3-40C2-8235-AF539926AF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2A72A7-43CF-4BFA-B739-98FC51D49699}" type="pres">
      <dgm:prSet presAssocID="{604EC31A-36C3-40C2-8235-AF539926AF6E}" presName="negativeSpace" presStyleCnt="0"/>
      <dgm:spPr/>
    </dgm:pt>
    <dgm:pt modelId="{E3E80759-9233-4547-B2D2-6AC2A5545E73}" type="pres">
      <dgm:prSet presAssocID="{604EC31A-36C3-40C2-8235-AF539926AF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A021D0F-7FE1-498C-AA82-7F53BE2D530F}" srcId="{B091DBD5-FFF1-4F0F-875A-58B67866CB21}" destId="{604EC31A-36C3-40C2-8235-AF539926AF6E}" srcOrd="1" destOrd="0" parTransId="{853682EB-EBB0-4838-B764-9FD5993AB356}" sibTransId="{836F3322-443E-43E9-B978-C80689F82FC4}"/>
    <dgm:cxn modelId="{EFC57B1C-25C2-478C-814E-E9DEAE4ABC64}" type="presOf" srcId="{484C3E64-604F-4527-9325-69E7008DC0DD}" destId="{C011CEAA-8A87-4F4A-8191-6187AB9060CC}" srcOrd="0" destOrd="2" presId="urn:microsoft.com/office/officeart/2005/8/layout/list1"/>
    <dgm:cxn modelId="{F2C4971C-C955-4945-B61B-B664766E8C60}" type="presOf" srcId="{E9431F6C-27EA-4482-9D30-3CDDA2A6C545}" destId="{C011CEAA-8A87-4F4A-8191-6187AB9060CC}" srcOrd="0" destOrd="1" presId="urn:microsoft.com/office/officeart/2005/8/layout/list1"/>
    <dgm:cxn modelId="{40FAD52B-88F7-4EDE-A3BE-34A8A1D2ECFB}" srcId="{604EC31A-36C3-40C2-8235-AF539926AF6E}" destId="{01CC12D8-A2B4-49A6-B70D-FCA7A4B4437B}" srcOrd="3" destOrd="0" parTransId="{A4AB2D08-6736-4ECC-AA21-1B3FBD53ADA0}" sibTransId="{AACEEE12-3D9A-4B34-A227-46D5BC329BA8}"/>
    <dgm:cxn modelId="{DD447A2C-8861-4387-91B1-3AE61A041F25}" type="presOf" srcId="{D9EBE873-E16C-43D6-979A-70C84025C6E8}" destId="{E3E80759-9233-4547-B2D2-6AC2A5545E73}" srcOrd="0" destOrd="0" presId="urn:microsoft.com/office/officeart/2005/8/layout/list1"/>
    <dgm:cxn modelId="{A9380E33-D2C6-4F04-9D33-91BDE2DAF88D}" type="presOf" srcId="{01CC12D8-A2B4-49A6-B70D-FCA7A4B4437B}" destId="{E3E80759-9233-4547-B2D2-6AC2A5545E73}" srcOrd="0" destOrd="3" presId="urn:microsoft.com/office/officeart/2005/8/layout/list1"/>
    <dgm:cxn modelId="{2B965E33-83F8-4A27-9BDB-AC9F6EF317B6}" srcId="{2047FF94-0466-4204-8354-B638B39E92D9}" destId="{E9431F6C-27EA-4482-9D30-3CDDA2A6C545}" srcOrd="1" destOrd="0" parTransId="{68468548-CF1F-4297-AA35-A0DD47530EB8}" sibTransId="{69B2ACD4-8356-4BB0-9904-83AD95C5C394}"/>
    <dgm:cxn modelId="{A8E2383E-706D-4799-98FA-02B785848AE8}" type="presOf" srcId="{98F34451-FD75-4C3B-AC33-BC64D8C66837}" destId="{E3E80759-9233-4547-B2D2-6AC2A5545E73}" srcOrd="0" destOrd="1" presId="urn:microsoft.com/office/officeart/2005/8/layout/list1"/>
    <dgm:cxn modelId="{966D9643-6860-43E7-880B-DE847DCAC7D9}" srcId="{2047FF94-0466-4204-8354-B638B39E92D9}" destId="{484C3E64-604F-4527-9325-69E7008DC0DD}" srcOrd="2" destOrd="0" parTransId="{C7F47EBA-FFB2-4DB9-A321-CF18D78FA40C}" sibTransId="{AF566A1D-C0B6-4837-BA38-E0D747FEDB4A}"/>
    <dgm:cxn modelId="{ACC5B34A-8BB5-43F9-99C5-D65DCA017869}" type="presOf" srcId="{05C08579-DF62-420D-A2B2-F2246DF034A8}" destId="{C011CEAA-8A87-4F4A-8191-6187AB9060CC}" srcOrd="0" destOrd="0" presId="urn:microsoft.com/office/officeart/2005/8/layout/list1"/>
    <dgm:cxn modelId="{F720CF53-6876-49F8-BF18-8FD3120076BE}" srcId="{604EC31A-36C3-40C2-8235-AF539926AF6E}" destId="{F4F6E347-DCCA-468F-AA19-BA35C5536865}" srcOrd="2" destOrd="0" parTransId="{AA6E64A7-B5F1-4DB5-B651-B25205E0B156}" sibTransId="{301BA04F-D08F-41D8-9EE8-B28CAD80DE00}"/>
    <dgm:cxn modelId="{EFB86482-5A05-4D2C-9F07-B5FFC3AB4A8C}" type="presOf" srcId="{B091DBD5-FFF1-4F0F-875A-58B67866CB21}" destId="{6B22F5AF-65CE-4943-A1A2-D1B8C4634E94}" srcOrd="0" destOrd="0" presId="urn:microsoft.com/office/officeart/2005/8/layout/list1"/>
    <dgm:cxn modelId="{433EE4A0-68B0-48A4-8B92-0F988482C02F}" srcId="{2047FF94-0466-4204-8354-B638B39E92D9}" destId="{05C08579-DF62-420D-A2B2-F2246DF034A8}" srcOrd="0" destOrd="0" parTransId="{75EBA2AA-95F5-42C0-A5CA-AC3AE1CD229D}" sibTransId="{2A8CD7F5-6AFE-46AC-A2E7-CE3E74614809}"/>
    <dgm:cxn modelId="{D79748A8-768F-4A37-8F2D-2619CB68F692}" type="presOf" srcId="{604EC31A-36C3-40C2-8235-AF539926AF6E}" destId="{A073672D-5AF0-4362-A734-A2B74FC9D972}" srcOrd="1" destOrd="0" presId="urn:microsoft.com/office/officeart/2005/8/layout/list1"/>
    <dgm:cxn modelId="{564010B0-9A6F-40E8-91C2-457CDC610E59}" srcId="{604EC31A-36C3-40C2-8235-AF539926AF6E}" destId="{98F34451-FD75-4C3B-AC33-BC64D8C66837}" srcOrd="1" destOrd="0" parTransId="{B3BA50BA-3C28-4A97-BB53-C7CF63AA5373}" sibTransId="{24458DFE-A380-4353-9C73-9542AC6D4EBE}"/>
    <dgm:cxn modelId="{93A075DC-A66B-46D4-A6C8-751DD2512F5A}" type="presOf" srcId="{604EC31A-36C3-40C2-8235-AF539926AF6E}" destId="{9E92B6AA-9BDF-417E-B84A-FF375F472659}" srcOrd="0" destOrd="0" presId="urn:microsoft.com/office/officeart/2005/8/layout/list1"/>
    <dgm:cxn modelId="{DC37B3DE-D95A-4F33-AD5C-32C56A663F94}" srcId="{604EC31A-36C3-40C2-8235-AF539926AF6E}" destId="{D9EBE873-E16C-43D6-979A-70C84025C6E8}" srcOrd="0" destOrd="0" parTransId="{54A9E157-92A0-435F-9D28-353576639D22}" sibTransId="{939FC9FE-AA41-4BA7-BF30-143EB732F896}"/>
    <dgm:cxn modelId="{459EA4E1-7A62-4459-96EE-02C8951CA314}" type="presOf" srcId="{2047FF94-0466-4204-8354-B638B39E92D9}" destId="{737929C7-F80E-4E53-803C-157F075D20D8}" srcOrd="0" destOrd="0" presId="urn:microsoft.com/office/officeart/2005/8/layout/list1"/>
    <dgm:cxn modelId="{AFD1A0ED-9925-4844-87B7-999F31CFE748}" type="presOf" srcId="{F4F6E347-DCCA-468F-AA19-BA35C5536865}" destId="{E3E80759-9233-4547-B2D2-6AC2A5545E73}" srcOrd="0" destOrd="2" presId="urn:microsoft.com/office/officeart/2005/8/layout/list1"/>
    <dgm:cxn modelId="{7C8A55EF-7969-4049-85E2-FF26E3AD8B9F}" type="presOf" srcId="{2047FF94-0466-4204-8354-B638B39E92D9}" destId="{AB4ABA34-3E08-47C9-AA77-FAE853E5389A}" srcOrd="1" destOrd="0" presId="urn:microsoft.com/office/officeart/2005/8/layout/list1"/>
    <dgm:cxn modelId="{56C4E5F1-6F83-475E-AD01-1314036B4376}" srcId="{B091DBD5-FFF1-4F0F-875A-58B67866CB21}" destId="{2047FF94-0466-4204-8354-B638B39E92D9}" srcOrd="0" destOrd="0" parTransId="{56F7FAEB-467F-43ED-A1F3-A8F932E150B5}" sibTransId="{C9B069B7-4393-406A-AF13-51074358FAAA}"/>
    <dgm:cxn modelId="{A2259425-DA21-49E4-9155-38C5B5852AE8}" type="presParOf" srcId="{6B22F5AF-65CE-4943-A1A2-D1B8C4634E94}" destId="{A4B52067-25E3-4219-9875-5A6D54E6C036}" srcOrd="0" destOrd="0" presId="urn:microsoft.com/office/officeart/2005/8/layout/list1"/>
    <dgm:cxn modelId="{A88B2441-C05B-4AF8-B507-48388AB67331}" type="presParOf" srcId="{A4B52067-25E3-4219-9875-5A6D54E6C036}" destId="{737929C7-F80E-4E53-803C-157F075D20D8}" srcOrd="0" destOrd="0" presId="urn:microsoft.com/office/officeart/2005/8/layout/list1"/>
    <dgm:cxn modelId="{3B84C1F7-CDB0-4848-8BA4-DEAE686DE7AF}" type="presParOf" srcId="{A4B52067-25E3-4219-9875-5A6D54E6C036}" destId="{AB4ABA34-3E08-47C9-AA77-FAE853E5389A}" srcOrd="1" destOrd="0" presId="urn:microsoft.com/office/officeart/2005/8/layout/list1"/>
    <dgm:cxn modelId="{7C66C904-7151-4B00-BD65-2096E4569191}" type="presParOf" srcId="{6B22F5AF-65CE-4943-A1A2-D1B8C4634E94}" destId="{9C903B05-A8B8-4894-AC3C-81E4657C9AA8}" srcOrd="1" destOrd="0" presId="urn:microsoft.com/office/officeart/2005/8/layout/list1"/>
    <dgm:cxn modelId="{89512400-3A79-4804-A30B-9A6695C5A018}" type="presParOf" srcId="{6B22F5AF-65CE-4943-A1A2-D1B8C4634E94}" destId="{C011CEAA-8A87-4F4A-8191-6187AB9060CC}" srcOrd="2" destOrd="0" presId="urn:microsoft.com/office/officeart/2005/8/layout/list1"/>
    <dgm:cxn modelId="{2F67792A-5F96-4B51-9DD8-22F4E22273CA}" type="presParOf" srcId="{6B22F5AF-65CE-4943-A1A2-D1B8C4634E94}" destId="{E566FD3F-31F1-4D55-9991-2F2EBD03F00D}" srcOrd="3" destOrd="0" presId="urn:microsoft.com/office/officeart/2005/8/layout/list1"/>
    <dgm:cxn modelId="{253E42D4-9760-4671-A080-4097A320E635}" type="presParOf" srcId="{6B22F5AF-65CE-4943-A1A2-D1B8C4634E94}" destId="{B7A85B73-7411-4F25-B779-5746D65F0581}" srcOrd="4" destOrd="0" presId="urn:microsoft.com/office/officeart/2005/8/layout/list1"/>
    <dgm:cxn modelId="{7F02A7CA-0B64-4CB9-B413-8DAC738B597B}" type="presParOf" srcId="{B7A85B73-7411-4F25-B779-5746D65F0581}" destId="{9E92B6AA-9BDF-417E-B84A-FF375F472659}" srcOrd="0" destOrd="0" presId="urn:microsoft.com/office/officeart/2005/8/layout/list1"/>
    <dgm:cxn modelId="{82DEBA4E-2577-430B-BE82-49FA52AC1BC7}" type="presParOf" srcId="{B7A85B73-7411-4F25-B779-5746D65F0581}" destId="{A073672D-5AF0-4362-A734-A2B74FC9D972}" srcOrd="1" destOrd="0" presId="urn:microsoft.com/office/officeart/2005/8/layout/list1"/>
    <dgm:cxn modelId="{69C34C2D-4659-40A5-B8BD-D9625D8F34EE}" type="presParOf" srcId="{6B22F5AF-65CE-4943-A1A2-D1B8C4634E94}" destId="{7D2A72A7-43CF-4BFA-B739-98FC51D49699}" srcOrd="5" destOrd="0" presId="urn:microsoft.com/office/officeart/2005/8/layout/list1"/>
    <dgm:cxn modelId="{8E1E48BA-E3D2-47EA-A82C-B329E1EB2F64}" type="presParOf" srcId="{6B22F5AF-65CE-4943-A1A2-D1B8C4634E94}" destId="{E3E80759-9233-4547-B2D2-6AC2A5545E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520E31-6384-4AC7-A962-4400A3A93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E0CB9-7B78-49A9-A0CE-D98BEE57FB5C}">
      <dgm:prSet/>
      <dgm:spPr/>
      <dgm:t>
        <a:bodyPr/>
        <a:lstStyle/>
        <a:p>
          <a:r>
            <a:rPr lang="en-US" dirty="0"/>
            <a:t>Random Variable</a:t>
          </a:r>
        </a:p>
      </dgm:t>
    </dgm:pt>
    <dgm:pt modelId="{5421E64C-D267-47EA-82D8-6E50BBAE69E7}" type="parTrans" cxnId="{E7F7964B-FFE0-4AA5-AD65-47BD22E73EED}">
      <dgm:prSet/>
      <dgm:spPr/>
      <dgm:t>
        <a:bodyPr/>
        <a:lstStyle/>
        <a:p>
          <a:endParaRPr lang="en-US"/>
        </a:p>
      </dgm:t>
    </dgm:pt>
    <dgm:pt modelId="{2D3973BC-1DC9-4F05-9149-3D1CBCAD631A}" type="sibTrans" cxnId="{E7F7964B-FFE0-4AA5-AD65-47BD22E73EED}">
      <dgm:prSet/>
      <dgm:spPr/>
      <dgm:t>
        <a:bodyPr/>
        <a:lstStyle/>
        <a:p>
          <a:endParaRPr lang="en-US"/>
        </a:p>
      </dgm:t>
    </dgm:pt>
    <dgm:pt modelId="{48DA6792-EB4E-4B9F-B72F-9F8C6B0ABADA}">
      <dgm:prSet/>
      <dgm:spPr/>
      <dgm:t>
        <a:bodyPr/>
        <a:lstStyle/>
        <a:p>
          <a:r>
            <a:rPr lang="en-US" dirty="0"/>
            <a:t>Random variables are denoted by capital letters.</a:t>
          </a:r>
        </a:p>
      </dgm:t>
    </dgm:pt>
    <dgm:pt modelId="{F93E3FAC-260B-4367-B31F-82514FD63E5A}" type="parTrans" cxnId="{DB9DB65D-D5BA-4B54-8F0B-FD70759CA13A}">
      <dgm:prSet/>
      <dgm:spPr/>
      <dgm:t>
        <a:bodyPr/>
        <a:lstStyle/>
        <a:p>
          <a:endParaRPr lang="en-US"/>
        </a:p>
      </dgm:t>
    </dgm:pt>
    <dgm:pt modelId="{191C37FF-03E0-4B65-A761-2A4DD3B77823}" type="sibTrans" cxnId="{DB9DB65D-D5BA-4B54-8F0B-FD70759CA13A}">
      <dgm:prSet/>
      <dgm:spPr/>
      <dgm:t>
        <a:bodyPr/>
        <a:lstStyle/>
        <a:p>
          <a:endParaRPr lang="en-US"/>
        </a:p>
      </dgm:t>
    </dgm:pt>
    <dgm:pt modelId="{C253CF41-CBE2-4D4A-9259-3DC68F84E4B1}">
      <dgm:prSet/>
      <dgm:spPr/>
      <dgm:t>
        <a:bodyPr/>
        <a:lstStyle/>
        <a:p>
          <a:r>
            <a:rPr lang="en-US" b="1" dirty="0"/>
            <a:t>R</a:t>
          </a:r>
          <a:r>
            <a:rPr lang="en-US" dirty="0"/>
            <a:t>: </a:t>
          </a:r>
          <a:r>
            <a:rPr lang="en-US" i="1" dirty="0"/>
            <a:t>Is it raining?</a:t>
          </a:r>
          <a:endParaRPr lang="en-US" dirty="0"/>
        </a:p>
      </dgm:t>
    </dgm:pt>
    <dgm:pt modelId="{62A22F70-6B22-4D02-8D3F-E20CFD6DFE61}" type="parTrans" cxnId="{23D13168-2701-4E50-A18E-C9D2EE9DC420}">
      <dgm:prSet/>
      <dgm:spPr/>
      <dgm:t>
        <a:bodyPr/>
        <a:lstStyle/>
        <a:p>
          <a:endParaRPr lang="en-US"/>
        </a:p>
      </dgm:t>
    </dgm:pt>
    <dgm:pt modelId="{89B862A0-EEC3-4215-941D-383EA7ADCC6C}" type="sibTrans" cxnId="{23D13168-2701-4E50-A18E-C9D2EE9DC420}">
      <dgm:prSet/>
      <dgm:spPr/>
      <dgm:t>
        <a:bodyPr/>
        <a:lstStyle/>
        <a:p>
          <a:endParaRPr lang="en-US"/>
        </a:p>
      </dgm:t>
    </dgm:pt>
    <dgm:pt modelId="{C1280133-69AE-4DE3-A32A-C9EA9280FC9E}">
      <dgm:prSet/>
      <dgm:spPr/>
      <dgm:t>
        <a:bodyPr/>
        <a:lstStyle/>
        <a:p>
          <a:r>
            <a:rPr lang="en-US" b="1"/>
            <a:t>W</a:t>
          </a:r>
          <a:r>
            <a:rPr lang="en-US"/>
            <a:t>:</a:t>
          </a:r>
          <a:r>
            <a:rPr lang="en-US" i="1"/>
            <a:t> What’s the weather?</a:t>
          </a:r>
          <a:endParaRPr lang="en-US"/>
        </a:p>
      </dgm:t>
    </dgm:pt>
    <dgm:pt modelId="{55DB2AD1-A589-4DE6-9FDB-3542630E1F76}" type="parTrans" cxnId="{663A408F-E6A7-42EB-BC8D-EA9BBDD4772F}">
      <dgm:prSet/>
      <dgm:spPr/>
      <dgm:t>
        <a:bodyPr/>
        <a:lstStyle/>
        <a:p>
          <a:endParaRPr lang="en-US"/>
        </a:p>
      </dgm:t>
    </dgm:pt>
    <dgm:pt modelId="{46808DFA-2512-473F-A100-15E97A526837}" type="sibTrans" cxnId="{663A408F-E6A7-42EB-BC8D-EA9BBDD4772F}">
      <dgm:prSet/>
      <dgm:spPr/>
      <dgm:t>
        <a:bodyPr/>
        <a:lstStyle/>
        <a:p>
          <a:endParaRPr lang="en-US"/>
        </a:p>
      </dgm:t>
    </dgm:pt>
    <dgm:pt modelId="{7FD843E1-942B-4E50-B67D-27D6C7BAF84E}">
      <dgm:prSet/>
      <dgm:spPr/>
      <dgm:t>
        <a:bodyPr/>
        <a:lstStyle/>
        <a:p>
          <a:r>
            <a:rPr lang="en-US" b="1" dirty="0"/>
            <a:t>Die</a:t>
          </a:r>
          <a:r>
            <a:rPr lang="en-US" dirty="0"/>
            <a:t>: </a:t>
          </a:r>
          <a:r>
            <a:rPr lang="en-US" i="1" dirty="0"/>
            <a:t>What is the outcome of rolling two dice?</a:t>
          </a:r>
          <a:endParaRPr lang="en-US" dirty="0"/>
        </a:p>
      </dgm:t>
    </dgm:pt>
    <dgm:pt modelId="{84655AD7-1FB6-439E-8FEC-8DDCCFA7F36A}" type="parTrans" cxnId="{40215524-E76D-48BE-8771-E3392720FB34}">
      <dgm:prSet/>
      <dgm:spPr/>
      <dgm:t>
        <a:bodyPr/>
        <a:lstStyle/>
        <a:p>
          <a:endParaRPr lang="en-US"/>
        </a:p>
      </dgm:t>
    </dgm:pt>
    <dgm:pt modelId="{1B815E7B-A6DE-40F7-8B0F-12F73BE041A9}" type="sibTrans" cxnId="{40215524-E76D-48BE-8771-E3392720FB34}">
      <dgm:prSet/>
      <dgm:spPr/>
      <dgm:t>
        <a:bodyPr/>
        <a:lstStyle/>
        <a:p>
          <a:endParaRPr lang="en-US"/>
        </a:p>
      </dgm:t>
    </dgm:pt>
    <dgm:pt modelId="{C32FE4B8-220D-4CB3-886F-1D9826495338}">
      <dgm:prSet/>
      <dgm:spPr/>
      <dgm:t>
        <a:bodyPr/>
        <a:lstStyle/>
        <a:p>
          <a:r>
            <a:rPr lang="en-US" b="1" dirty="0"/>
            <a:t>V</a:t>
          </a:r>
          <a:r>
            <a:rPr lang="en-US" dirty="0"/>
            <a:t>: </a:t>
          </a:r>
          <a:r>
            <a:rPr lang="en-US" i="1" dirty="0"/>
            <a:t>What is the speed of my car (in MPH)?</a:t>
          </a:r>
          <a:endParaRPr lang="en-US" dirty="0"/>
        </a:p>
      </dgm:t>
    </dgm:pt>
    <dgm:pt modelId="{FF184C5B-BE8E-40D2-A2CA-2AF4F88BA4B2}" type="parTrans" cxnId="{98E324E8-40C1-4E16-9D06-D159677FDFFF}">
      <dgm:prSet/>
      <dgm:spPr/>
      <dgm:t>
        <a:bodyPr/>
        <a:lstStyle/>
        <a:p>
          <a:endParaRPr lang="en-US"/>
        </a:p>
      </dgm:t>
    </dgm:pt>
    <dgm:pt modelId="{D4B164B9-085E-4BB5-BF62-89D90B6B249F}" type="sibTrans" cxnId="{98E324E8-40C1-4E16-9D06-D159677FDFFF}">
      <dgm:prSet/>
      <dgm:spPr/>
      <dgm:t>
        <a:bodyPr/>
        <a:lstStyle/>
        <a:p>
          <a:endParaRPr lang="en-US"/>
        </a:p>
      </dgm:t>
    </dgm:pt>
    <dgm:pt modelId="{EE4492FA-9148-4908-A2B3-A5171F07DFB6}">
      <dgm:prSet/>
      <dgm:spPr/>
      <dgm:t>
        <a:bodyPr/>
        <a:lstStyle/>
        <a:p>
          <a:r>
            <a:rPr lang="en-US" dirty="0"/>
            <a:t>Domain</a:t>
          </a:r>
        </a:p>
      </dgm:t>
    </dgm:pt>
    <dgm:pt modelId="{585EF4F9-4615-46B1-B188-CAEDB21F2302}" type="parTrans" cxnId="{696E1542-1A65-447F-92B1-A43D7F180FA8}">
      <dgm:prSet/>
      <dgm:spPr/>
      <dgm:t>
        <a:bodyPr/>
        <a:lstStyle/>
        <a:p>
          <a:endParaRPr lang="en-US"/>
        </a:p>
      </dgm:t>
    </dgm:pt>
    <dgm:pt modelId="{B0179B3E-C5ED-42BB-920A-F64F334AC985}" type="sibTrans" cxnId="{696E1542-1A65-447F-92B1-A43D7F180FA8}">
      <dgm:prSet/>
      <dgm:spPr/>
      <dgm:t>
        <a:bodyPr/>
        <a:lstStyle/>
        <a:p>
          <a:endParaRPr lang="en-US"/>
        </a:p>
      </dgm:t>
    </dgm:pt>
    <dgm:pt modelId="{972101B3-BEFE-4F19-96BB-37FDBEF6D04A}">
      <dgm:prSet/>
      <dgm:spPr/>
      <dgm:t>
        <a:bodyPr/>
        <a:lstStyle/>
        <a:p>
          <a:r>
            <a:rPr lang="en-US" dirty="0"/>
            <a:t>Domain values must be mutually exclusive and exhaustive.</a:t>
          </a:r>
        </a:p>
      </dgm:t>
    </dgm:pt>
    <dgm:pt modelId="{93A37961-152B-48D6-984E-2599319D1EC1}" type="parTrans" cxnId="{716C92D5-5BB3-49A7-B371-614C5F0AD099}">
      <dgm:prSet/>
      <dgm:spPr/>
      <dgm:t>
        <a:bodyPr/>
        <a:lstStyle/>
        <a:p>
          <a:endParaRPr lang="en-US"/>
        </a:p>
      </dgm:t>
    </dgm:pt>
    <dgm:pt modelId="{0B8E4D38-306B-4994-BB5F-FE24ADDF3573}" type="sibTrans" cxnId="{716C92D5-5BB3-49A7-B371-614C5F0AD09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9DEBE96-055E-43ED-AFA0-E2C95D060859}">
          <dgm:prSet/>
          <dgm:spPr/>
          <dgm:t>
            <a:bodyPr/>
            <a:lstStyle/>
            <a:p>
              <a:r>
                <a:rPr lang="en-US" b="1" dirty="0"/>
                <a:t>R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 </m:t>
                  </m:r>
                </m:oMath>
              </a14:m>
              <a:r>
                <a:rPr lang="en-US" dirty="0"/>
                <a:t>{True, False}</a:t>
              </a:r>
            </a:p>
          </dgm:t>
        </dgm:pt>
      </mc:Choice>
      <mc:Fallback xmlns="">
        <dgm:pt modelId="{39DEBE96-055E-43ED-AFA0-E2C95D060859}">
          <dgm:prSet/>
          <dgm:spPr/>
          <dgm:t>
            <a:bodyPr/>
            <a:lstStyle/>
            <a:p>
              <a:r>
                <a:rPr lang="en-US" b="1" dirty="0"/>
                <a:t>R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 </a:t>
              </a:r>
              <a:r>
                <a:rPr lang="en-US" dirty="0"/>
                <a:t>{True, False}</a:t>
              </a:r>
            </a:p>
          </dgm:t>
        </dgm:pt>
      </mc:Fallback>
    </mc:AlternateContent>
    <dgm:pt modelId="{65D4D11B-E465-445F-BE8B-C9369E3494C8}" type="parTrans" cxnId="{0E106A8F-B293-49C4-984A-F31756907D97}">
      <dgm:prSet/>
      <dgm:spPr/>
      <dgm:t>
        <a:bodyPr/>
        <a:lstStyle/>
        <a:p>
          <a:endParaRPr lang="en-US"/>
        </a:p>
      </dgm:t>
    </dgm:pt>
    <dgm:pt modelId="{EF049596-D511-4C77-9E22-B2CF11CFC19A}" type="sibTrans" cxnId="{0E106A8F-B293-49C4-984A-F31756907D9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6B2ED05-B949-4543-B6ED-B0C334FE8E04}">
          <dgm:prSet/>
          <dgm:spPr/>
          <dgm:t>
            <a:bodyPr/>
            <a:lstStyle/>
            <a:p>
              <a:r>
                <a:rPr lang="en-US" b="1" dirty="0"/>
                <a:t>W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</m:oMath>
              </a14:m>
              <a:r>
                <a:rPr lang="en-US" dirty="0"/>
                <a:t> {Sunny, Cloudy, Rainy, Snow}</a:t>
              </a:r>
            </a:p>
          </dgm:t>
        </dgm:pt>
      </mc:Choice>
      <mc:Fallback xmlns="">
        <dgm:pt modelId="{76B2ED05-B949-4543-B6ED-B0C334FE8E04}">
          <dgm:prSet/>
          <dgm:spPr/>
          <dgm:t>
            <a:bodyPr/>
            <a:lstStyle/>
            <a:p>
              <a:r>
                <a:rPr lang="en-US" b="1" dirty="0"/>
                <a:t>W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dirty="0"/>
                <a:t> {Sunny, Cloudy, Rainy, Snow}</a:t>
              </a:r>
            </a:p>
          </dgm:t>
        </dgm:pt>
      </mc:Fallback>
    </mc:AlternateContent>
    <dgm:pt modelId="{B9BA2E0C-524F-44BC-A8A2-7C6A5D02DE15}" type="parTrans" cxnId="{755C09B7-2414-43E9-BC6B-693ABDC4C18F}">
      <dgm:prSet/>
      <dgm:spPr/>
      <dgm:t>
        <a:bodyPr/>
        <a:lstStyle/>
        <a:p>
          <a:endParaRPr lang="en-US"/>
        </a:p>
      </dgm:t>
    </dgm:pt>
    <dgm:pt modelId="{FFE687AF-1C9E-4DBC-8F81-2A35F0969E89}" type="sibTrans" cxnId="{755C09B7-2414-43E9-BC6B-693ABDC4C18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2C00A6E-D0D4-41E1-9240-95372410834E}">
          <dgm:prSet/>
          <dgm:spPr/>
          <dgm:t>
            <a:bodyPr/>
            <a:lstStyle/>
            <a:p>
              <a:r>
                <a:rPr lang="en-US" b="1" dirty="0"/>
                <a:t>Die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</m:oMath>
              </a14:m>
              <a:r>
                <a:rPr lang="en-US" dirty="0"/>
                <a:t> {(1,1), (1,2), … (6,6)}</a:t>
              </a:r>
            </a:p>
          </dgm:t>
        </dgm:pt>
      </mc:Choice>
      <mc:Fallback xmlns="">
        <dgm:pt modelId="{02C00A6E-D0D4-41E1-9240-95372410834E}">
          <dgm:prSet/>
          <dgm:spPr/>
          <dgm:t>
            <a:bodyPr/>
            <a:lstStyle/>
            <a:p>
              <a:r>
                <a:rPr lang="en-US" b="1" dirty="0"/>
                <a:t>Die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dirty="0"/>
                <a:t> {(1,1), (1,2), … (6,6)}</a:t>
              </a:r>
            </a:p>
          </dgm:t>
        </dgm:pt>
      </mc:Fallback>
    </mc:AlternateContent>
    <dgm:pt modelId="{7D2DB8D0-B71D-4A29-8E41-359B2696EC4C}" type="parTrans" cxnId="{94E127C5-34AD-4569-A040-54D6475AE995}">
      <dgm:prSet/>
      <dgm:spPr/>
      <dgm:t>
        <a:bodyPr/>
        <a:lstStyle/>
        <a:p>
          <a:endParaRPr lang="en-US"/>
        </a:p>
      </dgm:t>
    </dgm:pt>
    <dgm:pt modelId="{165ADB48-0804-494A-9752-4E44B0D62F06}" type="sibTrans" cxnId="{94E127C5-34AD-4569-A040-54D6475AE9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865971F-6D15-40B6-942D-84DDA1840069}">
          <dgm:prSet/>
          <dgm:spPr/>
          <dgm:t>
            <a:bodyPr/>
            <a:lstStyle/>
            <a:p>
              <a:r>
                <a:rPr lang="en-US" b="1" dirty="0"/>
                <a:t>V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</m:oMath>
              </a14:m>
              <a:r>
                <a:rPr lang="en-US" dirty="0"/>
                <a:t> [0, 200]</a:t>
              </a:r>
            </a:p>
          </dgm:t>
        </dgm:pt>
      </mc:Choice>
      <mc:Fallback xmlns="">
        <dgm:pt modelId="{4865971F-6D15-40B6-942D-84DDA1840069}">
          <dgm:prSet/>
          <dgm:spPr/>
          <dgm:t>
            <a:bodyPr/>
            <a:lstStyle/>
            <a:p>
              <a:r>
                <a:rPr lang="en-US" b="1" dirty="0"/>
                <a:t>V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dirty="0"/>
                <a:t> [0, 200]</a:t>
              </a:r>
            </a:p>
          </dgm:t>
        </dgm:pt>
      </mc:Fallback>
    </mc:AlternateContent>
    <dgm:pt modelId="{363CA11C-412E-421E-BCF0-F9D141DDB6E5}" type="parTrans" cxnId="{48112906-0635-49EB-8A4B-6C02E854B716}">
      <dgm:prSet/>
      <dgm:spPr/>
      <dgm:t>
        <a:bodyPr/>
        <a:lstStyle/>
        <a:p>
          <a:endParaRPr lang="en-US"/>
        </a:p>
      </dgm:t>
    </dgm:pt>
    <dgm:pt modelId="{9E76CFD6-741D-4CE7-910A-BEDD5481681A}" type="sibTrans" cxnId="{48112906-0635-49EB-8A4B-6C02E854B716}">
      <dgm:prSet/>
      <dgm:spPr/>
      <dgm:t>
        <a:bodyPr/>
        <a:lstStyle/>
        <a:p>
          <a:endParaRPr lang="en-US"/>
        </a:p>
      </dgm:t>
    </dgm:pt>
    <dgm:pt modelId="{2675E6B5-795C-4F52-B8A3-D7CF544DFA01}">
      <dgm:prSet/>
      <dgm:spPr/>
      <dgm:t>
        <a:bodyPr/>
        <a:lstStyle/>
        <a:p>
          <a:endParaRPr lang="en-US" dirty="0"/>
        </a:p>
      </dgm:t>
    </dgm:pt>
    <dgm:pt modelId="{97AEEBFC-C93D-4E83-A959-08917141F0C6}" type="parTrans" cxnId="{EE676F55-DD36-4965-B2A5-8CCC56DF9F59}">
      <dgm:prSet/>
      <dgm:spPr/>
      <dgm:t>
        <a:bodyPr/>
        <a:lstStyle/>
        <a:p>
          <a:endParaRPr lang="en-US"/>
        </a:p>
      </dgm:t>
    </dgm:pt>
    <dgm:pt modelId="{EAA09DA6-634E-4337-8BF9-21C3BB875D7E}" type="sibTrans" cxnId="{EE676F55-DD36-4965-B2A5-8CCC56DF9F59}">
      <dgm:prSet/>
      <dgm:spPr/>
      <dgm:t>
        <a:bodyPr/>
        <a:lstStyle/>
        <a:p>
          <a:endParaRPr lang="en-US"/>
        </a:p>
      </dgm:t>
    </dgm:pt>
    <dgm:pt modelId="{2DA67270-815A-4891-A28B-0FBC47849215}">
      <dgm:prSet/>
      <dgm:spPr/>
      <dgm:t>
        <a:bodyPr/>
        <a:lstStyle/>
        <a:p>
          <a:endParaRPr lang="en-US" dirty="0"/>
        </a:p>
      </dgm:t>
    </dgm:pt>
    <dgm:pt modelId="{A2D5AA0A-DE6E-4A7D-BD55-E3056D449236}" type="parTrans" cxnId="{F5FB0D44-C5ED-43F3-95E7-62F0FC187B5C}">
      <dgm:prSet/>
      <dgm:spPr/>
      <dgm:t>
        <a:bodyPr/>
        <a:lstStyle/>
        <a:p>
          <a:endParaRPr lang="en-US"/>
        </a:p>
      </dgm:t>
    </dgm:pt>
    <dgm:pt modelId="{B9C2CD3E-E31D-41DD-A683-FB003606CCD0}" type="sibTrans" cxnId="{F5FB0D44-C5ED-43F3-95E7-62F0FC187B5C}">
      <dgm:prSet/>
      <dgm:spPr/>
      <dgm:t>
        <a:bodyPr/>
        <a:lstStyle/>
        <a:p>
          <a:endParaRPr lang="en-US"/>
        </a:p>
      </dgm:t>
    </dgm:pt>
    <dgm:pt modelId="{E3C35159-2A54-400D-95FC-3284F6BA1A4E}">
      <dgm:prSet/>
      <dgm:spPr/>
      <dgm:t>
        <a:bodyPr/>
        <a:lstStyle/>
        <a:p>
          <a:r>
            <a:rPr lang="en-US" dirty="0"/>
            <a:t>We describe the (uncertain) state of the world using </a:t>
          </a:r>
          <a:r>
            <a:rPr lang="en-US" i="1" dirty="0"/>
            <a:t>random variables.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andom variables are denoted by capital letters and We describe the uncertain state of the world."/>
        </a:ext>
      </dgm:extLst>
    </dgm:pt>
    <dgm:pt modelId="{89CBFA01-E5B5-44E2-BFE5-D9B77926BCB8}" type="parTrans" cxnId="{6CAEED52-32DA-4FAC-84F2-0AB70576F9BA}">
      <dgm:prSet/>
      <dgm:spPr/>
      <dgm:t>
        <a:bodyPr/>
        <a:lstStyle/>
        <a:p>
          <a:endParaRPr lang="en-US"/>
        </a:p>
      </dgm:t>
    </dgm:pt>
    <dgm:pt modelId="{66A4C34A-C3CB-41D5-A530-E47927A2A28E}" type="sibTrans" cxnId="{6CAEED52-32DA-4FAC-84F2-0AB70576F9BA}">
      <dgm:prSet/>
      <dgm:spPr/>
      <dgm:t>
        <a:bodyPr/>
        <a:lstStyle/>
        <a:p>
          <a:endParaRPr lang="en-US"/>
        </a:p>
      </dgm:t>
    </dgm:pt>
    <dgm:pt modelId="{0A9340FE-EF20-4F44-997A-2110D2A2D7C6}">
      <dgm:prSet/>
      <dgm:spPr/>
      <dgm:t>
        <a:bodyPr/>
        <a:lstStyle/>
        <a:p>
          <a:r>
            <a:rPr lang="en-US" dirty="0"/>
            <a:t>Random variables take on values in a </a:t>
          </a:r>
          <a:r>
            <a:rPr lang="en-US" i="1" dirty="0"/>
            <a:t>domain D.</a:t>
          </a:r>
          <a:endParaRPr lang="en-US" dirty="0"/>
        </a:p>
      </dgm:t>
    </dgm:pt>
    <dgm:pt modelId="{3CEBFD26-7BCA-4C97-9932-3D055C250EEB}" type="parTrans" cxnId="{D69A953A-6F36-47CF-8A8B-F28A0B57D9B3}">
      <dgm:prSet/>
      <dgm:spPr/>
      <dgm:t>
        <a:bodyPr/>
        <a:lstStyle/>
        <a:p>
          <a:endParaRPr lang="en-US"/>
        </a:p>
      </dgm:t>
    </dgm:pt>
    <dgm:pt modelId="{4EDFCC11-AB41-45D2-8DE4-56774C614A10}" type="sibTrans" cxnId="{D69A953A-6F36-47CF-8A8B-F28A0B57D9B3}">
      <dgm:prSet/>
      <dgm:spPr/>
      <dgm:t>
        <a:bodyPr/>
        <a:lstStyle/>
        <a:p>
          <a:endParaRPr lang="en-US"/>
        </a:p>
      </dgm:t>
    </dgm:pt>
    <dgm:pt modelId="{461E5B7D-1D29-4DD6-BB17-5E756D4033C0}" type="pres">
      <dgm:prSet presAssocID="{DB520E31-6384-4AC7-A962-4400A3A933BB}" presName="linear" presStyleCnt="0">
        <dgm:presLayoutVars>
          <dgm:dir/>
          <dgm:animLvl val="lvl"/>
          <dgm:resizeHandles val="exact"/>
        </dgm:presLayoutVars>
      </dgm:prSet>
      <dgm:spPr/>
    </dgm:pt>
    <dgm:pt modelId="{15A24177-3D5B-469A-918B-C0E1690D698D}" type="pres">
      <dgm:prSet presAssocID="{E97E0CB9-7B78-49A9-A0CE-D98BEE57FB5C}" presName="parentLin" presStyleCnt="0"/>
      <dgm:spPr/>
    </dgm:pt>
    <dgm:pt modelId="{44C43819-BBCA-4E44-8E3A-97ACF28B3E01}" type="pres">
      <dgm:prSet presAssocID="{E97E0CB9-7B78-49A9-A0CE-D98BEE57FB5C}" presName="parentLeftMargin" presStyleLbl="node1" presStyleIdx="0" presStyleCnt="2"/>
      <dgm:spPr/>
    </dgm:pt>
    <dgm:pt modelId="{0C5B6179-2479-455B-81DF-A00B8BE6707B}" type="pres">
      <dgm:prSet presAssocID="{E97E0CB9-7B78-49A9-A0CE-D98BEE57FB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A06D39-5215-4BD0-A350-07413F509E25}" type="pres">
      <dgm:prSet presAssocID="{E97E0CB9-7B78-49A9-A0CE-D98BEE57FB5C}" presName="negativeSpace" presStyleCnt="0"/>
      <dgm:spPr/>
    </dgm:pt>
    <dgm:pt modelId="{D1CA3009-F82D-42E0-A48F-3B0115E6848C}" type="pres">
      <dgm:prSet presAssocID="{E97E0CB9-7B78-49A9-A0CE-D98BEE57FB5C}" presName="childText" presStyleLbl="conFgAcc1" presStyleIdx="0" presStyleCnt="2">
        <dgm:presLayoutVars>
          <dgm:bulletEnabled val="1"/>
        </dgm:presLayoutVars>
      </dgm:prSet>
      <dgm:spPr/>
    </dgm:pt>
    <dgm:pt modelId="{8B071F90-40E3-4A9F-8A06-886D6174F50E}" type="pres">
      <dgm:prSet presAssocID="{2D3973BC-1DC9-4F05-9149-3D1CBCAD631A}" presName="spaceBetweenRectangles" presStyleCnt="0"/>
      <dgm:spPr/>
    </dgm:pt>
    <dgm:pt modelId="{8A4270A9-2E0D-4058-9CF4-52EFF740C26B}" type="pres">
      <dgm:prSet presAssocID="{EE4492FA-9148-4908-A2B3-A5171F07DFB6}" presName="parentLin" presStyleCnt="0"/>
      <dgm:spPr/>
    </dgm:pt>
    <dgm:pt modelId="{62E946F0-A4C4-4374-9EF1-B10E77FB421E}" type="pres">
      <dgm:prSet presAssocID="{EE4492FA-9148-4908-A2B3-A5171F07DFB6}" presName="parentLeftMargin" presStyleLbl="node1" presStyleIdx="0" presStyleCnt="2"/>
      <dgm:spPr/>
    </dgm:pt>
    <dgm:pt modelId="{EF88D9D5-BFDD-4E17-BD8A-6DF000B38C0B}" type="pres">
      <dgm:prSet presAssocID="{EE4492FA-9148-4908-A2B3-A5171F07DF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8AFCFB-333D-442E-89CE-2A9B86BEAAA9}" type="pres">
      <dgm:prSet presAssocID="{EE4492FA-9148-4908-A2B3-A5171F07DFB6}" presName="negativeSpace" presStyleCnt="0"/>
      <dgm:spPr/>
    </dgm:pt>
    <dgm:pt modelId="{D1D1B0B2-DDE4-4289-A28E-048C74CB9A65}" type="pres">
      <dgm:prSet presAssocID="{EE4492FA-9148-4908-A2B3-A5171F07DF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112906-0635-49EB-8A4B-6C02E854B716}" srcId="{EE4492FA-9148-4908-A2B3-A5171F07DFB6}" destId="{4865971F-6D15-40B6-942D-84DDA1840069}" srcOrd="6" destOrd="0" parTransId="{363CA11C-412E-421E-BCF0-F9D141DDB6E5}" sibTransId="{9E76CFD6-741D-4CE7-910A-BEDD5481681A}"/>
    <dgm:cxn modelId="{5C269E0E-D9EC-47B8-8B1A-6CFFDA9F8D9C}" type="presOf" srcId="{39DEBE96-055E-43ED-AFA0-E2C95D060859}" destId="{D1D1B0B2-DDE4-4289-A28E-048C74CB9A65}" srcOrd="0" destOrd="3" presId="urn:microsoft.com/office/officeart/2005/8/layout/list1"/>
    <dgm:cxn modelId="{9BEEED17-5EF1-4CC9-A6E7-4895104879F0}" type="presOf" srcId="{2DA67270-815A-4891-A28B-0FBC47849215}" destId="{D1D1B0B2-DDE4-4289-A28E-048C74CB9A65}" srcOrd="0" destOrd="2" presId="urn:microsoft.com/office/officeart/2005/8/layout/list1"/>
    <dgm:cxn modelId="{18D76421-C846-43FF-A906-70A3D1B9AEF3}" type="presOf" srcId="{E3C35159-2A54-400D-95FC-3284F6BA1A4E}" destId="{D1CA3009-F82D-42E0-A48F-3B0115E6848C}" srcOrd="0" destOrd="0" presId="urn:microsoft.com/office/officeart/2005/8/layout/list1"/>
    <dgm:cxn modelId="{40215524-E76D-48BE-8771-E3392720FB34}" srcId="{E97E0CB9-7B78-49A9-A0CE-D98BEE57FB5C}" destId="{7FD843E1-942B-4E50-B67D-27D6C7BAF84E}" srcOrd="5" destOrd="0" parTransId="{84655AD7-1FB6-439E-8FEC-8DDCCFA7F36A}" sibTransId="{1B815E7B-A6DE-40F7-8B0F-12F73BE041A9}"/>
    <dgm:cxn modelId="{52612728-892C-49FE-8AA7-E68A9BBFB9DD}" type="presOf" srcId="{48DA6792-EB4E-4B9F-B72F-9F8C6B0ABADA}" destId="{D1CA3009-F82D-42E0-A48F-3B0115E6848C}" srcOrd="0" destOrd="1" presId="urn:microsoft.com/office/officeart/2005/8/layout/list1"/>
    <dgm:cxn modelId="{D69A953A-6F36-47CF-8A8B-F28A0B57D9B3}" srcId="{EE4492FA-9148-4908-A2B3-A5171F07DFB6}" destId="{0A9340FE-EF20-4F44-997A-2110D2A2D7C6}" srcOrd="0" destOrd="0" parTransId="{3CEBFD26-7BCA-4C97-9932-3D055C250EEB}" sibTransId="{4EDFCC11-AB41-45D2-8DE4-56774C614A10}"/>
    <dgm:cxn modelId="{92359C3A-D74E-47E0-A6FA-9DD1D4990319}" type="presOf" srcId="{7FD843E1-942B-4E50-B67D-27D6C7BAF84E}" destId="{D1CA3009-F82D-42E0-A48F-3B0115E6848C}" srcOrd="0" destOrd="5" presId="urn:microsoft.com/office/officeart/2005/8/layout/list1"/>
    <dgm:cxn modelId="{9E0A813E-ADF2-4E45-9A0C-5379F984E8CE}" type="presOf" srcId="{E97E0CB9-7B78-49A9-A0CE-D98BEE57FB5C}" destId="{0C5B6179-2479-455B-81DF-A00B8BE6707B}" srcOrd="1" destOrd="0" presId="urn:microsoft.com/office/officeart/2005/8/layout/list1"/>
    <dgm:cxn modelId="{DB9DB65D-D5BA-4B54-8F0B-FD70759CA13A}" srcId="{E97E0CB9-7B78-49A9-A0CE-D98BEE57FB5C}" destId="{48DA6792-EB4E-4B9F-B72F-9F8C6B0ABADA}" srcOrd="1" destOrd="0" parTransId="{F93E3FAC-260B-4367-B31F-82514FD63E5A}" sibTransId="{191C37FF-03E0-4B65-A761-2A4DD3B77823}"/>
    <dgm:cxn modelId="{696E1542-1A65-447F-92B1-A43D7F180FA8}" srcId="{DB520E31-6384-4AC7-A962-4400A3A933BB}" destId="{EE4492FA-9148-4908-A2B3-A5171F07DFB6}" srcOrd="1" destOrd="0" parTransId="{585EF4F9-4615-46B1-B188-CAEDB21F2302}" sibTransId="{B0179B3E-C5ED-42BB-920A-F64F334AC985}"/>
    <dgm:cxn modelId="{AE09EF63-DCFB-4410-96D5-EA72741FCB2A}" type="presOf" srcId="{2675E6B5-795C-4F52-B8A3-D7CF544DFA01}" destId="{D1CA3009-F82D-42E0-A48F-3B0115E6848C}" srcOrd="0" destOrd="2" presId="urn:microsoft.com/office/officeart/2005/8/layout/list1"/>
    <dgm:cxn modelId="{F5FB0D44-C5ED-43F3-95E7-62F0FC187B5C}" srcId="{EE4492FA-9148-4908-A2B3-A5171F07DFB6}" destId="{2DA67270-815A-4891-A28B-0FBC47849215}" srcOrd="2" destOrd="0" parTransId="{A2D5AA0A-DE6E-4A7D-BD55-E3056D449236}" sibTransId="{B9C2CD3E-E31D-41DD-A683-FB003606CCD0}"/>
    <dgm:cxn modelId="{F884B264-1218-4134-8FF9-3A2455B5850E}" type="presOf" srcId="{C32FE4B8-220D-4CB3-886F-1D9826495338}" destId="{D1CA3009-F82D-42E0-A48F-3B0115E6848C}" srcOrd="0" destOrd="6" presId="urn:microsoft.com/office/officeart/2005/8/layout/list1"/>
    <dgm:cxn modelId="{23D13168-2701-4E50-A18E-C9D2EE9DC420}" srcId="{E97E0CB9-7B78-49A9-A0CE-D98BEE57FB5C}" destId="{C253CF41-CBE2-4D4A-9259-3DC68F84E4B1}" srcOrd="3" destOrd="0" parTransId="{62A22F70-6B22-4D02-8D3F-E20CFD6DFE61}" sibTransId="{89B862A0-EEC3-4215-941D-383EA7ADCC6C}"/>
    <dgm:cxn modelId="{E7F7964B-FFE0-4AA5-AD65-47BD22E73EED}" srcId="{DB520E31-6384-4AC7-A962-4400A3A933BB}" destId="{E97E0CB9-7B78-49A9-A0CE-D98BEE57FB5C}" srcOrd="0" destOrd="0" parTransId="{5421E64C-D267-47EA-82D8-6E50BBAE69E7}" sibTransId="{2D3973BC-1DC9-4F05-9149-3D1CBCAD631A}"/>
    <dgm:cxn modelId="{6CAEED52-32DA-4FAC-84F2-0AB70576F9BA}" srcId="{E97E0CB9-7B78-49A9-A0CE-D98BEE57FB5C}" destId="{E3C35159-2A54-400D-95FC-3284F6BA1A4E}" srcOrd="0" destOrd="0" parTransId="{89CBFA01-E5B5-44E2-BFE5-D9B77926BCB8}" sibTransId="{66A4C34A-C3CB-41D5-A530-E47927A2A28E}"/>
    <dgm:cxn modelId="{F5424D53-FEDF-4BE5-BDBA-511A09381910}" type="presOf" srcId="{EE4492FA-9148-4908-A2B3-A5171F07DFB6}" destId="{62E946F0-A4C4-4374-9EF1-B10E77FB421E}" srcOrd="0" destOrd="0" presId="urn:microsoft.com/office/officeart/2005/8/layout/list1"/>
    <dgm:cxn modelId="{EE676F55-DD36-4965-B2A5-8CCC56DF9F59}" srcId="{E97E0CB9-7B78-49A9-A0CE-D98BEE57FB5C}" destId="{2675E6B5-795C-4F52-B8A3-D7CF544DFA01}" srcOrd="2" destOrd="0" parTransId="{97AEEBFC-C93D-4E83-A959-08917141F0C6}" sibTransId="{EAA09DA6-634E-4337-8BF9-21C3BB875D7E}"/>
    <dgm:cxn modelId="{8937387C-93C1-4BF0-9EF9-2A71F6E393F4}" type="presOf" srcId="{972101B3-BEFE-4F19-96BB-37FDBEF6D04A}" destId="{D1D1B0B2-DDE4-4289-A28E-048C74CB9A65}" srcOrd="0" destOrd="1" presId="urn:microsoft.com/office/officeart/2005/8/layout/list1"/>
    <dgm:cxn modelId="{CEE3898B-DBF4-4264-81E7-CD2604A48B3D}" type="presOf" srcId="{76B2ED05-B949-4543-B6ED-B0C334FE8E04}" destId="{D1D1B0B2-DDE4-4289-A28E-048C74CB9A65}" srcOrd="0" destOrd="4" presId="urn:microsoft.com/office/officeart/2005/8/layout/list1"/>
    <dgm:cxn modelId="{BE71548C-0DF6-40E1-8D4F-145F0F239FC3}" type="presOf" srcId="{02C00A6E-D0D4-41E1-9240-95372410834E}" destId="{D1D1B0B2-DDE4-4289-A28E-048C74CB9A65}" srcOrd="0" destOrd="5" presId="urn:microsoft.com/office/officeart/2005/8/layout/list1"/>
    <dgm:cxn modelId="{663A408F-E6A7-42EB-BC8D-EA9BBDD4772F}" srcId="{E97E0CB9-7B78-49A9-A0CE-D98BEE57FB5C}" destId="{C1280133-69AE-4DE3-A32A-C9EA9280FC9E}" srcOrd="4" destOrd="0" parTransId="{55DB2AD1-A589-4DE6-9FDB-3542630E1F76}" sibTransId="{46808DFA-2512-473F-A100-15E97A526837}"/>
    <dgm:cxn modelId="{0E106A8F-B293-49C4-984A-F31756907D97}" srcId="{EE4492FA-9148-4908-A2B3-A5171F07DFB6}" destId="{39DEBE96-055E-43ED-AFA0-E2C95D060859}" srcOrd="3" destOrd="0" parTransId="{65D4D11B-E465-445F-BE8B-C9369E3494C8}" sibTransId="{EF049596-D511-4C77-9E22-B2CF11CFC19A}"/>
    <dgm:cxn modelId="{F1B2A298-8E58-4608-8BF0-46958FEC89D4}" type="presOf" srcId="{EE4492FA-9148-4908-A2B3-A5171F07DFB6}" destId="{EF88D9D5-BFDD-4E17-BD8A-6DF000B38C0B}" srcOrd="1" destOrd="0" presId="urn:microsoft.com/office/officeart/2005/8/layout/list1"/>
    <dgm:cxn modelId="{909E079C-C307-4AA7-8FBF-6EB9EC83E441}" type="presOf" srcId="{C253CF41-CBE2-4D4A-9259-3DC68F84E4B1}" destId="{D1CA3009-F82D-42E0-A48F-3B0115E6848C}" srcOrd="0" destOrd="3" presId="urn:microsoft.com/office/officeart/2005/8/layout/list1"/>
    <dgm:cxn modelId="{18F1F8AF-B529-4D15-AC7B-76CB5DD0E3E2}" type="presOf" srcId="{C1280133-69AE-4DE3-A32A-C9EA9280FC9E}" destId="{D1CA3009-F82D-42E0-A48F-3B0115E6848C}" srcOrd="0" destOrd="4" presId="urn:microsoft.com/office/officeart/2005/8/layout/list1"/>
    <dgm:cxn modelId="{E0A367B3-2D75-4E6C-AA36-D0F0BF85B6EA}" type="presOf" srcId="{0A9340FE-EF20-4F44-997A-2110D2A2D7C6}" destId="{D1D1B0B2-DDE4-4289-A28E-048C74CB9A65}" srcOrd="0" destOrd="0" presId="urn:microsoft.com/office/officeart/2005/8/layout/list1"/>
    <dgm:cxn modelId="{755C09B7-2414-43E9-BC6B-693ABDC4C18F}" srcId="{EE4492FA-9148-4908-A2B3-A5171F07DFB6}" destId="{76B2ED05-B949-4543-B6ED-B0C334FE8E04}" srcOrd="4" destOrd="0" parTransId="{B9BA2E0C-524F-44BC-A8A2-7C6A5D02DE15}" sibTransId="{FFE687AF-1C9E-4DBC-8F81-2A35F0969E89}"/>
    <dgm:cxn modelId="{C9CC08BC-610C-4242-9148-0B0E8EF9C859}" type="presOf" srcId="{4865971F-6D15-40B6-942D-84DDA1840069}" destId="{D1D1B0B2-DDE4-4289-A28E-048C74CB9A65}" srcOrd="0" destOrd="6" presId="urn:microsoft.com/office/officeart/2005/8/layout/list1"/>
    <dgm:cxn modelId="{94E127C5-34AD-4569-A040-54D6475AE995}" srcId="{EE4492FA-9148-4908-A2B3-A5171F07DFB6}" destId="{02C00A6E-D0D4-41E1-9240-95372410834E}" srcOrd="5" destOrd="0" parTransId="{7D2DB8D0-B71D-4A29-8E41-359B2696EC4C}" sibTransId="{165ADB48-0804-494A-9752-4E44B0D62F06}"/>
    <dgm:cxn modelId="{716C92D5-5BB3-49A7-B371-614C5F0AD099}" srcId="{EE4492FA-9148-4908-A2B3-A5171F07DFB6}" destId="{972101B3-BEFE-4F19-96BB-37FDBEF6D04A}" srcOrd="1" destOrd="0" parTransId="{93A37961-152B-48D6-984E-2599319D1EC1}" sibTransId="{0B8E4D38-306B-4994-BB5F-FE24ADDF3573}"/>
    <dgm:cxn modelId="{98E324E8-40C1-4E16-9D06-D159677FDFFF}" srcId="{E97E0CB9-7B78-49A9-A0CE-D98BEE57FB5C}" destId="{C32FE4B8-220D-4CB3-886F-1D9826495338}" srcOrd="6" destOrd="0" parTransId="{FF184C5B-BE8E-40D2-A2CA-2AF4F88BA4B2}" sibTransId="{D4B164B9-085E-4BB5-BF62-89D90B6B249F}"/>
    <dgm:cxn modelId="{C784CDF4-B97A-42C6-A4CF-BCB7599CF580}" type="presOf" srcId="{E97E0CB9-7B78-49A9-A0CE-D98BEE57FB5C}" destId="{44C43819-BBCA-4E44-8E3A-97ACF28B3E01}" srcOrd="0" destOrd="0" presId="urn:microsoft.com/office/officeart/2005/8/layout/list1"/>
    <dgm:cxn modelId="{2B7121F7-2DC0-453C-B3E7-C6E0581AD6F5}" type="presOf" srcId="{DB520E31-6384-4AC7-A962-4400A3A933BB}" destId="{461E5B7D-1D29-4DD6-BB17-5E756D4033C0}" srcOrd="0" destOrd="0" presId="urn:microsoft.com/office/officeart/2005/8/layout/list1"/>
    <dgm:cxn modelId="{5B364E8B-62FD-4C96-8AAB-0EC2679D6CD6}" type="presParOf" srcId="{461E5B7D-1D29-4DD6-BB17-5E756D4033C0}" destId="{15A24177-3D5B-469A-918B-C0E1690D698D}" srcOrd="0" destOrd="0" presId="urn:microsoft.com/office/officeart/2005/8/layout/list1"/>
    <dgm:cxn modelId="{D826CB8B-87A8-403D-8C75-BCE959DB63C9}" type="presParOf" srcId="{15A24177-3D5B-469A-918B-C0E1690D698D}" destId="{44C43819-BBCA-4E44-8E3A-97ACF28B3E01}" srcOrd="0" destOrd="0" presId="urn:microsoft.com/office/officeart/2005/8/layout/list1"/>
    <dgm:cxn modelId="{C63CB6E7-9AD3-4A9F-984C-2FD438A01821}" type="presParOf" srcId="{15A24177-3D5B-469A-918B-C0E1690D698D}" destId="{0C5B6179-2479-455B-81DF-A00B8BE6707B}" srcOrd="1" destOrd="0" presId="urn:microsoft.com/office/officeart/2005/8/layout/list1"/>
    <dgm:cxn modelId="{4916C2B9-F2D8-402C-9418-AF24B886B7C7}" type="presParOf" srcId="{461E5B7D-1D29-4DD6-BB17-5E756D4033C0}" destId="{3FA06D39-5215-4BD0-A350-07413F509E25}" srcOrd="1" destOrd="0" presId="urn:microsoft.com/office/officeart/2005/8/layout/list1"/>
    <dgm:cxn modelId="{076612DB-3032-495D-8120-16898C835EF1}" type="presParOf" srcId="{461E5B7D-1D29-4DD6-BB17-5E756D4033C0}" destId="{D1CA3009-F82D-42E0-A48F-3B0115E6848C}" srcOrd="2" destOrd="0" presId="urn:microsoft.com/office/officeart/2005/8/layout/list1"/>
    <dgm:cxn modelId="{70AB9B4B-0E78-48A9-891C-3F3E3D39A4CD}" type="presParOf" srcId="{461E5B7D-1D29-4DD6-BB17-5E756D4033C0}" destId="{8B071F90-40E3-4A9F-8A06-886D6174F50E}" srcOrd="3" destOrd="0" presId="urn:microsoft.com/office/officeart/2005/8/layout/list1"/>
    <dgm:cxn modelId="{C02C2786-713F-4BE4-BAA8-D92BE3C198CD}" type="presParOf" srcId="{461E5B7D-1D29-4DD6-BB17-5E756D4033C0}" destId="{8A4270A9-2E0D-4058-9CF4-52EFF740C26B}" srcOrd="4" destOrd="0" presId="urn:microsoft.com/office/officeart/2005/8/layout/list1"/>
    <dgm:cxn modelId="{BB2A3F40-93FC-4EEB-9BEE-2CAC92334B4B}" type="presParOf" srcId="{8A4270A9-2E0D-4058-9CF4-52EFF740C26B}" destId="{62E946F0-A4C4-4374-9EF1-B10E77FB421E}" srcOrd="0" destOrd="0" presId="urn:microsoft.com/office/officeart/2005/8/layout/list1"/>
    <dgm:cxn modelId="{F6A1F49E-0561-4D16-8C92-85CF9DA7826B}" type="presParOf" srcId="{8A4270A9-2E0D-4058-9CF4-52EFF740C26B}" destId="{EF88D9D5-BFDD-4E17-BD8A-6DF000B38C0B}" srcOrd="1" destOrd="0" presId="urn:microsoft.com/office/officeart/2005/8/layout/list1"/>
    <dgm:cxn modelId="{07C6AF2D-C1C5-4113-9E3F-5825E9135CD5}" type="presParOf" srcId="{461E5B7D-1D29-4DD6-BB17-5E756D4033C0}" destId="{AC8AFCFB-333D-442E-89CE-2A9B86BEAAA9}" srcOrd="5" destOrd="0" presId="urn:microsoft.com/office/officeart/2005/8/layout/list1"/>
    <dgm:cxn modelId="{E598EF99-F1C2-4D7E-A63E-F33EA728F1B5}" type="presParOf" srcId="{461E5B7D-1D29-4DD6-BB17-5E756D4033C0}" destId="{D1D1B0B2-DDE4-4289-A28E-048C74CB9A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520E31-6384-4AC7-A962-4400A3A93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E0CB9-7B78-49A9-A0CE-D98BEE57FB5C}">
      <dgm:prSet/>
      <dgm:spPr/>
      <dgm:t>
        <a:bodyPr/>
        <a:lstStyle/>
        <a:p>
          <a:r>
            <a:rPr lang="en-US" dirty="0"/>
            <a:t>Random Variable</a:t>
          </a:r>
        </a:p>
      </dgm:t>
    </dgm:pt>
    <dgm:pt modelId="{5421E64C-D267-47EA-82D8-6E50BBAE69E7}" type="parTrans" cxnId="{E7F7964B-FFE0-4AA5-AD65-47BD22E73EED}">
      <dgm:prSet/>
      <dgm:spPr/>
      <dgm:t>
        <a:bodyPr/>
        <a:lstStyle/>
        <a:p>
          <a:endParaRPr lang="en-US"/>
        </a:p>
      </dgm:t>
    </dgm:pt>
    <dgm:pt modelId="{2D3973BC-1DC9-4F05-9149-3D1CBCAD631A}" type="sibTrans" cxnId="{E7F7964B-FFE0-4AA5-AD65-47BD22E73EED}">
      <dgm:prSet/>
      <dgm:spPr/>
      <dgm:t>
        <a:bodyPr/>
        <a:lstStyle/>
        <a:p>
          <a:endParaRPr lang="en-US"/>
        </a:p>
      </dgm:t>
    </dgm:pt>
    <dgm:pt modelId="{48DA6792-EB4E-4B9F-B72F-9F8C6B0ABADA}">
      <dgm:prSet/>
      <dgm:spPr/>
      <dgm:t>
        <a:bodyPr/>
        <a:lstStyle/>
        <a:p>
          <a:r>
            <a:rPr lang="en-US" dirty="0"/>
            <a:t>Random variables are denoted by capital letters.</a:t>
          </a:r>
        </a:p>
      </dgm:t>
    </dgm:pt>
    <dgm:pt modelId="{F93E3FAC-260B-4367-B31F-82514FD63E5A}" type="parTrans" cxnId="{DB9DB65D-D5BA-4B54-8F0B-FD70759CA13A}">
      <dgm:prSet/>
      <dgm:spPr/>
      <dgm:t>
        <a:bodyPr/>
        <a:lstStyle/>
        <a:p>
          <a:endParaRPr lang="en-US"/>
        </a:p>
      </dgm:t>
    </dgm:pt>
    <dgm:pt modelId="{191C37FF-03E0-4B65-A761-2A4DD3B77823}" type="sibTrans" cxnId="{DB9DB65D-D5BA-4B54-8F0B-FD70759CA13A}">
      <dgm:prSet/>
      <dgm:spPr/>
      <dgm:t>
        <a:bodyPr/>
        <a:lstStyle/>
        <a:p>
          <a:endParaRPr lang="en-US"/>
        </a:p>
      </dgm:t>
    </dgm:pt>
    <dgm:pt modelId="{C253CF41-CBE2-4D4A-9259-3DC68F84E4B1}">
      <dgm:prSet/>
      <dgm:spPr/>
      <dgm:t>
        <a:bodyPr/>
        <a:lstStyle/>
        <a:p>
          <a:r>
            <a:rPr lang="en-US" b="1" dirty="0"/>
            <a:t>R</a:t>
          </a:r>
          <a:r>
            <a:rPr lang="en-US" dirty="0"/>
            <a:t>: </a:t>
          </a:r>
          <a:r>
            <a:rPr lang="en-US" i="1" dirty="0"/>
            <a:t>Is it raining?</a:t>
          </a:r>
          <a:endParaRPr lang="en-US" dirty="0"/>
        </a:p>
      </dgm:t>
    </dgm:pt>
    <dgm:pt modelId="{62A22F70-6B22-4D02-8D3F-E20CFD6DFE61}" type="parTrans" cxnId="{23D13168-2701-4E50-A18E-C9D2EE9DC420}">
      <dgm:prSet/>
      <dgm:spPr/>
      <dgm:t>
        <a:bodyPr/>
        <a:lstStyle/>
        <a:p>
          <a:endParaRPr lang="en-US"/>
        </a:p>
      </dgm:t>
    </dgm:pt>
    <dgm:pt modelId="{89B862A0-EEC3-4215-941D-383EA7ADCC6C}" type="sibTrans" cxnId="{23D13168-2701-4E50-A18E-C9D2EE9DC420}">
      <dgm:prSet/>
      <dgm:spPr/>
      <dgm:t>
        <a:bodyPr/>
        <a:lstStyle/>
        <a:p>
          <a:endParaRPr lang="en-US"/>
        </a:p>
      </dgm:t>
    </dgm:pt>
    <dgm:pt modelId="{C1280133-69AE-4DE3-A32A-C9EA9280FC9E}">
      <dgm:prSet/>
      <dgm:spPr/>
      <dgm:t>
        <a:bodyPr/>
        <a:lstStyle/>
        <a:p>
          <a:r>
            <a:rPr lang="en-US" b="1"/>
            <a:t>W</a:t>
          </a:r>
          <a:r>
            <a:rPr lang="en-US"/>
            <a:t>:</a:t>
          </a:r>
          <a:r>
            <a:rPr lang="en-US" i="1"/>
            <a:t> What’s the weather?</a:t>
          </a:r>
          <a:endParaRPr lang="en-US"/>
        </a:p>
      </dgm:t>
    </dgm:pt>
    <dgm:pt modelId="{55DB2AD1-A589-4DE6-9FDB-3542630E1F76}" type="parTrans" cxnId="{663A408F-E6A7-42EB-BC8D-EA9BBDD4772F}">
      <dgm:prSet/>
      <dgm:spPr/>
      <dgm:t>
        <a:bodyPr/>
        <a:lstStyle/>
        <a:p>
          <a:endParaRPr lang="en-US"/>
        </a:p>
      </dgm:t>
    </dgm:pt>
    <dgm:pt modelId="{46808DFA-2512-473F-A100-15E97A526837}" type="sibTrans" cxnId="{663A408F-E6A7-42EB-BC8D-EA9BBDD4772F}">
      <dgm:prSet/>
      <dgm:spPr/>
      <dgm:t>
        <a:bodyPr/>
        <a:lstStyle/>
        <a:p>
          <a:endParaRPr lang="en-US"/>
        </a:p>
      </dgm:t>
    </dgm:pt>
    <dgm:pt modelId="{7FD843E1-942B-4E50-B67D-27D6C7BAF84E}">
      <dgm:prSet/>
      <dgm:spPr/>
      <dgm:t>
        <a:bodyPr/>
        <a:lstStyle/>
        <a:p>
          <a:r>
            <a:rPr lang="en-US" b="1" dirty="0"/>
            <a:t>Die</a:t>
          </a:r>
          <a:r>
            <a:rPr lang="en-US" dirty="0"/>
            <a:t>: </a:t>
          </a:r>
          <a:r>
            <a:rPr lang="en-US" i="1" dirty="0"/>
            <a:t>What is the outcome of rolling two dice?</a:t>
          </a:r>
          <a:endParaRPr lang="en-US" dirty="0"/>
        </a:p>
      </dgm:t>
    </dgm:pt>
    <dgm:pt modelId="{84655AD7-1FB6-439E-8FEC-8DDCCFA7F36A}" type="parTrans" cxnId="{40215524-E76D-48BE-8771-E3392720FB34}">
      <dgm:prSet/>
      <dgm:spPr/>
      <dgm:t>
        <a:bodyPr/>
        <a:lstStyle/>
        <a:p>
          <a:endParaRPr lang="en-US"/>
        </a:p>
      </dgm:t>
    </dgm:pt>
    <dgm:pt modelId="{1B815E7B-A6DE-40F7-8B0F-12F73BE041A9}" type="sibTrans" cxnId="{40215524-E76D-48BE-8771-E3392720FB34}">
      <dgm:prSet/>
      <dgm:spPr/>
      <dgm:t>
        <a:bodyPr/>
        <a:lstStyle/>
        <a:p>
          <a:endParaRPr lang="en-US"/>
        </a:p>
      </dgm:t>
    </dgm:pt>
    <dgm:pt modelId="{C32FE4B8-220D-4CB3-886F-1D9826495338}">
      <dgm:prSet/>
      <dgm:spPr/>
      <dgm:t>
        <a:bodyPr/>
        <a:lstStyle/>
        <a:p>
          <a:r>
            <a:rPr lang="en-US" b="1" dirty="0"/>
            <a:t>V</a:t>
          </a:r>
          <a:r>
            <a:rPr lang="en-US" dirty="0"/>
            <a:t>: </a:t>
          </a:r>
          <a:r>
            <a:rPr lang="en-US" i="1" dirty="0"/>
            <a:t>What is the speed of my car (in MPH)?</a:t>
          </a:r>
          <a:endParaRPr lang="en-US" dirty="0"/>
        </a:p>
      </dgm:t>
    </dgm:pt>
    <dgm:pt modelId="{FF184C5B-BE8E-40D2-A2CA-2AF4F88BA4B2}" type="parTrans" cxnId="{98E324E8-40C1-4E16-9D06-D159677FDFFF}">
      <dgm:prSet/>
      <dgm:spPr/>
      <dgm:t>
        <a:bodyPr/>
        <a:lstStyle/>
        <a:p>
          <a:endParaRPr lang="en-US"/>
        </a:p>
      </dgm:t>
    </dgm:pt>
    <dgm:pt modelId="{D4B164B9-085E-4BB5-BF62-89D90B6B249F}" type="sibTrans" cxnId="{98E324E8-40C1-4E16-9D06-D159677FDFFF}">
      <dgm:prSet/>
      <dgm:spPr/>
      <dgm:t>
        <a:bodyPr/>
        <a:lstStyle/>
        <a:p>
          <a:endParaRPr lang="en-US"/>
        </a:p>
      </dgm:t>
    </dgm:pt>
    <dgm:pt modelId="{EE4492FA-9148-4908-A2B3-A5171F07DFB6}">
      <dgm:prSet/>
      <dgm:spPr/>
      <dgm:t>
        <a:bodyPr/>
        <a:lstStyle/>
        <a:p>
          <a:r>
            <a:rPr lang="en-US" dirty="0"/>
            <a:t>Domain</a:t>
          </a:r>
        </a:p>
      </dgm:t>
    </dgm:pt>
    <dgm:pt modelId="{585EF4F9-4615-46B1-B188-CAEDB21F2302}" type="parTrans" cxnId="{696E1542-1A65-447F-92B1-A43D7F180FA8}">
      <dgm:prSet/>
      <dgm:spPr/>
      <dgm:t>
        <a:bodyPr/>
        <a:lstStyle/>
        <a:p>
          <a:endParaRPr lang="en-US"/>
        </a:p>
      </dgm:t>
    </dgm:pt>
    <dgm:pt modelId="{B0179B3E-C5ED-42BB-920A-F64F334AC985}" type="sibTrans" cxnId="{696E1542-1A65-447F-92B1-A43D7F180FA8}">
      <dgm:prSet/>
      <dgm:spPr/>
      <dgm:t>
        <a:bodyPr/>
        <a:lstStyle/>
        <a:p>
          <a:endParaRPr lang="en-US"/>
        </a:p>
      </dgm:t>
    </dgm:pt>
    <dgm:pt modelId="{972101B3-BEFE-4F19-96BB-37FDBEF6D04A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3A37961-152B-48D6-984E-2599319D1EC1}" type="parTrans" cxnId="{716C92D5-5BB3-49A7-B371-614C5F0AD099}">
      <dgm:prSet/>
      <dgm:spPr/>
      <dgm:t>
        <a:bodyPr/>
        <a:lstStyle/>
        <a:p>
          <a:endParaRPr lang="en-US"/>
        </a:p>
      </dgm:t>
    </dgm:pt>
    <dgm:pt modelId="{0B8E4D38-306B-4994-BB5F-FE24ADDF3573}" type="sibTrans" cxnId="{716C92D5-5BB3-49A7-B371-614C5F0AD099}">
      <dgm:prSet/>
      <dgm:spPr/>
      <dgm:t>
        <a:bodyPr/>
        <a:lstStyle/>
        <a:p>
          <a:endParaRPr lang="en-US"/>
        </a:p>
      </dgm:t>
    </dgm:pt>
    <dgm:pt modelId="{39DEBE96-055E-43ED-AFA0-E2C95D06085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5D4D11B-E465-445F-BE8B-C9369E3494C8}" type="parTrans" cxnId="{0E106A8F-B293-49C4-984A-F31756907D97}">
      <dgm:prSet/>
      <dgm:spPr/>
      <dgm:t>
        <a:bodyPr/>
        <a:lstStyle/>
        <a:p>
          <a:endParaRPr lang="en-US"/>
        </a:p>
      </dgm:t>
    </dgm:pt>
    <dgm:pt modelId="{EF049596-D511-4C77-9E22-B2CF11CFC19A}" type="sibTrans" cxnId="{0E106A8F-B293-49C4-984A-F31756907D97}">
      <dgm:prSet/>
      <dgm:spPr/>
      <dgm:t>
        <a:bodyPr/>
        <a:lstStyle/>
        <a:p>
          <a:endParaRPr lang="en-US"/>
        </a:p>
      </dgm:t>
    </dgm:pt>
    <dgm:pt modelId="{76B2ED05-B949-4543-B6ED-B0C334FE8E04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9BA2E0C-524F-44BC-A8A2-7C6A5D02DE15}" type="parTrans" cxnId="{755C09B7-2414-43E9-BC6B-693ABDC4C18F}">
      <dgm:prSet/>
      <dgm:spPr/>
      <dgm:t>
        <a:bodyPr/>
        <a:lstStyle/>
        <a:p>
          <a:endParaRPr lang="en-US"/>
        </a:p>
      </dgm:t>
    </dgm:pt>
    <dgm:pt modelId="{FFE687AF-1C9E-4DBC-8F81-2A35F0969E89}" type="sibTrans" cxnId="{755C09B7-2414-43E9-BC6B-693ABDC4C18F}">
      <dgm:prSet/>
      <dgm:spPr/>
      <dgm:t>
        <a:bodyPr/>
        <a:lstStyle/>
        <a:p>
          <a:endParaRPr lang="en-US"/>
        </a:p>
      </dgm:t>
    </dgm:pt>
    <dgm:pt modelId="{02C00A6E-D0D4-41E1-9240-95372410834E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D2DB8D0-B71D-4A29-8E41-359B2696EC4C}" type="parTrans" cxnId="{94E127C5-34AD-4569-A040-54D6475AE995}">
      <dgm:prSet/>
      <dgm:spPr/>
      <dgm:t>
        <a:bodyPr/>
        <a:lstStyle/>
        <a:p>
          <a:endParaRPr lang="en-US"/>
        </a:p>
      </dgm:t>
    </dgm:pt>
    <dgm:pt modelId="{165ADB48-0804-494A-9752-4E44B0D62F06}" type="sibTrans" cxnId="{94E127C5-34AD-4569-A040-54D6475AE995}">
      <dgm:prSet/>
      <dgm:spPr/>
      <dgm:t>
        <a:bodyPr/>
        <a:lstStyle/>
        <a:p>
          <a:endParaRPr lang="en-US"/>
        </a:p>
      </dgm:t>
    </dgm:pt>
    <dgm:pt modelId="{4865971F-6D15-40B6-942D-84DDA184006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63CA11C-412E-421E-BCF0-F9D141DDB6E5}" type="parTrans" cxnId="{48112906-0635-49EB-8A4B-6C02E854B716}">
      <dgm:prSet/>
      <dgm:spPr/>
      <dgm:t>
        <a:bodyPr/>
        <a:lstStyle/>
        <a:p>
          <a:endParaRPr lang="en-US"/>
        </a:p>
      </dgm:t>
    </dgm:pt>
    <dgm:pt modelId="{9E76CFD6-741D-4CE7-910A-BEDD5481681A}" type="sibTrans" cxnId="{48112906-0635-49EB-8A4B-6C02E854B716}">
      <dgm:prSet/>
      <dgm:spPr/>
      <dgm:t>
        <a:bodyPr/>
        <a:lstStyle/>
        <a:p>
          <a:endParaRPr lang="en-US"/>
        </a:p>
      </dgm:t>
    </dgm:pt>
    <dgm:pt modelId="{2675E6B5-795C-4F52-B8A3-D7CF544DFA01}">
      <dgm:prSet/>
      <dgm:spPr/>
      <dgm:t>
        <a:bodyPr/>
        <a:lstStyle/>
        <a:p>
          <a:endParaRPr lang="en-US" dirty="0"/>
        </a:p>
      </dgm:t>
    </dgm:pt>
    <dgm:pt modelId="{97AEEBFC-C93D-4E83-A959-08917141F0C6}" type="parTrans" cxnId="{EE676F55-DD36-4965-B2A5-8CCC56DF9F59}">
      <dgm:prSet/>
      <dgm:spPr/>
      <dgm:t>
        <a:bodyPr/>
        <a:lstStyle/>
        <a:p>
          <a:endParaRPr lang="en-US"/>
        </a:p>
      </dgm:t>
    </dgm:pt>
    <dgm:pt modelId="{EAA09DA6-634E-4337-8BF9-21C3BB875D7E}" type="sibTrans" cxnId="{EE676F55-DD36-4965-B2A5-8CCC56DF9F59}">
      <dgm:prSet/>
      <dgm:spPr/>
      <dgm:t>
        <a:bodyPr/>
        <a:lstStyle/>
        <a:p>
          <a:endParaRPr lang="en-US"/>
        </a:p>
      </dgm:t>
    </dgm:pt>
    <dgm:pt modelId="{2DA67270-815A-4891-A28B-0FBC4784921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2D5AA0A-DE6E-4A7D-BD55-E3056D449236}" type="parTrans" cxnId="{F5FB0D44-C5ED-43F3-95E7-62F0FC187B5C}">
      <dgm:prSet/>
      <dgm:spPr/>
      <dgm:t>
        <a:bodyPr/>
        <a:lstStyle/>
        <a:p>
          <a:endParaRPr lang="en-US"/>
        </a:p>
      </dgm:t>
    </dgm:pt>
    <dgm:pt modelId="{B9C2CD3E-E31D-41DD-A683-FB003606CCD0}" type="sibTrans" cxnId="{F5FB0D44-C5ED-43F3-95E7-62F0FC187B5C}">
      <dgm:prSet/>
      <dgm:spPr/>
      <dgm:t>
        <a:bodyPr/>
        <a:lstStyle/>
        <a:p>
          <a:endParaRPr lang="en-US"/>
        </a:p>
      </dgm:t>
    </dgm:pt>
    <dgm:pt modelId="{E3C35159-2A54-400D-95FC-3284F6BA1A4E}">
      <dgm:prSet/>
      <dgm:spPr/>
      <dgm:t>
        <a:bodyPr/>
        <a:lstStyle/>
        <a:p>
          <a:r>
            <a:rPr lang="en-US" dirty="0"/>
            <a:t>We describe the (uncertain) state of the world using </a:t>
          </a:r>
          <a:r>
            <a:rPr lang="en-US" i="1" dirty="0"/>
            <a:t>random variables.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andom variables are denoted by capital letters and We describe the uncertain state of the world."/>
        </a:ext>
      </dgm:extLst>
    </dgm:pt>
    <dgm:pt modelId="{89CBFA01-E5B5-44E2-BFE5-D9B77926BCB8}" type="parTrans" cxnId="{6CAEED52-32DA-4FAC-84F2-0AB70576F9BA}">
      <dgm:prSet/>
      <dgm:spPr/>
      <dgm:t>
        <a:bodyPr/>
        <a:lstStyle/>
        <a:p>
          <a:endParaRPr lang="en-US"/>
        </a:p>
      </dgm:t>
    </dgm:pt>
    <dgm:pt modelId="{66A4C34A-C3CB-41D5-A530-E47927A2A28E}" type="sibTrans" cxnId="{6CAEED52-32DA-4FAC-84F2-0AB70576F9BA}">
      <dgm:prSet/>
      <dgm:spPr/>
      <dgm:t>
        <a:bodyPr/>
        <a:lstStyle/>
        <a:p>
          <a:endParaRPr lang="en-US"/>
        </a:p>
      </dgm:t>
    </dgm:pt>
    <dgm:pt modelId="{0A9340FE-EF20-4F44-997A-2110D2A2D7C6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CEBFD26-7BCA-4C97-9932-3D055C250EEB}" type="parTrans" cxnId="{D69A953A-6F36-47CF-8A8B-F28A0B57D9B3}">
      <dgm:prSet/>
      <dgm:spPr/>
      <dgm:t>
        <a:bodyPr/>
        <a:lstStyle/>
        <a:p>
          <a:endParaRPr lang="en-US"/>
        </a:p>
      </dgm:t>
    </dgm:pt>
    <dgm:pt modelId="{4EDFCC11-AB41-45D2-8DE4-56774C614A10}" type="sibTrans" cxnId="{D69A953A-6F36-47CF-8A8B-F28A0B57D9B3}">
      <dgm:prSet/>
      <dgm:spPr/>
      <dgm:t>
        <a:bodyPr/>
        <a:lstStyle/>
        <a:p>
          <a:endParaRPr lang="en-US"/>
        </a:p>
      </dgm:t>
    </dgm:pt>
    <dgm:pt modelId="{461E5B7D-1D29-4DD6-BB17-5E756D4033C0}" type="pres">
      <dgm:prSet presAssocID="{DB520E31-6384-4AC7-A962-4400A3A933BB}" presName="linear" presStyleCnt="0">
        <dgm:presLayoutVars>
          <dgm:dir/>
          <dgm:animLvl val="lvl"/>
          <dgm:resizeHandles val="exact"/>
        </dgm:presLayoutVars>
      </dgm:prSet>
      <dgm:spPr/>
    </dgm:pt>
    <dgm:pt modelId="{15A24177-3D5B-469A-918B-C0E1690D698D}" type="pres">
      <dgm:prSet presAssocID="{E97E0CB9-7B78-49A9-A0CE-D98BEE57FB5C}" presName="parentLin" presStyleCnt="0"/>
      <dgm:spPr/>
    </dgm:pt>
    <dgm:pt modelId="{44C43819-BBCA-4E44-8E3A-97ACF28B3E01}" type="pres">
      <dgm:prSet presAssocID="{E97E0CB9-7B78-49A9-A0CE-D98BEE57FB5C}" presName="parentLeftMargin" presStyleLbl="node1" presStyleIdx="0" presStyleCnt="2"/>
      <dgm:spPr/>
    </dgm:pt>
    <dgm:pt modelId="{0C5B6179-2479-455B-81DF-A00B8BE6707B}" type="pres">
      <dgm:prSet presAssocID="{E97E0CB9-7B78-49A9-A0CE-D98BEE57FB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A06D39-5215-4BD0-A350-07413F509E25}" type="pres">
      <dgm:prSet presAssocID="{E97E0CB9-7B78-49A9-A0CE-D98BEE57FB5C}" presName="negativeSpace" presStyleCnt="0"/>
      <dgm:spPr/>
    </dgm:pt>
    <dgm:pt modelId="{D1CA3009-F82D-42E0-A48F-3B0115E6848C}" type="pres">
      <dgm:prSet presAssocID="{E97E0CB9-7B78-49A9-A0CE-D98BEE57FB5C}" presName="childText" presStyleLbl="conFgAcc1" presStyleIdx="0" presStyleCnt="2">
        <dgm:presLayoutVars>
          <dgm:bulletEnabled val="1"/>
        </dgm:presLayoutVars>
      </dgm:prSet>
      <dgm:spPr/>
    </dgm:pt>
    <dgm:pt modelId="{8B071F90-40E3-4A9F-8A06-886D6174F50E}" type="pres">
      <dgm:prSet presAssocID="{2D3973BC-1DC9-4F05-9149-3D1CBCAD631A}" presName="spaceBetweenRectangles" presStyleCnt="0"/>
      <dgm:spPr/>
    </dgm:pt>
    <dgm:pt modelId="{8A4270A9-2E0D-4058-9CF4-52EFF740C26B}" type="pres">
      <dgm:prSet presAssocID="{EE4492FA-9148-4908-A2B3-A5171F07DFB6}" presName="parentLin" presStyleCnt="0"/>
      <dgm:spPr/>
    </dgm:pt>
    <dgm:pt modelId="{62E946F0-A4C4-4374-9EF1-B10E77FB421E}" type="pres">
      <dgm:prSet presAssocID="{EE4492FA-9148-4908-A2B3-A5171F07DFB6}" presName="parentLeftMargin" presStyleLbl="node1" presStyleIdx="0" presStyleCnt="2"/>
      <dgm:spPr/>
    </dgm:pt>
    <dgm:pt modelId="{EF88D9D5-BFDD-4E17-BD8A-6DF000B38C0B}" type="pres">
      <dgm:prSet presAssocID="{EE4492FA-9148-4908-A2B3-A5171F07DF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8AFCFB-333D-442E-89CE-2A9B86BEAAA9}" type="pres">
      <dgm:prSet presAssocID="{EE4492FA-9148-4908-A2B3-A5171F07DFB6}" presName="negativeSpace" presStyleCnt="0"/>
      <dgm:spPr/>
    </dgm:pt>
    <dgm:pt modelId="{D1D1B0B2-DDE4-4289-A28E-048C74CB9A65}" type="pres">
      <dgm:prSet presAssocID="{EE4492FA-9148-4908-A2B3-A5171F07DF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112906-0635-49EB-8A4B-6C02E854B716}" srcId="{EE4492FA-9148-4908-A2B3-A5171F07DFB6}" destId="{4865971F-6D15-40B6-942D-84DDA1840069}" srcOrd="6" destOrd="0" parTransId="{363CA11C-412E-421E-BCF0-F9D141DDB6E5}" sibTransId="{9E76CFD6-741D-4CE7-910A-BEDD5481681A}"/>
    <dgm:cxn modelId="{5C269E0E-D9EC-47B8-8B1A-6CFFDA9F8D9C}" type="presOf" srcId="{39DEBE96-055E-43ED-AFA0-E2C95D060859}" destId="{D1D1B0B2-DDE4-4289-A28E-048C74CB9A65}" srcOrd="0" destOrd="3" presId="urn:microsoft.com/office/officeart/2005/8/layout/list1"/>
    <dgm:cxn modelId="{9BEEED17-5EF1-4CC9-A6E7-4895104879F0}" type="presOf" srcId="{2DA67270-815A-4891-A28B-0FBC47849215}" destId="{D1D1B0B2-DDE4-4289-A28E-048C74CB9A65}" srcOrd="0" destOrd="2" presId="urn:microsoft.com/office/officeart/2005/8/layout/list1"/>
    <dgm:cxn modelId="{18D76421-C846-43FF-A906-70A3D1B9AEF3}" type="presOf" srcId="{E3C35159-2A54-400D-95FC-3284F6BA1A4E}" destId="{D1CA3009-F82D-42E0-A48F-3B0115E6848C}" srcOrd="0" destOrd="0" presId="urn:microsoft.com/office/officeart/2005/8/layout/list1"/>
    <dgm:cxn modelId="{40215524-E76D-48BE-8771-E3392720FB34}" srcId="{E97E0CB9-7B78-49A9-A0CE-D98BEE57FB5C}" destId="{7FD843E1-942B-4E50-B67D-27D6C7BAF84E}" srcOrd="5" destOrd="0" parTransId="{84655AD7-1FB6-439E-8FEC-8DDCCFA7F36A}" sibTransId="{1B815E7B-A6DE-40F7-8B0F-12F73BE041A9}"/>
    <dgm:cxn modelId="{52612728-892C-49FE-8AA7-E68A9BBFB9DD}" type="presOf" srcId="{48DA6792-EB4E-4B9F-B72F-9F8C6B0ABADA}" destId="{D1CA3009-F82D-42E0-A48F-3B0115E6848C}" srcOrd="0" destOrd="1" presId="urn:microsoft.com/office/officeart/2005/8/layout/list1"/>
    <dgm:cxn modelId="{D69A953A-6F36-47CF-8A8B-F28A0B57D9B3}" srcId="{EE4492FA-9148-4908-A2B3-A5171F07DFB6}" destId="{0A9340FE-EF20-4F44-997A-2110D2A2D7C6}" srcOrd="0" destOrd="0" parTransId="{3CEBFD26-7BCA-4C97-9932-3D055C250EEB}" sibTransId="{4EDFCC11-AB41-45D2-8DE4-56774C614A10}"/>
    <dgm:cxn modelId="{92359C3A-D74E-47E0-A6FA-9DD1D4990319}" type="presOf" srcId="{7FD843E1-942B-4E50-B67D-27D6C7BAF84E}" destId="{D1CA3009-F82D-42E0-A48F-3B0115E6848C}" srcOrd="0" destOrd="5" presId="urn:microsoft.com/office/officeart/2005/8/layout/list1"/>
    <dgm:cxn modelId="{9E0A813E-ADF2-4E45-9A0C-5379F984E8CE}" type="presOf" srcId="{E97E0CB9-7B78-49A9-A0CE-D98BEE57FB5C}" destId="{0C5B6179-2479-455B-81DF-A00B8BE6707B}" srcOrd="1" destOrd="0" presId="urn:microsoft.com/office/officeart/2005/8/layout/list1"/>
    <dgm:cxn modelId="{DB9DB65D-D5BA-4B54-8F0B-FD70759CA13A}" srcId="{E97E0CB9-7B78-49A9-A0CE-D98BEE57FB5C}" destId="{48DA6792-EB4E-4B9F-B72F-9F8C6B0ABADA}" srcOrd="1" destOrd="0" parTransId="{F93E3FAC-260B-4367-B31F-82514FD63E5A}" sibTransId="{191C37FF-03E0-4B65-A761-2A4DD3B77823}"/>
    <dgm:cxn modelId="{696E1542-1A65-447F-92B1-A43D7F180FA8}" srcId="{DB520E31-6384-4AC7-A962-4400A3A933BB}" destId="{EE4492FA-9148-4908-A2B3-A5171F07DFB6}" srcOrd="1" destOrd="0" parTransId="{585EF4F9-4615-46B1-B188-CAEDB21F2302}" sibTransId="{B0179B3E-C5ED-42BB-920A-F64F334AC985}"/>
    <dgm:cxn modelId="{AE09EF63-DCFB-4410-96D5-EA72741FCB2A}" type="presOf" srcId="{2675E6B5-795C-4F52-B8A3-D7CF544DFA01}" destId="{D1CA3009-F82D-42E0-A48F-3B0115E6848C}" srcOrd="0" destOrd="2" presId="urn:microsoft.com/office/officeart/2005/8/layout/list1"/>
    <dgm:cxn modelId="{F5FB0D44-C5ED-43F3-95E7-62F0FC187B5C}" srcId="{EE4492FA-9148-4908-A2B3-A5171F07DFB6}" destId="{2DA67270-815A-4891-A28B-0FBC47849215}" srcOrd="2" destOrd="0" parTransId="{A2D5AA0A-DE6E-4A7D-BD55-E3056D449236}" sibTransId="{B9C2CD3E-E31D-41DD-A683-FB003606CCD0}"/>
    <dgm:cxn modelId="{F884B264-1218-4134-8FF9-3A2455B5850E}" type="presOf" srcId="{C32FE4B8-220D-4CB3-886F-1D9826495338}" destId="{D1CA3009-F82D-42E0-A48F-3B0115E6848C}" srcOrd="0" destOrd="6" presId="urn:microsoft.com/office/officeart/2005/8/layout/list1"/>
    <dgm:cxn modelId="{23D13168-2701-4E50-A18E-C9D2EE9DC420}" srcId="{E97E0CB9-7B78-49A9-A0CE-D98BEE57FB5C}" destId="{C253CF41-CBE2-4D4A-9259-3DC68F84E4B1}" srcOrd="3" destOrd="0" parTransId="{62A22F70-6B22-4D02-8D3F-E20CFD6DFE61}" sibTransId="{89B862A0-EEC3-4215-941D-383EA7ADCC6C}"/>
    <dgm:cxn modelId="{E7F7964B-FFE0-4AA5-AD65-47BD22E73EED}" srcId="{DB520E31-6384-4AC7-A962-4400A3A933BB}" destId="{E97E0CB9-7B78-49A9-A0CE-D98BEE57FB5C}" srcOrd="0" destOrd="0" parTransId="{5421E64C-D267-47EA-82D8-6E50BBAE69E7}" sibTransId="{2D3973BC-1DC9-4F05-9149-3D1CBCAD631A}"/>
    <dgm:cxn modelId="{6CAEED52-32DA-4FAC-84F2-0AB70576F9BA}" srcId="{E97E0CB9-7B78-49A9-A0CE-D98BEE57FB5C}" destId="{E3C35159-2A54-400D-95FC-3284F6BA1A4E}" srcOrd="0" destOrd="0" parTransId="{89CBFA01-E5B5-44E2-BFE5-D9B77926BCB8}" sibTransId="{66A4C34A-C3CB-41D5-A530-E47927A2A28E}"/>
    <dgm:cxn modelId="{F5424D53-FEDF-4BE5-BDBA-511A09381910}" type="presOf" srcId="{EE4492FA-9148-4908-A2B3-A5171F07DFB6}" destId="{62E946F0-A4C4-4374-9EF1-B10E77FB421E}" srcOrd="0" destOrd="0" presId="urn:microsoft.com/office/officeart/2005/8/layout/list1"/>
    <dgm:cxn modelId="{EE676F55-DD36-4965-B2A5-8CCC56DF9F59}" srcId="{E97E0CB9-7B78-49A9-A0CE-D98BEE57FB5C}" destId="{2675E6B5-795C-4F52-B8A3-D7CF544DFA01}" srcOrd="2" destOrd="0" parTransId="{97AEEBFC-C93D-4E83-A959-08917141F0C6}" sibTransId="{EAA09DA6-634E-4337-8BF9-21C3BB875D7E}"/>
    <dgm:cxn modelId="{8937387C-93C1-4BF0-9EF9-2A71F6E393F4}" type="presOf" srcId="{972101B3-BEFE-4F19-96BB-37FDBEF6D04A}" destId="{D1D1B0B2-DDE4-4289-A28E-048C74CB9A65}" srcOrd="0" destOrd="1" presId="urn:microsoft.com/office/officeart/2005/8/layout/list1"/>
    <dgm:cxn modelId="{CEE3898B-DBF4-4264-81E7-CD2604A48B3D}" type="presOf" srcId="{76B2ED05-B949-4543-B6ED-B0C334FE8E04}" destId="{D1D1B0B2-DDE4-4289-A28E-048C74CB9A65}" srcOrd="0" destOrd="4" presId="urn:microsoft.com/office/officeart/2005/8/layout/list1"/>
    <dgm:cxn modelId="{BE71548C-0DF6-40E1-8D4F-145F0F239FC3}" type="presOf" srcId="{02C00A6E-D0D4-41E1-9240-95372410834E}" destId="{D1D1B0B2-DDE4-4289-A28E-048C74CB9A65}" srcOrd="0" destOrd="5" presId="urn:microsoft.com/office/officeart/2005/8/layout/list1"/>
    <dgm:cxn modelId="{663A408F-E6A7-42EB-BC8D-EA9BBDD4772F}" srcId="{E97E0CB9-7B78-49A9-A0CE-D98BEE57FB5C}" destId="{C1280133-69AE-4DE3-A32A-C9EA9280FC9E}" srcOrd="4" destOrd="0" parTransId="{55DB2AD1-A589-4DE6-9FDB-3542630E1F76}" sibTransId="{46808DFA-2512-473F-A100-15E97A526837}"/>
    <dgm:cxn modelId="{0E106A8F-B293-49C4-984A-F31756907D97}" srcId="{EE4492FA-9148-4908-A2B3-A5171F07DFB6}" destId="{39DEBE96-055E-43ED-AFA0-E2C95D060859}" srcOrd="3" destOrd="0" parTransId="{65D4D11B-E465-445F-BE8B-C9369E3494C8}" sibTransId="{EF049596-D511-4C77-9E22-B2CF11CFC19A}"/>
    <dgm:cxn modelId="{F1B2A298-8E58-4608-8BF0-46958FEC89D4}" type="presOf" srcId="{EE4492FA-9148-4908-A2B3-A5171F07DFB6}" destId="{EF88D9D5-BFDD-4E17-BD8A-6DF000B38C0B}" srcOrd="1" destOrd="0" presId="urn:microsoft.com/office/officeart/2005/8/layout/list1"/>
    <dgm:cxn modelId="{909E079C-C307-4AA7-8FBF-6EB9EC83E441}" type="presOf" srcId="{C253CF41-CBE2-4D4A-9259-3DC68F84E4B1}" destId="{D1CA3009-F82D-42E0-A48F-3B0115E6848C}" srcOrd="0" destOrd="3" presId="urn:microsoft.com/office/officeart/2005/8/layout/list1"/>
    <dgm:cxn modelId="{18F1F8AF-B529-4D15-AC7B-76CB5DD0E3E2}" type="presOf" srcId="{C1280133-69AE-4DE3-A32A-C9EA9280FC9E}" destId="{D1CA3009-F82D-42E0-A48F-3B0115E6848C}" srcOrd="0" destOrd="4" presId="urn:microsoft.com/office/officeart/2005/8/layout/list1"/>
    <dgm:cxn modelId="{E0A367B3-2D75-4E6C-AA36-D0F0BF85B6EA}" type="presOf" srcId="{0A9340FE-EF20-4F44-997A-2110D2A2D7C6}" destId="{D1D1B0B2-DDE4-4289-A28E-048C74CB9A65}" srcOrd="0" destOrd="0" presId="urn:microsoft.com/office/officeart/2005/8/layout/list1"/>
    <dgm:cxn modelId="{755C09B7-2414-43E9-BC6B-693ABDC4C18F}" srcId="{EE4492FA-9148-4908-A2B3-A5171F07DFB6}" destId="{76B2ED05-B949-4543-B6ED-B0C334FE8E04}" srcOrd="4" destOrd="0" parTransId="{B9BA2E0C-524F-44BC-A8A2-7C6A5D02DE15}" sibTransId="{FFE687AF-1C9E-4DBC-8F81-2A35F0969E89}"/>
    <dgm:cxn modelId="{C9CC08BC-610C-4242-9148-0B0E8EF9C859}" type="presOf" srcId="{4865971F-6D15-40B6-942D-84DDA1840069}" destId="{D1D1B0B2-DDE4-4289-A28E-048C74CB9A65}" srcOrd="0" destOrd="6" presId="urn:microsoft.com/office/officeart/2005/8/layout/list1"/>
    <dgm:cxn modelId="{94E127C5-34AD-4569-A040-54D6475AE995}" srcId="{EE4492FA-9148-4908-A2B3-A5171F07DFB6}" destId="{02C00A6E-D0D4-41E1-9240-95372410834E}" srcOrd="5" destOrd="0" parTransId="{7D2DB8D0-B71D-4A29-8E41-359B2696EC4C}" sibTransId="{165ADB48-0804-494A-9752-4E44B0D62F06}"/>
    <dgm:cxn modelId="{716C92D5-5BB3-49A7-B371-614C5F0AD099}" srcId="{EE4492FA-9148-4908-A2B3-A5171F07DFB6}" destId="{972101B3-BEFE-4F19-96BB-37FDBEF6D04A}" srcOrd="1" destOrd="0" parTransId="{93A37961-152B-48D6-984E-2599319D1EC1}" sibTransId="{0B8E4D38-306B-4994-BB5F-FE24ADDF3573}"/>
    <dgm:cxn modelId="{98E324E8-40C1-4E16-9D06-D159677FDFFF}" srcId="{E97E0CB9-7B78-49A9-A0CE-D98BEE57FB5C}" destId="{C32FE4B8-220D-4CB3-886F-1D9826495338}" srcOrd="6" destOrd="0" parTransId="{FF184C5B-BE8E-40D2-A2CA-2AF4F88BA4B2}" sibTransId="{D4B164B9-085E-4BB5-BF62-89D90B6B249F}"/>
    <dgm:cxn modelId="{C784CDF4-B97A-42C6-A4CF-BCB7599CF580}" type="presOf" srcId="{E97E0CB9-7B78-49A9-A0CE-D98BEE57FB5C}" destId="{44C43819-BBCA-4E44-8E3A-97ACF28B3E01}" srcOrd="0" destOrd="0" presId="urn:microsoft.com/office/officeart/2005/8/layout/list1"/>
    <dgm:cxn modelId="{2B7121F7-2DC0-453C-B3E7-C6E0581AD6F5}" type="presOf" srcId="{DB520E31-6384-4AC7-A962-4400A3A933BB}" destId="{461E5B7D-1D29-4DD6-BB17-5E756D4033C0}" srcOrd="0" destOrd="0" presId="urn:microsoft.com/office/officeart/2005/8/layout/list1"/>
    <dgm:cxn modelId="{5B364E8B-62FD-4C96-8AAB-0EC2679D6CD6}" type="presParOf" srcId="{461E5B7D-1D29-4DD6-BB17-5E756D4033C0}" destId="{15A24177-3D5B-469A-918B-C0E1690D698D}" srcOrd="0" destOrd="0" presId="urn:microsoft.com/office/officeart/2005/8/layout/list1"/>
    <dgm:cxn modelId="{D826CB8B-87A8-403D-8C75-BCE959DB63C9}" type="presParOf" srcId="{15A24177-3D5B-469A-918B-C0E1690D698D}" destId="{44C43819-BBCA-4E44-8E3A-97ACF28B3E01}" srcOrd="0" destOrd="0" presId="urn:microsoft.com/office/officeart/2005/8/layout/list1"/>
    <dgm:cxn modelId="{C63CB6E7-9AD3-4A9F-984C-2FD438A01821}" type="presParOf" srcId="{15A24177-3D5B-469A-918B-C0E1690D698D}" destId="{0C5B6179-2479-455B-81DF-A00B8BE6707B}" srcOrd="1" destOrd="0" presId="urn:microsoft.com/office/officeart/2005/8/layout/list1"/>
    <dgm:cxn modelId="{4916C2B9-F2D8-402C-9418-AF24B886B7C7}" type="presParOf" srcId="{461E5B7D-1D29-4DD6-BB17-5E756D4033C0}" destId="{3FA06D39-5215-4BD0-A350-07413F509E25}" srcOrd="1" destOrd="0" presId="urn:microsoft.com/office/officeart/2005/8/layout/list1"/>
    <dgm:cxn modelId="{076612DB-3032-495D-8120-16898C835EF1}" type="presParOf" srcId="{461E5B7D-1D29-4DD6-BB17-5E756D4033C0}" destId="{D1CA3009-F82D-42E0-A48F-3B0115E6848C}" srcOrd="2" destOrd="0" presId="urn:microsoft.com/office/officeart/2005/8/layout/list1"/>
    <dgm:cxn modelId="{70AB9B4B-0E78-48A9-891C-3F3E3D39A4CD}" type="presParOf" srcId="{461E5B7D-1D29-4DD6-BB17-5E756D4033C0}" destId="{8B071F90-40E3-4A9F-8A06-886D6174F50E}" srcOrd="3" destOrd="0" presId="urn:microsoft.com/office/officeart/2005/8/layout/list1"/>
    <dgm:cxn modelId="{C02C2786-713F-4BE4-BAA8-D92BE3C198CD}" type="presParOf" srcId="{461E5B7D-1D29-4DD6-BB17-5E756D4033C0}" destId="{8A4270A9-2E0D-4058-9CF4-52EFF740C26B}" srcOrd="4" destOrd="0" presId="urn:microsoft.com/office/officeart/2005/8/layout/list1"/>
    <dgm:cxn modelId="{BB2A3F40-93FC-4EEB-9BEE-2CAC92334B4B}" type="presParOf" srcId="{8A4270A9-2E0D-4058-9CF4-52EFF740C26B}" destId="{62E946F0-A4C4-4374-9EF1-B10E77FB421E}" srcOrd="0" destOrd="0" presId="urn:microsoft.com/office/officeart/2005/8/layout/list1"/>
    <dgm:cxn modelId="{F6A1F49E-0561-4D16-8C92-85CF9DA7826B}" type="presParOf" srcId="{8A4270A9-2E0D-4058-9CF4-52EFF740C26B}" destId="{EF88D9D5-BFDD-4E17-BD8A-6DF000B38C0B}" srcOrd="1" destOrd="0" presId="urn:microsoft.com/office/officeart/2005/8/layout/list1"/>
    <dgm:cxn modelId="{07C6AF2D-C1C5-4113-9E3F-5825E9135CD5}" type="presParOf" srcId="{461E5B7D-1D29-4DD6-BB17-5E756D4033C0}" destId="{AC8AFCFB-333D-442E-89CE-2A9B86BEAAA9}" srcOrd="5" destOrd="0" presId="urn:microsoft.com/office/officeart/2005/8/layout/list1"/>
    <dgm:cxn modelId="{E598EF99-F1C2-4D7E-A63E-F33EA728F1B5}" type="presParOf" srcId="{461E5B7D-1D29-4DD6-BB17-5E756D4033C0}" destId="{D1D1B0B2-DDE4-4289-A28E-048C74CB9A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C195-A9F0-4F0D-A6D2-0DD1520FF8CB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C918E-2348-45D8-9BB6-36FC3910AEE6}">
      <dsp:nvSpPr>
        <dsp:cNvPr id="0" name=""/>
        <dsp:cNvSpPr/>
      </dsp:nvSpPr>
      <dsp:spPr>
        <a:xfrm>
          <a:off x="3465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Randomness and Probability Theory</a:t>
          </a:r>
        </a:p>
      </dsp:txBody>
      <dsp:txXfrm>
        <a:off x="77438" y="1379374"/>
        <a:ext cx="1367394" cy="1592589"/>
      </dsp:txXfrm>
    </dsp:sp>
    <dsp:sp modelId="{E8E5824E-00F1-481C-89D2-BEE940CDB516}">
      <dsp:nvSpPr>
        <dsp:cNvPr id="0" name=""/>
        <dsp:cNvSpPr/>
      </dsp:nvSpPr>
      <dsp:spPr>
        <a:xfrm>
          <a:off x="1594572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Bayes’ Update Rule</a:t>
          </a:r>
        </a:p>
      </dsp:txBody>
      <dsp:txXfrm>
        <a:off x="1668545" y="1379374"/>
        <a:ext cx="1367394" cy="1592589"/>
      </dsp:txXfrm>
    </dsp:sp>
    <dsp:sp modelId="{FE566455-4387-4F3B-93FD-63039231E455}">
      <dsp:nvSpPr>
        <dsp:cNvPr id="0" name=""/>
        <dsp:cNvSpPr/>
      </dsp:nvSpPr>
      <dsp:spPr>
        <a:xfrm>
          <a:off x="3185679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Independence between Events</a:t>
          </a:r>
        </a:p>
      </dsp:txBody>
      <dsp:txXfrm>
        <a:off x="3259652" y="1379374"/>
        <a:ext cx="1367394" cy="1592589"/>
      </dsp:txXfrm>
    </dsp:sp>
    <dsp:sp modelId="{FC3C55A0-84B2-4F6E-AB59-77725D722C40}">
      <dsp:nvSpPr>
        <dsp:cNvPr id="0" name=""/>
        <dsp:cNvSpPr/>
      </dsp:nvSpPr>
      <dsp:spPr>
        <a:xfrm>
          <a:off x="4776787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Bayesian Decision Making</a:t>
          </a:r>
        </a:p>
      </dsp:txBody>
      <dsp:txXfrm>
        <a:off x="4850760" y="1379374"/>
        <a:ext cx="1367394" cy="1592589"/>
      </dsp:txXfrm>
    </dsp:sp>
    <dsp:sp modelId="{06064AD5-8D7F-4BDF-925D-EFA8045701F9}">
      <dsp:nvSpPr>
        <dsp:cNvPr id="0" name=""/>
        <dsp:cNvSpPr/>
      </dsp:nvSpPr>
      <dsp:spPr>
        <a:xfrm>
          <a:off x="6367894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Example: Naïve Bayesian Classifier</a:t>
          </a:r>
        </a:p>
      </dsp:txBody>
      <dsp:txXfrm>
        <a:off x="6441867" y="1379374"/>
        <a:ext cx="1367394" cy="159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0B9FE-6B19-4020-86DC-E7E593E4BB46}">
      <dsp:nvSpPr>
        <dsp:cNvPr id="0" name=""/>
        <dsp:cNvSpPr/>
      </dsp:nvSpPr>
      <dsp:spPr>
        <a:xfrm rot="10800000">
          <a:off x="2681478" y="0"/>
          <a:ext cx="5205221" cy="1220787"/>
        </a:xfrm>
        <a:prstGeom prst="nonIsoscelesTrapezoid">
          <a:avLst>
            <a:gd name="adj1" fmla="val 0"/>
            <a:gd name="adj2" fmla="val 73217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Intrinsically random behavior: no patterns (not very common)</a:t>
          </a:r>
        </a:p>
      </dsp:txBody>
      <dsp:txXfrm rot="10800000">
        <a:off x="3575304" y="0"/>
        <a:ext cx="4311396" cy="1220787"/>
      </dsp:txXfrm>
    </dsp:sp>
    <dsp:sp modelId="{52D95F46-580C-435E-8188-AB6296AAFF66}">
      <dsp:nvSpPr>
        <dsp:cNvPr id="0" name=""/>
        <dsp:cNvSpPr/>
      </dsp:nvSpPr>
      <dsp:spPr>
        <a:xfrm>
          <a:off x="1787651" y="0"/>
          <a:ext cx="1787652" cy="1220787"/>
        </a:xfrm>
        <a:prstGeom prst="trapezoid">
          <a:avLst>
            <a:gd name="adj" fmla="val 7321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Randomness</a:t>
          </a:r>
        </a:p>
      </dsp:txBody>
      <dsp:txXfrm>
        <a:off x="1787651" y="0"/>
        <a:ext cx="1787652" cy="1220787"/>
      </dsp:txXfrm>
    </dsp:sp>
    <dsp:sp modelId="{3DC2BFBF-5B68-42C1-BB62-8CF49521E993}">
      <dsp:nvSpPr>
        <dsp:cNvPr id="0" name=""/>
        <dsp:cNvSpPr/>
      </dsp:nvSpPr>
      <dsp:spPr>
        <a:xfrm rot="10800000">
          <a:off x="3575304" y="1220787"/>
          <a:ext cx="4311396" cy="1220787"/>
        </a:xfrm>
        <a:prstGeom prst="nonIsoscelesTrapezoid">
          <a:avLst>
            <a:gd name="adj1" fmla="val 0"/>
            <a:gd name="adj2" fmla="val 73217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Lack of knowledge: </a:t>
          </a:r>
          <a:br>
            <a:rPr lang="en-US" sz="2000" kern="1200" dirty="0"/>
          </a:br>
          <a:r>
            <a:rPr lang="en-US" sz="2000" kern="1200" dirty="0"/>
            <a:t>partial observability, stochastic transitions, etc.</a:t>
          </a:r>
        </a:p>
      </dsp:txBody>
      <dsp:txXfrm rot="10800000">
        <a:off x="4469129" y="1220787"/>
        <a:ext cx="3417570" cy="1220787"/>
      </dsp:txXfrm>
    </dsp:sp>
    <dsp:sp modelId="{22A5CF03-1034-4B01-853C-F12738412919}">
      <dsp:nvSpPr>
        <dsp:cNvPr id="0" name=""/>
        <dsp:cNvSpPr/>
      </dsp:nvSpPr>
      <dsp:spPr>
        <a:xfrm>
          <a:off x="893825" y="1220787"/>
          <a:ext cx="3575304" cy="1220787"/>
        </a:xfrm>
        <a:prstGeom prst="trapezoid">
          <a:avLst>
            <a:gd name="adj" fmla="val 7321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Ignorance</a:t>
          </a:r>
        </a:p>
      </dsp:txBody>
      <dsp:txXfrm>
        <a:off x="1519504" y="1220787"/>
        <a:ext cx="2323947" cy="1220787"/>
      </dsp:txXfrm>
    </dsp:sp>
    <dsp:sp modelId="{25014B59-B648-4C72-81EF-2DD7D9CBA578}">
      <dsp:nvSpPr>
        <dsp:cNvPr id="0" name=""/>
        <dsp:cNvSpPr/>
      </dsp:nvSpPr>
      <dsp:spPr>
        <a:xfrm rot="10800000">
          <a:off x="4469129" y="2441575"/>
          <a:ext cx="3417570" cy="1220787"/>
        </a:xfrm>
        <a:prstGeom prst="nonIsoscelesTrapezoid">
          <a:avLst>
            <a:gd name="adj1" fmla="val 0"/>
            <a:gd name="adj2" fmla="val 73217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Convenience: It is too hard to calculate the exact answer.</a:t>
          </a:r>
        </a:p>
      </dsp:txBody>
      <dsp:txXfrm rot="10800000">
        <a:off x="5362955" y="2441575"/>
        <a:ext cx="2523744" cy="1220787"/>
      </dsp:txXfrm>
    </dsp:sp>
    <dsp:sp modelId="{8CE367D2-4A5A-450F-8E90-9B5E92452011}">
      <dsp:nvSpPr>
        <dsp:cNvPr id="0" name=""/>
        <dsp:cNvSpPr/>
      </dsp:nvSpPr>
      <dsp:spPr>
        <a:xfrm>
          <a:off x="0" y="2441575"/>
          <a:ext cx="5362955" cy="1220787"/>
        </a:xfrm>
        <a:prstGeom prst="trapezoid">
          <a:avLst>
            <a:gd name="adj" fmla="val 7321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Laziness</a:t>
          </a:r>
        </a:p>
      </dsp:txBody>
      <dsp:txXfrm>
        <a:off x="938517" y="2441575"/>
        <a:ext cx="3485921" cy="1220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1CEAA-8A87-4F4A-8191-6187AB9060CC}">
      <dsp:nvSpPr>
        <dsp:cNvPr id="0" name=""/>
        <dsp:cNvSpPr/>
      </dsp:nvSpPr>
      <dsp:spPr>
        <a:xfrm>
          <a:off x="0" y="536744"/>
          <a:ext cx="7448550" cy="1774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090" tIns="312420" rIns="5780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kern="1200" dirty="0"/>
            <a:t>Probabilities are </a:t>
          </a:r>
          <a:r>
            <a:rPr lang="en-US" sz="1500" b="1" kern="1200" dirty="0"/>
            <a:t>long-run relative frequencies </a:t>
          </a:r>
          <a:r>
            <a:rPr lang="en-US" sz="1500" b="0" kern="1200" dirty="0"/>
            <a:t>determined by observation.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For example, if we toss a coin </a:t>
          </a:r>
          <a:r>
            <a:rPr lang="en-US" sz="1500" b="1" kern="1200" dirty="0"/>
            <a:t>many times</a:t>
          </a:r>
          <a14:m xmlns:a14="http://schemas.microsoft.com/office/drawing/2010/main">
            <m:oMath xmlns:m="http://schemas.openxmlformats.org/officeDocument/2006/math">
              <m:r>
                <a:rPr lang="en-US" sz="1500" i="1" kern="1200" dirty="0" smtClean="0">
                  <a:latin typeface="Cambria Math" panose="02040503050406030204" pitchFamily="18" charset="0"/>
                </a:rPr>
                <m:t>, </m:t>
              </m:r>
              <m:r>
                <a:rPr lang="en-US" sz="1500" i="1" kern="1200" dirty="0" smtClean="0">
                  <a:latin typeface="Cambria Math" panose="02040503050406030204" pitchFamily="18" charset="0"/>
                </a:rPr>
                <m:t>𝑃</m:t>
              </m:r>
              <m:r>
                <a:rPr lang="en-US" sz="1500" i="1" kern="1200" dirty="0" smtClean="0">
                  <a:latin typeface="Cambria Math" panose="02040503050406030204" pitchFamily="18" charset="0"/>
                </a:rPr>
                <m:t>(</m:t>
              </m:r>
              <m:r>
                <a:rPr lang="en-US" sz="1500" i="1" kern="1200" dirty="0" smtClean="0">
                  <a:latin typeface="Cambria Math" panose="02040503050406030204" pitchFamily="18" charset="0"/>
                </a:rPr>
                <m:t>h𝑒𝑎𝑑𝑠</m:t>
              </m:r>
              <m:r>
                <a:rPr lang="en-US" sz="1500" i="1" kern="1200" dirty="0" smtClean="0">
                  <a:latin typeface="Cambria Math" panose="02040503050406030204" pitchFamily="18" charset="0"/>
                </a:rPr>
                <m:t>) </m:t>
              </m:r>
            </m:oMath>
          </a14:m>
          <a:r>
            <a:rPr lang="en-US" sz="1500" kern="1200" dirty="0"/>
            <a:t>is estimated as the proportion of the time the coin will come up heads.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But what if we are dealing with events that only happen once? E.g., what is the probability that a Republican will win the presidency in 2024? How do we define comparable elections? </a:t>
          </a:r>
          <a:r>
            <a:rPr lang="en-US" sz="1500" b="1" kern="1200" dirty="0"/>
            <a:t>Reference class problem</a:t>
          </a:r>
          <a:r>
            <a:rPr lang="en-US" sz="1500" kern="1200" dirty="0"/>
            <a:t>. </a:t>
          </a:r>
        </a:p>
      </dsp:txBody>
      <dsp:txXfrm>
        <a:off x="0" y="536744"/>
        <a:ext cx="7448550" cy="1774711"/>
      </dsp:txXfrm>
    </dsp:sp>
    <dsp:sp modelId="{AB4ABA34-3E08-47C9-AA77-FAE853E5389A}">
      <dsp:nvSpPr>
        <dsp:cNvPr id="0" name=""/>
        <dsp:cNvSpPr/>
      </dsp:nvSpPr>
      <dsp:spPr>
        <a:xfrm>
          <a:off x="372427" y="300584"/>
          <a:ext cx="5213985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76" tIns="0" rIns="1970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Frequentism (Objective; Positivist)</a:t>
          </a:r>
          <a:endParaRPr lang="en-US" sz="1500" kern="1200" dirty="0"/>
        </a:p>
      </dsp:txBody>
      <dsp:txXfrm>
        <a:off x="395484" y="323641"/>
        <a:ext cx="5167871" cy="426206"/>
      </dsp:txXfrm>
    </dsp:sp>
    <dsp:sp modelId="{E3E80759-9233-4547-B2D2-6AC2A5545E73}">
      <dsp:nvSpPr>
        <dsp:cNvPr id="0" name=""/>
        <dsp:cNvSpPr/>
      </dsp:nvSpPr>
      <dsp:spPr>
        <a:xfrm>
          <a:off x="0" y="2634015"/>
          <a:ext cx="744855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62821"/>
              <a:satOff val="-296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090" tIns="312420" rIns="5780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kern="1200" dirty="0"/>
            <a:t>Probabilities are </a:t>
          </a:r>
          <a:r>
            <a:rPr lang="en-US" sz="1500" b="1" kern="1200" dirty="0"/>
            <a:t>degrees of belief</a:t>
          </a:r>
          <a:r>
            <a:rPr lang="en-US" sz="1500" b="0" kern="1200" dirty="0"/>
            <a:t> based on prior knowledge and updated by evidence.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/>
            <a:t>Provides tools to: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Assign belief values to statements without evidence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Update our degrees of belief given observations = </a:t>
          </a:r>
          <a:r>
            <a:rPr lang="en-US" sz="1500" b="1" kern="1200" dirty="0"/>
            <a:t>Learning</a:t>
          </a:r>
        </a:p>
      </dsp:txBody>
      <dsp:txXfrm>
        <a:off x="0" y="2634015"/>
        <a:ext cx="7448550" cy="1713600"/>
      </dsp:txXfrm>
    </dsp:sp>
    <dsp:sp modelId="{A073672D-5AF0-4362-A734-A2B74FC9D972}">
      <dsp:nvSpPr>
        <dsp:cNvPr id="0" name=""/>
        <dsp:cNvSpPr/>
      </dsp:nvSpPr>
      <dsp:spPr>
        <a:xfrm>
          <a:off x="372427" y="2397855"/>
          <a:ext cx="5213985" cy="472320"/>
        </a:xfrm>
        <a:prstGeom prst="roundRect">
          <a:avLst/>
        </a:prstGeom>
        <a:solidFill>
          <a:schemeClr val="accent5">
            <a:hueOff val="-12162821"/>
            <a:satOff val="-296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76" tIns="0" rIns="1970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Bayesian Statistics (Subjective)</a:t>
          </a:r>
          <a:endParaRPr lang="en-US" sz="1500" kern="1200" dirty="0"/>
        </a:p>
      </dsp:txBody>
      <dsp:txXfrm>
        <a:off x="395484" y="2420912"/>
        <a:ext cx="5167871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A3009-F82D-42E0-A48F-3B0115E6848C}">
      <dsp:nvSpPr>
        <dsp:cNvPr id="0" name=""/>
        <dsp:cNvSpPr/>
      </dsp:nvSpPr>
      <dsp:spPr>
        <a:xfrm>
          <a:off x="0" y="241499"/>
          <a:ext cx="78867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We describe the (uncertain) state of the world using </a:t>
          </a:r>
          <a:r>
            <a:rPr lang="en-US" sz="1600" i="1" kern="1200" dirty="0"/>
            <a:t>random variables.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Random variables are denoted by capital letters.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</a:t>
          </a:r>
          <a:r>
            <a:rPr lang="en-US" sz="1600" kern="1200" dirty="0"/>
            <a:t>: </a:t>
          </a:r>
          <a:r>
            <a:rPr lang="en-US" sz="1600" i="1" kern="1200" dirty="0"/>
            <a:t>Is it raining?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W</a:t>
          </a:r>
          <a:r>
            <a:rPr lang="en-US" sz="1600" kern="1200"/>
            <a:t>:</a:t>
          </a:r>
          <a:r>
            <a:rPr lang="en-US" sz="1600" i="1" kern="1200"/>
            <a:t> What’s the weather?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Die</a:t>
          </a:r>
          <a:r>
            <a:rPr lang="en-US" sz="1600" kern="1200" dirty="0"/>
            <a:t>: </a:t>
          </a:r>
          <a:r>
            <a:rPr lang="en-US" sz="1600" i="1" kern="1200" dirty="0"/>
            <a:t>What is the outcome of rolling two dice?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V</a:t>
          </a:r>
          <a:r>
            <a:rPr lang="en-US" sz="1600" kern="1200" dirty="0"/>
            <a:t>: </a:t>
          </a:r>
          <a:r>
            <a:rPr lang="en-US" sz="1600" i="1" kern="1200" dirty="0"/>
            <a:t>What is the speed of my car (in MPH)?</a:t>
          </a:r>
          <a:endParaRPr lang="en-US" sz="1600" kern="1200" dirty="0"/>
        </a:p>
      </dsp:txBody>
      <dsp:txXfrm>
        <a:off x="0" y="241499"/>
        <a:ext cx="7886700" cy="2268000"/>
      </dsp:txXfrm>
    </dsp:sp>
    <dsp:sp modelId="{0C5B6179-2479-455B-81DF-A00B8BE6707B}">
      <dsp:nvSpPr>
        <dsp:cNvPr id="0" name=""/>
        <dsp:cNvSpPr/>
      </dsp:nvSpPr>
      <dsp:spPr>
        <a:xfrm>
          <a:off x="394335" y="5339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Random Variable</a:t>
          </a:r>
        </a:p>
      </dsp:txBody>
      <dsp:txXfrm>
        <a:off x="417392" y="28396"/>
        <a:ext cx="5474576" cy="426206"/>
      </dsp:txXfrm>
    </dsp:sp>
    <dsp:sp modelId="{D1D1B0B2-DDE4-4289-A28E-048C74CB9A65}">
      <dsp:nvSpPr>
        <dsp:cNvPr id="0" name=""/>
        <dsp:cNvSpPr/>
      </dsp:nvSpPr>
      <dsp:spPr>
        <a:xfrm>
          <a:off x="0" y="2832060"/>
          <a:ext cx="78867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Random variables take on values in a </a:t>
          </a:r>
          <a:r>
            <a:rPr lang="en-US" sz="1600" i="1" kern="1200" dirty="0"/>
            <a:t>domain D.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Domain values must be mutually exclusive and exhaustive.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 </m:t>
              </m:r>
            </m:oMath>
          </a14:m>
          <a:r>
            <a:rPr lang="en-US" sz="1600" kern="1200" dirty="0"/>
            <a:t>{True, False}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</m:oMath>
          </a14:m>
          <a:r>
            <a:rPr lang="en-US" sz="1600" kern="1200" dirty="0"/>
            <a:t> {Sunny, Cloudy, Rainy, Snow}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Die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</m:oMath>
          </a14:m>
          <a:r>
            <a:rPr lang="en-US" sz="1600" kern="1200" dirty="0"/>
            <a:t> {(1,1), (1,2), … (6,6)}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V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</m:oMath>
          </a14:m>
          <a:r>
            <a:rPr lang="en-US" sz="1600" kern="1200" dirty="0"/>
            <a:t> [0, 200]</a:t>
          </a:r>
        </a:p>
      </dsp:txBody>
      <dsp:txXfrm>
        <a:off x="0" y="2832060"/>
        <a:ext cx="7886700" cy="2268000"/>
      </dsp:txXfrm>
    </dsp:sp>
    <dsp:sp modelId="{EF88D9D5-BFDD-4E17-BD8A-6DF000B38C0B}">
      <dsp:nvSpPr>
        <dsp:cNvPr id="0" name=""/>
        <dsp:cNvSpPr/>
      </dsp:nvSpPr>
      <dsp:spPr>
        <a:xfrm>
          <a:off x="394335" y="2595900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Domain</a:t>
          </a:r>
        </a:p>
      </dsp:txBody>
      <dsp:txXfrm>
        <a:off x="417392" y="2618957"/>
        <a:ext cx="547457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6F2994-ACE5-4A1A-B35E-4EB264D0F2D5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6DDC4A-28AC-4BB0-A17C-4732441B2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1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2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8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9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4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73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1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36A38-8455-5DAA-2C53-FAA820C0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E1B0D-F0DC-45D8-9C9D-3C1299292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7301E-7EBC-C5A3-4981-C2E6CE0F3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B9C8-E903-F475-8DE1-40F64042B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70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4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00C07-680A-8776-6E6E-BFEF78BA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F4062-B859-BAB1-BA36-E61251680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B6874-1307-FE28-AD9F-88656D850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EACA7-6C16-886E-7DD8-0A73CB595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783A-41E2-4A27-89B6-F5B498100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4558-A515-46EC-89C2-2C634D5B4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AE1E-39AD-4CEA-8BC7-BAA2D8C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A101-A780-4CF7-919C-E33D932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95CD-6A1A-45A1-BE64-5E34BDEC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25-E9B7-4BE9-BD1A-7F953487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989E-1478-44FB-93B8-87229612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93EC2-3C6A-459C-9B56-AD9D4B18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734D-B576-447A-B806-54226059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FEF3-9BC7-4F0D-97DF-BB65C5C9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B31A-6B58-4628-8192-3AA7F82C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87F-93BC-49DB-8DCE-4416FE4BF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6A904-CAA6-4024-9432-7FF71B2B0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5A153-F4E8-445A-A98E-C463FC79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2D128-0E01-46E7-B772-14168573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34B1-B2B9-4E2C-B38B-98025FD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F098-3E69-4E73-8B10-70C721A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E52-E9C1-4455-BE6E-E66FDA049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B130-2C46-4407-B205-171143A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8D98-A748-4289-A391-B8E352E8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BF89-81CF-49BA-987A-921F83D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1283E-4234-432A-AA13-CAB61132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D602-2AF5-400F-9A51-7AB06289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A5E-7F4F-4071-A575-0AECCE149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29D1-68BD-43E4-B4CB-3AECEDCB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A9B28-55F8-4B46-A216-3129684A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A3C1-5190-4611-A8CE-48AEFAB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F474-A969-491C-891A-434A3BA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98B7-9F98-405A-83D2-1A79BF4D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89F-3064-4B17-A253-16017F0C0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ED0F-D33B-45D0-A944-1FC6796B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7D5-835C-46D4-A5D1-A679D389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736B-BD60-4857-89E0-3BFC4B31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511C-5622-46BB-B4AC-F8D98368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8415-351C-450F-B6E3-A7D772BB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CF-29C5-4EF6-95F5-90215C1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A62-0BC2-4621-85C0-000B8A25F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2D39-EE71-4683-B5FA-0CB93AF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64D6-A973-4017-8D39-9FABC96C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08A6-B8C4-4881-B449-B1A3F40C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2E0F0-D98E-4BC9-91D6-A1BC50D0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5F636-C54A-4D14-9B9B-03897AE2C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987F8-F4A7-4652-9DBF-5377C0E2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89D24-8D97-4827-A451-4B79A789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0917-1CC6-4F1A-8E65-9E86A02D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3B4-1715-4A85-A4DA-46A9E94DC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2A5A-5CF6-4552-9728-2F69BB44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5080-7B35-4F59-8D72-77FB9223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59D7F-A05D-45A8-9CCE-EED38BB9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D74A-A7B8-48C2-9FAE-99CC77BA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603D-A7E5-4EE4-9B62-DC032404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A779C-789A-40D7-9C6E-04F53A20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BFA3-7645-4E79-A762-0A974AB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5495-F4BE-4BA1-8B08-50B7FFD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A5E9-C32C-4443-A7A6-177122103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C06D-3B49-4775-9B2D-983727B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5A4F-DB2B-438B-BA34-3A59E45B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E09D1-9974-4F0A-A7A6-ED8931BD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13D51-C3DF-4FCE-A48D-33128FE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A1094-B5BA-4A8C-8B8C-D4B6D7E7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D8C8-07F7-4780-86C6-F5EEB27B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8ACC-0C6A-43F8-B586-F85587354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5ABA-EAB7-45A5-9D44-1B01325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535E-43B9-482B-B046-B415405C1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FC3-D3A9-4D32-8EB5-516EEF8B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BD4E-A3E6-42B0-AC69-16FCE867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74BAB-AEE6-4C57-BD49-F5CF5D3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253A-2F02-4D8C-967B-8768BDCB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D852-2F60-4BC8-9DA9-89D322D8C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655B7-F306-4791-AAFB-5CCF488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771-A291-483A-A91F-AB6862916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F619-EF5F-4455-BCAA-CCA1F837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D6-6950-408D-8D0C-D79DFC98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5CF8-529D-47EB-9FAB-0B53D912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0B6D-69B8-4617-BADB-234C48A59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14529257@N03" TargetMode="External"/><Relationship Id="rId4" Type="http://schemas.openxmlformats.org/officeDocument/2006/relationships/hyperlink" Target="https://www.flickr.com/photos/14529257@N03/564944274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1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0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43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10" Type="http://schemas.openxmlformats.org/officeDocument/2006/relationships/image" Target="../media/image51.png"/><Relationship Id="rId4" Type="http://schemas.openxmlformats.org/officeDocument/2006/relationships/image" Target="../media/image340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54.svg"/><Relationship Id="rId10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670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ce">
            <a:extLst>
              <a:ext uri="{FF2B5EF4-FFF2-40B4-BE49-F238E27FC236}">
                <a16:creationId xmlns:a16="http://schemas.microsoft.com/office/drawing/2014/main" id="{DDDC5F6C-6430-4F09-8FE6-D98CDB86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28297" b="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Quantifying Uncertainty: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Probabilities &amp; Bayesian Decision Making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/>
              <a:t>AIMA Chapter 12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0A389541-0EEE-414C-8699-07C40EFD4E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Slides by Michael Hahsler </a:t>
            </a:r>
            <a:br>
              <a:rPr lang="en-US" sz="1700" dirty="0"/>
            </a:br>
            <a:r>
              <a:rPr lang="en-US" sz="1400" dirty="0"/>
              <a:t>based on slides by Svetlana </a:t>
            </a:r>
            <a:r>
              <a:rPr lang="en-US" sz="1400" dirty="0" err="1"/>
              <a:t>Lazepnik</a:t>
            </a:r>
            <a:br>
              <a:rPr lang="en-US" sz="1400" dirty="0"/>
            </a:br>
            <a:r>
              <a:rPr lang="en-US" sz="1400" dirty="0"/>
              <a:t>with figures from the AIMA textbook	</a:t>
            </a:r>
            <a:endParaRPr lang="en-US" sz="17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676F0-DD16-4C8B-8F87-437EEFFB8C36}"/>
              </a:ext>
            </a:extLst>
          </p:cNvPr>
          <p:cNvSpPr txBox="1"/>
          <p:nvPr/>
        </p:nvSpPr>
        <p:spPr>
          <a:xfrm>
            <a:off x="5270223" y="6350693"/>
            <a:ext cx="2055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Cover image: "Dice"</a:t>
            </a:r>
            <a:r>
              <a:rPr lang="en-US" sz="1200" b="0" i="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1200" b="0" i="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by </a:t>
            </a:r>
            <a:r>
              <a:rPr lang="en-US" sz="1200" b="0" i="0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 A Johnson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833B8E-46AE-362B-6EC1-611850271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4885" y="5243763"/>
            <a:ext cx="1209652" cy="1440289"/>
            <a:chOff x="7162800" y="4191000"/>
            <a:chExt cx="1676400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47ED9E-77A9-AFED-CE49-2DFF73A2009F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13FCA2FC-4EF0-2DF3-7343-E8F4CC0C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2FB1B9-822E-4BC1-6769-C8346C2B3D60}"/>
                </a:ext>
              </a:extLst>
            </p:cNvPr>
            <p:cNvSpPr/>
            <p:nvPr/>
          </p:nvSpPr>
          <p:spPr>
            <a:xfrm>
              <a:off x="7162800" y="5812970"/>
              <a:ext cx="1664628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098CC6-9560-90A8-3F60-DF714C003761}"/>
              </a:ext>
            </a:extLst>
          </p:cNvPr>
          <p:cNvGrpSpPr/>
          <p:nvPr/>
        </p:nvGrpSpPr>
        <p:grpSpPr>
          <a:xfrm>
            <a:off x="242888" y="6324600"/>
            <a:ext cx="3993833" cy="430887"/>
            <a:chOff x="242888" y="6324600"/>
            <a:chExt cx="3993833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44AF6E-1D90-41A4-887D-B88AFE69D303}"/>
                </a:ext>
              </a:extLst>
            </p:cNvPr>
            <p:cNvSpPr txBox="1"/>
            <p:nvPr/>
          </p:nvSpPr>
          <p:spPr>
            <a:xfrm>
              <a:off x="1219200" y="6324600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50000"/>
                    </a:schemeClr>
                  </a:solidFill>
                  <a:effectLst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</a:rPr>
                <a:t>.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6AEB751-A968-8D8A-D668-5498AEA8A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8" y="6377683"/>
              <a:ext cx="1004887" cy="35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Theory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48006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Notation</a:t>
                </a:r>
                <a:r>
                  <a:rPr lang="en-US" sz="1800" b="0" dirty="0"/>
                  <a:t>: 	</a:t>
                </a:r>
                <a:r>
                  <a:rPr lang="en-US" sz="1800" dirty="0"/>
                  <a:t>Prob. of an event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r>
                  <a:rPr lang="en-US" sz="1800" dirty="0"/>
                  <a:t>                  	Prob. distribution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Product rule		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Chain rule		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br>
                  <a:rPr lang="en-US" sz="1800" b="0" i="0" dirty="0">
                    <a:latin typeface="Cambria Math" panose="02040503050406030204" pitchFamily="18" charset="0"/>
                  </a:rPr>
                </a:br>
                <a:r>
                  <a:rPr lang="en-US" sz="1800" b="0" i="0" dirty="0">
                    <a:latin typeface="Cambria Math" panose="02040503050406030204" pitchFamily="18" charset="0"/>
                  </a:rPr>
                  <a:t>				     	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0" dirty="0"/>
                  <a:t> </a:t>
                </a:r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Conditional probability	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Marginal distribution given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                       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(joint probability distribution)</a:t>
                </a:r>
                <a:br>
                  <a:rPr lang="en-US" sz="1800" dirty="0"/>
                </a:br>
                <a:r>
                  <a:rPr lang="en-US" sz="1800" dirty="0"/>
                  <a:t>				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/>
                  <a:t>     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(marginalizing out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Independence</a:t>
                </a:r>
              </a:p>
              <a:p>
                <a:pPr lvl="1">
                  <a:buFont typeface="Wingdings" charset="0"/>
                  <a:buChar char="§"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(written as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 if and only if: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lvl="1" indent="0">
                  <a:buNone/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charset="0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conditionally independent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if and only if: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7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4800600"/>
              </a:xfrm>
              <a:blipFill>
                <a:blip r:embed="rId3"/>
                <a:stretch>
                  <a:fillRect l="-386" t="-1141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61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1F4F68-71E7-6039-BD82-5BB0377D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149" y="640080"/>
            <a:ext cx="3147699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/>
              <a:t>Bayesian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2E82F-E115-0E2A-A297-B2147F35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2873" y="4636008"/>
            <a:ext cx="3148975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Learning from Evidence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77BCE85-4293-C82B-6C43-EE7F4140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451" b="-1"/>
          <a:stretch>
            <a:fillRect/>
          </a:stretch>
        </p:blipFill>
        <p:spPr bwMode="auto">
          <a:xfrm>
            <a:off x="650018" y="1216968"/>
            <a:ext cx="4062196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4149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829346-5FA7-1633-7554-860A38E8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1274" y="525780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Rev. Thomas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Bayes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(1702-1761)</a:t>
            </a:r>
          </a:p>
        </p:txBody>
      </p:sp>
    </p:spTree>
    <p:extLst>
      <p:ext uri="{BB962C8B-B14F-4D97-AF65-F5344CB8AC3E}">
        <p14:creationId xmlns:p14="http://schemas.microsoft.com/office/powerpoint/2010/main" val="240307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</a:blip>
          <a:srcRect/>
          <a:stretch>
            <a:fillRect/>
          </a:stretch>
        </p:blipFill>
        <p:spPr bwMode="auto">
          <a:xfrm>
            <a:off x="5088507" y="262724"/>
            <a:ext cx="3955302" cy="42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Theorem: The Bayesian Update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6991350" cy="466724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product rule gives us two ways to factor a joint distribution for events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is this useful?</a:t>
                </a:r>
              </a:p>
              <a:p>
                <a:pPr lvl="1"/>
                <a:r>
                  <a:rPr lang="en-US" dirty="0"/>
                  <a:t>We can update our beliefs about an event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based on new evidence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Update rule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Written a distribution over all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6991350" cy="4667249"/>
              </a:xfrm>
              <a:blipFill>
                <a:blip r:embed="rId4"/>
                <a:stretch>
                  <a:fillRect l="-785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C9D9E2F-17F2-4729-8FEC-3A4134F53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7110" y="3068147"/>
            <a:ext cx="1256353" cy="313824"/>
          </a:xfrm>
          <a:prstGeom prst="wedgeRectCallout">
            <a:avLst>
              <a:gd name="adj1" fmla="val -73538"/>
              <a:gd name="adj2" fmla="val 7141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Prob.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5917077-1DC0-499F-BABF-B9F257A4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7971" y="2960632"/>
            <a:ext cx="1686730" cy="277979"/>
          </a:xfrm>
          <a:prstGeom prst="wedgeRectCallout">
            <a:avLst>
              <a:gd name="adj1" fmla="val 23356"/>
              <a:gd name="adj2" fmla="val 1437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Posterior Prob.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E9A2AC-EB9C-BA55-CBD0-1A24FAD7BD00}"/>
              </a:ext>
            </a:extLst>
          </p:cNvPr>
          <p:cNvGrpSpPr/>
          <p:nvPr/>
        </p:nvGrpSpPr>
        <p:grpSpPr>
          <a:xfrm>
            <a:off x="2895600" y="3272088"/>
            <a:ext cx="1801576" cy="1235993"/>
            <a:chOff x="3657601" y="3429000"/>
            <a:chExt cx="1801576" cy="1235993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0F695E6C-6EF5-CBF2-93FC-1717F984E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62400" y="4351169"/>
              <a:ext cx="1496777" cy="313824"/>
            </a:xfrm>
            <a:prstGeom prst="wedgeRectCallout">
              <a:avLst>
                <a:gd name="adj1" fmla="val -35477"/>
                <a:gd name="adj2" fmla="val -8034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Add evidence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1399B9-5C92-C03D-4DC3-093C1671941C}"/>
                </a:ext>
              </a:extLst>
            </p:cNvPr>
            <p:cNvSpPr/>
            <p:nvPr/>
          </p:nvSpPr>
          <p:spPr>
            <a:xfrm>
              <a:off x="3657601" y="3429000"/>
              <a:ext cx="637369" cy="76200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4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Getting Married in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Marie is getting married tomorrow, at an outdoor ceremony in the desert. In recent years, it has rained only 5 days each year. Unfortunately, the weatherman has predicted rain for tomorrow. When it actually rains, the weatherman correctly forecasts rain 90% of the time. When it doesn't rain, he incorrectly forecasts rain 10% of the time. What is Marie’s belief for the probability that it will rain on her wedding day? </a:t>
            </a:r>
          </a:p>
        </p:txBody>
      </p:sp>
    </p:spTree>
    <p:extLst>
      <p:ext uri="{BB962C8B-B14F-4D97-AF65-F5344CB8AC3E}">
        <p14:creationId xmlns:p14="http://schemas.microsoft.com/office/powerpoint/2010/main" val="297632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Getting Married in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Marie is getting married tomorrow at an outdoor ceremony in the desert. In recent years, it has </a:t>
            </a:r>
            <a:r>
              <a:rPr lang="en-US" sz="2000" b="1" dirty="0"/>
              <a:t>rained only 5 days each year</a:t>
            </a:r>
            <a:r>
              <a:rPr lang="en-US" sz="2000" dirty="0"/>
              <a:t>. Unfortunately, the </a:t>
            </a:r>
            <a:r>
              <a:rPr lang="en-US" sz="2000" b="1" dirty="0"/>
              <a:t>weatherman has predicted rain </a:t>
            </a:r>
            <a:r>
              <a:rPr lang="en-US" sz="2000" dirty="0"/>
              <a:t>for tomorrow. When it actually rains, the weatherman </a:t>
            </a:r>
            <a:r>
              <a:rPr lang="en-US" sz="2000" b="1" dirty="0"/>
              <a:t>correctly forecasts rain 90% </a:t>
            </a:r>
            <a:r>
              <a:rPr lang="en-US" sz="2000" dirty="0"/>
              <a:t>of the time. When it doesn't rain, he incorrectly forecasts rain 10% of the time. What is Marie’s belief for the </a:t>
            </a:r>
            <a:r>
              <a:rPr lang="en-US" sz="2000" b="1" dirty="0"/>
              <a:t>probability that it will rain </a:t>
            </a:r>
            <a:r>
              <a:rPr lang="en-US" sz="2000" dirty="0"/>
              <a:t>on her wedding day?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632167" y="4285112"/>
                <a:ext cx="6654554" cy="2142742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Rain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Predict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|¬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(¬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0.014+0.1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0.986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167" y="4285112"/>
                <a:ext cx="6654554" cy="2142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6BCD37-224C-47B4-8065-E8A1C50278CB}"/>
              </a:ext>
            </a:extLst>
          </p:cNvPr>
          <p:cNvSpPr txBox="1"/>
          <p:nvPr/>
        </p:nvSpPr>
        <p:spPr>
          <a:xfrm>
            <a:off x="5219701" y="5365338"/>
            <a:ext cx="3886199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The weather forecast changes her </a:t>
            </a:r>
            <a:r>
              <a:rPr lang="en-US" sz="1400" b="1" dirty="0"/>
              <a:t>belief</a:t>
            </a:r>
            <a:r>
              <a:rPr lang="en-US" sz="1400" dirty="0"/>
              <a:t> from 0.014 to 0.111. She thinks that the chance of rain tomorrow is now about 10 times larger!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D93B597-AC82-6592-BA41-A1391D051F7D}"/>
                  </a:ext>
                </a:extLst>
              </p:cNvPr>
              <p:cNvSpPr/>
              <p:nvPr/>
            </p:nvSpPr>
            <p:spPr>
              <a:xfrm>
                <a:off x="4007069" y="1194198"/>
                <a:ext cx="2819401" cy="530225"/>
              </a:xfrm>
              <a:prstGeom prst="wedgeRectCallout">
                <a:avLst>
                  <a:gd name="adj1" fmla="val -41933"/>
                  <a:gd name="adj2" fmla="val 12881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Prior probability of 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5/365 = 0.014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D93B597-AC82-6592-BA41-A1391D051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69" y="1194198"/>
                <a:ext cx="2819401" cy="530225"/>
              </a:xfrm>
              <a:prstGeom prst="wedgeRectCallout">
                <a:avLst>
                  <a:gd name="adj1" fmla="val -41933"/>
                  <a:gd name="adj2" fmla="val 128815"/>
                </a:avLst>
              </a:prstGeom>
              <a:blipFill>
                <a:blip r:embed="rId4"/>
                <a:stretch>
                  <a:fillRect t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6B1FE01-9E80-3E7D-22E8-79A3B5C45B4F}"/>
                  </a:ext>
                </a:extLst>
              </p:cNvPr>
              <p:cNvSpPr/>
              <p:nvPr/>
            </p:nvSpPr>
            <p:spPr>
              <a:xfrm>
                <a:off x="1524000" y="1227932"/>
                <a:ext cx="1271833" cy="530225"/>
              </a:xfrm>
              <a:prstGeom prst="wedgeRectCallout">
                <a:avLst>
                  <a:gd name="adj1" fmla="val 38017"/>
                  <a:gd name="adj2" fmla="val 174811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New Evidence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6B1FE01-9E80-3E7D-22E8-79A3B5C45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27932"/>
                <a:ext cx="1271833" cy="530225"/>
              </a:xfrm>
              <a:prstGeom prst="wedgeRectCallout">
                <a:avLst>
                  <a:gd name="adj1" fmla="val 38017"/>
                  <a:gd name="adj2" fmla="val 174811"/>
                </a:avLst>
              </a:prstGeom>
              <a:blipFill>
                <a:blip r:embed="rId5"/>
                <a:stretch>
                  <a:fillRect t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58C1F05-0A2F-3A6E-DB30-49AA4752C51E}"/>
                  </a:ext>
                </a:extLst>
              </p:cNvPr>
              <p:cNvSpPr/>
              <p:nvPr/>
            </p:nvSpPr>
            <p:spPr>
              <a:xfrm>
                <a:off x="4393872" y="3536162"/>
                <a:ext cx="2461173" cy="657248"/>
              </a:xfrm>
              <a:prstGeom prst="wedgeRectCallout">
                <a:avLst>
                  <a:gd name="adj1" fmla="val -61558"/>
                  <a:gd name="adj2" fmla="val -5168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Posterior Probability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)?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58C1F05-0A2F-3A6E-DB30-49AA4752C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2" y="3536162"/>
                <a:ext cx="2461173" cy="657248"/>
              </a:xfrm>
              <a:prstGeom prst="wedgeRectCallout">
                <a:avLst>
                  <a:gd name="adj1" fmla="val -61558"/>
                  <a:gd name="adj2" fmla="val -51685"/>
                </a:avLst>
              </a:prstGeom>
              <a:blipFill>
                <a:blip r:embed="rId6"/>
                <a:stretch>
                  <a:fillRect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9D7BDBE1-93A5-E21C-B98A-04F8E9F72EB9}"/>
                  </a:ext>
                </a:extLst>
              </p:cNvPr>
              <p:cNvSpPr txBox="1"/>
              <p:nvPr/>
            </p:nvSpPr>
            <p:spPr bwMode="auto">
              <a:xfrm>
                <a:off x="674945" y="3581352"/>
                <a:ext cx="3563937" cy="65724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Bayesian update: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9D7BDBE1-93A5-E21C-B98A-04F8E9F72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945" y="3581352"/>
                <a:ext cx="3563937" cy="657248"/>
              </a:xfrm>
              <a:prstGeom prst="rect">
                <a:avLst/>
              </a:prstGeom>
              <a:blipFill>
                <a:blip r:embed="rId7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9380C56-1A2F-A998-68E2-90255BF5DF12}"/>
                  </a:ext>
                </a:extLst>
              </p:cNvPr>
              <p:cNvSpPr/>
              <p:nvPr/>
            </p:nvSpPr>
            <p:spPr>
              <a:xfrm>
                <a:off x="7277196" y="3388636"/>
                <a:ext cx="1157276" cy="530225"/>
              </a:xfrm>
              <a:prstGeom prst="wedgeRectCallout">
                <a:avLst>
                  <a:gd name="adj1" fmla="val -262325"/>
                  <a:gd name="adj2" fmla="val -14315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Likelihood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9380C56-1A2F-A998-68E2-90255BF5D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96" y="3388636"/>
                <a:ext cx="1157276" cy="530225"/>
              </a:xfrm>
              <a:prstGeom prst="wedgeRectCallout">
                <a:avLst>
                  <a:gd name="adj1" fmla="val -262325"/>
                  <a:gd name="adj2" fmla="val -143153"/>
                </a:avLst>
              </a:prstGeom>
              <a:blipFill>
                <a:blip r:embed="rId8"/>
                <a:stretch>
                  <a:fillRect r="-199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C8CCF02-4B9C-0CCC-FB63-E38DA18E905C}"/>
              </a:ext>
            </a:extLst>
          </p:cNvPr>
          <p:cNvSpPr txBox="1"/>
          <p:nvPr/>
        </p:nvSpPr>
        <p:spPr>
          <a:xfrm>
            <a:off x="5219700" y="6095003"/>
            <a:ext cx="3886199" cy="738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The decision depends on the </a:t>
            </a:r>
            <a:r>
              <a:rPr lang="en-US" sz="1400" b="1" dirty="0"/>
              <a:t>utility</a:t>
            </a:r>
            <a:r>
              <a:rPr lang="en-US" sz="1400" dirty="0"/>
              <a:t>: How much does Marie value no rain on her wedding day vs. moving the venue?</a:t>
            </a:r>
          </a:p>
        </p:txBody>
      </p:sp>
    </p:spTree>
    <p:extLst>
      <p:ext uri="{BB962C8B-B14F-4D97-AF65-F5344CB8AC3E}">
        <p14:creationId xmlns:p14="http://schemas.microsoft.com/office/powerpoint/2010/main" val="13131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1D54E-6A46-34EB-6B03-79D6E0677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314F-8AEB-A908-CFD4-9A15FB50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/>
          <a:lstStyle/>
          <a:p>
            <a:r>
              <a:rPr lang="en-US" dirty="0"/>
              <a:t>Bayesian Intelligent Agents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F24EED-46F8-694B-CD2B-828BA124D7C3}"/>
              </a:ext>
            </a:extLst>
          </p:cNvPr>
          <p:cNvGrpSpPr/>
          <p:nvPr/>
        </p:nvGrpSpPr>
        <p:grpSpPr>
          <a:xfrm>
            <a:off x="628650" y="1985912"/>
            <a:ext cx="7491214" cy="1959547"/>
            <a:chOff x="848179" y="3597730"/>
            <a:chExt cx="7491214" cy="1959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4E1EE4-E154-226A-6BDC-97F3332D9FBF}"/>
                </a:ext>
              </a:extLst>
            </p:cNvPr>
            <p:cNvSpPr txBox="1"/>
            <p:nvPr/>
          </p:nvSpPr>
          <p:spPr>
            <a:xfrm>
              <a:off x="1371600" y="4460872"/>
              <a:ext cx="15240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 prior probabilities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1A93F3-DCE4-9FBC-15E8-7BF1801B8570}"/>
                </a:ext>
              </a:extLst>
            </p:cNvPr>
            <p:cNvSpPr txBox="1"/>
            <p:nvPr/>
          </p:nvSpPr>
          <p:spPr>
            <a:xfrm>
              <a:off x="1371600" y="5034057"/>
              <a:ext cx="15240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 Likelihoods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D1F816-C418-D2C2-EC5A-163D570D3DC9}"/>
                </a:ext>
              </a:extLst>
            </p:cNvPr>
            <p:cNvGrpSpPr/>
            <p:nvPr/>
          </p:nvGrpSpPr>
          <p:grpSpPr>
            <a:xfrm>
              <a:off x="3070960" y="4569084"/>
              <a:ext cx="3067449" cy="934762"/>
              <a:chOff x="2765836" y="332718"/>
              <a:chExt cx="3067449" cy="934762"/>
            </a:xfrm>
          </p:grpSpPr>
          <p:sp>
            <p:nvSpPr>
              <p:cNvPr id="19" name="Arrow: Chevron 18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D4F818D9-59C5-5B0F-A935-8964C917F130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rrow: Chevron 4">
                <a:extLst>
                  <a:ext uri="{FF2B5EF4-FFF2-40B4-BE49-F238E27FC236}">
                    <a16:creationId xmlns:a16="http://schemas.microsoft.com/office/drawing/2014/main" id="{B20958BA-E913-EE1C-35F0-E1CC1EEED304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Update belief using Bayes’ rule with new evidence</a:t>
                </a:r>
              </a:p>
            </p:txBody>
          </p:sp>
        </p:grpSp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C7B4A686-1241-63B5-ED6D-663357482B8E}"/>
                </a:ext>
              </a:extLst>
            </p:cNvPr>
            <p:cNvSpPr/>
            <p:nvPr/>
          </p:nvSpPr>
          <p:spPr>
            <a:xfrm>
              <a:off x="6844189" y="4547144"/>
              <a:ext cx="1495204" cy="975518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Decision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E077932C-3342-DE67-88D4-A9114C52E975}"/>
                </a:ext>
              </a:extLst>
            </p:cNvPr>
            <p:cNvSpPr/>
            <p:nvPr/>
          </p:nvSpPr>
          <p:spPr>
            <a:xfrm rot="16200000">
              <a:off x="6326865" y="4782636"/>
              <a:ext cx="328868" cy="5028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973E18-5D90-978C-83DA-ED5756C7C4CA}"/>
                </a:ext>
              </a:extLst>
            </p:cNvPr>
            <p:cNvSpPr txBox="1"/>
            <p:nvPr/>
          </p:nvSpPr>
          <p:spPr>
            <a:xfrm>
              <a:off x="5964228" y="4491329"/>
              <a:ext cx="9004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+Utility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F713A5-E8CA-45A7-BC8C-837EE9D4DB9D}"/>
                </a:ext>
              </a:extLst>
            </p:cNvPr>
            <p:cNvSpPr txBox="1"/>
            <p:nvPr/>
          </p:nvSpPr>
          <p:spPr>
            <a:xfrm>
              <a:off x="848179" y="3597730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Approach</a:t>
              </a:r>
              <a:endParaRPr lang="en-US" dirty="0"/>
            </a:p>
          </p:txBody>
        </p: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E41DE77B-6017-4BC4-2CBB-617F96AB80A8}"/>
              </a:ext>
            </a:extLst>
          </p:cNvPr>
          <p:cNvSpPr/>
          <p:nvPr/>
        </p:nvSpPr>
        <p:spPr>
          <a:xfrm>
            <a:off x="1066800" y="4834806"/>
            <a:ext cx="2004717" cy="1092867"/>
          </a:xfrm>
          <a:prstGeom prst="wedgeRoundRectCallout">
            <a:avLst>
              <a:gd name="adj1" fmla="val -13327"/>
              <a:gd name="adj2" fmla="val -1238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Agent’s knowledge</a:t>
            </a:r>
            <a:r>
              <a:rPr lang="en-US" sz="1200" dirty="0"/>
              <a:t>. We typically use frequentist estimates (e.g., counting) and store them as a model.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B99ED52-0D36-5A6C-7955-99471CE6C680}"/>
              </a:ext>
            </a:extLst>
          </p:cNvPr>
          <p:cNvSpPr/>
          <p:nvPr/>
        </p:nvSpPr>
        <p:spPr>
          <a:xfrm>
            <a:off x="3786193" y="4818263"/>
            <a:ext cx="2132687" cy="1092867"/>
          </a:xfrm>
          <a:prstGeom prst="wedgeRoundRectCallout">
            <a:avLst>
              <a:gd name="adj1" fmla="val 25891"/>
              <a:gd name="adj2" fmla="val -1273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Predict the belief states </a:t>
            </a:r>
            <a:r>
              <a:rPr lang="en-US" sz="1200" dirty="0"/>
              <a:t>given different actions </a:t>
            </a:r>
            <a:br>
              <a:rPr lang="en-US" sz="1200" dirty="0"/>
            </a:br>
            <a:r>
              <a:rPr lang="en-US" sz="1200" dirty="0"/>
              <a:t>+ </a:t>
            </a:r>
            <a:br>
              <a:rPr lang="en-US" sz="1200" dirty="0"/>
            </a:br>
            <a:r>
              <a:rPr lang="en-US" sz="1200" dirty="0"/>
              <a:t>Use </a:t>
            </a:r>
            <a:r>
              <a:rPr lang="en-US" sz="1200" b="1" dirty="0"/>
              <a:t>utility</a:t>
            </a:r>
            <a:r>
              <a:rPr lang="en-US" sz="1200" dirty="0"/>
              <a:t> information to calculate expected utilities.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FC93710-4087-D5DA-DBCB-7E8181259ACF}"/>
              </a:ext>
            </a:extLst>
          </p:cNvPr>
          <p:cNvSpPr/>
          <p:nvPr/>
        </p:nvSpPr>
        <p:spPr>
          <a:xfrm>
            <a:off x="6633556" y="4850734"/>
            <a:ext cx="2132687" cy="1060396"/>
          </a:xfrm>
          <a:prstGeom prst="wedgeRoundRectCallout">
            <a:avLst>
              <a:gd name="adj1" fmla="val -21451"/>
              <a:gd name="adj2" fmla="val -12737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Choose the action that </a:t>
            </a:r>
            <a:r>
              <a:rPr lang="en-US" sz="1200" b="1" dirty="0"/>
              <a:t>maximizes the expected utility</a:t>
            </a:r>
            <a:r>
              <a:rPr lang="en-US" sz="1200" dirty="0"/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A37D80-4636-1086-20E0-6408B8876F14}"/>
              </a:ext>
            </a:extLst>
          </p:cNvPr>
          <p:cNvGrpSpPr/>
          <p:nvPr/>
        </p:nvGrpSpPr>
        <p:grpSpPr>
          <a:xfrm>
            <a:off x="2743200" y="2372570"/>
            <a:ext cx="5638800" cy="1818267"/>
            <a:chOff x="2743200" y="2007496"/>
            <a:chExt cx="5638800" cy="18182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C6F103-C305-233D-EA67-9C70DC27CF3B}"/>
                </a:ext>
              </a:extLst>
            </p:cNvPr>
            <p:cNvSpPr/>
            <p:nvPr/>
          </p:nvSpPr>
          <p:spPr>
            <a:xfrm>
              <a:off x="2743200" y="2061091"/>
              <a:ext cx="5638800" cy="176467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0D7EE5-59F6-1BB7-3CCA-95BC1A5E9689}"/>
                </a:ext>
              </a:extLst>
            </p:cNvPr>
            <p:cNvSpPr txBox="1"/>
            <p:nvPr/>
          </p:nvSpPr>
          <p:spPr>
            <a:xfrm>
              <a:off x="2743200" y="2007496"/>
              <a:ext cx="1448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Agent function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B6854D-E92C-38F5-7083-C0F9BA17B980}"/>
              </a:ext>
            </a:extLst>
          </p:cNvPr>
          <p:cNvSpPr txBox="1"/>
          <p:nvPr/>
        </p:nvSpPr>
        <p:spPr>
          <a:xfrm>
            <a:off x="652264" y="142067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type of utility-based agent is also called a decision-theoretic agent.</a:t>
            </a:r>
          </a:p>
        </p:txBody>
      </p:sp>
    </p:spTree>
    <p:extLst>
      <p:ext uri="{BB962C8B-B14F-4D97-AF65-F5344CB8AC3E}">
        <p14:creationId xmlns:p14="http://schemas.microsoft.com/office/powerpoint/2010/main" val="1684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5EF4-E277-17A9-634B-F07ADC7A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in tosses are not 50/50: Researchers find a slight bias - TODAY">
            <a:extLst>
              <a:ext uri="{FF2B5EF4-FFF2-40B4-BE49-F238E27FC236}">
                <a16:creationId xmlns:a16="http://schemas.microsoft.com/office/drawing/2014/main" id="{E16DB569-6199-A50A-104C-777A261A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861CC-3511-2766-6CED-477535E5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dirty="0">
                <a:solidFill>
                  <a:srgbClr val="FFFFFF"/>
                </a:solidFill>
              </a:rPr>
              <a:t>Independence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between Events</a:t>
            </a:r>
          </a:p>
        </p:txBody>
      </p:sp>
    </p:spTree>
    <p:extLst>
      <p:ext uri="{BB962C8B-B14F-4D97-AF65-F5344CB8AC3E}">
        <p14:creationId xmlns:p14="http://schemas.microsoft.com/office/powerpoint/2010/main" val="10197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A9929A-0A49-D28C-85EF-403D6E73D015}"/>
              </a:ext>
            </a:extLst>
          </p:cNvPr>
          <p:cNvGrpSpPr/>
          <p:nvPr/>
        </p:nvGrpSpPr>
        <p:grpSpPr>
          <a:xfrm>
            <a:off x="762000" y="1159096"/>
            <a:ext cx="7434064" cy="1675385"/>
            <a:chOff x="905329" y="3881892"/>
            <a:chExt cx="7434064" cy="16753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9AC378-9756-1890-4BE5-6AE6768F944E}"/>
                </a:ext>
              </a:extLst>
            </p:cNvPr>
            <p:cNvSpPr txBox="1"/>
            <p:nvPr/>
          </p:nvSpPr>
          <p:spPr>
            <a:xfrm>
              <a:off x="1371600" y="4460872"/>
              <a:ext cx="15240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 prior probabilities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16C0B1-9F4C-3B7C-F43B-48568E5C2010}"/>
                </a:ext>
              </a:extLst>
            </p:cNvPr>
            <p:cNvSpPr txBox="1"/>
            <p:nvPr/>
          </p:nvSpPr>
          <p:spPr>
            <a:xfrm>
              <a:off x="1371600" y="5034057"/>
              <a:ext cx="15240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 Likelihoods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A57191-70EF-107A-F205-83BA198B362E}"/>
                </a:ext>
              </a:extLst>
            </p:cNvPr>
            <p:cNvGrpSpPr/>
            <p:nvPr/>
          </p:nvGrpSpPr>
          <p:grpSpPr>
            <a:xfrm>
              <a:off x="3070960" y="4569084"/>
              <a:ext cx="3067449" cy="934762"/>
              <a:chOff x="2765836" y="332718"/>
              <a:chExt cx="3067449" cy="934762"/>
            </a:xfrm>
          </p:grpSpPr>
          <p:sp>
            <p:nvSpPr>
              <p:cNvPr id="21" name="Arrow: Chevron 20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93B72D0F-33DF-6994-5530-D5F627CE39E5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rrow: Chevron 4">
                <a:extLst>
                  <a:ext uri="{FF2B5EF4-FFF2-40B4-BE49-F238E27FC236}">
                    <a16:creationId xmlns:a16="http://schemas.microsoft.com/office/drawing/2014/main" id="{9121AA8F-5D6C-D169-966E-CFD5906EB14E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Update belief using Bayes’ rule with new evidence</a:t>
                </a:r>
              </a:p>
            </p:txBody>
          </p:sp>
        </p:grp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A131BCA9-DD50-C8F5-20BC-C40D2B96739F}"/>
                </a:ext>
              </a:extLst>
            </p:cNvPr>
            <p:cNvSpPr/>
            <p:nvPr/>
          </p:nvSpPr>
          <p:spPr>
            <a:xfrm>
              <a:off x="6844189" y="4547144"/>
              <a:ext cx="1495204" cy="975518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Decision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DF18A68C-2B0C-F944-0EC8-105EB380A8D9}"/>
                </a:ext>
              </a:extLst>
            </p:cNvPr>
            <p:cNvSpPr/>
            <p:nvPr/>
          </p:nvSpPr>
          <p:spPr>
            <a:xfrm rot="16200000">
              <a:off x="6310614" y="4782636"/>
              <a:ext cx="328868" cy="5028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23FD5-4420-BF26-85F1-BA66016640ED}"/>
                </a:ext>
              </a:extLst>
            </p:cNvPr>
            <p:cNvSpPr txBox="1"/>
            <p:nvPr/>
          </p:nvSpPr>
          <p:spPr>
            <a:xfrm>
              <a:off x="5944859" y="4487853"/>
              <a:ext cx="9004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+Utility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4BD228-10FE-56C9-F8EF-8DA0E2912863}"/>
                </a:ext>
              </a:extLst>
            </p:cNvPr>
            <p:cNvSpPr txBox="1"/>
            <p:nvPr/>
          </p:nvSpPr>
          <p:spPr>
            <a:xfrm>
              <a:off x="905329" y="3881892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Approach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32C44E-FBDF-4D1A-AD17-78B67D3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Issues with Making Decisions using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287C9-B141-4D39-B71B-F4800C997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362" y="3352800"/>
                <a:ext cx="7886700" cy="2667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Issue: The table representing the likelihoods is typically way too large!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 (evidence and outcome) with a domain size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each, we have a table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This is a problem for </a:t>
                </a:r>
              </a:p>
              <a:p>
                <a:pPr lvl="1"/>
                <a:r>
                  <a:rPr lang="en-US" b="1" dirty="0"/>
                  <a:t>storing</a:t>
                </a:r>
                <a:r>
                  <a:rPr lang="en-US" dirty="0"/>
                  <a:t> the table, and</a:t>
                </a:r>
              </a:p>
              <a:p>
                <a:pPr lvl="1"/>
                <a:r>
                  <a:rPr lang="en-US" b="1" dirty="0"/>
                  <a:t>estimating</a:t>
                </a:r>
                <a:r>
                  <a:rPr lang="en-US" dirty="0"/>
                  <a:t> the probabilities from data (we need lots of data).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Decomposition of joint probability distributions using </a:t>
                </a:r>
                <a:r>
                  <a:rPr lang="en-US" b="1" dirty="0">
                    <a:solidFill>
                      <a:srgbClr val="FF0000"/>
                    </a:solidFill>
                  </a:rPr>
                  <a:t>conditional independence </a:t>
                </a:r>
                <a:r>
                  <a:rPr lang="en-US" dirty="0"/>
                  <a:t>between events.  </a:t>
                </a:r>
              </a:p>
              <a:p>
                <a:r>
                  <a:rPr lang="en-US" dirty="0"/>
                  <a:t>If we can identify conditional independence, then we can break the large table into several much smaller tables.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287C9-B141-4D39-B71B-F4800C99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2" y="3352800"/>
                <a:ext cx="7886700" cy="2667000"/>
              </a:xfrm>
              <a:blipFill>
                <a:blip r:embed="rId2"/>
                <a:stretch>
                  <a:fillRect l="-464" t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76A94956-3DE8-771A-D674-5F6567206C65}"/>
              </a:ext>
            </a:extLst>
          </p:cNvPr>
          <p:cNvSpPr/>
          <p:nvPr/>
        </p:nvSpPr>
        <p:spPr>
          <a:xfrm flipV="1">
            <a:off x="1676400" y="2804705"/>
            <a:ext cx="533400" cy="5232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Between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1"/>
                <a:ext cx="7886700" cy="2209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dirty="0"/>
                  <a:t>Two events A and B are </a:t>
                </a:r>
                <a:r>
                  <a:rPr lang="en-US" sz="2000" b="1" dirty="0"/>
                  <a:t>independent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 if and only if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=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endParaRPr lang="en-US" sz="2000" dirty="0">
                  <a:sym typeface="Symbol"/>
                </a:endParaRPr>
              </a:p>
              <a:p>
                <a:r>
                  <a:rPr lang="en-US" sz="2000" dirty="0">
                    <a:sym typeface="Symbol"/>
                  </a:rPr>
                  <a:t>This is equivalent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 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  <m:r>
                              <a:rPr lang="en-US" sz="20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000" b="1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sz="2000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r>
                  <a:rPr lang="en-US" sz="2000" dirty="0">
                    <a:sym typeface="Symbol"/>
                  </a:rPr>
                  <a:t>Independence is an important </a:t>
                </a:r>
                <a:r>
                  <a:rPr lang="en-US" sz="2000" b="1" dirty="0">
                    <a:sym typeface="Symbol"/>
                  </a:rPr>
                  <a:t>simplifying assumption for modeling</a:t>
                </a:r>
                <a:r>
                  <a:rPr lang="en-US" sz="2000" dirty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Dentist Example</a:t>
                </a:r>
                <a:r>
                  <a:rPr lang="en-US" sz="2000" dirty="0"/>
                  <a:t>:</a:t>
                </a:r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1"/>
                <a:ext cx="7886700" cy="2209800"/>
              </a:xfrm>
              <a:blipFill>
                <a:blip r:embed="rId3"/>
                <a:stretch>
                  <a:fillRect l="-696" t="-4696" b="-4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15B1308-4DB9-B4F7-D7DE-6D1C949F851D}"/>
              </a:ext>
            </a:extLst>
          </p:cNvPr>
          <p:cNvGrpSpPr/>
          <p:nvPr/>
        </p:nvGrpSpPr>
        <p:grpSpPr>
          <a:xfrm>
            <a:off x="685800" y="5600785"/>
            <a:ext cx="8078354" cy="952415"/>
            <a:chOff x="1133147" y="6010042"/>
            <a:chExt cx="8078354" cy="9524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8D0288-B622-46EF-A06A-3FE42FBACEEA}"/>
                </a:ext>
              </a:extLst>
            </p:cNvPr>
            <p:cNvSpPr txBox="1"/>
            <p:nvPr/>
          </p:nvSpPr>
          <p:spPr>
            <a:xfrm>
              <a:off x="1133147" y="6108697"/>
              <a:ext cx="15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Independence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BEE3BA8-674B-4643-938C-36745FAD1ECE}"/>
                    </a:ext>
                  </a:extLst>
                </p:cNvPr>
                <p:cNvSpPr/>
                <p:nvPr/>
              </p:nvSpPr>
              <p:spPr>
                <a:xfrm>
                  <a:off x="3064049" y="6010042"/>
                  <a:ext cx="50309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𝐶𝑎𝑣𝑖𝑡𝑦</m:t>
                        </m:r>
                        <m: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𝑊𝑒𝑎𝑡h𝑒𝑟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 = </m:t>
                        </m:r>
                        <m:r>
                          <a:rPr lang="en-US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𝐶𝑎𝑣𝑖𝑡𝑦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  <m:r>
                          <a:rPr lang="en-US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𝑊𝑒𝑎𝑡h𝑒𝑟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BEE3BA8-674B-4643-938C-36745FAD1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049" y="6010042"/>
                  <a:ext cx="503099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F815721-3D74-4113-A715-38247503DFEF}"/>
                    </a:ext>
                  </a:extLst>
                </p:cNvPr>
                <p:cNvSpPr/>
                <p:nvPr/>
              </p:nvSpPr>
              <p:spPr>
                <a:xfrm>
                  <a:off x="3064049" y="6293363"/>
                  <a:ext cx="6147452" cy="669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𝐶𝑎𝑣𝑖𝑡𝑦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|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𝑊𝑒𝑎𝑡h𝑒𝑟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 =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𝑷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𝐶𝑎𝑣𝑖𝑡𝑦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, 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𝑊𝑒𝑎𝑡h𝑒𝑟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𝑷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𝑊𝑒𝑎𝑡h𝑒𝑟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)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𝑷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𝐶𝑎𝑣𝑖𝑡𝑦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F815721-3D74-4113-A715-38247503DF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049" y="6293363"/>
                  <a:ext cx="6147452" cy="6690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ED7228F-8FA2-4F66-9741-5C06C71B6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67000" y="6085213"/>
              <a:ext cx="381000" cy="4679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diagram showing that the random variable weather is independent of all other variables.">
            <a:extLst>
              <a:ext uri="{FF2B5EF4-FFF2-40B4-BE49-F238E27FC236}">
                <a16:creationId xmlns:a16="http://schemas.microsoft.com/office/drawing/2014/main" id="{F55CB37F-22AF-4F04-950C-67FCE51FEA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40" r="47291"/>
          <a:stretch/>
        </p:blipFill>
        <p:spPr>
          <a:xfrm>
            <a:off x="2834123" y="3317547"/>
            <a:ext cx="3303652" cy="221078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E4796B6-97BF-1275-12FB-6C3CB799D63D}"/>
              </a:ext>
            </a:extLst>
          </p:cNvPr>
          <p:cNvSpPr/>
          <p:nvPr/>
        </p:nvSpPr>
        <p:spPr>
          <a:xfrm>
            <a:off x="6584148" y="3767021"/>
            <a:ext cx="1752600" cy="1066800"/>
          </a:xfrm>
          <a:prstGeom prst="wedgeRoundRectCallout">
            <a:avLst>
              <a:gd name="adj1" fmla="val -155441"/>
              <a:gd name="adj2" fmla="val 22842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ym typeface="Symbol"/>
              </a:rPr>
              <a:t>Weather</a:t>
            </a:r>
            <a:r>
              <a:rPr lang="en-US" dirty="0">
                <a:sym typeface="Symbol"/>
              </a:rPr>
              <a:t> is not related to the other variables!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596B-0FF7-462D-95B2-0D158BB1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Decomposition of the Joint Probability Distribution With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EB35E-4571-4548-A75C-946CA277A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08635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Independence: </a:t>
                </a:r>
                <a:r>
                  <a:rPr lang="en-US" dirty="0"/>
                  <a:t>The joint probability can be decomposed into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</m:oMath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×…</m:t>
                      </m:r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sup>
                        <m:e>
                          <m:r>
                            <a:rPr lang="en-US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𝑷</m:t>
                          </m:r>
                          <m: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joint probability is a 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entries (all combinations of heads and tails).</a:t>
                </a:r>
              </a:p>
              <a:p>
                <a:r>
                  <a:rPr lang="en-US" dirty="0"/>
                  <a:t>Independence reduces the numbers needed to specify the joint distribution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probabilities (one for each coin). </a:t>
                </a:r>
              </a:p>
              <a:p>
                <a:r>
                  <a:rPr lang="en-US" b="1" dirty="0"/>
                  <a:t>Side note</a:t>
                </a:r>
                <a:r>
                  <a:rPr lang="en-US" dirty="0"/>
                  <a:t>: If we have identical (</a:t>
                </a:r>
                <a:r>
                  <a:rPr lang="en-US" dirty="0" err="1"/>
                  <a:t>iid</a:t>
                </a:r>
                <a:r>
                  <a:rPr lang="en-US" dirty="0"/>
                  <a:t>) coins, then we even only need 2 numbers, the probability of H and the number of coins.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EB35E-4571-4548-A75C-946CA277A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086350" cy="4351338"/>
              </a:xfrm>
              <a:blipFill>
                <a:blip r:embed="rId2"/>
                <a:stretch>
                  <a:fillRect l="-838" t="-14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409697-FEFF-993A-3E70-7798AAC6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80079"/>
            <a:ext cx="2587943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5A8A391-11FF-D4F4-C6A4-88A9AE9E7C6F}"/>
                  </a:ext>
                </a:extLst>
              </p:cNvPr>
              <p:cNvSpPr/>
              <p:nvPr/>
            </p:nvSpPr>
            <p:spPr>
              <a:xfrm>
                <a:off x="2971800" y="2209800"/>
                <a:ext cx="1676400" cy="304800"/>
              </a:xfrm>
              <a:prstGeom prst="wedgeRectCallout">
                <a:avLst>
                  <a:gd name="adj1" fmla="val -92984"/>
                  <a:gd name="adj2" fmla="val 123802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5A8A391-11FF-D4F4-C6A4-88A9AE9E7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209800"/>
                <a:ext cx="1676400" cy="304800"/>
              </a:xfrm>
              <a:prstGeom prst="wedgeRectCallout">
                <a:avLst>
                  <a:gd name="adj1" fmla="val -92984"/>
                  <a:gd name="adj2" fmla="val 123802"/>
                </a:avLst>
              </a:prstGeom>
              <a:blipFill>
                <a:blip r:embed="rId4"/>
                <a:stretch>
                  <a:fillRect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116E846-6228-CC8E-EECD-F3BB98B98D33}"/>
                  </a:ext>
                </a:extLst>
              </p:cNvPr>
              <p:cNvSpPr/>
              <p:nvPr/>
            </p:nvSpPr>
            <p:spPr>
              <a:xfrm>
                <a:off x="4876800" y="2590800"/>
                <a:ext cx="1524000" cy="304800"/>
              </a:xfrm>
              <a:prstGeom prst="wedgeRectCallout">
                <a:avLst>
                  <a:gd name="adj1" fmla="val -36781"/>
                  <a:gd name="adj2" fmla="val 135194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116E846-6228-CC8E-EECD-F3BB98B98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90800"/>
                <a:ext cx="1524000" cy="304800"/>
              </a:xfrm>
              <a:prstGeom prst="wedgeRectCallout">
                <a:avLst>
                  <a:gd name="adj1" fmla="val -36781"/>
                  <a:gd name="adj2" fmla="val 135194"/>
                </a:avLst>
              </a:prstGeom>
              <a:blipFill>
                <a:blip r:embed="rId5"/>
                <a:stretch>
                  <a:fillRect t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32E50-E9D9-C6A1-20AF-1F6BE3D2F68B}"/>
                  </a:ext>
                </a:extLst>
              </p:cNvPr>
              <p:cNvSpPr txBox="1"/>
              <p:nvPr/>
            </p:nvSpPr>
            <p:spPr>
              <a:xfrm>
                <a:off x="6513671" y="4648200"/>
                <a:ext cx="1905000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32E50-E9D9-C6A1-20AF-1F6BE3D2F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671" y="4648200"/>
                <a:ext cx="1905000" cy="369332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2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17526"/>
            <a:ext cx="7886700" cy="1006474"/>
          </a:xfrm>
        </p:spPr>
        <p:txBody>
          <a:bodyPr>
            <a:normAutofit/>
          </a:bodyPr>
          <a:lstStyle/>
          <a:p>
            <a:r>
              <a:rPr lang="en-US" sz="3200" dirty="0"/>
              <a:t>Example: Catching a Flight with a Logical Agent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Let action </a:t>
            </a:r>
            <a:r>
              <a:rPr lang="en-US" sz="1800" i="1" dirty="0">
                <a:solidFill>
                  <a:srgbClr val="0066FF"/>
                </a:solidFill>
              </a:rPr>
              <a:t>A</a:t>
            </a:r>
            <a:r>
              <a:rPr lang="en-US" sz="1800" i="1" baseline="-25000" dirty="0">
                <a:solidFill>
                  <a:srgbClr val="0066FF"/>
                </a:solidFill>
              </a:rPr>
              <a:t>t</a:t>
            </a:r>
            <a:r>
              <a:rPr lang="en-US" sz="1800" dirty="0">
                <a:solidFill>
                  <a:srgbClr val="0066FF"/>
                </a:solidFill>
              </a:rPr>
              <a:t> = leave for airport </a:t>
            </a:r>
            <a:r>
              <a:rPr lang="en-US" sz="1800" i="1" dirty="0">
                <a:solidFill>
                  <a:srgbClr val="0066FF"/>
                </a:solidFill>
              </a:rPr>
              <a:t>t</a:t>
            </a:r>
            <a:r>
              <a:rPr lang="en-US" sz="1800" dirty="0">
                <a:solidFill>
                  <a:srgbClr val="0066FF"/>
                </a:solidFill>
              </a:rPr>
              <a:t> minutes before flight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Question</a:t>
            </a:r>
            <a:r>
              <a:rPr lang="en-US" sz="1800" dirty="0"/>
              <a:t>: What action </a:t>
            </a:r>
            <a:r>
              <a:rPr lang="en-US" sz="1800" i="1" dirty="0"/>
              <a:t>A</a:t>
            </a:r>
            <a:r>
              <a:rPr lang="en-US" sz="1800" i="1" baseline="-25000" dirty="0"/>
              <a:t>t</a:t>
            </a:r>
            <a:r>
              <a:rPr lang="en-US" sz="1800" dirty="0"/>
              <a:t> get me there on time?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Problems</a:t>
            </a:r>
            <a:r>
              <a:rPr lang="en-US" sz="1800" dirty="0"/>
              <a:t>:</a:t>
            </a:r>
          </a:p>
          <a:p>
            <a:pPr marL="746125" lvl="2" indent="-346075"/>
            <a:r>
              <a:rPr lang="en-US" sz="1600" dirty="0"/>
              <a:t>Partial observability (road state, other drivers' plans, etc.)</a:t>
            </a:r>
          </a:p>
          <a:p>
            <a:pPr marL="746125" lvl="2" indent="-346075"/>
            <a:r>
              <a:rPr lang="en-US" sz="1600" dirty="0"/>
              <a:t>Noisy sensors (traffic reports)</a:t>
            </a:r>
          </a:p>
          <a:p>
            <a:pPr marL="746125" lvl="2" indent="-346075"/>
            <a:r>
              <a:rPr lang="en-US" sz="1600" dirty="0"/>
              <a:t>Uncertainty in action outcomes (flat tire, etc.)</a:t>
            </a:r>
          </a:p>
          <a:p>
            <a:pPr marL="746125" lvl="2" indent="-346075"/>
            <a:r>
              <a:rPr lang="en-US" sz="1600" dirty="0"/>
              <a:t>Complexity of modeling and predicting traffic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Logic leads to the following conclusions:</a:t>
            </a:r>
          </a:p>
          <a:p>
            <a:pPr marL="1146175" lvl="2" indent="-346075"/>
            <a:r>
              <a:rPr lang="en-US" sz="1600" i="1" dirty="0"/>
              <a:t>A</a:t>
            </a:r>
            <a:r>
              <a:rPr lang="en-US" sz="1600" i="1" baseline="-25000" dirty="0"/>
              <a:t>25</a:t>
            </a:r>
            <a:r>
              <a:rPr lang="en-US" sz="1600" dirty="0"/>
              <a:t> will get me there on time if there is no accident on the bridge and it doesn't rain and my tires remain intact, etc., etc.</a:t>
            </a:r>
          </a:p>
          <a:p>
            <a:pPr marL="1146175" lvl="2" indent="-346075"/>
            <a:r>
              <a:rPr lang="en-US" sz="1600" i="1" dirty="0" err="1"/>
              <a:t>A</a:t>
            </a:r>
            <a:r>
              <a:rPr lang="en-US" sz="1600" i="1" baseline="-25000" dirty="0" err="1"/>
              <a:t>Inf</a:t>
            </a:r>
            <a:r>
              <a:rPr lang="en-US" sz="1600" dirty="0"/>
              <a:t> guarantees to get there in time, but who lives forever?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5536817-0976-4BD1-9A3F-5E9BF4C3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1" y="1447800"/>
            <a:ext cx="2681289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34A52-9A2F-A3E2-A294-8A30F6E77A49}"/>
              </a:ext>
            </a:extLst>
          </p:cNvPr>
          <p:cNvSpPr txBox="1"/>
          <p:nvPr/>
        </p:nvSpPr>
        <p:spPr>
          <a:xfrm>
            <a:off x="657225" y="5791200"/>
            <a:ext cx="7886700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Logic </a:t>
            </a:r>
            <a:r>
              <a:rPr lang="en-US" dirty="0"/>
              <a:t>often creates conclusions that are too weak for effective decision-making.</a:t>
            </a:r>
            <a:br>
              <a:rPr lang="en-US" sz="1800" dirty="0"/>
            </a:br>
            <a:r>
              <a:rPr lang="en-US" sz="1800" dirty="0"/>
              <a:t>Uncertainty is a problem for logical agents!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b="1" dirty="0">
                    <a:sym typeface="Symbol"/>
                  </a:rPr>
                  <a:t>Conditional independence</a:t>
                </a:r>
                <a:r>
                  <a:rPr lang="en-US" sz="2400" dirty="0">
                    <a:sym typeface="Symbol"/>
                  </a:rPr>
                  <a:t>: A and B are </a:t>
                </a:r>
                <a:r>
                  <a:rPr lang="en-US" sz="2400" i="1" dirty="0">
                    <a:sym typeface="Symbol"/>
                  </a:rPr>
                  <a:t>conditionally independent</a:t>
                </a:r>
                <a:r>
                  <a:rPr lang="en-US" sz="2400" dirty="0">
                    <a:sym typeface="Symbol"/>
                  </a:rPr>
                  <a:t> given C (also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ym typeface="Symbol"/>
                  </a:rPr>
                  <a:t>) if, and only if,  </a:t>
                </a:r>
              </a:p>
              <a:p>
                <a:endParaRPr lang="en-US" sz="2400" dirty="0">
                  <a:sym typeface="Symbol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sz="24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|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=</m:t>
                      </m:r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|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</m:t>
                      </m:r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|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66FF"/>
                  </a:solidFill>
                  <a:sym typeface="Symbol"/>
                </a:endParaRPr>
              </a:p>
              <a:p>
                <a:endParaRPr lang="en-US" sz="2000" b="1" dirty="0">
                  <a:sym typeface="Symbol"/>
                </a:endParaRPr>
              </a:p>
              <a:p>
                <a:r>
                  <a:rPr lang="en-US" sz="2000" b="1" dirty="0">
                    <a:sym typeface="Symbol"/>
                  </a:rPr>
                  <a:t>Meaning: </a:t>
                </a:r>
                <a:r>
                  <a:rPr lang="en-US" sz="2000" dirty="0"/>
                  <a:t>Once we know </a:t>
                </a:r>
                <a:r>
                  <a:rPr lang="en-US" sz="2000" b="1" dirty="0"/>
                  <a:t>C</a:t>
                </a:r>
                <a:r>
                  <a:rPr lang="en-US" sz="2000" dirty="0"/>
                  <a:t>, learning </a:t>
                </a:r>
                <a:r>
                  <a:rPr lang="en-US" sz="2000" b="1" dirty="0"/>
                  <a:t>A</a:t>
                </a:r>
                <a:r>
                  <a:rPr lang="en-US" sz="2000" dirty="0"/>
                  <a:t> gives us no extra information about </a:t>
                </a:r>
                <a:r>
                  <a:rPr lang="en-US" sz="2000" b="1" dirty="0"/>
                  <a:t>B</a:t>
                </a:r>
                <a:r>
                  <a:rPr lang="en-US" sz="2000" dirty="0"/>
                  <a:t>.</a:t>
                </a:r>
                <a:endParaRPr lang="en-US" sz="2000" b="1" dirty="0">
                  <a:sym typeface="Symbol"/>
                </a:endParaRPr>
              </a:p>
              <a:p>
                <a:pPr marL="0" indent="0">
                  <a:buNone/>
                </a:pPr>
                <a:endParaRPr lang="en-US" sz="2000" b="1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ym typeface="Symbol"/>
                  </a:rPr>
                  <a:t>Dentist Example:</a:t>
                </a: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If we know that the patient has a cavity, then the event that the probe catches does not depend on whether he/she has a toothache: </a:t>
                </a:r>
              </a:p>
              <a:p>
                <a:pPr lvl="1">
                  <a:buFontTx/>
                  <a:buNone/>
                </a:pP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 | Toothache, Cavity</a:t>
                </a:r>
                <a:r>
                  <a:rPr lang="en-US" sz="2000" dirty="0">
                    <a:solidFill>
                      <a:srgbClr val="0066FF"/>
                    </a:solidFill>
                  </a:rPr>
                  <a:t>) =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 | Cavity</a:t>
                </a:r>
                <a:r>
                  <a:rPr lang="en-US" sz="2000" dirty="0">
                    <a:solidFill>
                      <a:srgbClr val="0066FF"/>
                    </a:solidFill>
                  </a:rPr>
                  <a:t>)</a:t>
                </a:r>
                <a:endParaRPr lang="en-US" sz="2000" dirty="0"/>
              </a:p>
              <a:p>
                <a:r>
                  <a:rPr lang="en-US" sz="2000" dirty="0"/>
                  <a:t>Therefore</a:t>
                </a:r>
                <a:r>
                  <a:rPr lang="en-US" sz="2000" i="1" dirty="0"/>
                  <a:t>,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</a:t>
                </a:r>
                <a:r>
                  <a:rPr lang="en-US" sz="2000" i="1" dirty="0"/>
                  <a:t> </a:t>
                </a:r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conditionally independent</a:t>
                </a:r>
                <a:r>
                  <a:rPr lang="en-US" sz="2000" dirty="0"/>
                  <a:t> of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Toothache</a:t>
                </a:r>
                <a:r>
                  <a:rPr lang="en-US" sz="2000" i="1" dirty="0"/>
                  <a:t> </a:t>
                </a:r>
                <a:r>
                  <a:rPr lang="en-US" sz="2000" dirty="0"/>
                  <a:t>given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Cavity</a:t>
                </a:r>
              </a:p>
              <a:p>
                <a:r>
                  <a:rPr lang="en-US" b="1" dirty="0"/>
                  <a:t>Note</a:t>
                </a:r>
                <a:r>
                  <a:rPr lang="en-US" dirty="0"/>
                  <a:t>: If we don’t know about the cavity, then toothache is still a good indication of that that the probe will catch in a potential cavity.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  <a:blipFill>
                <a:blip r:embed="rId3"/>
                <a:stretch>
                  <a:fillRect l="-696" t="-2397" r="-155" b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A graph showing that toothache and catch depend on cavity.">
            <a:extLst>
              <a:ext uri="{FF2B5EF4-FFF2-40B4-BE49-F238E27FC236}">
                <a16:creationId xmlns:a16="http://schemas.microsoft.com/office/drawing/2014/main" id="{09C650BD-ADE0-45F2-AA6B-87C5538D0D0C}"/>
              </a:ext>
            </a:extLst>
          </p:cNvPr>
          <p:cNvGrpSpPr/>
          <p:nvPr/>
        </p:nvGrpSpPr>
        <p:grpSpPr>
          <a:xfrm>
            <a:off x="2933700" y="3886200"/>
            <a:ext cx="3276600" cy="815392"/>
            <a:chOff x="5029200" y="3352800"/>
            <a:chExt cx="3276600" cy="8153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5BE76A-3E9A-4557-8BD9-F23C092B8B10}"/>
                </a:ext>
              </a:extLst>
            </p:cNvPr>
            <p:cNvSpPr/>
            <p:nvPr/>
          </p:nvSpPr>
          <p:spPr>
            <a:xfrm>
              <a:off x="5029200" y="3631532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Cavity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326403-254B-47A6-AF3F-9B885500DE74}"/>
                </a:ext>
              </a:extLst>
            </p:cNvPr>
            <p:cNvSpPr/>
            <p:nvPr/>
          </p:nvSpPr>
          <p:spPr>
            <a:xfrm>
              <a:off x="6705600" y="3352800"/>
              <a:ext cx="1600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Toothache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BF4BC5-A939-4EDB-8C93-DCE74323EAC4}"/>
                </a:ext>
              </a:extLst>
            </p:cNvPr>
            <p:cNvSpPr/>
            <p:nvPr/>
          </p:nvSpPr>
          <p:spPr>
            <a:xfrm>
              <a:off x="6813222" y="3889460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Catch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5D88FA-99FA-42C2-9226-DDC593BB68D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 flipV="1">
              <a:off x="6248400" y="3492166"/>
              <a:ext cx="457200" cy="278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A12603-8908-4F21-AA00-026721A772BE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6248400" y="3770898"/>
              <a:ext cx="564822" cy="257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4558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BCC6-CF66-457C-ABF8-C0E65135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Decomposition of the Joint Probability Distribution With 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CBABB-345F-441B-B013-D08B92B91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85699"/>
                <a:ext cx="7600950" cy="46071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Conditional independence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simplifies the chain rule:</a:t>
                </a:r>
              </a:p>
              <a:p>
                <a:pPr>
                  <a:buFontTx/>
                  <a:buNone/>
                </a:pPr>
                <a:r>
                  <a:rPr lang="en-US" dirty="0"/>
                  <a:t>	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CBABB-345F-441B-B013-D08B92B91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85699"/>
                <a:ext cx="7600950" cy="4607175"/>
              </a:xfrm>
              <a:blipFill>
                <a:blip r:embed="rId2"/>
                <a:stretch>
                  <a:fillRect l="-802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graph showing that toothache and catch depend on cavity.">
            <a:extLst>
              <a:ext uri="{FF2B5EF4-FFF2-40B4-BE49-F238E27FC236}">
                <a16:creationId xmlns:a16="http://schemas.microsoft.com/office/drawing/2014/main" id="{DA4A5542-5976-4F98-A05F-28FF9D9CB56A}"/>
              </a:ext>
            </a:extLst>
          </p:cNvPr>
          <p:cNvGrpSpPr/>
          <p:nvPr/>
        </p:nvGrpSpPr>
        <p:grpSpPr>
          <a:xfrm>
            <a:off x="5257800" y="1546808"/>
            <a:ext cx="3276600" cy="815392"/>
            <a:chOff x="5638800" y="1546808"/>
            <a:chExt cx="3276600" cy="8153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8A255B-0EC3-4108-B28C-A40BC73D03B1}"/>
                </a:ext>
              </a:extLst>
            </p:cNvPr>
            <p:cNvSpPr/>
            <p:nvPr/>
          </p:nvSpPr>
          <p:spPr>
            <a:xfrm>
              <a:off x="5638800" y="1825540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Cavity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5CA885-C0D2-4624-8C60-97ADC2DE1650}"/>
                </a:ext>
              </a:extLst>
            </p:cNvPr>
            <p:cNvSpPr/>
            <p:nvPr/>
          </p:nvSpPr>
          <p:spPr>
            <a:xfrm>
              <a:off x="7315200" y="1546808"/>
              <a:ext cx="1600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Toothache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E6A869-0635-464F-A566-B564708C6DD2}"/>
                </a:ext>
              </a:extLst>
            </p:cNvPr>
            <p:cNvSpPr/>
            <p:nvPr/>
          </p:nvSpPr>
          <p:spPr>
            <a:xfrm>
              <a:off x="7422822" y="2083468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Catch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420DE4-F7C8-4C10-9B20-8B8C54193E2C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 flipV="1">
              <a:off x="6858000" y="1686174"/>
              <a:ext cx="457200" cy="278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E4F0A4-3DA0-4BEF-B897-04DC0AF5F424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6858000" y="1964906"/>
              <a:ext cx="564822" cy="257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B7255E-7159-45FC-AA1E-E48A77B9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400800" y="2299282"/>
            <a:ext cx="304800" cy="1212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A57D09-BB12-413C-A655-6D7C293A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29190" y="3630548"/>
            <a:ext cx="533400" cy="152400"/>
            <a:chOff x="5105400" y="3505200"/>
            <a:chExt cx="533400" cy="304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26DE84-B2BA-4D0F-9054-E8E4C1E251D6}"/>
                </a:ext>
              </a:extLst>
            </p:cNvPr>
            <p:cNvCxnSpPr/>
            <p:nvPr/>
          </p:nvCxnSpPr>
          <p:spPr>
            <a:xfrm>
              <a:off x="5105400" y="3505200"/>
              <a:ext cx="5334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FEBBFC-2719-463F-BD0D-B36A17A10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5400" y="3505200"/>
              <a:ext cx="5334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570D295-0CFE-FFA3-0248-34C2A6CEB189}"/>
                  </a:ext>
                </a:extLst>
              </p:cNvPr>
              <p:cNvSpPr/>
              <p:nvPr/>
            </p:nvSpPr>
            <p:spPr>
              <a:xfrm>
                <a:off x="3525673" y="2514600"/>
                <a:ext cx="1330653" cy="495803"/>
              </a:xfrm>
              <a:prstGeom prst="wedgeRectCallout">
                <a:avLst>
                  <a:gd name="adj1" fmla="val -90866"/>
                  <a:gd name="adj2" fmla="val 109281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=7 </m:t>
                    </m:r>
                  </m:oMath>
                </a14:m>
                <a:r>
                  <a:rPr lang="en-US" sz="1600" dirty="0"/>
                  <a:t>entries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570D295-0CFE-FFA3-0248-34C2A6CEB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73" y="2514600"/>
                <a:ext cx="1330653" cy="495803"/>
              </a:xfrm>
              <a:prstGeom prst="wedgeRectCallout">
                <a:avLst>
                  <a:gd name="adj1" fmla="val -90866"/>
                  <a:gd name="adj2" fmla="val 10928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C2556C5-A418-EBF3-BB39-6270053F5BB1}"/>
                  </a:ext>
                </a:extLst>
              </p:cNvPr>
              <p:cNvSpPr/>
              <p:nvPr/>
            </p:nvSpPr>
            <p:spPr>
              <a:xfrm>
                <a:off x="7162800" y="4446854"/>
                <a:ext cx="1330653" cy="495803"/>
              </a:xfrm>
              <a:prstGeom prst="wedgeRectCallout">
                <a:avLst>
                  <a:gd name="adj1" fmla="val -137182"/>
                  <a:gd name="adj2" fmla="val -117048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1+2+2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600" dirty="0"/>
                  <a:t>entries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C2556C5-A418-EBF3-BB39-6270053F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446854"/>
                <a:ext cx="1330653" cy="495803"/>
              </a:xfrm>
              <a:prstGeom prst="wedgeRectCallout">
                <a:avLst>
                  <a:gd name="adj1" fmla="val -137182"/>
                  <a:gd name="adj2" fmla="val -117048"/>
                </a:avLst>
              </a:prstGeom>
              <a:blipFill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73E5BB-B05C-A6C6-7F13-17AF2ED48DD1}"/>
                  </a:ext>
                </a:extLst>
              </p:cNvPr>
              <p:cNvSpPr txBox="1"/>
              <p:nvPr/>
            </p:nvSpPr>
            <p:spPr>
              <a:xfrm>
                <a:off x="2743200" y="4942657"/>
                <a:ext cx="3276600" cy="12003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If each variable only depends on a small number of other variables: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73E5BB-B05C-A6C6-7F13-17AF2ED4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42657"/>
                <a:ext cx="3276600" cy="1200329"/>
              </a:xfrm>
              <a:prstGeom prst="rect">
                <a:avLst/>
              </a:prstGeom>
              <a:blipFill>
                <a:blip r:embed="rId5"/>
                <a:stretch>
                  <a:fillRect l="-1294" t="-25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934D-7929-E521-763A-BFB36E18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114E9-0767-11AE-1CD8-DD7B6DE07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733800"/>
                <a:ext cx="7886700" cy="24431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In many practical applications, each variable only depends on a small number of other variables. </a:t>
                </a:r>
              </a:p>
              <a:p>
                <a:r>
                  <a:rPr lang="en-US" sz="2000" dirty="0"/>
                  <a:t>Conditional independence can </a:t>
                </a:r>
                <a:r>
                  <a:rPr lang="en-US" sz="2000" b="1" dirty="0"/>
                  <a:t>reduce the space requirements </a:t>
                </a:r>
                <a:r>
                  <a:rPr lang="en-US" sz="2000" dirty="0"/>
                  <a:t>to store the joint probability distribution from exponential to linear: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This means we can </a:t>
                </a:r>
                <a:r>
                  <a:rPr lang="en-US" sz="2000" b="1" dirty="0"/>
                  <a:t>work efficiently with large models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114E9-0767-11AE-1CD8-DD7B6DE07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733800"/>
                <a:ext cx="7886700" cy="2443162"/>
              </a:xfrm>
              <a:blipFill>
                <a:blip r:embed="rId2"/>
                <a:stretch>
                  <a:fillRect l="-541" t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graph showing that toothache and catch depend on cavity.">
            <a:extLst>
              <a:ext uri="{FF2B5EF4-FFF2-40B4-BE49-F238E27FC236}">
                <a16:creationId xmlns:a16="http://schemas.microsoft.com/office/drawing/2014/main" id="{C998030A-D9EF-6504-3DFD-C4DFED45E2A1}"/>
              </a:ext>
            </a:extLst>
          </p:cNvPr>
          <p:cNvGrpSpPr/>
          <p:nvPr/>
        </p:nvGrpSpPr>
        <p:grpSpPr>
          <a:xfrm>
            <a:off x="2667000" y="2592121"/>
            <a:ext cx="3276600" cy="815392"/>
            <a:chOff x="5029200" y="3352800"/>
            <a:chExt cx="3276600" cy="8153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C0F564-394D-236F-A30E-2F22A188AE82}"/>
                </a:ext>
              </a:extLst>
            </p:cNvPr>
            <p:cNvSpPr/>
            <p:nvPr/>
          </p:nvSpPr>
          <p:spPr>
            <a:xfrm>
              <a:off x="5029200" y="3631532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Cavity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867581-2376-C992-23BD-BB3ACDFFA62B}"/>
                </a:ext>
              </a:extLst>
            </p:cNvPr>
            <p:cNvSpPr/>
            <p:nvPr/>
          </p:nvSpPr>
          <p:spPr>
            <a:xfrm>
              <a:off x="6705600" y="3352800"/>
              <a:ext cx="1600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Toothache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D2CC8E-6A27-7CA0-F8D7-260F5007FEF5}"/>
                </a:ext>
              </a:extLst>
            </p:cNvPr>
            <p:cNvSpPr/>
            <p:nvPr/>
          </p:nvSpPr>
          <p:spPr>
            <a:xfrm>
              <a:off x="6813222" y="3889460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Catch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7CFEE8-B901-600A-28FA-3A04171C2DB7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 flipV="1">
              <a:off x="6248400" y="3492166"/>
              <a:ext cx="457200" cy="278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5E0E3B-E7C7-994E-76A1-52FA40E97F37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6248400" y="3770898"/>
              <a:ext cx="564822" cy="257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E3DCB1-94D9-A17E-73EC-795ABE46957A}"/>
              </a:ext>
            </a:extLst>
          </p:cNvPr>
          <p:cNvSpPr txBox="1"/>
          <p:nvPr/>
        </p:nvSpPr>
        <p:spPr>
          <a:xfrm>
            <a:off x="774372" y="1368963"/>
            <a:ext cx="7219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Bayesian networks </a:t>
            </a:r>
            <a:r>
              <a:rPr lang="en-US" sz="2000" dirty="0"/>
              <a:t>are a graphical method to specify dependence between random variables. This very useful technique will be discussed in detail later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1094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Uncertainty Reigns Supreme for Fixed-Income Investors in 2015 | CFA  Institute Enterprising Investor">
            <a:extLst>
              <a:ext uri="{FF2B5EF4-FFF2-40B4-BE49-F238E27FC236}">
                <a16:creationId xmlns:a16="http://schemas.microsoft.com/office/drawing/2014/main" id="{B9B2A075-F2D3-44D8-81EC-37A25B42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53" y="-533400"/>
            <a:ext cx="9334500" cy="93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24DE5E-4E5F-49A4-B0FD-A1DB2632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867400"/>
            <a:ext cx="7886700" cy="8715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Bayesian Decision Making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700" b="1" dirty="0" err="1">
                <a:solidFill>
                  <a:schemeClr val="bg1"/>
                </a:solidFill>
              </a:rPr>
              <a:t>Making</a:t>
            </a:r>
            <a:r>
              <a:rPr lang="en-US" sz="2700" b="1" dirty="0">
                <a:solidFill>
                  <a:schemeClr val="bg1"/>
                </a:solidFill>
              </a:rPr>
              <a:t> Simple Decisions Under Uncertainty</a:t>
            </a:r>
          </a:p>
        </p:txBody>
      </p:sp>
    </p:spTree>
    <p:extLst>
      <p:ext uri="{BB962C8B-B14F-4D97-AF65-F5344CB8AC3E}">
        <p14:creationId xmlns:p14="http://schemas.microsoft.com/office/powerpoint/2010/main" val="42330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C18E71-110D-4FB6-A411-14268735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6" y="603623"/>
            <a:ext cx="5395624" cy="1336817"/>
          </a:xfrm>
        </p:spPr>
        <p:txBody>
          <a:bodyPr>
            <a:normAutofit/>
          </a:bodyPr>
          <a:lstStyle/>
          <a:p>
            <a:r>
              <a:rPr lang="en-US"/>
              <a:t>Probabilistic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2775" y="1828800"/>
                <a:ext cx="5292674" cy="44696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Suppose the agent must repeatedly guess the value of an unobserved </a:t>
                </a:r>
                <a:r>
                  <a:rPr lang="en-US" sz="1800" i="1" dirty="0"/>
                  <a:t>query variable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given some observed </a:t>
                </a:r>
                <a:r>
                  <a:rPr lang="en-US" sz="1800" i="1" dirty="0"/>
                  <a:t>evidence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we assume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probabilistically causes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Example: </a:t>
                </a:r>
              </a:p>
              <a:p>
                <a:pPr marL="342900" lvl="1" indent="0">
                  <a:buNone/>
                </a:pP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dog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zebra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r>
                  <a:rPr lang="en-US" dirty="0"/>
                  <a:t>e = image features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What is the best guess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Notation: We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 for an estimate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for the optimal estimate.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775" y="1828800"/>
                <a:ext cx="5292674" cy="4469642"/>
              </a:xfrm>
              <a:blipFill>
                <a:blip r:embed="rId3"/>
                <a:stretch>
                  <a:fillRect l="-1037" t="-1228" r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A922FF-5D1B-444A-AA3F-33B14B87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50" y="0"/>
            <a:ext cx="268605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42F084-28AE-458A-9633-FBC3E2A6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632" y="607951"/>
            <a:ext cx="1848310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B38427-698A-4037-8803-2E4F11C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38" y="2612543"/>
            <a:ext cx="1848311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CA5ED4B-E306-4431-876E-C91851D3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876">
            <a:off x="7954965" y="2368283"/>
            <a:ext cx="902412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Zebra with solid fill">
            <a:extLst>
              <a:ext uri="{FF2B5EF4-FFF2-40B4-BE49-F238E27FC236}">
                <a16:creationId xmlns:a16="http://schemas.microsoft.com/office/drawing/2014/main" id="{8FEE45B9-75E9-0148-1D6F-727B4D228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0522" y="2813371"/>
            <a:ext cx="1443872" cy="144387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678D8D-0F79-43DA-8E1A-D0F97435B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4100" y="4517935"/>
            <a:ext cx="1848311" cy="17805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at with solid fill">
            <a:extLst>
              <a:ext uri="{FF2B5EF4-FFF2-40B4-BE49-F238E27FC236}">
                <a16:creationId xmlns:a16="http://schemas.microsoft.com/office/drawing/2014/main" id="{10B57A04-A775-659D-C66A-B18316906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1400" y="5098639"/>
            <a:ext cx="723789" cy="735210"/>
          </a:xfrm>
          <a:prstGeom prst="rect">
            <a:avLst/>
          </a:prstGeom>
        </p:spPr>
      </p:pic>
      <p:pic>
        <p:nvPicPr>
          <p:cNvPr id="9" name="Graphic 8" descr="Dog with solid fill">
            <a:extLst>
              <a:ext uri="{FF2B5EF4-FFF2-40B4-BE49-F238E27FC236}">
                <a16:creationId xmlns:a16="http://schemas.microsoft.com/office/drawing/2014/main" id="{054CBE4B-5046-F5E7-75F9-9CBBA154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4912" y="1164967"/>
            <a:ext cx="946312" cy="9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Optimal Decision Rule: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676" y="1828800"/>
                <a:ext cx="7886700" cy="4343400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/>
                <a:r>
                  <a:rPr lang="en-US" sz="2400" b="1" dirty="0"/>
                  <a:t>Assumption: </a:t>
                </a:r>
                <a:r>
                  <a:rPr lang="en-US" sz="2400" dirty="0"/>
                  <a:t>The agent expresses the utility of the decision as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loss function</a:t>
                </a:r>
                <a:r>
                  <a:rPr lang="en-US" sz="2400" dirty="0"/>
                  <a:t>, which is 0 if the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guessed correctly, and 1 otherwise.</a:t>
                </a:r>
              </a:p>
              <a:p>
                <a:pPr marL="457200" indent="-457200"/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indent="-457200"/>
                <a:endParaRPr lang="en-US" sz="2400" dirty="0"/>
              </a:p>
              <a:p>
                <a:pPr marL="457200" indent="-457200"/>
                <a:r>
                  <a:rPr lang="en-US" sz="2400" dirty="0"/>
                  <a:t>The value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that minimizes the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expected loss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the one that has the greatest posterior probability given the evidence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br>
                  <a:rPr lang="en-US" sz="2400" dirty="0"/>
                </a:br>
                <a:r>
                  <a:rPr lang="en-US" sz="2400" dirty="0"/>
                  <a:t>			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dirty="0">
                    <a:solidFill>
                      <a:srgbClr val="0066FF"/>
                    </a:solidFill>
                  </a:rPr>
                </a:br>
                <a:endParaRPr lang="en-US" sz="2400" dirty="0">
                  <a:solidFill>
                    <a:srgbClr val="0066FF"/>
                  </a:solidFill>
                </a:endParaRPr>
              </a:p>
              <a:p>
                <a:pPr marL="457200" indent="-457200"/>
                <a:r>
                  <a:rPr lang="en-US" sz="2400" dirty="0"/>
                  <a:t>This is called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MAP</a:t>
                </a:r>
                <a:r>
                  <a:rPr lang="en-US" sz="2400" dirty="0"/>
                  <a:t> (maximum a posteriori) decision. </a:t>
                </a:r>
                <a:br>
                  <a:rPr lang="en-US" sz="2400" dirty="0"/>
                </a:br>
                <a:r>
                  <a:rPr lang="en-US" sz="2400" dirty="0"/>
                  <a:t>Choosing the most likely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optimal for 0-1 loss</a:t>
                </a:r>
                <a:r>
                  <a:rPr lang="en-US" sz="2400" dirty="0"/>
                  <a:t>!</a:t>
                </a:r>
              </a:p>
              <a:p>
                <a:pPr marL="457200" indent="-457200"/>
                <a:r>
                  <a:rPr lang="en-US" sz="2400" dirty="0"/>
                  <a:t>The error of the Bayes decision rule is called the </a:t>
                </a:r>
                <a:r>
                  <a:rPr lang="en-US" sz="2400" b="1" dirty="0"/>
                  <a:t>Bayes Error Rate</a:t>
                </a:r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No classifier can do better!</a:t>
                </a:r>
                <a:endParaRPr lang="en-US" sz="24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676" y="1828800"/>
                <a:ext cx="7886700" cy="4343400"/>
              </a:xfrm>
              <a:blipFill>
                <a:blip r:embed="rId3"/>
                <a:stretch>
                  <a:fillRect l="-696" t="-2525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MAP: Maximum A Posteriori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474116"/>
                <a:ext cx="7886700" cy="232648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0-1 loss means we should use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has the highest (maximum) posterior probability given the evidence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i.e., the prediction that most likely leads to a loss of 0.</a:t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br>
                  <a:rPr lang="en-US" sz="28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US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23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3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/>
              </a:p>
              <a:p>
                <a:endParaRPr lang="en-US" sz="2800" dirty="0"/>
              </a:p>
              <a:p>
                <a:pPr>
                  <a:buNone/>
                </a:pPr>
                <a:endParaRPr lang="en-US" sz="2800" dirty="0"/>
              </a:p>
              <a:p>
                <a:pPr>
                  <a:buNone/>
                </a:pPr>
                <a:endParaRPr lang="en-US" sz="2800" dirty="0"/>
              </a:p>
              <a:p>
                <a:pPr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474116"/>
                <a:ext cx="7886700" cy="2326483"/>
              </a:xfrm>
              <a:blipFill>
                <a:blip r:embed="rId3"/>
                <a:stretch>
                  <a:fillRect l="-618" t="-4462" r="-1314" b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F3E84B4-AE12-102C-89EC-5B3D5F59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2765" y="3134594"/>
            <a:ext cx="1187633" cy="525710"/>
            <a:chOff x="5687090" y="2653688"/>
            <a:chExt cx="1187633" cy="525710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416C4A35-AEA5-4CA2-A1F5-570076182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6149249" y="2842699"/>
              <a:ext cx="217873" cy="45552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22BC84-A96B-4B2F-B320-4C152D9BBA20}"/>
                </a:ext>
              </a:extLst>
            </p:cNvPr>
            <p:cNvSpPr txBox="1"/>
            <p:nvPr/>
          </p:nvSpPr>
          <p:spPr>
            <a:xfrm>
              <a:off x="5687090" y="2653688"/>
              <a:ext cx="1187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Prior Prob.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1947C6-3C0B-F430-D8A3-6CD62B0A8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1884" y="3286703"/>
            <a:ext cx="1581908" cy="611168"/>
            <a:chOff x="2279398" y="2873842"/>
            <a:chExt cx="1581908" cy="611168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2CFBA34E-A898-4B8E-BC31-207786DD8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2895186" y="3018296"/>
              <a:ext cx="289658" cy="64376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CC323A-2B5B-4A80-B64B-20685B18B124}"/>
                </a:ext>
              </a:extLst>
            </p:cNvPr>
            <p:cNvSpPr txBox="1"/>
            <p:nvPr/>
          </p:nvSpPr>
          <p:spPr>
            <a:xfrm>
              <a:off x="2279398" y="2873842"/>
              <a:ext cx="1581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Posterior Prob.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82CDE7-A4E2-F6DD-5615-E8D7273FD026}"/>
              </a:ext>
            </a:extLst>
          </p:cNvPr>
          <p:cNvGrpSpPr/>
          <p:nvPr/>
        </p:nvGrpSpPr>
        <p:grpSpPr>
          <a:xfrm>
            <a:off x="533400" y="5181600"/>
            <a:ext cx="8286750" cy="1429759"/>
            <a:chOff x="400050" y="5181600"/>
            <a:chExt cx="8286750" cy="14297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319BAC-9EF6-A219-9D74-43EDB9D0D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610260" y="5736824"/>
              <a:ext cx="2719591" cy="874535"/>
              <a:chOff x="4561609" y="5716728"/>
              <a:chExt cx="2719591" cy="874535"/>
            </a:xfrm>
          </p:grpSpPr>
          <p:sp>
            <p:nvSpPr>
              <p:cNvPr id="6" name="Right Brace 5">
                <a:extLst>
                  <a:ext uri="{FF2B5EF4-FFF2-40B4-BE49-F238E27FC236}">
                    <a16:creationId xmlns:a16="http://schemas.microsoft.com/office/drawing/2014/main" id="{623ABAC1-8523-4AC7-83B4-557F0AF07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5867012" y="5469194"/>
                <a:ext cx="228204" cy="723271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829F6D16-48D6-49A8-8E20-473182579280}"/>
                      </a:ext>
                    </a:extLst>
                  </p:cNvPr>
                  <p:cNvSpPr txBox="1"/>
                  <p:nvPr/>
                </p:nvSpPr>
                <p:spPr>
                  <a:xfrm>
                    <a:off x="4561609" y="5944932"/>
                    <a:ext cx="271959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0000"/>
                        </a:solidFill>
                      </a:rPr>
                      <a:t>Likelihood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of observing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given class x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829F6D16-48D6-49A8-8E20-473182579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1609" y="5944932"/>
                    <a:ext cx="2719591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45" t="-5660" r="-1345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1EEE147-DAF6-485C-8FE2-3E8FC35B0C25}"/>
                    </a:ext>
                  </a:extLst>
                </p:cNvPr>
                <p:cNvSpPr/>
                <p:nvPr/>
              </p:nvSpPr>
              <p:spPr>
                <a:xfrm>
                  <a:off x="400050" y="5334000"/>
                  <a:ext cx="417195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-US" dirty="0"/>
                    <a:t>For comparison: the frequentist maximum likelihood decision ignores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1EEE147-DAF6-485C-8FE2-3E8FC35B0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50" y="5334000"/>
                  <a:ext cx="417195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316" t="-4717" r="-102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">
                  <a:extLst>
                    <a:ext uri="{FF2B5EF4-FFF2-40B4-BE49-F238E27FC236}">
                      <a16:creationId xmlns:a16="http://schemas.microsoft.com/office/drawing/2014/main" id="{741410FA-E26A-450C-824A-46A5A7E68285}"/>
                    </a:ext>
                  </a:extLst>
                </p:cNvPr>
                <p:cNvSpPr txBox="1"/>
                <p:nvPr/>
              </p:nvSpPr>
              <p:spPr bwMode="auto">
                <a:xfrm>
                  <a:off x="4975739" y="5343202"/>
                  <a:ext cx="2568061" cy="460225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Object 2">
                  <a:extLst>
                    <a:ext uri="{FF2B5EF4-FFF2-40B4-BE49-F238E27FC236}">
                      <a16:creationId xmlns:a16="http://schemas.microsoft.com/office/drawing/2014/main" id="{741410FA-E26A-450C-824A-46A5A7E68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5739" y="5343202"/>
                  <a:ext cx="2568061" cy="4602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86D493-C781-4620-B42D-483688A63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0050" y="5181600"/>
              <a:ext cx="8286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D26D435-B2EE-48E4-B7D1-F128A89AF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801479" y="3286703"/>
                <a:ext cx="1940449" cy="902172"/>
              </a:xfrm>
              <a:prstGeom prst="wedgeRectCallout">
                <a:avLst>
                  <a:gd name="adj1" fmla="val -129282"/>
                  <a:gd name="adj2" fmla="val 58004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is fixed for a given evidence.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D26D435-B2EE-48E4-B7D1-F128A89AF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79" y="3286703"/>
                <a:ext cx="1940449" cy="902172"/>
              </a:xfrm>
              <a:prstGeom prst="wedgeRectCallout">
                <a:avLst>
                  <a:gd name="adj1" fmla="val -129282"/>
                  <a:gd name="adj2" fmla="val 58004"/>
                </a:avLst>
              </a:prstGeom>
              <a:blipFill>
                <a:blip r:embed="rId7"/>
                <a:stretch>
                  <a:fillRect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F696E1E-8C21-14BA-1D06-A6B3E0A10263}"/>
              </a:ext>
            </a:extLst>
          </p:cNvPr>
          <p:cNvGrpSpPr/>
          <p:nvPr/>
        </p:nvGrpSpPr>
        <p:grpSpPr>
          <a:xfrm>
            <a:off x="1483511" y="1423048"/>
            <a:ext cx="5840674" cy="914530"/>
            <a:chOff x="1371600" y="4313953"/>
            <a:chExt cx="6967793" cy="13196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9DD14E-E106-41B3-F460-71D4064AA63E}"/>
                </a:ext>
              </a:extLst>
            </p:cNvPr>
            <p:cNvSpPr txBox="1"/>
            <p:nvPr/>
          </p:nvSpPr>
          <p:spPr>
            <a:xfrm>
              <a:off x="1371600" y="4460873"/>
              <a:ext cx="1524000" cy="7606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Estimate prior probabilities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3AF3A5-3EEE-6774-FE21-AC4296F5D7EF}"/>
                </a:ext>
              </a:extLst>
            </p:cNvPr>
            <p:cNvSpPr txBox="1"/>
            <p:nvPr/>
          </p:nvSpPr>
          <p:spPr>
            <a:xfrm>
              <a:off x="1371600" y="5034058"/>
              <a:ext cx="1524000" cy="5995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Estimate Likelihoods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5FB930-6799-DB3A-6B40-B4EAF302763E}"/>
                </a:ext>
              </a:extLst>
            </p:cNvPr>
            <p:cNvGrpSpPr/>
            <p:nvPr/>
          </p:nvGrpSpPr>
          <p:grpSpPr>
            <a:xfrm>
              <a:off x="3070960" y="4569084"/>
              <a:ext cx="3067449" cy="934762"/>
              <a:chOff x="2765836" y="332718"/>
              <a:chExt cx="3067449" cy="934762"/>
            </a:xfrm>
          </p:grpSpPr>
          <p:sp>
            <p:nvSpPr>
              <p:cNvPr id="26" name="Arrow: Chevron 25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8F133A36-1048-7BBC-C36A-30278D3DFDC3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7" name="Arrow: Chevron 4">
                <a:extLst>
                  <a:ext uri="{FF2B5EF4-FFF2-40B4-BE49-F238E27FC236}">
                    <a16:creationId xmlns:a16="http://schemas.microsoft.com/office/drawing/2014/main" id="{040FD86A-04F2-70E7-DE27-C2B2D5082C0F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Update belief using Bayes’ rule with new evidence</a:t>
                </a:r>
              </a:p>
            </p:txBody>
          </p:sp>
        </p:grpSp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938B263C-F3AC-3153-AE80-E66C5093B0DF}"/>
                </a:ext>
              </a:extLst>
            </p:cNvPr>
            <p:cNvSpPr/>
            <p:nvPr/>
          </p:nvSpPr>
          <p:spPr>
            <a:xfrm>
              <a:off x="6844189" y="4547144"/>
              <a:ext cx="1495204" cy="975518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Decision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7B44D250-5FB2-5FAE-5176-B81C257D446C}"/>
                </a:ext>
              </a:extLst>
            </p:cNvPr>
            <p:cNvSpPr/>
            <p:nvPr/>
          </p:nvSpPr>
          <p:spPr>
            <a:xfrm rot="16200000">
              <a:off x="6260257" y="4780538"/>
              <a:ext cx="397793" cy="41571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0C842-463E-D3B3-A711-B0931B4CCE92}"/>
                </a:ext>
              </a:extLst>
            </p:cNvPr>
            <p:cNvSpPr txBox="1"/>
            <p:nvPr/>
          </p:nvSpPr>
          <p:spPr>
            <a:xfrm>
              <a:off x="5821839" y="4313953"/>
              <a:ext cx="1263926" cy="399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+Utility (Loss)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677532" y="1690688"/>
                <a:ext cx="6961168" cy="463391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We observe: </a:t>
                </a:r>
                <a:r>
                  <a:rPr lang="en-US" sz="2400" dirty="0">
                    <a:solidFill>
                      <a:srgbClr val="7030A0"/>
                    </a:solidFill>
                  </a:rPr>
                  <a:t>e = stripes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animal?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{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zebra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dog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cat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stripes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𝑠𝑡𝑟𝑖𝑝𝑒𝑠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stripes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dirty="0"/>
                </a:br>
                <a:endParaRPr lang="en-US" sz="9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Zebra</a:t>
                </a:r>
                <a:r>
                  <a:rPr lang="en-US" sz="2400" dirty="0"/>
                  <a:t>: The likelihood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stripes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zebra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highest. But the decision also depends on the prior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zebra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the chance that we see a zebra.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Cat</a:t>
                </a:r>
                <a:r>
                  <a:rPr lang="en-US" sz="2400" dirty="0"/>
                  <a:t>: The likelihood for cats having stripes may be smaller, but the prior probability of seeing a cat is much higher.  Cat may have a larger posterior probability!</a:t>
                </a:r>
              </a:p>
              <a:p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532" y="1690688"/>
                <a:ext cx="6961168" cy="4633911"/>
              </a:xfrm>
              <a:blipFill>
                <a:blip r:embed="rId3"/>
                <a:stretch>
                  <a:fillRect l="-1138" t="-2632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33A0464-F2C5-59B1-C579-0645A9C4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0" y="2267509"/>
            <a:ext cx="1431097" cy="542961"/>
            <a:chOff x="2796074" y="3126265"/>
            <a:chExt cx="1431097" cy="542961"/>
          </a:xfrm>
        </p:grpSpPr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EBB7A957-E244-4973-8948-BF4448834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3315204" y="3149361"/>
              <a:ext cx="245275" cy="79445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4DDDB7-EC02-48C9-BA06-67476E7B34C3}"/>
                </a:ext>
              </a:extLst>
            </p:cNvPr>
            <p:cNvSpPr txBox="1"/>
            <p:nvPr/>
          </p:nvSpPr>
          <p:spPr>
            <a:xfrm>
              <a:off x="2796074" y="3126265"/>
              <a:ext cx="1431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Posterior Prob.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192EF0-AB1D-CF5B-7E65-973B3DFAC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05347" y="3750624"/>
            <a:ext cx="1171448" cy="379682"/>
            <a:chOff x="5512459" y="4587342"/>
            <a:chExt cx="1171448" cy="3796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27124F-E976-47A6-A8BA-8A987054D4ED}"/>
                </a:ext>
              </a:extLst>
            </p:cNvPr>
            <p:cNvSpPr txBox="1"/>
            <p:nvPr/>
          </p:nvSpPr>
          <p:spPr>
            <a:xfrm>
              <a:off x="5575869" y="4628470"/>
              <a:ext cx="992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likelihood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4D7558-B4B4-4665-A713-2A71C971C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512459" y="4587342"/>
              <a:ext cx="1171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0E4B6B-D8C3-7DBB-2F19-0B6E15B6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5370" y="3722049"/>
            <a:ext cx="965649" cy="468058"/>
            <a:chOff x="6773656" y="4516198"/>
            <a:chExt cx="965649" cy="468058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A9A41499-03F7-4E86-822F-191DC881F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7109828" y="4340570"/>
              <a:ext cx="208202" cy="55945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4AF6B8-9F70-465A-8264-5BB742A8946E}"/>
                </a:ext>
              </a:extLst>
            </p:cNvPr>
            <p:cNvSpPr txBox="1"/>
            <p:nvPr/>
          </p:nvSpPr>
          <p:spPr>
            <a:xfrm>
              <a:off x="6773656" y="4676479"/>
              <a:ext cx="96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Prior Prob.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9C0C33-0483-FEDE-B6AE-A6B713B1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766" y="225757"/>
            <a:ext cx="1440518" cy="1681411"/>
            <a:chOff x="7417494" y="583612"/>
            <a:chExt cx="1662186" cy="1910011"/>
          </a:xfrm>
        </p:grpSpPr>
        <p:pic>
          <p:nvPicPr>
            <p:cNvPr id="4" name="Graphic 3" descr="Zebra with solid fill">
              <a:extLst>
                <a:ext uri="{FF2B5EF4-FFF2-40B4-BE49-F238E27FC236}">
                  <a16:creationId xmlns:a16="http://schemas.microsoft.com/office/drawing/2014/main" id="{81BEC40C-50C0-5185-537E-5799423F2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7494" y="831437"/>
              <a:ext cx="1662186" cy="1662186"/>
            </a:xfrm>
            <a:prstGeom prst="rect">
              <a:avLst/>
            </a:prstGeom>
          </p:spPr>
        </p:pic>
        <p:pic>
          <p:nvPicPr>
            <p:cNvPr id="7" name="Graphic 6" descr="Cat with solid fill">
              <a:extLst>
                <a:ext uri="{FF2B5EF4-FFF2-40B4-BE49-F238E27FC236}">
                  <a16:creationId xmlns:a16="http://schemas.microsoft.com/office/drawing/2014/main" id="{656CB3D8-5883-B7BA-62CF-88DD15E0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600" y="583612"/>
              <a:ext cx="495650" cy="495650"/>
            </a:xfrm>
            <a:prstGeom prst="rect">
              <a:avLst/>
            </a:prstGeom>
          </p:spPr>
        </p:pic>
        <p:pic>
          <p:nvPicPr>
            <p:cNvPr id="9" name="Graphic 8" descr="Dog with solid fill">
              <a:extLst>
                <a:ext uri="{FF2B5EF4-FFF2-40B4-BE49-F238E27FC236}">
                  <a16:creationId xmlns:a16="http://schemas.microsoft.com/office/drawing/2014/main" id="{5CD5BC1F-56E9-7EB5-BFFE-612EC2F6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38700" y="73872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1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400" dirty="0">
                    <a:sym typeface="Symbol"/>
                  </a:rPr>
                  <a:t>Suppose we have many different types of observations (evidence, symptoms, features)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sz="2400" i="1" baseline="-25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400" dirty="0">
                    <a:sym typeface="Symbol"/>
                  </a:rPr>
                  <a:t>that we want to use to decide on an underlying hypothesis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</m:oMath>
                </a14:m>
                <a:r>
                  <a:rPr lang="en-US" sz="2400" dirty="0">
                    <a:sym typeface="Symbol"/>
                  </a:rPr>
                  <a:t>.</a:t>
                </a: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The MAP decision involves estimating</a:t>
                </a:r>
                <a:br>
                  <a:rPr lang="en-US" sz="2400" dirty="0">
                    <a:sym typeface="Symbol"/>
                  </a:rPr>
                </a:b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,…, 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How many entries does the tables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,…, 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have?</a:t>
                </a:r>
              </a:p>
              <a:p>
                <a:pPr marL="0" indent="0">
                  <a:buNone/>
                </a:pPr>
                <a:endParaRPr lang="en-US" sz="2400" b="1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ym typeface="Symbol"/>
                  </a:rPr>
                  <a:t>Answer</a:t>
                </a:r>
                <a:r>
                  <a:rPr lang="en-US" sz="2400" dirty="0">
                    <a:sym typeface="Symbol"/>
                  </a:rPr>
                  <a:t>: If we assume that each feature can take 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r>
                  <a:rPr lang="en-US" sz="2400" dirty="0">
                    <a:sym typeface="Symbol"/>
                  </a:rPr>
                  <a:t> values then the table has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sym typeface="Symbol"/>
                      </a:rPr>
                      <m:t>𝐎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/>
                          </a:rPr>
                          <m:t>𝒌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entries! What if we have 1000s of features?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681" r="-170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F14386E-58BC-3FA0-459B-0DA0B5D98BD0}"/>
                  </a:ext>
                </a:extLst>
              </p:cNvPr>
              <p:cNvSpPr/>
              <p:nvPr/>
            </p:nvSpPr>
            <p:spPr>
              <a:xfrm>
                <a:off x="5715000" y="709612"/>
                <a:ext cx="2590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F14386E-58BC-3FA0-459B-0DA0B5D98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709612"/>
                <a:ext cx="2590800" cy="6858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657351"/>
                <a:ext cx="5843768" cy="4667249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We want to use the MAP decision which involves estimating</a:t>
                </a:r>
                <a:br>
                  <a:rPr lang="en-US" sz="2400" dirty="0">
                    <a:sym typeface="Symbol"/>
                  </a:rPr>
                </a:br>
                <a:br>
                  <a:rPr lang="en-US" sz="2400" dirty="0">
                    <a:sym typeface="Symbol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,…, 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func>
                  </m:oMath>
                </a14:m>
                <a:endParaRPr lang="en-US" sz="2400" dirty="0">
                  <a:sym typeface="Symbol"/>
                </a:endParaRPr>
              </a:p>
              <a:p>
                <a:endParaRPr lang="en-US" sz="2400" b="1" dirty="0">
                  <a:sym typeface="Symbol"/>
                </a:endParaRPr>
              </a:p>
              <a:p>
                <a:r>
                  <a:rPr lang="en-US" sz="2400" b="1" dirty="0">
                    <a:sym typeface="Symbol"/>
                  </a:rPr>
                  <a:t>Issue</a:t>
                </a:r>
                <a:r>
                  <a:rPr lang="en-US" sz="2400" dirty="0">
                    <a:sym typeface="Symbol"/>
                  </a:rPr>
                  <a:t>: The likelihood table size grows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sz="2400" dirty="0">
                    <a:sym typeface="Symbol"/>
                  </a:rPr>
                  <a:t> variables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r>
                  <a:rPr lang="en-US" sz="2400" dirty="0">
                    <a:sym typeface="Symbol"/>
                  </a:rPr>
                  <a:t> different values exponentially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sym typeface="Symbol"/>
                      </a:rPr>
                      <m:t>O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/>
                  <a:t>The naïve Bayes model </a:t>
                </a:r>
                <a:r>
                  <a:rPr lang="en-US" sz="2400" dirty="0">
                    <a:sym typeface="Symbol"/>
                  </a:rPr>
                  <a:t>makes the </a:t>
                </a:r>
                <a:r>
                  <a:rPr lang="en-US" sz="2400" b="1" dirty="0">
                    <a:solidFill>
                      <a:srgbClr val="FF0000"/>
                    </a:solidFill>
                    <a:sym typeface="Symbol"/>
                  </a:rPr>
                  <a:t>simplifying assumption </a:t>
                </a:r>
                <a:r>
                  <a:rPr lang="en-US" sz="2400" dirty="0">
                    <a:sym typeface="Symbol"/>
                  </a:rPr>
                  <a:t>that the different </a:t>
                </a:r>
                <a:r>
                  <a:rPr lang="en-US" sz="2400" b="1" dirty="0">
                    <a:sym typeface="Symbol"/>
                  </a:rPr>
                  <a:t>features are conditionally independent </a:t>
                </a:r>
                <a:r>
                  <a:rPr lang="en-US" sz="2400" b="1" i="1" dirty="0">
                    <a:sym typeface="Symbol"/>
                  </a:rPr>
                  <a:t>given the hypothesis.</a:t>
                </a:r>
                <a:br>
                  <a:rPr lang="en-US" sz="2400" b="1" i="1" dirty="0">
                    <a:sym typeface="Symbol"/>
                  </a:rPr>
                </a:br>
                <a:br>
                  <a:rPr lang="en-US" sz="2400" b="1" i="1" dirty="0">
                    <a:sym typeface="Symbol"/>
                  </a:rPr>
                </a:br>
                <a:r>
                  <a:rPr lang="en-US" sz="2400" dirty="0">
                    <a:sym typeface="Symbol"/>
                  </a:rPr>
                  <a:t>This reduces the needed number of probabilities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func>
                      <m:nary>
                        <m:naryPr>
                          <m:chr m:val="∏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naïve Bayes decision is not optimal.</a:t>
                </a:r>
              </a:p>
              <a:p>
                <a:endParaRPr lang="en-US" sz="2400" dirty="0">
                  <a:sym typeface="Symbol"/>
                </a:endParaRPr>
              </a:p>
              <a:p>
                <a:endParaRPr lang="en-US" sz="2700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657351"/>
                <a:ext cx="5843768" cy="4667249"/>
              </a:xfrm>
              <a:blipFill>
                <a:blip r:embed="rId3"/>
                <a:stretch>
                  <a:fillRect l="-730" b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BAA370B-F5F2-C6AF-4474-B1410B072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36585" y="5029200"/>
            <a:ext cx="2514600" cy="1093791"/>
            <a:chOff x="4724400" y="277016"/>
            <a:chExt cx="2514600" cy="109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DA86A32-FCA7-D5AD-30E2-3FC49EC7514D}"/>
                    </a:ext>
                  </a:extLst>
                </p:cNvPr>
                <p:cNvSpPr/>
                <p:nvPr/>
              </p:nvSpPr>
              <p:spPr>
                <a:xfrm>
                  <a:off x="4724400" y="990599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DA86A32-FCA7-D5AD-30E2-3FC49EC75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990599"/>
                  <a:ext cx="381000" cy="380207"/>
                </a:xfrm>
                <a:prstGeom prst="ellipse">
                  <a:avLst/>
                </a:prstGeom>
                <a:blipFill>
                  <a:blip r:embed="rId4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4119B8A-6A37-395E-A72A-18636C00EDDC}"/>
                    </a:ext>
                  </a:extLst>
                </p:cNvPr>
                <p:cNvSpPr/>
                <p:nvPr/>
              </p:nvSpPr>
              <p:spPr>
                <a:xfrm>
                  <a:off x="5522209" y="990599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4119B8A-6A37-395E-A72A-18636C00E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209" y="990599"/>
                  <a:ext cx="381000" cy="380207"/>
                </a:xfrm>
                <a:prstGeom prst="ellipse">
                  <a:avLst/>
                </a:prstGeom>
                <a:blipFill>
                  <a:blip r:embed="rId5"/>
                  <a:stretch>
                    <a:fillRect l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537CF07-1FFC-9B6F-004E-BF6C4C1CEDBF}"/>
                    </a:ext>
                  </a:extLst>
                </p:cNvPr>
                <p:cNvSpPr/>
                <p:nvPr/>
              </p:nvSpPr>
              <p:spPr>
                <a:xfrm>
                  <a:off x="6858000" y="990600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537CF07-1FFC-9B6F-004E-BF6C4C1CED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990600"/>
                  <a:ext cx="381000" cy="380207"/>
                </a:xfrm>
                <a:prstGeom prst="ellipse">
                  <a:avLst/>
                </a:prstGeom>
                <a:blipFill>
                  <a:blip r:embed="rId6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F22F5D-25DA-1016-4F59-3DFE1D5C4249}"/>
                </a:ext>
              </a:extLst>
            </p:cNvPr>
            <p:cNvSpPr txBox="1"/>
            <p:nvPr/>
          </p:nvSpPr>
          <p:spPr>
            <a:xfrm>
              <a:off x="6164038" y="847586"/>
              <a:ext cx="433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E6C63E0-A013-0F29-F217-E223E4879BD4}"/>
                    </a:ext>
                  </a:extLst>
                </p:cNvPr>
                <p:cNvSpPr/>
                <p:nvPr/>
              </p:nvSpPr>
              <p:spPr>
                <a:xfrm>
                  <a:off x="5903209" y="277016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E6C63E0-A013-0F29-F217-E223E4879B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3209" y="277016"/>
                  <a:ext cx="381000" cy="38020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F2037A-8310-7DEA-7CFD-794172BB0CF6}"/>
                </a:ext>
              </a:extLst>
            </p:cNvPr>
            <p:cNvCxnSpPr>
              <a:cxnSpLocks/>
              <a:stCxn id="8" idx="4"/>
              <a:endCxn id="4" idx="0"/>
            </p:cNvCxnSpPr>
            <p:nvPr/>
          </p:nvCxnSpPr>
          <p:spPr>
            <a:xfrm flipH="1">
              <a:off x="4914900" y="657223"/>
              <a:ext cx="1178809" cy="333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BD33C7-56CB-BED9-662E-44661E06F591}"/>
                </a:ext>
              </a:extLst>
            </p:cNvPr>
            <p:cNvCxnSpPr>
              <a:cxnSpLocks/>
              <a:stCxn id="8" idx="4"/>
              <a:endCxn id="5" idx="0"/>
            </p:cNvCxnSpPr>
            <p:nvPr/>
          </p:nvCxnSpPr>
          <p:spPr>
            <a:xfrm flipH="1">
              <a:off x="5712709" y="657223"/>
              <a:ext cx="381000" cy="333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4F45F09-D4B6-1308-82F1-BF602D70DB1B}"/>
                </a:ext>
              </a:extLst>
            </p:cNvPr>
            <p:cNvCxnSpPr>
              <a:cxnSpLocks/>
              <a:stCxn id="8" idx="4"/>
              <a:endCxn id="6" idx="0"/>
            </p:cNvCxnSpPr>
            <p:nvPr/>
          </p:nvCxnSpPr>
          <p:spPr>
            <a:xfrm>
              <a:off x="6093709" y="657223"/>
              <a:ext cx="954791" cy="333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FAC79BC-7F91-EB0E-63F7-C6291C8AA97E}"/>
                  </a:ext>
                </a:extLst>
              </p:cNvPr>
              <p:cNvSpPr/>
              <p:nvPr/>
            </p:nvSpPr>
            <p:spPr>
              <a:xfrm>
                <a:off x="6322309" y="2268539"/>
                <a:ext cx="2590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FAC79BC-7F91-EB0E-63F7-C6291C8AA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309" y="2268539"/>
                <a:ext cx="2590800" cy="6858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FA275497-2A50-8107-C622-FB5AF3FAF779}"/>
              </a:ext>
            </a:extLst>
          </p:cNvPr>
          <p:cNvSpPr/>
          <p:nvPr/>
        </p:nvSpPr>
        <p:spPr>
          <a:xfrm>
            <a:off x="7315200" y="3124200"/>
            <a:ext cx="609600" cy="171463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0AB400-5477-3A9E-7142-B8A2A0B44265}"/>
                  </a:ext>
                </a:extLst>
              </p:cNvPr>
              <p:cNvSpPr txBox="1"/>
              <p:nvPr/>
            </p:nvSpPr>
            <p:spPr>
              <a:xfrm>
                <a:off x="8217747" y="2098678"/>
                <a:ext cx="700306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0AB400-5477-3A9E-7142-B8A2A0B4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747" y="2098678"/>
                <a:ext cx="7003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2FFBEC-3C63-CE2F-B05D-97F61687781E}"/>
                  </a:ext>
                </a:extLst>
              </p:cNvPr>
              <p:cNvSpPr txBox="1"/>
              <p:nvPr/>
            </p:nvSpPr>
            <p:spPr>
              <a:xfrm>
                <a:off x="8109355" y="5031017"/>
                <a:ext cx="700306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2FFBEC-3C63-CE2F-B05D-97F61687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355" y="5031017"/>
                <a:ext cx="7003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3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1524-4047-8A81-2C48-385AC280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41F67B6-84F9-36D5-880B-46BA3F3DD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517526"/>
            <a:ext cx="7886700" cy="1006474"/>
          </a:xfrm>
        </p:spPr>
        <p:txBody>
          <a:bodyPr>
            <a:normAutofit/>
          </a:bodyPr>
          <a:lstStyle/>
          <a:p>
            <a:r>
              <a:rPr lang="en-US" sz="3200" dirty="0"/>
              <a:t>Example: Catching a Flight with Belief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47361645-99A8-7D89-4E5E-DE8CC3A1438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600200"/>
                <a:ext cx="653415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Let action </a:t>
                </a:r>
                <a:r>
                  <a:rPr lang="en-US" sz="1800" i="1" dirty="0">
                    <a:solidFill>
                      <a:srgbClr val="0066FF"/>
                    </a:solidFill>
                  </a:rPr>
                  <a:t>A</a:t>
                </a:r>
                <a:r>
                  <a:rPr lang="en-US" sz="1800" i="1" baseline="-25000" dirty="0">
                    <a:solidFill>
                      <a:srgbClr val="0066FF"/>
                    </a:solidFill>
                  </a:rPr>
                  <a:t>t</a:t>
                </a:r>
                <a:r>
                  <a:rPr lang="en-US" sz="1800" dirty="0">
                    <a:solidFill>
                      <a:srgbClr val="0066FF"/>
                    </a:solidFill>
                  </a:rPr>
                  <a:t> = leave for airport </a:t>
                </a:r>
                <a:r>
                  <a:rPr lang="en-US" sz="1800" i="1" dirty="0">
                    <a:solidFill>
                      <a:srgbClr val="0066FF"/>
                    </a:solidFill>
                  </a:rPr>
                  <a:t>t</a:t>
                </a:r>
                <a:r>
                  <a:rPr lang="en-US" sz="1800" dirty="0">
                    <a:solidFill>
                      <a:srgbClr val="0066FF"/>
                    </a:solidFill>
                  </a:rPr>
                  <a:t> minutes before flight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Question</a:t>
                </a:r>
                <a:r>
                  <a:rPr lang="en-US" sz="1800" dirty="0"/>
                  <a:t>: What action </a:t>
                </a:r>
                <a:r>
                  <a:rPr lang="en-US" sz="1800" i="1" dirty="0"/>
                  <a:t>A</a:t>
                </a:r>
                <a:r>
                  <a:rPr lang="en-US" sz="1800" i="1" baseline="-25000" dirty="0"/>
                  <a:t>t</a:t>
                </a:r>
                <a:r>
                  <a:rPr lang="en-US" sz="1800" dirty="0"/>
                  <a:t> get me there on time?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Belief states</a:t>
                </a:r>
                <a:endParaRPr lang="en-US" sz="1800" dirty="0"/>
              </a:p>
              <a:p>
                <a:r>
                  <a:rPr lang="en-US" sz="1800" dirty="0"/>
                  <a:t>Are used to deal with uncertainty in the environment.  </a:t>
                </a:r>
              </a:p>
              <a:p>
                <a:r>
                  <a:rPr lang="en-US" sz="1800" dirty="0"/>
                  <a:t>Are the set of states the agent believes it could be in.</a:t>
                </a:r>
              </a:p>
              <a:p>
                <a:r>
                  <a:rPr lang="en-US" sz="1800" dirty="0"/>
                  <a:t>Often are the result of nondeterministic actions:</a:t>
                </a:r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Results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home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 {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missed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flight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endParaRPr lang="en-US" sz="1800" b="1" dirty="0"/>
              </a:p>
              <a:p>
                <a:r>
                  <a:rPr lang="en-US" sz="1800" b="1" dirty="0"/>
                  <a:t>Issue</a:t>
                </a:r>
                <a:r>
                  <a:rPr lang="en-US" sz="1800" dirty="0"/>
                  <a:t>: The resulting belief state is the same for 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/>
                  <a:t> We only know if we observe that we caught the plane afterwards. This not very helpful!</a:t>
                </a:r>
              </a:p>
            </p:txBody>
          </p:sp>
        </mc:Choice>
        <mc:Fallback xmlns="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47361645-99A8-7D89-4E5E-DE8CC3A14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200"/>
                <a:ext cx="6534150" cy="4114800"/>
              </a:xfrm>
              <a:blipFill>
                <a:blip r:embed="rId3"/>
                <a:stretch>
                  <a:fillRect l="-746" t="-1481" r="-18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7E62178-5298-CD2C-5920-BF94F374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1" y="1447800"/>
            <a:ext cx="2681289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30D6E3-D2FE-D803-C4EA-5DA52383FA7B}"/>
              </a:ext>
            </a:extLst>
          </p:cNvPr>
          <p:cNvSpPr txBox="1"/>
          <p:nvPr/>
        </p:nvSpPr>
        <p:spPr>
          <a:xfrm>
            <a:off x="657225" y="5791200"/>
            <a:ext cx="7886700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We need a way to specify how likely it is that we will end up at the airport after the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1B943-1E77-BD73-6A23-CD9CD3CA3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133242" y="1149336"/>
            <a:ext cx="2987899" cy="2240924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85D9B-AD18-8456-57A4-1D48505F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2" y="1370171"/>
            <a:ext cx="3319164" cy="23876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Example: Naïve Bayesian Spam Filter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1982" y="2130090"/>
            <a:ext cx="343368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0404" y="3116072"/>
            <a:ext cx="3283596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4798" y="1"/>
            <a:ext cx="315635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Mailbox outline">
            <a:extLst>
              <a:ext uri="{FF2B5EF4-FFF2-40B4-BE49-F238E27FC236}">
                <a16:creationId xmlns:a16="http://schemas.microsoft.com/office/drawing/2014/main" id="{F44F92B8-CC01-C88C-B68B-03194A892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7521" y="549408"/>
            <a:ext cx="2150911" cy="2150911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47A5069F-6E20-5B68-4FA1-E05AD6EF5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6709" y="4080465"/>
            <a:ext cx="2174431" cy="2174431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7053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Spam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67422"/>
            <a:ext cx="7886700" cy="11871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To make decisions, we need to:</a:t>
            </a:r>
          </a:p>
          <a:p>
            <a:r>
              <a:rPr lang="en-US" sz="2400" dirty="0"/>
              <a:t>Define random variables so we can estimate prior probabilities and likelihoods.</a:t>
            </a:r>
          </a:p>
          <a:p>
            <a:pPr lvl="1"/>
            <a:r>
              <a:rPr lang="en-US" sz="2100" dirty="0"/>
              <a:t>Class: spam no spam</a:t>
            </a:r>
          </a:p>
          <a:p>
            <a:pPr lvl="1"/>
            <a:r>
              <a:rPr lang="en-US" sz="2100" dirty="0"/>
              <a:t>Evidence: features of the message.</a:t>
            </a:r>
          </a:p>
          <a:p>
            <a:r>
              <a:rPr lang="en-US" sz="2400" dirty="0"/>
              <a:t>Define utility/loss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ABDC65-3686-D439-A42C-3DA8913696F0}"/>
              </a:ext>
            </a:extLst>
          </p:cNvPr>
          <p:cNvGrpSpPr/>
          <p:nvPr/>
        </p:nvGrpSpPr>
        <p:grpSpPr>
          <a:xfrm>
            <a:off x="986913" y="1429821"/>
            <a:ext cx="6529922" cy="2092606"/>
            <a:chOff x="986913" y="1429821"/>
            <a:chExt cx="6529922" cy="2092606"/>
          </a:xfrm>
        </p:grpSpPr>
        <p:pic>
          <p:nvPicPr>
            <p:cNvPr id="39942" name="Picture 6" descr="Two spam email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6913" y="1429821"/>
              <a:ext cx="2876679" cy="2092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7" descr="A non-spam email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1491710"/>
              <a:ext cx="3173435" cy="1167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1F57A763-344B-3B73-95B8-DBB1A552C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E5A9FC9-72AE-F1D9-4058-0F9D6FDAEF4E}"/>
              </a:ext>
            </a:extLst>
          </p:cNvPr>
          <p:cNvGrpSpPr/>
          <p:nvPr/>
        </p:nvGrpSpPr>
        <p:grpSpPr>
          <a:xfrm>
            <a:off x="986913" y="3848752"/>
            <a:ext cx="6179744" cy="1255497"/>
            <a:chOff x="1386878" y="3830051"/>
            <a:chExt cx="6179744" cy="12554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3AB6EB-EFCF-EDAA-6CC0-1945914F83B0}"/>
                </a:ext>
              </a:extLst>
            </p:cNvPr>
            <p:cNvSpPr txBox="1"/>
            <p:nvPr/>
          </p:nvSpPr>
          <p:spPr>
            <a:xfrm>
              <a:off x="1725948" y="4272834"/>
              <a:ext cx="1277476" cy="5271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Estimate prior probabilities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A0F862-6A66-C00E-EA24-3FC2F5567719}"/>
                </a:ext>
              </a:extLst>
            </p:cNvPr>
            <p:cNvSpPr txBox="1"/>
            <p:nvPr/>
          </p:nvSpPr>
          <p:spPr>
            <a:xfrm>
              <a:off x="1725948" y="4670050"/>
              <a:ext cx="1277476" cy="4154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Estimate Likelihoods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592621-688D-84C6-B00D-67CC856C4AC4}"/>
                </a:ext>
              </a:extLst>
            </p:cNvPr>
            <p:cNvGrpSpPr/>
            <p:nvPr/>
          </p:nvGrpSpPr>
          <p:grpSpPr>
            <a:xfrm>
              <a:off x="3150417" y="4347824"/>
              <a:ext cx="2571255" cy="647789"/>
              <a:chOff x="2765836" y="332718"/>
              <a:chExt cx="3067449" cy="934762"/>
            </a:xfrm>
          </p:grpSpPr>
          <p:sp>
            <p:nvSpPr>
              <p:cNvPr id="12" name="Arrow: Chevron 11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270E68B2-2630-2308-0A88-E2C3C578F644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" name="Arrow: Chevron 4">
                <a:extLst>
                  <a:ext uri="{FF2B5EF4-FFF2-40B4-BE49-F238E27FC236}">
                    <a16:creationId xmlns:a16="http://schemas.microsoft.com/office/drawing/2014/main" id="{F202434B-8663-E3DD-284D-D3355D4F0A08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Update belief using Bayes’ rule with new evidence</a:t>
                </a:r>
              </a:p>
            </p:txBody>
          </p:sp>
        </p:grp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1333603F-AC6D-13E6-CBE9-E30912CEE969}"/>
                </a:ext>
              </a:extLst>
            </p:cNvPr>
            <p:cNvSpPr/>
            <p:nvPr/>
          </p:nvSpPr>
          <p:spPr>
            <a:xfrm>
              <a:off x="6313284" y="4332619"/>
              <a:ext cx="1253338" cy="676033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Decision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690AFBE-DEC5-A800-F476-B6A34AA53147}"/>
                </a:ext>
              </a:extLst>
            </p:cNvPr>
            <p:cNvSpPr/>
            <p:nvPr/>
          </p:nvSpPr>
          <p:spPr>
            <a:xfrm rot="16200000">
              <a:off x="5852697" y="4440701"/>
              <a:ext cx="275670" cy="34846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8C44EB-BE62-55CB-4674-DDC7216CF5B0}"/>
                </a:ext>
              </a:extLst>
            </p:cNvPr>
            <p:cNvSpPr txBox="1"/>
            <p:nvPr/>
          </p:nvSpPr>
          <p:spPr>
            <a:xfrm>
              <a:off x="5442734" y="4172299"/>
              <a:ext cx="10594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+Utility (Loss)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BE247-23C4-294E-417D-91704AF52E0B}"/>
                </a:ext>
              </a:extLst>
            </p:cNvPr>
            <p:cNvSpPr txBox="1"/>
            <p:nvPr/>
          </p:nvSpPr>
          <p:spPr>
            <a:xfrm>
              <a:off x="1386878" y="3830051"/>
              <a:ext cx="1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Approach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7A1F2-46A9-2013-566F-965ACBED3803}"/>
              </a:ext>
            </a:extLst>
          </p:cNvPr>
          <p:cNvSpPr/>
          <p:nvPr/>
        </p:nvSpPr>
        <p:spPr>
          <a:xfrm>
            <a:off x="381000" y="3785600"/>
            <a:ext cx="7772400" cy="29199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10350" cy="1009645"/>
          </a:xfrm>
        </p:spPr>
        <p:txBody>
          <a:bodyPr>
            <a:normAutofit/>
          </a:bodyPr>
          <a:lstStyle/>
          <a:p>
            <a:r>
              <a:rPr lang="en-US" sz="2800" dirty="0"/>
              <a:t>Message Features: Bag of Words from Natural Language Processing (NLP)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191000"/>
                <a:ext cx="7886700" cy="1981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Model a document as a vector of binary random variables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Each random variable represents if a specific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is present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 or not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  in the message.</a:t>
                </a:r>
              </a:p>
              <a:p>
                <a:r>
                  <a:rPr lang="en-US" sz="2000" dirty="0"/>
                  <a:t>Simplifications used by bag-of-words:</a:t>
                </a:r>
              </a:p>
              <a:p>
                <a:pPr lvl="1"/>
                <a:r>
                  <a:rPr lang="en-US" sz="1700" dirty="0"/>
                  <a:t>The order of the words in the message is ignored.</a:t>
                </a:r>
              </a:p>
              <a:p>
                <a:pPr lvl="1"/>
                <a:r>
                  <a:rPr lang="en-US" sz="1700" dirty="0"/>
                  <a:t>How often a word is repeated is ignored.</a:t>
                </a:r>
              </a:p>
              <a:p>
                <a:pPr lvl="1"/>
                <a:r>
                  <a:rPr lang="en-US" sz="1700" dirty="0"/>
                  <a:t>Uses a fixed vocabulary. Unknown words are ignored.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191000"/>
                <a:ext cx="7886700" cy="1981200"/>
              </a:xfrm>
              <a:blipFill>
                <a:blip r:embed="rId3"/>
                <a:stretch>
                  <a:fillRect l="-619" t="-4000" b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9FC043C7-555B-6E24-1F32-D76609344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786F1E2-4B8C-91DA-B804-8DC3F548AE80}"/>
              </a:ext>
            </a:extLst>
          </p:cNvPr>
          <p:cNvGrpSpPr/>
          <p:nvPr/>
        </p:nvGrpSpPr>
        <p:grpSpPr>
          <a:xfrm>
            <a:off x="990600" y="1736582"/>
            <a:ext cx="6529922" cy="2092606"/>
            <a:chOff x="986913" y="1429821"/>
            <a:chExt cx="6529922" cy="2092606"/>
          </a:xfrm>
        </p:grpSpPr>
        <p:pic>
          <p:nvPicPr>
            <p:cNvPr id="8" name="Picture 6" descr="Two spam emails.">
              <a:extLst>
                <a:ext uri="{FF2B5EF4-FFF2-40B4-BE49-F238E27FC236}">
                  <a16:creationId xmlns:a16="http://schemas.microsoft.com/office/drawing/2014/main" id="{8A859426-11E8-7DAF-C168-B8545E280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6913" y="1429821"/>
              <a:ext cx="2876679" cy="2092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A non-spam email.">
              <a:extLst>
                <a:ext uri="{FF2B5EF4-FFF2-40B4-BE49-F238E27FC236}">
                  <a16:creationId xmlns:a16="http://schemas.microsoft.com/office/drawing/2014/main" id="{6DF05CA2-A63C-2F60-9F26-05E60C7AD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1491710"/>
              <a:ext cx="3173435" cy="1167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07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Spam Filter Using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We model the </a:t>
                </a:r>
                <a:r>
                  <a:rPr lang="en-US" sz="2000" b="1" dirty="0"/>
                  <a:t>words</a:t>
                </a:r>
                <a:r>
                  <a:rPr lang="en-US" sz="2000" dirty="0"/>
                  <a:t> used in messages as </a:t>
                </a:r>
                <a:r>
                  <a:rPr lang="en-US" sz="2000" b="1" dirty="0"/>
                  <a:t>depending on the type of message</a:t>
                </a:r>
                <a:r>
                  <a:rPr lang="en-US" sz="2000" dirty="0"/>
                  <a:t> (h = spam or not spam), and we use the naïve simplifying assumption that </a:t>
                </a:r>
                <a:r>
                  <a:rPr lang="en-US" sz="2000" b="1" dirty="0"/>
                  <a:t>words are conditionally independent</a:t>
                </a:r>
                <a:r>
                  <a:rPr lang="en-US" sz="2000" dirty="0"/>
                  <a:t> given the type of message: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message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Now we can calculate the a posteriori probability after the evidence of the message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401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FD6A7-9CE8-29AD-2869-4116AC86D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72410" y="5181600"/>
            <a:ext cx="692818" cy="583644"/>
            <a:chOff x="4239418" y="5562729"/>
            <a:chExt cx="692818" cy="583644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41A433A-A2CE-4FE9-B82A-36EE25315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481319" y="5381413"/>
              <a:ext cx="228473" cy="59110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604DB3-EDDF-410D-B9FD-383A29FC312F}"/>
                </a:ext>
              </a:extLst>
            </p:cNvPr>
            <p:cNvSpPr txBox="1"/>
            <p:nvPr/>
          </p:nvSpPr>
          <p:spPr>
            <a:xfrm>
              <a:off x="4239418" y="5746263"/>
              <a:ext cx="692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prior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331D12-A354-F33D-172C-4A9A22CC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05086" y="5199098"/>
            <a:ext cx="1634332" cy="548648"/>
            <a:chOff x="2182529" y="5619755"/>
            <a:chExt cx="1634332" cy="548648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1F821044-8182-47BB-9180-22B1E098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2918625" y="4883659"/>
              <a:ext cx="162140" cy="163433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08E2D3-BAD7-4085-AF80-A8E2AF09CE25}"/>
                </a:ext>
              </a:extLst>
            </p:cNvPr>
            <p:cNvSpPr txBox="1"/>
            <p:nvPr/>
          </p:nvSpPr>
          <p:spPr>
            <a:xfrm>
              <a:off x="2453306" y="5768293"/>
              <a:ext cx="11376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posterior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48B00C-6AAB-6AA4-E884-A7307FE09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9418" y="5190043"/>
            <a:ext cx="3316424" cy="1107979"/>
            <a:chOff x="4317569" y="5715128"/>
            <a:chExt cx="3316424" cy="1107979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4AB5F63-A30D-42DD-8902-C2C02FFDE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861545" y="5175745"/>
              <a:ext cx="228472" cy="130723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91701-80E9-4B12-B0C0-F85539E994A7}"/>
                </a:ext>
              </a:extLst>
            </p:cNvPr>
            <p:cNvSpPr txBox="1"/>
            <p:nvPr/>
          </p:nvSpPr>
          <p:spPr>
            <a:xfrm>
              <a:off x="4317569" y="5930555"/>
              <a:ext cx="33164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likelihoods 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(presents and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absence of words)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A556595-A64A-516F-31FC-8ACA61F66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500E1F-3A83-171A-67C3-8E1CC1385863}"/>
                  </a:ext>
                </a:extLst>
              </p:cNvPr>
              <p:cNvSpPr txBox="1"/>
              <p:nvPr/>
            </p:nvSpPr>
            <p:spPr>
              <a:xfrm>
                <a:off x="7298667" y="4960504"/>
                <a:ext cx="1518943" cy="9541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Note: It is only proportional since we do not 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500E1F-3A83-171A-67C3-8E1CC138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67" y="4960504"/>
                <a:ext cx="1518943" cy="954107"/>
              </a:xfrm>
              <a:prstGeom prst="rect">
                <a:avLst/>
              </a:prstGeom>
              <a:blipFill>
                <a:blip r:embed="rId6"/>
                <a:stretch>
                  <a:fillRect l="-794" t="-629" r="-1984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00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Naïve Bayes Spam Filter: Decision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1378"/>
                <a:ext cx="7886700" cy="336771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Update with words as evidence:</a:t>
                </a:r>
                <a:br>
                  <a:rPr 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MAP Decision: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rgma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𝑚𝑒𝑠𝑠𝑎𝑔𝑒</m:t>
                        </m:r>
                      </m:e>
                    </m:d>
                  </m:oMath>
                </a14:m>
                <a:endParaRPr lang="en-US" sz="1800" b="0" dirty="0">
                  <a:solidFill>
                    <a:srgbClr val="000000"/>
                  </a:solidFill>
                </a:endParaRPr>
              </a:p>
              <a:p>
                <a:pPr marL="342900" lvl="1" indent="0">
                  <a:buNone/>
                </a:pPr>
                <a:r>
                  <a:rPr lang="en-US" sz="1600" b="0" dirty="0">
                    <a:solidFill>
                      <a:srgbClr val="000000"/>
                    </a:solidFill>
                  </a:rPr>
                  <a:t>Scores are proportional to the probability. </a:t>
                </a:r>
                <a:r>
                  <a:rPr lang="en-US" sz="1600" dirty="0">
                    <a:solidFill>
                      <a:srgbClr val="000000"/>
                    </a:solidFill>
                  </a:rPr>
                  <a:t>T</a:t>
                </a:r>
                <a:r>
                  <a:rPr lang="en-US" sz="1600" b="0" dirty="0">
                    <a:solidFill>
                      <a:srgbClr val="000000"/>
                    </a:solidFill>
                  </a:rPr>
                  <a:t>hat means predict </a:t>
                </a:r>
                <a:r>
                  <a:rPr lang="en-US" sz="1600" dirty="0"/>
                  <a:t>spam if </a:t>
                </a:r>
                <a:br>
                  <a:rPr lang="en-US" sz="1600" dirty="0"/>
                </a:br>
                <a:br>
                  <a:rPr lang="en-US" sz="16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1378"/>
                <a:ext cx="7886700" cy="3367711"/>
              </a:xfrm>
              <a:blipFill>
                <a:blip r:embed="rId3"/>
                <a:stretch>
                  <a:fillRect l="-618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9488CBD7-E34C-F8B3-6D90-3EF2A2472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4DC2F6-FA27-8AE3-4E98-A4FEBF0FAC5E}"/>
              </a:ext>
            </a:extLst>
          </p:cNvPr>
          <p:cNvSpPr/>
          <p:nvPr/>
        </p:nvSpPr>
        <p:spPr>
          <a:xfrm>
            <a:off x="7162800" y="4495800"/>
            <a:ext cx="1524000" cy="685800"/>
          </a:xfrm>
          <a:prstGeom prst="wedgeRoundRectCallout">
            <a:avLst>
              <a:gd name="adj1" fmla="val -225377"/>
              <a:gd name="adj2" fmla="val 114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Minimizes 0-1 Loss (number of mistakes)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2E91173-ECEB-8367-2A48-7860DC037784}"/>
              </a:ext>
            </a:extLst>
          </p:cNvPr>
          <p:cNvSpPr/>
          <p:nvPr/>
        </p:nvSpPr>
        <p:spPr>
          <a:xfrm>
            <a:off x="7162800" y="2714907"/>
            <a:ext cx="1524000" cy="1552293"/>
          </a:xfrm>
          <a:prstGeom prst="wedgeRoundRectCallout">
            <a:avLst>
              <a:gd name="adj1" fmla="val -118980"/>
              <a:gd name="adj2" fmla="val 2029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posteriori probabilities  are simplified to proportional scores that can be compared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925DCC-2402-6422-839B-1D928918D310}"/>
              </a:ext>
            </a:extLst>
          </p:cNvPr>
          <p:cNvGrpSpPr/>
          <p:nvPr/>
        </p:nvGrpSpPr>
        <p:grpSpPr>
          <a:xfrm>
            <a:off x="1676400" y="1538058"/>
            <a:ext cx="5624617" cy="708366"/>
            <a:chOff x="1725948" y="4172298"/>
            <a:chExt cx="5840674" cy="8363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70B9EC-451B-428A-46C1-2CA6D10E5B4C}"/>
                </a:ext>
              </a:extLst>
            </p:cNvPr>
            <p:cNvSpPr txBox="1"/>
            <p:nvPr/>
          </p:nvSpPr>
          <p:spPr>
            <a:xfrm>
              <a:off x="1725948" y="4272833"/>
              <a:ext cx="1277476" cy="436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Estimate prior probabilities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6FA5EB-ACE0-D593-E600-70AFEE8E229C}"/>
                </a:ext>
              </a:extLst>
            </p:cNvPr>
            <p:cNvSpPr txBox="1"/>
            <p:nvPr/>
          </p:nvSpPr>
          <p:spPr>
            <a:xfrm>
              <a:off x="1725948" y="4670050"/>
              <a:ext cx="1277476" cy="272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Estimate Likelihoods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42239A-7A1F-897F-37C5-36CB140860F8}"/>
                </a:ext>
              </a:extLst>
            </p:cNvPr>
            <p:cNvGrpSpPr/>
            <p:nvPr/>
          </p:nvGrpSpPr>
          <p:grpSpPr>
            <a:xfrm>
              <a:off x="3150417" y="4347824"/>
              <a:ext cx="2571255" cy="647789"/>
              <a:chOff x="2765836" y="332718"/>
              <a:chExt cx="3067449" cy="934762"/>
            </a:xfrm>
          </p:grpSpPr>
          <p:sp>
            <p:nvSpPr>
              <p:cNvPr id="25" name="Arrow: Chevron 24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2BC57A0C-846F-1539-43F7-4391498A15EB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6" name="Arrow: Chevron 4">
                <a:extLst>
                  <a:ext uri="{FF2B5EF4-FFF2-40B4-BE49-F238E27FC236}">
                    <a16:creationId xmlns:a16="http://schemas.microsoft.com/office/drawing/2014/main" id="{BEACA6AF-1467-AABD-F5FF-CB707EBBC16F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Update belief using Bayes’ rule with new evidence</a:t>
                </a:r>
              </a:p>
            </p:txBody>
          </p:sp>
        </p:grp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65314075-BAB2-15A4-EA75-3E2B1319D611}"/>
                </a:ext>
              </a:extLst>
            </p:cNvPr>
            <p:cNvSpPr/>
            <p:nvPr/>
          </p:nvSpPr>
          <p:spPr>
            <a:xfrm>
              <a:off x="6313284" y="4332619"/>
              <a:ext cx="1253338" cy="676033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Decision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6E66F3C3-ABBF-8E8C-B36C-32859CE7A1B8}"/>
                </a:ext>
              </a:extLst>
            </p:cNvPr>
            <p:cNvSpPr/>
            <p:nvPr/>
          </p:nvSpPr>
          <p:spPr>
            <a:xfrm rot="16200000">
              <a:off x="5852697" y="4440701"/>
              <a:ext cx="275670" cy="34846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D1CED8-B3FD-F972-C8DF-BEB87EB28256}"/>
                </a:ext>
              </a:extLst>
            </p:cNvPr>
            <p:cNvSpPr txBox="1"/>
            <p:nvPr/>
          </p:nvSpPr>
          <p:spPr>
            <a:xfrm>
              <a:off x="5442733" y="4172298"/>
              <a:ext cx="1059472" cy="308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+Utility (Loss)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0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Naïve Bayes Spam Filter: 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C9B5E3-4E23-6050-489B-BE60DBE515D9}"/>
                  </a:ext>
                </a:extLst>
              </p:cNvPr>
              <p:cNvSpPr txBox="1"/>
              <p:nvPr/>
            </p:nvSpPr>
            <p:spPr>
              <a:xfrm>
                <a:off x="619051" y="2262375"/>
                <a:ext cx="7534348" cy="113789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r>
                  <a:rPr lang="en-US" dirty="0"/>
                  <a:t>Count in training data: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+#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𝑐𝑙𝑎𝑠𝑠𝑒𝑠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=1 |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𝑐𝑜𝑛𝑡𝑎𝑖𝑛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+#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𝑐𝑙𝑎𝑠𝑠𝑒𝑠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C9B5E3-4E23-6050-489B-BE60DBE51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51" y="2262375"/>
                <a:ext cx="7534348" cy="1137896"/>
              </a:xfrm>
              <a:prstGeom prst="rect">
                <a:avLst/>
              </a:prstGeom>
              <a:blipFill>
                <a:blip r:embed="rId3"/>
                <a:stretch>
                  <a:fillRect l="-162" t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169DE4E-0097-A129-BA92-AC04C2D8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1515" y="2205822"/>
            <a:ext cx="1419086" cy="489228"/>
          </a:xfrm>
          <a:prstGeom prst="wedgeRoundRectCallout">
            <a:avLst>
              <a:gd name="adj1" fmla="val -135945"/>
              <a:gd name="adj2" fmla="val 1707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Smoothing for low counts.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2AA5FB-9A46-B3F2-86A2-F871DCE5A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D68D1DB-B046-D5AE-4235-93156DC0C283}"/>
              </a:ext>
            </a:extLst>
          </p:cNvPr>
          <p:cNvGrpSpPr/>
          <p:nvPr/>
        </p:nvGrpSpPr>
        <p:grpSpPr>
          <a:xfrm>
            <a:off x="523800" y="3416322"/>
            <a:ext cx="8086801" cy="3343291"/>
            <a:chOff x="523800" y="3416322"/>
            <a:chExt cx="8086801" cy="3343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28650" y="4184683"/>
                  <a:ext cx="98661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66FF"/>
                      </a:solidFill>
                    </a:rPr>
                    <a:t>Prior</a:t>
                  </a:r>
                  <a:r>
                    <a:rPr lang="en-US" sz="1400" b="1" dirty="0">
                      <a:solidFill>
                        <a:srgbClr val="0066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4184683"/>
                  <a:ext cx="986617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852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723901" y="4492460"/>
              <a:ext cx="1524000" cy="5986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spam:  0.33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¬spam:  0.67 </a:t>
              </a:r>
            </a:p>
          </p:txBody>
        </p:sp>
        <p:pic>
          <p:nvPicPr>
            <p:cNvPr id="110595" name="Picture 3" descr="Two tables with estimated probabilities for words given spam and no spam, respectively."/>
            <p:cNvPicPr>
              <a:picLocks noChangeAspect="1" noChangeArrowheads="1"/>
            </p:cNvPicPr>
            <p:nvPr/>
          </p:nvPicPr>
          <p:blipFill>
            <a:blip r:embed="rId7" cstate="print"/>
            <a:srcRect l="23456"/>
            <a:stretch>
              <a:fillRect/>
            </a:stretch>
          </p:blipFill>
          <p:spPr bwMode="auto">
            <a:xfrm>
              <a:off x="2450124" y="3752674"/>
              <a:ext cx="4530376" cy="2210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5145572" y="3463635"/>
                  <a:ext cx="22636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1 | </m:t>
                        </m:r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¬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𝑠𝑝𝑎𝑚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572" y="3463635"/>
                  <a:ext cx="2263697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2772413" y="3473472"/>
                  <a:ext cx="208897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 1</m:t>
                        </m:r>
                        <m:r>
                          <a:rPr lang="en-US" sz="1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𝑠𝑝𝑎𝑚</m:t>
                        </m:r>
                        <m:r>
                          <a:rPr lang="en-US" sz="1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413" y="3473472"/>
                  <a:ext cx="2088970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535831E-6D76-498E-ABDE-F4BEC633FAD9}"/>
                    </a:ext>
                  </a:extLst>
                </p:cNvPr>
                <p:cNvSpPr txBox="1"/>
                <p:nvPr/>
              </p:nvSpPr>
              <p:spPr>
                <a:xfrm>
                  <a:off x="2924747" y="5953792"/>
                  <a:ext cx="5685854" cy="805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r>
                    <a:rPr lang="en-US" dirty="0"/>
                    <a:t>+ likelihoods for the absence of words: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= 0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𝑠𝑝𝑎𝑚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 = 1 −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= 1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𝑠𝑝𝑎𝑚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66FF"/>
                    </a:solidFill>
                    <a:cs typeface="Calibri" panose="020F050202020403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= 0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¬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𝑠𝑝𝑎𝑚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 = 1 −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= 1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¬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𝑠𝑝𝑎𝑚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535831E-6D76-498E-ABDE-F4BEC633F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747" y="5953792"/>
                  <a:ext cx="5685854" cy="805821"/>
                </a:xfrm>
                <a:prstGeom prst="rect">
                  <a:avLst/>
                </a:prstGeom>
                <a:blipFill>
                  <a:blip r:embed="rId10"/>
                  <a:stretch>
                    <a:fillRect l="-429" t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D29C5E-E7F8-182F-1CFA-A7833FE42933}"/>
                </a:ext>
              </a:extLst>
            </p:cNvPr>
            <p:cNvSpPr/>
            <p:nvPr/>
          </p:nvSpPr>
          <p:spPr>
            <a:xfrm>
              <a:off x="523800" y="3416322"/>
              <a:ext cx="7896299" cy="329597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88855C-D10C-2B89-03D9-556B96F739A2}"/>
                  </a:ext>
                </a:extLst>
              </p:cNvPr>
              <p:cNvSpPr txBox="1"/>
              <p:nvPr/>
            </p:nvSpPr>
            <p:spPr>
              <a:xfrm>
                <a:off x="7689905" y="3463635"/>
                <a:ext cx="700306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88855C-D10C-2B89-03D9-556B96F73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05" y="3463635"/>
                <a:ext cx="7003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D2ABCAC-22B0-9562-9EC8-827C6044DF7B}"/>
              </a:ext>
            </a:extLst>
          </p:cNvPr>
          <p:cNvGrpSpPr/>
          <p:nvPr/>
        </p:nvGrpSpPr>
        <p:grpSpPr>
          <a:xfrm>
            <a:off x="1483044" y="1174795"/>
            <a:ext cx="5624617" cy="708366"/>
            <a:chOff x="1725948" y="4172298"/>
            <a:chExt cx="5840674" cy="8363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01687D-0ADD-EC4C-152D-B6C21E1FF8C5}"/>
                </a:ext>
              </a:extLst>
            </p:cNvPr>
            <p:cNvSpPr txBox="1"/>
            <p:nvPr/>
          </p:nvSpPr>
          <p:spPr>
            <a:xfrm>
              <a:off x="1725948" y="4272833"/>
              <a:ext cx="1277476" cy="436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Estimate prior probabilities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F0C26F-2553-E8C7-964B-39821C723FD3}"/>
                </a:ext>
              </a:extLst>
            </p:cNvPr>
            <p:cNvSpPr txBox="1"/>
            <p:nvPr/>
          </p:nvSpPr>
          <p:spPr>
            <a:xfrm>
              <a:off x="1725948" y="4670050"/>
              <a:ext cx="1277476" cy="272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Estimate Likelihoods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0A01761-3947-5D9A-C06B-FA53AA58E369}"/>
                </a:ext>
              </a:extLst>
            </p:cNvPr>
            <p:cNvGrpSpPr/>
            <p:nvPr/>
          </p:nvGrpSpPr>
          <p:grpSpPr>
            <a:xfrm>
              <a:off x="3150417" y="4347824"/>
              <a:ext cx="2571255" cy="647789"/>
              <a:chOff x="2765836" y="332718"/>
              <a:chExt cx="3067449" cy="934762"/>
            </a:xfrm>
          </p:grpSpPr>
          <p:sp>
            <p:nvSpPr>
              <p:cNvPr id="42" name="Arrow: Chevron 41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68345E25-0052-D00D-4AE3-702976B1D60E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3" name="Arrow: Chevron 4">
                <a:extLst>
                  <a:ext uri="{FF2B5EF4-FFF2-40B4-BE49-F238E27FC236}">
                    <a16:creationId xmlns:a16="http://schemas.microsoft.com/office/drawing/2014/main" id="{82CD5FD8-A166-90C3-5D72-3D6BF1E791AD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Update belief using Bayes’ rule with new evidence</a:t>
                </a:r>
              </a:p>
            </p:txBody>
          </p:sp>
        </p:grpSp>
        <p:sp>
          <p:nvSpPr>
            <p:cNvPr id="38" name="Cloud 37">
              <a:extLst>
                <a:ext uri="{FF2B5EF4-FFF2-40B4-BE49-F238E27FC236}">
                  <a16:creationId xmlns:a16="http://schemas.microsoft.com/office/drawing/2014/main" id="{18D29BE2-A25E-7115-5D8C-BA379DB77D60}"/>
                </a:ext>
              </a:extLst>
            </p:cNvPr>
            <p:cNvSpPr/>
            <p:nvPr/>
          </p:nvSpPr>
          <p:spPr>
            <a:xfrm>
              <a:off x="6313284" y="4332619"/>
              <a:ext cx="1253338" cy="676033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Decision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D490E3CD-782D-5246-370A-CDCB46BC526B}"/>
                </a:ext>
              </a:extLst>
            </p:cNvPr>
            <p:cNvSpPr/>
            <p:nvPr/>
          </p:nvSpPr>
          <p:spPr>
            <a:xfrm rot="16200000">
              <a:off x="5852697" y="4440701"/>
              <a:ext cx="275670" cy="34846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F29ACD-A18B-3177-D30C-525713380810}"/>
                </a:ext>
              </a:extLst>
            </p:cNvPr>
            <p:cNvSpPr txBox="1"/>
            <p:nvPr/>
          </p:nvSpPr>
          <p:spPr>
            <a:xfrm>
              <a:off x="5442733" y="4172298"/>
              <a:ext cx="1059472" cy="308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+Utility (Loss)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2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Summary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3864315"/>
            <a:ext cx="7886700" cy="26761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This is a type of utility-based agent, also known as a </a:t>
            </a:r>
            <a:r>
              <a:rPr lang="en-US" b="1" dirty="0"/>
              <a:t>decision-theoretic agent</a:t>
            </a:r>
            <a:r>
              <a:rPr lang="en-US" dirty="0"/>
              <a:t>.</a:t>
            </a:r>
          </a:p>
          <a:p>
            <a:r>
              <a:rPr lang="en-US" dirty="0"/>
              <a:t>It combines: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Probability theory to update its belief about outcomes given actions.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Utility theory to represent preference for different outcomes.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Bayes’ Theorem provides a general framework for learning functions and decision rules from data is the goal of </a:t>
            </a:r>
            <a:r>
              <a:rPr lang="en-US" b="1" dirty="0"/>
              <a:t>Machine Learning</a:t>
            </a:r>
            <a:r>
              <a:rPr lang="en-US" dirty="0"/>
              <a:t>.</a:t>
            </a:r>
          </a:p>
          <a:p>
            <a:r>
              <a:rPr lang="en-US" dirty="0"/>
              <a:t>An issue is that we need to estimate/learn a model consisting of an </a:t>
            </a:r>
            <a:r>
              <a:rPr lang="en-US" b="1" dirty="0"/>
              <a:t>exponentially</a:t>
            </a:r>
            <a:r>
              <a:rPr lang="en-US" dirty="0"/>
              <a:t> </a:t>
            </a:r>
            <a:r>
              <a:rPr lang="en-US" b="1" dirty="0"/>
              <a:t>large set of all likelihoods</a:t>
            </a:r>
            <a:r>
              <a:rPr lang="en-US" dirty="0"/>
              <a:t>. This is essentially the complete joint probability distribution between the evidence and state random variables! </a:t>
            </a:r>
          </a:p>
          <a:p>
            <a:r>
              <a:rPr lang="en-US" dirty="0"/>
              <a:t> Much of AI and ML is about overcoming this model size issue by using simplifications, such as the naïve Bayes model.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F11938-9FD3-A303-0A2E-B3D7EBA9E3E7}"/>
              </a:ext>
            </a:extLst>
          </p:cNvPr>
          <p:cNvGrpSpPr/>
          <p:nvPr/>
        </p:nvGrpSpPr>
        <p:grpSpPr>
          <a:xfrm>
            <a:off x="628650" y="1905000"/>
            <a:ext cx="7434064" cy="1675385"/>
            <a:chOff x="905329" y="3881892"/>
            <a:chExt cx="7434064" cy="16753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24332B-9200-5B80-9E5D-36658E6EECF8}"/>
                </a:ext>
              </a:extLst>
            </p:cNvPr>
            <p:cNvSpPr txBox="1"/>
            <p:nvPr/>
          </p:nvSpPr>
          <p:spPr>
            <a:xfrm>
              <a:off x="1371600" y="4460872"/>
              <a:ext cx="15240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 prior probabilities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4EF979-32F6-D1D3-873C-8BE20669FB15}"/>
                </a:ext>
              </a:extLst>
            </p:cNvPr>
            <p:cNvSpPr txBox="1"/>
            <p:nvPr/>
          </p:nvSpPr>
          <p:spPr>
            <a:xfrm>
              <a:off x="1371600" y="5034057"/>
              <a:ext cx="15240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 Likelihoods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700BF6-AAB2-37B2-B17F-5FE9BA7C8680}"/>
                </a:ext>
              </a:extLst>
            </p:cNvPr>
            <p:cNvGrpSpPr/>
            <p:nvPr/>
          </p:nvGrpSpPr>
          <p:grpSpPr>
            <a:xfrm>
              <a:off x="3070960" y="4569084"/>
              <a:ext cx="3067449" cy="934762"/>
              <a:chOff x="2765836" y="332718"/>
              <a:chExt cx="3067449" cy="934762"/>
            </a:xfrm>
          </p:grpSpPr>
          <p:sp>
            <p:nvSpPr>
              <p:cNvPr id="14" name="Arrow: Chevron 13" descr="The approach is to Estimate the Joint Probability Distribution, then Calculate Marginal and Conditional Probabilities, and finally Apply Bayes’ Theorem.">
                <a:extLst>
                  <a:ext uri="{FF2B5EF4-FFF2-40B4-BE49-F238E27FC236}">
                    <a16:creationId xmlns:a16="http://schemas.microsoft.com/office/drawing/2014/main" id="{4A1B260E-9085-FE88-3DAC-53255D9C1F7F}"/>
                  </a:ext>
                </a:extLst>
              </p:cNvPr>
              <p:cNvSpPr/>
              <p:nvPr/>
            </p:nvSpPr>
            <p:spPr>
              <a:xfrm>
                <a:off x="2765836" y="332718"/>
                <a:ext cx="3067449" cy="934762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rrow: Chevron 4">
                <a:extLst>
                  <a:ext uri="{FF2B5EF4-FFF2-40B4-BE49-F238E27FC236}">
                    <a16:creationId xmlns:a16="http://schemas.microsoft.com/office/drawing/2014/main" id="{7CF41F47-66FF-CED3-75AD-B67702001F80}"/>
                  </a:ext>
                </a:extLst>
              </p:cNvPr>
              <p:cNvSpPr txBox="1"/>
              <p:nvPr/>
            </p:nvSpPr>
            <p:spPr>
              <a:xfrm>
                <a:off x="3233217" y="332718"/>
                <a:ext cx="2132687" cy="934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Update belief using Bayes’ rule with new evidence</a:t>
                </a:r>
              </a:p>
            </p:txBody>
          </p:sp>
        </p:grp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9CD42015-8958-462A-8A2D-13C3272E2C0A}"/>
                </a:ext>
              </a:extLst>
            </p:cNvPr>
            <p:cNvSpPr/>
            <p:nvPr/>
          </p:nvSpPr>
          <p:spPr>
            <a:xfrm>
              <a:off x="6844189" y="4547144"/>
              <a:ext cx="1495204" cy="975518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Decision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649D3AFF-7EB9-F9D3-3FF2-AE8C5767C16E}"/>
                </a:ext>
              </a:extLst>
            </p:cNvPr>
            <p:cNvSpPr/>
            <p:nvPr/>
          </p:nvSpPr>
          <p:spPr>
            <a:xfrm rot="16200000">
              <a:off x="6294719" y="4761437"/>
              <a:ext cx="328868" cy="5028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6F85FD-D479-7431-47D3-D223A02859F7}"/>
                </a:ext>
              </a:extLst>
            </p:cNvPr>
            <p:cNvSpPr txBox="1"/>
            <p:nvPr/>
          </p:nvSpPr>
          <p:spPr>
            <a:xfrm>
              <a:off x="5948471" y="4460872"/>
              <a:ext cx="9004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+Utility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ED0D81-E9E6-8B4C-FBB4-56E5831A3982}"/>
                </a:ext>
              </a:extLst>
            </p:cNvPr>
            <p:cNvSpPr txBox="1"/>
            <p:nvPr/>
          </p:nvSpPr>
          <p:spPr>
            <a:xfrm>
              <a:off x="905329" y="3881892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Bayesian Intelligent Agent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48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A6887-F379-4B59-972B-1411DE86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803705"/>
            <a:ext cx="3156492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914400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Appendix: A Quick Review of Probability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9AE2-886E-43FC-9F1E-0A79D11A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90" y="4013164"/>
            <a:ext cx="3153009" cy="2540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Random variables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Events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Joint probabilities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Marginal probabilities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Conditional probabilities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2FA39A30-6C30-4503-929B-E9A9C60F3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553" r="13326" b="1"/>
          <a:stretch/>
        </p:blipFill>
        <p:spPr bwMode="auto">
          <a:xfrm>
            <a:off x="4572000" y="1427594"/>
            <a:ext cx="4094602" cy="40037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4272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 descr="Random variables are denoted by capital letters and We describe the uncertain state of the world.">
                <a:extLst>
                  <a:ext uri="{FF2B5EF4-FFF2-40B4-BE49-F238E27FC236}">
                    <a16:creationId xmlns:a16="http://schemas.microsoft.com/office/drawing/2014/main" id="{B3DB0762-FA30-4CF9-AD2A-250F471B65E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15512" y="1387474"/>
              <a:ext cx="7886700" cy="5105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Content Placeholder 3" descr="Random variables are denoted by capital letters and We describe the uncertain state of the world.">
                <a:extLst>
                  <a:ext uri="{FF2B5EF4-FFF2-40B4-BE49-F238E27FC236}">
                    <a16:creationId xmlns:a16="http://schemas.microsoft.com/office/drawing/2014/main" id="{B3DB0762-FA30-4CF9-AD2A-250F471B6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5728951"/>
                  </p:ext>
                </p:extLst>
              </p:nvPr>
            </p:nvGraphicFramePr>
            <p:xfrm>
              <a:off x="615512" y="1387474"/>
              <a:ext cx="7886700" cy="5105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Propositions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58216-1A3D-406A-8445-3BE3E5D3832A}"/>
              </a:ext>
            </a:extLst>
          </p:cNvPr>
          <p:cNvSpPr/>
          <p:nvPr/>
        </p:nvSpPr>
        <p:spPr>
          <a:xfrm>
            <a:off x="533400" y="2169855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Probabilistic statements are defined over </a:t>
            </a:r>
            <a:r>
              <a:rPr lang="en-US" sz="2000" b="1" dirty="0">
                <a:solidFill>
                  <a:srgbClr val="FF0000"/>
                </a:solidFill>
              </a:rPr>
              <a:t>events</a:t>
            </a:r>
            <a:r>
              <a:rPr lang="en-US" sz="2000" dirty="0"/>
              <a:t>, world states or sets of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“It is raining”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“The weather is either cloudy or snowy”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“The sum of the two dice rolls is 11”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“My car is going between 30 and 50 miles per hour”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F0E5AB-70A7-4650-A11C-058E2385AD06}"/>
              </a:ext>
            </a:extLst>
          </p:cNvPr>
          <p:cNvSpPr/>
          <p:nvPr/>
        </p:nvSpPr>
        <p:spPr>
          <a:xfrm>
            <a:off x="5238750" y="2169855"/>
            <a:ext cx="3448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Events are described using </a:t>
            </a:r>
            <a:r>
              <a:rPr lang="en-US" sz="2000" b="1" dirty="0">
                <a:solidFill>
                  <a:srgbClr val="FF0000"/>
                </a:solidFill>
              </a:rPr>
              <a:t>propositions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R = True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W = “Cloudy” </a:t>
            </a:r>
            <a:r>
              <a:rPr lang="en-US" sz="2000" dirty="0">
                <a:solidFill>
                  <a:srgbClr val="0066FF"/>
                </a:solidFill>
                <a:sym typeface="Symbol"/>
              </a:rPr>
              <a:t> W = “Snowy”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D </a:t>
            </a:r>
            <a:r>
              <a:rPr lang="en-US" sz="2000" dirty="0">
                <a:solidFill>
                  <a:srgbClr val="0066FF"/>
                </a:solidFill>
                <a:sym typeface="Symbol"/>
              </a:rPr>
              <a:t> {(5,6), (6,5)}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  <a:sym typeface="Symbol"/>
              </a:rPr>
              <a:t>30  S  50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E558AD9-89C1-4336-A973-FDB96C93A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1550" y="3084255"/>
            <a:ext cx="381000" cy="888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Example: Catching a Flight with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47801"/>
                <a:ext cx="6000750" cy="4800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Probabilities</a:t>
                </a:r>
                <a:r>
                  <a:rPr lang="en-US" dirty="0"/>
                  <a:t>: Suppose the agent believes the following: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0.04 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0.80 </m:t>
                      </m:r>
                    </m:oMath>
                  </m:oMathPara>
                </a14:m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120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0.99</m:t>
                      </m:r>
                    </m:oMath>
                  </m:oMathPara>
                </a14:m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1440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0.9999 </m:t>
                      </m:r>
                    </m:oMath>
                  </m:oMathPara>
                </a14:m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A probabilistic belief states as a probability distribution over states: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</a:rPr>
                        <m:t>Results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</a:rPr>
                        <m:t>home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 = {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</a:rPr>
                        <m:t>: 0.8, </m:t>
                      </m:r>
                    </m:oMath>
                  </m:oMathPara>
                </a14:m>
                <a:br>
                  <a:rPr lang="en-US" sz="1800" dirty="0">
                    <a:latin typeface="Cambria Math" panose="02040503050406030204" pitchFamily="18" charset="0"/>
                  </a:rPr>
                </a:br>
                <a:r>
                  <a:rPr lang="en-US" sz="1800" dirty="0">
                    <a:latin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missed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flight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: 0.2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sz="1800" b="0" i="1" dirty="0">
                    <a:latin typeface="Cambria Math" panose="02040503050406030204" pitchFamily="18" charset="0"/>
                  </a:rPr>
                </a:br>
                <a:r>
                  <a:rPr lang="en-US" sz="1800" b="0" i="1" dirty="0">
                    <a:latin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home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action should the agent choose?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1"/>
                <a:ext cx="6000750" cy="4800600"/>
              </a:xfrm>
              <a:blipFill>
                <a:blip r:embed="rId3"/>
                <a:stretch>
                  <a:fillRect l="-914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E110CFA9-A60C-4CF9-AA46-896F9F08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28" y="1276350"/>
            <a:ext cx="2681289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5251D26-E9EB-629E-3A97-22FA626B0A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521411"/>
                  </p:ext>
                </p:extLst>
              </p:nvPr>
            </p:nvGraphicFramePr>
            <p:xfrm>
              <a:off x="5264150" y="4705351"/>
              <a:ext cx="3492500" cy="857249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36650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527050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24737629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7387087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19348870"/>
                        </a:ext>
                      </a:extLst>
                    </a:gridCol>
                  </a:tblGrid>
                  <a:tr h="30479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𝟏𝟒𝟒𝟒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721194322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0.8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0.99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0.9999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𝑚𝑖𝑠𝑠𝑒𝑑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𝑓𝑙𝑖𝑔h𝑡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0.96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0.2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0.01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1E-04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h𝑜𝑚𝑒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5251D26-E9EB-629E-3A97-22FA626B0A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521411"/>
                  </p:ext>
                </p:extLst>
              </p:nvPr>
            </p:nvGraphicFramePr>
            <p:xfrm>
              <a:off x="5264150" y="4705351"/>
              <a:ext cx="3492500" cy="857249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36650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527050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24737629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7387087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19348870"/>
                        </a:ext>
                      </a:extLst>
                    </a:gridCol>
                  </a:tblGrid>
                  <a:tr h="30479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18605" t="-2000" r="-35465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71287" t="-2000" r="-20198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375000" t="-2000" r="-104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475000" t="-2000" r="-4000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1194322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535" t="-164516" r="-209091" b="-2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0.8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0.99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0.9999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535" t="-273333" r="-209091" b="-1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0.96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0.2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0.01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1E-04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535" t="-361290" r="-209091" b="-4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CEFB00-1DCB-2829-DCE9-012004E3BFC1}"/>
              </a:ext>
            </a:extLst>
          </p:cNvPr>
          <p:cNvSpPr txBox="1"/>
          <p:nvPr/>
        </p:nvSpPr>
        <p:spPr>
          <a:xfrm>
            <a:off x="6522244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Belief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4"/>
                <a:ext cx="8058150" cy="44227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Probabilities are numbers indicating how likely we think an event (a realization of a random variable) is. These numbers can be</a:t>
                </a:r>
              </a:p>
              <a:p>
                <a:pPr lvl="1"/>
                <a:r>
                  <a:rPr lang="en-US" sz="1700" dirty="0"/>
                  <a:t>Estimated as long-term averages (frequentist approach)</a:t>
                </a:r>
              </a:p>
              <a:p>
                <a:pPr lvl="1"/>
                <a:r>
                  <a:rPr lang="en-US" sz="1700" dirty="0"/>
                  <a:t>Indicate a subjective belief (Bayesian approach)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Kolmogorov’s 3 axioms are sufficient to define probability theory: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Probabilities are non-negative real numbers.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The probability that at least one atomic event happens is 1 (nothing happens is an event!).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The probability of mutually exclusive events is additive.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axioms lead to important properties op probabilities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are sets of events):</a:t>
                </a:r>
              </a:p>
              <a:p>
                <a:pPr lvl="1"/>
                <a:r>
                  <a:rPr lang="en-US" dirty="0"/>
                  <a:t>Numeric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Monotonicity: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Addition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the empty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Complement rule: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br>
                  <a:rPr lang="en-US" sz="1600" dirty="0"/>
                </a:br>
                <a:endParaRPr lang="en-US" dirty="0"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cs typeface="Calibri" panose="020F0502020204030204" pitchFamily="34" charset="0"/>
                  </a:rPr>
                  <a:t>Continuous variables need in addition the definition of density functions.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058150" cy="4422775"/>
              </a:xfrm>
              <a:blipFill>
                <a:blip r:embed="rId3"/>
                <a:stretch>
                  <a:fillRect l="-454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9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Distributions: Atomic Events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Atomic event</a:t>
            </a:r>
            <a:r>
              <a:rPr lang="en-US" dirty="0"/>
              <a:t>: a complete assignment of values to </a:t>
            </a:r>
            <a:r>
              <a:rPr lang="en-US" b="1" dirty="0"/>
              <a:t>all random variables</a:t>
            </a:r>
            <a:r>
              <a:rPr lang="en-US" dirty="0"/>
              <a:t>.</a:t>
            </a:r>
          </a:p>
          <a:p>
            <a:r>
              <a:rPr lang="en-US" b="1" dirty="0"/>
              <a:t>For AI</a:t>
            </a:r>
            <a:r>
              <a:rPr lang="en-US" dirty="0"/>
              <a:t>: Random variables are the </a:t>
            </a:r>
            <a:r>
              <a:rPr lang="en-US" dirty="0" err="1"/>
              <a:t>fluents</a:t>
            </a:r>
            <a:r>
              <a:rPr lang="en-US" dirty="0"/>
              <a:t> of a factored state description. An atomic event is a complete </a:t>
            </a:r>
            <a:r>
              <a:rPr lang="en-US" b="1" dirty="0"/>
              <a:t>specification of the state </a:t>
            </a:r>
            <a:r>
              <a:rPr lang="en-US" dirty="0"/>
              <a:t>of the world.</a:t>
            </a:r>
          </a:p>
          <a:p>
            <a:endParaRPr lang="en-US" dirty="0"/>
          </a:p>
          <a:p>
            <a:r>
              <a:rPr lang="en-US" dirty="0"/>
              <a:t>Atomic events are mutually exclusive and exhaustive.</a:t>
            </a: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if the state consists of only two Boolean variables Cavity and Toothache, then there are 4 distinct atomic events: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000" i="1" dirty="0">
                <a:solidFill>
                  <a:srgbClr val="0066FF"/>
                </a:solidFill>
              </a:rPr>
              <a:t>Cavity = false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Toothache = false</a:t>
            </a:r>
            <a:br>
              <a:rPr lang="en-US" sz="2000" i="1" dirty="0">
                <a:solidFill>
                  <a:srgbClr val="0066FF"/>
                </a:solidFill>
              </a:rPr>
            </a:br>
            <a:r>
              <a:rPr lang="en-US" sz="2000" i="1" dirty="0">
                <a:solidFill>
                  <a:srgbClr val="0066FF"/>
                </a:solidFill>
              </a:rPr>
              <a:t>		Cavity = false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Toothache = true</a:t>
            </a:r>
            <a:br>
              <a:rPr lang="en-US" sz="2000" i="1" dirty="0">
                <a:solidFill>
                  <a:srgbClr val="0066FF"/>
                </a:solidFill>
              </a:rPr>
            </a:br>
            <a:r>
              <a:rPr lang="en-US" sz="2000" i="1" dirty="0">
                <a:solidFill>
                  <a:srgbClr val="0066FF"/>
                </a:solidFill>
              </a:rPr>
              <a:t>		Cavity = true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Toothache = false</a:t>
            </a:r>
            <a:br>
              <a:rPr lang="en-US" sz="2000" i="1" dirty="0">
                <a:solidFill>
                  <a:srgbClr val="0066FF"/>
                </a:solidFill>
              </a:rPr>
            </a:br>
            <a:r>
              <a:rPr lang="en-US" sz="2000" i="1" dirty="0">
                <a:solidFill>
                  <a:srgbClr val="0066FF"/>
                </a:solidFill>
              </a:rPr>
              <a:t>		Cavity = true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Toothache = true</a:t>
            </a:r>
            <a:br>
              <a:rPr lang="en-US" sz="2400" i="1" dirty="0">
                <a:solidFill>
                  <a:srgbClr val="0066FF"/>
                </a:solidFill>
              </a:rPr>
            </a:br>
            <a:endParaRPr lang="en-US" sz="2400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458315"/>
            <a:ext cx="7886700" cy="980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joint distribution </a:t>
            </a:r>
            <a:r>
              <a:rPr lang="en-US" sz="2000" dirty="0"/>
              <a:t>is an assignment of probabilities to every possible atomic event (state). The distribution is often stored as a table.</a:t>
            </a:r>
          </a:p>
          <a:p>
            <a:pPr marL="0" indent="0">
              <a:buNone/>
            </a:pPr>
            <a:r>
              <a:rPr lang="en-US" sz="2000" dirty="0"/>
              <a:t>Example: Joint probability distribution for a world with two random variables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41140"/>
              </p:ext>
            </p:extLst>
          </p:nvPr>
        </p:nvGraphicFramePr>
        <p:xfrm>
          <a:off x="838200" y="2817810"/>
          <a:ext cx="3276600" cy="1744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Atomic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2B9DE4-24F5-4019-A8E2-88DD10A3B9C3}"/>
              </a:ext>
            </a:extLst>
          </p:cNvPr>
          <p:cNvSpPr txBox="1"/>
          <p:nvPr/>
        </p:nvSpPr>
        <p:spPr>
          <a:xfrm>
            <a:off x="3048000" y="456902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Sum: 1.00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9F08DE-97AB-811F-E1B3-D44AC4A6B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04760"/>
              </p:ext>
            </p:extLst>
          </p:nvPr>
        </p:nvGraphicFramePr>
        <p:xfrm>
          <a:off x="5163739" y="2817810"/>
          <a:ext cx="2581275" cy="1744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6517674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DC1F83A-4D3D-52BD-1D0C-AB1965C5DAEA}"/>
              </a:ext>
            </a:extLst>
          </p:cNvPr>
          <p:cNvSpPr txBox="1"/>
          <p:nvPr/>
        </p:nvSpPr>
        <p:spPr>
          <a:xfrm>
            <a:off x="4276727" y="3503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5300" y="5105400"/>
                <a:ext cx="7886700" cy="13874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/>
                  <a:t>Notation</a:t>
                </a:r>
                <a:r>
                  <a:rPr lang="en-US" sz="24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for short, is the probability of the event that random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taken on the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</a:t>
                </a:r>
                <a:r>
                  <a:rPr lang="en-US" sz="2400" b="1" dirty="0"/>
                  <a:t>distribution of probabilities </a:t>
                </a:r>
                <a:r>
                  <a:rPr lang="en-US" sz="2400" dirty="0"/>
                  <a:t>for all possible values of X. Often we are lazy or forget to make </a:t>
                </a:r>
                <a:r>
                  <a:rPr lang="en-US" sz="2400" b="1" dirty="0"/>
                  <a:t>P</a:t>
                </a:r>
                <a:r>
                  <a:rPr lang="en-US" sz="2400" dirty="0"/>
                  <a:t> bold.</a:t>
                </a:r>
                <a:endParaRPr lang="en-US" sz="2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105400"/>
                <a:ext cx="7886700" cy="1387473"/>
              </a:xfrm>
              <a:prstGeom prst="rect">
                <a:avLst/>
              </a:prstGeom>
              <a:blipFill>
                <a:blip r:embed="rId3"/>
                <a:stretch>
                  <a:fillRect l="-773" t="-837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765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Sometimes we are only interested in one variable (part of the state). This is called the </a:t>
                </a:r>
                <a:r>
                  <a:rPr lang="en-US" sz="2000" i="1" dirty="0"/>
                  <a:t>marginal distribution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aseline="-25000" dirty="0"/>
              </a:p>
              <a:p>
                <a:endParaRPr lang="en-US" sz="2000" baseline="-25000" dirty="0"/>
              </a:p>
              <a:p>
                <a:pPr>
                  <a:buNone/>
                </a:pPr>
                <a:endParaRPr lang="en-US" sz="20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765175"/>
              </a:xfrm>
              <a:blipFill>
                <a:blip r:embed="rId3"/>
                <a:stretch>
                  <a:fillRect l="-773"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50155"/>
              </p:ext>
            </p:extLst>
          </p:nvPr>
        </p:nvGraphicFramePr>
        <p:xfrm>
          <a:off x="2971800" y="2725736"/>
          <a:ext cx="32004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Cavity, 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BE8E35-AE58-4F9E-A611-A9BCC14936FD}"/>
              </a:ext>
            </a:extLst>
          </p:cNvPr>
          <p:cNvSpPr txBox="1"/>
          <p:nvPr/>
        </p:nvSpPr>
        <p:spPr>
          <a:xfrm rot="16200000">
            <a:off x="-114596" y="5445175"/>
            <a:ext cx="148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Prob. Distr.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07502"/>
              </p:ext>
            </p:extLst>
          </p:nvPr>
        </p:nvGraphicFramePr>
        <p:xfrm>
          <a:off x="1066800" y="521208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57101"/>
              </p:ext>
            </p:extLst>
          </p:nvPr>
        </p:nvGraphicFramePr>
        <p:xfrm>
          <a:off x="4648200" y="521208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CB3185D0-E0F8-D4FC-1E7A-E8BE80AF08CA}"/>
              </a:ext>
            </a:extLst>
          </p:cNvPr>
          <p:cNvSpPr/>
          <p:nvPr/>
        </p:nvSpPr>
        <p:spPr>
          <a:xfrm rot="8307150">
            <a:off x="3386778" y="473408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08AAD7B-BD81-6D55-1D92-6F8F0E3A7EA9}"/>
              </a:ext>
            </a:extLst>
          </p:cNvPr>
          <p:cNvSpPr/>
          <p:nvPr/>
        </p:nvSpPr>
        <p:spPr>
          <a:xfrm rot="13292850" flipH="1">
            <a:off x="5223824" y="474360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28210-EB91-8698-8313-617056C9A9BA}"/>
              </a:ext>
            </a:extLst>
          </p:cNvPr>
          <p:cNvSpPr txBox="1"/>
          <p:nvPr/>
        </p:nvSpPr>
        <p:spPr>
          <a:xfrm rot="16200000">
            <a:off x="1933265" y="3468171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Prob. Distr.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have the joint distribution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we want to find the </a:t>
                </a:r>
                <a:r>
                  <a:rPr lang="en-US" sz="2800" i="1" dirty="0"/>
                  <a:t>marginal distribution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)∨…∨(</m:t>
                          </m:r>
                          <m:r>
                            <a:rPr lang="en-US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br>
                  <a:rPr lang="en-US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)∨…∨(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baseline="-25000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Rule</a:t>
                </a:r>
                <a:r>
                  <a:rPr lang="en-US" sz="2800" dirty="0"/>
                  <a:t>: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800" dirty="0"/>
                  <a:t>sum the probabilities of all atomic events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</a:t>
                </a:r>
                <a:br>
                  <a:rPr lang="en-US" sz="2800" dirty="0"/>
                </a:br>
                <a:r>
                  <a:rPr lang="en-US" sz="2800" dirty="0"/>
                  <a:t>This is called “</a:t>
                </a:r>
                <a:r>
                  <a:rPr lang="en-US" sz="2800" b="1" dirty="0"/>
                  <a:t>summing out</a:t>
                </a:r>
                <a:r>
                  <a:rPr lang="en-US" sz="2800" dirty="0"/>
                  <a:t>” or “</a:t>
                </a:r>
                <a:r>
                  <a:rPr lang="en-US" sz="2800" b="1" dirty="0"/>
                  <a:t>marginalizing out</a:t>
                </a:r>
                <a:r>
                  <a:rPr lang="en-US" sz="2800" dirty="0"/>
                  <a:t>” the other variables.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280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841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Suppose we have the joint distribution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we want to find the </a:t>
                </a:r>
                <a:r>
                  <a:rPr lang="en-US" sz="2000" i="1" dirty="0"/>
                  <a:t>marginal distribution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000" i="1" dirty="0"/>
                  <a:t>.</a:t>
                </a:r>
                <a:r>
                  <a:rPr lang="en-US" sz="2000" dirty="0"/>
                  <a:t> </a:t>
                </a:r>
                <a:endParaRPr lang="en-US" sz="2000" baseline="-25000" dirty="0"/>
              </a:p>
              <a:p>
                <a:endParaRPr lang="en-US" sz="2000" baseline="-25000" dirty="0"/>
              </a:p>
              <a:p>
                <a:pPr>
                  <a:buNone/>
                </a:pPr>
                <a:endParaRPr lang="en-US" sz="20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841375"/>
              </a:xfrm>
              <a:blipFill>
                <a:blip r:embed="rId3"/>
                <a:stretch>
                  <a:fillRect l="-773" t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43830"/>
              </p:ext>
            </p:extLst>
          </p:nvPr>
        </p:nvGraphicFramePr>
        <p:xfrm>
          <a:off x="2705100" y="2750863"/>
          <a:ext cx="37338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Cavity, 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CBDA17-ACE7-414C-81E6-9AC51D6979EE}"/>
              </a:ext>
            </a:extLst>
          </p:cNvPr>
          <p:cNvSpPr txBox="1"/>
          <p:nvPr/>
        </p:nvSpPr>
        <p:spPr>
          <a:xfrm rot="16200000">
            <a:off x="-167416" y="5462560"/>
            <a:ext cx="148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Prob. Distr.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72182"/>
              </p:ext>
            </p:extLst>
          </p:nvPr>
        </p:nvGraphicFramePr>
        <p:xfrm>
          <a:off x="857250" y="5232400"/>
          <a:ext cx="3810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 + 0.1 = 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 + 0.05=0.1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15425"/>
              </p:ext>
            </p:extLst>
          </p:nvPr>
        </p:nvGraphicFramePr>
        <p:xfrm>
          <a:off x="4876800" y="5232400"/>
          <a:ext cx="39624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 + 0.5= 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 + 0.05= 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FC6CDA7B-F4A3-1F66-317B-C6520134B007}"/>
              </a:ext>
            </a:extLst>
          </p:cNvPr>
          <p:cNvSpPr/>
          <p:nvPr/>
        </p:nvSpPr>
        <p:spPr>
          <a:xfrm rot="8307150">
            <a:off x="3386778" y="473408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3B14778-B4FA-37B7-BFBD-F0C71CFB9102}"/>
              </a:ext>
            </a:extLst>
          </p:cNvPr>
          <p:cNvSpPr/>
          <p:nvPr/>
        </p:nvSpPr>
        <p:spPr>
          <a:xfrm rot="13292850" flipH="1">
            <a:off x="5223824" y="474360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2D4D9-1E31-4414-57DF-612243AC91FE}"/>
              </a:ext>
            </a:extLst>
          </p:cNvPr>
          <p:cNvSpPr txBox="1"/>
          <p:nvPr/>
        </p:nvSpPr>
        <p:spPr>
          <a:xfrm rot="16200000">
            <a:off x="1632795" y="3409856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Prob. Distr.</a:t>
            </a:r>
          </a:p>
        </p:txBody>
      </p:sp>
    </p:spTree>
    <p:extLst>
      <p:ext uri="{BB962C8B-B14F-4D97-AF65-F5344CB8AC3E}">
        <p14:creationId xmlns:p14="http://schemas.microsoft.com/office/powerpoint/2010/main" val="2822655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600201"/>
                <a:ext cx="7886700" cy="2209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Probability of event cavity given toothache: 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Cavity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Toothache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Cavity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Toothache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Toothache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66FF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Conditional distribution of random variable A given B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201"/>
                <a:ext cx="7886700" cy="2209800"/>
              </a:xfrm>
              <a:blipFill>
                <a:blip r:embed="rId3"/>
                <a:stretch>
                  <a:fillRect l="-386" t="-4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B4A36D3-ADA8-6328-4814-A6A25DE5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27317" y="3733800"/>
            <a:ext cx="4372005" cy="2819400"/>
            <a:chOff x="2427317" y="3733800"/>
            <a:chExt cx="4372005" cy="2819400"/>
          </a:xfrm>
        </p:grpSpPr>
        <p:sp>
          <p:nvSpPr>
            <p:cNvPr id="8" name="Oval 7"/>
            <p:cNvSpPr/>
            <p:nvPr/>
          </p:nvSpPr>
          <p:spPr>
            <a:xfrm>
              <a:off x="2895600" y="4572000"/>
              <a:ext cx="1981200" cy="19812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4572000"/>
              <a:ext cx="1981200" cy="19812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27317" y="4495800"/>
                  <a:ext cx="9202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317" y="4495800"/>
                  <a:ext cx="920252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987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867400" y="4495800"/>
                  <a:ext cx="931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4495800"/>
                  <a:ext cx="93192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974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86200" y="3733800"/>
                  <a:ext cx="12443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733800"/>
                  <a:ext cx="1244315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980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cxnSpLocks/>
              <a:stCxn id="12" idx="2"/>
            </p:cNvCxnSpPr>
            <p:nvPr/>
          </p:nvCxnSpPr>
          <p:spPr>
            <a:xfrm flipH="1">
              <a:off x="4414369" y="4195465"/>
              <a:ext cx="93989" cy="9099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D06F02-592A-14D0-3FE4-7C9652028213}"/>
                  </a:ext>
                </a:extLst>
              </p:cNvPr>
              <p:cNvSpPr txBox="1"/>
              <p:nvPr/>
            </p:nvSpPr>
            <p:spPr>
              <a:xfrm>
                <a:off x="6096000" y="5643264"/>
                <a:ext cx="2667000" cy="810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… fraction of B that is shared with A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D06F02-592A-14D0-3FE4-7C9652028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43264"/>
                <a:ext cx="2667000" cy="810543"/>
              </a:xfrm>
              <a:prstGeom prst="rect">
                <a:avLst/>
              </a:prstGeom>
              <a:blipFill>
                <a:blip r:embed="rId7"/>
                <a:stretch>
                  <a:fillRect r="-3196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Conditional Probability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4B894-70C8-4CED-A635-B592CAC23D69}"/>
              </a:ext>
            </a:extLst>
          </p:cNvPr>
          <p:cNvSpPr txBox="1"/>
          <p:nvPr/>
        </p:nvSpPr>
        <p:spPr>
          <a:xfrm rot="16200000">
            <a:off x="-72817" y="1868470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Prob. Distr.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FD2F6-C2A1-4619-906B-F7E141635318}"/>
              </a:ext>
            </a:extLst>
          </p:cNvPr>
          <p:cNvSpPr txBox="1"/>
          <p:nvPr/>
        </p:nvSpPr>
        <p:spPr>
          <a:xfrm rot="16200000">
            <a:off x="37121" y="3581789"/>
            <a:ext cx="148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Prob. Distr.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29950"/>
              </p:ext>
            </p:extLst>
          </p:nvPr>
        </p:nvGraphicFramePr>
        <p:xfrm>
          <a:off x="1179732" y="3276600"/>
          <a:ext cx="224926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26368"/>
              </p:ext>
            </p:extLst>
          </p:nvPr>
        </p:nvGraphicFramePr>
        <p:xfrm>
          <a:off x="3789580" y="3276600"/>
          <a:ext cx="245882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62D66E14-E579-4C5E-986B-C2D037773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62D66E14-E579-4C5E-986B-C2D037773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8229600" cy="17351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What is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P(</a:t>
                </a:r>
                <a:r>
                  <a:rPr lang="en-US" sz="2400" i="1" dirty="0">
                    <a:solidFill>
                      <a:srgbClr val="0066FF"/>
                    </a:solidFill>
                  </a:rPr>
                  <a:t>Cavity = true</a:t>
                </a:r>
                <a:r>
                  <a:rPr lang="en-US" sz="2400" dirty="0">
                    <a:solidFill>
                      <a:srgbClr val="0066FF"/>
                    </a:solidFill>
                  </a:rPr>
                  <a:t> | </a:t>
                </a:r>
                <a:r>
                  <a:rPr lang="en-US" sz="2400" i="1" dirty="0">
                    <a:solidFill>
                      <a:srgbClr val="0066FF"/>
                    </a:solidFill>
                  </a:rPr>
                  <a:t>Toothache = false</a:t>
                </a:r>
                <a:r>
                  <a:rPr lang="en-US" sz="2400" dirty="0">
                    <a:solidFill>
                      <a:srgbClr val="0066FF"/>
                    </a:solidFill>
                  </a:rPr>
                  <a:t>)</a:t>
                </a:r>
                <a:r>
                  <a:rPr lang="en-US" sz="2400" dirty="0"/>
                  <a:t>?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Cavity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true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Toothache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false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Toothache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false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0.05 / 0.85 = 0.059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What is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P(</a:t>
                </a:r>
                <a:r>
                  <a:rPr lang="en-US" sz="2400" i="1" dirty="0">
                    <a:solidFill>
                      <a:srgbClr val="0066FF"/>
                    </a:solidFill>
                  </a:rPr>
                  <a:t>Cavity = false</a:t>
                </a:r>
                <a:r>
                  <a:rPr lang="en-US" sz="2400" dirty="0">
                    <a:solidFill>
                      <a:srgbClr val="0066FF"/>
                    </a:solidFill>
                  </a:rPr>
                  <a:t> | </a:t>
                </a:r>
                <a:r>
                  <a:rPr lang="en-US" sz="2400" i="1" dirty="0">
                    <a:solidFill>
                      <a:srgbClr val="0066FF"/>
                    </a:solidFill>
                  </a:rPr>
                  <a:t>Toothache = true</a:t>
                </a:r>
                <a:r>
                  <a:rPr lang="en-US" sz="2400" dirty="0">
                    <a:solidFill>
                      <a:srgbClr val="0066FF"/>
                    </a:solidFill>
                  </a:rPr>
                  <a:t>)</a:t>
                </a:r>
                <a:r>
                  <a:rPr lang="en-US" sz="2400" dirty="0"/>
                  <a:t>?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i="0" dirty="0"/>
                                <m:t>Cavity</m:t>
                              </m:r>
                              <m:r>
                                <m:rPr>
                                  <m:nor/>
                                </m:rPr>
                                <a:rPr lang="en-US" sz="2000" i="0" dirty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false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 dirty="0"/>
                                <m:t>Toothache</m:t>
                              </m:r>
                              <m:r>
                                <m:rPr>
                                  <m:nor/>
                                </m:rPr>
                                <a:rPr lang="en-US" sz="2000" i="0" dirty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i="0" dirty="0"/>
                                <m:t>Toothache</m:t>
                              </m:r>
                              <m:r>
                                <m:rPr>
                                  <m:nor/>
                                </m:rPr>
                                <a:rPr lang="en-US" sz="2000" i="0" dirty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tru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0.1 / 0.15 = 0.667</m:t>
                      </m:r>
                    </m:oMath>
                  </m:oMathPara>
                </a14:m>
                <a:endParaRPr lang="en-US" sz="2000" dirty="0"/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8229600" cy="1735138"/>
              </a:xfrm>
              <a:blipFill>
                <a:blip r:embed="rId4"/>
                <a:stretch>
                  <a:fillRect l="-444" t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D2E633-EDBB-F5FC-CBA6-2863306ED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61388"/>
              </p:ext>
            </p:extLst>
          </p:nvPr>
        </p:nvGraphicFramePr>
        <p:xfrm>
          <a:off x="1143000" y="1087120"/>
          <a:ext cx="319903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Cavity, 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Conditional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124201"/>
            <a:ext cx="8229600" cy="914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A conditional distribution is a distribution over the values of one variable given fixed values of other variables.</a:t>
            </a:r>
          </a:p>
          <a:p>
            <a:pPr marL="0" indent="0">
              <a:buNone/>
            </a:pPr>
            <a:r>
              <a:rPr lang="en-US" sz="2400" dirty="0"/>
              <a:t>Examples: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45372"/>
              </p:ext>
            </p:extLst>
          </p:nvPr>
        </p:nvGraphicFramePr>
        <p:xfrm>
          <a:off x="790575" y="4038600"/>
          <a:ext cx="336232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|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|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|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26833"/>
              </p:ext>
            </p:extLst>
          </p:nvPr>
        </p:nvGraphicFramePr>
        <p:xfrm>
          <a:off x="4724400" y="4038600"/>
          <a:ext cx="336232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|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|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0.941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 |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4820"/>
              </p:ext>
            </p:extLst>
          </p:nvPr>
        </p:nvGraphicFramePr>
        <p:xfrm>
          <a:off x="790575" y="5387341"/>
          <a:ext cx="336232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| Cavity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Toothache= false | Cavity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 | Cavity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96011"/>
              </p:ext>
            </p:extLst>
          </p:nvPr>
        </p:nvGraphicFramePr>
        <p:xfrm>
          <a:off x="4724400" y="5410200"/>
          <a:ext cx="336232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|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Toothache= false |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 |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AEAC6012-CD32-E364-E109-C21659A83B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AEAC6012-CD32-E364-E109-C21659A83B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124D5BD-33E8-E886-3E30-6013827AB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2584"/>
              </p:ext>
            </p:extLst>
          </p:nvPr>
        </p:nvGraphicFramePr>
        <p:xfrm>
          <a:off x="2972484" y="1107281"/>
          <a:ext cx="319903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Cavity, 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F43B61-63D0-D901-26A9-33BE4A92A6E9}"/>
              </a:ext>
            </a:extLst>
          </p:cNvPr>
          <p:cNvSpPr txBox="1"/>
          <p:nvPr/>
        </p:nvSpPr>
        <p:spPr>
          <a:xfrm rot="16200000">
            <a:off x="1803221" y="1775798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Prob. Distr.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05809-829E-D86B-AA19-75935E0DEA24}"/>
              </a:ext>
            </a:extLst>
          </p:cNvPr>
          <p:cNvSpPr txBox="1"/>
          <p:nvPr/>
        </p:nvSpPr>
        <p:spPr>
          <a:xfrm rot="16200000">
            <a:off x="-652056" y="5129739"/>
            <a:ext cx="237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Conditional Prob. Distr.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/>
              <a:t>Normalization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6638"/>
                <a:ext cx="8229600" cy="80830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To get the whole conditional distribution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at once, select all entries in the joint distribution matching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renormalize them to sum to one.</a:t>
                </a:r>
              </a:p>
              <a:p>
                <a:pPr marL="0" indent="0">
                  <a:buNone/>
                </a:pPr>
                <a:r>
                  <a:rPr lang="en-US" sz="2000" dirty="0"/>
                  <a:t>Example: Calculate </a:t>
                </a:r>
                <a:r>
                  <a:rPr lang="en-US" sz="2000" dirty="0">
                    <a:solidFill>
                      <a:srgbClr val="0066FF"/>
                    </a:solidFill>
                    <a:latin typeface="Cambria Math" panose="02040503050406030204" pitchFamily="18" charset="0"/>
                  </a:rPr>
                  <a:t>P(Toothache | Cavity = false) </a:t>
                </a:r>
                <a:r>
                  <a:rPr lang="en-US" dirty="0"/>
                  <a:t>from the joint probability distribution:</a:t>
                </a:r>
                <a:endParaRPr lang="en-US" sz="2000" dirty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6638"/>
                <a:ext cx="8229600" cy="808304"/>
              </a:xfrm>
              <a:blipFill>
                <a:blip r:embed="rId3"/>
                <a:stretch>
                  <a:fillRect l="-444" t="-10526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7406"/>
              </p:ext>
            </p:extLst>
          </p:nvPr>
        </p:nvGraphicFramePr>
        <p:xfrm>
          <a:off x="685800" y="1985673"/>
          <a:ext cx="3581400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Cavity, Toothache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94405"/>
              </p:ext>
            </p:extLst>
          </p:nvPr>
        </p:nvGraphicFramePr>
        <p:xfrm>
          <a:off x="685800" y="4119273"/>
          <a:ext cx="3581400" cy="89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en-US" dirty="0"/>
                        <a:t>Toothache,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/>
                        <a:t>Toothache= false </a:t>
                      </a:r>
                      <a:r>
                        <a:rPr lang="en-US" dirty="0">
                          <a:sym typeface="Symbol" pitchFamily="18" charset="2"/>
                        </a:rPr>
                        <a:t> </a:t>
                      </a:r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  <a:r>
                        <a:rPr lang="en-US" dirty="0">
                          <a:sym typeface="Symbol" pitchFamily="18" charset="2"/>
                        </a:rPr>
                        <a:t> </a:t>
                      </a:r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59432"/>
              </p:ext>
            </p:extLst>
          </p:nvPr>
        </p:nvGraphicFramePr>
        <p:xfrm>
          <a:off x="685800" y="5567073"/>
          <a:ext cx="3581400" cy="89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Toothache |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Toothache= false |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 |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878CECA-7875-3C5F-5B63-9AB4E53A3CC6}"/>
              </a:ext>
            </a:extLst>
          </p:cNvPr>
          <p:cNvGrpSpPr/>
          <p:nvPr/>
        </p:nvGrpSpPr>
        <p:grpSpPr>
          <a:xfrm>
            <a:off x="2057400" y="3673741"/>
            <a:ext cx="2382775" cy="369332"/>
            <a:chOff x="2057400" y="3673741"/>
            <a:chExt cx="238277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373519" y="3673741"/>
                  <a:ext cx="20666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0" dirty="0">
                      <a:solidFill>
                        <a:schemeClr val="tx1"/>
                      </a:solidFill>
                    </a:rPr>
                    <a:t>Select </a:t>
                  </a:r>
                  <a14:m>
                    <m:oMath xmlns:m="http://schemas.openxmlformats.org/officeDocument/2006/math"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519" y="3673741"/>
                  <a:ext cx="206665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36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Down Arrow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7400" y="3726605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11D409-A137-FD3B-6BCD-EA8B19F13A7D}"/>
              </a:ext>
            </a:extLst>
          </p:cNvPr>
          <p:cNvGrpSpPr/>
          <p:nvPr/>
        </p:nvGrpSpPr>
        <p:grpSpPr>
          <a:xfrm>
            <a:off x="2051106" y="5086537"/>
            <a:ext cx="4685928" cy="381000"/>
            <a:chOff x="1295400" y="5109873"/>
            <a:chExt cx="4685928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582944" y="5109873"/>
                  <a:ext cx="43983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0" dirty="0">
                      <a:solidFill>
                        <a:schemeClr val="tx1"/>
                      </a:solidFill>
                    </a:rPr>
                    <a:t>Renormalize sum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to 1 (= divide by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944" y="5109873"/>
                  <a:ext cx="439838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48" t="-8197" r="-2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Down Arrow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95400" y="5186073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55544E-B605-49D1-B59F-7ADA8461015B}"/>
                  </a:ext>
                </a:extLst>
              </p:cNvPr>
              <p:cNvSpPr/>
              <p:nvPr/>
            </p:nvSpPr>
            <p:spPr>
              <a:xfrm>
                <a:off x="5486400" y="5613737"/>
                <a:ext cx="3581400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Equivalent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l-GR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	with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55544E-B605-49D1-B59F-7ADA84610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613737"/>
                <a:ext cx="3581400" cy="1015663"/>
              </a:xfrm>
              <a:prstGeom prst="rect">
                <a:avLst/>
              </a:prstGeom>
              <a:blipFill>
                <a:blip r:embed="rId6"/>
                <a:stretch>
                  <a:fillRect l="-1523" t="-294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3C06F6F-6224-2A1C-0943-A394AA8B7996}"/>
              </a:ext>
            </a:extLst>
          </p:cNvPr>
          <p:cNvGrpSpPr/>
          <p:nvPr/>
        </p:nvGrpSpPr>
        <p:grpSpPr>
          <a:xfrm>
            <a:off x="4394070" y="4465745"/>
            <a:ext cx="4064130" cy="722531"/>
            <a:chOff x="4876800" y="4500273"/>
            <a:chExt cx="3124200" cy="722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7BD2DBF-7A37-46C2-AE47-C871E601F0D6}"/>
                    </a:ext>
                  </a:extLst>
                </p:cNvPr>
                <p:cNvSpPr txBox="1"/>
                <p:nvPr/>
              </p:nvSpPr>
              <p:spPr>
                <a:xfrm>
                  <a:off x="5181600" y="4576473"/>
                  <a:ext cx="2819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Sum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marginal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7BD2DBF-7A37-46C2-AE47-C871E601F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6473"/>
                  <a:ext cx="2819400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495"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E193A777-9AA9-412C-97BE-4C934E77F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76800" y="4500273"/>
              <a:ext cx="228600" cy="54506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6E91A60-BAE9-C1AA-F93A-21052A1783CD}"/>
              </a:ext>
            </a:extLst>
          </p:cNvPr>
          <p:cNvSpPr txBox="1"/>
          <p:nvPr/>
        </p:nvSpPr>
        <p:spPr>
          <a:xfrm rot="16200000">
            <a:off x="-352049" y="2525165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Prob. Distr.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BD9241-AD45-2679-EB61-096D67C17909}"/>
              </a:ext>
            </a:extLst>
          </p:cNvPr>
          <p:cNvSpPr txBox="1"/>
          <p:nvPr/>
        </p:nvSpPr>
        <p:spPr>
          <a:xfrm rot="16200000">
            <a:off x="-240938" y="5689677"/>
            <a:ext cx="128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Cond. Prob.</a:t>
            </a:r>
            <a:br>
              <a:rPr lang="en-US" dirty="0"/>
            </a:br>
            <a:r>
              <a:rPr lang="en-US" dirty="0"/>
              <a:t> Distr.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ECCA-2C4A-3AE7-1E95-F762AD51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0A2327-8691-6B33-E044-2DA1F7A9F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r>
              <a:rPr lang="en-US" sz="3600" dirty="0"/>
              <a:t>Making a Decision Under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>
                <a:extLst>
                  <a:ext uri="{FF2B5EF4-FFF2-40B4-BE49-F238E27FC236}">
                    <a16:creationId xmlns:a16="http://schemas.microsoft.com/office/drawing/2014/main" id="{E98D200A-456B-22EC-F8D1-452A2E0F8D5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47801"/>
                <a:ext cx="5772150" cy="2763438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Given outcome probabilities, which action should the agent choose?</a:t>
                </a:r>
              </a:p>
              <a:p>
                <a:r>
                  <a:rPr lang="en-US" sz="3600" dirty="0"/>
                  <a:t>Depends on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preferences</a:t>
                </a:r>
                <a:r>
                  <a:rPr lang="en-US" sz="3600" dirty="0"/>
                  <a:t> for missing a flight vs. time spent waiting.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</a:rPr>
                  <a:t>Utility theory </a:t>
                </a:r>
                <a:r>
                  <a:rPr lang="en-US" sz="3600" dirty="0"/>
                  <a:t>represents preferences for different outcome using a utility function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𝑜𝑢𝑡𝑐𝑜𝑚𝑒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  <a:p>
                <a:r>
                  <a:rPr lang="en-US" sz="3600" b="1" dirty="0">
                    <a:solidFill>
                      <a:srgbClr val="FF0000"/>
                    </a:solidFill>
                  </a:rPr>
                  <a:t>Decision Theory = Probability Theory + Utility Theory</a:t>
                </a:r>
                <a:endParaRPr lang="en-US" sz="3600" dirty="0"/>
              </a:p>
              <a:p>
                <a:r>
                  <a:rPr lang="en-US" sz="3600" dirty="0"/>
                  <a:t>The agent should choose actions that lead to an outcome that maximizes the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expected utility</a:t>
                </a:r>
                <a:r>
                  <a:rPr lang="en-US" sz="3600" dirty="0"/>
                  <a:t>. </a:t>
                </a:r>
                <a:endParaRPr lang="en-US" sz="36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 err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The outcome depends on the action taken: 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𝑟𝑒𝑎𝑐h𝑒𝑑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𝑎𝑐𝑡𝑖𝑜𝑛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195" name="Rectangle 3">
                <a:extLst>
                  <a:ext uri="{FF2B5EF4-FFF2-40B4-BE49-F238E27FC236}">
                    <a16:creationId xmlns:a16="http://schemas.microsoft.com/office/drawing/2014/main" id="{E98D200A-456B-22EC-F8D1-452A2E0F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1"/>
                <a:ext cx="5772150" cy="2763438"/>
              </a:xfrm>
              <a:blipFill>
                <a:blip r:embed="rId3"/>
                <a:stretch>
                  <a:fillRect l="-317" t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BE83CFFD-B647-8B26-E7AD-DA6C9C3DE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92" y="1289862"/>
            <a:ext cx="2681289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C1903E-A001-7A20-0BDE-43831F713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724223"/>
                  </p:ext>
                </p:extLst>
              </p:nvPr>
            </p:nvGraphicFramePr>
            <p:xfrm>
              <a:off x="671911" y="4864954"/>
              <a:ext cx="3492500" cy="857249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36650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527050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24737629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7387087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19348870"/>
                        </a:ext>
                      </a:extLst>
                    </a:gridCol>
                  </a:tblGrid>
                  <a:tr h="30479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𝟏𝟒𝟒𝟒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721194322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0.8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0.99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0.9999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𝑚𝑖𝑠𝑠𝑒𝑑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𝑓𝑙𝑖𝑔h𝑡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0.96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0.2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0.01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1E-04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h𝑜𝑚𝑒</m:t>
                                </m:r>
                                <m:r>
                                  <a:rPr lang="en-US" sz="11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C1903E-A001-7A20-0BDE-43831F713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724223"/>
                  </p:ext>
                </p:extLst>
              </p:nvPr>
            </p:nvGraphicFramePr>
            <p:xfrm>
              <a:off x="671911" y="4864954"/>
              <a:ext cx="3492500" cy="857249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36650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527050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24737629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7387087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19348870"/>
                        </a:ext>
                      </a:extLst>
                    </a:gridCol>
                  </a:tblGrid>
                  <a:tr h="30479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18605" t="-2000" r="-354651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71287" t="-2000" r="-201980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375000" t="-2000" r="-104000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475000" t="-2000" r="-4000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1194322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535" t="-170000" r="-209091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0.8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0.99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0.9999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535" t="-261290" r="-209091" b="-1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0.96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0.2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0.01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1E-04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535" t="-373333" r="-209091" b="-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0B3B911-760D-F3BC-2488-B2DA6E22E427}"/>
              </a:ext>
            </a:extLst>
          </p:cNvPr>
          <p:cNvSpPr txBox="1"/>
          <p:nvPr/>
        </p:nvSpPr>
        <p:spPr>
          <a:xfrm>
            <a:off x="972938" y="4495622"/>
            <a:ext cx="295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Belief states with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4FFD542-E1F7-54E9-22F9-2A1B095D36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266457"/>
                  </p:ext>
                </p:extLst>
              </p:nvPr>
            </p:nvGraphicFramePr>
            <p:xfrm>
              <a:off x="4710005" y="4910554"/>
              <a:ext cx="1636649" cy="74168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09599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527050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</a:tblGrid>
                  <a:tr h="58184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21901747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u="none" strike="noStrike" dirty="0">
                              <a:effectLst/>
                            </a:rPr>
                            <a:t>U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1000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u="none" strike="noStrike" dirty="0">
                              <a:effectLst/>
                            </a:rPr>
                            <a:t>U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𝑚𝑖𝑠𝑠𝑒𝑑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𝑓𝑙𝑖𝑔h𝑡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-1000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i="0" u="none" strike="noStrike" dirty="0">
                              <a:effectLst/>
                              <a:latin typeface="+mn-lt"/>
                            </a:rPr>
                            <a:t>Cost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𝑝𝑒𝑟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𝑚𝑖𝑛𝑢𝑡𝑒</m:t>
                              </m:r>
                              <m:r>
                                <a:rPr lang="en-US" sz="11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4FFD542-E1F7-54E9-22F9-2A1B095D36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266457"/>
                  </p:ext>
                </p:extLst>
              </p:nvPr>
            </p:nvGraphicFramePr>
            <p:xfrm>
              <a:off x="4710005" y="4910554"/>
              <a:ext cx="1636649" cy="74168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109599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527050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</a:tblGrid>
                  <a:tr h="189230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21901747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546" t="-116129" r="-49727" b="-2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1000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546" t="-223333" r="-49727" b="-1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-1000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546" t="-312903" r="-49727" b="-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E52296-A542-BF50-F96D-6D1CB5B4DDF6}"/>
              </a:ext>
            </a:extLst>
          </p:cNvPr>
          <p:cNvSpPr txBox="1"/>
          <p:nvPr/>
        </p:nvSpPr>
        <p:spPr>
          <a:xfrm>
            <a:off x="4744245" y="4572000"/>
            <a:ext cx="180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Utility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4A7B9-8FE4-AFBE-5FD3-1D05BA150883}"/>
              </a:ext>
            </a:extLst>
          </p:cNvPr>
          <p:cNvSpPr txBox="1"/>
          <p:nvPr/>
        </p:nvSpPr>
        <p:spPr>
          <a:xfrm>
            <a:off x="4252376" y="4834176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57A798-5EB6-36A8-BF6D-A8121C5EC4E4}"/>
                  </a:ext>
                </a:extLst>
              </p:cNvPr>
              <p:cNvSpPr txBox="1"/>
              <p:nvPr/>
            </p:nvSpPr>
            <p:spPr>
              <a:xfrm>
                <a:off x="829072" y="6060757"/>
                <a:ext cx="762912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𝑚𝑖𝑠𝑠𝑒𝑑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𝑓𝑙𝑖𝑔h𝑡</m:t>
                          </m:r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𝑚𝑖𝑠𝑠𝑒𝑑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𝑓𝑙𝑖𝑔h𝑡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=0.99×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1000−120×1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+0.01×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−1000−120×1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=862.4</m:t>
                      </m:r>
                    </m:oMath>
                  </m:oMathPara>
                </a14:m>
                <a:br>
                  <a:rPr lang="en-US" sz="1400" dirty="0"/>
                </a:b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57A798-5EB6-36A8-BF6D-A8121C5E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2" y="6060757"/>
                <a:ext cx="76291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3FF78D9-8EA5-AA37-27B1-2F37F5E757CF}"/>
              </a:ext>
            </a:extLst>
          </p:cNvPr>
          <p:cNvSpPr txBox="1"/>
          <p:nvPr/>
        </p:nvSpPr>
        <p:spPr>
          <a:xfrm>
            <a:off x="609997" y="4191000"/>
            <a:ext cx="121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030FA-6EB7-E134-DDF0-06D053196A13}"/>
                  </a:ext>
                </a:extLst>
              </p:cNvPr>
              <p:cNvSpPr txBox="1"/>
              <p:nvPr/>
            </p:nvSpPr>
            <p:spPr>
              <a:xfrm>
                <a:off x="6172200" y="3082262"/>
                <a:ext cx="2555481" cy="615553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Remember</a:t>
                </a:r>
                <a:r>
                  <a:rPr lang="en-US" sz="1100" dirty="0"/>
                  <a:t>: A</a:t>
                </a:r>
                <a:r>
                  <a:rPr lang="en-US" sz="1100" b="1" dirty="0"/>
                  <a:t> rational agent</a:t>
                </a:r>
                <a:r>
                  <a:rPr lang="en-US" sz="1100" dirty="0"/>
                  <a:t> picks the action that maximizes the expected utility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030FA-6EB7-E134-DDF0-06D05319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082262"/>
                <a:ext cx="2555481" cy="615553"/>
              </a:xfrm>
              <a:prstGeom prst="rect">
                <a:avLst/>
              </a:prstGeom>
              <a:blipFill>
                <a:blip r:embed="rId8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7985373-C66E-75FF-501B-FB1BD1507C5B}"/>
              </a:ext>
            </a:extLst>
          </p:cNvPr>
          <p:cNvSpPr txBox="1"/>
          <p:nvPr/>
        </p:nvSpPr>
        <p:spPr>
          <a:xfrm>
            <a:off x="6467951" y="4848018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D94B489-B979-F137-3DD0-7CACE5BC0B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994860"/>
                  </p:ext>
                </p:extLst>
              </p:nvPr>
            </p:nvGraphicFramePr>
            <p:xfrm>
              <a:off x="6954045" y="4763601"/>
              <a:ext cx="1808955" cy="91059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742822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1066133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</a:tblGrid>
                  <a:tr h="18415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dirty="0"/>
                            <a:t>Exp. Utility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506695236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-901.0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546.0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246915826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u="none" strike="noStrike" dirty="0">
                              <a:effectLst/>
                            </a:rPr>
                            <a:t>862.2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11573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𝟏𝟒𝟒𝟒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-443.9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D94B489-B979-F137-3DD0-7CACE5BC0B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994860"/>
                  </p:ext>
                </p:extLst>
              </p:nvPr>
            </p:nvGraphicFramePr>
            <p:xfrm>
              <a:off x="6954045" y="4763601"/>
              <a:ext cx="1808955" cy="91059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742822">
                      <a:extLst>
                        <a:ext uri="{9D8B030D-6E8A-4147-A177-3AD203B41FA5}">
                          <a16:colId xmlns:a16="http://schemas.microsoft.com/office/drawing/2014/main" val="172620071"/>
                        </a:ext>
                      </a:extLst>
                    </a:gridCol>
                    <a:gridCol w="1066133">
                      <a:extLst>
                        <a:ext uri="{9D8B030D-6E8A-4147-A177-3AD203B41FA5}">
                          <a16:colId xmlns:a16="http://schemas.microsoft.com/office/drawing/2014/main" val="643293401"/>
                        </a:ext>
                      </a:extLst>
                    </a:gridCol>
                  </a:tblGrid>
                  <a:tr h="18415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dirty="0"/>
                            <a:t>Exp. Utility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506695236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820" t="-116129" r="-147541" b="-3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-901.0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0925064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820" t="-223333" r="-147541" b="-2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546.0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246915826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820" t="-323333" r="-147541" b="-1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u="none" strike="noStrike" dirty="0">
                              <a:effectLst/>
                            </a:rPr>
                            <a:t>862.2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572809553"/>
                      </a:ext>
                    </a:extLst>
                  </a:tr>
                  <a:tr h="173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blipFill>
                          <a:blip r:embed="rId9"/>
                          <a:stretch>
                            <a:fillRect l="-820" t="-437931" r="-147541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-443.9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5068094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34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E21F-D703-587F-2F6B-B711FFC5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Conditional Independence and </a:t>
            </a:r>
            <a:br>
              <a:rPr lang="en-US" sz="3600" dirty="0"/>
            </a:br>
            <a:r>
              <a:rPr lang="en-US" sz="3600" dirty="0"/>
              <a:t>the Bayes’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7094-9020-3721-1401-4957ACDB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important concepts are introduced earlier in this module. </a:t>
            </a:r>
          </a:p>
        </p:txBody>
      </p:sp>
    </p:spTree>
    <p:extLst>
      <p:ext uri="{BB962C8B-B14F-4D97-AF65-F5344CB8AC3E}">
        <p14:creationId xmlns:p14="http://schemas.microsoft.com/office/powerpoint/2010/main" val="3497740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C3E2D-FBDF-8203-DC4A-44D30A9D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1200-BAFB-1D2F-94C7-32FF837B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n-US" sz="1900" dirty="0"/>
              <a:t>Probability theory has many applications to deal with uncertainty in AI. </a:t>
            </a:r>
            <a:br>
              <a:rPr lang="en-US" sz="1900" dirty="0"/>
            </a:br>
            <a:r>
              <a:rPr lang="en-US" sz="1900" dirty="0"/>
              <a:t>Here are some examples:</a:t>
            </a:r>
          </a:p>
          <a:p>
            <a:endParaRPr lang="en-US" sz="1900" dirty="0"/>
          </a:p>
          <a:p>
            <a:pPr lvl="1"/>
            <a:r>
              <a:rPr lang="en-US" sz="1900" b="1" dirty="0"/>
              <a:t>Joint probability distribution over the state space</a:t>
            </a:r>
            <a:r>
              <a:rPr lang="en-US" sz="1900" dirty="0"/>
              <a:t>: The basis of reasoning about how likely it is to be in a state.</a:t>
            </a:r>
          </a:p>
          <a:p>
            <a:pPr lvl="1"/>
            <a:r>
              <a:rPr lang="en-US" sz="1900" b="1" dirty="0"/>
              <a:t>Conditional independence</a:t>
            </a:r>
            <a:r>
              <a:rPr lang="en-US" sz="1900" dirty="0"/>
              <a:t> makes it possible to work with more complicated factored state representations (a larger number of </a:t>
            </a:r>
            <a:r>
              <a:rPr lang="en-US" sz="1900" dirty="0" err="1"/>
              <a:t>fluents</a:t>
            </a:r>
            <a:r>
              <a:rPr lang="en-US" sz="1900" dirty="0"/>
              <a:t>).</a:t>
            </a:r>
          </a:p>
          <a:p>
            <a:pPr lvl="1"/>
            <a:r>
              <a:rPr lang="en-US" sz="1900" b="1" dirty="0"/>
              <a:t>Marginal distributions </a:t>
            </a:r>
            <a:r>
              <a:rPr lang="en-US" sz="1900" dirty="0"/>
              <a:t>to reason about the most likely value of a fluent.</a:t>
            </a:r>
          </a:p>
          <a:p>
            <a:pPr lvl="1"/>
            <a:r>
              <a:rPr lang="en-US" sz="1900" b="1" dirty="0"/>
              <a:t>Conditional distributions</a:t>
            </a:r>
            <a:r>
              <a:rPr lang="en-US" sz="1900" dirty="0"/>
              <a:t>: Transition probability given a chosen action.</a:t>
            </a:r>
          </a:p>
          <a:p>
            <a:pPr lvl="1"/>
            <a:r>
              <a:rPr lang="en-US" sz="1900" b="1" dirty="0"/>
              <a:t>Bayesian updates</a:t>
            </a:r>
            <a:r>
              <a:rPr lang="en-US" sz="1900" dirty="0"/>
              <a:t>: Learn (= update the belief) about the current state.</a:t>
            </a:r>
          </a:p>
          <a:p>
            <a:pPr lvl="1"/>
            <a:r>
              <a:rPr lang="en-US" sz="1900" b="1" dirty="0"/>
              <a:t>Machine learning </a:t>
            </a:r>
            <a:r>
              <a:rPr lang="en-US" sz="1900" dirty="0"/>
              <a:t>is based on decision theory, Bayesian decision making, and Bayesian updates for learning.</a:t>
            </a:r>
          </a:p>
        </p:txBody>
      </p:sp>
    </p:spTree>
    <p:extLst>
      <p:ext uri="{BB962C8B-B14F-4D97-AF65-F5344CB8AC3E}">
        <p14:creationId xmlns:p14="http://schemas.microsoft.com/office/powerpoint/2010/main" val="13596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A84F-7178-4E19-A3E7-3440EE65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this Module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38EBBB-C40E-49A2-AEE3-55232539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219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43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ice">
            <a:extLst>
              <a:ext uri="{FF2B5EF4-FFF2-40B4-BE49-F238E27FC236}">
                <a16:creationId xmlns:a16="http://schemas.microsoft.com/office/drawing/2014/main" id="{990A40B5-7F82-18BB-B78F-40C47FE82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5897" b="2"/>
          <a:stretch/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046636-1E1B-55B4-F979-A7B813A3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dirty="0">
                <a:solidFill>
                  <a:srgbClr val="FFFFFF"/>
                </a:solidFill>
              </a:rPr>
              <a:t>Randomness and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Probability Theory</a:t>
            </a:r>
          </a:p>
        </p:txBody>
      </p:sp>
    </p:spTree>
    <p:extLst>
      <p:ext uri="{BB962C8B-B14F-4D97-AF65-F5344CB8AC3E}">
        <p14:creationId xmlns:p14="http://schemas.microsoft.com/office/powerpoint/2010/main" val="165459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Uncertainty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D9722-CC31-47C7-ABC6-79DC691774B4}"/>
              </a:ext>
            </a:extLst>
          </p:cNvPr>
          <p:cNvSpPr/>
          <p:nvPr/>
        </p:nvSpPr>
        <p:spPr>
          <a:xfrm>
            <a:off x="685800" y="1548646"/>
            <a:ext cx="487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Probabilistic assertions summarize effects of:</a:t>
            </a:r>
          </a:p>
        </p:txBody>
      </p:sp>
      <p:graphicFrame>
        <p:nvGraphicFramePr>
          <p:cNvPr id="5" name="Content Placeholder 4" descr="Uncertainty can come form randomness, igrnorance or laziness.">
            <a:extLst>
              <a:ext uri="{FF2B5EF4-FFF2-40B4-BE49-F238E27FC236}">
                <a16:creationId xmlns:a16="http://schemas.microsoft.com/office/drawing/2014/main" id="{E62D95E5-F9D8-488B-B143-738E40769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11362"/>
              </p:ext>
            </p:extLst>
          </p:nvPr>
        </p:nvGraphicFramePr>
        <p:xfrm>
          <a:off x="628650" y="2133600"/>
          <a:ext cx="78867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6C7DCE-712A-4FA3-B0BD-C53D039B247B}"/>
              </a:ext>
            </a:extLst>
          </p:cNvPr>
          <p:cNvSpPr txBox="1"/>
          <p:nvPr/>
        </p:nvSpPr>
        <p:spPr>
          <a:xfrm>
            <a:off x="457200" y="60392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Example</a:t>
            </a:r>
            <a:r>
              <a:rPr lang="en-US" sz="2400" dirty="0"/>
              <a:t>: What is the source of uncertainty for a coin toss?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Probabilities?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 descr="Frequentists define probabilities as long-run relative frequencies. In Bayesian statistics, probabilities are subjective degrees of belief based on evidence. ">
                <a:extLst>
                  <a:ext uri="{FF2B5EF4-FFF2-40B4-BE49-F238E27FC236}">
                    <a16:creationId xmlns:a16="http://schemas.microsoft.com/office/drawing/2014/main" id="{B553EB54-A771-4C9D-95DE-A789AB88007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3139029"/>
                  </p:ext>
                </p:extLst>
              </p:nvPr>
            </p:nvGraphicFramePr>
            <p:xfrm>
              <a:off x="628650" y="1371600"/>
              <a:ext cx="7448550" cy="4648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Content Placeholder 3" descr="Frequentists define probabilities as long-run relative frequencies. In Bayesian statistics, probabilities are subjective degrees of belief based on evidence. ">
                <a:extLst>
                  <a:ext uri="{FF2B5EF4-FFF2-40B4-BE49-F238E27FC236}">
                    <a16:creationId xmlns:a16="http://schemas.microsoft.com/office/drawing/2014/main" id="{B553EB54-A771-4C9D-95DE-A789AB88007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3139029"/>
                  </p:ext>
                </p:extLst>
              </p:nvPr>
            </p:nvGraphicFramePr>
            <p:xfrm>
              <a:off x="628650" y="1371600"/>
              <a:ext cx="7448550" cy="4648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8682CC-359D-15CD-354D-FE352EC3BC12}"/>
              </a:ext>
            </a:extLst>
          </p:cNvPr>
          <p:cNvSpPr txBox="1"/>
          <p:nvPr/>
        </p:nvSpPr>
        <p:spPr>
          <a:xfrm rot="16200000">
            <a:off x="7377873" y="2612023"/>
            <a:ext cx="17526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lots of data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90A40-7DF0-3E6A-4754-E5F42C126E50}"/>
              </a:ext>
            </a:extLst>
          </p:cNvPr>
          <p:cNvSpPr txBox="1"/>
          <p:nvPr/>
        </p:nvSpPr>
        <p:spPr>
          <a:xfrm rot="16200000">
            <a:off x="7486649" y="4615190"/>
            <a:ext cx="16764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Limited data and learning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1B604-E3F2-EB2A-CE02-B1528D215B1E}"/>
              </a:ext>
            </a:extLst>
          </p:cNvPr>
          <p:cNvSpPr txBox="1"/>
          <p:nvPr/>
        </p:nvSpPr>
        <p:spPr>
          <a:xfrm>
            <a:off x="762000" y="6019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concepts are often used together.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</TotalTime>
  <Words>5307</Words>
  <Application>Microsoft Office PowerPoint</Application>
  <PresentationFormat>On-screen Show (4:3)</PresentationFormat>
  <Paragraphs>739</Paragraphs>
  <Slides>51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ＭＳ Ｐゴシック</vt:lpstr>
      <vt:lpstr>Aptos Narrow</vt:lpstr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CS 5/7320  Artificial Intelligence  Quantifying Uncertainty: Probabilities &amp; Bayesian Decision Making  AIMA Chapter 12</vt:lpstr>
      <vt:lpstr>Example: Catching a Flight with a Logical Agent</vt:lpstr>
      <vt:lpstr>Example: Catching a Flight with Belief States</vt:lpstr>
      <vt:lpstr>Example: Catching a Flight with Probabilities</vt:lpstr>
      <vt:lpstr>Making a Decision Under Uncertainty</vt:lpstr>
      <vt:lpstr>Contents of this Module</vt:lpstr>
      <vt:lpstr>Randomness and  Probability Theory</vt:lpstr>
      <vt:lpstr>Sources of Uncertainty</vt:lpstr>
      <vt:lpstr>What are Probabilities?</vt:lpstr>
      <vt:lpstr>Probability Theory Recap</vt:lpstr>
      <vt:lpstr>Bayesian Updates</vt:lpstr>
      <vt:lpstr>Bayes’ Theorem: The Bayesian Update Rule</vt:lpstr>
      <vt:lpstr>Problem: Getting Married in the Desert</vt:lpstr>
      <vt:lpstr>Example: Getting Married in the Desert</vt:lpstr>
      <vt:lpstr>Bayesian Intelligent Agents</vt:lpstr>
      <vt:lpstr>Independence  between Events</vt:lpstr>
      <vt:lpstr>Issues with Making Decisions using Bayes’ Rule</vt:lpstr>
      <vt:lpstr>Independence Between Events</vt:lpstr>
      <vt:lpstr>Decomposition of the Joint Probability Distribution With Independence</vt:lpstr>
      <vt:lpstr>Conditional Independence</vt:lpstr>
      <vt:lpstr>Decomposition of the Joint Probability Distribution With Conditional Independence</vt:lpstr>
      <vt:lpstr>Bayesian Networks</vt:lpstr>
      <vt:lpstr>Bayesian Decision Making Making Simple Decisions Under Uncertainty</vt:lpstr>
      <vt:lpstr>Probabilistic Inference</vt:lpstr>
      <vt:lpstr>The Optimal Decision Rule: MAP</vt:lpstr>
      <vt:lpstr>MAP: Maximum A Posteriori Decision</vt:lpstr>
      <vt:lpstr>MAP: Example</vt:lpstr>
      <vt:lpstr>Bayes Classifier</vt:lpstr>
      <vt:lpstr>Naïve Bayes Model</vt:lpstr>
      <vt:lpstr>Example: Naïve Bayesian Spam Filter</vt:lpstr>
      <vt:lpstr>Example: Naïve Bayes Spam Filter</vt:lpstr>
      <vt:lpstr>Message Features: Bag of Words from Natural Language Processing (NLP)</vt:lpstr>
      <vt:lpstr>Naïve Bayes Spam Filter Using Words</vt:lpstr>
      <vt:lpstr>Naïve Bayes Spam Filter: Decision Making</vt:lpstr>
      <vt:lpstr>Naïve Bayes Spam Filter: Parameter Estimation</vt:lpstr>
      <vt:lpstr>Summary</vt:lpstr>
      <vt:lpstr>Appendix: A Quick Review of Probability Theory</vt:lpstr>
      <vt:lpstr>Random Variables</vt:lpstr>
      <vt:lpstr>Events and Propositions</vt:lpstr>
      <vt:lpstr>Probabilities</vt:lpstr>
      <vt:lpstr>Joint Probability Distributions: Atomic Events</vt:lpstr>
      <vt:lpstr>Joint Probability Distributions</vt:lpstr>
      <vt:lpstr>Marginal Probability Distributions</vt:lpstr>
      <vt:lpstr>Marginal Probability Distributions 2</vt:lpstr>
      <vt:lpstr>Marginal Probability Distributions 3</vt:lpstr>
      <vt:lpstr>Conditional Probability</vt:lpstr>
      <vt:lpstr>Conditional Probability 2</vt:lpstr>
      <vt:lpstr>Conditional Distributions</vt:lpstr>
      <vt:lpstr>Normalization Trick</vt:lpstr>
      <vt:lpstr>Conditional Independence and  the Bayes’ Theorem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Uncertainty</dc:title>
  <dc:creator>michael</dc:creator>
  <cp:lastModifiedBy>Hahsler, Michael</cp:lastModifiedBy>
  <cp:revision>142</cp:revision>
  <dcterms:created xsi:type="dcterms:W3CDTF">2020-12-02T20:47:32Z</dcterms:created>
  <dcterms:modified xsi:type="dcterms:W3CDTF">2025-11-14T14:59:12Z</dcterms:modified>
</cp:coreProperties>
</file>