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8" r:id="rId1"/>
  </p:sldMasterIdLst>
  <p:notesMasterIdLst>
    <p:notesMasterId r:id="rId7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2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25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30" r:id="rId45"/>
    <p:sldId id="300" r:id="rId46"/>
    <p:sldId id="301" r:id="rId47"/>
    <p:sldId id="302" r:id="rId48"/>
    <p:sldId id="327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28" r:id="rId57"/>
    <p:sldId id="312" r:id="rId58"/>
    <p:sldId id="313" r:id="rId59"/>
    <p:sldId id="314" r:id="rId60"/>
    <p:sldId id="315" r:id="rId61"/>
    <p:sldId id="316" r:id="rId62"/>
    <p:sldId id="317" r:id="rId63"/>
    <p:sldId id="329" r:id="rId64"/>
    <p:sldId id="319" r:id="rId65"/>
    <p:sldId id="320" r:id="rId66"/>
    <p:sldId id="321" r:id="rId67"/>
    <p:sldId id="322" r:id="rId68"/>
    <p:sldId id="323" r:id="rId69"/>
    <p:sldId id="324" r:id="rId70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00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C36E-EDE8-44E1-AD6D-527F6F1F734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1DFB71-B40F-4903-9700-92037ABDF8E2}">
      <dgm:prSet/>
      <dgm:spPr/>
      <dgm:t>
        <a:bodyPr/>
        <a:lstStyle/>
        <a:p>
          <a:r>
            <a:rPr lang="en-US"/>
            <a:t>Descriptive Methods</a:t>
          </a:r>
        </a:p>
      </dgm:t>
    </dgm:pt>
    <dgm:pt modelId="{29D6CC39-B34A-4EE0-A198-CC62E892D6AB}" type="parTrans" cxnId="{724AD50D-39FA-4FB2-9B20-2F6B73CC2644}">
      <dgm:prSet/>
      <dgm:spPr/>
      <dgm:t>
        <a:bodyPr/>
        <a:lstStyle/>
        <a:p>
          <a:endParaRPr lang="en-US"/>
        </a:p>
      </dgm:t>
    </dgm:pt>
    <dgm:pt modelId="{DBA47DB1-A962-41DB-AD0A-82A0D0188F4E}" type="sibTrans" cxnId="{724AD50D-39FA-4FB2-9B20-2F6B73CC2644}">
      <dgm:prSet/>
      <dgm:spPr/>
      <dgm:t>
        <a:bodyPr/>
        <a:lstStyle/>
        <a:p>
          <a:endParaRPr lang="en-US"/>
        </a:p>
      </dgm:t>
    </dgm:pt>
    <dgm:pt modelId="{10BE4611-263F-48F0-A7D4-CC8FDBF88F7D}">
      <dgm:prSet/>
      <dgm:spPr/>
      <dgm:t>
        <a:bodyPr/>
        <a:lstStyle/>
        <a:p>
          <a:pPr>
            <a:buNone/>
          </a:pPr>
          <a:r>
            <a:rPr lang="en-US" dirty="0"/>
            <a:t>Find human-interpretable patterns that describe the data.</a:t>
          </a:r>
        </a:p>
      </dgm:t>
    </dgm:pt>
    <dgm:pt modelId="{935FD305-1F10-49C6-8FDD-792800AA7C4B}" type="parTrans" cxnId="{8031A70F-4E36-454E-9820-92790F8B8794}">
      <dgm:prSet/>
      <dgm:spPr/>
      <dgm:t>
        <a:bodyPr/>
        <a:lstStyle/>
        <a:p>
          <a:endParaRPr lang="en-US"/>
        </a:p>
      </dgm:t>
    </dgm:pt>
    <dgm:pt modelId="{D9F10BD0-DF83-47D2-846A-013997F4F47F}" type="sibTrans" cxnId="{8031A70F-4E36-454E-9820-92790F8B8794}">
      <dgm:prSet/>
      <dgm:spPr/>
      <dgm:t>
        <a:bodyPr/>
        <a:lstStyle/>
        <a:p>
          <a:endParaRPr lang="en-US"/>
        </a:p>
      </dgm:t>
    </dgm:pt>
    <dgm:pt modelId="{B70CBC28-4327-48FD-8C4C-819BFC202527}">
      <dgm:prSet/>
      <dgm:spPr/>
      <dgm:t>
        <a:bodyPr/>
        <a:lstStyle/>
        <a:p>
          <a:r>
            <a:rPr lang="en-US" dirty="0"/>
            <a:t>Predictive Methods</a:t>
          </a:r>
        </a:p>
      </dgm:t>
    </dgm:pt>
    <dgm:pt modelId="{1D5084B9-00F4-4272-9817-A27328FC7E24}" type="parTrans" cxnId="{44FB2E9A-16DB-4680-A50A-462A99EF2AC4}">
      <dgm:prSet/>
      <dgm:spPr/>
      <dgm:t>
        <a:bodyPr/>
        <a:lstStyle/>
        <a:p>
          <a:endParaRPr lang="en-US"/>
        </a:p>
      </dgm:t>
    </dgm:pt>
    <dgm:pt modelId="{C8A27649-BF52-41B2-A5E5-B9A28710BD3C}" type="sibTrans" cxnId="{44FB2E9A-16DB-4680-A50A-462A99EF2AC4}">
      <dgm:prSet/>
      <dgm:spPr/>
      <dgm:t>
        <a:bodyPr/>
        <a:lstStyle/>
        <a:p>
          <a:endParaRPr lang="en-US"/>
        </a:p>
      </dgm:t>
    </dgm:pt>
    <dgm:pt modelId="{592F67BA-5EB8-4538-8C3D-7131E8AFBFE9}">
      <dgm:prSet/>
      <dgm:spPr/>
      <dgm:t>
        <a:bodyPr/>
        <a:lstStyle/>
        <a:p>
          <a:pPr>
            <a:buNone/>
          </a:pPr>
          <a:r>
            <a:rPr lang="en-US" dirty="0"/>
            <a:t>Use some features (variables) to predict unknown or future value of other variable.</a:t>
          </a:r>
        </a:p>
      </dgm:t>
    </dgm:pt>
    <dgm:pt modelId="{FAE889CC-56DB-4BFF-B8CF-C74420757837}" type="parTrans" cxnId="{7F929DA8-ABC6-44D7-99A9-3BC6AEF5A23B}">
      <dgm:prSet/>
      <dgm:spPr/>
      <dgm:t>
        <a:bodyPr/>
        <a:lstStyle/>
        <a:p>
          <a:endParaRPr lang="en-US"/>
        </a:p>
      </dgm:t>
    </dgm:pt>
    <dgm:pt modelId="{CB81165A-683E-417B-B4AE-86AD3C198810}" type="sibTrans" cxnId="{7F929DA8-ABC6-44D7-99A9-3BC6AEF5A23B}">
      <dgm:prSet/>
      <dgm:spPr/>
      <dgm:t>
        <a:bodyPr/>
        <a:lstStyle/>
        <a:p>
          <a:endParaRPr lang="en-US"/>
        </a:p>
      </dgm:t>
    </dgm:pt>
    <dgm:pt modelId="{2684467A-432C-4650-93E4-73D3A3916BC9}" type="pres">
      <dgm:prSet presAssocID="{1331C36E-EDE8-44E1-AD6D-527F6F1F734B}" presName="Name0" presStyleCnt="0">
        <dgm:presLayoutVars>
          <dgm:dir/>
          <dgm:animLvl val="lvl"/>
          <dgm:resizeHandles val="exact"/>
        </dgm:presLayoutVars>
      </dgm:prSet>
      <dgm:spPr/>
    </dgm:pt>
    <dgm:pt modelId="{024C48D9-F24E-4DDC-9806-45014B53CA5B}" type="pres">
      <dgm:prSet presAssocID="{FF1DFB71-B40F-4903-9700-92037ABDF8E2}" presName="linNode" presStyleCnt="0"/>
      <dgm:spPr/>
    </dgm:pt>
    <dgm:pt modelId="{9A48F2D0-0D59-49EC-AA09-68C94A5F018A}" type="pres">
      <dgm:prSet presAssocID="{FF1DFB71-B40F-4903-9700-92037ABDF8E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BDEC67-E543-4FD6-9842-7CC331700AC0}" type="pres">
      <dgm:prSet presAssocID="{FF1DFB71-B40F-4903-9700-92037ABDF8E2}" presName="descendantText" presStyleLbl="alignAccFollowNode1" presStyleIdx="0" presStyleCnt="2">
        <dgm:presLayoutVars>
          <dgm:bulletEnabled val="1"/>
        </dgm:presLayoutVars>
      </dgm:prSet>
      <dgm:spPr/>
    </dgm:pt>
    <dgm:pt modelId="{03899EAA-91AC-4A31-B5E0-2B7ECA706A29}" type="pres">
      <dgm:prSet presAssocID="{DBA47DB1-A962-41DB-AD0A-82A0D0188F4E}" presName="sp" presStyleCnt="0"/>
      <dgm:spPr/>
    </dgm:pt>
    <dgm:pt modelId="{B6617C66-C3D5-49B9-ADC7-7D7E1636A22A}" type="pres">
      <dgm:prSet presAssocID="{B70CBC28-4327-48FD-8C4C-819BFC202527}" presName="linNode" presStyleCnt="0"/>
      <dgm:spPr/>
    </dgm:pt>
    <dgm:pt modelId="{CA76CDD3-3DF8-4122-B56E-3D6E118C19EA}" type="pres">
      <dgm:prSet presAssocID="{B70CBC28-4327-48FD-8C4C-819BFC20252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BFCA82D-5EBA-4C9E-B74F-E08961653B8F}" type="pres">
      <dgm:prSet presAssocID="{B70CBC28-4327-48FD-8C4C-819BFC20252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24AD50D-39FA-4FB2-9B20-2F6B73CC2644}" srcId="{1331C36E-EDE8-44E1-AD6D-527F6F1F734B}" destId="{FF1DFB71-B40F-4903-9700-92037ABDF8E2}" srcOrd="0" destOrd="0" parTransId="{29D6CC39-B34A-4EE0-A198-CC62E892D6AB}" sibTransId="{DBA47DB1-A962-41DB-AD0A-82A0D0188F4E}"/>
    <dgm:cxn modelId="{8031A70F-4E36-454E-9820-92790F8B8794}" srcId="{FF1DFB71-B40F-4903-9700-92037ABDF8E2}" destId="{10BE4611-263F-48F0-A7D4-CC8FDBF88F7D}" srcOrd="0" destOrd="0" parTransId="{935FD305-1F10-49C6-8FDD-792800AA7C4B}" sibTransId="{D9F10BD0-DF83-47D2-846A-013997F4F47F}"/>
    <dgm:cxn modelId="{F58FAA29-0BA1-4211-BD96-5C84C9533F5B}" type="presOf" srcId="{592F67BA-5EB8-4538-8C3D-7131E8AFBFE9}" destId="{9BFCA82D-5EBA-4C9E-B74F-E08961653B8F}" srcOrd="0" destOrd="0" presId="urn:microsoft.com/office/officeart/2005/8/layout/vList5"/>
    <dgm:cxn modelId="{00FA8F32-170E-4177-B5F0-BD7ACAF2B4A1}" type="presOf" srcId="{B70CBC28-4327-48FD-8C4C-819BFC202527}" destId="{CA76CDD3-3DF8-4122-B56E-3D6E118C19EA}" srcOrd="0" destOrd="0" presId="urn:microsoft.com/office/officeart/2005/8/layout/vList5"/>
    <dgm:cxn modelId="{EC264749-B2D3-48A2-A231-BC5C484FC8F5}" type="presOf" srcId="{10BE4611-263F-48F0-A7D4-CC8FDBF88F7D}" destId="{87BDEC67-E543-4FD6-9842-7CC331700AC0}" srcOrd="0" destOrd="0" presId="urn:microsoft.com/office/officeart/2005/8/layout/vList5"/>
    <dgm:cxn modelId="{44FB2E9A-16DB-4680-A50A-462A99EF2AC4}" srcId="{1331C36E-EDE8-44E1-AD6D-527F6F1F734B}" destId="{B70CBC28-4327-48FD-8C4C-819BFC202527}" srcOrd="1" destOrd="0" parTransId="{1D5084B9-00F4-4272-9817-A27328FC7E24}" sibTransId="{C8A27649-BF52-41B2-A5E5-B9A28710BD3C}"/>
    <dgm:cxn modelId="{7F929DA8-ABC6-44D7-99A9-3BC6AEF5A23B}" srcId="{B70CBC28-4327-48FD-8C4C-819BFC202527}" destId="{592F67BA-5EB8-4538-8C3D-7131E8AFBFE9}" srcOrd="0" destOrd="0" parTransId="{FAE889CC-56DB-4BFF-B8CF-C74420757837}" sibTransId="{CB81165A-683E-417B-B4AE-86AD3C198810}"/>
    <dgm:cxn modelId="{D41772C9-6536-4C97-A128-B5ABA52F74FA}" type="presOf" srcId="{1331C36E-EDE8-44E1-AD6D-527F6F1F734B}" destId="{2684467A-432C-4650-93E4-73D3A3916BC9}" srcOrd="0" destOrd="0" presId="urn:microsoft.com/office/officeart/2005/8/layout/vList5"/>
    <dgm:cxn modelId="{C8F26BE1-CD3F-484D-849A-9FBE39958B88}" type="presOf" srcId="{FF1DFB71-B40F-4903-9700-92037ABDF8E2}" destId="{9A48F2D0-0D59-49EC-AA09-68C94A5F018A}" srcOrd="0" destOrd="0" presId="urn:microsoft.com/office/officeart/2005/8/layout/vList5"/>
    <dgm:cxn modelId="{6D798CB1-8B08-41A3-AD55-E5504EB4ADB2}" type="presParOf" srcId="{2684467A-432C-4650-93E4-73D3A3916BC9}" destId="{024C48D9-F24E-4DDC-9806-45014B53CA5B}" srcOrd="0" destOrd="0" presId="urn:microsoft.com/office/officeart/2005/8/layout/vList5"/>
    <dgm:cxn modelId="{7C2FF8E7-CF9A-4744-A865-6D978FC14C54}" type="presParOf" srcId="{024C48D9-F24E-4DDC-9806-45014B53CA5B}" destId="{9A48F2D0-0D59-49EC-AA09-68C94A5F018A}" srcOrd="0" destOrd="0" presId="urn:microsoft.com/office/officeart/2005/8/layout/vList5"/>
    <dgm:cxn modelId="{059BFF58-53F6-479E-A09A-741AD95A6F89}" type="presParOf" srcId="{024C48D9-F24E-4DDC-9806-45014B53CA5B}" destId="{87BDEC67-E543-4FD6-9842-7CC331700AC0}" srcOrd="1" destOrd="0" presId="urn:microsoft.com/office/officeart/2005/8/layout/vList5"/>
    <dgm:cxn modelId="{2C77F312-4312-4449-AAFA-6F1E75038774}" type="presParOf" srcId="{2684467A-432C-4650-93E4-73D3A3916BC9}" destId="{03899EAA-91AC-4A31-B5E0-2B7ECA706A29}" srcOrd="1" destOrd="0" presId="urn:microsoft.com/office/officeart/2005/8/layout/vList5"/>
    <dgm:cxn modelId="{24EAE861-FDB6-46A8-9CBC-644F80CC3CAA}" type="presParOf" srcId="{2684467A-432C-4650-93E4-73D3A3916BC9}" destId="{B6617C66-C3D5-49B9-ADC7-7D7E1636A22A}" srcOrd="2" destOrd="0" presId="urn:microsoft.com/office/officeart/2005/8/layout/vList5"/>
    <dgm:cxn modelId="{2CBD7338-5474-44D5-B59D-06005C87882F}" type="presParOf" srcId="{B6617C66-C3D5-49B9-ADC7-7D7E1636A22A}" destId="{CA76CDD3-3DF8-4122-B56E-3D6E118C19EA}" srcOrd="0" destOrd="0" presId="urn:microsoft.com/office/officeart/2005/8/layout/vList5"/>
    <dgm:cxn modelId="{F2B68DB3-3058-4BA5-BE1D-294CADCD6D90}" type="presParOf" srcId="{B6617C66-C3D5-49B9-ADC7-7D7E1636A22A}" destId="{9BFCA82D-5EBA-4C9E-B74F-E08961653B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37F43D-6B30-43FA-A5DA-E1ABD9459EA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7CA699-8BBC-4772-B86C-1D35B4542000}">
      <dgm:prSet/>
      <dgm:spPr/>
      <dgm:t>
        <a:bodyPr/>
        <a:lstStyle/>
        <a:p>
          <a:r>
            <a:rPr lang="en-US" dirty="0"/>
            <a:t>Data Mining is interdisciplinary and overlaps significantly with many fields</a:t>
          </a:r>
        </a:p>
      </dgm:t>
    </dgm:pt>
    <dgm:pt modelId="{BE7945AA-B4AB-47C6-8554-05C27FB2E211}" type="parTrans" cxnId="{3BA9B8B6-F562-4DEB-A061-0AC800E0C7CF}">
      <dgm:prSet/>
      <dgm:spPr/>
      <dgm:t>
        <a:bodyPr/>
        <a:lstStyle/>
        <a:p>
          <a:endParaRPr lang="en-US"/>
        </a:p>
      </dgm:t>
    </dgm:pt>
    <dgm:pt modelId="{2D183FAB-BBBA-438F-8790-BE8632988067}" type="sibTrans" cxnId="{3BA9B8B6-F562-4DEB-A061-0AC800E0C7CF}">
      <dgm:prSet/>
      <dgm:spPr/>
      <dgm:t>
        <a:bodyPr/>
        <a:lstStyle/>
        <a:p>
          <a:endParaRPr lang="en-US"/>
        </a:p>
      </dgm:t>
    </dgm:pt>
    <dgm:pt modelId="{BB515DB6-254D-4520-8EA3-08645BAE7946}">
      <dgm:prSet/>
      <dgm:spPr/>
      <dgm:t>
        <a:bodyPr/>
        <a:lstStyle/>
        <a:p>
          <a:r>
            <a:rPr lang="en-US" dirty="0"/>
            <a:t>Statistics</a:t>
          </a:r>
        </a:p>
      </dgm:t>
    </dgm:pt>
    <dgm:pt modelId="{59FD018C-5052-4E93-88DB-0DC2B495BD87}" type="parTrans" cxnId="{B1F4776F-D83B-43B5-B75C-8F81868BE52D}">
      <dgm:prSet/>
      <dgm:spPr/>
      <dgm:t>
        <a:bodyPr/>
        <a:lstStyle/>
        <a:p>
          <a:endParaRPr lang="en-US"/>
        </a:p>
      </dgm:t>
    </dgm:pt>
    <dgm:pt modelId="{DDF4C183-35ED-4558-A6F1-A65ACD7343AB}" type="sibTrans" cxnId="{B1F4776F-D83B-43B5-B75C-8F81868BE52D}">
      <dgm:prSet/>
      <dgm:spPr/>
      <dgm:t>
        <a:bodyPr/>
        <a:lstStyle/>
        <a:p>
          <a:endParaRPr lang="en-US"/>
        </a:p>
      </dgm:t>
    </dgm:pt>
    <dgm:pt modelId="{72A929BE-3190-4CFD-B470-DB420D5DEFF9}">
      <dgm:prSet/>
      <dgm:spPr/>
      <dgm:t>
        <a:bodyPr/>
        <a:lstStyle/>
        <a:p>
          <a:r>
            <a:rPr lang="en-US"/>
            <a:t>CS (machine learning, AI, data bases)</a:t>
          </a:r>
        </a:p>
      </dgm:t>
    </dgm:pt>
    <dgm:pt modelId="{8BBE8059-BB97-43A7-B744-A9E9F58BAEB2}" type="parTrans" cxnId="{2382EF95-0126-4BFE-824A-8303D73E2EEC}">
      <dgm:prSet/>
      <dgm:spPr/>
      <dgm:t>
        <a:bodyPr/>
        <a:lstStyle/>
        <a:p>
          <a:endParaRPr lang="en-US"/>
        </a:p>
      </dgm:t>
    </dgm:pt>
    <dgm:pt modelId="{E82A3084-446D-46D6-B822-130447118DE0}" type="sibTrans" cxnId="{2382EF95-0126-4BFE-824A-8303D73E2EEC}">
      <dgm:prSet/>
      <dgm:spPr/>
      <dgm:t>
        <a:bodyPr/>
        <a:lstStyle/>
        <a:p>
          <a:endParaRPr lang="en-US"/>
        </a:p>
      </dgm:t>
    </dgm:pt>
    <dgm:pt modelId="{075817D7-C3A7-4E74-82C3-507BFA743684}">
      <dgm:prSet/>
      <dgm:spPr/>
      <dgm:t>
        <a:bodyPr/>
        <a:lstStyle/>
        <a:p>
          <a:r>
            <a:rPr lang="en-US" dirty="0"/>
            <a:t>Optimization (Operations Research)</a:t>
          </a:r>
        </a:p>
      </dgm:t>
    </dgm:pt>
    <dgm:pt modelId="{D33088BA-1E9A-4C6C-BAB0-B78E8FE79536}" type="parTrans" cxnId="{D22D80B1-4020-4944-8276-A8804B7B9702}">
      <dgm:prSet/>
      <dgm:spPr/>
      <dgm:t>
        <a:bodyPr/>
        <a:lstStyle/>
        <a:p>
          <a:endParaRPr lang="en-US"/>
        </a:p>
      </dgm:t>
    </dgm:pt>
    <dgm:pt modelId="{B47ABAE6-0C87-4BF7-82E0-C13B7A195625}" type="sibTrans" cxnId="{D22D80B1-4020-4944-8276-A8804B7B9702}">
      <dgm:prSet/>
      <dgm:spPr/>
      <dgm:t>
        <a:bodyPr/>
        <a:lstStyle/>
        <a:p>
          <a:endParaRPr lang="en-US"/>
        </a:p>
      </dgm:t>
    </dgm:pt>
    <dgm:pt modelId="{3F224388-F4AD-496D-BE34-3CD6C1E2F5DC}">
      <dgm:prSet/>
      <dgm:spPr/>
      <dgm:t>
        <a:bodyPr/>
        <a:lstStyle/>
        <a:p>
          <a:r>
            <a:rPr lang="en-US" dirty="0"/>
            <a:t>Data Mining requires a team effort with members who have expertise in several areas</a:t>
          </a:r>
        </a:p>
      </dgm:t>
    </dgm:pt>
    <dgm:pt modelId="{BF7B1D1A-21D9-45BA-BB46-95F66A13013C}" type="parTrans" cxnId="{046855C0-DF2D-4305-8E72-C92BDEF22296}">
      <dgm:prSet/>
      <dgm:spPr/>
      <dgm:t>
        <a:bodyPr/>
        <a:lstStyle/>
        <a:p>
          <a:endParaRPr lang="en-US"/>
        </a:p>
      </dgm:t>
    </dgm:pt>
    <dgm:pt modelId="{69B84122-3B99-405E-8A27-3A36C9B83D30}" type="sibTrans" cxnId="{046855C0-DF2D-4305-8E72-C92BDEF22296}">
      <dgm:prSet/>
      <dgm:spPr/>
      <dgm:t>
        <a:bodyPr/>
        <a:lstStyle/>
        <a:p>
          <a:endParaRPr lang="en-US"/>
        </a:p>
      </dgm:t>
    </dgm:pt>
    <dgm:pt modelId="{779660C4-225A-4E4D-BA3C-DE6193ABBDAF}">
      <dgm:prSet/>
      <dgm:spPr/>
      <dgm:t>
        <a:bodyPr/>
        <a:lstStyle/>
        <a:p>
          <a:r>
            <a:rPr lang="en-US" dirty="0"/>
            <a:t>Data management</a:t>
          </a:r>
        </a:p>
      </dgm:t>
    </dgm:pt>
    <dgm:pt modelId="{9496E405-F9BD-4515-8B6E-B11BB38A7E28}" type="parTrans" cxnId="{CB3ED693-B682-4426-8D27-86E04244FB8E}">
      <dgm:prSet/>
      <dgm:spPr/>
      <dgm:t>
        <a:bodyPr/>
        <a:lstStyle/>
        <a:p>
          <a:endParaRPr lang="en-US"/>
        </a:p>
      </dgm:t>
    </dgm:pt>
    <dgm:pt modelId="{9873C5E5-FE31-4728-8B66-41D41CFCF2E6}" type="sibTrans" cxnId="{CB3ED693-B682-4426-8D27-86E04244FB8E}">
      <dgm:prSet/>
      <dgm:spPr/>
      <dgm:t>
        <a:bodyPr/>
        <a:lstStyle/>
        <a:p>
          <a:endParaRPr lang="en-US"/>
        </a:p>
      </dgm:t>
    </dgm:pt>
    <dgm:pt modelId="{316AEF7B-296B-43E1-B384-676ECE6E4184}">
      <dgm:prSet/>
      <dgm:spPr/>
      <dgm:t>
        <a:bodyPr/>
        <a:lstStyle/>
        <a:p>
          <a:r>
            <a:rPr lang="en-US" dirty="0"/>
            <a:t>Statistics</a:t>
          </a:r>
        </a:p>
      </dgm:t>
    </dgm:pt>
    <dgm:pt modelId="{40A004F5-1689-4F76-946B-C3AD9C507C49}" type="parTrans" cxnId="{167028E4-FDCF-4C6C-9BA0-B7A8962E4C64}">
      <dgm:prSet/>
      <dgm:spPr/>
      <dgm:t>
        <a:bodyPr/>
        <a:lstStyle/>
        <a:p>
          <a:endParaRPr lang="en-US"/>
        </a:p>
      </dgm:t>
    </dgm:pt>
    <dgm:pt modelId="{72610D82-D666-4E74-948D-935F345268C7}" type="sibTrans" cxnId="{167028E4-FDCF-4C6C-9BA0-B7A8962E4C64}">
      <dgm:prSet/>
      <dgm:spPr/>
      <dgm:t>
        <a:bodyPr/>
        <a:lstStyle/>
        <a:p>
          <a:endParaRPr lang="en-US"/>
        </a:p>
      </dgm:t>
    </dgm:pt>
    <dgm:pt modelId="{62B8F781-18A3-47DB-82FA-873669F1A5D9}">
      <dgm:prSet/>
      <dgm:spPr/>
      <dgm:t>
        <a:bodyPr/>
        <a:lstStyle/>
        <a:p>
          <a:r>
            <a:rPr lang="en-US" dirty="0"/>
            <a:t>Programming</a:t>
          </a:r>
        </a:p>
      </dgm:t>
    </dgm:pt>
    <dgm:pt modelId="{1816426A-EC9A-4900-805E-A58035DAB12A}" type="parTrans" cxnId="{1B909A70-1897-47C3-85B0-7890B80DA255}">
      <dgm:prSet/>
      <dgm:spPr/>
      <dgm:t>
        <a:bodyPr/>
        <a:lstStyle/>
        <a:p>
          <a:endParaRPr lang="en-US"/>
        </a:p>
      </dgm:t>
    </dgm:pt>
    <dgm:pt modelId="{21DC0768-8762-421F-BEC8-88005949AD6A}" type="sibTrans" cxnId="{1B909A70-1897-47C3-85B0-7890B80DA255}">
      <dgm:prSet/>
      <dgm:spPr/>
      <dgm:t>
        <a:bodyPr/>
        <a:lstStyle/>
        <a:p>
          <a:endParaRPr lang="en-US"/>
        </a:p>
      </dgm:t>
    </dgm:pt>
    <dgm:pt modelId="{AD9BB617-D97E-4C2A-8E06-A182642E4602}">
      <dgm:prSet/>
      <dgm:spPr/>
      <dgm:t>
        <a:bodyPr/>
        <a:lstStyle/>
        <a:p>
          <a:r>
            <a:rPr lang="en-US" dirty="0"/>
            <a:t>Communication </a:t>
          </a:r>
        </a:p>
      </dgm:t>
    </dgm:pt>
    <dgm:pt modelId="{65B76E1A-3F3E-4301-AB2A-6E828BEF9305}" type="parTrans" cxnId="{6F327766-255B-493E-B508-0870B97FC05F}">
      <dgm:prSet/>
      <dgm:spPr/>
      <dgm:t>
        <a:bodyPr/>
        <a:lstStyle/>
        <a:p>
          <a:endParaRPr lang="en-US"/>
        </a:p>
      </dgm:t>
    </dgm:pt>
    <dgm:pt modelId="{EFB41A9D-8E1B-46EC-8499-1E3581A7ACB8}" type="sibTrans" cxnId="{6F327766-255B-493E-B508-0870B97FC05F}">
      <dgm:prSet/>
      <dgm:spPr/>
      <dgm:t>
        <a:bodyPr/>
        <a:lstStyle/>
        <a:p>
          <a:endParaRPr lang="en-US"/>
        </a:p>
      </dgm:t>
    </dgm:pt>
    <dgm:pt modelId="{65E97A52-D3F9-4ABD-AD14-C20E5760F2D9}">
      <dgm:prSet/>
      <dgm:spPr/>
      <dgm:t>
        <a:bodyPr/>
        <a:lstStyle/>
        <a:p>
          <a:r>
            <a:rPr lang="en-US" dirty="0"/>
            <a:t>+ Application domain</a:t>
          </a:r>
        </a:p>
      </dgm:t>
    </dgm:pt>
    <dgm:pt modelId="{271950C0-8881-445C-AB61-B15B392ED0D4}" type="parTrans" cxnId="{4B895C7C-57B5-4013-A05D-D991FB1D9196}">
      <dgm:prSet/>
      <dgm:spPr/>
      <dgm:t>
        <a:bodyPr/>
        <a:lstStyle/>
        <a:p>
          <a:endParaRPr lang="en-US"/>
        </a:p>
      </dgm:t>
    </dgm:pt>
    <dgm:pt modelId="{E3D115ED-18F7-4EE6-8C22-3F0C74F091DC}" type="sibTrans" cxnId="{4B895C7C-57B5-4013-A05D-D991FB1D9196}">
      <dgm:prSet/>
      <dgm:spPr/>
      <dgm:t>
        <a:bodyPr/>
        <a:lstStyle/>
        <a:p>
          <a:endParaRPr lang="en-US"/>
        </a:p>
      </dgm:t>
    </dgm:pt>
    <dgm:pt modelId="{965E63B9-76DF-4E69-9EB2-463EDD3F0D3F}">
      <dgm:prSet/>
      <dgm:spPr/>
      <dgm:t>
        <a:bodyPr/>
        <a:lstStyle/>
        <a:p>
          <a:r>
            <a:rPr lang="en-US" dirty="0"/>
            <a:t>(Business) Analytics</a:t>
          </a:r>
        </a:p>
      </dgm:t>
    </dgm:pt>
    <dgm:pt modelId="{A8CBE517-7BAE-4318-B64C-0D5E84D1BF5F}" type="parTrans" cxnId="{890B0436-D690-43FA-8501-34E9A0595944}">
      <dgm:prSet/>
      <dgm:spPr/>
      <dgm:t>
        <a:bodyPr/>
        <a:lstStyle/>
        <a:p>
          <a:endParaRPr lang="en-US"/>
        </a:p>
      </dgm:t>
    </dgm:pt>
    <dgm:pt modelId="{003F9EEB-D93F-4F8A-8A9B-325215591069}" type="sibTrans" cxnId="{890B0436-D690-43FA-8501-34E9A0595944}">
      <dgm:prSet/>
      <dgm:spPr/>
      <dgm:t>
        <a:bodyPr/>
        <a:lstStyle/>
        <a:p>
          <a:endParaRPr lang="en-US"/>
        </a:p>
      </dgm:t>
    </dgm:pt>
    <dgm:pt modelId="{F9F031FA-9B80-45B6-92CC-120E4EE234FB}">
      <dgm:prSet/>
      <dgm:spPr/>
      <dgm:t>
        <a:bodyPr/>
        <a:lstStyle/>
        <a:p>
          <a:r>
            <a:rPr lang="en-US" dirty="0"/>
            <a:t>Data Science</a:t>
          </a:r>
        </a:p>
      </dgm:t>
    </dgm:pt>
    <dgm:pt modelId="{5D28A6E7-A8EE-4192-8C82-24A81A80F724}" type="parTrans" cxnId="{7FD7C7CC-A0A1-442B-98B2-84199C86797A}">
      <dgm:prSet/>
      <dgm:spPr/>
      <dgm:t>
        <a:bodyPr/>
        <a:lstStyle/>
        <a:p>
          <a:endParaRPr lang="en-US"/>
        </a:p>
      </dgm:t>
    </dgm:pt>
    <dgm:pt modelId="{D7462B76-EDCF-4278-BD21-2076BEC594E3}" type="sibTrans" cxnId="{7FD7C7CC-A0A1-442B-98B2-84199C86797A}">
      <dgm:prSet/>
      <dgm:spPr/>
      <dgm:t>
        <a:bodyPr/>
        <a:lstStyle/>
        <a:p>
          <a:endParaRPr lang="en-US"/>
        </a:p>
      </dgm:t>
    </dgm:pt>
    <dgm:pt modelId="{D6131DE5-AC62-4953-B4F6-20DD81686A01}" type="pres">
      <dgm:prSet presAssocID="{8637F43D-6B30-43FA-A5DA-E1ABD9459EA2}" presName="Name0" presStyleCnt="0">
        <dgm:presLayoutVars>
          <dgm:dir/>
          <dgm:animLvl val="lvl"/>
          <dgm:resizeHandles val="exact"/>
        </dgm:presLayoutVars>
      </dgm:prSet>
      <dgm:spPr/>
    </dgm:pt>
    <dgm:pt modelId="{E0EFB521-647D-43E4-9AE4-486C9FF9D6C9}" type="pres">
      <dgm:prSet presAssocID="{EA7CA699-8BBC-4772-B86C-1D35B4542000}" presName="composite" presStyleCnt="0"/>
      <dgm:spPr/>
    </dgm:pt>
    <dgm:pt modelId="{B91AFDBA-E290-4049-953F-2E7FBA565499}" type="pres">
      <dgm:prSet presAssocID="{EA7CA699-8BBC-4772-B86C-1D35B45420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78BC2FF-8107-4275-BAF2-794839D12CAA}" type="pres">
      <dgm:prSet presAssocID="{EA7CA699-8BBC-4772-B86C-1D35B4542000}" presName="desTx" presStyleLbl="alignAccFollowNode1" presStyleIdx="0" presStyleCnt="2">
        <dgm:presLayoutVars>
          <dgm:bulletEnabled val="1"/>
        </dgm:presLayoutVars>
      </dgm:prSet>
      <dgm:spPr/>
    </dgm:pt>
    <dgm:pt modelId="{231A91CE-0DDE-4BC1-A693-27DD896AC171}" type="pres">
      <dgm:prSet presAssocID="{2D183FAB-BBBA-438F-8790-BE8632988067}" presName="space" presStyleCnt="0"/>
      <dgm:spPr/>
    </dgm:pt>
    <dgm:pt modelId="{AB39DCCC-EF47-48A6-BD90-40871EF1330F}" type="pres">
      <dgm:prSet presAssocID="{3F224388-F4AD-496D-BE34-3CD6C1E2F5DC}" presName="composite" presStyleCnt="0"/>
      <dgm:spPr/>
    </dgm:pt>
    <dgm:pt modelId="{239412D2-F346-45FC-8469-91560F4E50C2}" type="pres">
      <dgm:prSet presAssocID="{3F224388-F4AD-496D-BE34-3CD6C1E2F5D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82B3D7-75A3-4553-8029-9B8DB676EB36}" type="pres">
      <dgm:prSet presAssocID="{3F224388-F4AD-496D-BE34-3CD6C1E2F5D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FACB0A-A52C-4FBB-8031-D6668DD15066}" type="presOf" srcId="{BB515DB6-254D-4520-8EA3-08645BAE7946}" destId="{878BC2FF-8107-4275-BAF2-794839D12CAA}" srcOrd="0" destOrd="0" presId="urn:microsoft.com/office/officeart/2005/8/layout/hList1"/>
    <dgm:cxn modelId="{40E1D90E-93B2-44DE-BD94-715D2AD219BD}" type="presOf" srcId="{AD9BB617-D97E-4C2A-8E06-A182642E4602}" destId="{C382B3D7-75A3-4553-8029-9B8DB676EB36}" srcOrd="0" destOrd="3" presId="urn:microsoft.com/office/officeart/2005/8/layout/hList1"/>
    <dgm:cxn modelId="{7BB4FE0E-CD42-4388-BC64-C18045537280}" type="presOf" srcId="{F9F031FA-9B80-45B6-92CC-120E4EE234FB}" destId="{878BC2FF-8107-4275-BAF2-794839D12CAA}" srcOrd="0" destOrd="4" presId="urn:microsoft.com/office/officeart/2005/8/layout/hList1"/>
    <dgm:cxn modelId="{05C3311A-897F-4DB3-96AE-90E97A241E32}" type="presOf" srcId="{8637F43D-6B30-43FA-A5DA-E1ABD9459EA2}" destId="{D6131DE5-AC62-4953-B4F6-20DD81686A01}" srcOrd="0" destOrd="0" presId="urn:microsoft.com/office/officeart/2005/8/layout/hList1"/>
    <dgm:cxn modelId="{AA69362A-A317-4BEC-B993-A9827218289D}" type="presOf" srcId="{075817D7-C3A7-4E74-82C3-507BFA743684}" destId="{878BC2FF-8107-4275-BAF2-794839D12CAA}" srcOrd="0" destOrd="2" presId="urn:microsoft.com/office/officeart/2005/8/layout/hList1"/>
    <dgm:cxn modelId="{BA6EFA2D-84DE-4ACA-9F89-3C4C98F0BC87}" type="presOf" srcId="{EA7CA699-8BBC-4772-B86C-1D35B4542000}" destId="{B91AFDBA-E290-4049-953F-2E7FBA565499}" srcOrd="0" destOrd="0" presId="urn:microsoft.com/office/officeart/2005/8/layout/hList1"/>
    <dgm:cxn modelId="{890B0436-D690-43FA-8501-34E9A0595944}" srcId="{EA7CA699-8BBC-4772-B86C-1D35B4542000}" destId="{965E63B9-76DF-4E69-9EB2-463EDD3F0D3F}" srcOrd="3" destOrd="0" parTransId="{A8CBE517-7BAE-4318-B64C-0D5E84D1BF5F}" sibTransId="{003F9EEB-D93F-4F8A-8A9B-325215591069}"/>
    <dgm:cxn modelId="{6F327766-255B-493E-B508-0870B97FC05F}" srcId="{3F224388-F4AD-496D-BE34-3CD6C1E2F5DC}" destId="{AD9BB617-D97E-4C2A-8E06-A182642E4602}" srcOrd="3" destOrd="0" parTransId="{65B76E1A-3F3E-4301-AB2A-6E828BEF9305}" sibTransId="{EFB41A9D-8E1B-46EC-8499-1E3581A7ACB8}"/>
    <dgm:cxn modelId="{2E6DA149-11B4-476E-956A-8F612E57DCD2}" type="presOf" srcId="{65E97A52-D3F9-4ABD-AD14-C20E5760F2D9}" destId="{C382B3D7-75A3-4553-8029-9B8DB676EB36}" srcOrd="0" destOrd="4" presId="urn:microsoft.com/office/officeart/2005/8/layout/hList1"/>
    <dgm:cxn modelId="{B1F4776F-D83B-43B5-B75C-8F81868BE52D}" srcId="{EA7CA699-8BBC-4772-B86C-1D35B4542000}" destId="{BB515DB6-254D-4520-8EA3-08645BAE7946}" srcOrd="0" destOrd="0" parTransId="{59FD018C-5052-4E93-88DB-0DC2B495BD87}" sibTransId="{DDF4C183-35ED-4558-A6F1-A65ACD7343AB}"/>
    <dgm:cxn modelId="{1B909A70-1897-47C3-85B0-7890B80DA255}" srcId="{3F224388-F4AD-496D-BE34-3CD6C1E2F5DC}" destId="{62B8F781-18A3-47DB-82FA-873669F1A5D9}" srcOrd="2" destOrd="0" parTransId="{1816426A-EC9A-4900-805E-A58035DAB12A}" sibTransId="{21DC0768-8762-421F-BEC8-88005949AD6A}"/>
    <dgm:cxn modelId="{4B895C7C-57B5-4013-A05D-D991FB1D9196}" srcId="{3F224388-F4AD-496D-BE34-3CD6C1E2F5DC}" destId="{65E97A52-D3F9-4ABD-AD14-C20E5760F2D9}" srcOrd="4" destOrd="0" parTransId="{271950C0-8881-445C-AB61-B15B392ED0D4}" sibTransId="{E3D115ED-18F7-4EE6-8C22-3F0C74F091DC}"/>
    <dgm:cxn modelId="{4ED15991-F506-4C69-8B85-79B1BEC10E92}" type="presOf" srcId="{62B8F781-18A3-47DB-82FA-873669F1A5D9}" destId="{C382B3D7-75A3-4553-8029-9B8DB676EB36}" srcOrd="0" destOrd="2" presId="urn:microsoft.com/office/officeart/2005/8/layout/hList1"/>
    <dgm:cxn modelId="{CB3ED693-B682-4426-8D27-86E04244FB8E}" srcId="{3F224388-F4AD-496D-BE34-3CD6C1E2F5DC}" destId="{779660C4-225A-4E4D-BA3C-DE6193ABBDAF}" srcOrd="0" destOrd="0" parTransId="{9496E405-F9BD-4515-8B6E-B11BB38A7E28}" sibTransId="{9873C5E5-FE31-4728-8B66-41D41CFCF2E6}"/>
    <dgm:cxn modelId="{2382EF95-0126-4BFE-824A-8303D73E2EEC}" srcId="{EA7CA699-8BBC-4772-B86C-1D35B4542000}" destId="{72A929BE-3190-4CFD-B470-DB420D5DEFF9}" srcOrd="1" destOrd="0" parTransId="{8BBE8059-BB97-43A7-B744-A9E9F58BAEB2}" sibTransId="{E82A3084-446D-46D6-B822-130447118DE0}"/>
    <dgm:cxn modelId="{B300A09A-CF68-484C-838D-BF74FCDF5EAD}" type="presOf" srcId="{72A929BE-3190-4CFD-B470-DB420D5DEFF9}" destId="{878BC2FF-8107-4275-BAF2-794839D12CAA}" srcOrd="0" destOrd="1" presId="urn:microsoft.com/office/officeart/2005/8/layout/hList1"/>
    <dgm:cxn modelId="{25D1E9A1-6BEC-42E3-A0FA-449F14F445EA}" type="presOf" srcId="{965E63B9-76DF-4E69-9EB2-463EDD3F0D3F}" destId="{878BC2FF-8107-4275-BAF2-794839D12CAA}" srcOrd="0" destOrd="3" presId="urn:microsoft.com/office/officeart/2005/8/layout/hList1"/>
    <dgm:cxn modelId="{D22D80B1-4020-4944-8276-A8804B7B9702}" srcId="{EA7CA699-8BBC-4772-B86C-1D35B4542000}" destId="{075817D7-C3A7-4E74-82C3-507BFA743684}" srcOrd="2" destOrd="0" parTransId="{D33088BA-1E9A-4C6C-BAB0-B78E8FE79536}" sibTransId="{B47ABAE6-0C87-4BF7-82E0-C13B7A195625}"/>
    <dgm:cxn modelId="{3BA9B8B6-F562-4DEB-A061-0AC800E0C7CF}" srcId="{8637F43D-6B30-43FA-A5DA-E1ABD9459EA2}" destId="{EA7CA699-8BBC-4772-B86C-1D35B4542000}" srcOrd="0" destOrd="0" parTransId="{BE7945AA-B4AB-47C6-8554-05C27FB2E211}" sibTransId="{2D183FAB-BBBA-438F-8790-BE8632988067}"/>
    <dgm:cxn modelId="{230BC1BA-4C91-49C2-BC17-DE4533BBBB56}" type="presOf" srcId="{3F224388-F4AD-496D-BE34-3CD6C1E2F5DC}" destId="{239412D2-F346-45FC-8469-91560F4E50C2}" srcOrd="0" destOrd="0" presId="urn:microsoft.com/office/officeart/2005/8/layout/hList1"/>
    <dgm:cxn modelId="{046855C0-DF2D-4305-8E72-C92BDEF22296}" srcId="{8637F43D-6B30-43FA-A5DA-E1ABD9459EA2}" destId="{3F224388-F4AD-496D-BE34-3CD6C1E2F5DC}" srcOrd="1" destOrd="0" parTransId="{BF7B1D1A-21D9-45BA-BB46-95F66A13013C}" sibTransId="{69B84122-3B99-405E-8A27-3A36C9B83D30}"/>
    <dgm:cxn modelId="{7FD7C7CC-A0A1-442B-98B2-84199C86797A}" srcId="{EA7CA699-8BBC-4772-B86C-1D35B4542000}" destId="{F9F031FA-9B80-45B6-92CC-120E4EE234FB}" srcOrd="4" destOrd="0" parTransId="{5D28A6E7-A8EE-4192-8C82-24A81A80F724}" sibTransId="{D7462B76-EDCF-4278-BD21-2076BEC594E3}"/>
    <dgm:cxn modelId="{167028E4-FDCF-4C6C-9BA0-B7A8962E4C64}" srcId="{3F224388-F4AD-496D-BE34-3CD6C1E2F5DC}" destId="{316AEF7B-296B-43E1-B384-676ECE6E4184}" srcOrd="1" destOrd="0" parTransId="{40A004F5-1689-4F76-946B-C3AD9C507C49}" sibTransId="{72610D82-D666-4E74-948D-935F345268C7}"/>
    <dgm:cxn modelId="{6190C3F0-A59A-4941-83DA-144411359089}" type="presOf" srcId="{316AEF7B-296B-43E1-B384-676ECE6E4184}" destId="{C382B3D7-75A3-4553-8029-9B8DB676EB36}" srcOrd="0" destOrd="1" presId="urn:microsoft.com/office/officeart/2005/8/layout/hList1"/>
    <dgm:cxn modelId="{9637D1FE-6DC3-4A42-B703-B309BBC56D15}" type="presOf" srcId="{779660C4-225A-4E4D-BA3C-DE6193ABBDAF}" destId="{C382B3D7-75A3-4553-8029-9B8DB676EB36}" srcOrd="0" destOrd="0" presId="urn:microsoft.com/office/officeart/2005/8/layout/hList1"/>
    <dgm:cxn modelId="{40BEF0B5-1C12-4007-A77B-344FA6260AA7}" type="presParOf" srcId="{D6131DE5-AC62-4953-B4F6-20DD81686A01}" destId="{E0EFB521-647D-43E4-9AE4-486C9FF9D6C9}" srcOrd="0" destOrd="0" presId="urn:microsoft.com/office/officeart/2005/8/layout/hList1"/>
    <dgm:cxn modelId="{9A2859D1-E61B-4AA7-B756-71598E37A5C8}" type="presParOf" srcId="{E0EFB521-647D-43E4-9AE4-486C9FF9D6C9}" destId="{B91AFDBA-E290-4049-953F-2E7FBA565499}" srcOrd="0" destOrd="0" presId="urn:microsoft.com/office/officeart/2005/8/layout/hList1"/>
    <dgm:cxn modelId="{CC46B649-78B9-4FD6-80CB-5546952B4DCC}" type="presParOf" srcId="{E0EFB521-647D-43E4-9AE4-486C9FF9D6C9}" destId="{878BC2FF-8107-4275-BAF2-794839D12CAA}" srcOrd="1" destOrd="0" presId="urn:microsoft.com/office/officeart/2005/8/layout/hList1"/>
    <dgm:cxn modelId="{F3A0EBC9-F628-456A-9840-82849F2D890E}" type="presParOf" srcId="{D6131DE5-AC62-4953-B4F6-20DD81686A01}" destId="{231A91CE-0DDE-4BC1-A693-27DD896AC171}" srcOrd="1" destOrd="0" presId="urn:microsoft.com/office/officeart/2005/8/layout/hList1"/>
    <dgm:cxn modelId="{2D77E2B1-14E5-4FBF-B8D7-AE8BB136C66B}" type="presParOf" srcId="{D6131DE5-AC62-4953-B4F6-20DD81686A01}" destId="{AB39DCCC-EF47-48A6-BD90-40871EF1330F}" srcOrd="2" destOrd="0" presId="urn:microsoft.com/office/officeart/2005/8/layout/hList1"/>
    <dgm:cxn modelId="{AE8D0127-6897-42FF-8344-D46C87D25A60}" type="presParOf" srcId="{AB39DCCC-EF47-48A6-BD90-40871EF1330F}" destId="{239412D2-F346-45FC-8469-91560F4E50C2}" srcOrd="0" destOrd="0" presId="urn:microsoft.com/office/officeart/2005/8/layout/hList1"/>
    <dgm:cxn modelId="{BE5D8F64-CAA7-42EE-90B5-DF8E66625852}" type="presParOf" srcId="{AB39DCCC-EF47-48A6-BD90-40871EF1330F}" destId="{C382B3D7-75A3-4553-8029-9B8DB676EB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098CD-A508-4D52-B3AC-6B2B9F86390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4CE99-EF22-4D12-BA19-9410277EF6D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="1" dirty="0"/>
            <a:t>Goal</a:t>
          </a:r>
          <a:r>
            <a:rPr lang="en-US" sz="2400" dirty="0"/>
            <a:t>: </a:t>
          </a:r>
          <a:r>
            <a:rPr lang="en-US" sz="2400" b="0" dirty="0"/>
            <a:t>subdivide a market into distinct subsets of customers. Use a different marketing mix for each segment.</a:t>
          </a:r>
        </a:p>
      </dgm:t>
    </dgm:pt>
    <dgm:pt modelId="{FD6E95DA-2ABE-48E6-B83D-69F178BE32B8}" type="parTrans" cxnId="{C86277BD-2A68-46B4-9A11-03A30D9EB66C}">
      <dgm:prSet/>
      <dgm:spPr/>
      <dgm:t>
        <a:bodyPr/>
        <a:lstStyle/>
        <a:p>
          <a:endParaRPr lang="en-US"/>
        </a:p>
      </dgm:t>
    </dgm:pt>
    <dgm:pt modelId="{FBE46813-C8AB-425D-991C-478B395A1D89}" type="sibTrans" cxnId="{C86277BD-2A68-46B4-9A11-03A30D9EB66C}">
      <dgm:prSet/>
      <dgm:spPr/>
      <dgm:t>
        <a:bodyPr/>
        <a:lstStyle/>
        <a:p>
          <a:endParaRPr lang="en-US"/>
        </a:p>
      </dgm:t>
    </dgm:pt>
    <dgm:pt modelId="{702B02F3-6216-4BD8-895B-CC33B01BD25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b="1" dirty="0"/>
            <a:t>Approach</a:t>
          </a:r>
          <a:r>
            <a:rPr lang="en-US" sz="2400" dirty="0"/>
            <a:t>:</a:t>
          </a:r>
        </a:p>
        <a:p>
          <a:pPr>
            <a:lnSpc>
              <a:spcPct val="100000"/>
            </a:lnSpc>
            <a:defRPr b="1"/>
          </a:pPr>
          <a:r>
            <a:rPr lang="en-US" sz="2400" b="0" dirty="0"/>
            <a:t>1. </a:t>
          </a:r>
          <a:r>
            <a:rPr lang="en-US" sz="2000" b="0" dirty="0"/>
            <a:t>Collect different attributes of customers based on their geographical and lifestyle related information and observed buying patterns.</a:t>
          </a:r>
        </a:p>
        <a:p>
          <a:pPr>
            <a:lnSpc>
              <a:spcPct val="100000"/>
            </a:lnSpc>
            <a:defRPr b="1"/>
          </a:pPr>
          <a:r>
            <a:rPr lang="en-US" sz="2000" b="0" dirty="0"/>
            <a:t>2. Find clusters of similar customers. </a:t>
          </a:r>
        </a:p>
      </dgm:t>
    </dgm:pt>
    <dgm:pt modelId="{E04B3CFC-9B68-4ABE-B0B7-D24A5ED89BFB}" type="parTrans" cxnId="{A0366A3D-0927-47B1-9520-AB35ED64327E}">
      <dgm:prSet/>
      <dgm:spPr/>
      <dgm:t>
        <a:bodyPr/>
        <a:lstStyle/>
        <a:p>
          <a:endParaRPr lang="en-US"/>
        </a:p>
      </dgm:t>
    </dgm:pt>
    <dgm:pt modelId="{AC66AECA-2729-4D51-B7D5-3E5F3884AC91}" type="sibTrans" cxnId="{A0366A3D-0927-47B1-9520-AB35ED64327E}">
      <dgm:prSet/>
      <dgm:spPr/>
      <dgm:t>
        <a:bodyPr/>
        <a:lstStyle/>
        <a:p>
          <a:endParaRPr lang="en-US"/>
        </a:p>
      </dgm:t>
    </dgm:pt>
    <dgm:pt modelId="{2DBD6A29-DC2F-4147-AB8F-7F32E75FF73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800" dirty="0"/>
        </a:p>
      </dgm:t>
    </dgm:pt>
    <dgm:pt modelId="{BA88BDBA-DA5E-481F-BBBE-E480557BE9BC}" type="parTrans" cxnId="{AA5A5182-429E-4B9A-8849-0BFDC199EB24}">
      <dgm:prSet/>
      <dgm:spPr/>
      <dgm:t>
        <a:bodyPr/>
        <a:lstStyle/>
        <a:p>
          <a:endParaRPr lang="en-US"/>
        </a:p>
      </dgm:t>
    </dgm:pt>
    <dgm:pt modelId="{1F069CAE-8E69-495C-838B-C79BD7232884}" type="sibTrans" cxnId="{AA5A5182-429E-4B9A-8849-0BFDC199EB24}">
      <dgm:prSet/>
      <dgm:spPr/>
      <dgm:t>
        <a:bodyPr/>
        <a:lstStyle/>
        <a:p>
          <a:endParaRPr lang="en-US"/>
        </a:p>
      </dgm:t>
    </dgm:pt>
    <dgm:pt modelId="{3A293583-7C39-44EB-A6FD-7392AC222F73}" type="pres">
      <dgm:prSet presAssocID="{4A8098CD-A508-4D52-B3AC-6B2B9F86390E}" presName="root" presStyleCnt="0">
        <dgm:presLayoutVars>
          <dgm:dir/>
          <dgm:resizeHandles val="exact"/>
        </dgm:presLayoutVars>
      </dgm:prSet>
      <dgm:spPr/>
    </dgm:pt>
    <dgm:pt modelId="{A7A253DE-60FA-4D47-9AE9-815CA4182A0E}" type="pres">
      <dgm:prSet presAssocID="{EE04CE99-EF22-4D12-BA19-9410277EF6D5}" presName="compNode" presStyleCnt="0"/>
      <dgm:spPr/>
    </dgm:pt>
    <dgm:pt modelId="{91D5ECE4-626F-4AE8-B3FC-33ADC879A2F7}" type="pres">
      <dgm:prSet presAssocID="{EE04CE99-EF22-4D12-BA19-9410277EF6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31D1E06-41EF-4EC6-ABCB-94097F7FF066}" type="pres">
      <dgm:prSet presAssocID="{EE04CE99-EF22-4D12-BA19-9410277EF6D5}" presName="iconSpace" presStyleCnt="0"/>
      <dgm:spPr/>
    </dgm:pt>
    <dgm:pt modelId="{48023202-DE01-4624-BD75-3DCCC770773A}" type="pres">
      <dgm:prSet presAssocID="{EE04CE99-EF22-4D12-BA19-9410277EF6D5}" presName="parTx" presStyleLbl="revTx" presStyleIdx="0" presStyleCnt="4">
        <dgm:presLayoutVars>
          <dgm:chMax val="0"/>
          <dgm:chPref val="0"/>
        </dgm:presLayoutVars>
      </dgm:prSet>
      <dgm:spPr/>
    </dgm:pt>
    <dgm:pt modelId="{96224D47-3F7B-4DA1-8AB4-3BC91A382B95}" type="pres">
      <dgm:prSet presAssocID="{EE04CE99-EF22-4D12-BA19-9410277EF6D5}" presName="txSpace" presStyleCnt="0"/>
      <dgm:spPr/>
    </dgm:pt>
    <dgm:pt modelId="{D7124951-D010-43F9-9623-7286F4D95DE5}" type="pres">
      <dgm:prSet presAssocID="{EE04CE99-EF22-4D12-BA19-9410277EF6D5}" presName="desTx" presStyleLbl="revTx" presStyleIdx="1" presStyleCnt="4">
        <dgm:presLayoutVars/>
      </dgm:prSet>
      <dgm:spPr/>
    </dgm:pt>
    <dgm:pt modelId="{F7411415-A5D9-43B8-A831-26799D030AE3}" type="pres">
      <dgm:prSet presAssocID="{FBE46813-C8AB-425D-991C-478B395A1D89}" presName="sibTrans" presStyleCnt="0"/>
      <dgm:spPr/>
    </dgm:pt>
    <dgm:pt modelId="{B18A4D09-DBE1-4F59-B4D5-56574BD88B6B}" type="pres">
      <dgm:prSet presAssocID="{702B02F3-6216-4BD8-895B-CC33B01BD255}" presName="compNode" presStyleCnt="0"/>
      <dgm:spPr/>
    </dgm:pt>
    <dgm:pt modelId="{FBFB4CF1-B8C2-4226-805F-62D0CD627C1D}" type="pres">
      <dgm:prSet presAssocID="{702B02F3-6216-4BD8-895B-CC33B01BD2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A75EC598-2D46-454C-BFF6-989369C78FA5}" type="pres">
      <dgm:prSet presAssocID="{702B02F3-6216-4BD8-895B-CC33B01BD255}" presName="iconSpace" presStyleCnt="0"/>
      <dgm:spPr/>
    </dgm:pt>
    <dgm:pt modelId="{9B072593-2E40-4C29-9964-39F9E0EE608E}" type="pres">
      <dgm:prSet presAssocID="{702B02F3-6216-4BD8-895B-CC33B01BD255}" presName="parTx" presStyleLbl="revTx" presStyleIdx="2" presStyleCnt="4">
        <dgm:presLayoutVars>
          <dgm:chMax val="0"/>
          <dgm:chPref val="0"/>
        </dgm:presLayoutVars>
      </dgm:prSet>
      <dgm:spPr/>
    </dgm:pt>
    <dgm:pt modelId="{32AFBB22-571B-4FE6-98E7-4AD2CDF2FAD2}" type="pres">
      <dgm:prSet presAssocID="{702B02F3-6216-4BD8-895B-CC33B01BD255}" presName="txSpace" presStyleCnt="0"/>
      <dgm:spPr/>
    </dgm:pt>
    <dgm:pt modelId="{B9B3418F-EF8F-48BA-A8AE-2DF8E8104499}" type="pres">
      <dgm:prSet presAssocID="{702B02F3-6216-4BD8-895B-CC33B01BD255}" presName="desTx" presStyleLbl="revTx" presStyleIdx="3" presStyleCnt="4">
        <dgm:presLayoutVars/>
      </dgm:prSet>
      <dgm:spPr/>
    </dgm:pt>
  </dgm:ptLst>
  <dgm:cxnLst>
    <dgm:cxn modelId="{A0366A3D-0927-47B1-9520-AB35ED64327E}" srcId="{4A8098CD-A508-4D52-B3AC-6B2B9F86390E}" destId="{702B02F3-6216-4BD8-895B-CC33B01BD255}" srcOrd="1" destOrd="0" parTransId="{E04B3CFC-9B68-4ABE-B0B7-D24A5ED89BFB}" sibTransId="{AC66AECA-2729-4D51-B7D5-3E5F3884AC91}"/>
    <dgm:cxn modelId="{8900287A-E586-479C-8F65-0AD192A804D1}" type="presOf" srcId="{2DBD6A29-DC2F-4147-AB8F-7F32E75FF73E}" destId="{B9B3418F-EF8F-48BA-A8AE-2DF8E8104499}" srcOrd="0" destOrd="0" presId="urn:microsoft.com/office/officeart/2018/2/layout/IconLabelDescriptionList"/>
    <dgm:cxn modelId="{6B9E9181-2A31-45D6-ABD0-6D5E2130DA17}" type="presOf" srcId="{4A8098CD-A508-4D52-B3AC-6B2B9F86390E}" destId="{3A293583-7C39-44EB-A6FD-7392AC222F73}" srcOrd="0" destOrd="0" presId="urn:microsoft.com/office/officeart/2018/2/layout/IconLabelDescriptionList"/>
    <dgm:cxn modelId="{AA5A5182-429E-4B9A-8849-0BFDC199EB24}" srcId="{702B02F3-6216-4BD8-895B-CC33B01BD255}" destId="{2DBD6A29-DC2F-4147-AB8F-7F32E75FF73E}" srcOrd="0" destOrd="0" parTransId="{BA88BDBA-DA5E-481F-BBBE-E480557BE9BC}" sibTransId="{1F069CAE-8E69-495C-838B-C79BD7232884}"/>
    <dgm:cxn modelId="{3E48218E-8464-4331-BE7D-7DBC3C132DD3}" type="presOf" srcId="{702B02F3-6216-4BD8-895B-CC33B01BD255}" destId="{9B072593-2E40-4C29-9964-39F9E0EE608E}" srcOrd="0" destOrd="0" presId="urn:microsoft.com/office/officeart/2018/2/layout/IconLabelDescriptionList"/>
    <dgm:cxn modelId="{C86277BD-2A68-46B4-9A11-03A30D9EB66C}" srcId="{4A8098CD-A508-4D52-B3AC-6B2B9F86390E}" destId="{EE04CE99-EF22-4D12-BA19-9410277EF6D5}" srcOrd="0" destOrd="0" parTransId="{FD6E95DA-2ABE-48E6-B83D-69F178BE32B8}" sibTransId="{FBE46813-C8AB-425D-991C-478B395A1D89}"/>
    <dgm:cxn modelId="{786920D1-16A1-4E94-9449-7AF726E1F304}" type="presOf" srcId="{EE04CE99-EF22-4D12-BA19-9410277EF6D5}" destId="{48023202-DE01-4624-BD75-3DCCC770773A}" srcOrd="0" destOrd="0" presId="urn:microsoft.com/office/officeart/2018/2/layout/IconLabelDescriptionList"/>
    <dgm:cxn modelId="{3B809B51-9161-4399-9B48-5621E28AC172}" type="presParOf" srcId="{3A293583-7C39-44EB-A6FD-7392AC222F73}" destId="{A7A253DE-60FA-4D47-9AE9-815CA4182A0E}" srcOrd="0" destOrd="0" presId="urn:microsoft.com/office/officeart/2018/2/layout/IconLabelDescriptionList"/>
    <dgm:cxn modelId="{26981B42-268E-47CB-A919-733EA77B3ADD}" type="presParOf" srcId="{A7A253DE-60FA-4D47-9AE9-815CA4182A0E}" destId="{91D5ECE4-626F-4AE8-B3FC-33ADC879A2F7}" srcOrd="0" destOrd="0" presId="urn:microsoft.com/office/officeart/2018/2/layout/IconLabelDescriptionList"/>
    <dgm:cxn modelId="{33DCD740-0179-418A-B160-1FAEA6FB49A9}" type="presParOf" srcId="{A7A253DE-60FA-4D47-9AE9-815CA4182A0E}" destId="{931D1E06-41EF-4EC6-ABCB-94097F7FF066}" srcOrd="1" destOrd="0" presId="urn:microsoft.com/office/officeart/2018/2/layout/IconLabelDescriptionList"/>
    <dgm:cxn modelId="{21C22401-554B-4BC0-9444-1F8AACF3A820}" type="presParOf" srcId="{A7A253DE-60FA-4D47-9AE9-815CA4182A0E}" destId="{48023202-DE01-4624-BD75-3DCCC770773A}" srcOrd="2" destOrd="0" presId="urn:microsoft.com/office/officeart/2018/2/layout/IconLabelDescriptionList"/>
    <dgm:cxn modelId="{AC5F7BE2-BBAF-4AF0-88AB-3B40370BC601}" type="presParOf" srcId="{A7A253DE-60FA-4D47-9AE9-815CA4182A0E}" destId="{96224D47-3F7B-4DA1-8AB4-3BC91A382B95}" srcOrd="3" destOrd="0" presId="urn:microsoft.com/office/officeart/2018/2/layout/IconLabelDescriptionList"/>
    <dgm:cxn modelId="{4184CE1D-93AF-4CDD-982F-88D1E15F9112}" type="presParOf" srcId="{A7A253DE-60FA-4D47-9AE9-815CA4182A0E}" destId="{D7124951-D010-43F9-9623-7286F4D95DE5}" srcOrd="4" destOrd="0" presId="urn:microsoft.com/office/officeart/2018/2/layout/IconLabelDescriptionList"/>
    <dgm:cxn modelId="{A61A664D-DD98-46F2-B335-AD5B6999FFA8}" type="presParOf" srcId="{3A293583-7C39-44EB-A6FD-7392AC222F73}" destId="{F7411415-A5D9-43B8-A831-26799D030AE3}" srcOrd="1" destOrd="0" presId="urn:microsoft.com/office/officeart/2018/2/layout/IconLabelDescriptionList"/>
    <dgm:cxn modelId="{70A53F76-88CE-4A3C-BE3A-8926D0BC1D52}" type="presParOf" srcId="{3A293583-7C39-44EB-A6FD-7392AC222F73}" destId="{B18A4D09-DBE1-4F59-B4D5-56574BD88B6B}" srcOrd="2" destOrd="0" presId="urn:microsoft.com/office/officeart/2018/2/layout/IconLabelDescriptionList"/>
    <dgm:cxn modelId="{81846435-E105-4E77-9298-19A9F368A267}" type="presParOf" srcId="{B18A4D09-DBE1-4F59-B4D5-56574BD88B6B}" destId="{FBFB4CF1-B8C2-4226-805F-62D0CD627C1D}" srcOrd="0" destOrd="0" presId="urn:microsoft.com/office/officeart/2018/2/layout/IconLabelDescriptionList"/>
    <dgm:cxn modelId="{9F2DDB49-79E2-4C1D-975B-304FECE56117}" type="presParOf" srcId="{B18A4D09-DBE1-4F59-B4D5-56574BD88B6B}" destId="{A75EC598-2D46-454C-BFF6-989369C78FA5}" srcOrd="1" destOrd="0" presId="urn:microsoft.com/office/officeart/2018/2/layout/IconLabelDescriptionList"/>
    <dgm:cxn modelId="{DCB0A6A6-DFAE-4736-88F7-88B1CB4531A6}" type="presParOf" srcId="{B18A4D09-DBE1-4F59-B4D5-56574BD88B6B}" destId="{9B072593-2E40-4C29-9964-39F9E0EE608E}" srcOrd="2" destOrd="0" presId="urn:microsoft.com/office/officeart/2018/2/layout/IconLabelDescriptionList"/>
    <dgm:cxn modelId="{F9B406E1-C95C-4462-B9F0-4D07E3F41D6F}" type="presParOf" srcId="{B18A4D09-DBE1-4F59-B4D5-56574BD88B6B}" destId="{32AFBB22-571B-4FE6-98E7-4AD2CDF2FAD2}" srcOrd="3" destOrd="0" presId="urn:microsoft.com/office/officeart/2018/2/layout/IconLabelDescriptionList"/>
    <dgm:cxn modelId="{2051A208-3C9A-45A4-8DCD-E95C864E189F}" type="presParOf" srcId="{B18A4D09-DBE1-4F59-B4D5-56574BD88B6B}" destId="{B9B3418F-EF8F-48BA-A8AE-2DF8E810449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BB82EB-E8A3-4C80-8D28-877668A1A30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00166-0D26-4EDD-8A7E-595CE084F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Goal</a:t>
          </a:r>
          <a:r>
            <a:rPr lang="en-US" sz="1600"/>
            <a:t>: Find groups of documents that are similar to each.</a:t>
          </a:r>
        </a:p>
      </dgm:t>
    </dgm:pt>
    <dgm:pt modelId="{B9DA3B2F-B0CA-4F0F-9027-490ECE27B3EC}" type="parTrans" cxnId="{9CB5935D-87A7-4FF0-8569-8712132E8E17}">
      <dgm:prSet/>
      <dgm:spPr/>
      <dgm:t>
        <a:bodyPr/>
        <a:lstStyle/>
        <a:p>
          <a:endParaRPr lang="en-US" sz="2800"/>
        </a:p>
      </dgm:t>
    </dgm:pt>
    <dgm:pt modelId="{6C282DAF-7352-4CD8-BCAA-DF176936838C}" type="sibTrans" cxnId="{9CB5935D-87A7-4FF0-8569-8712132E8E17}">
      <dgm:prSet/>
      <dgm:spPr/>
      <dgm:t>
        <a:bodyPr/>
        <a:lstStyle/>
        <a:p>
          <a:endParaRPr lang="en-US" sz="2800"/>
        </a:p>
      </dgm:t>
    </dgm:pt>
    <dgm:pt modelId="{3971044C-C1EE-4491-A57C-61D06AE92D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Approach</a:t>
          </a:r>
          <a:r>
            <a:rPr lang="en-US" sz="1600" dirty="0"/>
            <a:t>: Identify frequently occurring terms in each document. Define a similarity measure based on term co-occurrences. Use it to cluster.</a:t>
          </a:r>
        </a:p>
      </dgm:t>
    </dgm:pt>
    <dgm:pt modelId="{424C8D25-299E-4568-B237-231B88C4D6BB}" type="parTrans" cxnId="{EE8F831A-CE69-4181-837A-50B25D13B77F}">
      <dgm:prSet/>
      <dgm:spPr/>
      <dgm:t>
        <a:bodyPr/>
        <a:lstStyle/>
        <a:p>
          <a:endParaRPr lang="en-US" sz="2800"/>
        </a:p>
      </dgm:t>
    </dgm:pt>
    <dgm:pt modelId="{2AF8505E-3CED-452A-9EE7-E504DB1648B6}" type="sibTrans" cxnId="{EE8F831A-CE69-4181-837A-50B25D13B77F}">
      <dgm:prSet/>
      <dgm:spPr/>
      <dgm:t>
        <a:bodyPr/>
        <a:lstStyle/>
        <a:p>
          <a:endParaRPr lang="en-US" sz="2800"/>
        </a:p>
      </dgm:t>
    </dgm:pt>
    <dgm:pt modelId="{DFF11376-2213-4F87-8C6C-00CFFAA701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Gain</a:t>
          </a:r>
          <a:r>
            <a:rPr lang="en-US" sz="1600"/>
            <a:t>: Can be used to organize documents or to create recommendations. </a:t>
          </a:r>
        </a:p>
      </dgm:t>
    </dgm:pt>
    <dgm:pt modelId="{CB608F2B-5424-4794-8A79-1FBE678C4F70}" type="parTrans" cxnId="{55BE147C-BCDB-4828-95AE-C699D3A96106}">
      <dgm:prSet/>
      <dgm:spPr/>
      <dgm:t>
        <a:bodyPr/>
        <a:lstStyle/>
        <a:p>
          <a:endParaRPr lang="en-US" sz="2800"/>
        </a:p>
      </dgm:t>
    </dgm:pt>
    <dgm:pt modelId="{4CCBCA38-E08D-45AA-86F8-E2D1CE3BCEA7}" type="sibTrans" cxnId="{55BE147C-BCDB-4828-95AE-C699D3A96106}">
      <dgm:prSet/>
      <dgm:spPr/>
      <dgm:t>
        <a:bodyPr/>
        <a:lstStyle/>
        <a:p>
          <a:endParaRPr lang="en-US" sz="2800"/>
        </a:p>
      </dgm:t>
    </dgm:pt>
    <dgm:pt modelId="{EB498B69-8743-42F0-9397-341CC1048E7D}" type="pres">
      <dgm:prSet presAssocID="{ADBB82EB-E8A3-4C80-8D28-877668A1A301}" presName="root" presStyleCnt="0">
        <dgm:presLayoutVars>
          <dgm:dir/>
          <dgm:resizeHandles val="exact"/>
        </dgm:presLayoutVars>
      </dgm:prSet>
      <dgm:spPr/>
    </dgm:pt>
    <dgm:pt modelId="{1574A7E3-2998-463B-A62B-4045AAAF71E0}" type="pres">
      <dgm:prSet presAssocID="{C5E00166-0D26-4EDD-8A7E-595CE084F9B5}" presName="compNode" presStyleCnt="0"/>
      <dgm:spPr/>
    </dgm:pt>
    <dgm:pt modelId="{663F263E-6E8D-4B35-8061-09FA8E6784E9}" type="pres">
      <dgm:prSet presAssocID="{C5E00166-0D26-4EDD-8A7E-595CE084F9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B2EC3DA-7280-4A8B-8E7D-EBCA99A3F627}" type="pres">
      <dgm:prSet presAssocID="{C5E00166-0D26-4EDD-8A7E-595CE084F9B5}" presName="spaceRect" presStyleCnt="0"/>
      <dgm:spPr/>
    </dgm:pt>
    <dgm:pt modelId="{B148FFC7-7B35-4107-9B91-B2CC9FD2C971}" type="pres">
      <dgm:prSet presAssocID="{C5E00166-0D26-4EDD-8A7E-595CE084F9B5}" presName="textRect" presStyleLbl="revTx" presStyleIdx="0" presStyleCnt="3">
        <dgm:presLayoutVars>
          <dgm:chMax val="1"/>
          <dgm:chPref val="1"/>
        </dgm:presLayoutVars>
      </dgm:prSet>
      <dgm:spPr/>
    </dgm:pt>
    <dgm:pt modelId="{CDC98E30-3806-4929-81E3-ABAAE9BB780B}" type="pres">
      <dgm:prSet presAssocID="{6C282DAF-7352-4CD8-BCAA-DF176936838C}" presName="sibTrans" presStyleCnt="0"/>
      <dgm:spPr/>
    </dgm:pt>
    <dgm:pt modelId="{0D8F1A8F-286A-4A36-BDAF-327A04B07664}" type="pres">
      <dgm:prSet presAssocID="{3971044C-C1EE-4491-A57C-61D06AE92DCE}" presName="compNode" presStyleCnt="0"/>
      <dgm:spPr/>
    </dgm:pt>
    <dgm:pt modelId="{02A24367-C03F-4733-B96B-5FAF2269E5BA}" type="pres">
      <dgm:prSet presAssocID="{3971044C-C1EE-4491-A57C-61D06AE92D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8791A53B-8AF0-4619-B0F3-CBA2D20717DC}" type="pres">
      <dgm:prSet presAssocID="{3971044C-C1EE-4491-A57C-61D06AE92DCE}" presName="spaceRect" presStyleCnt="0"/>
      <dgm:spPr/>
    </dgm:pt>
    <dgm:pt modelId="{20244D96-FD85-4D22-99D1-CC09F720EBCE}" type="pres">
      <dgm:prSet presAssocID="{3971044C-C1EE-4491-A57C-61D06AE92DCE}" presName="textRect" presStyleLbl="revTx" presStyleIdx="1" presStyleCnt="3">
        <dgm:presLayoutVars>
          <dgm:chMax val="1"/>
          <dgm:chPref val="1"/>
        </dgm:presLayoutVars>
      </dgm:prSet>
      <dgm:spPr/>
    </dgm:pt>
    <dgm:pt modelId="{CC1DEBE5-4A52-4FA5-AE6C-FF8ABEEF7E97}" type="pres">
      <dgm:prSet presAssocID="{2AF8505E-3CED-452A-9EE7-E504DB1648B6}" presName="sibTrans" presStyleCnt="0"/>
      <dgm:spPr/>
    </dgm:pt>
    <dgm:pt modelId="{9CF70B33-A34D-462B-9C55-3DE40DD61A14}" type="pres">
      <dgm:prSet presAssocID="{DFF11376-2213-4F87-8C6C-00CFFAA701EA}" presName="compNode" presStyleCnt="0"/>
      <dgm:spPr/>
    </dgm:pt>
    <dgm:pt modelId="{B4343DCD-CBF6-48A1-9654-69A821F9CD11}" type="pres">
      <dgm:prSet presAssocID="{DFF11376-2213-4F87-8C6C-00CFFAA701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9EDFFAC4-ED0F-44A2-8746-6A844521C933}" type="pres">
      <dgm:prSet presAssocID="{DFF11376-2213-4F87-8C6C-00CFFAA701EA}" presName="spaceRect" presStyleCnt="0"/>
      <dgm:spPr/>
    </dgm:pt>
    <dgm:pt modelId="{41E1F6FC-BDB1-46B5-BBC8-5DA9502E612C}" type="pres">
      <dgm:prSet presAssocID="{DFF11376-2213-4F87-8C6C-00CFFAA701E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E8F831A-CE69-4181-837A-50B25D13B77F}" srcId="{ADBB82EB-E8A3-4C80-8D28-877668A1A301}" destId="{3971044C-C1EE-4491-A57C-61D06AE92DCE}" srcOrd="1" destOrd="0" parTransId="{424C8D25-299E-4568-B237-231B88C4D6BB}" sibTransId="{2AF8505E-3CED-452A-9EE7-E504DB1648B6}"/>
    <dgm:cxn modelId="{3B6C5433-1D7E-4B46-94C2-F3BC46D10589}" type="presOf" srcId="{3971044C-C1EE-4491-A57C-61D06AE92DCE}" destId="{20244D96-FD85-4D22-99D1-CC09F720EBCE}" srcOrd="0" destOrd="0" presId="urn:microsoft.com/office/officeart/2018/2/layout/IconLabelList"/>
    <dgm:cxn modelId="{9CB5935D-87A7-4FF0-8569-8712132E8E17}" srcId="{ADBB82EB-E8A3-4C80-8D28-877668A1A301}" destId="{C5E00166-0D26-4EDD-8A7E-595CE084F9B5}" srcOrd="0" destOrd="0" parTransId="{B9DA3B2F-B0CA-4F0F-9027-490ECE27B3EC}" sibTransId="{6C282DAF-7352-4CD8-BCAA-DF176936838C}"/>
    <dgm:cxn modelId="{55BE147C-BCDB-4828-95AE-C699D3A96106}" srcId="{ADBB82EB-E8A3-4C80-8D28-877668A1A301}" destId="{DFF11376-2213-4F87-8C6C-00CFFAA701EA}" srcOrd="2" destOrd="0" parTransId="{CB608F2B-5424-4794-8A79-1FBE678C4F70}" sibTransId="{4CCBCA38-E08D-45AA-86F8-E2D1CE3BCEA7}"/>
    <dgm:cxn modelId="{2768BFC7-D275-43A8-BA4A-8B43EE2FC70A}" type="presOf" srcId="{DFF11376-2213-4F87-8C6C-00CFFAA701EA}" destId="{41E1F6FC-BDB1-46B5-BBC8-5DA9502E612C}" srcOrd="0" destOrd="0" presId="urn:microsoft.com/office/officeart/2018/2/layout/IconLabelList"/>
    <dgm:cxn modelId="{06FC4AEA-EA02-4F12-B1D9-420A1D2584E0}" type="presOf" srcId="{ADBB82EB-E8A3-4C80-8D28-877668A1A301}" destId="{EB498B69-8743-42F0-9397-341CC1048E7D}" srcOrd="0" destOrd="0" presId="urn:microsoft.com/office/officeart/2018/2/layout/IconLabelList"/>
    <dgm:cxn modelId="{2EDAC6F4-249C-4938-A621-06034F2F529B}" type="presOf" srcId="{C5E00166-0D26-4EDD-8A7E-595CE084F9B5}" destId="{B148FFC7-7B35-4107-9B91-B2CC9FD2C971}" srcOrd="0" destOrd="0" presId="urn:microsoft.com/office/officeart/2018/2/layout/IconLabelList"/>
    <dgm:cxn modelId="{43B8CE86-52C0-4445-B113-1EBABB0F8F1E}" type="presParOf" srcId="{EB498B69-8743-42F0-9397-341CC1048E7D}" destId="{1574A7E3-2998-463B-A62B-4045AAAF71E0}" srcOrd="0" destOrd="0" presId="urn:microsoft.com/office/officeart/2018/2/layout/IconLabelList"/>
    <dgm:cxn modelId="{FEB7872D-E0FB-4782-8CE7-8820A8589B3D}" type="presParOf" srcId="{1574A7E3-2998-463B-A62B-4045AAAF71E0}" destId="{663F263E-6E8D-4B35-8061-09FA8E6784E9}" srcOrd="0" destOrd="0" presId="urn:microsoft.com/office/officeart/2018/2/layout/IconLabelList"/>
    <dgm:cxn modelId="{183BD3B5-1819-41B9-800C-29CC74FF2A57}" type="presParOf" srcId="{1574A7E3-2998-463B-A62B-4045AAAF71E0}" destId="{CB2EC3DA-7280-4A8B-8E7D-EBCA99A3F627}" srcOrd="1" destOrd="0" presId="urn:microsoft.com/office/officeart/2018/2/layout/IconLabelList"/>
    <dgm:cxn modelId="{63DD8354-4277-4531-B6D2-50835CF84004}" type="presParOf" srcId="{1574A7E3-2998-463B-A62B-4045AAAF71E0}" destId="{B148FFC7-7B35-4107-9B91-B2CC9FD2C971}" srcOrd="2" destOrd="0" presId="urn:microsoft.com/office/officeart/2018/2/layout/IconLabelList"/>
    <dgm:cxn modelId="{46802FBB-59B9-4298-9DDB-1F42153FE0F4}" type="presParOf" srcId="{EB498B69-8743-42F0-9397-341CC1048E7D}" destId="{CDC98E30-3806-4929-81E3-ABAAE9BB780B}" srcOrd="1" destOrd="0" presId="urn:microsoft.com/office/officeart/2018/2/layout/IconLabelList"/>
    <dgm:cxn modelId="{DADB3067-00A3-4D40-A297-A18079B1CC70}" type="presParOf" srcId="{EB498B69-8743-42F0-9397-341CC1048E7D}" destId="{0D8F1A8F-286A-4A36-BDAF-327A04B07664}" srcOrd="2" destOrd="0" presId="urn:microsoft.com/office/officeart/2018/2/layout/IconLabelList"/>
    <dgm:cxn modelId="{5E70A024-5124-404B-8C63-405A41E9D629}" type="presParOf" srcId="{0D8F1A8F-286A-4A36-BDAF-327A04B07664}" destId="{02A24367-C03F-4733-B96B-5FAF2269E5BA}" srcOrd="0" destOrd="0" presId="urn:microsoft.com/office/officeart/2018/2/layout/IconLabelList"/>
    <dgm:cxn modelId="{9E7C8596-C018-4581-8EEE-9447013DD7B5}" type="presParOf" srcId="{0D8F1A8F-286A-4A36-BDAF-327A04B07664}" destId="{8791A53B-8AF0-4619-B0F3-CBA2D20717DC}" srcOrd="1" destOrd="0" presId="urn:microsoft.com/office/officeart/2018/2/layout/IconLabelList"/>
    <dgm:cxn modelId="{38CDC464-FE9E-4685-A52D-622A6A02623A}" type="presParOf" srcId="{0D8F1A8F-286A-4A36-BDAF-327A04B07664}" destId="{20244D96-FD85-4D22-99D1-CC09F720EBCE}" srcOrd="2" destOrd="0" presId="urn:microsoft.com/office/officeart/2018/2/layout/IconLabelList"/>
    <dgm:cxn modelId="{734324BF-F393-4931-8104-A094F35297BA}" type="presParOf" srcId="{EB498B69-8743-42F0-9397-341CC1048E7D}" destId="{CC1DEBE5-4A52-4FA5-AE6C-FF8ABEEF7E97}" srcOrd="3" destOrd="0" presId="urn:microsoft.com/office/officeart/2018/2/layout/IconLabelList"/>
    <dgm:cxn modelId="{52C3C89C-442F-456C-AC6D-E69314F356E0}" type="presParOf" srcId="{EB498B69-8743-42F0-9397-341CC1048E7D}" destId="{9CF70B33-A34D-462B-9C55-3DE40DD61A14}" srcOrd="4" destOrd="0" presId="urn:microsoft.com/office/officeart/2018/2/layout/IconLabelList"/>
    <dgm:cxn modelId="{99F85444-6733-4335-B8E7-276A972307F3}" type="presParOf" srcId="{9CF70B33-A34D-462B-9C55-3DE40DD61A14}" destId="{B4343DCD-CBF6-48A1-9654-69A821F9CD11}" srcOrd="0" destOrd="0" presId="urn:microsoft.com/office/officeart/2018/2/layout/IconLabelList"/>
    <dgm:cxn modelId="{49E0E560-2941-4204-8986-234D8211CC25}" type="presParOf" srcId="{9CF70B33-A34D-462B-9C55-3DE40DD61A14}" destId="{9EDFFAC4-ED0F-44A2-8746-6A844521C933}" srcOrd="1" destOrd="0" presId="urn:microsoft.com/office/officeart/2018/2/layout/IconLabelList"/>
    <dgm:cxn modelId="{246D6407-3576-43D2-832A-FEEA43237897}" type="presParOf" srcId="{9CF70B33-A34D-462B-9C55-3DE40DD61A14}" destId="{41E1F6FC-BDB1-46B5-BBC8-5DA9502E612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B82EB-E8A3-4C80-8D28-877668A1A30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00166-0D26-4EDD-8A7E-595CE084F9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Goal</a:t>
          </a:r>
          <a:r>
            <a:rPr lang="en-US" sz="1600" dirty="0"/>
            <a:t>: Reduce the data size for predictive models.</a:t>
          </a:r>
        </a:p>
      </dgm:t>
    </dgm:pt>
    <dgm:pt modelId="{B9DA3B2F-B0CA-4F0F-9027-490ECE27B3EC}" type="parTrans" cxnId="{9CB5935D-87A7-4FF0-8569-8712132E8E17}">
      <dgm:prSet/>
      <dgm:spPr/>
      <dgm:t>
        <a:bodyPr/>
        <a:lstStyle/>
        <a:p>
          <a:endParaRPr lang="en-US" sz="2800"/>
        </a:p>
      </dgm:t>
    </dgm:pt>
    <dgm:pt modelId="{6C282DAF-7352-4CD8-BCAA-DF176936838C}" type="sibTrans" cxnId="{9CB5935D-87A7-4FF0-8569-8712132E8E17}">
      <dgm:prSet/>
      <dgm:spPr/>
      <dgm:t>
        <a:bodyPr/>
        <a:lstStyle/>
        <a:p>
          <a:endParaRPr lang="en-US" sz="2800"/>
        </a:p>
      </dgm:t>
    </dgm:pt>
    <dgm:pt modelId="{3971044C-C1EE-4491-A57C-61D06AE92D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Approach</a:t>
          </a:r>
          <a:r>
            <a:rPr lang="en-US" sz="1600" dirty="0"/>
            <a:t>: Group data given a subset of the available information and then use the group label instead of the original data as input for predictive models.</a:t>
          </a:r>
        </a:p>
      </dgm:t>
    </dgm:pt>
    <dgm:pt modelId="{424C8D25-299E-4568-B237-231B88C4D6BB}" type="parTrans" cxnId="{EE8F831A-CE69-4181-837A-50B25D13B77F}">
      <dgm:prSet/>
      <dgm:spPr/>
      <dgm:t>
        <a:bodyPr/>
        <a:lstStyle/>
        <a:p>
          <a:endParaRPr lang="en-US" sz="2800"/>
        </a:p>
      </dgm:t>
    </dgm:pt>
    <dgm:pt modelId="{2AF8505E-3CED-452A-9EE7-E504DB1648B6}" type="sibTrans" cxnId="{EE8F831A-CE69-4181-837A-50B25D13B77F}">
      <dgm:prSet/>
      <dgm:spPr/>
      <dgm:t>
        <a:bodyPr/>
        <a:lstStyle/>
        <a:p>
          <a:endParaRPr lang="en-US" sz="2800"/>
        </a:p>
      </dgm:t>
    </dgm:pt>
    <dgm:pt modelId="{EB498B69-8743-42F0-9397-341CC1048E7D}" type="pres">
      <dgm:prSet presAssocID="{ADBB82EB-E8A3-4C80-8D28-877668A1A301}" presName="root" presStyleCnt="0">
        <dgm:presLayoutVars>
          <dgm:dir/>
          <dgm:resizeHandles val="exact"/>
        </dgm:presLayoutVars>
      </dgm:prSet>
      <dgm:spPr/>
    </dgm:pt>
    <dgm:pt modelId="{1574A7E3-2998-463B-A62B-4045AAAF71E0}" type="pres">
      <dgm:prSet presAssocID="{C5E00166-0D26-4EDD-8A7E-595CE084F9B5}" presName="compNode" presStyleCnt="0"/>
      <dgm:spPr/>
    </dgm:pt>
    <dgm:pt modelId="{663F263E-6E8D-4B35-8061-09FA8E6784E9}" type="pres">
      <dgm:prSet presAssocID="{C5E00166-0D26-4EDD-8A7E-595CE084F9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B2EC3DA-7280-4A8B-8E7D-EBCA99A3F627}" type="pres">
      <dgm:prSet presAssocID="{C5E00166-0D26-4EDD-8A7E-595CE084F9B5}" presName="spaceRect" presStyleCnt="0"/>
      <dgm:spPr/>
    </dgm:pt>
    <dgm:pt modelId="{B148FFC7-7B35-4107-9B91-B2CC9FD2C971}" type="pres">
      <dgm:prSet presAssocID="{C5E00166-0D26-4EDD-8A7E-595CE084F9B5}" presName="textRect" presStyleLbl="revTx" presStyleIdx="0" presStyleCnt="2">
        <dgm:presLayoutVars>
          <dgm:chMax val="1"/>
          <dgm:chPref val="1"/>
        </dgm:presLayoutVars>
      </dgm:prSet>
      <dgm:spPr/>
    </dgm:pt>
    <dgm:pt modelId="{CDC98E30-3806-4929-81E3-ABAAE9BB780B}" type="pres">
      <dgm:prSet presAssocID="{6C282DAF-7352-4CD8-BCAA-DF176936838C}" presName="sibTrans" presStyleCnt="0"/>
      <dgm:spPr/>
    </dgm:pt>
    <dgm:pt modelId="{0D8F1A8F-286A-4A36-BDAF-327A04B07664}" type="pres">
      <dgm:prSet presAssocID="{3971044C-C1EE-4491-A57C-61D06AE92DCE}" presName="compNode" presStyleCnt="0"/>
      <dgm:spPr/>
    </dgm:pt>
    <dgm:pt modelId="{02A24367-C03F-4733-B96B-5FAF2269E5BA}" type="pres">
      <dgm:prSet presAssocID="{3971044C-C1EE-4491-A57C-61D06AE92D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8791A53B-8AF0-4619-B0F3-CBA2D20717DC}" type="pres">
      <dgm:prSet presAssocID="{3971044C-C1EE-4491-A57C-61D06AE92DCE}" presName="spaceRect" presStyleCnt="0"/>
      <dgm:spPr/>
    </dgm:pt>
    <dgm:pt modelId="{20244D96-FD85-4D22-99D1-CC09F720EBCE}" type="pres">
      <dgm:prSet presAssocID="{3971044C-C1EE-4491-A57C-61D06AE92DCE}" presName="textRect" presStyleLbl="revTx" presStyleIdx="1" presStyleCnt="2" custScaleX="93447">
        <dgm:presLayoutVars>
          <dgm:chMax val="1"/>
          <dgm:chPref val="1"/>
        </dgm:presLayoutVars>
      </dgm:prSet>
      <dgm:spPr/>
    </dgm:pt>
  </dgm:ptLst>
  <dgm:cxnLst>
    <dgm:cxn modelId="{EE8F831A-CE69-4181-837A-50B25D13B77F}" srcId="{ADBB82EB-E8A3-4C80-8D28-877668A1A301}" destId="{3971044C-C1EE-4491-A57C-61D06AE92DCE}" srcOrd="1" destOrd="0" parTransId="{424C8D25-299E-4568-B237-231B88C4D6BB}" sibTransId="{2AF8505E-3CED-452A-9EE7-E504DB1648B6}"/>
    <dgm:cxn modelId="{3B6C5433-1D7E-4B46-94C2-F3BC46D10589}" type="presOf" srcId="{3971044C-C1EE-4491-A57C-61D06AE92DCE}" destId="{20244D96-FD85-4D22-99D1-CC09F720EBCE}" srcOrd="0" destOrd="0" presId="urn:microsoft.com/office/officeart/2018/2/layout/IconLabelList"/>
    <dgm:cxn modelId="{9CB5935D-87A7-4FF0-8569-8712132E8E17}" srcId="{ADBB82EB-E8A3-4C80-8D28-877668A1A301}" destId="{C5E00166-0D26-4EDD-8A7E-595CE084F9B5}" srcOrd="0" destOrd="0" parTransId="{B9DA3B2F-B0CA-4F0F-9027-490ECE27B3EC}" sibTransId="{6C282DAF-7352-4CD8-BCAA-DF176936838C}"/>
    <dgm:cxn modelId="{06FC4AEA-EA02-4F12-B1D9-420A1D2584E0}" type="presOf" srcId="{ADBB82EB-E8A3-4C80-8D28-877668A1A301}" destId="{EB498B69-8743-42F0-9397-341CC1048E7D}" srcOrd="0" destOrd="0" presId="urn:microsoft.com/office/officeart/2018/2/layout/IconLabelList"/>
    <dgm:cxn modelId="{2EDAC6F4-249C-4938-A621-06034F2F529B}" type="presOf" srcId="{C5E00166-0D26-4EDD-8A7E-595CE084F9B5}" destId="{B148FFC7-7B35-4107-9B91-B2CC9FD2C971}" srcOrd="0" destOrd="0" presId="urn:microsoft.com/office/officeart/2018/2/layout/IconLabelList"/>
    <dgm:cxn modelId="{43B8CE86-52C0-4445-B113-1EBABB0F8F1E}" type="presParOf" srcId="{EB498B69-8743-42F0-9397-341CC1048E7D}" destId="{1574A7E3-2998-463B-A62B-4045AAAF71E0}" srcOrd="0" destOrd="0" presId="urn:microsoft.com/office/officeart/2018/2/layout/IconLabelList"/>
    <dgm:cxn modelId="{FEB7872D-E0FB-4782-8CE7-8820A8589B3D}" type="presParOf" srcId="{1574A7E3-2998-463B-A62B-4045AAAF71E0}" destId="{663F263E-6E8D-4B35-8061-09FA8E6784E9}" srcOrd="0" destOrd="0" presId="urn:microsoft.com/office/officeart/2018/2/layout/IconLabelList"/>
    <dgm:cxn modelId="{183BD3B5-1819-41B9-800C-29CC74FF2A57}" type="presParOf" srcId="{1574A7E3-2998-463B-A62B-4045AAAF71E0}" destId="{CB2EC3DA-7280-4A8B-8E7D-EBCA99A3F627}" srcOrd="1" destOrd="0" presId="urn:microsoft.com/office/officeart/2018/2/layout/IconLabelList"/>
    <dgm:cxn modelId="{63DD8354-4277-4531-B6D2-50835CF84004}" type="presParOf" srcId="{1574A7E3-2998-463B-A62B-4045AAAF71E0}" destId="{B148FFC7-7B35-4107-9B91-B2CC9FD2C971}" srcOrd="2" destOrd="0" presId="urn:microsoft.com/office/officeart/2018/2/layout/IconLabelList"/>
    <dgm:cxn modelId="{46802FBB-59B9-4298-9DDB-1F42153FE0F4}" type="presParOf" srcId="{EB498B69-8743-42F0-9397-341CC1048E7D}" destId="{CDC98E30-3806-4929-81E3-ABAAE9BB780B}" srcOrd="1" destOrd="0" presId="urn:microsoft.com/office/officeart/2018/2/layout/IconLabelList"/>
    <dgm:cxn modelId="{DADB3067-00A3-4D40-A297-A18079B1CC70}" type="presParOf" srcId="{EB498B69-8743-42F0-9397-341CC1048E7D}" destId="{0D8F1A8F-286A-4A36-BDAF-327A04B07664}" srcOrd="2" destOrd="0" presId="urn:microsoft.com/office/officeart/2018/2/layout/IconLabelList"/>
    <dgm:cxn modelId="{5E70A024-5124-404B-8C63-405A41E9D629}" type="presParOf" srcId="{0D8F1A8F-286A-4A36-BDAF-327A04B07664}" destId="{02A24367-C03F-4733-B96B-5FAF2269E5BA}" srcOrd="0" destOrd="0" presId="urn:microsoft.com/office/officeart/2018/2/layout/IconLabelList"/>
    <dgm:cxn modelId="{9E7C8596-C018-4581-8EEE-9447013DD7B5}" type="presParOf" srcId="{0D8F1A8F-286A-4A36-BDAF-327A04B07664}" destId="{8791A53B-8AF0-4619-B0F3-CBA2D20717DC}" srcOrd="1" destOrd="0" presId="urn:microsoft.com/office/officeart/2018/2/layout/IconLabelList"/>
    <dgm:cxn modelId="{38CDC464-FE9E-4685-A52D-622A6A02623A}" type="presParOf" srcId="{0D8F1A8F-286A-4A36-BDAF-327A04B07664}" destId="{20244D96-FD85-4D22-99D1-CC09F720EBC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8A3C84-896D-41B7-8F61-BD083EE39BF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C5D430-E3AE-4805-92CA-F96F6F15784E}">
      <dgm:prSet/>
      <dgm:spPr/>
      <dgm:t>
        <a:bodyPr/>
        <a:lstStyle/>
        <a:p>
          <a:r>
            <a:rPr lang="en-US" b="1"/>
            <a:t>{Milk} → {Coke}</a:t>
          </a:r>
          <a:endParaRPr lang="en-US"/>
        </a:p>
      </dgm:t>
    </dgm:pt>
    <dgm:pt modelId="{51819DFB-4845-439F-AEA1-DEE3969DB06C}" type="parTrans" cxnId="{44CE1EC7-51D8-4603-B2C1-870AA0BBB7B9}">
      <dgm:prSet/>
      <dgm:spPr/>
      <dgm:t>
        <a:bodyPr/>
        <a:lstStyle/>
        <a:p>
          <a:endParaRPr lang="en-US"/>
        </a:p>
      </dgm:t>
    </dgm:pt>
    <dgm:pt modelId="{A83A1BB1-9C7F-442C-B7BA-D56B53DA988A}" type="sibTrans" cxnId="{44CE1EC7-51D8-4603-B2C1-870AA0BBB7B9}">
      <dgm:prSet/>
      <dgm:spPr/>
      <dgm:t>
        <a:bodyPr/>
        <a:lstStyle/>
        <a:p>
          <a:endParaRPr lang="en-US"/>
        </a:p>
      </dgm:t>
    </dgm:pt>
    <dgm:pt modelId="{5BFCF084-DA8B-436C-B92E-89A1B7B8A20F}">
      <dgm:prSet/>
      <dgm:spPr/>
      <dgm:t>
        <a:bodyPr/>
        <a:lstStyle/>
        <a:p>
          <a:r>
            <a:rPr lang="en-US" b="1"/>
            <a:t>{Diaper, Milk} → {Beer}</a:t>
          </a:r>
          <a:endParaRPr lang="en-US"/>
        </a:p>
      </dgm:t>
    </dgm:pt>
    <dgm:pt modelId="{0F9A3C25-0960-48AD-BE4C-D3388ABFB36C}" type="parTrans" cxnId="{4173EBC1-0B7E-4851-9F94-E883558179DE}">
      <dgm:prSet/>
      <dgm:spPr/>
      <dgm:t>
        <a:bodyPr/>
        <a:lstStyle/>
        <a:p>
          <a:endParaRPr lang="en-US"/>
        </a:p>
      </dgm:t>
    </dgm:pt>
    <dgm:pt modelId="{67894CFD-42DD-4919-BB12-13A6AE3B3520}" type="sibTrans" cxnId="{4173EBC1-0B7E-4851-9F94-E883558179DE}">
      <dgm:prSet/>
      <dgm:spPr/>
      <dgm:t>
        <a:bodyPr/>
        <a:lstStyle/>
        <a:p>
          <a:endParaRPr lang="en-US"/>
        </a:p>
      </dgm:t>
    </dgm:pt>
    <dgm:pt modelId="{83DB80A3-1B23-4B3D-AC2F-FAC71DA17279}" type="pres">
      <dgm:prSet presAssocID="{7F8A3C84-896D-41B7-8F61-BD083EE39BF3}" presName="linear" presStyleCnt="0">
        <dgm:presLayoutVars>
          <dgm:animLvl val="lvl"/>
          <dgm:resizeHandles val="exact"/>
        </dgm:presLayoutVars>
      </dgm:prSet>
      <dgm:spPr/>
    </dgm:pt>
    <dgm:pt modelId="{6365AA2B-D160-42F5-843C-7EE562D780B1}" type="pres">
      <dgm:prSet presAssocID="{B7C5D430-E3AE-4805-92CA-F96F6F1578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5187BF-F2AD-4772-9073-986B5ED78CF8}" type="pres">
      <dgm:prSet presAssocID="{A83A1BB1-9C7F-442C-B7BA-D56B53DA988A}" presName="spacer" presStyleCnt="0"/>
      <dgm:spPr/>
    </dgm:pt>
    <dgm:pt modelId="{716D997D-BE97-4512-B52C-2DFE116A4CF5}" type="pres">
      <dgm:prSet presAssocID="{5BFCF084-DA8B-436C-B92E-89A1B7B8A2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80B7A5B-59A2-4E7B-8964-15097D5C1508}" type="presOf" srcId="{5BFCF084-DA8B-436C-B92E-89A1B7B8A20F}" destId="{716D997D-BE97-4512-B52C-2DFE116A4CF5}" srcOrd="0" destOrd="0" presId="urn:microsoft.com/office/officeart/2005/8/layout/vList2"/>
    <dgm:cxn modelId="{4173EBC1-0B7E-4851-9F94-E883558179DE}" srcId="{7F8A3C84-896D-41B7-8F61-BD083EE39BF3}" destId="{5BFCF084-DA8B-436C-B92E-89A1B7B8A20F}" srcOrd="1" destOrd="0" parTransId="{0F9A3C25-0960-48AD-BE4C-D3388ABFB36C}" sibTransId="{67894CFD-42DD-4919-BB12-13A6AE3B3520}"/>
    <dgm:cxn modelId="{44CE1EC7-51D8-4603-B2C1-870AA0BBB7B9}" srcId="{7F8A3C84-896D-41B7-8F61-BD083EE39BF3}" destId="{B7C5D430-E3AE-4805-92CA-F96F6F15784E}" srcOrd="0" destOrd="0" parTransId="{51819DFB-4845-439F-AEA1-DEE3969DB06C}" sibTransId="{A83A1BB1-9C7F-442C-B7BA-D56B53DA988A}"/>
    <dgm:cxn modelId="{382989C9-B537-4AD3-9987-7307AE7CF8D9}" type="presOf" srcId="{7F8A3C84-896D-41B7-8F61-BD083EE39BF3}" destId="{83DB80A3-1B23-4B3D-AC2F-FAC71DA17279}" srcOrd="0" destOrd="0" presId="urn:microsoft.com/office/officeart/2005/8/layout/vList2"/>
    <dgm:cxn modelId="{FD0117DD-89E8-448A-AC88-0388BE613B36}" type="presOf" srcId="{B7C5D430-E3AE-4805-92CA-F96F6F15784E}" destId="{6365AA2B-D160-42F5-843C-7EE562D780B1}" srcOrd="0" destOrd="0" presId="urn:microsoft.com/office/officeart/2005/8/layout/vList2"/>
    <dgm:cxn modelId="{1EE4CAC8-383F-40A3-AD0A-FC75A9DB8D43}" type="presParOf" srcId="{83DB80A3-1B23-4B3D-AC2F-FAC71DA17279}" destId="{6365AA2B-D160-42F5-843C-7EE562D780B1}" srcOrd="0" destOrd="0" presId="urn:microsoft.com/office/officeart/2005/8/layout/vList2"/>
    <dgm:cxn modelId="{3DFD6BD2-286F-4739-9167-948990A5D61D}" type="presParOf" srcId="{83DB80A3-1B23-4B3D-AC2F-FAC71DA17279}" destId="{9E5187BF-F2AD-4772-9073-986B5ED78CF8}" srcOrd="1" destOrd="0" presId="urn:microsoft.com/office/officeart/2005/8/layout/vList2"/>
    <dgm:cxn modelId="{786999B2-7BAF-4E2F-B734-D2135C870C61}" type="presParOf" srcId="{83DB80A3-1B23-4B3D-AC2F-FAC71DA17279}" destId="{716D997D-BE97-4512-B52C-2DFE116A4C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06345-9341-4E13-9C43-C6290C18E87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9A2D04-EDBD-4279-922D-278AA94E700E}">
      <dgm:prSet/>
      <dgm:spPr/>
      <dgm:t>
        <a:bodyPr/>
        <a:lstStyle/>
        <a:p>
          <a:r>
            <a:rPr lang="en-US"/>
            <a:t>Text mining – document clustering, topic models</a:t>
          </a:r>
        </a:p>
      </dgm:t>
    </dgm:pt>
    <dgm:pt modelId="{720A295B-793B-4316-99D4-B3D561527343}" type="parTrans" cxnId="{407C9D5B-8FB2-46F4-920D-BD81A4C7F329}">
      <dgm:prSet/>
      <dgm:spPr/>
      <dgm:t>
        <a:bodyPr/>
        <a:lstStyle/>
        <a:p>
          <a:endParaRPr lang="en-US"/>
        </a:p>
      </dgm:t>
    </dgm:pt>
    <dgm:pt modelId="{67763CF7-30E8-4865-8B56-EF24EAC3BBE1}" type="sibTrans" cxnId="{407C9D5B-8FB2-46F4-920D-BD81A4C7F329}">
      <dgm:prSet/>
      <dgm:spPr/>
      <dgm:t>
        <a:bodyPr/>
        <a:lstStyle/>
        <a:p>
          <a:endParaRPr lang="en-US"/>
        </a:p>
      </dgm:t>
    </dgm:pt>
    <dgm:pt modelId="{982F23EF-2033-407C-A54B-7CED03A49AD4}">
      <dgm:prSet/>
      <dgm:spPr/>
      <dgm:t>
        <a:bodyPr/>
        <a:lstStyle/>
        <a:p>
          <a:r>
            <a:rPr lang="en-US"/>
            <a:t>Graph mining – social networks</a:t>
          </a:r>
        </a:p>
      </dgm:t>
    </dgm:pt>
    <dgm:pt modelId="{58C2E905-E818-4169-A915-FD18F352081C}" type="parTrans" cxnId="{FBEF9B36-9DCF-4C82-BC0A-B80BF16D4333}">
      <dgm:prSet/>
      <dgm:spPr/>
      <dgm:t>
        <a:bodyPr/>
        <a:lstStyle/>
        <a:p>
          <a:endParaRPr lang="en-US"/>
        </a:p>
      </dgm:t>
    </dgm:pt>
    <dgm:pt modelId="{1784130D-40F0-4FB9-881C-9BD032E4B4FB}" type="sibTrans" cxnId="{FBEF9B36-9DCF-4C82-BC0A-B80BF16D4333}">
      <dgm:prSet/>
      <dgm:spPr/>
      <dgm:t>
        <a:bodyPr/>
        <a:lstStyle/>
        <a:p>
          <a:endParaRPr lang="en-US"/>
        </a:p>
      </dgm:t>
    </dgm:pt>
    <dgm:pt modelId="{74ACAEF7-C795-4972-9D5C-EA4B97A4BD39}">
      <dgm:prSet/>
      <dgm:spPr/>
      <dgm:t>
        <a:bodyPr/>
        <a:lstStyle/>
        <a:p>
          <a:r>
            <a:rPr lang="en-US"/>
            <a:t>Data stream mining/real time data mining</a:t>
          </a:r>
        </a:p>
      </dgm:t>
    </dgm:pt>
    <dgm:pt modelId="{8CDC086A-89A3-4C19-90F4-F0185CE2F74C}" type="parTrans" cxnId="{653E1248-C581-469D-8FC7-F7A10F49709F}">
      <dgm:prSet/>
      <dgm:spPr/>
      <dgm:t>
        <a:bodyPr/>
        <a:lstStyle/>
        <a:p>
          <a:endParaRPr lang="en-US"/>
        </a:p>
      </dgm:t>
    </dgm:pt>
    <dgm:pt modelId="{01C9C6DD-C37B-453A-8050-A3014A56063D}" type="sibTrans" cxnId="{653E1248-C581-469D-8FC7-F7A10F49709F}">
      <dgm:prSet/>
      <dgm:spPr/>
      <dgm:t>
        <a:bodyPr/>
        <a:lstStyle/>
        <a:p>
          <a:endParaRPr lang="en-US"/>
        </a:p>
      </dgm:t>
    </dgm:pt>
    <dgm:pt modelId="{BB1BDEA1-2642-4BCF-B839-F1527A2C78F6}">
      <dgm:prSet/>
      <dgm:spPr/>
      <dgm:t>
        <a:bodyPr/>
        <a:lstStyle/>
        <a:p>
          <a:r>
            <a:rPr lang="en-US"/>
            <a:t>Mining spatiotemporal data (e.g., moving objects)</a:t>
          </a:r>
        </a:p>
      </dgm:t>
    </dgm:pt>
    <dgm:pt modelId="{0DA8B717-9A00-484F-A8D4-ED3375785BD6}" type="parTrans" cxnId="{1527D555-9D1E-4A9D-9AA0-8DE339A5269F}">
      <dgm:prSet/>
      <dgm:spPr/>
      <dgm:t>
        <a:bodyPr/>
        <a:lstStyle/>
        <a:p>
          <a:endParaRPr lang="en-US"/>
        </a:p>
      </dgm:t>
    </dgm:pt>
    <dgm:pt modelId="{4816F60B-0CDF-455A-9FBA-CBA245A8D633}" type="sibTrans" cxnId="{1527D555-9D1E-4A9D-9AA0-8DE339A5269F}">
      <dgm:prSet/>
      <dgm:spPr/>
      <dgm:t>
        <a:bodyPr/>
        <a:lstStyle/>
        <a:p>
          <a:endParaRPr lang="en-US"/>
        </a:p>
      </dgm:t>
    </dgm:pt>
    <dgm:pt modelId="{F96991F4-6DFE-4D98-810E-71B786704FE8}">
      <dgm:prSet/>
      <dgm:spPr/>
      <dgm:t>
        <a:bodyPr/>
        <a:lstStyle/>
        <a:p>
          <a:r>
            <a:rPr lang="en-US"/>
            <a:t>Visual data mining</a:t>
          </a:r>
        </a:p>
      </dgm:t>
    </dgm:pt>
    <dgm:pt modelId="{62EA5E9F-C748-43AC-8E80-9D3C093EEEA4}" type="parTrans" cxnId="{902AB89A-DB10-4AE7-9F1F-23927EB359DF}">
      <dgm:prSet/>
      <dgm:spPr/>
      <dgm:t>
        <a:bodyPr/>
        <a:lstStyle/>
        <a:p>
          <a:endParaRPr lang="en-US"/>
        </a:p>
      </dgm:t>
    </dgm:pt>
    <dgm:pt modelId="{67F6BFEF-C570-4A30-92A1-2404A3075EFF}" type="sibTrans" cxnId="{902AB89A-DB10-4AE7-9F1F-23927EB359DF}">
      <dgm:prSet/>
      <dgm:spPr/>
      <dgm:t>
        <a:bodyPr/>
        <a:lstStyle/>
        <a:p>
          <a:endParaRPr lang="en-US"/>
        </a:p>
      </dgm:t>
    </dgm:pt>
    <dgm:pt modelId="{96839D0B-A683-4944-A785-8EB014BADDA7}">
      <dgm:prSet/>
      <dgm:spPr/>
      <dgm:t>
        <a:bodyPr/>
        <a:lstStyle/>
        <a:p>
          <a:r>
            <a:rPr lang="en-US"/>
            <a:t>Distributed data mining</a:t>
          </a:r>
        </a:p>
      </dgm:t>
    </dgm:pt>
    <dgm:pt modelId="{5EE6540D-63F4-4946-851C-45475615DBDC}" type="parTrans" cxnId="{73AF10D5-A9CF-4266-A66D-A53E99700192}">
      <dgm:prSet/>
      <dgm:spPr/>
      <dgm:t>
        <a:bodyPr/>
        <a:lstStyle/>
        <a:p>
          <a:endParaRPr lang="en-US"/>
        </a:p>
      </dgm:t>
    </dgm:pt>
    <dgm:pt modelId="{3A0A48B2-D4D9-4A1C-B83C-E3CAC5DC96F4}" type="sibTrans" cxnId="{73AF10D5-A9CF-4266-A66D-A53E99700192}">
      <dgm:prSet/>
      <dgm:spPr/>
      <dgm:t>
        <a:bodyPr/>
        <a:lstStyle/>
        <a:p>
          <a:endParaRPr lang="en-US"/>
        </a:p>
      </dgm:t>
    </dgm:pt>
    <dgm:pt modelId="{B17C4C29-DD80-45AA-B4CB-895BD5691DE1}" type="pres">
      <dgm:prSet presAssocID="{D4B06345-9341-4E13-9C43-C6290C18E87D}" presName="diagram" presStyleCnt="0">
        <dgm:presLayoutVars>
          <dgm:dir/>
          <dgm:resizeHandles val="exact"/>
        </dgm:presLayoutVars>
      </dgm:prSet>
      <dgm:spPr/>
    </dgm:pt>
    <dgm:pt modelId="{F50D3C18-E3D9-4ED7-9F3A-B086576F8379}" type="pres">
      <dgm:prSet presAssocID="{819A2D04-EDBD-4279-922D-278AA94E700E}" presName="node" presStyleLbl="node1" presStyleIdx="0" presStyleCnt="6">
        <dgm:presLayoutVars>
          <dgm:bulletEnabled val="1"/>
        </dgm:presLayoutVars>
      </dgm:prSet>
      <dgm:spPr/>
    </dgm:pt>
    <dgm:pt modelId="{48C6DDB6-1A62-4208-8EA0-B497AB9D0968}" type="pres">
      <dgm:prSet presAssocID="{67763CF7-30E8-4865-8B56-EF24EAC3BBE1}" presName="sibTrans" presStyleCnt="0"/>
      <dgm:spPr/>
    </dgm:pt>
    <dgm:pt modelId="{D1DE03C5-A3A0-4B8C-8189-584605C59D73}" type="pres">
      <dgm:prSet presAssocID="{982F23EF-2033-407C-A54B-7CED03A49AD4}" presName="node" presStyleLbl="node1" presStyleIdx="1" presStyleCnt="6">
        <dgm:presLayoutVars>
          <dgm:bulletEnabled val="1"/>
        </dgm:presLayoutVars>
      </dgm:prSet>
      <dgm:spPr/>
    </dgm:pt>
    <dgm:pt modelId="{A3AD2238-65EA-495E-A18E-F09D2E908DAF}" type="pres">
      <dgm:prSet presAssocID="{1784130D-40F0-4FB9-881C-9BD032E4B4FB}" presName="sibTrans" presStyleCnt="0"/>
      <dgm:spPr/>
    </dgm:pt>
    <dgm:pt modelId="{C70308AE-D97A-472A-9CF7-18D39F9A8CB3}" type="pres">
      <dgm:prSet presAssocID="{74ACAEF7-C795-4972-9D5C-EA4B97A4BD39}" presName="node" presStyleLbl="node1" presStyleIdx="2" presStyleCnt="6">
        <dgm:presLayoutVars>
          <dgm:bulletEnabled val="1"/>
        </dgm:presLayoutVars>
      </dgm:prSet>
      <dgm:spPr/>
    </dgm:pt>
    <dgm:pt modelId="{31A44221-E733-4882-97B4-F4BAA3234E35}" type="pres">
      <dgm:prSet presAssocID="{01C9C6DD-C37B-453A-8050-A3014A56063D}" presName="sibTrans" presStyleCnt="0"/>
      <dgm:spPr/>
    </dgm:pt>
    <dgm:pt modelId="{635295D9-2615-43FE-9605-4686D25C39EF}" type="pres">
      <dgm:prSet presAssocID="{BB1BDEA1-2642-4BCF-B839-F1527A2C78F6}" presName="node" presStyleLbl="node1" presStyleIdx="3" presStyleCnt="6">
        <dgm:presLayoutVars>
          <dgm:bulletEnabled val="1"/>
        </dgm:presLayoutVars>
      </dgm:prSet>
      <dgm:spPr/>
    </dgm:pt>
    <dgm:pt modelId="{86FE9FAE-FDE9-489A-9BCF-BE3B2EB43311}" type="pres">
      <dgm:prSet presAssocID="{4816F60B-0CDF-455A-9FBA-CBA245A8D633}" presName="sibTrans" presStyleCnt="0"/>
      <dgm:spPr/>
    </dgm:pt>
    <dgm:pt modelId="{D1210596-BF0A-4340-960E-A00E4C485DCB}" type="pres">
      <dgm:prSet presAssocID="{F96991F4-6DFE-4D98-810E-71B786704FE8}" presName="node" presStyleLbl="node1" presStyleIdx="4" presStyleCnt="6">
        <dgm:presLayoutVars>
          <dgm:bulletEnabled val="1"/>
        </dgm:presLayoutVars>
      </dgm:prSet>
      <dgm:spPr/>
    </dgm:pt>
    <dgm:pt modelId="{38C04373-4FF3-4ED5-93AC-62854F68AB1B}" type="pres">
      <dgm:prSet presAssocID="{67F6BFEF-C570-4A30-92A1-2404A3075EFF}" presName="sibTrans" presStyleCnt="0"/>
      <dgm:spPr/>
    </dgm:pt>
    <dgm:pt modelId="{B3AC9E47-3781-48EF-8EF9-E3ADF2F2C4A3}" type="pres">
      <dgm:prSet presAssocID="{96839D0B-A683-4944-A785-8EB014BADDA7}" presName="node" presStyleLbl="node1" presStyleIdx="5" presStyleCnt="6">
        <dgm:presLayoutVars>
          <dgm:bulletEnabled val="1"/>
        </dgm:presLayoutVars>
      </dgm:prSet>
      <dgm:spPr/>
    </dgm:pt>
  </dgm:ptLst>
  <dgm:cxnLst>
    <dgm:cxn modelId="{FBEF9B36-9DCF-4C82-BC0A-B80BF16D4333}" srcId="{D4B06345-9341-4E13-9C43-C6290C18E87D}" destId="{982F23EF-2033-407C-A54B-7CED03A49AD4}" srcOrd="1" destOrd="0" parTransId="{58C2E905-E818-4169-A915-FD18F352081C}" sibTransId="{1784130D-40F0-4FB9-881C-9BD032E4B4FB}"/>
    <dgm:cxn modelId="{AA36B23A-36A5-4C8E-875B-B2F58AFCB747}" type="presOf" srcId="{74ACAEF7-C795-4972-9D5C-EA4B97A4BD39}" destId="{C70308AE-D97A-472A-9CF7-18D39F9A8CB3}" srcOrd="0" destOrd="0" presId="urn:microsoft.com/office/officeart/2005/8/layout/default"/>
    <dgm:cxn modelId="{407C9D5B-8FB2-46F4-920D-BD81A4C7F329}" srcId="{D4B06345-9341-4E13-9C43-C6290C18E87D}" destId="{819A2D04-EDBD-4279-922D-278AA94E700E}" srcOrd="0" destOrd="0" parTransId="{720A295B-793B-4316-99D4-B3D561527343}" sibTransId="{67763CF7-30E8-4865-8B56-EF24EAC3BBE1}"/>
    <dgm:cxn modelId="{653E1248-C581-469D-8FC7-F7A10F49709F}" srcId="{D4B06345-9341-4E13-9C43-C6290C18E87D}" destId="{74ACAEF7-C795-4972-9D5C-EA4B97A4BD39}" srcOrd="2" destOrd="0" parTransId="{8CDC086A-89A3-4C19-90F4-F0185CE2F74C}" sibTransId="{01C9C6DD-C37B-453A-8050-A3014A56063D}"/>
    <dgm:cxn modelId="{1527D555-9D1E-4A9D-9AA0-8DE339A5269F}" srcId="{D4B06345-9341-4E13-9C43-C6290C18E87D}" destId="{BB1BDEA1-2642-4BCF-B839-F1527A2C78F6}" srcOrd="3" destOrd="0" parTransId="{0DA8B717-9A00-484F-A8D4-ED3375785BD6}" sibTransId="{4816F60B-0CDF-455A-9FBA-CBA245A8D633}"/>
    <dgm:cxn modelId="{6796BA57-FBDA-4D11-B9E6-EA8B5E68355F}" type="presOf" srcId="{BB1BDEA1-2642-4BCF-B839-F1527A2C78F6}" destId="{635295D9-2615-43FE-9605-4686D25C39EF}" srcOrd="0" destOrd="0" presId="urn:microsoft.com/office/officeart/2005/8/layout/default"/>
    <dgm:cxn modelId="{902AB89A-DB10-4AE7-9F1F-23927EB359DF}" srcId="{D4B06345-9341-4E13-9C43-C6290C18E87D}" destId="{F96991F4-6DFE-4D98-810E-71B786704FE8}" srcOrd="4" destOrd="0" parTransId="{62EA5E9F-C748-43AC-8E80-9D3C093EEEA4}" sibTransId="{67F6BFEF-C570-4A30-92A1-2404A3075EFF}"/>
    <dgm:cxn modelId="{F2CA1C9E-B8B5-4A40-B451-823D0B35691F}" type="presOf" srcId="{D4B06345-9341-4E13-9C43-C6290C18E87D}" destId="{B17C4C29-DD80-45AA-B4CB-895BD5691DE1}" srcOrd="0" destOrd="0" presId="urn:microsoft.com/office/officeart/2005/8/layout/default"/>
    <dgm:cxn modelId="{BBAD809E-624A-43FF-870B-D3F631D62555}" type="presOf" srcId="{819A2D04-EDBD-4279-922D-278AA94E700E}" destId="{F50D3C18-E3D9-4ED7-9F3A-B086576F8379}" srcOrd="0" destOrd="0" presId="urn:microsoft.com/office/officeart/2005/8/layout/default"/>
    <dgm:cxn modelId="{81D3BFB1-6173-4BF4-A84B-E1F8B2478896}" type="presOf" srcId="{96839D0B-A683-4944-A785-8EB014BADDA7}" destId="{B3AC9E47-3781-48EF-8EF9-E3ADF2F2C4A3}" srcOrd="0" destOrd="0" presId="urn:microsoft.com/office/officeart/2005/8/layout/default"/>
    <dgm:cxn modelId="{BD69B0C7-90CB-4FA9-A9A2-4ECA1B10C897}" type="presOf" srcId="{F96991F4-6DFE-4D98-810E-71B786704FE8}" destId="{D1210596-BF0A-4340-960E-A00E4C485DCB}" srcOrd="0" destOrd="0" presId="urn:microsoft.com/office/officeart/2005/8/layout/default"/>
    <dgm:cxn modelId="{73AF10D5-A9CF-4266-A66D-A53E99700192}" srcId="{D4B06345-9341-4E13-9C43-C6290C18E87D}" destId="{96839D0B-A683-4944-A785-8EB014BADDA7}" srcOrd="5" destOrd="0" parTransId="{5EE6540D-63F4-4946-851C-45475615DBDC}" sibTransId="{3A0A48B2-D4D9-4A1C-B83C-E3CAC5DC96F4}"/>
    <dgm:cxn modelId="{7FFA1EDE-89D8-4D7D-9012-3E19EA2E5508}" type="presOf" srcId="{982F23EF-2033-407C-A54B-7CED03A49AD4}" destId="{D1DE03C5-A3A0-4B8C-8189-584605C59D73}" srcOrd="0" destOrd="0" presId="urn:microsoft.com/office/officeart/2005/8/layout/default"/>
    <dgm:cxn modelId="{345885C3-9E54-4A0D-8939-C2F5E975784C}" type="presParOf" srcId="{B17C4C29-DD80-45AA-B4CB-895BD5691DE1}" destId="{F50D3C18-E3D9-4ED7-9F3A-B086576F8379}" srcOrd="0" destOrd="0" presId="urn:microsoft.com/office/officeart/2005/8/layout/default"/>
    <dgm:cxn modelId="{2A684EEC-F576-4A2A-A117-942ECDE4D0D9}" type="presParOf" srcId="{B17C4C29-DD80-45AA-B4CB-895BD5691DE1}" destId="{48C6DDB6-1A62-4208-8EA0-B497AB9D0968}" srcOrd="1" destOrd="0" presId="urn:microsoft.com/office/officeart/2005/8/layout/default"/>
    <dgm:cxn modelId="{8B67C5EF-FBC1-4A6E-AE8A-E66FDAFF267C}" type="presParOf" srcId="{B17C4C29-DD80-45AA-B4CB-895BD5691DE1}" destId="{D1DE03C5-A3A0-4B8C-8189-584605C59D73}" srcOrd="2" destOrd="0" presId="urn:microsoft.com/office/officeart/2005/8/layout/default"/>
    <dgm:cxn modelId="{C33ACBF1-973D-4023-B38D-1E00B829B2F8}" type="presParOf" srcId="{B17C4C29-DD80-45AA-B4CB-895BD5691DE1}" destId="{A3AD2238-65EA-495E-A18E-F09D2E908DAF}" srcOrd="3" destOrd="0" presId="urn:microsoft.com/office/officeart/2005/8/layout/default"/>
    <dgm:cxn modelId="{4108FF0C-E62F-4566-9FFD-39C373EC67B4}" type="presParOf" srcId="{B17C4C29-DD80-45AA-B4CB-895BD5691DE1}" destId="{C70308AE-D97A-472A-9CF7-18D39F9A8CB3}" srcOrd="4" destOrd="0" presId="urn:microsoft.com/office/officeart/2005/8/layout/default"/>
    <dgm:cxn modelId="{FFDBFD7E-BA8C-481E-9001-DB7C999A56FC}" type="presParOf" srcId="{B17C4C29-DD80-45AA-B4CB-895BD5691DE1}" destId="{31A44221-E733-4882-97B4-F4BAA3234E35}" srcOrd="5" destOrd="0" presId="urn:microsoft.com/office/officeart/2005/8/layout/default"/>
    <dgm:cxn modelId="{78AA9A99-B092-4A06-8125-405209B91476}" type="presParOf" srcId="{B17C4C29-DD80-45AA-B4CB-895BD5691DE1}" destId="{635295D9-2615-43FE-9605-4686D25C39EF}" srcOrd="6" destOrd="0" presId="urn:microsoft.com/office/officeart/2005/8/layout/default"/>
    <dgm:cxn modelId="{250445A8-20E3-4716-AB1A-78DD7D7F51C7}" type="presParOf" srcId="{B17C4C29-DD80-45AA-B4CB-895BD5691DE1}" destId="{86FE9FAE-FDE9-489A-9BCF-BE3B2EB43311}" srcOrd="7" destOrd="0" presId="urn:microsoft.com/office/officeart/2005/8/layout/default"/>
    <dgm:cxn modelId="{8B154430-98E1-4170-9445-0D579C688A8B}" type="presParOf" srcId="{B17C4C29-DD80-45AA-B4CB-895BD5691DE1}" destId="{D1210596-BF0A-4340-960E-A00E4C485DCB}" srcOrd="8" destOrd="0" presId="urn:microsoft.com/office/officeart/2005/8/layout/default"/>
    <dgm:cxn modelId="{6674271C-F995-4EC5-A15C-D25A56D4C82C}" type="presParOf" srcId="{B17C4C29-DD80-45AA-B4CB-895BD5691DE1}" destId="{38C04373-4FF3-4ED5-93AC-62854F68AB1B}" srcOrd="9" destOrd="0" presId="urn:microsoft.com/office/officeart/2005/8/layout/default"/>
    <dgm:cxn modelId="{FB70F8FC-065D-4636-8AAA-671E6813E187}" type="presParOf" srcId="{B17C4C29-DD80-45AA-B4CB-895BD5691DE1}" destId="{B3AC9E47-3781-48EF-8EF9-E3ADF2F2C4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C25CDC-2D06-4A56-96A3-AA4345CD87C8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DAB7BF-9495-416D-ACE4-7218E133D320}">
      <dgm:prSet/>
      <dgm:spPr/>
      <dgm:t>
        <a:bodyPr/>
        <a:lstStyle/>
        <a:p>
          <a:r>
            <a:rPr lang="en-US"/>
            <a:t>Scalability</a:t>
          </a:r>
        </a:p>
      </dgm:t>
    </dgm:pt>
    <dgm:pt modelId="{CD9D5A35-805E-4303-A68F-229E69770026}" type="parTrans" cxnId="{923047AD-6529-4C7B-8944-796796591AA8}">
      <dgm:prSet/>
      <dgm:spPr/>
      <dgm:t>
        <a:bodyPr/>
        <a:lstStyle/>
        <a:p>
          <a:endParaRPr lang="en-US"/>
        </a:p>
      </dgm:t>
    </dgm:pt>
    <dgm:pt modelId="{E22F3040-A933-43D1-8913-AB7D9EDC1E41}" type="sibTrans" cxnId="{923047AD-6529-4C7B-8944-796796591AA8}">
      <dgm:prSet/>
      <dgm:spPr/>
      <dgm:t>
        <a:bodyPr/>
        <a:lstStyle/>
        <a:p>
          <a:endParaRPr lang="en-US"/>
        </a:p>
      </dgm:t>
    </dgm:pt>
    <dgm:pt modelId="{CA2EBB1E-34E8-4EB4-A75D-967065470D04}">
      <dgm:prSet/>
      <dgm:spPr/>
      <dgm:t>
        <a:bodyPr/>
        <a:lstStyle/>
        <a:p>
          <a:r>
            <a:rPr lang="en-US"/>
            <a:t>Dimensionality</a:t>
          </a:r>
        </a:p>
      </dgm:t>
    </dgm:pt>
    <dgm:pt modelId="{59E4B4FC-FE97-41E6-992A-AEBF7D793E63}" type="parTrans" cxnId="{5F052C69-9789-4513-8B8A-76A162417163}">
      <dgm:prSet/>
      <dgm:spPr/>
      <dgm:t>
        <a:bodyPr/>
        <a:lstStyle/>
        <a:p>
          <a:endParaRPr lang="en-US"/>
        </a:p>
      </dgm:t>
    </dgm:pt>
    <dgm:pt modelId="{653B4DA0-0578-48B7-BA47-348482B42195}" type="sibTrans" cxnId="{5F052C69-9789-4513-8B8A-76A162417163}">
      <dgm:prSet/>
      <dgm:spPr/>
      <dgm:t>
        <a:bodyPr/>
        <a:lstStyle/>
        <a:p>
          <a:endParaRPr lang="en-US"/>
        </a:p>
      </dgm:t>
    </dgm:pt>
    <dgm:pt modelId="{A0D0394C-25E3-4906-8F7A-E35F55D5B306}">
      <dgm:prSet/>
      <dgm:spPr/>
      <dgm:t>
        <a:bodyPr/>
        <a:lstStyle/>
        <a:p>
          <a:r>
            <a:rPr lang="en-US"/>
            <a:t>Complexity and heterogeneous data</a:t>
          </a:r>
        </a:p>
      </dgm:t>
    </dgm:pt>
    <dgm:pt modelId="{8BBA0B14-3878-44EC-9497-6883D42D04AB}" type="parTrans" cxnId="{32E2DFD6-746A-4F55-8EAE-9C6CA6DC575D}">
      <dgm:prSet/>
      <dgm:spPr/>
      <dgm:t>
        <a:bodyPr/>
        <a:lstStyle/>
        <a:p>
          <a:endParaRPr lang="en-US"/>
        </a:p>
      </dgm:t>
    </dgm:pt>
    <dgm:pt modelId="{F5BD1C6E-82DC-4627-ACFB-277872139F42}" type="sibTrans" cxnId="{32E2DFD6-746A-4F55-8EAE-9C6CA6DC575D}">
      <dgm:prSet/>
      <dgm:spPr/>
      <dgm:t>
        <a:bodyPr/>
        <a:lstStyle/>
        <a:p>
          <a:endParaRPr lang="en-US"/>
        </a:p>
      </dgm:t>
    </dgm:pt>
    <dgm:pt modelId="{2286B631-5A4A-4918-9BDA-D03E4C5ADCB7}">
      <dgm:prSet/>
      <dgm:spPr/>
      <dgm:t>
        <a:bodyPr/>
        <a:lstStyle/>
        <a:p>
          <a:r>
            <a:rPr lang="en-US"/>
            <a:t>Data quality</a:t>
          </a:r>
        </a:p>
      </dgm:t>
    </dgm:pt>
    <dgm:pt modelId="{F7069A90-5CD0-4904-B984-E98BE3967A12}" type="parTrans" cxnId="{1B05B805-5382-4F47-A395-E25F49849092}">
      <dgm:prSet/>
      <dgm:spPr/>
      <dgm:t>
        <a:bodyPr/>
        <a:lstStyle/>
        <a:p>
          <a:endParaRPr lang="en-US"/>
        </a:p>
      </dgm:t>
    </dgm:pt>
    <dgm:pt modelId="{FCB702E3-BB98-49A1-954D-03EE3C124C74}" type="sibTrans" cxnId="{1B05B805-5382-4F47-A395-E25F49849092}">
      <dgm:prSet/>
      <dgm:spPr/>
      <dgm:t>
        <a:bodyPr/>
        <a:lstStyle/>
        <a:p>
          <a:endParaRPr lang="en-US"/>
        </a:p>
      </dgm:t>
    </dgm:pt>
    <dgm:pt modelId="{7A3EEB0B-10F7-470B-8BE1-ECE9A8D91956}">
      <dgm:prSet/>
      <dgm:spPr/>
      <dgm:t>
        <a:bodyPr/>
        <a:lstStyle/>
        <a:p>
          <a:r>
            <a:rPr lang="en-US"/>
            <a:t>Data ownership and privacy</a:t>
          </a:r>
        </a:p>
      </dgm:t>
    </dgm:pt>
    <dgm:pt modelId="{82AF977E-F865-46A6-BE87-E6578589F1EC}" type="parTrans" cxnId="{7DB6DF9B-9BE3-48C1-966E-3AAD13ABE786}">
      <dgm:prSet/>
      <dgm:spPr/>
      <dgm:t>
        <a:bodyPr/>
        <a:lstStyle/>
        <a:p>
          <a:endParaRPr lang="en-US"/>
        </a:p>
      </dgm:t>
    </dgm:pt>
    <dgm:pt modelId="{97E43BDD-41F5-40C3-A83C-E7A5E180F900}" type="sibTrans" cxnId="{7DB6DF9B-9BE3-48C1-966E-3AAD13ABE786}">
      <dgm:prSet/>
      <dgm:spPr/>
      <dgm:t>
        <a:bodyPr/>
        <a:lstStyle/>
        <a:p>
          <a:endParaRPr lang="en-US"/>
        </a:p>
      </dgm:t>
    </dgm:pt>
    <dgm:pt modelId="{AE0A0B2D-E259-42F4-8FFE-8CB69F463966}" type="pres">
      <dgm:prSet presAssocID="{71C25CDC-2D06-4A56-96A3-AA4345CD87C8}" presName="compositeShape" presStyleCnt="0">
        <dgm:presLayoutVars>
          <dgm:chMax val="7"/>
          <dgm:dir/>
          <dgm:resizeHandles val="exact"/>
        </dgm:presLayoutVars>
      </dgm:prSet>
      <dgm:spPr/>
    </dgm:pt>
    <dgm:pt modelId="{B9B3BE2A-F344-40BD-B3DD-91DA89C43B54}" type="pres">
      <dgm:prSet presAssocID="{EFDAB7BF-9495-416D-ACE4-7218E133D320}" presName="circ1" presStyleLbl="vennNode1" presStyleIdx="0" presStyleCnt="5"/>
      <dgm:spPr/>
    </dgm:pt>
    <dgm:pt modelId="{7A7CF920-A607-4E60-A259-3FA2F087021C}" type="pres">
      <dgm:prSet presAssocID="{EFDAB7BF-9495-416D-ACE4-7218E133D3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2B0DC5-5458-4792-BFB3-8B3BE3EE5215}" type="pres">
      <dgm:prSet presAssocID="{CA2EBB1E-34E8-4EB4-A75D-967065470D04}" presName="circ2" presStyleLbl="vennNode1" presStyleIdx="1" presStyleCnt="5"/>
      <dgm:spPr/>
    </dgm:pt>
    <dgm:pt modelId="{50753CFA-0E34-4327-9240-5CE9F311A408}" type="pres">
      <dgm:prSet presAssocID="{CA2EBB1E-34E8-4EB4-A75D-967065470D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2C7B14-4404-4299-A2D6-957D7740B144}" type="pres">
      <dgm:prSet presAssocID="{A0D0394C-25E3-4906-8F7A-E35F55D5B306}" presName="circ3" presStyleLbl="vennNode1" presStyleIdx="2" presStyleCnt="5"/>
      <dgm:spPr/>
    </dgm:pt>
    <dgm:pt modelId="{7D249A37-86C2-44F5-BC63-33E8F9AA25CD}" type="pres">
      <dgm:prSet presAssocID="{A0D0394C-25E3-4906-8F7A-E35F55D5B30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F60683-2694-4117-B197-4E5EB9EBF79F}" type="pres">
      <dgm:prSet presAssocID="{2286B631-5A4A-4918-9BDA-D03E4C5ADCB7}" presName="circ4" presStyleLbl="vennNode1" presStyleIdx="3" presStyleCnt="5"/>
      <dgm:spPr/>
    </dgm:pt>
    <dgm:pt modelId="{AB22A041-B958-4A94-862E-076B3D975462}" type="pres">
      <dgm:prSet presAssocID="{2286B631-5A4A-4918-9BDA-D03E4C5ADCB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8617DB-6275-4FD2-9E43-21E969793D01}" type="pres">
      <dgm:prSet presAssocID="{7A3EEB0B-10F7-470B-8BE1-ECE9A8D91956}" presName="circ5" presStyleLbl="vennNode1" presStyleIdx="4" presStyleCnt="5"/>
      <dgm:spPr/>
    </dgm:pt>
    <dgm:pt modelId="{4652FF89-A878-47EA-8EA9-F393C5FF580C}" type="pres">
      <dgm:prSet presAssocID="{7A3EEB0B-10F7-470B-8BE1-ECE9A8D9195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05B805-5382-4F47-A395-E25F49849092}" srcId="{71C25CDC-2D06-4A56-96A3-AA4345CD87C8}" destId="{2286B631-5A4A-4918-9BDA-D03E4C5ADCB7}" srcOrd="3" destOrd="0" parTransId="{F7069A90-5CD0-4904-B984-E98BE3967A12}" sibTransId="{FCB702E3-BB98-49A1-954D-03EE3C124C74}"/>
    <dgm:cxn modelId="{A5F9850A-59C2-437B-8536-CAFBD2ADFD45}" type="presOf" srcId="{7A3EEB0B-10F7-470B-8BE1-ECE9A8D91956}" destId="{4652FF89-A878-47EA-8EA9-F393C5FF580C}" srcOrd="0" destOrd="0" presId="urn:microsoft.com/office/officeart/2005/8/layout/venn1"/>
    <dgm:cxn modelId="{E0FBCD64-846E-4341-8EBC-CC212BB36537}" type="presOf" srcId="{2286B631-5A4A-4918-9BDA-D03E4C5ADCB7}" destId="{AB22A041-B958-4A94-862E-076B3D975462}" srcOrd="0" destOrd="0" presId="urn:microsoft.com/office/officeart/2005/8/layout/venn1"/>
    <dgm:cxn modelId="{5F052C69-9789-4513-8B8A-76A162417163}" srcId="{71C25CDC-2D06-4A56-96A3-AA4345CD87C8}" destId="{CA2EBB1E-34E8-4EB4-A75D-967065470D04}" srcOrd="1" destOrd="0" parTransId="{59E4B4FC-FE97-41E6-992A-AEBF7D793E63}" sibTransId="{653B4DA0-0578-48B7-BA47-348482B42195}"/>
    <dgm:cxn modelId="{7DB6DF9B-9BE3-48C1-966E-3AAD13ABE786}" srcId="{71C25CDC-2D06-4A56-96A3-AA4345CD87C8}" destId="{7A3EEB0B-10F7-470B-8BE1-ECE9A8D91956}" srcOrd="4" destOrd="0" parTransId="{82AF977E-F865-46A6-BE87-E6578589F1EC}" sibTransId="{97E43BDD-41F5-40C3-A83C-E7A5E180F900}"/>
    <dgm:cxn modelId="{B87168A1-55B3-457C-B17B-C9B01A646BDE}" type="presOf" srcId="{A0D0394C-25E3-4906-8F7A-E35F55D5B306}" destId="{7D249A37-86C2-44F5-BC63-33E8F9AA25CD}" srcOrd="0" destOrd="0" presId="urn:microsoft.com/office/officeart/2005/8/layout/venn1"/>
    <dgm:cxn modelId="{923047AD-6529-4C7B-8944-796796591AA8}" srcId="{71C25CDC-2D06-4A56-96A3-AA4345CD87C8}" destId="{EFDAB7BF-9495-416D-ACE4-7218E133D320}" srcOrd="0" destOrd="0" parTransId="{CD9D5A35-805E-4303-A68F-229E69770026}" sibTransId="{E22F3040-A933-43D1-8913-AB7D9EDC1E41}"/>
    <dgm:cxn modelId="{ED6522C3-BAF2-4476-BCA3-84F37C816EF2}" type="presOf" srcId="{EFDAB7BF-9495-416D-ACE4-7218E133D320}" destId="{7A7CF920-A607-4E60-A259-3FA2F087021C}" srcOrd="0" destOrd="0" presId="urn:microsoft.com/office/officeart/2005/8/layout/venn1"/>
    <dgm:cxn modelId="{E6B407C4-855B-4B23-AB0D-4671BF6FEFB9}" type="presOf" srcId="{CA2EBB1E-34E8-4EB4-A75D-967065470D04}" destId="{50753CFA-0E34-4327-9240-5CE9F311A408}" srcOrd="0" destOrd="0" presId="urn:microsoft.com/office/officeart/2005/8/layout/venn1"/>
    <dgm:cxn modelId="{32E2DFD6-746A-4F55-8EAE-9C6CA6DC575D}" srcId="{71C25CDC-2D06-4A56-96A3-AA4345CD87C8}" destId="{A0D0394C-25E3-4906-8F7A-E35F55D5B306}" srcOrd="2" destOrd="0" parTransId="{8BBA0B14-3878-44EC-9497-6883D42D04AB}" sibTransId="{F5BD1C6E-82DC-4627-ACFB-277872139F42}"/>
    <dgm:cxn modelId="{84549AF3-5D75-4EAF-A0E2-D55B7947F7B9}" type="presOf" srcId="{71C25CDC-2D06-4A56-96A3-AA4345CD87C8}" destId="{AE0A0B2D-E259-42F4-8FFE-8CB69F463966}" srcOrd="0" destOrd="0" presId="urn:microsoft.com/office/officeart/2005/8/layout/venn1"/>
    <dgm:cxn modelId="{B1BFB917-0A06-46AB-B1EA-294B41A8D4EF}" type="presParOf" srcId="{AE0A0B2D-E259-42F4-8FFE-8CB69F463966}" destId="{B9B3BE2A-F344-40BD-B3DD-91DA89C43B54}" srcOrd="0" destOrd="0" presId="urn:microsoft.com/office/officeart/2005/8/layout/venn1"/>
    <dgm:cxn modelId="{849529B6-4F9C-4E24-98E4-E2A5AC06B34A}" type="presParOf" srcId="{AE0A0B2D-E259-42F4-8FFE-8CB69F463966}" destId="{7A7CF920-A607-4E60-A259-3FA2F087021C}" srcOrd="1" destOrd="0" presId="urn:microsoft.com/office/officeart/2005/8/layout/venn1"/>
    <dgm:cxn modelId="{C0ED59B5-3ADB-408E-8ECA-84BDBC1A29CE}" type="presParOf" srcId="{AE0A0B2D-E259-42F4-8FFE-8CB69F463966}" destId="{4C2B0DC5-5458-4792-BFB3-8B3BE3EE5215}" srcOrd="2" destOrd="0" presId="urn:microsoft.com/office/officeart/2005/8/layout/venn1"/>
    <dgm:cxn modelId="{EAAC9949-5A98-4A28-B89F-EC81EBC9985D}" type="presParOf" srcId="{AE0A0B2D-E259-42F4-8FFE-8CB69F463966}" destId="{50753CFA-0E34-4327-9240-5CE9F311A408}" srcOrd="3" destOrd="0" presId="urn:microsoft.com/office/officeart/2005/8/layout/venn1"/>
    <dgm:cxn modelId="{73560A81-C070-4204-A07C-4FD8CC1573B4}" type="presParOf" srcId="{AE0A0B2D-E259-42F4-8FFE-8CB69F463966}" destId="{7F2C7B14-4404-4299-A2D6-957D7740B144}" srcOrd="4" destOrd="0" presId="urn:microsoft.com/office/officeart/2005/8/layout/venn1"/>
    <dgm:cxn modelId="{2BCD4CCA-C246-4880-9A3F-143BB72EE364}" type="presParOf" srcId="{AE0A0B2D-E259-42F4-8FFE-8CB69F463966}" destId="{7D249A37-86C2-44F5-BC63-33E8F9AA25CD}" srcOrd="5" destOrd="0" presId="urn:microsoft.com/office/officeart/2005/8/layout/venn1"/>
    <dgm:cxn modelId="{8227932B-B2E3-4BA3-BF24-2F37477D79D3}" type="presParOf" srcId="{AE0A0B2D-E259-42F4-8FFE-8CB69F463966}" destId="{1CF60683-2694-4117-B197-4E5EB9EBF79F}" srcOrd="6" destOrd="0" presId="urn:microsoft.com/office/officeart/2005/8/layout/venn1"/>
    <dgm:cxn modelId="{35B4DE6D-E30E-4C3E-BD5C-EBAD0A2DDB90}" type="presParOf" srcId="{AE0A0B2D-E259-42F4-8FFE-8CB69F463966}" destId="{AB22A041-B958-4A94-862E-076B3D975462}" srcOrd="7" destOrd="0" presId="urn:microsoft.com/office/officeart/2005/8/layout/venn1"/>
    <dgm:cxn modelId="{1DAFEE4E-D91B-49B1-A7CC-A53C703A5606}" type="presParOf" srcId="{AE0A0B2D-E259-42F4-8FFE-8CB69F463966}" destId="{F68617DB-6275-4FD2-9E43-21E969793D01}" srcOrd="8" destOrd="0" presId="urn:microsoft.com/office/officeart/2005/8/layout/venn1"/>
    <dgm:cxn modelId="{84825C3F-6D67-4019-907F-789195B16014}" type="presParOf" srcId="{AE0A0B2D-E259-42F4-8FFE-8CB69F463966}" destId="{4652FF89-A878-47EA-8EA9-F393C5FF580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F2682D-3F51-47C9-A0B7-ADC2838837A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53680C-53D6-4903-8996-5F47CB3DCFAC}">
      <dgm:prSet/>
      <dgm:spPr/>
      <dgm:t>
        <a:bodyPr/>
        <a:lstStyle/>
        <a:p>
          <a:r>
            <a:rPr lang="en-US" dirty="0"/>
            <a:t>Simple graphical user interface</a:t>
          </a:r>
        </a:p>
      </dgm:t>
    </dgm:pt>
    <dgm:pt modelId="{4899B84F-EC75-4DDA-94A8-41E588A3E3B8}" type="parTrans" cxnId="{EDF18338-755F-43A1-8598-44B2FA855C1D}">
      <dgm:prSet/>
      <dgm:spPr/>
      <dgm:t>
        <a:bodyPr/>
        <a:lstStyle/>
        <a:p>
          <a:endParaRPr lang="en-US"/>
        </a:p>
      </dgm:t>
    </dgm:pt>
    <dgm:pt modelId="{60A8A909-64AB-4307-B3DD-A4A8EEECC223}" type="sibTrans" cxnId="{EDF18338-755F-43A1-8598-44B2FA855C1D}">
      <dgm:prSet/>
      <dgm:spPr/>
      <dgm:t>
        <a:bodyPr/>
        <a:lstStyle/>
        <a:p>
          <a:endParaRPr lang="en-US"/>
        </a:p>
      </dgm:t>
    </dgm:pt>
    <dgm:pt modelId="{5EBA9720-A092-496D-B9BA-D2F735A6A9C7}">
      <dgm:prSet/>
      <dgm:spPr/>
      <dgm:t>
        <a:bodyPr/>
        <a:lstStyle/>
        <a:p>
          <a:r>
            <a:rPr lang="en-US" dirty="0"/>
            <a:t>Process oriented</a:t>
          </a:r>
        </a:p>
      </dgm:t>
    </dgm:pt>
    <dgm:pt modelId="{46C06158-3BBB-429C-9AED-42DB7EEEE3A3}" type="parTrans" cxnId="{6D92765A-DE4D-43BC-A913-05E3671D532A}">
      <dgm:prSet/>
      <dgm:spPr/>
      <dgm:t>
        <a:bodyPr/>
        <a:lstStyle/>
        <a:p>
          <a:endParaRPr lang="en-US"/>
        </a:p>
      </dgm:t>
    </dgm:pt>
    <dgm:pt modelId="{7970FE3B-DDC5-4587-BA4F-1838AD8BEE4A}" type="sibTrans" cxnId="{6D92765A-DE4D-43BC-A913-05E3671D532A}">
      <dgm:prSet/>
      <dgm:spPr/>
      <dgm:t>
        <a:bodyPr/>
        <a:lstStyle/>
        <a:p>
          <a:endParaRPr lang="en-US"/>
        </a:p>
      </dgm:t>
    </dgm:pt>
    <dgm:pt modelId="{508F9E38-953E-4579-B358-0E1AC10B6CF9}">
      <dgm:prSet/>
      <dgm:spPr/>
      <dgm:t>
        <a:bodyPr/>
        <a:lstStyle/>
        <a:p>
          <a:r>
            <a:rPr lang="en-US"/>
            <a:t>Programming oriented</a:t>
          </a:r>
        </a:p>
      </dgm:t>
    </dgm:pt>
    <dgm:pt modelId="{5723E7DA-2D9F-48CC-B4CF-317346521E64}" type="parTrans" cxnId="{A9B64E2F-B477-410D-92D0-DBBEAE05DD03}">
      <dgm:prSet/>
      <dgm:spPr/>
      <dgm:t>
        <a:bodyPr/>
        <a:lstStyle/>
        <a:p>
          <a:endParaRPr lang="en-US"/>
        </a:p>
      </dgm:t>
    </dgm:pt>
    <dgm:pt modelId="{B963E5D1-5B3B-45EC-A528-ED5C8CDBAB7C}" type="sibTrans" cxnId="{A9B64E2F-B477-410D-92D0-DBBEAE05DD03}">
      <dgm:prSet/>
      <dgm:spPr/>
      <dgm:t>
        <a:bodyPr/>
        <a:lstStyle/>
        <a:p>
          <a:endParaRPr lang="en-US"/>
        </a:p>
      </dgm:t>
    </dgm:pt>
    <dgm:pt modelId="{9309D638-BF90-47A2-9BA7-668A83264763}" type="pres">
      <dgm:prSet presAssocID="{EDF2682D-3F51-47C9-A0B7-ADC2838837A7}" presName="diagram" presStyleCnt="0">
        <dgm:presLayoutVars>
          <dgm:dir/>
          <dgm:resizeHandles val="exact"/>
        </dgm:presLayoutVars>
      </dgm:prSet>
      <dgm:spPr/>
    </dgm:pt>
    <dgm:pt modelId="{20F73625-808A-429B-83E1-090BC65E3F19}" type="pres">
      <dgm:prSet presAssocID="{9853680C-53D6-4903-8996-5F47CB3DCFAC}" presName="node" presStyleLbl="node1" presStyleIdx="0" presStyleCnt="3">
        <dgm:presLayoutVars>
          <dgm:bulletEnabled val="1"/>
        </dgm:presLayoutVars>
      </dgm:prSet>
      <dgm:spPr/>
    </dgm:pt>
    <dgm:pt modelId="{4CD1798C-E629-43E9-B548-B6442CD009CD}" type="pres">
      <dgm:prSet presAssocID="{60A8A909-64AB-4307-B3DD-A4A8EEECC223}" presName="sibTrans" presStyleCnt="0"/>
      <dgm:spPr/>
    </dgm:pt>
    <dgm:pt modelId="{8E35DB77-9DA9-403E-980D-1CB9537CE8D5}" type="pres">
      <dgm:prSet presAssocID="{5EBA9720-A092-496D-B9BA-D2F735A6A9C7}" presName="node" presStyleLbl="node1" presStyleIdx="1" presStyleCnt="3">
        <dgm:presLayoutVars>
          <dgm:bulletEnabled val="1"/>
        </dgm:presLayoutVars>
      </dgm:prSet>
      <dgm:spPr/>
    </dgm:pt>
    <dgm:pt modelId="{3334EDB7-F5A0-4E1D-A91E-4F69EEC70A12}" type="pres">
      <dgm:prSet presAssocID="{7970FE3B-DDC5-4587-BA4F-1838AD8BEE4A}" presName="sibTrans" presStyleCnt="0"/>
      <dgm:spPr/>
    </dgm:pt>
    <dgm:pt modelId="{DD2CFA35-7995-4272-95CD-40F65249D8B8}" type="pres">
      <dgm:prSet presAssocID="{508F9E38-953E-4579-B358-0E1AC10B6CF9}" presName="node" presStyleLbl="node1" presStyleIdx="2" presStyleCnt="3">
        <dgm:presLayoutVars>
          <dgm:bulletEnabled val="1"/>
        </dgm:presLayoutVars>
      </dgm:prSet>
      <dgm:spPr/>
    </dgm:pt>
  </dgm:ptLst>
  <dgm:cxnLst>
    <dgm:cxn modelId="{D454A800-76AC-4A1A-B6A7-4D630DF62401}" type="presOf" srcId="{5EBA9720-A092-496D-B9BA-D2F735A6A9C7}" destId="{8E35DB77-9DA9-403E-980D-1CB9537CE8D5}" srcOrd="0" destOrd="0" presId="urn:microsoft.com/office/officeart/2005/8/layout/default"/>
    <dgm:cxn modelId="{4DBC8C29-703A-4D25-8FB9-4D1D52D757B6}" type="presOf" srcId="{EDF2682D-3F51-47C9-A0B7-ADC2838837A7}" destId="{9309D638-BF90-47A2-9BA7-668A83264763}" srcOrd="0" destOrd="0" presId="urn:microsoft.com/office/officeart/2005/8/layout/default"/>
    <dgm:cxn modelId="{A9B64E2F-B477-410D-92D0-DBBEAE05DD03}" srcId="{EDF2682D-3F51-47C9-A0B7-ADC2838837A7}" destId="{508F9E38-953E-4579-B358-0E1AC10B6CF9}" srcOrd="2" destOrd="0" parTransId="{5723E7DA-2D9F-48CC-B4CF-317346521E64}" sibTransId="{B963E5D1-5B3B-45EC-A528-ED5C8CDBAB7C}"/>
    <dgm:cxn modelId="{EDF18338-755F-43A1-8598-44B2FA855C1D}" srcId="{EDF2682D-3F51-47C9-A0B7-ADC2838837A7}" destId="{9853680C-53D6-4903-8996-5F47CB3DCFAC}" srcOrd="0" destOrd="0" parTransId="{4899B84F-EC75-4DDA-94A8-41E588A3E3B8}" sibTransId="{60A8A909-64AB-4307-B3DD-A4A8EEECC223}"/>
    <dgm:cxn modelId="{5546FC54-483D-4C5C-B88A-5E4E772B58D7}" type="presOf" srcId="{9853680C-53D6-4903-8996-5F47CB3DCFAC}" destId="{20F73625-808A-429B-83E1-090BC65E3F19}" srcOrd="0" destOrd="0" presId="urn:microsoft.com/office/officeart/2005/8/layout/default"/>
    <dgm:cxn modelId="{6D92765A-DE4D-43BC-A913-05E3671D532A}" srcId="{EDF2682D-3F51-47C9-A0B7-ADC2838837A7}" destId="{5EBA9720-A092-496D-B9BA-D2F735A6A9C7}" srcOrd="1" destOrd="0" parTransId="{46C06158-3BBB-429C-9AED-42DB7EEEE3A3}" sibTransId="{7970FE3B-DDC5-4587-BA4F-1838AD8BEE4A}"/>
    <dgm:cxn modelId="{A4C6DBC4-8D95-4B90-9475-7FE6C276D6FD}" type="presOf" srcId="{508F9E38-953E-4579-B358-0E1AC10B6CF9}" destId="{DD2CFA35-7995-4272-95CD-40F65249D8B8}" srcOrd="0" destOrd="0" presId="urn:microsoft.com/office/officeart/2005/8/layout/default"/>
    <dgm:cxn modelId="{01C56D9F-5B2D-4C98-BE0F-7FEDC7B6A0A7}" type="presParOf" srcId="{9309D638-BF90-47A2-9BA7-668A83264763}" destId="{20F73625-808A-429B-83E1-090BC65E3F19}" srcOrd="0" destOrd="0" presId="urn:microsoft.com/office/officeart/2005/8/layout/default"/>
    <dgm:cxn modelId="{FB2FCA40-C32A-4A7C-A424-C8A040B669E2}" type="presParOf" srcId="{9309D638-BF90-47A2-9BA7-668A83264763}" destId="{4CD1798C-E629-43E9-B548-B6442CD009CD}" srcOrd="1" destOrd="0" presId="urn:microsoft.com/office/officeart/2005/8/layout/default"/>
    <dgm:cxn modelId="{94FF4BCD-C8D3-4C59-B16A-56EB9ED95685}" type="presParOf" srcId="{9309D638-BF90-47A2-9BA7-668A83264763}" destId="{8E35DB77-9DA9-403E-980D-1CB9537CE8D5}" srcOrd="2" destOrd="0" presId="urn:microsoft.com/office/officeart/2005/8/layout/default"/>
    <dgm:cxn modelId="{5B074A9E-D94B-4310-9489-AE5164D7C5BF}" type="presParOf" srcId="{9309D638-BF90-47A2-9BA7-668A83264763}" destId="{3334EDB7-F5A0-4E1D-A91E-4F69EEC70A12}" srcOrd="3" destOrd="0" presId="urn:microsoft.com/office/officeart/2005/8/layout/default"/>
    <dgm:cxn modelId="{FA41636A-0C5E-4750-9D88-4C6CF8D16862}" type="presParOf" srcId="{9309D638-BF90-47A2-9BA7-668A83264763}" destId="{DD2CFA35-7995-4272-95CD-40F65249D8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3E5A0-805B-4D42-8CC1-582A880E2F35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3F237A4-D6A2-4F96-BDE0-3321876273E1}">
      <dgm:prSet/>
      <dgm:spPr/>
      <dgm:t>
        <a:bodyPr/>
        <a:lstStyle/>
        <a:p>
          <a:r>
            <a:rPr lang="en-US" b="1" dirty="0"/>
            <a:t>Are we allowed to collect the data?</a:t>
          </a:r>
        </a:p>
        <a:p>
          <a:endParaRPr lang="en-US" dirty="0"/>
        </a:p>
        <a:p>
          <a:r>
            <a:rPr lang="en-US" dirty="0"/>
            <a:t>Some data is protected by law (health, educational)</a:t>
          </a:r>
        </a:p>
      </dgm:t>
    </dgm:pt>
    <dgm:pt modelId="{254B85E1-4250-4FDD-B383-D8BF26546412}" type="parTrans" cxnId="{806E5C01-46F0-4AAD-9E38-770C5FA8A88E}">
      <dgm:prSet/>
      <dgm:spPr/>
      <dgm:t>
        <a:bodyPr/>
        <a:lstStyle/>
        <a:p>
          <a:endParaRPr lang="en-US"/>
        </a:p>
      </dgm:t>
    </dgm:pt>
    <dgm:pt modelId="{68657EFF-57FD-49FD-83E3-88CF992FB910}" type="sibTrans" cxnId="{806E5C01-46F0-4AAD-9E38-770C5FA8A88E}">
      <dgm:prSet/>
      <dgm:spPr/>
      <dgm:t>
        <a:bodyPr/>
        <a:lstStyle/>
        <a:p>
          <a:endParaRPr lang="en-US"/>
        </a:p>
      </dgm:t>
    </dgm:pt>
    <dgm:pt modelId="{3570A581-5040-43C5-910B-18E5DF96B3C7}">
      <dgm:prSet/>
      <dgm:spPr/>
      <dgm:t>
        <a:bodyPr/>
        <a:lstStyle/>
        <a:p>
          <a:r>
            <a:rPr lang="en-US" b="1" dirty="0"/>
            <a:t>Are we allowed to use the data?</a:t>
          </a:r>
        </a:p>
        <a:p>
          <a:endParaRPr lang="en-US" dirty="0"/>
        </a:p>
        <a:p>
          <a:r>
            <a:rPr lang="en-US" dirty="0"/>
            <a:t>Laws, copyright, etc.</a:t>
          </a:r>
        </a:p>
      </dgm:t>
    </dgm:pt>
    <dgm:pt modelId="{5AFB3207-19DD-4D9C-8D33-6EE1B2DF4E4B}" type="parTrans" cxnId="{48016D05-4122-4624-B813-47D2E2EAD100}">
      <dgm:prSet/>
      <dgm:spPr/>
      <dgm:t>
        <a:bodyPr/>
        <a:lstStyle/>
        <a:p>
          <a:endParaRPr lang="en-US"/>
        </a:p>
      </dgm:t>
    </dgm:pt>
    <dgm:pt modelId="{187F585F-0497-444B-965F-39B38DF797D9}" type="sibTrans" cxnId="{48016D05-4122-4624-B813-47D2E2EAD100}">
      <dgm:prSet/>
      <dgm:spPr/>
      <dgm:t>
        <a:bodyPr/>
        <a:lstStyle/>
        <a:p>
          <a:endParaRPr lang="en-US"/>
        </a:p>
      </dgm:t>
    </dgm:pt>
    <dgm:pt modelId="{32AAB1B7-8452-4D55-909D-1B15F91BB203}">
      <dgm:prSet/>
      <dgm:spPr/>
      <dgm:t>
        <a:bodyPr/>
        <a:lstStyle/>
        <a:p>
          <a:r>
            <a:rPr lang="en-US" b="1" dirty="0"/>
            <a:t>Is privacy preserved in the process?</a:t>
          </a:r>
        </a:p>
        <a:p>
          <a:endParaRPr lang="en-US" dirty="0"/>
        </a:p>
        <a:p>
          <a:r>
            <a:rPr lang="en-US" dirty="0"/>
            <a:t>Anonymize data by removing personally identifiable data.</a:t>
          </a:r>
        </a:p>
      </dgm:t>
    </dgm:pt>
    <dgm:pt modelId="{24CCA66F-968A-4587-B355-83DF80F26699}" type="parTrans" cxnId="{0C4E60FA-E5C8-4DCD-9D19-084E69A60E53}">
      <dgm:prSet/>
      <dgm:spPr/>
      <dgm:t>
        <a:bodyPr/>
        <a:lstStyle/>
        <a:p>
          <a:endParaRPr lang="en-US"/>
        </a:p>
      </dgm:t>
    </dgm:pt>
    <dgm:pt modelId="{85507EF7-1F3E-4C4B-83FF-9483C0CD6BFA}" type="sibTrans" cxnId="{0C4E60FA-E5C8-4DCD-9D19-084E69A60E53}">
      <dgm:prSet/>
      <dgm:spPr/>
      <dgm:t>
        <a:bodyPr/>
        <a:lstStyle/>
        <a:p>
          <a:endParaRPr lang="en-US"/>
        </a:p>
      </dgm:t>
    </dgm:pt>
    <dgm:pt modelId="{284E39B1-82C3-417D-BAC9-13D103C54738}">
      <dgm:prSet/>
      <dgm:spPr/>
      <dgm:t>
        <a:bodyPr/>
        <a:lstStyle/>
        <a:p>
          <a:r>
            <a:rPr lang="en-US" b="1" dirty="0"/>
            <a:t>Is it ethical to use and act on the data?</a:t>
          </a:r>
        </a:p>
        <a:p>
          <a:endParaRPr lang="en-US" b="0" dirty="0"/>
        </a:p>
        <a:p>
          <a:r>
            <a:rPr lang="en-US" b="0" dirty="0"/>
            <a:t>Will someone get hurt?</a:t>
          </a:r>
        </a:p>
      </dgm:t>
    </dgm:pt>
    <dgm:pt modelId="{78B0678D-10D0-4C21-9E3F-05E70F6F9DD8}" type="parTrans" cxnId="{86435D39-D413-4118-9732-9531D846A949}">
      <dgm:prSet/>
      <dgm:spPr/>
      <dgm:t>
        <a:bodyPr/>
        <a:lstStyle/>
        <a:p>
          <a:endParaRPr lang="en-US"/>
        </a:p>
      </dgm:t>
    </dgm:pt>
    <dgm:pt modelId="{570439CC-B72A-42BF-8753-125DADD33472}" type="sibTrans" cxnId="{86435D39-D413-4118-9732-9531D846A949}">
      <dgm:prSet/>
      <dgm:spPr/>
      <dgm:t>
        <a:bodyPr/>
        <a:lstStyle/>
        <a:p>
          <a:endParaRPr lang="en-US"/>
        </a:p>
      </dgm:t>
    </dgm:pt>
    <dgm:pt modelId="{001E06F9-1452-45FB-A521-C5BC82C6F07B}" type="pres">
      <dgm:prSet presAssocID="{CA23E5A0-805B-4D42-8CC1-582A880E2F35}" presName="CompostProcess" presStyleCnt="0">
        <dgm:presLayoutVars>
          <dgm:dir/>
          <dgm:resizeHandles val="exact"/>
        </dgm:presLayoutVars>
      </dgm:prSet>
      <dgm:spPr/>
    </dgm:pt>
    <dgm:pt modelId="{38F45C16-587F-4137-B3C9-1D938B34EC90}" type="pres">
      <dgm:prSet presAssocID="{CA23E5A0-805B-4D42-8CC1-582A880E2F35}" presName="arrow" presStyleLbl="bgShp" presStyleIdx="0" presStyleCnt="1"/>
      <dgm:spPr/>
    </dgm:pt>
    <dgm:pt modelId="{B9698626-CF1C-4CB0-A8C4-C285CF92AB7C}" type="pres">
      <dgm:prSet presAssocID="{CA23E5A0-805B-4D42-8CC1-582A880E2F35}" presName="linearProcess" presStyleCnt="0"/>
      <dgm:spPr/>
    </dgm:pt>
    <dgm:pt modelId="{8B2CBDFE-3D66-47F8-A6FF-1D4587F4B01E}" type="pres">
      <dgm:prSet presAssocID="{A3F237A4-D6A2-4F96-BDE0-3321876273E1}" presName="textNode" presStyleLbl="node1" presStyleIdx="0" presStyleCnt="4">
        <dgm:presLayoutVars>
          <dgm:bulletEnabled val="1"/>
        </dgm:presLayoutVars>
      </dgm:prSet>
      <dgm:spPr/>
    </dgm:pt>
    <dgm:pt modelId="{0A58ECF7-390D-48AD-BEDF-EB45D2BBFD04}" type="pres">
      <dgm:prSet presAssocID="{68657EFF-57FD-49FD-83E3-88CF992FB910}" presName="sibTrans" presStyleCnt="0"/>
      <dgm:spPr/>
    </dgm:pt>
    <dgm:pt modelId="{0FE34FE9-ABE0-4BA1-A402-0F50BF26DC6C}" type="pres">
      <dgm:prSet presAssocID="{3570A581-5040-43C5-910B-18E5DF96B3C7}" presName="textNode" presStyleLbl="node1" presStyleIdx="1" presStyleCnt="4">
        <dgm:presLayoutVars>
          <dgm:bulletEnabled val="1"/>
        </dgm:presLayoutVars>
      </dgm:prSet>
      <dgm:spPr/>
    </dgm:pt>
    <dgm:pt modelId="{9B69E86E-FEA3-443C-88CA-2EFDB855B6B1}" type="pres">
      <dgm:prSet presAssocID="{187F585F-0497-444B-965F-39B38DF797D9}" presName="sibTrans" presStyleCnt="0"/>
      <dgm:spPr/>
    </dgm:pt>
    <dgm:pt modelId="{39A41DF7-E588-41C1-BDED-C3F13FEF8E2D}" type="pres">
      <dgm:prSet presAssocID="{32AAB1B7-8452-4D55-909D-1B15F91BB203}" presName="textNode" presStyleLbl="node1" presStyleIdx="2" presStyleCnt="4">
        <dgm:presLayoutVars>
          <dgm:bulletEnabled val="1"/>
        </dgm:presLayoutVars>
      </dgm:prSet>
      <dgm:spPr/>
    </dgm:pt>
    <dgm:pt modelId="{FA87B0B1-8C66-4815-86AE-E4C81DEA0388}" type="pres">
      <dgm:prSet presAssocID="{85507EF7-1F3E-4C4B-83FF-9483C0CD6BFA}" presName="sibTrans" presStyleCnt="0"/>
      <dgm:spPr/>
    </dgm:pt>
    <dgm:pt modelId="{DCAFBFB8-E667-445B-BC07-C5281B03EDB1}" type="pres">
      <dgm:prSet presAssocID="{284E39B1-82C3-417D-BAC9-13D103C5473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06E5C01-46F0-4AAD-9E38-770C5FA8A88E}" srcId="{CA23E5A0-805B-4D42-8CC1-582A880E2F35}" destId="{A3F237A4-D6A2-4F96-BDE0-3321876273E1}" srcOrd="0" destOrd="0" parTransId="{254B85E1-4250-4FDD-B383-D8BF26546412}" sibTransId="{68657EFF-57FD-49FD-83E3-88CF992FB910}"/>
    <dgm:cxn modelId="{48016D05-4122-4624-B813-47D2E2EAD100}" srcId="{CA23E5A0-805B-4D42-8CC1-582A880E2F35}" destId="{3570A581-5040-43C5-910B-18E5DF96B3C7}" srcOrd="1" destOrd="0" parTransId="{5AFB3207-19DD-4D9C-8D33-6EE1B2DF4E4B}" sibTransId="{187F585F-0497-444B-965F-39B38DF797D9}"/>
    <dgm:cxn modelId="{8EBBF712-5E79-417F-A641-8E1931DACD9A}" type="presOf" srcId="{CA23E5A0-805B-4D42-8CC1-582A880E2F35}" destId="{001E06F9-1452-45FB-A521-C5BC82C6F07B}" srcOrd="0" destOrd="0" presId="urn:microsoft.com/office/officeart/2005/8/layout/hProcess9"/>
    <dgm:cxn modelId="{F6090919-68A0-457A-A31D-4149F107C28C}" type="presOf" srcId="{32AAB1B7-8452-4D55-909D-1B15F91BB203}" destId="{39A41DF7-E588-41C1-BDED-C3F13FEF8E2D}" srcOrd="0" destOrd="0" presId="urn:microsoft.com/office/officeart/2005/8/layout/hProcess9"/>
    <dgm:cxn modelId="{B0A01C35-7E95-4BCE-896B-A8EC655F092C}" type="presOf" srcId="{3570A581-5040-43C5-910B-18E5DF96B3C7}" destId="{0FE34FE9-ABE0-4BA1-A402-0F50BF26DC6C}" srcOrd="0" destOrd="0" presId="urn:microsoft.com/office/officeart/2005/8/layout/hProcess9"/>
    <dgm:cxn modelId="{86435D39-D413-4118-9732-9531D846A949}" srcId="{CA23E5A0-805B-4D42-8CC1-582A880E2F35}" destId="{284E39B1-82C3-417D-BAC9-13D103C54738}" srcOrd="3" destOrd="0" parTransId="{78B0678D-10D0-4C21-9E3F-05E70F6F9DD8}" sibTransId="{570439CC-B72A-42BF-8753-125DADD33472}"/>
    <dgm:cxn modelId="{82E20E82-2406-40BC-B37B-CC23A91A083D}" type="presOf" srcId="{A3F237A4-D6A2-4F96-BDE0-3321876273E1}" destId="{8B2CBDFE-3D66-47F8-A6FF-1D4587F4B01E}" srcOrd="0" destOrd="0" presId="urn:microsoft.com/office/officeart/2005/8/layout/hProcess9"/>
    <dgm:cxn modelId="{EC9EBBD7-966A-48CF-8055-67A60449A51A}" type="presOf" srcId="{284E39B1-82C3-417D-BAC9-13D103C54738}" destId="{DCAFBFB8-E667-445B-BC07-C5281B03EDB1}" srcOrd="0" destOrd="0" presId="urn:microsoft.com/office/officeart/2005/8/layout/hProcess9"/>
    <dgm:cxn modelId="{0C4E60FA-E5C8-4DCD-9D19-084E69A60E53}" srcId="{CA23E5A0-805B-4D42-8CC1-582A880E2F35}" destId="{32AAB1B7-8452-4D55-909D-1B15F91BB203}" srcOrd="2" destOrd="0" parTransId="{24CCA66F-968A-4587-B355-83DF80F26699}" sibTransId="{85507EF7-1F3E-4C4B-83FF-9483C0CD6BFA}"/>
    <dgm:cxn modelId="{D59B98AF-4DBF-49A8-B87D-20165CE4E902}" type="presParOf" srcId="{001E06F9-1452-45FB-A521-C5BC82C6F07B}" destId="{38F45C16-587F-4137-B3C9-1D938B34EC90}" srcOrd="0" destOrd="0" presId="urn:microsoft.com/office/officeart/2005/8/layout/hProcess9"/>
    <dgm:cxn modelId="{CF486B6C-D04C-474B-850E-2EF2EB904DA2}" type="presParOf" srcId="{001E06F9-1452-45FB-A521-C5BC82C6F07B}" destId="{B9698626-CF1C-4CB0-A8C4-C285CF92AB7C}" srcOrd="1" destOrd="0" presId="urn:microsoft.com/office/officeart/2005/8/layout/hProcess9"/>
    <dgm:cxn modelId="{DBE2AB5B-AD44-4ACF-A7BD-AC99F81F38C1}" type="presParOf" srcId="{B9698626-CF1C-4CB0-A8C4-C285CF92AB7C}" destId="{8B2CBDFE-3D66-47F8-A6FF-1D4587F4B01E}" srcOrd="0" destOrd="0" presId="urn:microsoft.com/office/officeart/2005/8/layout/hProcess9"/>
    <dgm:cxn modelId="{09AF84F2-71E3-43FD-8A24-EAC08FC20931}" type="presParOf" srcId="{B9698626-CF1C-4CB0-A8C4-C285CF92AB7C}" destId="{0A58ECF7-390D-48AD-BEDF-EB45D2BBFD04}" srcOrd="1" destOrd="0" presId="urn:microsoft.com/office/officeart/2005/8/layout/hProcess9"/>
    <dgm:cxn modelId="{BDBEBE24-00FC-476E-8BBD-3AE82120A128}" type="presParOf" srcId="{B9698626-CF1C-4CB0-A8C4-C285CF92AB7C}" destId="{0FE34FE9-ABE0-4BA1-A402-0F50BF26DC6C}" srcOrd="2" destOrd="0" presId="urn:microsoft.com/office/officeart/2005/8/layout/hProcess9"/>
    <dgm:cxn modelId="{4DD71505-9A7A-484D-960F-549D03D16947}" type="presParOf" srcId="{B9698626-CF1C-4CB0-A8C4-C285CF92AB7C}" destId="{9B69E86E-FEA3-443C-88CA-2EFDB855B6B1}" srcOrd="3" destOrd="0" presId="urn:microsoft.com/office/officeart/2005/8/layout/hProcess9"/>
    <dgm:cxn modelId="{8714910C-4057-406D-9BA6-BF3FCF0A13CA}" type="presParOf" srcId="{B9698626-CF1C-4CB0-A8C4-C285CF92AB7C}" destId="{39A41DF7-E588-41C1-BDED-C3F13FEF8E2D}" srcOrd="4" destOrd="0" presId="urn:microsoft.com/office/officeart/2005/8/layout/hProcess9"/>
    <dgm:cxn modelId="{B7CDA789-44E9-480E-9A52-28C36F6E3D1C}" type="presParOf" srcId="{B9698626-CF1C-4CB0-A8C4-C285CF92AB7C}" destId="{FA87B0B1-8C66-4815-86AE-E4C81DEA0388}" srcOrd="5" destOrd="0" presId="urn:microsoft.com/office/officeart/2005/8/layout/hProcess9"/>
    <dgm:cxn modelId="{D274C6FA-0254-4F13-8F51-6B1F50DED1DE}" type="presParOf" srcId="{B9698626-CF1C-4CB0-A8C4-C285CF92AB7C}" destId="{DCAFBFB8-E667-445B-BC07-C5281B03EDB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DEC67-E543-4FD6-9842-7CC331700AC0}">
      <dsp:nvSpPr>
        <dsp:cNvPr id="0" name=""/>
        <dsp:cNvSpPr/>
      </dsp:nvSpPr>
      <dsp:spPr>
        <a:xfrm rot="5400000">
          <a:off x="4976398" y="-1612333"/>
          <a:ext cx="1871776" cy="556450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Find human-interpretable patterns that describe the data.</a:t>
          </a:r>
        </a:p>
      </dsp:txBody>
      <dsp:txXfrm rot="-5400000">
        <a:off x="3130035" y="325403"/>
        <a:ext cx="5473131" cy="1689030"/>
      </dsp:txXfrm>
    </dsp:sp>
    <dsp:sp modelId="{9A48F2D0-0D59-49EC-AA09-68C94A5F018A}">
      <dsp:nvSpPr>
        <dsp:cNvPr id="0" name=""/>
        <dsp:cNvSpPr/>
      </dsp:nvSpPr>
      <dsp:spPr>
        <a:xfrm>
          <a:off x="0" y="58"/>
          <a:ext cx="3130034" cy="2339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Descriptive Methods</a:t>
          </a:r>
        </a:p>
      </dsp:txBody>
      <dsp:txXfrm>
        <a:off x="114216" y="114274"/>
        <a:ext cx="2901602" cy="2111288"/>
      </dsp:txXfrm>
    </dsp:sp>
    <dsp:sp modelId="{9BFCA82D-5EBA-4C9E-B74F-E08961653B8F}">
      <dsp:nvSpPr>
        <dsp:cNvPr id="0" name=""/>
        <dsp:cNvSpPr/>
      </dsp:nvSpPr>
      <dsp:spPr>
        <a:xfrm rot="5400000">
          <a:off x="4976398" y="844372"/>
          <a:ext cx="1871776" cy="55645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Use some features (variables) to predict unknown or future value of other variable.</a:t>
          </a:r>
        </a:p>
      </dsp:txBody>
      <dsp:txXfrm rot="-5400000">
        <a:off x="3130035" y="2782109"/>
        <a:ext cx="5473131" cy="1689030"/>
      </dsp:txXfrm>
    </dsp:sp>
    <dsp:sp modelId="{CA76CDD3-3DF8-4122-B56E-3D6E118C19EA}">
      <dsp:nvSpPr>
        <dsp:cNvPr id="0" name=""/>
        <dsp:cNvSpPr/>
      </dsp:nvSpPr>
      <dsp:spPr>
        <a:xfrm>
          <a:off x="0" y="2456765"/>
          <a:ext cx="3130034" cy="2339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Predictive Methods</a:t>
          </a:r>
        </a:p>
      </dsp:txBody>
      <dsp:txXfrm>
        <a:off x="114216" y="2570981"/>
        <a:ext cx="2901602" cy="2111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FDBA-E290-4049-953F-2E7FBA565499}">
      <dsp:nvSpPr>
        <dsp:cNvPr id="0" name=""/>
        <dsp:cNvSpPr/>
      </dsp:nvSpPr>
      <dsp:spPr>
        <a:xfrm>
          <a:off x="42" y="75956"/>
          <a:ext cx="4062829" cy="16251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Mining is interdisciplinary and overlaps significantly with many fields</a:t>
          </a:r>
        </a:p>
      </dsp:txBody>
      <dsp:txXfrm>
        <a:off x="42" y="75956"/>
        <a:ext cx="4062829" cy="1625131"/>
      </dsp:txXfrm>
    </dsp:sp>
    <dsp:sp modelId="{878BC2FF-8107-4275-BAF2-794839D12CAA}">
      <dsp:nvSpPr>
        <dsp:cNvPr id="0" name=""/>
        <dsp:cNvSpPr/>
      </dsp:nvSpPr>
      <dsp:spPr>
        <a:xfrm>
          <a:off x="42" y="1701087"/>
          <a:ext cx="4062829" cy="3019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Statistics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CS (machine learning, AI, data bases)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Optimization (Operations Research)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(Business) Analytics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Data Science</a:t>
          </a:r>
        </a:p>
      </dsp:txBody>
      <dsp:txXfrm>
        <a:off x="42" y="1701087"/>
        <a:ext cx="4062829" cy="3019500"/>
      </dsp:txXfrm>
    </dsp:sp>
    <dsp:sp modelId="{239412D2-F346-45FC-8469-91560F4E50C2}">
      <dsp:nvSpPr>
        <dsp:cNvPr id="0" name=""/>
        <dsp:cNvSpPr/>
      </dsp:nvSpPr>
      <dsp:spPr>
        <a:xfrm>
          <a:off x="4631667" y="75956"/>
          <a:ext cx="4062829" cy="1625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Mining requires a team effort with members who have expertise in several areas</a:t>
          </a:r>
        </a:p>
      </dsp:txBody>
      <dsp:txXfrm>
        <a:off x="4631667" y="75956"/>
        <a:ext cx="4062829" cy="1625131"/>
      </dsp:txXfrm>
    </dsp:sp>
    <dsp:sp modelId="{C382B3D7-75A3-4553-8029-9B8DB676EB36}">
      <dsp:nvSpPr>
        <dsp:cNvPr id="0" name=""/>
        <dsp:cNvSpPr/>
      </dsp:nvSpPr>
      <dsp:spPr>
        <a:xfrm>
          <a:off x="4631667" y="1701087"/>
          <a:ext cx="4062829" cy="30195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Data management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Statistics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Programming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Communication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+ Application domain</a:t>
          </a:r>
        </a:p>
      </dsp:txBody>
      <dsp:txXfrm>
        <a:off x="4631667" y="1701087"/>
        <a:ext cx="4062829" cy="301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ECE4-626F-4AE8-B3FC-33ADC879A2F7}">
      <dsp:nvSpPr>
        <dsp:cNvPr id="0" name=""/>
        <dsp:cNvSpPr/>
      </dsp:nvSpPr>
      <dsp:spPr>
        <a:xfrm>
          <a:off x="6779" y="12522"/>
          <a:ext cx="1396939" cy="1396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3202-DE01-4624-BD75-3DCCC770773A}">
      <dsp:nvSpPr>
        <dsp:cNvPr id="0" name=""/>
        <dsp:cNvSpPr/>
      </dsp:nvSpPr>
      <dsp:spPr>
        <a:xfrm>
          <a:off x="6779" y="1587787"/>
          <a:ext cx="3991254" cy="222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Goal</a:t>
          </a:r>
          <a:r>
            <a:rPr lang="en-US" sz="2400" kern="1200" dirty="0"/>
            <a:t>: </a:t>
          </a:r>
          <a:r>
            <a:rPr lang="en-US" sz="2400" b="0" kern="1200" dirty="0"/>
            <a:t>subdivide a market into distinct subsets of customers. Use a different marketing mix for each segment.</a:t>
          </a:r>
        </a:p>
      </dsp:txBody>
      <dsp:txXfrm>
        <a:off x="6779" y="1587787"/>
        <a:ext cx="3991254" cy="2224280"/>
      </dsp:txXfrm>
    </dsp:sp>
    <dsp:sp modelId="{D7124951-D010-43F9-9623-7286F4D95DE5}">
      <dsp:nvSpPr>
        <dsp:cNvPr id="0" name=""/>
        <dsp:cNvSpPr/>
      </dsp:nvSpPr>
      <dsp:spPr>
        <a:xfrm>
          <a:off x="6779" y="3895010"/>
          <a:ext cx="3991254" cy="26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B4CF1-B8C2-4226-805F-62D0CD627C1D}">
      <dsp:nvSpPr>
        <dsp:cNvPr id="0" name=""/>
        <dsp:cNvSpPr/>
      </dsp:nvSpPr>
      <dsp:spPr>
        <a:xfrm>
          <a:off x="4696504" y="12522"/>
          <a:ext cx="1396939" cy="1396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72593-2E40-4C29-9964-39F9E0EE608E}">
      <dsp:nvSpPr>
        <dsp:cNvPr id="0" name=""/>
        <dsp:cNvSpPr/>
      </dsp:nvSpPr>
      <dsp:spPr>
        <a:xfrm>
          <a:off x="4696504" y="1587787"/>
          <a:ext cx="3991254" cy="222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Approach</a:t>
          </a:r>
          <a:r>
            <a:rPr lang="en-US" sz="2400" kern="1200" dirty="0"/>
            <a:t>: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0" kern="1200" dirty="0"/>
            <a:t>1. </a:t>
          </a:r>
          <a:r>
            <a:rPr lang="en-US" sz="2000" b="0" kern="1200" dirty="0"/>
            <a:t>Collect different attributes of customers based on their geographical and lifestyle related information and observed buying patterns.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dirty="0"/>
            <a:t>2. Find clusters of similar customers. </a:t>
          </a:r>
        </a:p>
      </dsp:txBody>
      <dsp:txXfrm>
        <a:off x="4696504" y="1587787"/>
        <a:ext cx="3991254" cy="2224280"/>
      </dsp:txXfrm>
    </dsp:sp>
    <dsp:sp modelId="{B9B3418F-EF8F-48BA-A8AE-2DF8E8104499}">
      <dsp:nvSpPr>
        <dsp:cNvPr id="0" name=""/>
        <dsp:cNvSpPr/>
      </dsp:nvSpPr>
      <dsp:spPr>
        <a:xfrm>
          <a:off x="4696504" y="3895010"/>
          <a:ext cx="3991254" cy="26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696504" y="3895010"/>
        <a:ext cx="3991254" cy="264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263E-6E8D-4B35-8061-09FA8E6784E9}">
      <dsp:nvSpPr>
        <dsp:cNvPr id="0" name=""/>
        <dsp:cNvSpPr/>
      </dsp:nvSpPr>
      <dsp:spPr>
        <a:xfrm>
          <a:off x="922361" y="285830"/>
          <a:ext cx="1100863" cy="1100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8FFC7-7B35-4107-9B91-B2CC9FD2C971}">
      <dsp:nvSpPr>
        <dsp:cNvPr id="0" name=""/>
        <dsp:cNvSpPr/>
      </dsp:nvSpPr>
      <dsp:spPr>
        <a:xfrm>
          <a:off x="249611" y="1846797"/>
          <a:ext cx="2446363" cy="150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Goal</a:t>
          </a:r>
          <a:r>
            <a:rPr lang="en-US" sz="1600" kern="1200"/>
            <a:t>: Find groups of documents that are similar to each.</a:t>
          </a:r>
        </a:p>
      </dsp:txBody>
      <dsp:txXfrm>
        <a:off x="249611" y="1846797"/>
        <a:ext cx="2446363" cy="1506093"/>
      </dsp:txXfrm>
    </dsp:sp>
    <dsp:sp modelId="{02A24367-C03F-4733-B96B-5FAF2269E5BA}">
      <dsp:nvSpPr>
        <dsp:cNvPr id="0" name=""/>
        <dsp:cNvSpPr/>
      </dsp:nvSpPr>
      <dsp:spPr>
        <a:xfrm>
          <a:off x="3796837" y="285830"/>
          <a:ext cx="1100863" cy="11008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44D96-FD85-4D22-99D1-CC09F720EBCE}">
      <dsp:nvSpPr>
        <dsp:cNvPr id="0" name=""/>
        <dsp:cNvSpPr/>
      </dsp:nvSpPr>
      <dsp:spPr>
        <a:xfrm>
          <a:off x="3124087" y="1846797"/>
          <a:ext cx="2446363" cy="150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Approach</a:t>
          </a:r>
          <a:r>
            <a:rPr lang="en-US" sz="1600" kern="1200" dirty="0"/>
            <a:t>: Identify frequently occurring terms in each document. Define a similarity measure based on term co-occurrences. Use it to cluster.</a:t>
          </a:r>
        </a:p>
      </dsp:txBody>
      <dsp:txXfrm>
        <a:off x="3124087" y="1846797"/>
        <a:ext cx="2446363" cy="1506093"/>
      </dsp:txXfrm>
    </dsp:sp>
    <dsp:sp modelId="{B4343DCD-CBF6-48A1-9654-69A821F9CD11}">
      <dsp:nvSpPr>
        <dsp:cNvPr id="0" name=""/>
        <dsp:cNvSpPr/>
      </dsp:nvSpPr>
      <dsp:spPr>
        <a:xfrm>
          <a:off x="6671314" y="285830"/>
          <a:ext cx="1100863" cy="11008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1F6FC-BDB1-46B5-BBC8-5DA9502E612C}">
      <dsp:nvSpPr>
        <dsp:cNvPr id="0" name=""/>
        <dsp:cNvSpPr/>
      </dsp:nvSpPr>
      <dsp:spPr>
        <a:xfrm>
          <a:off x="5998564" y="1846797"/>
          <a:ext cx="2446363" cy="150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Gain</a:t>
          </a:r>
          <a:r>
            <a:rPr lang="en-US" sz="1600" kern="1200"/>
            <a:t>: Can be used to organize documents or to create recommendations. </a:t>
          </a:r>
        </a:p>
      </dsp:txBody>
      <dsp:txXfrm>
        <a:off x="5998564" y="1846797"/>
        <a:ext cx="2446363" cy="1506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263E-6E8D-4B35-8061-09FA8E6784E9}">
      <dsp:nvSpPr>
        <dsp:cNvPr id="0" name=""/>
        <dsp:cNvSpPr/>
      </dsp:nvSpPr>
      <dsp:spPr>
        <a:xfrm>
          <a:off x="1115222" y="193897"/>
          <a:ext cx="1766812" cy="1766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8FFC7-7B35-4107-9B91-B2CC9FD2C971}">
      <dsp:nvSpPr>
        <dsp:cNvPr id="0" name=""/>
        <dsp:cNvSpPr/>
      </dsp:nvSpPr>
      <dsp:spPr>
        <a:xfrm>
          <a:off x="35503" y="2451202"/>
          <a:ext cx="3926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Goal</a:t>
          </a:r>
          <a:r>
            <a:rPr lang="en-US" sz="1600" kern="1200" dirty="0"/>
            <a:t>: Reduce the data size for predictive models.</a:t>
          </a:r>
        </a:p>
      </dsp:txBody>
      <dsp:txXfrm>
        <a:off x="35503" y="2451202"/>
        <a:ext cx="3926250" cy="1012500"/>
      </dsp:txXfrm>
    </dsp:sp>
    <dsp:sp modelId="{02A24367-C03F-4733-B96B-5FAF2269E5BA}">
      <dsp:nvSpPr>
        <dsp:cNvPr id="0" name=""/>
        <dsp:cNvSpPr/>
      </dsp:nvSpPr>
      <dsp:spPr>
        <a:xfrm>
          <a:off x="5728566" y="193897"/>
          <a:ext cx="1766812" cy="1766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44D96-FD85-4D22-99D1-CC09F720EBCE}">
      <dsp:nvSpPr>
        <dsp:cNvPr id="0" name=""/>
        <dsp:cNvSpPr/>
      </dsp:nvSpPr>
      <dsp:spPr>
        <a:xfrm>
          <a:off x="4769060" y="2451202"/>
          <a:ext cx="3428535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Approach</a:t>
          </a:r>
          <a:r>
            <a:rPr lang="en-US" sz="1600" kern="1200" dirty="0"/>
            <a:t>: Group data given a subset of the available information and then use the group label instead of the original data as input for predictive models.</a:t>
          </a:r>
        </a:p>
      </dsp:txBody>
      <dsp:txXfrm>
        <a:off x="4769060" y="2451202"/>
        <a:ext cx="3428535" cy="101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5AA2B-D160-42F5-843C-7EE562D780B1}">
      <dsp:nvSpPr>
        <dsp:cNvPr id="0" name=""/>
        <dsp:cNvSpPr/>
      </dsp:nvSpPr>
      <dsp:spPr>
        <a:xfrm>
          <a:off x="0" y="15330"/>
          <a:ext cx="2683434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{Milk} → {Coke}</a:t>
          </a:r>
          <a:endParaRPr lang="en-US" sz="1400" kern="1200"/>
        </a:p>
      </dsp:txBody>
      <dsp:txXfrm>
        <a:off x="16392" y="31722"/>
        <a:ext cx="2650650" cy="303006"/>
      </dsp:txXfrm>
    </dsp:sp>
    <dsp:sp modelId="{716D997D-BE97-4512-B52C-2DFE116A4CF5}">
      <dsp:nvSpPr>
        <dsp:cNvPr id="0" name=""/>
        <dsp:cNvSpPr/>
      </dsp:nvSpPr>
      <dsp:spPr>
        <a:xfrm>
          <a:off x="0" y="391440"/>
          <a:ext cx="2683434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{Diaper, Milk} → {Beer}</a:t>
          </a:r>
          <a:endParaRPr lang="en-US" sz="1400" kern="1200"/>
        </a:p>
      </dsp:txBody>
      <dsp:txXfrm>
        <a:off x="16392" y="407832"/>
        <a:ext cx="2650650" cy="303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D3C18-E3D9-4ED7-9F3A-B086576F8379}">
      <dsp:nvSpPr>
        <dsp:cNvPr id="0" name=""/>
        <dsp:cNvSpPr/>
      </dsp:nvSpPr>
      <dsp:spPr>
        <a:xfrm>
          <a:off x="0" y="632193"/>
          <a:ext cx="2717043" cy="1630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Text mining – document clustering, topic models</a:t>
          </a:r>
        </a:p>
      </dsp:txBody>
      <dsp:txXfrm>
        <a:off x="0" y="632193"/>
        <a:ext cx="2717043" cy="1630226"/>
      </dsp:txXfrm>
    </dsp:sp>
    <dsp:sp modelId="{D1DE03C5-A3A0-4B8C-8189-584605C59D73}">
      <dsp:nvSpPr>
        <dsp:cNvPr id="0" name=""/>
        <dsp:cNvSpPr/>
      </dsp:nvSpPr>
      <dsp:spPr>
        <a:xfrm>
          <a:off x="2988747" y="632193"/>
          <a:ext cx="2717043" cy="1630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Graph mining – social networks</a:t>
          </a:r>
        </a:p>
      </dsp:txBody>
      <dsp:txXfrm>
        <a:off x="2988747" y="632193"/>
        <a:ext cx="2717043" cy="1630226"/>
      </dsp:txXfrm>
    </dsp:sp>
    <dsp:sp modelId="{C70308AE-D97A-472A-9CF7-18D39F9A8CB3}">
      <dsp:nvSpPr>
        <dsp:cNvPr id="0" name=""/>
        <dsp:cNvSpPr/>
      </dsp:nvSpPr>
      <dsp:spPr>
        <a:xfrm>
          <a:off x="5977495" y="632193"/>
          <a:ext cx="2717043" cy="1630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stream mining/real time data mining</a:t>
          </a:r>
        </a:p>
      </dsp:txBody>
      <dsp:txXfrm>
        <a:off x="5977495" y="632193"/>
        <a:ext cx="2717043" cy="1630226"/>
      </dsp:txXfrm>
    </dsp:sp>
    <dsp:sp modelId="{635295D9-2615-43FE-9605-4686D25C39EF}">
      <dsp:nvSpPr>
        <dsp:cNvPr id="0" name=""/>
        <dsp:cNvSpPr/>
      </dsp:nvSpPr>
      <dsp:spPr>
        <a:xfrm>
          <a:off x="0" y="2534124"/>
          <a:ext cx="2717043" cy="1630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Mining spatiotemporal data (e.g., moving objects)</a:t>
          </a:r>
        </a:p>
      </dsp:txBody>
      <dsp:txXfrm>
        <a:off x="0" y="2534124"/>
        <a:ext cx="2717043" cy="1630226"/>
      </dsp:txXfrm>
    </dsp:sp>
    <dsp:sp modelId="{D1210596-BF0A-4340-960E-A00E4C485DCB}">
      <dsp:nvSpPr>
        <dsp:cNvPr id="0" name=""/>
        <dsp:cNvSpPr/>
      </dsp:nvSpPr>
      <dsp:spPr>
        <a:xfrm>
          <a:off x="2988747" y="2534124"/>
          <a:ext cx="2717043" cy="16302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Visual data mining</a:t>
          </a:r>
        </a:p>
      </dsp:txBody>
      <dsp:txXfrm>
        <a:off x="2988747" y="2534124"/>
        <a:ext cx="2717043" cy="1630226"/>
      </dsp:txXfrm>
    </dsp:sp>
    <dsp:sp modelId="{B3AC9E47-3781-48EF-8EF9-E3ADF2F2C4A3}">
      <dsp:nvSpPr>
        <dsp:cNvPr id="0" name=""/>
        <dsp:cNvSpPr/>
      </dsp:nvSpPr>
      <dsp:spPr>
        <a:xfrm>
          <a:off x="5977495" y="2534124"/>
          <a:ext cx="2717043" cy="1630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Distributed data mining</a:t>
          </a:r>
        </a:p>
      </dsp:txBody>
      <dsp:txXfrm>
        <a:off x="5977495" y="2534124"/>
        <a:ext cx="2717043" cy="1630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3BE2A-F344-40BD-B3DD-91DA89C43B54}">
      <dsp:nvSpPr>
        <dsp:cNvPr id="0" name=""/>
        <dsp:cNvSpPr/>
      </dsp:nvSpPr>
      <dsp:spPr>
        <a:xfrm>
          <a:off x="3613814" y="1563623"/>
          <a:ext cx="1920240" cy="19202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7CF920-A607-4E60-A259-3FA2F087021C}">
      <dsp:nvSpPr>
        <dsp:cNvPr id="0" name=""/>
        <dsp:cNvSpPr/>
      </dsp:nvSpPr>
      <dsp:spPr>
        <a:xfrm>
          <a:off x="3460195" y="0"/>
          <a:ext cx="2227478" cy="1289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Scalability</a:t>
          </a:r>
        </a:p>
      </dsp:txBody>
      <dsp:txXfrm>
        <a:off x="3460195" y="0"/>
        <a:ext cx="2227478" cy="1289304"/>
      </dsp:txXfrm>
    </dsp:sp>
    <dsp:sp modelId="{4C2B0DC5-5458-4792-BFB3-8B3BE3EE5215}">
      <dsp:nvSpPr>
        <dsp:cNvPr id="0" name=""/>
        <dsp:cNvSpPr/>
      </dsp:nvSpPr>
      <dsp:spPr>
        <a:xfrm>
          <a:off x="4344273" y="2094158"/>
          <a:ext cx="1920240" cy="19202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753CFA-0E34-4327-9240-5CE9F311A408}">
      <dsp:nvSpPr>
        <dsp:cNvPr id="0" name=""/>
        <dsp:cNvSpPr/>
      </dsp:nvSpPr>
      <dsp:spPr>
        <a:xfrm>
          <a:off x="6417364" y="1700783"/>
          <a:ext cx="1997049" cy="1399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Dimensionality</a:t>
          </a:r>
        </a:p>
      </dsp:txBody>
      <dsp:txXfrm>
        <a:off x="6417364" y="1700783"/>
        <a:ext cx="1997049" cy="1399032"/>
      </dsp:txXfrm>
    </dsp:sp>
    <dsp:sp modelId="{7F2C7B14-4404-4299-A2D6-957D7740B144}">
      <dsp:nvSpPr>
        <dsp:cNvPr id="0" name=""/>
        <dsp:cNvSpPr/>
      </dsp:nvSpPr>
      <dsp:spPr>
        <a:xfrm>
          <a:off x="4065454" y="2953329"/>
          <a:ext cx="1920240" cy="19202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249A37-86C2-44F5-BC63-33E8F9AA25CD}">
      <dsp:nvSpPr>
        <dsp:cNvPr id="0" name=""/>
        <dsp:cNvSpPr/>
      </dsp:nvSpPr>
      <dsp:spPr>
        <a:xfrm>
          <a:off x="6110126" y="4087368"/>
          <a:ext cx="1997049" cy="1399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Complexity and heterogeneous data</a:t>
          </a:r>
        </a:p>
      </dsp:txBody>
      <dsp:txXfrm>
        <a:off x="6110126" y="4087368"/>
        <a:ext cx="1997049" cy="1399032"/>
      </dsp:txXfrm>
    </dsp:sp>
    <dsp:sp modelId="{1CF60683-2694-4117-B197-4E5EB9EBF79F}">
      <dsp:nvSpPr>
        <dsp:cNvPr id="0" name=""/>
        <dsp:cNvSpPr/>
      </dsp:nvSpPr>
      <dsp:spPr>
        <a:xfrm>
          <a:off x="3162174" y="2953329"/>
          <a:ext cx="1920240" cy="19202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22A041-B958-4A94-862E-076B3D975462}">
      <dsp:nvSpPr>
        <dsp:cNvPr id="0" name=""/>
        <dsp:cNvSpPr/>
      </dsp:nvSpPr>
      <dsp:spPr>
        <a:xfrm>
          <a:off x="1040692" y="4087368"/>
          <a:ext cx="1997049" cy="1399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quality</a:t>
          </a:r>
        </a:p>
      </dsp:txBody>
      <dsp:txXfrm>
        <a:off x="1040692" y="4087368"/>
        <a:ext cx="1997049" cy="1399032"/>
      </dsp:txXfrm>
    </dsp:sp>
    <dsp:sp modelId="{F68617DB-6275-4FD2-9E43-21E969793D01}">
      <dsp:nvSpPr>
        <dsp:cNvPr id="0" name=""/>
        <dsp:cNvSpPr/>
      </dsp:nvSpPr>
      <dsp:spPr>
        <a:xfrm>
          <a:off x="2883355" y="2094158"/>
          <a:ext cx="1920240" cy="192024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52FF89-A878-47EA-8EA9-F393C5FF580C}">
      <dsp:nvSpPr>
        <dsp:cNvPr id="0" name=""/>
        <dsp:cNvSpPr/>
      </dsp:nvSpPr>
      <dsp:spPr>
        <a:xfrm>
          <a:off x="733454" y="1700783"/>
          <a:ext cx="1997049" cy="13990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ownership and privacy</a:t>
          </a:r>
        </a:p>
      </dsp:txBody>
      <dsp:txXfrm>
        <a:off x="733454" y="1700783"/>
        <a:ext cx="1997049" cy="13990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3625-808A-429B-83E1-090BC65E3F19}">
      <dsp:nvSpPr>
        <dsp:cNvPr id="0" name=""/>
        <dsp:cNvSpPr/>
      </dsp:nvSpPr>
      <dsp:spPr>
        <a:xfrm>
          <a:off x="473572" y="268"/>
          <a:ext cx="3689235" cy="2213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Simple graphical user interface</a:t>
          </a:r>
        </a:p>
      </dsp:txBody>
      <dsp:txXfrm>
        <a:off x="473572" y="268"/>
        <a:ext cx="3689235" cy="2213541"/>
      </dsp:txXfrm>
    </dsp:sp>
    <dsp:sp modelId="{8E35DB77-9DA9-403E-980D-1CB9537CE8D5}">
      <dsp:nvSpPr>
        <dsp:cNvPr id="0" name=""/>
        <dsp:cNvSpPr/>
      </dsp:nvSpPr>
      <dsp:spPr>
        <a:xfrm>
          <a:off x="4531731" y="268"/>
          <a:ext cx="3689235" cy="22135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Process oriented</a:t>
          </a:r>
        </a:p>
      </dsp:txBody>
      <dsp:txXfrm>
        <a:off x="4531731" y="268"/>
        <a:ext cx="3689235" cy="2213541"/>
      </dsp:txXfrm>
    </dsp:sp>
    <dsp:sp modelId="{DD2CFA35-7995-4272-95CD-40F65249D8B8}">
      <dsp:nvSpPr>
        <dsp:cNvPr id="0" name=""/>
        <dsp:cNvSpPr/>
      </dsp:nvSpPr>
      <dsp:spPr>
        <a:xfrm>
          <a:off x="2502651" y="2582733"/>
          <a:ext cx="3689235" cy="2213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Programming oriented</a:t>
          </a:r>
        </a:p>
      </dsp:txBody>
      <dsp:txXfrm>
        <a:off x="2502651" y="2582733"/>
        <a:ext cx="3689235" cy="2213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45C16-587F-4137-B3C9-1D938B34EC90}">
      <dsp:nvSpPr>
        <dsp:cNvPr id="0" name=""/>
        <dsp:cNvSpPr/>
      </dsp:nvSpPr>
      <dsp:spPr>
        <a:xfrm>
          <a:off x="652090" y="0"/>
          <a:ext cx="7390358" cy="47965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CBDFE-3D66-47F8-A6FF-1D4587F4B01E}">
      <dsp:nvSpPr>
        <dsp:cNvPr id="0" name=""/>
        <dsp:cNvSpPr/>
      </dsp:nvSpPr>
      <dsp:spPr>
        <a:xfrm>
          <a:off x="4351" y="1438963"/>
          <a:ext cx="2092972" cy="19186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Are we allowed to collect the data?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Some data is protected by law (health, educational)</a:t>
          </a:r>
        </a:p>
      </dsp:txBody>
      <dsp:txXfrm>
        <a:off x="98010" y="1532622"/>
        <a:ext cx="1905654" cy="1731299"/>
      </dsp:txXfrm>
    </dsp:sp>
    <dsp:sp modelId="{0FE34FE9-ABE0-4BA1-A402-0F50BF26DC6C}">
      <dsp:nvSpPr>
        <dsp:cNvPr id="0" name=""/>
        <dsp:cNvSpPr/>
      </dsp:nvSpPr>
      <dsp:spPr>
        <a:xfrm>
          <a:off x="2201972" y="1438963"/>
          <a:ext cx="2092972" cy="1918617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Are we allowed to use the data?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Laws, copyright, etc.</a:t>
          </a:r>
        </a:p>
      </dsp:txBody>
      <dsp:txXfrm>
        <a:off x="2295631" y="1532622"/>
        <a:ext cx="1905654" cy="1731299"/>
      </dsp:txXfrm>
    </dsp:sp>
    <dsp:sp modelId="{39A41DF7-E588-41C1-BDED-C3F13FEF8E2D}">
      <dsp:nvSpPr>
        <dsp:cNvPr id="0" name=""/>
        <dsp:cNvSpPr/>
      </dsp:nvSpPr>
      <dsp:spPr>
        <a:xfrm>
          <a:off x="4399593" y="1438963"/>
          <a:ext cx="2092972" cy="1918617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Is privacy preserved in the process?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Anonymize data by removing personally identifiable data.</a:t>
          </a:r>
        </a:p>
      </dsp:txBody>
      <dsp:txXfrm>
        <a:off x="4493252" y="1532622"/>
        <a:ext cx="1905654" cy="1731299"/>
      </dsp:txXfrm>
    </dsp:sp>
    <dsp:sp modelId="{DCAFBFB8-E667-445B-BC07-C5281B03EDB1}">
      <dsp:nvSpPr>
        <dsp:cNvPr id="0" name=""/>
        <dsp:cNvSpPr/>
      </dsp:nvSpPr>
      <dsp:spPr>
        <a:xfrm>
          <a:off x="6597214" y="1438963"/>
          <a:ext cx="2092972" cy="191861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Is it ethical to use and act on the data?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Will someone get hurt?</a:t>
          </a:r>
        </a:p>
      </dsp:txBody>
      <dsp:txXfrm>
        <a:off x="6690873" y="1532622"/>
        <a:ext cx="1905654" cy="173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60FBFE2-DA45-49E6-B62A-578813CA076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534E057-9CE3-489F-B2AF-A11DA059068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A0A4ABE-454C-4102-AF84-2B7DE54D511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E95D250-E9E2-4A45-B29B-1A5AE7696E9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A34EF75-2375-4920-BA0C-1E0802619A2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A1EDE43-CAD5-4782-BFA5-E790D0C4E0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529600A-55C6-4FF3-A7B6-F7F0F59981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5A6EE-2107-4610-A3EE-3D7D4253C8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F9E2E-023C-4A8D-996B-ED8627AE5C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E2F1D6F-3701-48F2-860A-7FDFCFE5FE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4E14DE4-C6AA-4E5B-B597-F7D16B910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D499F-100E-4954-806D-F75CB0A565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E214A9-493B-4B69-87B6-3F7E8BE0C61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8065" name="Rectangle 1">
            <a:extLst>
              <a:ext uri="{FF2B5EF4-FFF2-40B4-BE49-F238E27FC236}">
                <a16:creationId xmlns:a16="http://schemas.microsoft.com/office/drawing/2014/main" id="{22A86ED1-72B8-477C-AC3D-E28D45EB12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2AEA018-BF0D-47BD-B730-3F13744706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B8BFD0-5906-452E-BF0F-B8BA54D3F8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1A620D-59A7-4E7A-8810-361993837A4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9089" name="Rectangle 1">
            <a:extLst>
              <a:ext uri="{FF2B5EF4-FFF2-40B4-BE49-F238E27FC236}">
                <a16:creationId xmlns:a16="http://schemas.microsoft.com/office/drawing/2014/main" id="{918ADD2F-00D6-4725-9FC8-8690547449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F7CEC3B-27DA-410C-8185-EFCD0E97B5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B73DB1-49B4-41E9-A4DE-868B5E9259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9A45B8-9213-4753-949F-67F4F5CFDB8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0113" name="Rectangle 1">
            <a:extLst>
              <a:ext uri="{FF2B5EF4-FFF2-40B4-BE49-F238E27FC236}">
                <a16:creationId xmlns:a16="http://schemas.microsoft.com/office/drawing/2014/main" id="{58EB3AB8-C260-4C05-8BD3-A268DF8E9F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D6B5734-6605-4639-A3C0-D4697D324D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D31184-3BA5-47A6-B87B-E85340A434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D1A59B-D9CC-4CDF-BCDB-BFE7591807D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1137" name="Rectangle 1">
            <a:extLst>
              <a:ext uri="{FF2B5EF4-FFF2-40B4-BE49-F238E27FC236}">
                <a16:creationId xmlns:a16="http://schemas.microsoft.com/office/drawing/2014/main" id="{3CD305AF-370C-4373-90A5-D0D7ADB6D2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268A1B32-920C-4B89-9991-3B94BC6C50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97253-35E6-4FE6-AD98-D55EF1846D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8E371A-548E-4268-985F-95B3906270F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2161" name="Rectangle 1">
            <a:extLst>
              <a:ext uri="{FF2B5EF4-FFF2-40B4-BE49-F238E27FC236}">
                <a16:creationId xmlns:a16="http://schemas.microsoft.com/office/drawing/2014/main" id="{D3B23E4A-4CD9-4ECB-A997-92522B3343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8F962CA9-E773-4927-B381-5D6A96E785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7E0932-C591-4C18-883B-A54C00F5D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831DEB-C36F-4193-AD47-673584FDE14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3185" name="Rectangle 1">
            <a:extLst>
              <a:ext uri="{FF2B5EF4-FFF2-40B4-BE49-F238E27FC236}">
                <a16:creationId xmlns:a16="http://schemas.microsoft.com/office/drawing/2014/main" id="{E2EC087E-4C9C-4F81-8941-F48ED37409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85893A6-86C2-45D0-8697-4DEDD64886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DC6429-4946-4248-9619-63860E7FDA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A323BA-1C38-43A9-AD2F-A4F99F60F88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4209" name="Rectangle 1">
            <a:extLst>
              <a:ext uri="{FF2B5EF4-FFF2-40B4-BE49-F238E27FC236}">
                <a16:creationId xmlns:a16="http://schemas.microsoft.com/office/drawing/2014/main" id="{BCEFF3BE-2E72-419E-A9ED-5D9E38E301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6133390-5074-48A8-8B61-E7CCA65089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D0BD6E-F65E-474B-9EF5-648E37E307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BA6B2A-E52C-406F-AF49-100275F2B52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5233" name="Rectangle 1">
            <a:extLst>
              <a:ext uri="{FF2B5EF4-FFF2-40B4-BE49-F238E27FC236}">
                <a16:creationId xmlns:a16="http://schemas.microsoft.com/office/drawing/2014/main" id="{C01B4919-CE98-41F2-B679-92F3A13088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6AD522A-8DF7-4824-BAAA-7F725575A6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E400BF-E5B9-4700-B463-5004443D30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0BBD5-B566-4246-8A8E-2B7A5F5F456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6257" name="Rectangle 1">
            <a:extLst>
              <a:ext uri="{FF2B5EF4-FFF2-40B4-BE49-F238E27FC236}">
                <a16:creationId xmlns:a16="http://schemas.microsoft.com/office/drawing/2014/main" id="{570C304D-FBBF-49A3-93D5-C38877D777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F377E0E6-CA67-47A6-8729-68FC310F35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4E833-6A7E-4EF1-BFDE-35CC883E6D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3C2BA-D1B0-4E02-B458-98203E44BB9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7281" name="Rectangle 1">
            <a:extLst>
              <a:ext uri="{FF2B5EF4-FFF2-40B4-BE49-F238E27FC236}">
                <a16:creationId xmlns:a16="http://schemas.microsoft.com/office/drawing/2014/main" id="{F51199A6-CE8B-43E4-A5B6-B117440819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506F618A-6526-4A2A-9610-0296B747F3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22400C-8C6D-4AC1-860C-AC33729B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2CCF9-F817-4E17-85A3-58BADE322E9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5AE8C27F-0E52-4E2C-AB1B-86F122F531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4264D7F-E7A2-40BC-80DA-A9C51BE842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C3256E-885B-4011-8D37-9671C905B5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3535AF-FB2A-4EDB-9CB6-EBE7DB0D65D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8305" name="Rectangle 1">
            <a:extLst>
              <a:ext uri="{FF2B5EF4-FFF2-40B4-BE49-F238E27FC236}">
                <a16:creationId xmlns:a16="http://schemas.microsoft.com/office/drawing/2014/main" id="{9723209D-579D-49DD-8659-C7BCCF649C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27C8CD41-9E1C-4375-8C5E-40E3DFF697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AB47C1-8F96-44A6-B6A7-C5AB56E5D0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E83861-11E5-4F14-8AFD-84A1D4A3608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9329" name="Rectangle 1">
            <a:extLst>
              <a:ext uri="{FF2B5EF4-FFF2-40B4-BE49-F238E27FC236}">
                <a16:creationId xmlns:a16="http://schemas.microsoft.com/office/drawing/2014/main" id="{62DB22BE-3842-40E3-9210-AAD9B281ACE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E9089C74-AF92-44E5-965A-7DD85597EB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5DF9F2-3A6D-4770-9E06-04D90C8885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F10A04-3220-48D6-9642-5F964764C2D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0353" name="Rectangle 1">
            <a:extLst>
              <a:ext uri="{FF2B5EF4-FFF2-40B4-BE49-F238E27FC236}">
                <a16:creationId xmlns:a16="http://schemas.microsoft.com/office/drawing/2014/main" id="{0215E608-8827-4D94-9B64-E03EF8A17B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88E1B583-9719-4D92-BAA4-BA4EC93C3B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52A72-5F7F-480F-A8A3-AF3D914ACF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696071-1E73-45C7-A3F5-80B7D1A33DF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1377" name="Rectangle 1">
            <a:extLst>
              <a:ext uri="{FF2B5EF4-FFF2-40B4-BE49-F238E27FC236}">
                <a16:creationId xmlns:a16="http://schemas.microsoft.com/office/drawing/2014/main" id="{9B32D587-D332-4C1C-B34F-80A675995C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60E18D8-2584-462B-865A-C7A3DA537E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7BC765-5C1D-4382-B4ED-8B569D188D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44A99-E235-4EFC-9449-67BAA0F0558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01" name="Rectangle 1">
            <a:extLst>
              <a:ext uri="{FF2B5EF4-FFF2-40B4-BE49-F238E27FC236}">
                <a16:creationId xmlns:a16="http://schemas.microsoft.com/office/drawing/2014/main" id="{A573F5F9-C9E4-48F0-9BBA-3D02BF98A7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8443F916-CB80-43ED-8390-38AAFD98B7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1CB58F-B9E2-4D33-8EEE-3ABDB804DA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43A16-2CFF-43B4-B772-BA4662F1686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3425" name="Rectangle 1">
            <a:extLst>
              <a:ext uri="{FF2B5EF4-FFF2-40B4-BE49-F238E27FC236}">
                <a16:creationId xmlns:a16="http://schemas.microsoft.com/office/drawing/2014/main" id="{C4B18810-D342-44D7-B6E1-8535ACD30B9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AD5677C-1FDA-4511-8BE5-1084D73EBA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C009F4-E5D7-4461-9BF4-EB13D3FABB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892CFB-54A2-4361-ADFC-3C249A19C88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4449" name="Rectangle 1">
            <a:extLst>
              <a:ext uri="{FF2B5EF4-FFF2-40B4-BE49-F238E27FC236}">
                <a16:creationId xmlns:a16="http://schemas.microsoft.com/office/drawing/2014/main" id="{71B07912-96D5-4072-9992-2CC6F3EB34C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5E496D3-806D-43FC-84A9-EB6CA3CE55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E36C69-CF15-47D6-B497-999AEB0061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3A109E-3334-4F0A-82E7-96D531E1B40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5473" name="Rectangle 1">
            <a:extLst>
              <a:ext uri="{FF2B5EF4-FFF2-40B4-BE49-F238E27FC236}">
                <a16:creationId xmlns:a16="http://schemas.microsoft.com/office/drawing/2014/main" id="{6C2EE769-3215-4E73-97AD-27ED3D7E40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342FE3BB-6399-4445-9A06-943A13799E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549F5F-89DF-42E2-9E8F-8942471335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679116-069F-4086-8DBC-5C4A8447D68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6497" name="Rectangle 1">
            <a:extLst>
              <a:ext uri="{FF2B5EF4-FFF2-40B4-BE49-F238E27FC236}">
                <a16:creationId xmlns:a16="http://schemas.microsoft.com/office/drawing/2014/main" id="{3E96C4BA-E6F0-4F5A-9618-EE508109D7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3F96F2D7-AC56-4731-BF81-295A487A31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E6EB00-3876-42FF-97FE-1A0648E436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BE80C1-A905-444C-A2A6-74767A2CF40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7521" name="Rectangle 1">
            <a:extLst>
              <a:ext uri="{FF2B5EF4-FFF2-40B4-BE49-F238E27FC236}">
                <a16:creationId xmlns:a16="http://schemas.microsoft.com/office/drawing/2014/main" id="{76713F15-1274-4AD4-B746-72E538686A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2DFC7844-7B57-4359-A56C-E0291CD51E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0D6D98-431E-4856-B42B-2DD4635B6A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75D604-003E-4C93-9057-6CC8E698A6A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id="{18F448F0-54E5-4C1D-8D5F-27D280D5A5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ABB2F04-51F5-4D84-AC1C-AC5A4A2063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E6DE02-EEB7-4C56-8222-E5AC2C34DE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729359-7DF7-4814-A30E-5271CB67A72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8545" name="Rectangle 1">
            <a:extLst>
              <a:ext uri="{FF2B5EF4-FFF2-40B4-BE49-F238E27FC236}">
                <a16:creationId xmlns:a16="http://schemas.microsoft.com/office/drawing/2014/main" id="{FFC06567-D116-4F2E-B3AA-92C29DA86F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0D27412-FF84-40A1-93C0-B96CBD1489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3243A7-D586-4211-BEF2-FB47695D22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58481D-BFAB-4E8B-AB19-E6C77EBB561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9569" name="Rectangle 1">
            <a:extLst>
              <a:ext uri="{FF2B5EF4-FFF2-40B4-BE49-F238E27FC236}">
                <a16:creationId xmlns:a16="http://schemas.microsoft.com/office/drawing/2014/main" id="{9A147917-F53D-4FDB-9EBA-1AE8D299B1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EA02FA0E-CDC5-4DD2-9F75-AB31FF1CE4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E6B04E-F5F2-4889-9D6A-98C046FC95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774FCB-2201-4AD9-AA3C-91E15DAC21B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0593" name="Rectangle 1">
            <a:extLst>
              <a:ext uri="{FF2B5EF4-FFF2-40B4-BE49-F238E27FC236}">
                <a16:creationId xmlns:a16="http://schemas.microsoft.com/office/drawing/2014/main" id="{12AD0451-46E3-4539-8FF7-FFBEFAAE8F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24A520C-D20E-4BD1-9C19-6CEE53CD37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A68FF5-1270-48E2-86CE-AB32A56089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06BA2-C9CC-49B1-8D08-2171AA3142F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1617" name="Rectangle 1">
            <a:extLst>
              <a:ext uri="{FF2B5EF4-FFF2-40B4-BE49-F238E27FC236}">
                <a16:creationId xmlns:a16="http://schemas.microsoft.com/office/drawing/2014/main" id="{E24E7DCE-06ED-44FA-A4E2-9D1D91C445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E6B8BAEE-5B83-4D69-B219-2A76D91716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22400C-8C6D-4AC1-860C-AC33729B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2CCF9-F817-4E17-85A3-58BADE322E9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5AE8C27F-0E52-4E2C-AB1B-86F122F531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4264D7F-E7A2-40BC-80DA-A9C51BE842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164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B40276-DA44-4C36-A030-B3B22481F8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A46D6F-5904-4006-A383-569FF4C6487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3665" name="Rectangle 1">
            <a:extLst>
              <a:ext uri="{FF2B5EF4-FFF2-40B4-BE49-F238E27FC236}">
                <a16:creationId xmlns:a16="http://schemas.microsoft.com/office/drawing/2014/main" id="{A6A2BD60-4A6A-4040-98EC-3E92C874FC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115E66AC-C1BE-4269-BFF3-DE442DEA08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2EE1FF-E844-4326-8839-F466E73BC8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B9B7A2-7D84-40C5-AA7B-6A6AEBFDAAB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4689" name="Rectangle 1">
            <a:extLst>
              <a:ext uri="{FF2B5EF4-FFF2-40B4-BE49-F238E27FC236}">
                <a16:creationId xmlns:a16="http://schemas.microsoft.com/office/drawing/2014/main" id="{E0F31230-38B9-47CB-B4A0-3E50AC8651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4A23CB53-8F07-4C08-B712-3360761BF8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77983E-BAE4-438D-BA18-39C33F5EB7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F15A4C-D025-4B99-BEB8-B4A92FE80EC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5713" name="Rectangle 1">
            <a:extLst>
              <a:ext uri="{FF2B5EF4-FFF2-40B4-BE49-F238E27FC236}">
                <a16:creationId xmlns:a16="http://schemas.microsoft.com/office/drawing/2014/main" id="{D029A280-39D1-4B77-B8A5-9A1B70043C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9B1B6090-260F-4A5F-A1DC-5AE9DF8E9E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7C8B9F-9563-4D50-BB38-5148F0C52F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FE873-0639-49CE-AC56-5CB0634F2CD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6737" name="Rectangle 1">
            <a:extLst>
              <a:ext uri="{FF2B5EF4-FFF2-40B4-BE49-F238E27FC236}">
                <a16:creationId xmlns:a16="http://schemas.microsoft.com/office/drawing/2014/main" id="{834FB174-CA59-4E92-9EF8-B520CFA1DD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3BAF92F-6F0D-48D9-BDA7-2D3584510F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F0D911-27E9-4C03-AF51-492FFA68EC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840D1-CD2A-4A16-845F-5D44F90E08B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7761" name="Rectangle 1">
            <a:extLst>
              <a:ext uri="{FF2B5EF4-FFF2-40B4-BE49-F238E27FC236}">
                <a16:creationId xmlns:a16="http://schemas.microsoft.com/office/drawing/2014/main" id="{C15953EA-59C0-45B0-B596-022B664BDA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56874D68-18EA-4BA9-A309-7FD35FF14D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BA363F83-C233-4E32-A165-CC7C8DAE67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878B29-A2CF-440E-8C72-065AFCE8C8A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DB2EAD76-BD59-41A5-9502-FEF66C268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9555163"/>
            <a:ext cx="337026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00941A11-9B18-43FD-85D5-83676C0F6D6C}" type="slidenum">
              <a:rPr lang="en-US" altLang="en-US" sz="1300"/>
              <a:pPr algn="r">
                <a:lnSpc>
                  <a:spcPct val="100000"/>
                </a:lnSpc>
              </a:pPr>
              <a:t>4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FEAC1F-38DD-4E8B-8E31-62CED7FA51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57D4724-89A0-48CA-A893-CACDFEFD01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6638" y="4778375"/>
            <a:ext cx="5697537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29D6F1-E203-49E2-B220-893329A27D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C7F89-4A62-4C6D-9030-8E0109997B9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18785" name="Rectangle 1">
            <a:extLst>
              <a:ext uri="{FF2B5EF4-FFF2-40B4-BE49-F238E27FC236}">
                <a16:creationId xmlns:a16="http://schemas.microsoft.com/office/drawing/2014/main" id="{937F8F0D-C5A9-45E2-AD39-8A16DF5BCC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A538FFD1-D30B-4D96-B335-586AC7F98D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191EA9-3905-4932-9DD3-1066CB722D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E95B46-533E-4A70-9915-1AF06C95D246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9809" name="Rectangle 1">
            <a:extLst>
              <a:ext uri="{FF2B5EF4-FFF2-40B4-BE49-F238E27FC236}">
                <a16:creationId xmlns:a16="http://schemas.microsoft.com/office/drawing/2014/main" id="{BD6FF9C6-A2DA-448D-BEFE-C912324F7A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023EA48C-87F1-4A87-8DBE-EB707A0F35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B02532-E80B-4010-B59D-6DBC6D2E0C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27DE1F-2DC6-49CE-BCC1-10B720AA3FC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0833" name="Rectangle 1">
            <a:extLst>
              <a:ext uri="{FF2B5EF4-FFF2-40B4-BE49-F238E27FC236}">
                <a16:creationId xmlns:a16="http://schemas.microsoft.com/office/drawing/2014/main" id="{C78D13BC-EA0D-48ED-8C6C-99B4B2A68E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8F98F77E-8315-4545-9597-EEE0F8C2A2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CA081A-707A-409F-8D04-2A3BA71564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A55C56-617A-49EB-93F0-17BD6768B1F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1857" name="Rectangle 1">
            <a:extLst>
              <a:ext uri="{FF2B5EF4-FFF2-40B4-BE49-F238E27FC236}">
                <a16:creationId xmlns:a16="http://schemas.microsoft.com/office/drawing/2014/main" id="{5104407A-3DBF-42DE-81F6-BEBE2F6063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96231E17-8045-46B5-985B-53BC3DD4CD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2EE1FF-E844-4326-8839-F466E73BC8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B9B7A2-7D84-40C5-AA7B-6A6AEBFDAAB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4689" name="Rectangle 1">
            <a:extLst>
              <a:ext uri="{FF2B5EF4-FFF2-40B4-BE49-F238E27FC236}">
                <a16:creationId xmlns:a16="http://schemas.microsoft.com/office/drawing/2014/main" id="{E0F31230-38B9-47CB-B4A0-3E50AC8651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4A23CB53-8F07-4C08-B712-3360761BF8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31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E29636-45F1-4503-B445-084DE49E63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DC9B0-A670-4EB7-AD2D-415D8475046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2881" name="Rectangle 1">
            <a:extLst>
              <a:ext uri="{FF2B5EF4-FFF2-40B4-BE49-F238E27FC236}">
                <a16:creationId xmlns:a16="http://schemas.microsoft.com/office/drawing/2014/main" id="{E98E52D6-A6FE-4487-9DC6-94D2528D0F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74F677D0-EC14-4680-A9A6-A45BA75568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3DBEE-070F-4DA7-BB43-192F2A4D6B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139708-7FCC-4A2D-8D1F-D8C35CEF3F7A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3905" name="Rectangle 1">
            <a:extLst>
              <a:ext uri="{FF2B5EF4-FFF2-40B4-BE49-F238E27FC236}">
                <a16:creationId xmlns:a16="http://schemas.microsoft.com/office/drawing/2014/main" id="{DE9E8C5C-6FD5-4D30-9973-EE469829C5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77C9D2F0-0D7B-4703-AD40-984A397EC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D1093E-0E07-4E99-B1D7-B8669424DB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66B215-2C36-462E-BC93-7E7D4BC5F0E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4929" name="Rectangle 1">
            <a:extLst>
              <a:ext uri="{FF2B5EF4-FFF2-40B4-BE49-F238E27FC236}">
                <a16:creationId xmlns:a16="http://schemas.microsoft.com/office/drawing/2014/main" id="{5D8B8011-B8D6-4CDB-BF54-3B58942047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8424760E-75E4-4FF7-955B-36BBCA6820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22400C-8C6D-4AC1-860C-AC33729B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2CCF9-F817-4E17-85A3-58BADE322E9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5AE8C27F-0E52-4E2C-AB1B-86F122F531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4264D7F-E7A2-40BC-80DA-A9C51BE842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3259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BA69E6-F910-46DE-906C-FDDE824CC1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D68AE8-94FA-478D-B875-14EE9867F7BD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26977" name="Rectangle 1">
            <a:extLst>
              <a:ext uri="{FF2B5EF4-FFF2-40B4-BE49-F238E27FC236}">
                <a16:creationId xmlns:a16="http://schemas.microsoft.com/office/drawing/2014/main" id="{5835771B-999A-489D-8797-6D0251D940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F40794B8-83FF-4F13-AF01-6429B75E4E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888790-45D4-4FCD-A47A-D850C67108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953F-2609-4BB0-9259-66FE4FD7659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2945" name="Rectangle 1">
            <a:extLst>
              <a:ext uri="{FF2B5EF4-FFF2-40B4-BE49-F238E27FC236}">
                <a16:creationId xmlns:a16="http://schemas.microsoft.com/office/drawing/2014/main" id="{3616364F-3503-4736-BFA9-9C97D1A301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8D4DCBB-A62C-4C58-82DE-CB1EFE3B00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D01FA-FD3B-4D6A-9697-063416DDA7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66CEAC-34C9-4753-927D-A5872DB9D47A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28001" name="Rectangle 1">
            <a:extLst>
              <a:ext uri="{FF2B5EF4-FFF2-40B4-BE49-F238E27FC236}">
                <a16:creationId xmlns:a16="http://schemas.microsoft.com/office/drawing/2014/main" id="{575874B7-2B5B-47C4-B3FF-DDDB9F2A3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8FB2468D-5C67-4D0E-B532-782C788E80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21658E-3AC3-4E18-B48F-1D4858962C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31839E-2BF8-43A7-8853-DA0DBF48B7F4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9025" name="Rectangle 1">
            <a:extLst>
              <a:ext uri="{FF2B5EF4-FFF2-40B4-BE49-F238E27FC236}">
                <a16:creationId xmlns:a16="http://schemas.microsoft.com/office/drawing/2014/main" id="{8A7F9FFC-3755-4D43-A636-627E14823C3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748CFF1F-B4B6-4C65-8C76-257C70D279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EA7422-DD3A-4CB9-916D-9EAC4AA372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6163ED-FA03-4793-9F12-DC817809D5F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30049" name="Rectangle 1">
            <a:extLst>
              <a:ext uri="{FF2B5EF4-FFF2-40B4-BE49-F238E27FC236}">
                <a16:creationId xmlns:a16="http://schemas.microsoft.com/office/drawing/2014/main" id="{0B0C27DE-BBB0-4960-A87A-2D765D39FB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9CA927D2-5F90-4AC9-83EE-11C093C60E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C8B824-956A-4A3A-BF81-57D3C32242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075546-5EA1-4713-8289-33409E7FC4A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31073" name="Rectangle 1">
            <a:extLst>
              <a:ext uri="{FF2B5EF4-FFF2-40B4-BE49-F238E27FC236}">
                <a16:creationId xmlns:a16="http://schemas.microsoft.com/office/drawing/2014/main" id="{BB8E21B6-4966-456F-BA69-C35EA95481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80492303-350D-48A2-A3BA-8BC8417BE7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9390-475C-48C2-BBD5-F1D0549B19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3AA6C2-E824-459E-B347-F4FA4DF7A045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32097" name="Rectangle 1">
            <a:extLst>
              <a:ext uri="{FF2B5EF4-FFF2-40B4-BE49-F238E27FC236}">
                <a16:creationId xmlns:a16="http://schemas.microsoft.com/office/drawing/2014/main" id="{7A63713A-20F8-44D8-85EC-9999FD2A37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B26C210D-4D0E-42C7-8C63-CFF9C378A9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7E0807-30BA-44B1-9B98-B691F4D38F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FBEA35-D67F-4FD0-AB20-29B54AFC5211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33121" name="Rectangle 1">
            <a:extLst>
              <a:ext uri="{FF2B5EF4-FFF2-40B4-BE49-F238E27FC236}">
                <a16:creationId xmlns:a16="http://schemas.microsoft.com/office/drawing/2014/main" id="{8EF0876B-43D7-47F9-846D-6CC12473C6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EE3CD850-FF0A-4921-AB51-377B951578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22400C-8C6D-4AC1-860C-AC33729B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2CCF9-F817-4E17-85A3-58BADE322E96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5AE8C27F-0E52-4E2C-AB1B-86F122F531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4264D7F-E7A2-40BC-80DA-A9C51BE842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097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1858B5-CF6B-4189-A567-51CDA13BB4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E16754-0385-4D29-9854-3777AC2A858E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35169" name="Rectangle 1">
            <a:extLst>
              <a:ext uri="{FF2B5EF4-FFF2-40B4-BE49-F238E27FC236}">
                <a16:creationId xmlns:a16="http://schemas.microsoft.com/office/drawing/2014/main" id="{5BFC46B8-A899-43CD-B0B3-1BA9235531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EE66731A-4B7E-4EFB-BF42-3832805A8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F22CAE-A8F9-43DF-B3DB-033A843099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AD95FA-C625-470F-88E0-38C8D908F36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36193" name="Rectangle 1">
            <a:extLst>
              <a:ext uri="{FF2B5EF4-FFF2-40B4-BE49-F238E27FC236}">
                <a16:creationId xmlns:a16="http://schemas.microsoft.com/office/drawing/2014/main" id="{7E621BD2-72C1-46DF-9F67-3DB10CCFA1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0DF48E72-DD2A-4AC0-A60C-0B398692CD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77201B-BBF3-487C-921C-4297F7E33F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0D7AB-D0D4-43FF-A488-A89CFC540309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37217" name="Rectangle 1">
            <a:extLst>
              <a:ext uri="{FF2B5EF4-FFF2-40B4-BE49-F238E27FC236}">
                <a16:creationId xmlns:a16="http://schemas.microsoft.com/office/drawing/2014/main" id="{6F55ECF2-9E7A-44EC-BA13-73B4F2701D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1A4EDCCB-63A3-47EA-8192-CC17580636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FEB6F2-8E73-4F05-B546-204D946201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2D16A5-D5DC-4CC6-8E2C-42164A77C7F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3969" name="Rectangle 1">
            <a:extLst>
              <a:ext uri="{FF2B5EF4-FFF2-40B4-BE49-F238E27FC236}">
                <a16:creationId xmlns:a16="http://schemas.microsoft.com/office/drawing/2014/main" id="{6775445F-0748-4574-9A99-0BA4CD1219C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7F31D763-4AFE-408C-BD69-A733E7F633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B06E8E-B8F2-4897-B528-AFE0351754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E0A650-AC70-406F-8F12-0E742B547C7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38241" name="Rectangle 1">
            <a:extLst>
              <a:ext uri="{FF2B5EF4-FFF2-40B4-BE49-F238E27FC236}">
                <a16:creationId xmlns:a16="http://schemas.microsoft.com/office/drawing/2014/main" id="{7E2EDDB6-A86B-4332-B0AF-EFE91AE345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00EDE87-D91B-4474-AF76-8B96C9CE13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2DAA8C-83A6-493E-885E-1755A29929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6B35BF-1DA1-41FE-861E-229787969C28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39265" name="Rectangle 1">
            <a:extLst>
              <a:ext uri="{FF2B5EF4-FFF2-40B4-BE49-F238E27FC236}">
                <a16:creationId xmlns:a16="http://schemas.microsoft.com/office/drawing/2014/main" id="{B398E3C0-2E47-41F9-8055-F8F4364693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42C499E2-32DE-483D-9CE7-D703130137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2B28F8-E50A-4DE8-B6DA-C33E7DE42A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71240-20CE-400F-8720-A71BCD512D7A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40289" name="Rectangle 1">
            <a:extLst>
              <a:ext uri="{FF2B5EF4-FFF2-40B4-BE49-F238E27FC236}">
                <a16:creationId xmlns:a16="http://schemas.microsoft.com/office/drawing/2014/main" id="{D27BE969-5592-486C-9869-0CC5D4CE68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3BA22423-498D-4A34-80E6-5D87A5BD74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22400C-8C6D-4AC1-860C-AC33729B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2CCF9-F817-4E17-85A3-58BADE322E96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5AE8C27F-0E52-4E2C-AB1B-86F122F531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4264D7F-E7A2-40BC-80DA-A9C51BE842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9282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635BD8-85FA-4F9C-A55B-6EFB5E4E86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1ECC44-FD7C-4F78-90ED-DDBE061AFB3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42337" name="Rectangle 1">
            <a:extLst>
              <a:ext uri="{FF2B5EF4-FFF2-40B4-BE49-F238E27FC236}">
                <a16:creationId xmlns:a16="http://schemas.microsoft.com/office/drawing/2014/main" id="{303398C2-3521-4D77-967A-9A26607E65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199F0F36-B6BD-420E-83C8-7438FEA41FA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0413AF-A2C4-41D9-B9C4-DF078A140D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4DBCB-3F84-4637-AE70-FC3DA317DB80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43361" name="Rectangle 1">
            <a:extLst>
              <a:ext uri="{FF2B5EF4-FFF2-40B4-BE49-F238E27FC236}">
                <a16:creationId xmlns:a16="http://schemas.microsoft.com/office/drawing/2014/main" id="{5CDCD07E-148E-4835-BCD2-569AE40073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CAE9DAB8-5DAD-4252-AEBB-6B679883D1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D53B47-C2A0-4B2F-9250-78254F10BA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E4BB1-99FB-4303-960C-67EECE294633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44385" name="Rectangle 1">
            <a:extLst>
              <a:ext uri="{FF2B5EF4-FFF2-40B4-BE49-F238E27FC236}">
                <a16:creationId xmlns:a16="http://schemas.microsoft.com/office/drawing/2014/main" id="{23EAAFAC-3986-4DF7-9880-EAE7710851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28C2E346-1DB3-4E38-8653-1285DCCC51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B10533-B9E2-4625-96FF-1EEBE74E74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0BCF8F-AEAC-4D04-BDB5-A0861C7BCA66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45409" name="Rectangle 1">
            <a:extLst>
              <a:ext uri="{FF2B5EF4-FFF2-40B4-BE49-F238E27FC236}">
                <a16:creationId xmlns:a16="http://schemas.microsoft.com/office/drawing/2014/main" id="{83828FF9-C037-4E1E-AC74-4E88ED4FCF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48FCCB0A-BB47-4072-B5A4-C3E5072814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89769E-9343-4706-A7D9-A68CB1172D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319B2-E250-4559-A2FE-B899653FA953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46433" name="Rectangle 1">
            <a:extLst>
              <a:ext uri="{FF2B5EF4-FFF2-40B4-BE49-F238E27FC236}">
                <a16:creationId xmlns:a16="http://schemas.microsoft.com/office/drawing/2014/main" id="{05B2C489-AE16-482E-BCF5-2440BCC03AD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4FB34FAB-32EB-4BFE-BF1C-A76025BA78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5AD542-2E62-4187-9609-1A9279EF4F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908B9-0B04-4E61-8AB5-86E723AD41EA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47457" name="Rectangle 1">
            <a:extLst>
              <a:ext uri="{FF2B5EF4-FFF2-40B4-BE49-F238E27FC236}">
                <a16:creationId xmlns:a16="http://schemas.microsoft.com/office/drawing/2014/main" id="{E56D9F9C-E634-485E-9CD0-9C95DECA6A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C048AB61-382D-48C5-933F-170934AD41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39E3C0-AC1F-4957-AF03-F2CB6BFA45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694D97-92B9-4137-9911-DD949C7051E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4993" name="Rectangle 1">
            <a:extLst>
              <a:ext uri="{FF2B5EF4-FFF2-40B4-BE49-F238E27FC236}">
                <a16:creationId xmlns:a16="http://schemas.microsoft.com/office/drawing/2014/main" id="{04DBE8D6-6D86-4641-A385-64F90B144D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6EE4523-B263-4292-8EB3-1979EF7C17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CB8C7-7684-41EC-9170-5099A9F2ED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BA022B-5EAE-4D00-AD63-D3F62C15EBE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6017" name="Rectangle 1">
            <a:extLst>
              <a:ext uri="{FF2B5EF4-FFF2-40B4-BE49-F238E27FC236}">
                <a16:creationId xmlns:a16="http://schemas.microsoft.com/office/drawing/2014/main" id="{4D5410DB-1E25-4CBB-80A1-599A45A7799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BCA9FE4-3243-4E18-AA17-D40596B36D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22400C-8C6D-4AC1-860C-AC33729B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2CCF9-F817-4E17-85A3-58BADE322E9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5AE8C27F-0E52-4E2C-AB1B-86F122F5310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4264D7F-E7A2-40BC-80DA-A9C51BE842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96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358B-17C5-4EC8-B529-4DBCE878C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DDE9F-2142-420A-B6AD-50892F3B7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413D-1458-4866-99B9-95D24940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7CEF-06F1-4932-8D2E-0C521A2F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62129-19B5-43F8-818C-73B0E4E0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D7BC-215D-42F1-9522-425859B06DC1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49772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7423-211F-4EC7-9E84-5E70ECF1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90A97-0098-4C9E-B478-C5804FD04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014D9-2F39-4CDE-A9F5-69179A3F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382E6-9540-4800-9EB6-E12E1BF6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FB35-DAE9-45E3-BAC1-4BC05FBF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8F9-8DB7-4CE5-A80C-55C6ACF0847A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275607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865C1-7B43-4802-9A7B-A74A807EF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98568-2C41-4A16-B75A-88DC56AA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B8E8-C9E1-442B-8D1D-EEEEE880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4AAD-30FC-440A-B48B-B5D62408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30D7-9E32-4BFD-B572-F6CDFBEB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80FC-F08E-4EF9-85DB-47CCFA7504D5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220580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7FE1-301D-4039-8258-108F5CD7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28CC-F629-49E2-8954-5A1D33EF8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9006" indent="-189006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567019" indent="-189006">
              <a:buClr>
                <a:schemeClr val="accent1"/>
              </a:buClr>
              <a:buFont typeface="Calibri" panose="020F0502020204030204" pitchFamily="34" charset="0"/>
              <a:buChar char="—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130FC-12B2-4637-A27B-83D11D35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8BCCF-64AB-45C6-934A-842688F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560E-21F2-4807-948E-E4C7ED0F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42C6-CE24-4BA6-BC93-4508F07646EA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260884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C37F-3A94-415E-9DFB-3761287C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055C-C695-4036-8AB5-3FFDC2E8A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04E7-1D74-4D27-969C-7C531324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9AC85-18E8-4A66-AC00-977C1C53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80D0-D128-43FC-8508-646E8207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0AB4-67A6-4816-93FF-EC90B08BB151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14251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743D-F890-4F54-BC1E-EA4D6BDA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6FFD-3B31-412E-AE03-294367C96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0ADDE-4247-4DFA-80EC-ECCB5E26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18FED-0027-462A-B20B-7D1CAEC2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8AA49-0E7E-403C-AF45-96C4D75E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2EF7-FCB1-45E8-890D-B0A61A5B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AF5-575F-4E4F-AA53-80E53CE4B4AE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136816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108A-8A55-4FE8-A5F6-D06DE04F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38D90-2724-44C5-9422-F7354412C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0169F-17A3-4227-8FF0-E60BE446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6B865-793E-47B2-87D0-50D491938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2976B-0944-4FED-9751-2871CE6A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785B3-D361-40E2-902F-79C28D88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91764-CA62-4096-9BDA-41DFA764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8B2C0-52F6-49BB-9AC8-0F108A4F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F63D-8A8D-4841-B2F3-841FFC10AABC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319626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18BD-429A-4E41-BF45-E1D50FC0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D8FA8-AD99-4752-AFB5-CDCCB54B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EEE1C-187A-49E7-B4D3-BA21214A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7BC61-6663-40DF-B1B2-DCA35A1E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E39F-C493-4435-9219-2FFB9E4B65EF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17901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7DF00-2BA3-4E34-A0CB-5FA5105D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C06-8784-4352-A8A0-BD1A668F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C889E-AE15-478C-9B55-BDCD2BCC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C1D1-80E6-499A-8B27-CBACB075F43B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331537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7687-4BA3-4442-81A5-1B26E36D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83B2-1030-4CDD-B4D2-CD4CCAAA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850DF-BB6E-40E4-B3FC-4E0EDEC06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D5392-4280-48BF-A420-3FD52B1B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879B-AD10-4D3F-A76E-2AECE2C6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13C00-F99B-4D12-8C22-376DB630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166-C33F-4CEC-B5B3-9175076AD820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224878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D119-9378-4F57-BFB9-088B70C1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7E1AD-6493-4C90-96DF-838698155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1EC31-F2C0-454A-84B0-55BE4CBC7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35044-6DB6-4500-BCD7-DB2158EA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32D19-CA75-468F-A2FD-50F4A3D9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F0AB0-5CFA-4514-9411-7A57955B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C20F-712F-4E46-8279-E447A0647BC1}" type="slidenum">
              <a:rPr lang="en-US" altLang="en-US" smtClean="0"/>
              <a:pPr/>
              <a:t>‹#›</a:t>
            </a:fld>
            <a:r>
              <a:rPr lang="en-US" altLang="en-US"/>
              <a:t> / 69</a:t>
            </a:r>
          </a:p>
        </p:txBody>
      </p:sp>
    </p:spTree>
    <p:extLst>
      <p:ext uri="{BB962C8B-B14F-4D97-AF65-F5344CB8AC3E}">
        <p14:creationId xmlns:p14="http://schemas.microsoft.com/office/powerpoint/2010/main" val="257690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8D368-945B-4C75-AAE6-BB42671A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FD00-1C04-44C9-9BAD-71E82F497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32CE2-E51D-4753-984D-43768AD2A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CD38-E89A-4CF6-84F8-61CC3CAB4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DD8A-DD50-4E18-9ADA-0094EEC0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7F7B-B98C-4FBA-A7D8-2F359EEDA1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92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aff/10046646/josh-hafner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1" name="Rectangle 719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EE1335-9E38-4786-82B6-B419D03F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89" y="1672786"/>
            <a:ext cx="3326606" cy="353196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altLang="en-US" sz="3200" b="1" dirty="0"/>
              <a:t>Introduction to</a:t>
            </a:r>
            <a:br>
              <a:rPr lang="en-US" altLang="en-US" sz="3200" b="1" dirty="0"/>
            </a:br>
            <a:r>
              <a:rPr lang="en-US" altLang="en-US" sz="3200" b="1" dirty="0"/>
              <a:t>Data Mining </a:t>
            </a:r>
            <a:br>
              <a:rPr lang="en-US" altLang="en-US" sz="3200" dirty="0"/>
            </a:br>
            <a:br>
              <a:rPr lang="en-US" altLang="en-US" sz="3200" dirty="0"/>
            </a:b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Chapter 1 Introduction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A47D24-3166-4DDB-A131-F89CCFB7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418" y="5108072"/>
            <a:ext cx="3252148" cy="1331751"/>
          </a:xfrm>
        </p:spPr>
        <p:txBody>
          <a:bodyPr>
            <a:normAutofit/>
          </a:bodyPr>
          <a:lstStyle/>
          <a:p>
            <a:pPr algn="l"/>
            <a:r>
              <a:rPr lang="en-US" altLang="en-US" sz="1900" dirty="0"/>
              <a:t>by Michael Hahsler </a:t>
            </a:r>
          </a:p>
          <a:p>
            <a:pPr algn="l"/>
            <a:r>
              <a:rPr lang="en-US" altLang="en-US" sz="1900" dirty="0"/>
              <a:t>Based in Slides by </a:t>
            </a:r>
            <a:r>
              <a:rPr lang="en-US" sz="1900" dirty="0"/>
              <a:t>Tan, Steinbach, </a:t>
            </a:r>
            <a:r>
              <a:rPr lang="en-US" sz="1900" dirty="0" err="1"/>
              <a:t>Karpatne</a:t>
            </a:r>
            <a:r>
              <a:rPr lang="en-US" sz="1900" dirty="0"/>
              <a:t>, Kumar</a:t>
            </a:r>
            <a:endParaRPr lang="en-US" altLang="en-US" sz="1900" dirty="0"/>
          </a:p>
          <a:p>
            <a:pPr algn="l"/>
            <a:endParaRPr lang="en-US" sz="1900" dirty="0"/>
          </a:p>
        </p:txBody>
      </p:sp>
      <p:sp>
        <p:nvSpPr>
          <p:cNvPr id="7192" name="Rectangle 71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8167" y="479258"/>
            <a:ext cx="161273" cy="5821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3" name="Rectangle 71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25" y="5012137"/>
            <a:ext cx="3326607" cy="2015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D74F3FF-23ED-53DB-B43A-92430CBC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 bwMode="auto">
          <a:xfrm>
            <a:off x="4525973" y="689699"/>
            <a:ext cx="4653122" cy="60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reative Commons License">
            <a:extLst>
              <a:ext uri="{FF2B5EF4-FFF2-40B4-BE49-F238E27FC236}">
                <a16:creationId xmlns:a16="http://schemas.microsoft.com/office/drawing/2014/main" id="{9AA7272C-E426-0739-B0C6-01934176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658243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D2473F-FF91-5EA0-50C1-C1BEF380E2E8}"/>
              </a:ext>
            </a:extLst>
          </p:cNvPr>
          <p:cNvSpPr txBox="1"/>
          <p:nvPr/>
        </p:nvSpPr>
        <p:spPr>
          <a:xfrm>
            <a:off x="1268520" y="6473150"/>
            <a:ext cx="30175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This work is licensed under a </a:t>
            </a:r>
            <a:r>
              <a:rPr lang="en-US" sz="110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 License</a:t>
            </a:r>
            <a:r>
              <a:rPr lang="en-US" sz="110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.</a:t>
            </a:r>
            <a:endParaRPr lang="en-US" sz="110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7BFBFE1-BB64-4584-A326-C11EB028E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CF2762-1293-47B8-9C97-315AA7F51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296102"/>
              </p:ext>
            </p:extLst>
          </p:nvPr>
        </p:nvGraphicFramePr>
        <p:xfrm>
          <a:off x="693043" y="2012414"/>
          <a:ext cx="8694539" cy="47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8006D6AE-F197-4B81-B824-78874F01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>
            <a:fillRect/>
          </a:stretch>
        </p:blipFill>
        <p:spPr bwMode="auto">
          <a:xfrm>
            <a:off x="1189038" y="1670050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42040484-77AB-4FBD-BA09-8BF42503A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E897CCB5-C6F1-41B7-AC7A-ADE355DB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948113"/>
            <a:ext cx="15541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Classification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FE17EF94-F2D6-440A-A37E-936B7342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650875"/>
            <a:ext cx="1587" cy="10064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D444A40A-53CD-47CA-AED6-C3D4CBE46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3" y="1657350"/>
            <a:ext cx="1649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3DB8CC4F-2533-4874-875A-E71B72C2A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833438"/>
            <a:ext cx="914400" cy="6429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B8995501-7A23-45E5-AC9C-52290D1F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100012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A30A006-A35F-4526-A9BC-A2204EE9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ECA9E1C9-3ED8-43CA-9836-8AA61B03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8556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B4C590BB-F47A-4106-9F79-0336FFEEF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9286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60932CE0-B73E-4CC9-BAB0-AF34096B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8207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5793E3F5-5A88-46E5-984D-81B12A56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B24CA562-7918-4CD8-8833-7CB91BC1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1445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B81BDEA2-6164-448D-965F-1C79F51F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6EE59D35-85B5-4775-94F3-7FF0C5DF5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108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643252DD-42CF-430B-8C76-731FAFA6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9636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1C9510FA-4FE7-4FFC-8877-57F5CBFF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2525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3B170E82-C6B3-43C2-ABDE-33340DEC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4B2EBBD2-7DFC-44A0-B15F-F927C9DC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6762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8CCC52CF-8EFE-4780-9A6D-50CCD518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3604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F3A02099-65ED-4A81-B39C-4583F7CC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08150"/>
            <a:ext cx="15541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Regression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8605A53D-5F65-4661-86F8-4AA133C1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7223125"/>
            <a:ext cx="7626351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9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altLang="en-US" sz="1000"/>
              <a:t>Introduction to Data Mining by Pang-Ning Tan, Michael Steinbach and Vipin Kumar, Addison Wesley, 2006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73D3B038-3249-4455-8C29-0D9B7C37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>
            <a:fillRect/>
          </a:stretch>
        </p:blipFill>
        <p:spPr bwMode="auto">
          <a:xfrm>
            <a:off x="1189038" y="1670050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4A98EFA9-5455-4D58-9A0A-D17885045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E5E9875-0BE6-4098-85EF-E804FE279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948113"/>
            <a:ext cx="15541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Classification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C516335-6249-468F-9AB7-6180FFC25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650875"/>
            <a:ext cx="1587" cy="10064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EC9DA1CD-D92C-4A09-9335-76B493F293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3" y="1657350"/>
            <a:ext cx="1649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B35FC7BF-203B-4FA7-8AA0-094C8A5ECF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833438"/>
            <a:ext cx="914400" cy="6429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7FA77994-1A7D-4186-8B32-52F389E6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100012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84DA9680-D031-4C72-98CF-DAEA37F5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7FEE20F7-83F0-4394-B7DA-03F12F0C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8556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116624C1-3E88-41F6-9C0B-714D81375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9286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AEA6CE57-93F5-41F0-90C8-46D5922E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8207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58D998EA-35A2-448E-9441-C95F6AE5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59628A90-E62F-4AEB-B870-ABA3157C5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1445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D75697F9-7604-437F-85D2-ABD0F64A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39713A51-6A5B-433C-A05A-1A06B808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108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25C49F54-187A-422A-ACA2-DD9E1687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9636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CAF2E3DE-2856-4F30-9D08-F0B55A59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2525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597E80E6-7426-475F-9265-4DB4A36F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FF55D4D8-8F4B-41BA-AD71-FF593304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6762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0A0D4624-154B-4E6C-B86D-D4DA9FBA7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3604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id="{1F86A1A4-000F-44E8-A732-4B89AD47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08150"/>
            <a:ext cx="15541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Regression</a:t>
            </a:r>
          </a:p>
        </p:txBody>
      </p:sp>
      <p:sp>
        <p:nvSpPr>
          <p:cNvPr id="19478" name="Oval 22">
            <a:extLst>
              <a:ext uri="{FF2B5EF4-FFF2-40B4-BE49-F238E27FC236}">
                <a16:creationId xmlns:a16="http://schemas.microsoft.com/office/drawing/2014/main" id="{F4DFEF41-E1A1-446E-8DEA-B19500FE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463675"/>
            <a:ext cx="3409950" cy="2743200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1DA32045-9C89-4EDF-B133-335498D17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FB39-6BE1-44CC-9A5F-DA739061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1763711"/>
            <a:ext cx="8694539" cy="1866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Group points such that</a:t>
            </a:r>
          </a:p>
          <a:p>
            <a:pPr lvl="1"/>
            <a:r>
              <a:rPr lang="en-US" altLang="en-US" dirty="0"/>
              <a:t>Data points in one cluster are more similar to one another.</a:t>
            </a:r>
          </a:p>
          <a:p>
            <a:pPr lvl="1"/>
            <a:r>
              <a:rPr lang="en-US" altLang="en-US" dirty="0"/>
              <a:t>Data points in separate clusters are less similar to one another.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Ideal grouping is not known → Unsupervised Learning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C5FFD187-B16D-4EC2-92BD-E5F39F8D3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7018338"/>
            <a:ext cx="526603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66688" indent="-166688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00C0C0"/>
              </a:buClr>
              <a:buFont typeface="Monotype Sorts" charset="2"/>
              <a:buNone/>
            </a:pPr>
            <a:r>
              <a:rPr lang="en-US" altLang="en-US" sz="2000" dirty="0">
                <a:latin typeface="+mn-lt"/>
              </a:rPr>
              <a:t>Euclidean distance based clustering in 3-D space.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6DF25D0-33A5-4A29-BE00-3770749A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94" y="3671888"/>
            <a:ext cx="2151849" cy="583321"/>
          </a:xfrm>
          <a:prstGeom prst="rect">
            <a:avLst/>
          </a:prstGeom>
          <a:solidFill>
            <a:srgbClr val="CFE7F5">
              <a:alpha val="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altLang="en-US" sz="1600" dirty="0" err="1">
                <a:latin typeface="Open Sans" pitchFamily="32" charset="0"/>
              </a:rPr>
              <a:t>Intracluster</a:t>
            </a:r>
            <a:r>
              <a:rPr lang="en-US" altLang="en-US" sz="1600" dirty="0">
                <a:latin typeface="Open Sans" pitchFamily="32" charset="0"/>
              </a:rPr>
              <a:t> distances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sz="1600" dirty="0">
                <a:latin typeface="Open Sans" pitchFamily="32" charset="0"/>
              </a:rPr>
              <a:t>are minimized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E481FC8-21A5-43BC-B1F3-C64842C46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3706813"/>
            <a:ext cx="2209800" cy="577850"/>
          </a:xfrm>
          <a:prstGeom prst="rect">
            <a:avLst/>
          </a:prstGeom>
          <a:solidFill>
            <a:srgbClr val="CFE7F5">
              <a:alpha val="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sz="1600">
                <a:latin typeface="Open Sans" pitchFamily="32" charset="0"/>
              </a:rPr>
              <a:t>Intercluster distances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sz="1600">
                <a:latin typeface="Open Sans" pitchFamily="32" charset="0"/>
              </a:rPr>
              <a:t>are maximized</a:t>
            </a: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2D38C702-84E2-4688-BA79-03CB8BE78F7B}"/>
              </a:ext>
            </a:extLst>
          </p:cNvPr>
          <p:cNvGrpSpPr>
            <a:grpSpLocks/>
          </p:cNvGrpSpPr>
          <p:nvPr/>
        </p:nvGrpSpPr>
        <p:grpSpPr bwMode="auto">
          <a:xfrm>
            <a:off x="3611563" y="3779838"/>
            <a:ext cx="3357562" cy="2949575"/>
            <a:chOff x="2275" y="2381"/>
            <a:chExt cx="2115" cy="1858"/>
          </a:xfrm>
        </p:grpSpPr>
        <p:sp>
          <p:nvSpPr>
            <p:cNvPr id="20486" name="Line 6">
              <a:extLst>
                <a:ext uri="{FF2B5EF4-FFF2-40B4-BE49-F238E27FC236}">
                  <a16:creationId xmlns:a16="http://schemas.microsoft.com/office/drawing/2014/main" id="{036A1C27-217F-4318-AD28-446E68E34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2381"/>
              <a:ext cx="0" cy="126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7">
              <a:extLst>
                <a:ext uri="{FF2B5EF4-FFF2-40B4-BE49-F238E27FC236}">
                  <a16:creationId xmlns:a16="http://schemas.microsoft.com/office/drawing/2014/main" id="{A2990934-C5E8-47E4-8343-3FBB918F5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0" y="3651"/>
              <a:ext cx="1480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>
              <a:extLst>
                <a:ext uri="{FF2B5EF4-FFF2-40B4-BE49-F238E27FC236}">
                  <a16:creationId xmlns:a16="http://schemas.microsoft.com/office/drawing/2014/main" id="{06381DF2-A602-498C-BE3E-5E1D65A4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3651"/>
              <a:ext cx="561" cy="589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3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AutoShape 9">
              <a:extLst>
                <a:ext uri="{FF2B5EF4-FFF2-40B4-BE49-F238E27FC236}">
                  <a16:creationId xmlns:a16="http://schemas.microsoft.com/office/drawing/2014/main" id="{3633B9D8-ACA4-4956-9FEA-FA4A73D46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751"/>
              <a:ext cx="105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AutoShape 10">
              <a:extLst>
                <a:ext uri="{FF2B5EF4-FFF2-40B4-BE49-F238E27FC236}">
                  <a16:creationId xmlns:a16="http://schemas.microsoft.com/office/drawing/2014/main" id="{2BAE2D44-03DB-410D-B4D8-8CB5B75C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751"/>
              <a:ext cx="105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AutoShape 11">
              <a:extLst>
                <a:ext uri="{FF2B5EF4-FFF2-40B4-BE49-F238E27FC236}">
                  <a16:creationId xmlns:a16="http://schemas.microsoft.com/office/drawing/2014/main" id="{7B2FEE52-03F8-4399-8A6C-9A7623BEE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593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AutoShape 12">
              <a:extLst>
                <a:ext uri="{FF2B5EF4-FFF2-40B4-BE49-F238E27FC236}">
                  <a16:creationId xmlns:a16="http://schemas.microsoft.com/office/drawing/2014/main" id="{8EE4735B-B3F9-4C3A-96C4-F5BF33BDE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910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AutoShape 13">
              <a:extLst>
                <a:ext uri="{FF2B5EF4-FFF2-40B4-BE49-F238E27FC236}">
                  <a16:creationId xmlns:a16="http://schemas.microsoft.com/office/drawing/2014/main" id="{70C2F0CA-D2E1-487C-BBC7-3B9E47465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2751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AutoShape 14">
              <a:extLst>
                <a:ext uri="{FF2B5EF4-FFF2-40B4-BE49-F238E27FC236}">
                  <a16:creationId xmlns:a16="http://schemas.microsoft.com/office/drawing/2014/main" id="{5A9FE6B4-CAE2-44BA-838F-EFAD52847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646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AutoShape 15">
              <a:extLst>
                <a:ext uri="{FF2B5EF4-FFF2-40B4-BE49-F238E27FC236}">
                  <a16:creationId xmlns:a16="http://schemas.microsoft.com/office/drawing/2014/main" id="{A949D5ED-0969-4B3F-984C-79695C4E8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593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16">
              <a:extLst>
                <a:ext uri="{FF2B5EF4-FFF2-40B4-BE49-F238E27FC236}">
                  <a16:creationId xmlns:a16="http://schemas.microsoft.com/office/drawing/2014/main" id="{28BFA3C8-6289-4F0D-ADEE-9F21F89F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857"/>
              <a:ext cx="104" cy="105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17">
              <a:extLst>
                <a:ext uri="{FF2B5EF4-FFF2-40B4-BE49-F238E27FC236}">
                  <a16:creationId xmlns:a16="http://schemas.microsoft.com/office/drawing/2014/main" id="{D85DE0EA-9586-495F-87BC-BB6163A56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857"/>
              <a:ext cx="104" cy="105"/>
            </a:xfrm>
            <a:prstGeom prst="octagon">
              <a:avLst>
                <a:gd name="adj" fmla="val 23148"/>
              </a:avLst>
            </a:prstGeom>
            <a:solidFill>
              <a:srgbClr val="FF00FF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18">
              <a:extLst>
                <a:ext uri="{FF2B5EF4-FFF2-40B4-BE49-F238E27FC236}">
                  <a16:creationId xmlns:a16="http://schemas.microsoft.com/office/drawing/2014/main" id="{529723DC-F612-4EAF-91FF-A51B6AC5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175"/>
              <a:ext cx="105" cy="105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AutoShape 19">
              <a:extLst>
                <a:ext uri="{FF2B5EF4-FFF2-40B4-BE49-F238E27FC236}">
                  <a16:creationId xmlns:a16="http://schemas.microsoft.com/office/drawing/2014/main" id="{E86E1391-6D80-4ADC-BFBA-B367644B8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3228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20">
              <a:extLst>
                <a:ext uri="{FF2B5EF4-FFF2-40B4-BE49-F238E27FC236}">
                  <a16:creationId xmlns:a16="http://schemas.microsoft.com/office/drawing/2014/main" id="{351D07D7-DB4E-4D36-9F10-DCBC8BE32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3386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AutoShape 21">
              <a:extLst>
                <a:ext uri="{FF2B5EF4-FFF2-40B4-BE49-F238E27FC236}">
                  <a16:creationId xmlns:a16="http://schemas.microsoft.com/office/drawing/2014/main" id="{61A45304-E37C-499A-A6E8-E8171CCA5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228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utoShape 22">
              <a:extLst>
                <a:ext uri="{FF2B5EF4-FFF2-40B4-BE49-F238E27FC236}">
                  <a16:creationId xmlns:a16="http://schemas.microsoft.com/office/drawing/2014/main" id="{7FFC6EC9-9FA1-4358-B1F5-989425EF1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3069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AutoShape 23">
              <a:extLst>
                <a:ext uri="{FF2B5EF4-FFF2-40B4-BE49-F238E27FC236}">
                  <a16:creationId xmlns:a16="http://schemas.microsoft.com/office/drawing/2014/main" id="{AFA0276F-174E-45E9-8D75-EBB9AA06D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86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AutoShape 24">
              <a:extLst>
                <a:ext uri="{FF2B5EF4-FFF2-40B4-BE49-F238E27FC236}">
                  <a16:creationId xmlns:a16="http://schemas.microsoft.com/office/drawing/2014/main" id="{B2750B18-D8DC-4ACF-A0DA-C1FA77B85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333"/>
              <a:ext cx="105" cy="105"/>
            </a:xfrm>
            <a:prstGeom prst="octagon">
              <a:avLst>
                <a:gd name="adj" fmla="val 23148"/>
              </a:avLst>
            </a:prstGeom>
            <a:solidFill>
              <a:srgbClr val="FF0066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25">
              <a:extLst>
                <a:ext uri="{FF2B5EF4-FFF2-40B4-BE49-F238E27FC236}">
                  <a16:creationId xmlns:a16="http://schemas.microsoft.com/office/drawing/2014/main" id="{25D937EA-BC35-4D03-B964-E6C9464D4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3492"/>
              <a:ext cx="104" cy="105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AutoShape 26">
              <a:extLst>
                <a:ext uri="{FF2B5EF4-FFF2-40B4-BE49-F238E27FC236}">
                  <a16:creationId xmlns:a16="http://schemas.microsoft.com/office/drawing/2014/main" id="{1732565F-AB03-4B00-9707-ABDB715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" y="3545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AutoShape 27">
              <a:extLst>
                <a:ext uri="{FF2B5EF4-FFF2-40B4-BE49-F238E27FC236}">
                  <a16:creationId xmlns:a16="http://schemas.microsoft.com/office/drawing/2014/main" id="{9DE0145C-9888-41E2-9357-15EA21F26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3651"/>
              <a:ext cx="104" cy="105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28">
              <a:extLst>
                <a:ext uri="{FF2B5EF4-FFF2-40B4-BE49-F238E27FC236}">
                  <a16:creationId xmlns:a16="http://schemas.microsoft.com/office/drawing/2014/main" id="{474F94B2-607B-49C3-A92C-B6C5B2A26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3757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AutoShape 29">
              <a:extLst>
                <a:ext uri="{FF2B5EF4-FFF2-40B4-BE49-F238E27FC236}">
                  <a16:creationId xmlns:a16="http://schemas.microsoft.com/office/drawing/2014/main" id="{9D8AB837-3107-4A15-AB59-21D111D31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757"/>
              <a:ext cx="105" cy="104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AutoShape 30">
              <a:extLst>
                <a:ext uri="{FF2B5EF4-FFF2-40B4-BE49-F238E27FC236}">
                  <a16:creationId xmlns:a16="http://schemas.microsoft.com/office/drawing/2014/main" id="{7B8EE5CB-7508-4961-9507-E82080F67E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57" y="3595"/>
              <a:ext cx="104" cy="104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AutoShape 31">
              <a:extLst>
                <a:ext uri="{FF2B5EF4-FFF2-40B4-BE49-F238E27FC236}">
                  <a16:creationId xmlns:a16="http://schemas.microsoft.com/office/drawing/2014/main" id="{BB858355-D94F-44D6-B8C4-7433C258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439"/>
              <a:ext cx="105" cy="104"/>
            </a:xfrm>
            <a:prstGeom prst="octagon">
              <a:avLst>
                <a:gd name="adj" fmla="val 23148"/>
              </a:avLst>
            </a:prstGeom>
            <a:solidFill>
              <a:srgbClr val="00C0C0"/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3" name="Picture 33">
            <a:extLst>
              <a:ext uri="{FF2B5EF4-FFF2-40B4-BE49-F238E27FC236}">
                <a16:creationId xmlns:a16="http://schemas.microsoft.com/office/drawing/2014/main" id="{F3B50BD5-76E1-4874-AE22-C5864B57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600575"/>
            <a:ext cx="492125" cy="4984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4" name="Picture 34">
            <a:extLst>
              <a:ext uri="{FF2B5EF4-FFF2-40B4-BE49-F238E27FC236}">
                <a16:creationId xmlns:a16="http://schemas.microsoft.com/office/drawing/2014/main" id="{F8B3814D-0B9A-4F37-86C3-FE2D9340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143375"/>
            <a:ext cx="812800" cy="16414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21692848-7A76-4302-930D-7DE373CD0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Clustering: Market Segmentation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867FE627-5B7C-4365-BD14-190412C81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693973"/>
              </p:ext>
            </p:extLst>
          </p:nvPr>
        </p:nvGraphicFramePr>
        <p:xfrm>
          <a:off x="693043" y="2636836"/>
          <a:ext cx="8694539" cy="417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>
            <a:extLst>
              <a:ext uri="{FF2B5EF4-FFF2-40B4-BE49-F238E27FC236}">
                <a16:creationId xmlns:a16="http://schemas.microsoft.com/office/drawing/2014/main" id="{B7D3C255-E5B2-402E-A5FB-5D7A92B6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53988"/>
            <a:ext cx="26019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891FFEE2-082B-4E6A-8CAF-DB9B6B3D9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 Documents</a:t>
            </a:r>
          </a:p>
        </p:txBody>
      </p:sp>
      <p:graphicFrame>
        <p:nvGraphicFramePr>
          <p:cNvPr id="22533" name="Rectangle 2">
            <a:extLst>
              <a:ext uri="{FF2B5EF4-FFF2-40B4-BE49-F238E27FC236}">
                <a16:creationId xmlns:a16="http://schemas.microsoft.com/office/drawing/2014/main" id="{97A72B85-70A3-4644-8A2B-AE08F16DB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82159"/>
              </p:ext>
            </p:extLst>
          </p:nvPr>
        </p:nvGraphicFramePr>
        <p:xfrm>
          <a:off x="693043" y="3170236"/>
          <a:ext cx="8694539" cy="363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1" name="Picture 3">
            <a:extLst>
              <a:ext uri="{FF2B5EF4-FFF2-40B4-BE49-F238E27FC236}">
                <a16:creationId xmlns:a16="http://schemas.microsoft.com/office/drawing/2014/main" id="{668A17A9-11E4-4013-9E1C-C882E9A1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290513"/>
            <a:ext cx="22352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3E31C96E-BC0A-426F-B0AF-7BDB4523E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Clustering: Data Reduction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3C0927CF-BDA6-411C-A4BF-D4181723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239713"/>
            <a:ext cx="2411413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Rectangle 2">
            <a:extLst>
              <a:ext uri="{FF2B5EF4-FFF2-40B4-BE49-F238E27FC236}">
                <a16:creationId xmlns:a16="http://schemas.microsoft.com/office/drawing/2014/main" id="{BF725A1F-5986-4818-A397-06398DD26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178753"/>
              </p:ext>
            </p:extLst>
          </p:nvPr>
        </p:nvGraphicFramePr>
        <p:xfrm>
          <a:off x="814597" y="3079750"/>
          <a:ext cx="861060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F290EC6A-412A-45FC-A553-20F075CF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>
            <a:fillRect/>
          </a:stretch>
        </p:blipFill>
        <p:spPr bwMode="auto">
          <a:xfrm>
            <a:off x="1189038" y="1670050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1FE52E4E-B8A1-42F6-8D6F-E5C25A828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6EBF596-31C8-4CE1-943C-F7EE3E44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948113"/>
            <a:ext cx="15541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Classification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3733658B-3A0B-49DF-BAC7-D5E9B3B84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650875"/>
            <a:ext cx="1587" cy="10064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07756956-992F-464A-BB91-DB062E9C3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3" y="1657350"/>
            <a:ext cx="1649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5A0E250E-97D8-4584-8431-6F2EF85BB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833438"/>
            <a:ext cx="914400" cy="6429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AE4D0D01-C230-4B3D-A33E-1FA0E0F38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100012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7AE573EE-A060-4C9A-9018-7B933050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6A7471C9-B5E7-4B75-B84D-A3C7F53D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8556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73779898-623B-4513-9589-796FC95F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9286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7D4AED0D-83E4-4722-A22F-50C88B1D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8207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579E0BCC-7533-48E7-B061-21659FC6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B79926EF-B83B-493F-88E4-47143C5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1445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644C0957-B260-4F33-9489-81B74C91C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92A9196A-A086-42EA-BF52-643A36C3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108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1420B130-FC46-4A4B-9570-DF948C6F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9636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76E78D5A-D91F-4064-B93E-F2BD1AB1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2525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32D0700B-2B73-4F1D-8900-6FD777911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F4502192-342D-48AD-8E7B-56F1CEE3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6762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2556D70B-0D29-4CD1-8805-73EC0C86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3604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39988752-5A04-4E84-8BAD-C9A13DEC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08150"/>
            <a:ext cx="15541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Regression</a:t>
            </a:r>
          </a:p>
        </p:txBody>
      </p:sp>
      <p:sp>
        <p:nvSpPr>
          <p:cNvPr id="24598" name="Oval 22">
            <a:extLst>
              <a:ext uri="{FF2B5EF4-FFF2-40B4-BE49-F238E27FC236}">
                <a16:creationId xmlns:a16="http://schemas.microsoft.com/office/drawing/2014/main" id="{C9629F3F-B3A2-473D-880E-75490EB3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5889625"/>
            <a:ext cx="3409950" cy="1577975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A29F690-5748-4EA9-B014-1AE6A4329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0F0EE0E-E0ED-46F4-ACD2-54CFA45927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3" y="2012414"/>
            <a:ext cx="6404669" cy="22780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Given is a set of transactions. Each contains a number of items.</a:t>
            </a:r>
          </a:p>
          <a:p>
            <a:r>
              <a:rPr lang="en-US" altLang="en-US" dirty="0"/>
              <a:t>Produce dependency rules of the form</a:t>
            </a:r>
            <a:br>
              <a:rPr lang="en-US" altLang="en-US" dirty="0"/>
            </a:br>
            <a:r>
              <a:rPr lang="en-US" altLang="en-US" dirty="0"/>
              <a:t>					LHS → RHS</a:t>
            </a:r>
          </a:p>
          <a:p>
            <a:r>
              <a:rPr lang="en-US" altLang="en-US" dirty="0"/>
              <a:t>which indicate that if the set of items in the LHS are in a transaction, then the transaction likely will also contain the RHS item.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9D588B-34F0-4E72-9A80-F9F638B56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453546"/>
              </p:ext>
            </p:extLst>
          </p:nvPr>
        </p:nvGraphicFramePr>
        <p:xfrm>
          <a:off x="6202363" y="5353050"/>
          <a:ext cx="2683434" cy="74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605" name="Group 5">
            <a:extLst>
              <a:ext uri="{FF2B5EF4-FFF2-40B4-BE49-F238E27FC236}">
                <a16:creationId xmlns:a16="http://schemas.microsoft.com/office/drawing/2014/main" id="{19E5786D-E25F-42B0-86D3-31F19389D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56726"/>
              </p:ext>
            </p:extLst>
          </p:nvPr>
        </p:nvGraphicFramePr>
        <p:xfrm>
          <a:off x="817563" y="4484688"/>
          <a:ext cx="4073525" cy="227806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741362">
                  <a:extLst>
                    <a:ext uri="{9D8B030D-6E8A-4147-A177-3AD203B41FA5}">
                      <a16:colId xmlns:a16="http://schemas.microsoft.com/office/drawing/2014/main" val="2812861402"/>
                    </a:ext>
                  </a:extLst>
                </a:gridCol>
                <a:gridCol w="3332163">
                  <a:extLst>
                    <a:ext uri="{9D8B030D-6E8A-4147-A177-3AD203B41FA5}">
                      <a16:colId xmlns:a16="http://schemas.microsoft.com/office/drawing/2014/main" val="3101056078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 marL="155575" indent="-153988"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55575" marR="0" lvl="0" indent="-153988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TID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 marL="155575" indent="-153988"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155575" marR="0" lvl="0" indent="-153988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anose="05000000000000000000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Items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674578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Bread, Coke, Milk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18358982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Beer, Bread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53300934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Beer, Coke, Diaper, Milk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340407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Beer, Bread, Diaper, Milk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407787594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63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  <a:defRPr sz="24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Coke, Diaper, Milk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DejaVu Sans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2781492990"/>
                  </a:ext>
                </a:extLst>
              </a:tr>
            </a:tbl>
          </a:graphicData>
        </a:graphic>
      </p:graphicFrame>
      <p:sp>
        <p:nvSpPr>
          <p:cNvPr id="25618" name="Text Box 18">
            <a:extLst>
              <a:ext uri="{FF2B5EF4-FFF2-40B4-BE49-F238E27FC236}">
                <a16:creationId xmlns:a16="http://schemas.microsoft.com/office/drawing/2014/main" id="{9074A020-C2F7-4BBB-8CCD-D6C91E49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6835775"/>
            <a:ext cx="2378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/>
              <a:t>Transaction data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68E34CB0-FCC2-45CF-A41A-801041D3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6810375"/>
            <a:ext cx="2227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/>
              <a:t>Discovered Rules</a:t>
            </a:r>
          </a:p>
        </p:txBody>
      </p:sp>
      <p:sp>
        <p:nvSpPr>
          <p:cNvPr id="25620" name="AutoShape 20">
            <a:extLst>
              <a:ext uri="{FF2B5EF4-FFF2-40B4-BE49-F238E27FC236}">
                <a16:creationId xmlns:a16="http://schemas.microsoft.com/office/drawing/2014/main" id="{9EC5FD03-C3E8-492A-AC13-62C0848C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5445125"/>
            <a:ext cx="639763" cy="549275"/>
          </a:xfrm>
          <a:prstGeom prst="rightArrow">
            <a:avLst>
              <a:gd name="adj1" fmla="val 50000"/>
              <a:gd name="adj2" fmla="val 29119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24" name="Picture 8" descr="Smart Shopping Guide for Healthy Meals | Food Network">
            <a:extLst>
              <a:ext uri="{FF2B5EF4-FFF2-40B4-BE49-F238E27FC236}">
                <a16:creationId xmlns:a16="http://schemas.microsoft.com/office/drawing/2014/main" id="{B7C6FB47-EC8F-4F75-BB02-FBFA2CBD9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"/>
          <a:stretch/>
        </p:blipFill>
        <p:spPr bwMode="auto">
          <a:xfrm>
            <a:off x="7326312" y="16712"/>
            <a:ext cx="2401076" cy="319142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15FCFFF-F185-4378-9D64-C05B5250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232" y="358659"/>
            <a:ext cx="3612061" cy="2157054"/>
          </a:xfrm>
        </p:spPr>
        <p:txBody>
          <a:bodyPr anchor="b">
            <a:normAutofit/>
          </a:bodyPr>
          <a:lstStyle/>
          <a:p>
            <a:r>
              <a:rPr lang="en-US" altLang="en-US" sz="3600"/>
              <a:t>Association Rule Discovery </a:t>
            </a:r>
            <a:br>
              <a:rPr lang="en-US" altLang="en-US" sz="3600"/>
            </a:br>
            <a:r>
              <a:rPr lang="en-US" altLang="en-US" sz="3600"/>
              <a:t>Marketing and Sales Promotion</a:t>
            </a:r>
          </a:p>
        </p:txBody>
      </p:sp>
      <p:sp>
        <p:nvSpPr>
          <p:cNvPr id="7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2" y="2851681"/>
            <a:ext cx="2872978" cy="20159"/>
          </a:xfrm>
          <a:custGeom>
            <a:avLst/>
            <a:gdLst>
              <a:gd name="connsiteX0" fmla="*/ 0 w 2872978"/>
              <a:gd name="connsiteY0" fmla="*/ 0 h 20159"/>
              <a:gd name="connsiteX1" fmla="*/ 574596 w 2872978"/>
              <a:gd name="connsiteY1" fmla="*/ 0 h 20159"/>
              <a:gd name="connsiteX2" fmla="*/ 1120461 w 2872978"/>
              <a:gd name="connsiteY2" fmla="*/ 0 h 20159"/>
              <a:gd name="connsiteX3" fmla="*/ 1666327 w 2872978"/>
              <a:gd name="connsiteY3" fmla="*/ 0 h 20159"/>
              <a:gd name="connsiteX4" fmla="*/ 2298382 w 2872978"/>
              <a:gd name="connsiteY4" fmla="*/ 0 h 20159"/>
              <a:gd name="connsiteX5" fmla="*/ 2872978 w 2872978"/>
              <a:gd name="connsiteY5" fmla="*/ 0 h 20159"/>
              <a:gd name="connsiteX6" fmla="*/ 2872978 w 2872978"/>
              <a:gd name="connsiteY6" fmla="*/ 20159 h 20159"/>
              <a:gd name="connsiteX7" fmla="*/ 2298382 w 2872978"/>
              <a:gd name="connsiteY7" fmla="*/ 20159 h 20159"/>
              <a:gd name="connsiteX8" fmla="*/ 1809976 w 2872978"/>
              <a:gd name="connsiteY8" fmla="*/ 20159 h 20159"/>
              <a:gd name="connsiteX9" fmla="*/ 1264110 w 2872978"/>
              <a:gd name="connsiteY9" fmla="*/ 20159 h 20159"/>
              <a:gd name="connsiteX10" fmla="*/ 718245 w 2872978"/>
              <a:gd name="connsiteY10" fmla="*/ 20159 h 20159"/>
              <a:gd name="connsiteX11" fmla="*/ 0 w 2872978"/>
              <a:gd name="connsiteY11" fmla="*/ 20159 h 20159"/>
              <a:gd name="connsiteX12" fmla="*/ 0 w 2872978"/>
              <a:gd name="connsiteY12" fmla="*/ 0 h 20159"/>
              <a:gd name="connsiteX0" fmla="*/ 0 w 2872978"/>
              <a:gd name="connsiteY0" fmla="*/ 0 h 20159"/>
              <a:gd name="connsiteX1" fmla="*/ 517136 w 2872978"/>
              <a:gd name="connsiteY1" fmla="*/ 0 h 20159"/>
              <a:gd name="connsiteX2" fmla="*/ 1149191 w 2872978"/>
              <a:gd name="connsiteY2" fmla="*/ 0 h 20159"/>
              <a:gd name="connsiteX3" fmla="*/ 1637597 w 2872978"/>
              <a:gd name="connsiteY3" fmla="*/ 0 h 20159"/>
              <a:gd name="connsiteX4" fmla="*/ 2126004 w 2872978"/>
              <a:gd name="connsiteY4" fmla="*/ 0 h 20159"/>
              <a:gd name="connsiteX5" fmla="*/ 2872978 w 2872978"/>
              <a:gd name="connsiteY5" fmla="*/ 0 h 20159"/>
              <a:gd name="connsiteX6" fmla="*/ 2872978 w 2872978"/>
              <a:gd name="connsiteY6" fmla="*/ 20159 h 20159"/>
              <a:gd name="connsiteX7" fmla="*/ 2327112 w 2872978"/>
              <a:gd name="connsiteY7" fmla="*/ 20159 h 20159"/>
              <a:gd name="connsiteX8" fmla="*/ 1781246 w 2872978"/>
              <a:gd name="connsiteY8" fmla="*/ 20159 h 20159"/>
              <a:gd name="connsiteX9" fmla="*/ 1235381 w 2872978"/>
              <a:gd name="connsiteY9" fmla="*/ 20159 h 20159"/>
              <a:gd name="connsiteX10" fmla="*/ 603325 w 2872978"/>
              <a:gd name="connsiteY10" fmla="*/ 20159 h 20159"/>
              <a:gd name="connsiteX11" fmla="*/ 0 w 2872978"/>
              <a:gd name="connsiteY11" fmla="*/ 20159 h 20159"/>
              <a:gd name="connsiteX12" fmla="*/ 0 w 2872978"/>
              <a:gd name="connsiteY12" fmla="*/ 0 h 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2978" h="20159" fill="none" extrusionOk="0">
                <a:moveTo>
                  <a:pt x="0" y="0"/>
                </a:moveTo>
                <a:cubicBezTo>
                  <a:pt x="187894" y="44230"/>
                  <a:pt x="450201" y="-6808"/>
                  <a:pt x="574596" y="0"/>
                </a:cubicBezTo>
                <a:cubicBezTo>
                  <a:pt x="682761" y="-14055"/>
                  <a:pt x="869093" y="-31744"/>
                  <a:pt x="1120461" y="0"/>
                </a:cubicBezTo>
                <a:cubicBezTo>
                  <a:pt x="1369445" y="10713"/>
                  <a:pt x="1564668" y="14387"/>
                  <a:pt x="1666327" y="0"/>
                </a:cubicBezTo>
                <a:cubicBezTo>
                  <a:pt x="1784797" y="-8086"/>
                  <a:pt x="2134644" y="-34705"/>
                  <a:pt x="2298382" y="0"/>
                </a:cubicBezTo>
                <a:cubicBezTo>
                  <a:pt x="2501725" y="14499"/>
                  <a:pt x="2727381" y="-8141"/>
                  <a:pt x="2872978" y="0"/>
                </a:cubicBezTo>
                <a:cubicBezTo>
                  <a:pt x="2873215" y="6141"/>
                  <a:pt x="2871421" y="13149"/>
                  <a:pt x="2872978" y="20159"/>
                </a:cubicBezTo>
                <a:cubicBezTo>
                  <a:pt x="2580485" y="-8961"/>
                  <a:pt x="2409818" y="16037"/>
                  <a:pt x="2298382" y="20159"/>
                </a:cubicBezTo>
                <a:cubicBezTo>
                  <a:pt x="2175217" y="69850"/>
                  <a:pt x="2030770" y="49838"/>
                  <a:pt x="1809976" y="20159"/>
                </a:cubicBezTo>
                <a:cubicBezTo>
                  <a:pt x="1627036" y="364"/>
                  <a:pt x="1520757" y="13914"/>
                  <a:pt x="1264110" y="20159"/>
                </a:cubicBezTo>
                <a:cubicBezTo>
                  <a:pt x="1012544" y="7880"/>
                  <a:pt x="908671" y="41110"/>
                  <a:pt x="718245" y="20159"/>
                </a:cubicBezTo>
                <a:cubicBezTo>
                  <a:pt x="496819" y="25953"/>
                  <a:pt x="185934" y="53695"/>
                  <a:pt x="0" y="20159"/>
                </a:cubicBezTo>
                <a:cubicBezTo>
                  <a:pt x="-1155" y="14001"/>
                  <a:pt x="744" y="9577"/>
                  <a:pt x="0" y="0"/>
                </a:cubicBezTo>
                <a:close/>
              </a:path>
              <a:path w="2872978" h="20159" stroke="0" extrusionOk="0">
                <a:moveTo>
                  <a:pt x="0" y="0"/>
                </a:moveTo>
                <a:cubicBezTo>
                  <a:pt x="245710" y="-1114"/>
                  <a:pt x="385682" y="-15399"/>
                  <a:pt x="517136" y="0"/>
                </a:cubicBezTo>
                <a:cubicBezTo>
                  <a:pt x="669378" y="20126"/>
                  <a:pt x="801950" y="11703"/>
                  <a:pt x="1149191" y="0"/>
                </a:cubicBezTo>
                <a:cubicBezTo>
                  <a:pt x="1456160" y="-31106"/>
                  <a:pt x="1544839" y="12188"/>
                  <a:pt x="1637597" y="0"/>
                </a:cubicBezTo>
                <a:cubicBezTo>
                  <a:pt x="1765162" y="-2582"/>
                  <a:pt x="1893608" y="-17414"/>
                  <a:pt x="2126004" y="0"/>
                </a:cubicBezTo>
                <a:cubicBezTo>
                  <a:pt x="2355419" y="20048"/>
                  <a:pt x="2725988" y="-60679"/>
                  <a:pt x="2872978" y="0"/>
                </a:cubicBezTo>
                <a:cubicBezTo>
                  <a:pt x="2872170" y="8930"/>
                  <a:pt x="2873625" y="15456"/>
                  <a:pt x="2872978" y="20159"/>
                </a:cubicBezTo>
                <a:cubicBezTo>
                  <a:pt x="2703749" y="57722"/>
                  <a:pt x="2592005" y="14438"/>
                  <a:pt x="2327112" y="20159"/>
                </a:cubicBezTo>
                <a:cubicBezTo>
                  <a:pt x="2073199" y="11786"/>
                  <a:pt x="2020090" y="6164"/>
                  <a:pt x="1781246" y="20159"/>
                </a:cubicBezTo>
                <a:cubicBezTo>
                  <a:pt x="1536104" y="37780"/>
                  <a:pt x="1510751" y="23216"/>
                  <a:pt x="1235381" y="20159"/>
                </a:cubicBezTo>
                <a:cubicBezTo>
                  <a:pt x="967672" y="297"/>
                  <a:pt x="871252" y="-7764"/>
                  <a:pt x="603325" y="20159"/>
                </a:cubicBezTo>
                <a:cubicBezTo>
                  <a:pt x="311662" y="20616"/>
                  <a:pt x="187976" y="11953"/>
                  <a:pt x="0" y="20159"/>
                </a:cubicBezTo>
                <a:cubicBezTo>
                  <a:pt x="-1026" y="11500"/>
                  <a:pt x="-167" y="7085"/>
                  <a:pt x="0" y="0"/>
                </a:cubicBezTo>
                <a:close/>
              </a:path>
              <a:path w="2872978" h="20159" fill="none" stroke="0" extrusionOk="0">
                <a:moveTo>
                  <a:pt x="0" y="0"/>
                </a:moveTo>
                <a:cubicBezTo>
                  <a:pt x="188515" y="1279"/>
                  <a:pt x="449183" y="18853"/>
                  <a:pt x="574596" y="0"/>
                </a:cubicBezTo>
                <a:cubicBezTo>
                  <a:pt x="705020" y="-11647"/>
                  <a:pt x="854373" y="-8770"/>
                  <a:pt x="1120461" y="0"/>
                </a:cubicBezTo>
                <a:cubicBezTo>
                  <a:pt x="1374716" y="4831"/>
                  <a:pt x="1537365" y="43390"/>
                  <a:pt x="1666327" y="0"/>
                </a:cubicBezTo>
                <a:cubicBezTo>
                  <a:pt x="1784377" y="22775"/>
                  <a:pt x="2054343" y="-7724"/>
                  <a:pt x="2298382" y="0"/>
                </a:cubicBezTo>
                <a:cubicBezTo>
                  <a:pt x="2480781" y="16631"/>
                  <a:pt x="2711167" y="20893"/>
                  <a:pt x="2872978" y="0"/>
                </a:cubicBezTo>
                <a:cubicBezTo>
                  <a:pt x="2874584" y="6686"/>
                  <a:pt x="2871972" y="13458"/>
                  <a:pt x="2872978" y="20159"/>
                </a:cubicBezTo>
                <a:cubicBezTo>
                  <a:pt x="2588961" y="14195"/>
                  <a:pt x="2411908" y="1872"/>
                  <a:pt x="2298382" y="20159"/>
                </a:cubicBezTo>
                <a:cubicBezTo>
                  <a:pt x="2197475" y="59669"/>
                  <a:pt x="2016311" y="42185"/>
                  <a:pt x="1809976" y="20159"/>
                </a:cubicBezTo>
                <a:cubicBezTo>
                  <a:pt x="1631011" y="-7489"/>
                  <a:pt x="1514607" y="14016"/>
                  <a:pt x="1264110" y="20159"/>
                </a:cubicBezTo>
                <a:cubicBezTo>
                  <a:pt x="1010807" y="39237"/>
                  <a:pt x="904891" y="39389"/>
                  <a:pt x="718245" y="20159"/>
                </a:cubicBezTo>
                <a:cubicBezTo>
                  <a:pt x="531594" y="-23689"/>
                  <a:pt x="136574" y="68392"/>
                  <a:pt x="0" y="20159"/>
                </a:cubicBezTo>
                <a:cubicBezTo>
                  <a:pt x="-624" y="13698"/>
                  <a:pt x="-94" y="996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872978"/>
                      <a:gd name="connsiteY0" fmla="*/ 0 h 20159"/>
                      <a:gd name="connsiteX1" fmla="*/ 574596 w 2872978"/>
                      <a:gd name="connsiteY1" fmla="*/ 0 h 20159"/>
                      <a:gd name="connsiteX2" fmla="*/ 1120461 w 2872978"/>
                      <a:gd name="connsiteY2" fmla="*/ 0 h 20159"/>
                      <a:gd name="connsiteX3" fmla="*/ 1666327 w 2872978"/>
                      <a:gd name="connsiteY3" fmla="*/ 0 h 20159"/>
                      <a:gd name="connsiteX4" fmla="*/ 2298382 w 2872978"/>
                      <a:gd name="connsiteY4" fmla="*/ 0 h 20159"/>
                      <a:gd name="connsiteX5" fmla="*/ 2872978 w 2872978"/>
                      <a:gd name="connsiteY5" fmla="*/ 0 h 20159"/>
                      <a:gd name="connsiteX6" fmla="*/ 2872978 w 2872978"/>
                      <a:gd name="connsiteY6" fmla="*/ 20159 h 20159"/>
                      <a:gd name="connsiteX7" fmla="*/ 2298382 w 2872978"/>
                      <a:gd name="connsiteY7" fmla="*/ 20159 h 20159"/>
                      <a:gd name="connsiteX8" fmla="*/ 1809976 w 2872978"/>
                      <a:gd name="connsiteY8" fmla="*/ 20159 h 20159"/>
                      <a:gd name="connsiteX9" fmla="*/ 1264110 w 2872978"/>
                      <a:gd name="connsiteY9" fmla="*/ 20159 h 20159"/>
                      <a:gd name="connsiteX10" fmla="*/ 718245 w 2872978"/>
                      <a:gd name="connsiteY10" fmla="*/ 20159 h 20159"/>
                      <a:gd name="connsiteX11" fmla="*/ 0 w 2872978"/>
                      <a:gd name="connsiteY11" fmla="*/ 20159 h 20159"/>
                      <a:gd name="connsiteX12" fmla="*/ 0 w 2872978"/>
                      <a:gd name="connsiteY12" fmla="*/ 0 h 20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72978" h="20159" fill="none" extrusionOk="0">
                        <a:moveTo>
                          <a:pt x="0" y="0"/>
                        </a:moveTo>
                        <a:cubicBezTo>
                          <a:pt x="172719" y="24730"/>
                          <a:pt x="453930" y="-2711"/>
                          <a:pt x="574596" y="0"/>
                        </a:cubicBezTo>
                        <a:cubicBezTo>
                          <a:pt x="695262" y="2711"/>
                          <a:pt x="865623" y="-7967"/>
                          <a:pt x="1120461" y="0"/>
                        </a:cubicBezTo>
                        <a:cubicBezTo>
                          <a:pt x="1375299" y="7967"/>
                          <a:pt x="1550624" y="18063"/>
                          <a:pt x="1666327" y="0"/>
                        </a:cubicBezTo>
                        <a:cubicBezTo>
                          <a:pt x="1782030" y="-18063"/>
                          <a:pt x="2095408" y="-11159"/>
                          <a:pt x="2298382" y="0"/>
                        </a:cubicBezTo>
                        <a:cubicBezTo>
                          <a:pt x="2501357" y="11159"/>
                          <a:pt x="2725122" y="-5565"/>
                          <a:pt x="2872978" y="0"/>
                        </a:cubicBezTo>
                        <a:cubicBezTo>
                          <a:pt x="2873229" y="6810"/>
                          <a:pt x="2872668" y="13749"/>
                          <a:pt x="2872978" y="20159"/>
                        </a:cubicBezTo>
                        <a:cubicBezTo>
                          <a:pt x="2601857" y="1392"/>
                          <a:pt x="2424161" y="-5241"/>
                          <a:pt x="2298382" y="20159"/>
                        </a:cubicBezTo>
                        <a:cubicBezTo>
                          <a:pt x="2172603" y="45559"/>
                          <a:pt x="1996400" y="43222"/>
                          <a:pt x="1809976" y="20159"/>
                        </a:cubicBezTo>
                        <a:cubicBezTo>
                          <a:pt x="1623552" y="-2904"/>
                          <a:pt x="1525733" y="14029"/>
                          <a:pt x="1264110" y="20159"/>
                        </a:cubicBezTo>
                        <a:cubicBezTo>
                          <a:pt x="1002487" y="26289"/>
                          <a:pt x="908261" y="32758"/>
                          <a:pt x="718245" y="20159"/>
                        </a:cubicBezTo>
                        <a:cubicBezTo>
                          <a:pt x="528229" y="7560"/>
                          <a:pt x="176399" y="52889"/>
                          <a:pt x="0" y="20159"/>
                        </a:cubicBezTo>
                        <a:cubicBezTo>
                          <a:pt x="-524" y="14018"/>
                          <a:pt x="20" y="10045"/>
                          <a:pt x="0" y="0"/>
                        </a:cubicBezTo>
                        <a:close/>
                      </a:path>
                      <a:path w="2872978" h="20159" stroke="0" extrusionOk="0">
                        <a:moveTo>
                          <a:pt x="0" y="0"/>
                        </a:moveTo>
                        <a:cubicBezTo>
                          <a:pt x="246331" y="2114"/>
                          <a:pt x="364990" y="-5865"/>
                          <a:pt x="517136" y="0"/>
                        </a:cubicBezTo>
                        <a:cubicBezTo>
                          <a:pt x="669282" y="5865"/>
                          <a:pt x="842769" y="11362"/>
                          <a:pt x="1149191" y="0"/>
                        </a:cubicBezTo>
                        <a:cubicBezTo>
                          <a:pt x="1455613" y="-11362"/>
                          <a:pt x="1529783" y="19802"/>
                          <a:pt x="1637597" y="0"/>
                        </a:cubicBezTo>
                        <a:cubicBezTo>
                          <a:pt x="1745411" y="-19802"/>
                          <a:pt x="1889711" y="-2153"/>
                          <a:pt x="2126004" y="0"/>
                        </a:cubicBezTo>
                        <a:cubicBezTo>
                          <a:pt x="2362297" y="2153"/>
                          <a:pt x="2713040" y="-27867"/>
                          <a:pt x="2872978" y="0"/>
                        </a:cubicBezTo>
                        <a:cubicBezTo>
                          <a:pt x="2872096" y="10021"/>
                          <a:pt x="2872682" y="15417"/>
                          <a:pt x="2872978" y="20159"/>
                        </a:cubicBezTo>
                        <a:cubicBezTo>
                          <a:pt x="2703040" y="42908"/>
                          <a:pt x="2574829" y="18390"/>
                          <a:pt x="2327112" y="20159"/>
                        </a:cubicBezTo>
                        <a:cubicBezTo>
                          <a:pt x="2079395" y="21928"/>
                          <a:pt x="2026258" y="1563"/>
                          <a:pt x="1781246" y="20159"/>
                        </a:cubicBezTo>
                        <a:cubicBezTo>
                          <a:pt x="1536234" y="38755"/>
                          <a:pt x="1507455" y="22167"/>
                          <a:pt x="1235381" y="20159"/>
                        </a:cubicBezTo>
                        <a:cubicBezTo>
                          <a:pt x="963308" y="18151"/>
                          <a:pt x="884834" y="-8814"/>
                          <a:pt x="603325" y="20159"/>
                        </a:cubicBezTo>
                        <a:cubicBezTo>
                          <a:pt x="321816" y="49132"/>
                          <a:pt x="204416" y="11299"/>
                          <a:pt x="0" y="20159"/>
                        </a:cubicBezTo>
                        <a:cubicBezTo>
                          <a:pt x="-804" y="10795"/>
                          <a:pt x="-25" y="7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E6C463F-BBBB-4C64-B9A0-8D6A72FC8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232" y="3166839"/>
            <a:ext cx="3508697" cy="3660421"/>
          </a:xfrm>
        </p:spPr>
        <p:txBody>
          <a:bodyPr>
            <a:normAutofit/>
          </a:bodyPr>
          <a:lstStyle/>
          <a:p>
            <a:r>
              <a:rPr lang="en-US" altLang="en-US" sz="1500"/>
              <a:t>Let the rule discovered be </a:t>
            </a:r>
            <a:br>
              <a:rPr lang="en-US" altLang="en-US" sz="1500"/>
            </a:br>
            <a:r>
              <a:rPr lang="en-US" altLang="en-US" sz="1500"/>
              <a:t>	</a:t>
            </a:r>
            <a:br>
              <a:rPr lang="en-US" altLang="en-US" sz="1500"/>
            </a:br>
            <a:r>
              <a:rPr lang="en-US" altLang="en-US" sz="1500"/>
              <a:t>       {Potato Chips, … } → {Soft drink}</a:t>
            </a:r>
            <a:br>
              <a:rPr lang="en-US" altLang="en-US" sz="1500"/>
            </a:br>
            <a:endParaRPr lang="en-US" altLang="en-US" sz="1500"/>
          </a:p>
          <a:p>
            <a:r>
              <a:rPr lang="en-US" altLang="en-US" sz="1500" b="1"/>
              <a:t>Soft drink as RHS</a:t>
            </a:r>
            <a:r>
              <a:rPr lang="en-US" altLang="en-US" sz="1500"/>
              <a:t>: What should be done to boost sales? Discount Potato Chips?</a:t>
            </a:r>
          </a:p>
          <a:p>
            <a:r>
              <a:rPr lang="en-US" altLang="en-US" sz="1500" b="1"/>
              <a:t>Potato Chips in LHS</a:t>
            </a:r>
            <a:r>
              <a:rPr lang="en-US" altLang="en-US" sz="1500"/>
              <a:t>:  Shows which products would be affected if the store discontinues selling Potato Chips.</a:t>
            </a:r>
          </a:p>
          <a:p>
            <a:r>
              <a:rPr lang="en-US" altLang="en-US" sz="1500" b="1"/>
              <a:t>Potato Chips in LHS and Soft drink in RHS</a:t>
            </a:r>
            <a:r>
              <a:rPr lang="en-US" altLang="en-US" sz="1500"/>
              <a:t>: What products should be sold with Potato Chips to promote sales of Soft drinks!</a:t>
            </a:r>
          </a:p>
        </p:txBody>
      </p:sp>
      <p:pic>
        <p:nvPicPr>
          <p:cNvPr id="26632" name="Picture 8" descr="Smart Shopping Guide for Healthy Meals | Food Network">
            <a:extLst>
              <a:ext uri="{FF2B5EF4-FFF2-40B4-BE49-F238E27FC236}">
                <a16:creationId xmlns:a16="http://schemas.microsoft.com/office/drawing/2014/main" id="{E687486C-E51A-410E-B092-F03EB0425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"/>
          <a:stretch/>
        </p:blipFill>
        <p:spPr bwMode="auto">
          <a:xfrm>
            <a:off x="4391836" y="10"/>
            <a:ext cx="5687529" cy="75596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35B516C3-2A03-442B-9FCF-F23F8E5DC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461" y="943779"/>
            <a:ext cx="3770796" cy="1243486"/>
          </a:xfrm>
        </p:spPr>
        <p:txBody>
          <a:bodyPr anchor="ctr">
            <a:normAutofit/>
          </a:bodyPr>
          <a:lstStyle/>
          <a:p>
            <a:r>
              <a:rPr lang="en-US" altLang="en-US" sz="3800"/>
              <a:t>Agenda</a:t>
            </a:r>
          </a:p>
        </p:txBody>
      </p:sp>
      <p:grpSp>
        <p:nvGrpSpPr>
          <p:cNvPr id="9224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94340"/>
            <a:ext cx="293685" cy="742365"/>
            <a:chOff x="0" y="823811"/>
            <a:chExt cx="355196" cy="673460"/>
          </a:xfrm>
        </p:grpSpPr>
        <p:sp>
          <p:nvSpPr>
            <p:cNvPr id="9225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6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7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907" y="2304465"/>
            <a:ext cx="3553420" cy="3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BB136CF-F58A-4AF4-B43A-8DB97003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420" y="2568950"/>
            <a:ext cx="3769837" cy="4386755"/>
          </a:xfrm>
        </p:spPr>
        <p:txBody>
          <a:bodyPr anchor="ctr">
            <a:normAutofit/>
          </a:bodyPr>
          <a:lstStyle/>
          <a:p>
            <a:r>
              <a:rPr lang="en-US" altLang="en-US" sz="1900" b="1"/>
              <a:t>What is Data Mining?</a:t>
            </a:r>
          </a:p>
          <a:p>
            <a:r>
              <a:rPr lang="en-US" altLang="en-US" sz="1900"/>
              <a:t>Data Mining Tasks</a:t>
            </a:r>
          </a:p>
          <a:p>
            <a:r>
              <a:rPr lang="en-US" altLang="en-US" sz="1900"/>
              <a:t>Relationship to Statistics, Optimization, Machine Learning and AI</a:t>
            </a:r>
          </a:p>
          <a:p>
            <a:r>
              <a:rPr lang="en-US" altLang="en-US" sz="1900"/>
              <a:t>Tools</a:t>
            </a:r>
          </a:p>
          <a:p>
            <a:r>
              <a:rPr lang="en-US" altLang="en-US" sz="1900"/>
              <a:t>Data</a:t>
            </a:r>
          </a:p>
          <a:p>
            <a:r>
              <a:rPr lang="en-US" altLang="en-US" sz="1900"/>
              <a:t>Legal, Privacy and Security Issues</a:t>
            </a:r>
          </a:p>
        </p:txBody>
      </p:sp>
      <p:sp>
        <p:nvSpPr>
          <p:cNvPr id="9228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5078" y="0"/>
            <a:ext cx="1235547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1158" y="566427"/>
            <a:ext cx="4968681" cy="64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418F8EA-411C-AFF9-8C4C-91712478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 bwMode="auto">
          <a:xfrm>
            <a:off x="4773392" y="772714"/>
            <a:ext cx="4653122" cy="60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874F37C8-7541-4DF2-80CA-D4A3F228E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712" y="4136821"/>
            <a:ext cx="2720981" cy="2703633"/>
          </a:xfrm>
        </p:spPr>
        <p:txBody>
          <a:bodyPr anchor="ctr">
            <a:normAutofit/>
          </a:bodyPr>
          <a:lstStyle/>
          <a:p>
            <a:r>
              <a:rPr lang="en-US" altLang="en-US" sz="3200"/>
              <a:t>Association Rule Discovery </a:t>
            </a:r>
            <a:br>
              <a:rPr lang="en-US" altLang="en-US" sz="3200"/>
            </a:br>
            <a:r>
              <a:rPr lang="en-US" altLang="en-US" sz="3200"/>
              <a:t>Supermarket shelf management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E3CC914A-5DBF-4B71-9D59-D4A8F3CA1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4" r="2" b="20480"/>
          <a:stretch/>
        </p:blipFill>
        <p:spPr bwMode="auto">
          <a:xfrm>
            <a:off x="20" y="10"/>
            <a:ext cx="10080605" cy="40902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1DA6BB3F-A7A8-426C-868B-237F33613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485" y="4136822"/>
            <a:ext cx="6189111" cy="2703633"/>
          </a:xfrm>
        </p:spPr>
        <p:txBody>
          <a:bodyPr anchor="ctr">
            <a:normAutofit/>
          </a:bodyPr>
          <a:lstStyle/>
          <a:p>
            <a:r>
              <a:rPr lang="en-US" altLang="en-US" sz="1600" b="1" dirty="0"/>
              <a:t>Goal</a:t>
            </a:r>
            <a:r>
              <a:rPr lang="en-US" altLang="en-US" sz="1600" dirty="0"/>
              <a:t>: To identify items </a:t>
            </a:r>
            <a:br>
              <a:rPr lang="en-US" altLang="en-US" sz="1600" dirty="0"/>
            </a:br>
            <a:r>
              <a:rPr lang="en-US" altLang="en-US" sz="1600" dirty="0"/>
              <a:t>that are bought together by </a:t>
            </a:r>
            <a:br>
              <a:rPr lang="en-US" altLang="en-US" sz="1600" dirty="0"/>
            </a:br>
            <a:r>
              <a:rPr lang="en-US" altLang="en-US" sz="1600" dirty="0"/>
              <a:t>sufficiently many customers.</a:t>
            </a:r>
          </a:p>
          <a:p>
            <a:r>
              <a:rPr lang="en-US" altLang="en-US" sz="1600" b="1" dirty="0"/>
              <a:t>Approach</a:t>
            </a:r>
            <a:r>
              <a:rPr lang="en-US" altLang="en-US" sz="1600" dirty="0"/>
              <a:t>: </a:t>
            </a:r>
          </a:p>
          <a:p>
            <a:pPr lvl="1"/>
            <a:r>
              <a:rPr lang="en-US" altLang="en-US" sz="1600" dirty="0"/>
              <a:t>Process the point-of-sale data</a:t>
            </a:r>
            <a:br>
              <a:rPr lang="en-US" altLang="en-US" sz="1600" dirty="0"/>
            </a:br>
            <a:r>
              <a:rPr lang="en-US" altLang="en-US" sz="1600" dirty="0"/>
              <a:t>to find dependencies among items.</a:t>
            </a:r>
          </a:p>
          <a:p>
            <a:pPr lvl="1"/>
            <a:r>
              <a:rPr lang="en-US" altLang="en-US" sz="1600" dirty="0"/>
              <a:t>Place dependent items</a:t>
            </a:r>
          </a:p>
          <a:p>
            <a:pPr lvl="2"/>
            <a:r>
              <a:rPr lang="en-US" altLang="en-US" sz="1600" dirty="0"/>
              <a:t>close to each other (convenience). </a:t>
            </a:r>
          </a:p>
          <a:p>
            <a:pPr lvl="2"/>
            <a:r>
              <a:rPr lang="en-US" altLang="en-US" sz="1600" dirty="0"/>
              <a:t>far from each other to expose the customer to the maximum number of products in the store.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6DA917BB-2146-4F6F-A459-173BB03BA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712" y="4136821"/>
            <a:ext cx="2720981" cy="2703633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Association Rule Discovery</a:t>
            </a:r>
            <a:br>
              <a:rPr lang="en-US" altLang="en-US" sz="3500"/>
            </a:br>
            <a:r>
              <a:rPr lang="en-US" altLang="en-US" sz="3500"/>
              <a:t>Inventory Management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1A3CC1B0-D5BB-442C-8289-903A5F1A6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2" b="2"/>
          <a:stretch/>
        </p:blipFill>
        <p:spPr bwMode="auto">
          <a:xfrm>
            <a:off x="20" y="10"/>
            <a:ext cx="10080605" cy="40902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BB5583F-5338-4844-A8AB-3C81F129A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485" y="4136822"/>
            <a:ext cx="6189111" cy="2703633"/>
          </a:xfrm>
        </p:spPr>
        <p:txBody>
          <a:bodyPr anchor="ctr">
            <a:normAutofit/>
          </a:bodyPr>
          <a:lstStyle/>
          <a:p>
            <a:r>
              <a:rPr lang="en-US" altLang="en-US" sz="1700" b="1"/>
              <a:t>Goal</a:t>
            </a:r>
            <a:r>
              <a:rPr lang="en-US" altLang="en-US" sz="1700"/>
              <a:t>: Anticipate the nature of repairs to keep the service vehicles equipped with right parts to speed up repair time.</a:t>
            </a:r>
          </a:p>
          <a:p>
            <a:r>
              <a:rPr lang="en-US" altLang="en-US" sz="1700" b="1"/>
              <a:t>Approach</a:t>
            </a:r>
            <a:r>
              <a:rPr lang="en-US" altLang="en-US" sz="1700"/>
              <a:t>: Process the data on tools and parts required in previous repairs at different consumer locations and discover co-occurrence patterns.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B0C1C57B-4C71-4950-AD01-E745DF7C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>
            <a:fillRect/>
          </a:stretch>
        </p:blipFill>
        <p:spPr bwMode="auto">
          <a:xfrm>
            <a:off x="1189038" y="1670050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D38F07D6-DEAD-429B-ACA4-5B2C9510D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D063303-35C4-425B-9A82-3923007E0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948113"/>
            <a:ext cx="15541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Classification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96145CCA-1689-47BC-8D37-843A1015D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650875"/>
            <a:ext cx="1587" cy="10064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DF8ED4CA-5A46-4991-8881-297DAD3778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3" y="1657350"/>
            <a:ext cx="1649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BAC113BC-EA4B-46B6-9642-0D012231E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833438"/>
            <a:ext cx="914400" cy="6429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80378EC5-FD3A-4F24-8353-877F6BCB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100012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D96ED6B9-C458-44F8-9B2D-C1FB8705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D5504EE1-5345-4D02-A297-C5A46C20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8556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8727FB65-AE1D-4920-BC4F-9222922F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9286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0AA085E4-1A07-43BB-B67E-7F5BA98B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8207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E0B0D812-FAD6-4037-B288-AF94CF33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1BE58D20-FC46-4556-AF62-CDEE68E1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1445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3CEFAD42-47F8-4092-9F54-006414AC0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802A95DD-D0FB-42AB-91A0-A9F7B22B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108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78193940-2AB2-43BB-96A2-0196D2E4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9636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B1BBF447-4FF6-447D-A0C4-5BD6A34B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2525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09CB8081-A7EC-48FB-AF97-6BCEEAD7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4E7D01EE-97E1-45F0-954D-330FEC1A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6762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AE4D1376-31F5-4798-9EFC-9B9E1FB3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3604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2D9EE965-D4FB-40E0-9D68-5EEFF8E37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08150"/>
            <a:ext cx="15541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Regression</a:t>
            </a:r>
          </a:p>
        </p:txBody>
      </p:sp>
      <p:sp>
        <p:nvSpPr>
          <p:cNvPr id="29718" name="Oval 22">
            <a:extLst>
              <a:ext uri="{FF2B5EF4-FFF2-40B4-BE49-F238E27FC236}">
                <a16:creationId xmlns:a16="http://schemas.microsoft.com/office/drawing/2014/main" id="{E3249582-DF40-4EEA-AC7D-751A2421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182563"/>
            <a:ext cx="3409950" cy="2103437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FF954CA5-9630-4AC1-B271-BB98F0AE8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3A4AE6F-3BA7-4909-A12C-3F70362BF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3" y="1646237"/>
            <a:ext cx="4194869" cy="2758023"/>
          </a:xfrm>
        </p:spPr>
        <p:txBody>
          <a:bodyPr/>
          <a:lstStyle/>
          <a:p>
            <a:r>
              <a:rPr lang="en-US" altLang="en-US" dirty="0"/>
              <a:t>Predict a value of a given continuous valued variable based on the values of other variables, assuming a linear or nonlinear model of dependency.</a:t>
            </a:r>
          </a:p>
          <a:p>
            <a:r>
              <a:rPr lang="en-US" altLang="en-US" dirty="0"/>
              <a:t>Studied in statistics and econometrics.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8814DC32-DFB5-47E0-9D24-6DD7356D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411288"/>
            <a:ext cx="4435475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06E49C5F-B45A-4B34-927C-16F0AF184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4598194"/>
            <a:ext cx="9485312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558" rIns="90000" bIns="45000"/>
          <a:lstStyle>
            <a:lvl1pPr marL="290513" indent="-290513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0">
              <a:spcBef>
                <a:spcPts val="350"/>
              </a:spcBef>
              <a:spcAft>
                <a:spcPts val="400"/>
              </a:spcAft>
            </a:pPr>
            <a:r>
              <a:rPr lang="en-US" altLang="en-US" sz="2200" b="1" dirty="0"/>
              <a:t>Applications:</a:t>
            </a:r>
          </a:p>
          <a:p>
            <a:pPr marL="342900" indent="-342900" eaLnBrk="0"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200" dirty="0"/>
              <a:t>Predicting sales amounts of new product based on advertising expenditure.</a:t>
            </a:r>
          </a:p>
          <a:p>
            <a:pPr marL="342900" indent="-342900" eaLnBrk="0"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200" dirty="0"/>
              <a:t>Predicting wind velocities as a function of temperature, humidity, air pressure, etc.</a:t>
            </a:r>
          </a:p>
          <a:p>
            <a:pPr marL="342900" indent="-342900" eaLnBrk="0"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200" dirty="0"/>
              <a:t>Time series prediction of stock market indices (autoregressive models).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20691437-FBDE-47A7-AA0F-746910E1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>
            <a:fillRect/>
          </a:stretch>
        </p:blipFill>
        <p:spPr bwMode="auto">
          <a:xfrm>
            <a:off x="1189038" y="1670050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E30702AD-302D-4841-A186-580553B9B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97033B00-9EB6-4526-9DE4-728C6B95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948113"/>
            <a:ext cx="15541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Classification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75760598-2D34-44F8-8A51-A68D6E1B8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650875"/>
            <a:ext cx="1587" cy="10064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52683494-09A8-47EA-BBB1-FCC10F3D30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3" y="1657350"/>
            <a:ext cx="1649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31531A56-91C5-4240-BD78-7A6928421A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833438"/>
            <a:ext cx="914400" cy="6429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A7B4894B-8764-4830-91C7-DFE8DA75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100012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B3709F03-6427-4D42-BB64-9A3ED4864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9F96C8B9-8959-4622-8F9A-B919E759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8556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F88E5DD2-0223-461D-A99F-A7975270D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9286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EA51130E-D419-47F7-B7E4-BAA33708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8207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7C2C9406-5D14-4E06-8CF7-E4E522A51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EDF930F9-856A-4341-926C-EB0BD98E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1445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63F915CE-9884-43A8-BEB4-FEFD917A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4FF327A4-3A57-4331-9F68-04D8D5EBB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108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60996BD6-5C07-4D21-8A6D-6498F7EE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9636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80728F1E-FABB-4EA6-AAFF-D384D903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2525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4AB7671E-218A-49BA-B946-1FC49652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77C778CE-E207-49A1-91E1-A80095E8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6762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5453B2D1-6229-4A97-8B79-F1F369FA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3604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8812600B-9598-42C7-B240-2FD7E4A7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08150"/>
            <a:ext cx="15541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Regression</a:t>
            </a:r>
          </a:p>
        </p:txBody>
      </p:sp>
      <p:sp>
        <p:nvSpPr>
          <p:cNvPr id="31766" name="Oval 22">
            <a:extLst>
              <a:ext uri="{FF2B5EF4-FFF2-40B4-BE49-F238E27FC236}">
                <a16:creationId xmlns:a16="http://schemas.microsoft.com/office/drawing/2014/main" id="{6C5C1DF2-DEFD-4EF8-827F-2DACB37B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1865313"/>
            <a:ext cx="3409950" cy="2743200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C53C5D04-739C-4657-A97B-855DCDCBF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</a:t>
            </a: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0FEA4A8B-DF59-4B7D-B05A-9DAEE37635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" y="3028950"/>
          <a:ext cx="41084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254640" imgH="5788080" progId="">
                  <p:embed/>
                </p:oleObj>
              </mc:Choice>
              <mc:Fallback>
                <p:oleObj r:id="rId3" imgW="6254640" imgH="5788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028950"/>
                        <a:ext cx="4108450" cy="367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>
            <a:extLst>
              <a:ext uri="{FF2B5EF4-FFF2-40B4-BE49-F238E27FC236}">
                <a16:creationId xmlns:a16="http://schemas.microsoft.com/office/drawing/2014/main" id="{3833557E-7366-4123-84C2-C590687E20CC}"/>
              </a:ext>
            </a:extLst>
          </p:cNvPr>
          <p:cNvSpPr txBox="1">
            <a:spLocks noChangeArrowheads="1"/>
          </p:cNvSpPr>
          <p:nvPr/>
        </p:nvSpPr>
        <p:spPr bwMode="auto">
          <a:xfrm rot="19200000">
            <a:off x="3644900" y="3117850"/>
            <a:ext cx="1373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class</a:t>
            </a:r>
          </a:p>
        </p:txBody>
      </p:sp>
      <p:sp>
        <p:nvSpPr>
          <p:cNvPr id="32772" name="AutoShape 4">
            <a:extLst>
              <a:ext uri="{FF2B5EF4-FFF2-40B4-BE49-F238E27FC236}">
                <a16:creationId xmlns:a16="http://schemas.microsoft.com/office/drawing/2014/main" id="{36D97DE5-E817-4BA2-82CC-0CFE59563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6529388"/>
            <a:ext cx="985837" cy="682625"/>
          </a:xfrm>
          <a:prstGeom prst="can">
            <a:avLst>
              <a:gd name="adj" fmla="val 25056"/>
            </a:avLst>
          </a:prstGeom>
          <a:solidFill>
            <a:srgbClr val="FFFFFF">
              <a:alpha val="9999"/>
            </a:srgbClr>
          </a:solidFill>
          <a:ln w="18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58F48C79-3C6C-44EA-A7FB-51B298E39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6677025"/>
            <a:ext cx="1720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/>
              <a:t>Training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/>
              <a:t>Set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ECAB5C21-864B-44DE-9568-D28C21D7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454775"/>
            <a:ext cx="201136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/>
              <a:t>Learn </a:t>
            </a:r>
          </a:p>
          <a:p>
            <a:pPr algn="ctr">
              <a:lnSpc>
                <a:spcPct val="10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/>
              <a:t>Classifier</a:t>
            </a: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FB3FE203-91FF-46F7-806D-62397FCC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6788150"/>
            <a:ext cx="482600" cy="141288"/>
          </a:xfrm>
          <a:prstGeom prst="rightArrow">
            <a:avLst>
              <a:gd name="adj1" fmla="val 50000"/>
              <a:gd name="adj2" fmla="val 85393"/>
            </a:avLst>
          </a:prstGeom>
          <a:solidFill>
            <a:srgbClr val="CC0000">
              <a:alpha val="9999"/>
            </a:srgbClr>
          </a:solidFill>
          <a:ln w="12600" cap="flat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id="{AD527C7A-59AB-4F75-AB55-C23DA0EE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6753225"/>
            <a:ext cx="482600" cy="139700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CC0000">
              <a:alpha val="9999"/>
            </a:srgbClr>
          </a:solidFill>
          <a:ln w="12600" cap="flat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F61E26B9-5A3D-41A1-91FB-D082A840B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25" y="5922963"/>
            <a:ext cx="303213" cy="60642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EBD5C4D4-3A0E-40B2-8080-A6883DE23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72" y="1493837"/>
            <a:ext cx="8694540" cy="12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13000"/>
              </a:lnSpc>
              <a:spcAft>
                <a:spcPts val="1413"/>
              </a:spcAft>
            </a:pPr>
            <a:r>
              <a:rPr lang="en-US" altLang="en-US" sz="2000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Find a </a:t>
            </a:r>
            <a:r>
              <a:rPr lang="en-US" altLang="en-US" sz="2000" b="1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model</a:t>
            </a:r>
            <a:r>
              <a:rPr lang="en-US" altLang="en-US" sz="2000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  for the class attribute as a function of the values of other attributes/features.</a:t>
            </a:r>
          </a:p>
          <a:p>
            <a:pPr>
              <a:lnSpc>
                <a:spcPct val="113000"/>
              </a:lnSpc>
              <a:spcAft>
                <a:spcPts val="1413"/>
              </a:spcAft>
            </a:pPr>
            <a:r>
              <a:rPr lang="en-US" altLang="en-US" sz="2000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Class information is available </a:t>
            </a:r>
            <a:r>
              <a:rPr lang="en-US" altLang="en-US" sz="2000" dirty="0">
                <a:solidFill>
                  <a:srgbClr val="333333"/>
                </a:solidFill>
                <a:ea typeface="Microsoft YaHei" panose="020B0503020204020204" pitchFamily="34" charset="-122"/>
              </a:rPr>
              <a:t>→ </a:t>
            </a:r>
            <a:r>
              <a:rPr lang="en-US" altLang="en-US" sz="2000" b="1" dirty="0">
                <a:solidFill>
                  <a:srgbClr val="333333"/>
                </a:solidFill>
                <a:ea typeface="Microsoft YaHei" panose="020B0503020204020204" pitchFamily="34" charset="-122"/>
              </a:rPr>
              <a:t>Supervised Learning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B746CBFC-B4EA-454D-AB4B-70C26107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6438900"/>
            <a:ext cx="1416050" cy="82232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2">
            <a:extLst>
              <a:ext uri="{FF2B5EF4-FFF2-40B4-BE49-F238E27FC236}">
                <a16:creationId xmlns:a16="http://schemas.microsoft.com/office/drawing/2014/main" id="{B34BF184-1A76-4B7E-AD3D-CE43977C7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675" y="6619875"/>
            <a:ext cx="1463675" cy="549275"/>
          </a:xfrm>
          <a:prstGeom prst="foldedCorner">
            <a:avLst>
              <a:gd name="adj" fmla="val 28194"/>
            </a:avLst>
          </a:prstGeom>
          <a:solidFill>
            <a:srgbClr val="FFFFF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73558" rIns="99000" bIns="54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sz="2200" b="1"/>
              <a:t>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FC756DE7-5E6C-4D09-96FF-1768D103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81DD46AA-36D8-4C03-942D-DA8AA5D64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" y="3028950"/>
          <a:ext cx="41084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254640" imgH="5788080" progId="">
                  <p:embed/>
                </p:oleObj>
              </mc:Choice>
              <mc:Fallback>
                <p:oleObj r:id="rId3" imgW="6254640" imgH="5788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028950"/>
                        <a:ext cx="4108450" cy="3673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1BB91B17-84C5-422C-A8D9-8F1EFEF1A260}"/>
              </a:ext>
            </a:extLst>
          </p:cNvPr>
          <p:cNvSpPr txBox="1">
            <a:spLocks noChangeArrowheads="1"/>
          </p:cNvSpPr>
          <p:nvPr/>
        </p:nvSpPr>
        <p:spPr bwMode="auto">
          <a:xfrm rot="19200000">
            <a:off x="3644900" y="3117850"/>
            <a:ext cx="1373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class</a:t>
            </a:r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65B655D8-B041-451B-84E3-52CD7EA5F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2963" y="2544763"/>
          <a:ext cx="3668712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686920" imgH="4079160" progId="">
                  <p:embed/>
                </p:oleObj>
              </mc:Choice>
              <mc:Fallback>
                <p:oleObj r:id="rId5" imgW="5686920" imgH="40791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2544763"/>
                        <a:ext cx="3668712" cy="26368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AutoShape 5">
            <a:extLst>
              <a:ext uri="{FF2B5EF4-FFF2-40B4-BE49-F238E27FC236}">
                <a16:creationId xmlns:a16="http://schemas.microsoft.com/office/drawing/2014/main" id="{96A71458-FA3E-4BEE-994F-2ED98FE08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5421313"/>
            <a:ext cx="985837" cy="682625"/>
          </a:xfrm>
          <a:prstGeom prst="can">
            <a:avLst>
              <a:gd name="adj" fmla="val 25000"/>
            </a:avLst>
          </a:prstGeom>
          <a:solidFill>
            <a:srgbClr val="CCCCFF">
              <a:alpha val="9999"/>
            </a:srgbClr>
          </a:solidFill>
          <a:ln w="18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CBE1B815-702B-41F1-89B3-5CB8225AF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5627688"/>
            <a:ext cx="17541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75000"/>
              <a:buFontTx/>
              <a:buNone/>
            </a:pPr>
            <a:r>
              <a:rPr lang="en-US" altLang="en-US" b="1"/>
              <a:t>Test Set</a:t>
            </a:r>
          </a:p>
        </p:txBody>
      </p:sp>
      <p:sp>
        <p:nvSpPr>
          <p:cNvPr id="33799" name="AutoShape 7">
            <a:extLst>
              <a:ext uri="{FF2B5EF4-FFF2-40B4-BE49-F238E27FC236}">
                <a16:creationId xmlns:a16="http://schemas.microsoft.com/office/drawing/2014/main" id="{7C7B1F68-3D2F-4DEF-AB65-C3C03DF6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6529388"/>
            <a:ext cx="985837" cy="682625"/>
          </a:xfrm>
          <a:prstGeom prst="can">
            <a:avLst>
              <a:gd name="adj" fmla="val 25056"/>
            </a:avLst>
          </a:prstGeom>
          <a:solidFill>
            <a:srgbClr val="FFFFFF">
              <a:alpha val="9999"/>
            </a:srgbClr>
          </a:solidFill>
          <a:ln w="18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4B71533D-1E9F-400B-BE97-C28297C6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6677025"/>
            <a:ext cx="1720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/>
              <a:t>Training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600" b="1"/>
              <a:t>Set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0707FF76-BD5E-4DEF-AF07-DF926FF9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454775"/>
            <a:ext cx="201136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131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/>
              <a:t>Learn </a:t>
            </a:r>
          </a:p>
          <a:p>
            <a:pPr algn="ctr">
              <a:lnSpc>
                <a:spcPct val="10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en-US" altLang="en-US" sz="2000" b="1"/>
              <a:t>Classifier</a:t>
            </a:r>
          </a:p>
        </p:txBody>
      </p:sp>
      <p:sp>
        <p:nvSpPr>
          <p:cNvPr id="33802" name="AutoShape 10">
            <a:extLst>
              <a:ext uri="{FF2B5EF4-FFF2-40B4-BE49-F238E27FC236}">
                <a16:creationId xmlns:a16="http://schemas.microsoft.com/office/drawing/2014/main" id="{1C7DC600-713F-4790-B04D-992D360B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6788150"/>
            <a:ext cx="482600" cy="141288"/>
          </a:xfrm>
          <a:prstGeom prst="rightArrow">
            <a:avLst>
              <a:gd name="adj1" fmla="val 50000"/>
              <a:gd name="adj2" fmla="val 85393"/>
            </a:avLst>
          </a:prstGeom>
          <a:solidFill>
            <a:srgbClr val="CC0000">
              <a:alpha val="9999"/>
            </a:srgbClr>
          </a:solidFill>
          <a:ln w="12600" cap="flat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07657841-E79A-4617-805E-C15F185D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6753225"/>
            <a:ext cx="482600" cy="139700"/>
          </a:xfrm>
          <a:prstGeom prst="rightArrow">
            <a:avLst>
              <a:gd name="adj1" fmla="val 50000"/>
              <a:gd name="adj2" fmla="val 86364"/>
            </a:avLst>
          </a:prstGeom>
          <a:solidFill>
            <a:srgbClr val="CC0000">
              <a:alpha val="9999"/>
            </a:srgbClr>
          </a:solidFill>
          <a:ln w="12600" cap="flat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0F5EE236-3973-4472-A0F9-D51DAED109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13813" y="6230938"/>
            <a:ext cx="311150" cy="152400"/>
          </a:xfrm>
          <a:prstGeom prst="rightArrow">
            <a:avLst>
              <a:gd name="adj1" fmla="val 50000"/>
              <a:gd name="adj2" fmla="val 51042"/>
            </a:avLst>
          </a:prstGeom>
          <a:solidFill>
            <a:srgbClr val="CC0000">
              <a:alpha val="9999"/>
            </a:srgbClr>
          </a:solidFill>
          <a:ln w="12600" cap="flat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8E316ACB-4DD5-48EC-BD56-D61ABDB2E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25" y="5922963"/>
            <a:ext cx="303213" cy="60642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7A209000-4856-481F-84F2-76DD8CE1C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213" y="4738688"/>
            <a:ext cx="303212" cy="60642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85AACACB-5998-4994-95E6-B9F8E370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1508125"/>
            <a:ext cx="893921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13000"/>
              </a:lnSpc>
              <a:spcAft>
                <a:spcPts val="1413"/>
              </a:spcAft>
            </a:pPr>
            <a:r>
              <a:rPr lang="en-US" altLang="en-US" sz="2000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Find a </a:t>
            </a:r>
            <a:r>
              <a:rPr lang="en-US" altLang="en-US" sz="2000" b="1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model</a:t>
            </a:r>
            <a:r>
              <a:rPr lang="en-US" altLang="en-US" sz="2000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  for the class attribute as a function of the values of other attributes/features.</a:t>
            </a:r>
          </a:p>
          <a:p>
            <a:pPr>
              <a:lnSpc>
                <a:spcPct val="113000"/>
              </a:lnSpc>
              <a:spcAft>
                <a:spcPts val="1413"/>
              </a:spcAft>
            </a:pPr>
            <a:r>
              <a:rPr lang="en-US" altLang="en-US" sz="2000" b="1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Goal:</a:t>
            </a:r>
            <a:r>
              <a:rPr lang="en-US" altLang="en-US" sz="2000" dirty="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 assign new records to a class as accurately as possible.</a:t>
            </a:r>
          </a:p>
        </p:txBody>
      </p: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EFA6B80D-97FE-4627-A69F-ECB6EC669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6438900"/>
            <a:ext cx="1416050" cy="82232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7">
            <a:extLst>
              <a:ext uri="{FF2B5EF4-FFF2-40B4-BE49-F238E27FC236}">
                <a16:creationId xmlns:a16="http://schemas.microsoft.com/office/drawing/2014/main" id="{7CC7BEEA-92E4-456E-969E-0BF01BE8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675" y="6619875"/>
            <a:ext cx="1463675" cy="549275"/>
          </a:xfrm>
          <a:prstGeom prst="foldedCorner">
            <a:avLst>
              <a:gd name="adj" fmla="val 28194"/>
            </a:avLst>
          </a:prstGeom>
          <a:solidFill>
            <a:srgbClr val="FFFFF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73558" rIns="99000" bIns="54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sz="2200" b="1"/>
              <a:t>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6EBC37C4-7E55-442C-B723-744398285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712" y="4136821"/>
            <a:ext cx="2720981" cy="2703633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Classification: Direct Marketing</a:t>
            </a:r>
          </a:p>
        </p:txBody>
      </p:sp>
      <p:pic>
        <p:nvPicPr>
          <p:cNvPr id="34821" name="Picture 5" descr="How Combining Digital and Direct Mail Can Boost Sales And Marketing Success  - Salesforce Canada Blog">
            <a:extLst>
              <a:ext uri="{FF2B5EF4-FFF2-40B4-BE49-F238E27FC236}">
                <a16:creationId xmlns:a16="http://schemas.microsoft.com/office/drawing/2014/main" id="{CE42879B-222A-4812-9577-1CBCAAD6E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8" r="2" b="5507"/>
          <a:stretch/>
        </p:blipFill>
        <p:spPr bwMode="auto">
          <a:xfrm>
            <a:off x="20" y="10"/>
            <a:ext cx="10080605" cy="40902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E8CBB683-D8E1-4ADD-BA7C-90D0660E3C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485" y="4136822"/>
            <a:ext cx="6189111" cy="2703633"/>
          </a:xfrm>
        </p:spPr>
        <p:txBody>
          <a:bodyPr anchor="ctr">
            <a:normAutofit/>
          </a:bodyPr>
          <a:lstStyle/>
          <a:p>
            <a:r>
              <a:rPr lang="en-US" altLang="en-US" sz="1400"/>
              <a:t>Goal: Reduce cost of mailing by targeting a set of consumers likely to buy a new product.</a:t>
            </a:r>
          </a:p>
          <a:p>
            <a:r>
              <a:rPr lang="en-US" altLang="en-US" sz="1400"/>
              <a:t>Approach:</a:t>
            </a:r>
          </a:p>
          <a:p>
            <a:pPr lvl="1"/>
            <a:r>
              <a:rPr lang="en-US" altLang="en-US" sz="1400"/>
              <a:t>Use the data for a similar product introduced before or from a focus group. We have customer information (e.g., demographics, lifestyle, previous purchases) and know which customers decided to buy and which decided otherwise. This buy/don’t buy decision forms the class attribute.</a:t>
            </a:r>
          </a:p>
          <a:p>
            <a:pPr lvl="1"/>
            <a:r>
              <a:rPr lang="en-US" altLang="en-US" sz="1400"/>
              <a:t>Use this information as input attributes to learn a classifier model.</a:t>
            </a:r>
          </a:p>
          <a:p>
            <a:pPr lvl="1"/>
            <a:r>
              <a:rPr lang="en-US" altLang="en-US" sz="1400"/>
              <a:t>Apply the model to new customers to predict if they will buy the product.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28D1C3B8-45E1-4A01-A925-2A78262FB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712" y="4136821"/>
            <a:ext cx="2720981" cy="2703633"/>
          </a:xfrm>
        </p:spPr>
        <p:txBody>
          <a:bodyPr anchor="ctr">
            <a:normAutofit/>
          </a:bodyPr>
          <a:lstStyle/>
          <a:p>
            <a:r>
              <a:rPr lang="en-US" altLang="en-US" sz="3200"/>
              <a:t>Classification: Customer Attrition/Churn</a:t>
            </a:r>
          </a:p>
        </p:txBody>
      </p:sp>
      <p:pic>
        <p:nvPicPr>
          <p:cNvPr id="35845" name="Picture 5" descr="6 Ways CRMs Stop Customer Churn - TechnologyAdvice">
            <a:extLst>
              <a:ext uri="{FF2B5EF4-FFF2-40B4-BE49-F238E27FC236}">
                <a16:creationId xmlns:a16="http://schemas.microsoft.com/office/drawing/2014/main" id="{E85A098F-9878-475B-86FE-701B25943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5" r="-6" b="21813"/>
          <a:stretch/>
        </p:blipFill>
        <p:spPr bwMode="auto">
          <a:xfrm>
            <a:off x="20" y="10"/>
            <a:ext cx="10080605" cy="409025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FDF3F7A1-C213-4196-8E4F-E147D5AE78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485" y="4136822"/>
            <a:ext cx="6189111" cy="2703633"/>
          </a:xfrm>
        </p:spPr>
        <p:txBody>
          <a:bodyPr anchor="ctr">
            <a:normAutofit/>
          </a:bodyPr>
          <a:lstStyle/>
          <a:p>
            <a:r>
              <a:rPr lang="en-US" altLang="en-US" sz="1600"/>
              <a:t>Goal: To predict whether a customer is likely to be lost to a competitor.</a:t>
            </a:r>
          </a:p>
          <a:p>
            <a:r>
              <a:rPr lang="en-US" altLang="en-US" sz="1600"/>
              <a:t>Approach:</a:t>
            </a:r>
          </a:p>
          <a:p>
            <a:pPr lvl="1"/>
            <a:r>
              <a:rPr lang="en-US" altLang="en-US" sz="1600"/>
              <a:t>Use detailed record of transactions with each of the past and present customers, to find attributes (frequency, recency, complaints, demographics, etc.). </a:t>
            </a:r>
          </a:p>
          <a:p>
            <a:pPr lvl="1"/>
            <a:r>
              <a:rPr lang="en-US" altLang="en-US" sz="1600"/>
              <a:t>Label the customers as loyal or disloyal.</a:t>
            </a:r>
          </a:p>
          <a:p>
            <a:pPr lvl="1"/>
            <a:r>
              <a:rPr lang="en-US" altLang="en-US" sz="1600"/>
              <a:t>Find a model for disloyalty.</a:t>
            </a:r>
          </a:p>
          <a:p>
            <a:pPr lvl="1"/>
            <a:r>
              <a:rPr lang="en-US" altLang="en-US" sz="1600"/>
              <a:t>Rank each customer on a loyal/disloyal scale (e.g., churn probability).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FF2B5EF4-FFF2-40B4-BE49-F238E27FC236}">
                <a16:creationId xmlns:a16="http://schemas.microsoft.com/office/drawing/2014/main" id="{355BB26C-33F3-4863-B7B1-F6DA9B5E1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36175" b="2"/>
          <a:stretch/>
        </p:blipFill>
        <p:spPr bwMode="auto">
          <a:xfrm>
            <a:off x="4793541" y="10"/>
            <a:ext cx="5286831" cy="75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0080625" cy="7559675"/>
          </a:xfrm>
          <a:prstGeom prst="rect">
            <a:avLst/>
          </a:prstGeom>
        </p:spPr>
      </p:pic>
      <p:sp>
        <p:nvSpPr>
          <p:cNvPr id="36865" name="Rectangle 1">
            <a:extLst>
              <a:ext uri="{FF2B5EF4-FFF2-40B4-BE49-F238E27FC236}">
                <a16:creationId xmlns:a16="http://schemas.microsoft.com/office/drawing/2014/main" id="{AEB6DCB3-B58E-48E9-9AC0-1F615D1CD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590" y="880137"/>
            <a:ext cx="3971757" cy="1445867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Classification: Sky Survey Cataloging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6434F4B-1874-42B8-8D0F-4838A600A7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589" y="2504616"/>
            <a:ext cx="3891693" cy="4176484"/>
          </a:xfrm>
        </p:spPr>
        <p:txBody>
          <a:bodyPr anchor="ctr">
            <a:normAutofit/>
          </a:bodyPr>
          <a:lstStyle/>
          <a:p>
            <a:r>
              <a:rPr lang="en-US" altLang="en-US" sz="1900">
                <a:solidFill>
                  <a:srgbClr val="000000"/>
                </a:solidFill>
              </a:rPr>
              <a:t>Goal: To predict class (star or galaxy) of sky objects, especially visually faint ones, based on the telescopic survey images (from Palomar Observatory).</a:t>
            </a:r>
          </a:p>
          <a:p>
            <a:r>
              <a:rPr lang="en-US" altLang="en-US" sz="1900">
                <a:solidFill>
                  <a:srgbClr val="000000"/>
                </a:solidFill>
              </a:rPr>
              <a:t>Approach:</a:t>
            </a:r>
          </a:p>
          <a:p>
            <a:pPr lvl="1"/>
            <a:r>
              <a:rPr lang="en-US" altLang="en-US" sz="1900">
                <a:solidFill>
                  <a:srgbClr val="000000"/>
                </a:solidFill>
              </a:rPr>
              <a:t>Segment the image to identify </a:t>
            </a:r>
            <a:br>
              <a:rPr lang="en-US" altLang="en-US" sz="1900">
                <a:solidFill>
                  <a:srgbClr val="000000"/>
                </a:solidFill>
              </a:rPr>
            </a:br>
            <a:r>
              <a:rPr lang="en-US" altLang="en-US" sz="1900">
                <a:solidFill>
                  <a:srgbClr val="000000"/>
                </a:solidFill>
              </a:rPr>
              <a:t>objects.</a:t>
            </a:r>
          </a:p>
          <a:p>
            <a:pPr lvl="1"/>
            <a:r>
              <a:rPr lang="en-US" altLang="en-US" sz="1900">
                <a:solidFill>
                  <a:srgbClr val="000000"/>
                </a:solidFill>
              </a:rPr>
              <a:t>Derive features per object (40).</a:t>
            </a:r>
          </a:p>
          <a:p>
            <a:pPr lvl="1"/>
            <a:r>
              <a:rPr lang="en-US" altLang="en-US" sz="1900">
                <a:solidFill>
                  <a:srgbClr val="000000"/>
                </a:solidFill>
              </a:rPr>
              <a:t>Use known objects to model </a:t>
            </a:r>
            <a:br>
              <a:rPr lang="en-US" altLang="en-US" sz="1900">
                <a:solidFill>
                  <a:srgbClr val="000000"/>
                </a:solidFill>
              </a:rPr>
            </a:br>
            <a:r>
              <a:rPr lang="en-US" altLang="en-US" sz="1900">
                <a:solidFill>
                  <a:srgbClr val="000000"/>
                </a:solidFill>
              </a:rPr>
              <a:t>the class based on these </a:t>
            </a:r>
            <a:br>
              <a:rPr lang="en-US" altLang="en-US" sz="1900">
                <a:solidFill>
                  <a:srgbClr val="000000"/>
                </a:solidFill>
              </a:rPr>
            </a:br>
            <a:r>
              <a:rPr lang="en-US" altLang="en-US" sz="1900">
                <a:solidFill>
                  <a:srgbClr val="000000"/>
                </a:solidFill>
              </a:rPr>
              <a:t>features.</a:t>
            </a:r>
          </a:p>
          <a:p>
            <a:r>
              <a:rPr lang="en-US" altLang="en-US" sz="1900">
                <a:solidFill>
                  <a:srgbClr val="000000"/>
                </a:solidFill>
              </a:rPr>
              <a:t>Result: Found 16 new high </a:t>
            </a:r>
            <a:br>
              <a:rPr lang="en-US" altLang="en-US" sz="1900">
                <a:solidFill>
                  <a:srgbClr val="000000"/>
                </a:solidFill>
              </a:rPr>
            </a:br>
            <a:r>
              <a:rPr lang="en-US" altLang="en-US" sz="1900">
                <a:solidFill>
                  <a:srgbClr val="000000"/>
                </a:solidFill>
              </a:rPr>
              <a:t>red-shift quasars.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AB705B24-4258-4983-AB36-ECD4F910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" y="6980797"/>
            <a:ext cx="517306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Aft>
                <a:spcPts val="600"/>
              </a:spcAft>
              <a:buClr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</a:rPr>
              <a:t>From [Fayyad, et.al.] Advances in Knowledge Discovery and Data Mining, 1996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CDD5BFB3-D2A0-4262-A9ED-F5D5F1B06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Data Mining?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C9F70D1-9841-404C-AD7C-6395FA4AC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One of many definitions:</a:t>
            </a:r>
          </a:p>
          <a:p>
            <a:pPr marL="0" indent="0">
              <a:buNone/>
            </a:pPr>
            <a:endParaRPr lang="en-US" altLang="en-US" dirty="0"/>
          </a:p>
          <a:p>
            <a:pPr marL="378013" lvl="1" indent="0">
              <a:buNone/>
            </a:pPr>
            <a:r>
              <a:rPr lang="en-US" altLang="en-US" sz="3200" i="1" dirty="0"/>
              <a:t>"Data mining is the science </a:t>
            </a:r>
            <a:r>
              <a:rPr lang="en-US" altLang="en-US" sz="3200" b="1" i="1" dirty="0"/>
              <a:t>of extracting useful knowledge </a:t>
            </a:r>
            <a:r>
              <a:rPr lang="en-US" altLang="en-US" sz="3200" i="1" dirty="0"/>
              <a:t>from huge data repositories."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 algn="r">
              <a:buNone/>
            </a:pPr>
            <a:r>
              <a:rPr lang="en-US" altLang="en-US" dirty="0"/>
              <a:t>ACM SIGKDD, Data Mining Curriculum: A Proposal</a:t>
            </a:r>
          </a:p>
          <a:p>
            <a:endParaRPr lang="en-US" altLang="en-US" dirty="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086D944-A265-4C9D-8E8B-11DC78A02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8" y="7081838"/>
            <a:ext cx="32607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>
              <a:lnSpc>
                <a:spcPct val="113000"/>
              </a:lnSpc>
              <a:spcAft>
                <a:spcPts val="1413"/>
              </a:spcAft>
            </a:pPr>
            <a:r>
              <a:rPr lang="en-US" altLang="en-US" sz="1600">
                <a:solidFill>
                  <a:srgbClr val="333333"/>
                </a:solidFill>
                <a:latin typeface="Open Sans" pitchFamily="32" charset="0"/>
                <a:ea typeface="Microsoft YaHei" panose="020B0503020204020204" pitchFamily="34" charset="-122"/>
              </a:rPr>
              <a:t>http://www.kdd.org/curriculum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C3C64C1D-A43B-4590-97FD-3871F1B3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>
            <a:fillRect/>
          </a:stretch>
        </p:blipFill>
        <p:spPr bwMode="auto">
          <a:xfrm>
            <a:off x="1189038" y="1670050"/>
            <a:ext cx="86423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1EAAD5EE-482A-4F89-9566-16C520C00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09C64DD-C455-408C-948C-B5BB45EE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948113"/>
            <a:ext cx="155416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Classification</a:t>
            </a: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A3CBDBA5-FC51-4B54-BDED-107BCA02A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5538" y="650875"/>
            <a:ext cx="1587" cy="10064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6CD918B4-5076-4021-A9F2-4A8A493122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2363" y="1657350"/>
            <a:ext cx="1649412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CCEF30F7-4DF7-4621-BACB-F450C9C9C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833438"/>
            <a:ext cx="914400" cy="6429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1EA842F1-6BA4-487D-BC29-3B61AFFE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100012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D4F77F09-381B-4440-B748-5C2EF57E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927433A8-839B-4A74-BFD6-950A6C5C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8556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D6CA2A2D-8CF2-40C3-9DAA-618168EED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713" y="9286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FA6AC467-464E-4BAE-9576-1EFE0D72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8207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5882F1B9-93AE-4695-95B0-424C400E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1" name="Text Box 13">
            <a:extLst>
              <a:ext uri="{FF2B5EF4-FFF2-40B4-BE49-F238E27FC236}">
                <a16:creationId xmlns:a16="http://schemas.microsoft.com/office/drawing/2014/main" id="{1A5BAAAC-6378-470E-8328-749FB276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1445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1FE076AB-7F19-4068-9A8E-3D7FB8DD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7477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3" name="Text Box 15">
            <a:extLst>
              <a:ext uri="{FF2B5EF4-FFF2-40B4-BE49-F238E27FC236}">
                <a16:creationId xmlns:a16="http://schemas.microsoft.com/office/drawing/2014/main" id="{9753E051-1B07-4D2A-B7E2-3490EE25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1108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4" name="Text Box 16">
            <a:extLst>
              <a:ext uri="{FF2B5EF4-FFF2-40B4-BE49-F238E27FC236}">
                <a16:creationId xmlns:a16="http://schemas.microsoft.com/office/drawing/2014/main" id="{84182C35-720C-4EC4-9B20-1EF1337E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96361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5" name="Text Box 17">
            <a:extLst>
              <a:ext uri="{FF2B5EF4-FFF2-40B4-BE49-F238E27FC236}">
                <a16:creationId xmlns:a16="http://schemas.microsoft.com/office/drawing/2014/main" id="{EF509EA7-00E3-479F-B919-5F64E178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25253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D6534691-A349-4A5A-8327-B67D792E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1071563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396C6DF2-1AAF-43C7-8440-2F0C95323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6762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D79332D7-0844-442A-9A0D-D5BBF78CB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360488"/>
            <a:ext cx="27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57" rIns="90000" bIns="45000"/>
          <a:lstStyle/>
          <a:p>
            <a:r>
              <a:rPr lang="en-US" altLang="en-US" sz="13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7909" name="Text Box 21">
            <a:extLst>
              <a:ext uri="{FF2B5EF4-FFF2-40B4-BE49-F238E27FC236}">
                <a16:creationId xmlns:a16="http://schemas.microsoft.com/office/drawing/2014/main" id="{9A0B3B36-E00A-4F7A-8CA8-4A985729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708150"/>
            <a:ext cx="15541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Regression</a:t>
            </a:r>
          </a:p>
        </p:txBody>
      </p:sp>
      <p:sp>
        <p:nvSpPr>
          <p:cNvPr id="37910" name="Oval 22">
            <a:extLst>
              <a:ext uri="{FF2B5EF4-FFF2-40B4-BE49-F238E27FC236}">
                <a16:creationId xmlns:a16="http://schemas.microsoft.com/office/drawing/2014/main" id="{17A5B287-A18E-49E7-B691-8DF2B12A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754563"/>
            <a:ext cx="3409950" cy="2743200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>
            <a:extLst>
              <a:ext uri="{FF2B5EF4-FFF2-40B4-BE49-F238E27FC236}">
                <a16:creationId xmlns:a16="http://schemas.microsoft.com/office/drawing/2014/main" id="{998E6BBA-32DC-4BA7-9ACA-0647997F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563938"/>
            <a:ext cx="4633912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" name="Rectangle 1">
            <a:extLst>
              <a:ext uri="{FF2B5EF4-FFF2-40B4-BE49-F238E27FC236}">
                <a16:creationId xmlns:a16="http://schemas.microsoft.com/office/drawing/2014/main" id="{0ABDEEFB-04D5-4E07-85D6-2BD626DA6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Deviation/Anomaly Detection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2811430-BD3A-48E9-9377-A77D76EB21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Detect significant deviations from normal behavior.</a:t>
            </a:r>
          </a:p>
          <a:p>
            <a:endParaRPr lang="en-US" altLang="en-US" dirty="0"/>
          </a:p>
          <a:p>
            <a:r>
              <a:rPr lang="en-US" altLang="en-US" dirty="0"/>
              <a:t>Applications:</a:t>
            </a:r>
          </a:p>
          <a:p>
            <a:pPr lvl="1"/>
            <a:r>
              <a:rPr lang="en-US" altLang="en-US" dirty="0"/>
              <a:t>Credit Card Fraud Detection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Network Intrusion </a:t>
            </a:r>
            <a:br>
              <a:rPr lang="en-US" altLang="en-US" dirty="0"/>
            </a:br>
            <a:r>
              <a:rPr lang="en-US" altLang="en-US" dirty="0"/>
              <a:t>Detection</a:t>
            </a:r>
          </a:p>
          <a:p>
            <a:pPr lvl="1"/>
            <a:endParaRPr lang="en-US" altLang="en-US" dirty="0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4BAF82E-21A5-4436-9731-4794BD164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321" y="6364156"/>
            <a:ext cx="4022725" cy="83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 marL="342900" indent="-341313"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500" dirty="0"/>
              <a:t>	Typical network traffic at University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</a:pPr>
            <a:r>
              <a:rPr lang="en-US" altLang="en-US" sz="1500" dirty="0"/>
              <a:t>level may reach over 100 million</a:t>
            </a:r>
            <a:br>
              <a:rPr lang="en-US" altLang="en-US" sz="1500" dirty="0"/>
            </a:br>
            <a:r>
              <a:rPr lang="en-US" altLang="en-US" sz="1500" dirty="0"/>
              <a:t>connections per day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3F172D26-428F-4E40-8080-120A90E1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2" y="2686049"/>
            <a:ext cx="15636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35F04947-AD93-45A1-8260-A2D21BDC5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Data Mining Tasks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F4670D-A1B3-4741-98C4-D88D61F62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145768"/>
              </p:ext>
            </p:extLst>
          </p:nvPr>
        </p:nvGraphicFramePr>
        <p:xfrm>
          <a:off x="693043" y="2012414"/>
          <a:ext cx="8694539" cy="47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F88FDD30-2A42-4234-A138-623797A1E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of Data Mining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ED174C-376D-46A7-AB0F-D46E8D55E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257641"/>
              </p:ext>
            </p:extLst>
          </p:nvPr>
        </p:nvGraphicFramePr>
        <p:xfrm>
          <a:off x="693043" y="1570037"/>
          <a:ext cx="91478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35B516C3-2A03-442B-9FCF-F23F8E5DC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461" y="943779"/>
            <a:ext cx="3770796" cy="1243486"/>
          </a:xfrm>
        </p:spPr>
        <p:txBody>
          <a:bodyPr anchor="ctr">
            <a:normAutofit/>
          </a:bodyPr>
          <a:lstStyle/>
          <a:p>
            <a:r>
              <a:rPr lang="en-US" altLang="en-US" sz="3800"/>
              <a:t>Agenda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94340"/>
            <a:ext cx="293685" cy="742365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907" y="2304465"/>
            <a:ext cx="3553420" cy="3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BB136CF-F58A-4AF4-B43A-8DB97003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420" y="2568950"/>
            <a:ext cx="3769837" cy="4386755"/>
          </a:xfrm>
        </p:spPr>
        <p:txBody>
          <a:bodyPr anchor="ctr">
            <a:normAutofit/>
          </a:bodyPr>
          <a:lstStyle/>
          <a:p>
            <a:r>
              <a:rPr lang="en-US" altLang="en-US" sz="1900" dirty="0"/>
              <a:t>What is Data Mining?</a:t>
            </a:r>
          </a:p>
          <a:p>
            <a:r>
              <a:rPr lang="en-US" altLang="en-US" sz="1900" dirty="0"/>
              <a:t>Data Mining Tasks</a:t>
            </a:r>
          </a:p>
          <a:p>
            <a:r>
              <a:rPr lang="en-US" altLang="en-US" sz="1900" b="1" dirty="0"/>
              <a:t>Relationship to Statistics, Optimization, Machine Learning and AI</a:t>
            </a:r>
          </a:p>
          <a:p>
            <a:r>
              <a:rPr lang="en-US" altLang="en-US" sz="1900" dirty="0"/>
              <a:t>Tools</a:t>
            </a:r>
          </a:p>
          <a:p>
            <a:r>
              <a:rPr lang="en-US" altLang="en-US" sz="1900" dirty="0"/>
              <a:t>Data</a:t>
            </a:r>
          </a:p>
          <a:p>
            <a:r>
              <a:rPr lang="en-US" altLang="en-US" sz="1900" dirty="0"/>
              <a:t>Legal, Privacy and Security Issues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5078" y="0"/>
            <a:ext cx="1235547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1158" y="566427"/>
            <a:ext cx="4968681" cy="64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476B2070-CB52-4B05-9B4B-BE60D20A7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r="25159" b="2"/>
          <a:stretch/>
        </p:blipFill>
        <p:spPr bwMode="auto">
          <a:xfrm>
            <a:off x="4942572" y="881137"/>
            <a:ext cx="4485853" cy="57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57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E097B067-3DB0-4225-BDA9-F3581F93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3452"/>
          <a:stretch>
            <a:fillRect/>
          </a:stretch>
        </p:blipFill>
        <p:spPr bwMode="auto">
          <a:xfrm>
            <a:off x="5029200" y="349250"/>
            <a:ext cx="5026025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367" r="34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20F0C868-697B-42EE-B1A6-7900064C8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Origins of </a:t>
            </a:r>
            <a:br>
              <a:rPr lang="en-US" altLang="en-US"/>
            </a:br>
            <a:r>
              <a:rPr lang="en-US" altLang="en-US"/>
              <a:t>Data Mining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28EB1D5-4B4F-4D39-A965-6EC412D608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3" y="2012414"/>
            <a:ext cx="3664645" cy="4796544"/>
          </a:xfrm>
        </p:spPr>
        <p:txBody>
          <a:bodyPr/>
          <a:lstStyle/>
          <a:p>
            <a:r>
              <a:rPr lang="en-US" altLang="en-US" dirty="0"/>
              <a:t>Draws ideas from AI, machine learning, pattern recognition, statistics, and database systems.</a:t>
            </a:r>
          </a:p>
          <a:p>
            <a:endParaRPr lang="en-US" altLang="en-US" dirty="0"/>
          </a:p>
          <a:p>
            <a:r>
              <a:rPr lang="en-US" altLang="en-US" dirty="0"/>
              <a:t>There are differences in terms of </a:t>
            </a:r>
          </a:p>
          <a:p>
            <a:pPr lvl="1"/>
            <a:r>
              <a:rPr lang="en-US" altLang="en-US" dirty="0"/>
              <a:t>used data and </a:t>
            </a:r>
          </a:p>
          <a:p>
            <a:pPr lvl="1"/>
            <a:r>
              <a:rPr lang="en-US" altLang="en-US" dirty="0"/>
              <a:t>the goals. 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DCB6D777-D385-4201-934E-E8BD126C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7223125"/>
            <a:ext cx="50006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3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500"/>
              <a:t>https://rayli.net/blog/data/history-of-data-mining/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406AFA8F-4A2F-4369-8FFF-4B6411C1F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6294438"/>
            <a:ext cx="2432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79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100"/>
              <a:t>Chief Data Scientist,</a:t>
            </a:r>
          </a:p>
          <a:p>
            <a:r>
              <a:rPr lang="en-US" altLang="en-US" sz="1100"/>
              <a:t>White House</a:t>
            </a:r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id="{BB27A108-C4FA-4039-90DB-0869C2E74A10}"/>
              </a:ext>
            </a:extLst>
          </p:cNvPr>
          <p:cNvSpPr>
            <a:spLocks/>
          </p:cNvSpPr>
          <p:nvPr/>
        </p:nvSpPr>
        <p:spPr bwMode="auto">
          <a:xfrm>
            <a:off x="9291638" y="2541588"/>
            <a:ext cx="92075" cy="549275"/>
          </a:xfrm>
          <a:prstGeom prst="rightBrace">
            <a:avLst>
              <a:gd name="adj1" fmla="val 49713"/>
              <a:gd name="adj2" fmla="val 50000"/>
            </a:avLst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8FE9DD9-29D6-4247-8FB3-4245E67E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25" y="2632075"/>
            <a:ext cx="5492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AI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93569B1C-7B04-4E7D-86DF-F44A65EF4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3622675"/>
            <a:ext cx="20843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68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200" b="1" dirty="0"/>
              <a:t>Machine Learning</a:t>
            </a:r>
            <a:r>
              <a:rPr lang="en-US" altLang="en-US" sz="1200" dirty="0"/>
              <a:t> (1959-)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1B5A3914-7749-4E61-A883-A7ABC4CD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966912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37713E5-A8AB-40F6-9AF8-B6DEE014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900237"/>
            <a:ext cx="2508250" cy="3848100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E10A525-D40F-459B-A91D-965F83790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id="{10C29D0C-1410-4551-95BA-101119E9B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425700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4037" name="Oval 5">
            <a:extLst>
              <a:ext uri="{FF2B5EF4-FFF2-40B4-BE49-F238E27FC236}">
                <a16:creationId xmlns:a16="http://schemas.microsoft.com/office/drawing/2014/main" id="{93E15D58-3CD4-4B28-99BC-DD744048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271837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4038" name="Oval 6">
            <a:extLst>
              <a:ext uri="{FF2B5EF4-FFF2-40B4-BE49-F238E27FC236}">
                <a16:creationId xmlns:a16="http://schemas.microsoft.com/office/drawing/2014/main" id="{77D66BB1-29B8-40B4-ABF8-4B44E84F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3108325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4039" name="Oval 7">
            <a:extLst>
              <a:ext uri="{FF2B5EF4-FFF2-40B4-BE49-F238E27FC236}">
                <a16:creationId xmlns:a16="http://schemas.microsoft.com/office/drawing/2014/main" id="{8937CF92-6F91-4677-9543-6FBF2C65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951287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4040" name="Oval 8">
            <a:extLst>
              <a:ext uri="{FF2B5EF4-FFF2-40B4-BE49-F238E27FC236}">
                <a16:creationId xmlns:a16="http://schemas.microsoft.com/office/drawing/2014/main" id="{4596FB1B-2DAB-4D27-8EAC-FE2E9523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584575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4041" name="Oval 9">
            <a:extLst>
              <a:ext uri="{FF2B5EF4-FFF2-40B4-BE49-F238E27FC236}">
                <a16:creationId xmlns:a16="http://schemas.microsoft.com/office/drawing/2014/main" id="{18A46AB6-574A-41D5-9BB9-83CF4857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4149725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4042" name="Oval 10">
            <a:extLst>
              <a:ext uri="{FF2B5EF4-FFF2-40B4-BE49-F238E27FC236}">
                <a16:creationId xmlns:a16="http://schemas.microsoft.com/office/drawing/2014/main" id="{90E03020-4943-4C4F-96B6-0DCEBA07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360612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3" name="Oval 11">
            <a:extLst>
              <a:ext uri="{FF2B5EF4-FFF2-40B4-BE49-F238E27FC236}">
                <a16:creationId xmlns:a16="http://schemas.microsoft.com/office/drawing/2014/main" id="{5DAB262A-F431-4038-A653-B3D793F18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1686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4" name="Oval 12">
            <a:extLst>
              <a:ext uri="{FF2B5EF4-FFF2-40B4-BE49-F238E27FC236}">
                <a16:creationId xmlns:a16="http://schemas.microsoft.com/office/drawing/2014/main" id="{2356F541-F310-4119-B832-52C022CC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978275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5" name="Oval 13">
            <a:extLst>
              <a:ext uri="{FF2B5EF4-FFF2-40B4-BE49-F238E27FC236}">
                <a16:creationId xmlns:a16="http://schemas.microsoft.com/office/drawing/2014/main" id="{ABDE83A4-6FFC-423E-B8DB-2DFB0A7F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751387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F133B901-7B65-44C0-B516-FC3CA255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673475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AutoShape 15">
            <a:extLst>
              <a:ext uri="{FF2B5EF4-FFF2-40B4-BE49-F238E27FC236}">
                <a16:creationId xmlns:a16="http://schemas.microsoft.com/office/drawing/2014/main" id="{70BB642B-0CAD-4381-9EB6-E74B7C879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656012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6">
            <a:extLst>
              <a:ext uri="{FF2B5EF4-FFF2-40B4-BE49-F238E27FC236}">
                <a16:creationId xmlns:a16="http://schemas.microsoft.com/office/drawing/2014/main" id="{C9E646A2-FF05-47FA-A328-7F22D9F2F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963737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56043F20-A410-4463-847F-37B7BC76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998662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id="{40141E9B-1674-494A-B158-FF8367352248}"/>
              </a:ext>
            </a:extLst>
          </p:cNvPr>
          <p:cNvSpPr txBox="1">
            <a:spLocks noChangeArrowheads="1"/>
          </p:cNvSpPr>
          <p:nvPr/>
        </p:nvSpPr>
        <p:spPr bwMode="auto">
          <a:xfrm rot="1860000">
            <a:off x="4187825" y="2043112"/>
            <a:ext cx="1920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78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00CC33"/>
                </a:solidFill>
              </a:rPr>
              <a:t>Data Science?</a:t>
            </a:r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296EBEF7-3E9A-48B5-A083-0F05315E6DC8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3328988" y="2459037"/>
            <a:ext cx="14684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78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3333FF"/>
                </a:solidFill>
              </a:rPr>
              <a:t>Analytics?</a:t>
            </a:r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330EDBB8-1D43-4AD9-A4ED-FF58F19430D2}"/>
              </a:ext>
            </a:extLst>
          </p:cNvPr>
          <p:cNvSpPr txBox="1">
            <a:spLocks noChangeArrowheads="1"/>
          </p:cNvSpPr>
          <p:nvPr/>
        </p:nvSpPr>
        <p:spPr bwMode="auto">
          <a:xfrm rot="780000">
            <a:off x="5492750" y="1987550"/>
            <a:ext cx="137001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780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00FF"/>
                </a:solidFill>
              </a:rPr>
              <a:t>Big Data?</a:t>
            </a: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03B6461A-ECF5-40D0-8F19-91B8DC02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5715000"/>
            <a:ext cx="8961438" cy="731837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Math</a:t>
            </a:r>
          </a:p>
        </p:txBody>
      </p:sp>
      <p:sp>
        <p:nvSpPr>
          <p:cNvPr id="44054" name="Text Box 22">
            <a:extLst>
              <a:ext uri="{FF2B5EF4-FFF2-40B4-BE49-F238E27FC236}">
                <a16:creationId xmlns:a16="http://schemas.microsoft.com/office/drawing/2014/main" id="{B0646C13-8DB3-4CAA-AF2E-005A3DDD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27650"/>
            <a:ext cx="2247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dirty="0"/>
              <a:t>+ Application Areas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6BD93FD1-D72D-4802-8739-F4CD62BB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DF12718-2ECC-4EF0-BE10-8637D656F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05C90AC-ABB3-42EC-84FE-44710DFA0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45060" name="Oval 4">
            <a:extLst>
              <a:ext uri="{FF2B5EF4-FFF2-40B4-BE49-F238E27FC236}">
                <a16:creationId xmlns:a16="http://schemas.microsoft.com/office/drawing/2014/main" id="{45BFE133-0606-4C09-9DF7-FE234E994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79002" rIns="108000" bIns="63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5061" name="Oval 5">
            <a:extLst>
              <a:ext uri="{FF2B5EF4-FFF2-40B4-BE49-F238E27FC236}">
                <a16:creationId xmlns:a16="http://schemas.microsoft.com/office/drawing/2014/main" id="{453959CA-8D4A-47D6-9B3A-75B8D34D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8360A5F1-7822-4EF6-81E3-3E392CC9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5063" name="Oval 7">
            <a:extLst>
              <a:ext uri="{FF2B5EF4-FFF2-40B4-BE49-F238E27FC236}">
                <a16:creationId xmlns:a16="http://schemas.microsoft.com/office/drawing/2014/main" id="{AB49744C-0ED1-4749-B84C-0512C529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5064" name="Oval 8">
            <a:extLst>
              <a:ext uri="{FF2B5EF4-FFF2-40B4-BE49-F238E27FC236}">
                <a16:creationId xmlns:a16="http://schemas.microsoft.com/office/drawing/2014/main" id="{84E6BDC5-62B5-4E16-84EF-1F9F05C8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5065" name="Oval 9">
            <a:extLst>
              <a:ext uri="{FF2B5EF4-FFF2-40B4-BE49-F238E27FC236}">
                <a16:creationId xmlns:a16="http://schemas.microsoft.com/office/drawing/2014/main" id="{FD216DDE-19D0-488B-BF0B-ADE7318E0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5066" name="Oval 10">
            <a:extLst>
              <a:ext uri="{FF2B5EF4-FFF2-40B4-BE49-F238E27FC236}">
                <a16:creationId xmlns:a16="http://schemas.microsoft.com/office/drawing/2014/main" id="{50DD4B68-F157-41F4-977D-2312ECAE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5067" name="Oval 11">
            <a:extLst>
              <a:ext uri="{FF2B5EF4-FFF2-40B4-BE49-F238E27FC236}">
                <a16:creationId xmlns:a16="http://schemas.microsoft.com/office/drawing/2014/main" id="{1D82A723-7930-44D8-AE64-D5445AF8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5068" name="Oval 12">
            <a:extLst>
              <a:ext uri="{FF2B5EF4-FFF2-40B4-BE49-F238E27FC236}">
                <a16:creationId xmlns:a16="http://schemas.microsoft.com/office/drawing/2014/main" id="{6243E232-098F-483E-ABDF-FA48B901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5069" name="Oval 13">
            <a:extLst>
              <a:ext uri="{FF2B5EF4-FFF2-40B4-BE49-F238E27FC236}">
                <a16:creationId xmlns:a16="http://schemas.microsoft.com/office/drawing/2014/main" id="{B14035C4-561E-4D7D-963D-EB1CC51E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5070" name="AutoShape 14">
            <a:extLst>
              <a:ext uri="{FF2B5EF4-FFF2-40B4-BE49-F238E27FC236}">
                <a16:creationId xmlns:a16="http://schemas.microsoft.com/office/drawing/2014/main" id="{ADB4FBB9-E6D1-4B8F-97E2-815B3856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AutoShape 15">
            <a:extLst>
              <a:ext uri="{FF2B5EF4-FFF2-40B4-BE49-F238E27FC236}">
                <a16:creationId xmlns:a16="http://schemas.microsoft.com/office/drawing/2014/main" id="{A4BBC590-C8E1-4F9E-AF37-6ECCD10C3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FF177E9E-7224-4E0C-AED6-EEC81569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28F5E912-78C0-4E0C-9346-4F8B0EE2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E38137F8-1C16-4516-A9E4-FCE96B0E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5963"/>
            <a:ext cx="8961438" cy="1543050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0780" rIns="108000" bIns="63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Artificial Intelligence:</a:t>
            </a:r>
            <a:r>
              <a:rPr lang="en-US" altLang="en-US" dirty="0"/>
              <a:t> Create an </a:t>
            </a:r>
            <a:r>
              <a:rPr lang="en-US" altLang="en-US" b="1" dirty="0"/>
              <a:t>autonomous agent</a:t>
            </a:r>
            <a:r>
              <a:rPr lang="en-US" altLang="en-US" dirty="0"/>
              <a:t> that perceives its environment and takes actions that maximize its chance of reaching some goal. </a:t>
            </a:r>
            <a:br>
              <a:rPr lang="en-US" altLang="en-US" dirty="0"/>
            </a:br>
            <a:r>
              <a:rPr lang="en-US" altLang="en-US" b="1" dirty="0"/>
              <a:t>Areas:</a:t>
            </a:r>
            <a:r>
              <a:rPr lang="en-US" altLang="en-US" dirty="0"/>
              <a:t> reasoning, knowledge representation, planning, learning, natural language processing, and vision.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89DFF121-16C4-4316-BC40-0FAEFC0F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BA04E6E-B31E-4050-8AC2-BF8B6D88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7DE535D-19C0-4057-9785-DDFA00BA3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46084" name="Oval 4">
            <a:extLst>
              <a:ext uri="{FF2B5EF4-FFF2-40B4-BE49-F238E27FC236}">
                <a16:creationId xmlns:a16="http://schemas.microsoft.com/office/drawing/2014/main" id="{C195EEC8-3DBA-4A7E-A054-09C52FD8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6085" name="Oval 5">
            <a:extLst>
              <a:ext uri="{FF2B5EF4-FFF2-40B4-BE49-F238E27FC236}">
                <a16:creationId xmlns:a16="http://schemas.microsoft.com/office/drawing/2014/main" id="{17F638DB-955B-4F85-A861-4BF0CAD2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6086" name="Oval 6">
            <a:extLst>
              <a:ext uri="{FF2B5EF4-FFF2-40B4-BE49-F238E27FC236}">
                <a16:creationId xmlns:a16="http://schemas.microsoft.com/office/drawing/2014/main" id="{7D2B464E-E16D-4E23-A19E-0AAEE117B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6087" name="Oval 7">
            <a:extLst>
              <a:ext uri="{FF2B5EF4-FFF2-40B4-BE49-F238E27FC236}">
                <a16:creationId xmlns:a16="http://schemas.microsoft.com/office/drawing/2014/main" id="{49D747F4-256F-43F6-9DBE-8C799A4E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6088" name="Oval 8">
            <a:extLst>
              <a:ext uri="{FF2B5EF4-FFF2-40B4-BE49-F238E27FC236}">
                <a16:creationId xmlns:a16="http://schemas.microsoft.com/office/drawing/2014/main" id="{773B3BDC-98D3-4334-9806-D8B826CE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6089" name="Oval 9">
            <a:extLst>
              <a:ext uri="{FF2B5EF4-FFF2-40B4-BE49-F238E27FC236}">
                <a16:creationId xmlns:a16="http://schemas.microsoft.com/office/drawing/2014/main" id="{A28AF369-AE52-4295-91B5-83F40B13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6090" name="Oval 10">
            <a:extLst>
              <a:ext uri="{FF2B5EF4-FFF2-40B4-BE49-F238E27FC236}">
                <a16:creationId xmlns:a16="http://schemas.microsoft.com/office/drawing/2014/main" id="{404288A9-8208-411A-A2D3-B4175DEF6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6091" name="Oval 11">
            <a:extLst>
              <a:ext uri="{FF2B5EF4-FFF2-40B4-BE49-F238E27FC236}">
                <a16:creationId xmlns:a16="http://schemas.microsoft.com/office/drawing/2014/main" id="{68C368B8-2724-4F51-9A51-950AFDD2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6092" name="Oval 12">
            <a:extLst>
              <a:ext uri="{FF2B5EF4-FFF2-40B4-BE49-F238E27FC236}">
                <a16:creationId xmlns:a16="http://schemas.microsoft.com/office/drawing/2014/main" id="{56FB7050-F99C-4E14-916E-325479179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6093" name="Oval 13">
            <a:extLst>
              <a:ext uri="{FF2B5EF4-FFF2-40B4-BE49-F238E27FC236}">
                <a16:creationId xmlns:a16="http://schemas.microsoft.com/office/drawing/2014/main" id="{B44C5B02-B835-4100-B68F-E791C380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id="{E7441FF2-5460-4776-A944-B10D1EC4D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AutoShape 15">
            <a:extLst>
              <a:ext uri="{FF2B5EF4-FFF2-40B4-BE49-F238E27FC236}">
                <a16:creationId xmlns:a16="http://schemas.microsoft.com/office/drawing/2014/main" id="{6D14201A-588A-4EB7-B360-B2714557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000F6D01-2673-41F1-9C6F-45771E31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A1684B97-88F8-4713-A5A8-7A31AFD6B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DCE82CA8-03D7-4BCD-96A1-CA38E678C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5963"/>
            <a:ext cx="8961438" cy="1258887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0780" rIns="108000" bIns="63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Optimization:</a:t>
            </a:r>
            <a:r>
              <a:rPr lang="en-US" altLang="en-US" dirty="0"/>
              <a:t> Selection of a best alternative from some set of available alternatives using an objective criterion.</a:t>
            </a:r>
          </a:p>
          <a:p>
            <a:r>
              <a:rPr lang="en-US" altLang="en-US" b="1" dirty="0"/>
              <a:t>Techniques:</a:t>
            </a:r>
            <a:r>
              <a:rPr lang="en-US" altLang="en-US" dirty="0"/>
              <a:t> Linear programming, integer programming, nonlinear programming, stochastic and robust optimization, heuristics, etc.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C28C9618-32FB-4DFC-84D9-77BCA83D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E9C8F317-CBA4-4B03-ACBD-573B9AAC8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F8DFFB-716B-4187-9AB4-F39E33ACF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47108" name="Oval 4">
            <a:extLst>
              <a:ext uri="{FF2B5EF4-FFF2-40B4-BE49-F238E27FC236}">
                <a16:creationId xmlns:a16="http://schemas.microsoft.com/office/drawing/2014/main" id="{859618D6-CD2F-4EEC-91BE-2676251F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7109" name="Oval 5">
            <a:extLst>
              <a:ext uri="{FF2B5EF4-FFF2-40B4-BE49-F238E27FC236}">
                <a16:creationId xmlns:a16="http://schemas.microsoft.com/office/drawing/2014/main" id="{20108E93-6305-4292-952B-BC9FE0CF3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7110" name="Oval 6">
            <a:extLst>
              <a:ext uri="{FF2B5EF4-FFF2-40B4-BE49-F238E27FC236}">
                <a16:creationId xmlns:a16="http://schemas.microsoft.com/office/drawing/2014/main" id="{9A78CCBA-A062-4BC1-87C9-C20EF3E3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7111" name="Oval 7">
            <a:extLst>
              <a:ext uri="{FF2B5EF4-FFF2-40B4-BE49-F238E27FC236}">
                <a16:creationId xmlns:a16="http://schemas.microsoft.com/office/drawing/2014/main" id="{4C680D03-D88C-440F-90D0-77A2AC1B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5548F960-67D6-4498-A1FB-648924D1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7113" name="Oval 9">
            <a:extLst>
              <a:ext uri="{FF2B5EF4-FFF2-40B4-BE49-F238E27FC236}">
                <a16:creationId xmlns:a16="http://schemas.microsoft.com/office/drawing/2014/main" id="{CBE503FB-6D2B-45E7-AE47-4C8CCCE25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7114" name="Oval 10">
            <a:extLst>
              <a:ext uri="{FF2B5EF4-FFF2-40B4-BE49-F238E27FC236}">
                <a16:creationId xmlns:a16="http://schemas.microsoft.com/office/drawing/2014/main" id="{3D211DE2-66BF-4D98-8563-7702CCF1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7115" name="Oval 11">
            <a:extLst>
              <a:ext uri="{FF2B5EF4-FFF2-40B4-BE49-F238E27FC236}">
                <a16:creationId xmlns:a16="http://schemas.microsoft.com/office/drawing/2014/main" id="{430B6102-8DAC-444D-83EF-59F2AFC6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52ACB868-91DF-4ABD-898F-6F329FF0B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BE4CC763-A014-4670-A2A8-B54834EF5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7FDF4082-7733-4F56-9C9A-4533E938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AutoShape 15">
            <a:extLst>
              <a:ext uri="{FF2B5EF4-FFF2-40B4-BE49-F238E27FC236}">
                <a16:creationId xmlns:a16="http://schemas.microsoft.com/office/drawing/2014/main" id="{D3E924ED-72D5-40AE-BC98-2330763EB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Text Box 16">
            <a:extLst>
              <a:ext uri="{FF2B5EF4-FFF2-40B4-BE49-F238E27FC236}">
                <a16:creationId xmlns:a16="http://schemas.microsoft.com/office/drawing/2014/main" id="{413E3CF2-3E2E-41E1-B6F5-8EB9B5DDD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E0D0980F-09FD-404C-BDA0-9CD54C2A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C2B75CB2-2FF6-4000-97C9-3226E556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5963"/>
            <a:ext cx="8961438" cy="1258887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0780" rIns="108000" bIns="63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Statistics:</a:t>
            </a:r>
            <a:r>
              <a:rPr lang="en-US" altLang="en-US" dirty="0"/>
              <a:t> Study of the collection, analysis, interpretation, presentation, and organization of data.</a:t>
            </a:r>
          </a:p>
          <a:p>
            <a:r>
              <a:rPr lang="en-US" altLang="en-US" b="1" dirty="0"/>
              <a:t>Techniques:</a:t>
            </a:r>
            <a:r>
              <a:rPr lang="en-US" altLang="en-US" dirty="0"/>
              <a:t> Descriptive statistics, statistical inference (estimation, testing), design of experiments.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20379E39-99B3-42F2-9415-6DA1FF6EF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2" y="4770437"/>
            <a:ext cx="40513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C0AED276-25AE-4AB1-AC4D-1983466C9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Data Mining?</a:t>
            </a:r>
            <a:br>
              <a:rPr lang="en-US" altLang="en-US"/>
            </a:br>
            <a:r>
              <a:rPr lang="en-US" altLang="en-US"/>
              <a:t>Commercial Viewpoint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5D229A-0803-46A9-9387-C6C17CBE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2012414"/>
            <a:ext cx="5214045" cy="4796544"/>
          </a:xfrm>
        </p:spPr>
        <p:txBody>
          <a:bodyPr/>
          <a:lstStyle/>
          <a:p>
            <a:r>
              <a:rPr lang="en-US" altLang="en-US" dirty="0"/>
              <a:t>Businesses collect and warehouse lots of data.</a:t>
            </a:r>
          </a:p>
          <a:p>
            <a:pPr lvl="1"/>
            <a:r>
              <a:rPr lang="en-US" altLang="en-US" dirty="0"/>
              <a:t>Purchases at department/grocery stores</a:t>
            </a:r>
          </a:p>
          <a:p>
            <a:pPr lvl="1"/>
            <a:r>
              <a:rPr lang="en-US" altLang="en-US" dirty="0"/>
              <a:t>Bank/credit card transactions</a:t>
            </a:r>
          </a:p>
          <a:p>
            <a:pPr lvl="1"/>
            <a:r>
              <a:rPr lang="en-US" altLang="en-US" dirty="0"/>
              <a:t>Web and social media data</a:t>
            </a:r>
          </a:p>
          <a:p>
            <a:pPr lvl="1"/>
            <a:r>
              <a:rPr lang="en-US" altLang="en-US" dirty="0"/>
              <a:t>Mobile and IOT</a:t>
            </a:r>
          </a:p>
          <a:p>
            <a:r>
              <a:rPr lang="en-US" altLang="en-US" dirty="0"/>
              <a:t>Computers are cheaper and more powerful.</a:t>
            </a:r>
          </a:p>
          <a:p>
            <a:r>
              <a:rPr lang="en-US" altLang="en-US" dirty="0"/>
              <a:t>Competition to provide better services.</a:t>
            </a:r>
          </a:p>
          <a:p>
            <a:pPr lvl="1"/>
            <a:r>
              <a:rPr lang="en-US" altLang="en-US" dirty="0"/>
              <a:t>Mass customization and recommendation systems</a:t>
            </a:r>
          </a:p>
          <a:p>
            <a:pPr lvl="1"/>
            <a:r>
              <a:rPr lang="en-US" altLang="en-US" dirty="0"/>
              <a:t>Targeted advertising</a:t>
            </a:r>
          </a:p>
          <a:p>
            <a:pPr lvl="1"/>
            <a:r>
              <a:rPr lang="en-US" altLang="en-US" dirty="0"/>
              <a:t>Improved logistics</a:t>
            </a:r>
          </a:p>
          <a:p>
            <a:endParaRPr lang="en-US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B9C1440-12D4-484C-B33E-6223CF7E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763713"/>
            <a:ext cx="62769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1FA4FFA-8D83-4598-B6B4-84306EFB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2" y="2290762"/>
            <a:ext cx="24733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003D19D-5A99-4917-B155-3E940653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23863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6ECFB71-35CA-4903-A95B-4DEAD789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-255588"/>
            <a:ext cx="336550" cy="33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2D1C62AA-FACF-4F65-8053-A81F8579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85838"/>
            <a:ext cx="2687638" cy="15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3F8302A3-D428-439C-B16A-321E345B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7" y="1203325"/>
            <a:ext cx="1589088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4" name="Rectangle 10">
            <a:extLst>
              <a:ext uri="{FF2B5EF4-FFF2-40B4-BE49-F238E27FC236}">
                <a16:creationId xmlns:a16="http://schemas.microsoft.com/office/drawing/2014/main" id="{437499DD-0E37-490B-B9E0-5D9789709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-1009650"/>
            <a:ext cx="28876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5" name="Picture 11">
            <a:extLst>
              <a:ext uri="{FF2B5EF4-FFF2-40B4-BE49-F238E27FC236}">
                <a16:creationId xmlns:a16="http://schemas.microsoft.com/office/drawing/2014/main" id="{EDEA779C-58BF-4216-BA7F-89BF91A5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2"/>
          <a:stretch>
            <a:fillRect/>
          </a:stretch>
        </p:blipFill>
        <p:spPr bwMode="auto">
          <a:xfrm>
            <a:off x="6538912" y="655637"/>
            <a:ext cx="15382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3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6" name="Group 12">
            <a:extLst>
              <a:ext uri="{FF2B5EF4-FFF2-40B4-BE49-F238E27FC236}">
                <a16:creationId xmlns:a16="http://schemas.microsoft.com/office/drawing/2014/main" id="{86A74EFA-FB1D-4A19-B7D8-F18BD35478CD}"/>
              </a:ext>
            </a:extLst>
          </p:cNvPr>
          <p:cNvGrpSpPr>
            <a:grpSpLocks/>
          </p:cNvGrpSpPr>
          <p:nvPr/>
        </p:nvGrpSpPr>
        <p:grpSpPr bwMode="auto">
          <a:xfrm>
            <a:off x="6688137" y="3211512"/>
            <a:ext cx="2868613" cy="1149350"/>
            <a:chOff x="4356" y="2244"/>
            <a:chExt cx="1807" cy="724"/>
          </a:xfrm>
        </p:grpSpPr>
        <p:pic>
          <p:nvPicPr>
            <p:cNvPr id="11277" name="Picture 13">
              <a:extLst>
                <a:ext uri="{FF2B5EF4-FFF2-40B4-BE49-F238E27FC236}">
                  <a16:creationId xmlns:a16="http://schemas.microsoft.com/office/drawing/2014/main" id="{3AC9851B-CC91-42E5-9A4F-FA7DAF9EF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" y="2284"/>
              <a:ext cx="649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8" name="Picture 14">
              <a:extLst>
                <a:ext uri="{FF2B5EF4-FFF2-40B4-BE49-F238E27FC236}">
                  <a16:creationId xmlns:a16="http://schemas.microsoft.com/office/drawing/2014/main" id="{B578CA70-3BB9-4557-8956-B1A33C713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" y="2244"/>
              <a:ext cx="724" cy="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9" name="Picture 15">
              <a:extLst>
                <a:ext uri="{FF2B5EF4-FFF2-40B4-BE49-F238E27FC236}">
                  <a16:creationId xmlns:a16="http://schemas.microsoft.com/office/drawing/2014/main" id="{00A4685D-2CA1-428D-80ED-4DC304A2F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2332"/>
              <a:ext cx="548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E2D4BDA0-4EBC-4F57-9AA8-B9C1CBB1C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8AC4001-3D6F-4DBC-ADA3-EB77A09A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6035F12-CCE9-4046-8A34-48A4D2193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48132" name="Oval 4">
            <a:extLst>
              <a:ext uri="{FF2B5EF4-FFF2-40B4-BE49-F238E27FC236}">
                <a16:creationId xmlns:a16="http://schemas.microsoft.com/office/drawing/2014/main" id="{1E26184D-221C-484E-A1AD-CE4AD249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8133" name="Oval 5">
            <a:extLst>
              <a:ext uri="{FF2B5EF4-FFF2-40B4-BE49-F238E27FC236}">
                <a16:creationId xmlns:a16="http://schemas.microsoft.com/office/drawing/2014/main" id="{3DA3E6CE-D8C8-4D68-9588-2F593CF9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8134" name="Oval 6">
            <a:extLst>
              <a:ext uri="{FF2B5EF4-FFF2-40B4-BE49-F238E27FC236}">
                <a16:creationId xmlns:a16="http://schemas.microsoft.com/office/drawing/2014/main" id="{B8F8F431-9EDD-4D87-8A6A-95D38EF9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8135" name="Oval 7">
            <a:extLst>
              <a:ext uri="{FF2B5EF4-FFF2-40B4-BE49-F238E27FC236}">
                <a16:creationId xmlns:a16="http://schemas.microsoft.com/office/drawing/2014/main" id="{4E2F0336-2B65-473B-B728-600BDF41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8136" name="Oval 8">
            <a:extLst>
              <a:ext uri="{FF2B5EF4-FFF2-40B4-BE49-F238E27FC236}">
                <a16:creationId xmlns:a16="http://schemas.microsoft.com/office/drawing/2014/main" id="{0D7A9094-AA20-41C9-92E8-FD365690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8137" name="Oval 9">
            <a:extLst>
              <a:ext uri="{FF2B5EF4-FFF2-40B4-BE49-F238E27FC236}">
                <a16:creationId xmlns:a16="http://schemas.microsoft.com/office/drawing/2014/main" id="{0848CEDE-FC1F-4AFF-BDDC-5AE8CC6E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8138" name="Oval 10">
            <a:extLst>
              <a:ext uri="{FF2B5EF4-FFF2-40B4-BE49-F238E27FC236}">
                <a16:creationId xmlns:a16="http://schemas.microsoft.com/office/drawing/2014/main" id="{99199F6C-0D88-491D-95EC-FF9EA9133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8139" name="Oval 11">
            <a:extLst>
              <a:ext uri="{FF2B5EF4-FFF2-40B4-BE49-F238E27FC236}">
                <a16:creationId xmlns:a16="http://schemas.microsoft.com/office/drawing/2014/main" id="{5AB43DA9-6DD9-45FD-A24A-BE0A35AF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8140" name="Oval 12">
            <a:extLst>
              <a:ext uri="{FF2B5EF4-FFF2-40B4-BE49-F238E27FC236}">
                <a16:creationId xmlns:a16="http://schemas.microsoft.com/office/drawing/2014/main" id="{2FB9AEFA-4F78-4BDA-ACD8-A831EF130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8141" name="Oval 13">
            <a:extLst>
              <a:ext uri="{FF2B5EF4-FFF2-40B4-BE49-F238E27FC236}">
                <a16:creationId xmlns:a16="http://schemas.microsoft.com/office/drawing/2014/main" id="{27C2C5E7-EF55-4464-A225-B2461C06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8142" name="AutoShape 14">
            <a:extLst>
              <a:ext uri="{FF2B5EF4-FFF2-40B4-BE49-F238E27FC236}">
                <a16:creationId xmlns:a16="http://schemas.microsoft.com/office/drawing/2014/main" id="{9FB79652-5206-450B-9B91-BD8F4605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5EC5A922-170A-46D7-B9BC-704E23B87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82BFD0A4-8E6E-4787-B560-1583E2F0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8145" name="Text Box 17">
            <a:extLst>
              <a:ext uri="{FF2B5EF4-FFF2-40B4-BE49-F238E27FC236}">
                <a16:creationId xmlns:a16="http://schemas.microsoft.com/office/drawing/2014/main" id="{97D00690-7403-486D-9779-9DD6B2A6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63AC4E2C-B20E-432B-879B-1262B18E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5963"/>
            <a:ext cx="8961438" cy="1406525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79002" rIns="108000" bIns="63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 b="1" dirty="0"/>
              <a:t>Learning Strategy:</a:t>
            </a:r>
            <a:r>
              <a:rPr lang="en-US" altLang="en-US" sz="1600" dirty="0"/>
              <a:t> From what data do we learn? 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1600" dirty="0"/>
              <a:t>Is a training set with correct answers available? 		→  Supervised learning 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1600" dirty="0"/>
              <a:t>Long-term structure of rewards? 					→  Reinforcement learning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1600" dirty="0"/>
              <a:t>No answer and no reward structure available? 		→  Unsupervised learning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1600" dirty="0"/>
              <a:t>Do we have to update the model regularly? 		→  Online learning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DF704C98-426A-43B3-89C5-571CE6AD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F481250-368F-43BA-B71F-92D87C7E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E1ACD96-9B44-4952-8083-215791CE0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49156" name="Oval 4">
            <a:extLst>
              <a:ext uri="{FF2B5EF4-FFF2-40B4-BE49-F238E27FC236}">
                <a16:creationId xmlns:a16="http://schemas.microsoft.com/office/drawing/2014/main" id="{02A88E60-C1B6-435D-8F67-7F475DC6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9157" name="Oval 5">
            <a:extLst>
              <a:ext uri="{FF2B5EF4-FFF2-40B4-BE49-F238E27FC236}">
                <a16:creationId xmlns:a16="http://schemas.microsoft.com/office/drawing/2014/main" id="{18E0AB43-F72C-4764-A2DE-26BF86DEA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9158" name="Oval 6">
            <a:extLst>
              <a:ext uri="{FF2B5EF4-FFF2-40B4-BE49-F238E27FC236}">
                <a16:creationId xmlns:a16="http://schemas.microsoft.com/office/drawing/2014/main" id="{2BAC8890-BC5E-4C7B-8A76-1B5B99E8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20B98009-15B3-4D9F-AE62-9A6CF3CC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7F6E58FE-0EB2-4DAA-8910-6B9A6AEFB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E340022D-4A96-4837-88E6-3E7F2225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9162" name="Oval 10">
            <a:extLst>
              <a:ext uri="{FF2B5EF4-FFF2-40B4-BE49-F238E27FC236}">
                <a16:creationId xmlns:a16="http://schemas.microsoft.com/office/drawing/2014/main" id="{66564F14-C649-498A-B2FD-1ABB855C0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9163" name="Oval 11">
            <a:extLst>
              <a:ext uri="{FF2B5EF4-FFF2-40B4-BE49-F238E27FC236}">
                <a16:creationId xmlns:a16="http://schemas.microsoft.com/office/drawing/2014/main" id="{040E01A2-F337-4B6F-9840-037C46B7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9164" name="Oval 12">
            <a:extLst>
              <a:ext uri="{FF2B5EF4-FFF2-40B4-BE49-F238E27FC236}">
                <a16:creationId xmlns:a16="http://schemas.microsoft.com/office/drawing/2014/main" id="{DE4CED91-8D74-436E-A068-9D5884AB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9165" name="Oval 13">
            <a:extLst>
              <a:ext uri="{FF2B5EF4-FFF2-40B4-BE49-F238E27FC236}">
                <a16:creationId xmlns:a16="http://schemas.microsoft.com/office/drawing/2014/main" id="{AAA556C2-0022-41B8-AF7E-CF715A229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9166" name="AutoShape 14">
            <a:extLst>
              <a:ext uri="{FF2B5EF4-FFF2-40B4-BE49-F238E27FC236}">
                <a16:creationId xmlns:a16="http://schemas.microsoft.com/office/drawing/2014/main" id="{FF711730-4E6A-4CF0-B63E-56533DDE7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AutoShape 15">
            <a:extLst>
              <a:ext uri="{FF2B5EF4-FFF2-40B4-BE49-F238E27FC236}">
                <a16:creationId xmlns:a16="http://schemas.microsoft.com/office/drawing/2014/main" id="{D1A0852A-68B4-47E2-8A74-EA4B8F892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5A298B45-06CF-4948-83DD-FBE66EEE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92C7847E-2B0C-4E6A-9F64-B92DB5CD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5868C8FB-5F96-44C5-AE8E-3577E7C0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5963"/>
            <a:ext cx="8961438" cy="976312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0780" rIns="108000" bIns="63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Statistical learning:</a:t>
            </a:r>
            <a:r>
              <a:rPr lang="en-US" altLang="en-US" dirty="0"/>
              <a:t> deals with the problem of finding a </a:t>
            </a:r>
            <a:r>
              <a:rPr lang="en-US" altLang="en-US" b="1" dirty="0"/>
              <a:t>predictive function</a:t>
            </a:r>
            <a:r>
              <a:rPr lang="en-US" altLang="en-US" dirty="0"/>
              <a:t> based on data.</a:t>
            </a:r>
          </a:p>
          <a:p>
            <a:r>
              <a:rPr lang="en-US" altLang="en-US" b="1" dirty="0"/>
              <a:t>Techniques:</a:t>
            </a:r>
            <a:r>
              <a:rPr lang="en-US" altLang="en-US" dirty="0"/>
              <a:t> (Linear) classifiers, regression and regularization.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CA51473A-5D16-4BA1-853D-0E5EBEA2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A304194-027E-4941-89B0-06DBCC1A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9636DC6-C04A-4AFC-A716-3ADB0B53B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50180" name="Oval 4">
            <a:extLst>
              <a:ext uri="{FF2B5EF4-FFF2-40B4-BE49-F238E27FC236}">
                <a16:creationId xmlns:a16="http://schemas.microsoft.com/office/drawing/2014/main" id="{8EB85F6D-B160-421E-BBEE-A0E47412B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50181" name="Oval 5">
            <a:extLst>
              <a:ext uri="{FF2B5EF4-FFF2-40B4-BE49-F238E27FC236}">
                <a16:creationId xmlns:a16="http://schemas.microsoft.com/office/drawing/2014/main" id="{3C233619-4F12-44A0-A235-4CF17C61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50182" name="Oval 6">
            <a:extLst>
              <a:ext uri="{FF2B5EF4-FFF2-40B4-BE49-F238E27FC236}">
                <a16:creationId xmlns:a16="http://schemas.microsoft.com/office/drawing/2014/main" id="{D21D0B43-76BF-42CC-9E39-2F8070D1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50183" name="Oval 7">
            <a:extLst>
              <a:ext uri="{FF2B5EF4-FFF2-40B4-BE49-F238E27FC236}">
                <a16:creationId xmlns:a16="http://schemas.microsoft.com/office/drawing/2014/main" id="{5A15B55B-390E-4815-8F2F-6136427A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50184" name="Oval 8">
            <a:extLst>
              <a:ext uri="{FF2B5EF4-FFF2-40B4-BE49-F238E27FC236}">
                <a16:creationId xmlns:a16="http://schemas.microsoft.com/office/drawing/2014/main" id="{3B5FBC2D-F80F-4C17-9377-3AF69549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50185" name="Oval 9">
            <a:extLst>
              <a:ext uri="{FF2B5EF4-FFF2-40B4-BE49-F238E27FC236}">
                <a16:creationId xmlns:a16="http://schemas.microsoft.com/office/drawing/2014/main" id="{996C670B-BFDB-47BA-AF49-83D89B6A4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0186" name="Oval 10">
            <a:extLst>
              <a:ext uri="{FF2B5EF4-FFF2-40B4-BE49-F238E27FC236}">
                <a16:creationId xmlns:a16="http://schemas.microsoft.com/office/drawing/2014/main" id="{9BA5D91D-ACDB-42B6-A937-044109E39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id="{1A6CD6A1-83B1-4E28-B04B-73F5419B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0188" name="Oval 12">
            <a:extLst>
              <a:ext uri="{FF2B5EF4-FFF2-40B4-BE49-F238E27FC236}">
                <a16:creationId xmlns:a16="http://schemas.microsoft.com/office/drawing/2014/main" id="{D9A44399-2309-4AE0-A224-5C91F3FB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E54E9C20-3517-4E33-9A90-72F997ED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AutoShape 14">
            <a:extLst>
              <a:ext uri="{FF2B5EF4-FFF2-40B4-BE49-F238E27FC236}">
                <a16:creationId xmlns:a16="http://schemas.microsoft.com/office/drawing/2014/main" id="{A0C1901F-C8FC-42A5-B721-2AB0C22D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5">
            <a:extLst>
              <a:ext uri="{FF2B5EF4-FFF2-40B4-BE49-F238E27FC236}">
                <a16:creationId xmlns:a16="http://schemas.microsoft.com/office/drawing/2014/main" id="{BC5E68A0-A9CB-42DF-ADB1-36DB6210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37C6F15B-A3B5-4474-9EEC-794A426A9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7F43DA1B-2B6B-434A-ABE9-0C9FA938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7550"/>
            <a:ext cx="8961438" cy="976313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0780" rIns="108000" bIns="63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Machine Learning</a:t>
            </a:r>
            <a:r>
              <a:rPr lang="en-US" altLang="en-US" dirty="0"/>
              <a:t> create algorithms that can learn from data and generalize to unseen data to perform a task without explicit instructions.</a:t>
            </a:r>
          </a:p>
          <a:p>
            <a:r>
              <a:rPr lang="en-US" altLang="en-US" b="1" dirty="0"/>
              <a:t>Techniques: </a:t>
            </a:r>
            <a:r>
              <a:rPr lang="en-US" altLang="en-US" dirty="0"/>
              <a:t>Focus on supervised learning (e.g., classification).</a:t>
            </a:r>
          </a:p>
        </p:txBody>
      </p:sp>
      <p:sp>
        <p:nvSpPr>
          <p:cNvPr id="50194" name="Oval 18">
            <a:extLst>
              <a:ext uri="{FF2B5EF4-FFF2-40B4-BE49-F238E27FC236}">
                <a16:creationId xmlns:a16="http://schemas.microsoft.com/office/drawing/2014/main" id="{69DD3A43-7141-48D5-8D5F-9AAC7BD65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E71F26B3-2554-4C5B-AFE2-34D84EC4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704975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BCA61999-59FA-443C-8EBA-0A5643E4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638300"/>
            <a:ext cx="2508250" cy="3932238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256A76C-C17D-4E8E-AEAE-A634A3DA5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Fields</a:t>
            </a:r>
          </a:p>
        </p:txBody>
      </p:sp>
      <p:sp>
        <p:nvSpPr>
          <p:cNvPr id="51204" name="Oval 4">
            <a:extLst>
              <a:ext uri="{FF2B5EF4-FFF2-40B4-BE49-F238E27FC236}">
                <a16:creationId xmlns:a16="http://schemas.microsoft.com/office/drawing/2014/main" id="{9548AE7F-A5FE-4EAC-81B4-20796F9E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163763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51205" name="Oval 5">
            <a:extLst>
              <a:ext uri="{FF2B5EF4-FFF2-40B4-BE49-F238E27FC236}">
                <a16:creationId xmlns:a16="http://schemas.microsoft.com/office/drawing/2014/main" id="{3DB79C76-907A-4569-9B4A-B720FA33C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09900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FAE1A4E9-B048-401B-9B4E-1CBD815C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84638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51207" name="Oval 7">
            <a:extLst>
              <a:ext uri="{FF2B5EF4-FFF2-40B4-BE49-F238E27FC236}">
                <a16:creationId xmlns:a16="http://schemas.microsoft.com/office/drawing/2014/main" id="{7A8F82D9-CFB1-4B44-BB06-53E51115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322638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51208" name="Oval 8">
            <a:extLst>
              <a:ext uri="{FF2B5EF4-FFF2-40B4-BE49-F238E27FC236}">
                <a16:creationId xmlns:a16="http://schemas.microsoft.com/office/drawing/2014/main" id="{F69EAF58-54EF-47A6-9744-2A53840B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3887788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51209" name="Oval 9">
            <a:extLst>
              <a:ext uri="{FF2B5EF4-FFF2-40B4-BE49-F238E27FC236}">
                <a16:creationId xmlns:a16="http://schemas.microsoft.com/office/drawing/2014/main" id="{820FBD88-B91B-420C-8AC4-5777E379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098675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1210" name="Oval 10">
            <a:extLst>
              <a:ext uri="{FF2B5EF4-FFF2-40B4-BE49-F238E27FC236}">
                <a16:creationId xmlns:a16="http://schemas.microsoft.com/office/drawing/2014/main" id="{C478620C-DF09-4560-8A65-75CDDCF1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906713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1211" name="Oval 11">
            <a:extLst>
              <a:ext uri="{FF2B5EF4-FFF2-40B4-BE49-F238E27FC236}">
                <a16:creationId xmlns:a16="http://schemas.microsoft.com/office/drawing/2014/main" id="{DF352325-D74C-4ED1-8553-81FD24A4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716338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1212" name="Oval 12">
            <a:extLst>
              <a:ext uri="{FF2B5EF4-FFF2-40B4-BE49-F238E27FC236}">
                <a16:creationId xmlns:a16="http://schemas.microsoft.com/office/drawing/2014/main" id="{A6BBFBD9-28FF-4522-AF2F-44FC1F1D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4894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51213" name="AutoShape 13">
            <a:extLst>
              <a:ext uri="{FF2B5EF4-FFF2-40B4-BE49-F238E27FC236}">
                <a16:creationId xmlns:a16="http://schemas.microsoft.com/office/drawing/2014/main" id="{4E4DF47A-57DA-490E-95B0-7DF6B531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411538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>
            <a:extLst>
              <a:ext uri="{FF2B5EF4-FFF2-40B4-BE49-F238E27FC236}">
                <a16:creationId xmlns:a16="http://schemas.microsoft.com/office/drawing/2014/main" id="{A7F8250F-473E-4E46-8A83-0D8427AA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94075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12BD10D3-B156-4D58-8520-14B3F3EA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701800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51216" name="Text Box 16">
            <a:extLst>
              <a:ext uri="{FF2B5EF4-FFF2-40B4-BE49-F238E27FC236}">
                <a16:creationId xmlns:a16="http://schemas.microsoft.com/office/drawing/2014/main" id="{5FE1A3D0-0B6F-43A5-9B1E-BA8FF0B7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736725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51217" name="Text Box 17">
            <a:extLst>
              <a:ext uri="{FF2B5EF4-FFF2-40B4-BE49-F238E27FC236}">
                <a16:creationId xmlns:a16="http://schemas.microsoft.com/office/drawing/2014/main" id="{D0FC8509-862F-4AC8-A973-30A7ED72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795963"/>
            <a:ext cx="8961438" cy="1543050"/>
          </a:xfrm>
          <a:prstGeom prst="rect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0780" rIns="108000" bIns="63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Data Mining:</a:t>
            </a:r>
            <a:r>
              <a:rPr lang="en-US" altLang="en-US" dirty="0"/>
              <a:t> </a:t>
            </a:r>
            <a:r>
              <a:rPr lang="en-US" altLang="en-US" b="1" dirty="0"/>
              <a:t>Analyze a given dataset</a:t>
            </a:r>
            <a:r>
              <a:rPr lang="en-US" altLang="en-US" dirty="0"/>
              <a:t> to gain insights (knowledge) that can be used to improve outcomes.</a:t>
            </a:r>
          </a:p>
          <a:p>
            <a:r>
              <a:rPr lang="en-US" altLang="en-US" b="1" dirty="0"/>
              <a:t>Techniques:</a:t>
            </a:r>
            <a:r>
              <a:rPr lang="en-US" altLang="en-US" dirty="0"/>
              <a:t> Any applicable technique from databases, statistics, machine/statistical learning. New methods were developed by the data mining community.</a:t>
            </a:r>
          </a:p>
        </p:txBody>
      </p:sp>
      <p:sp>
        <p:nvSpPr>
          <p:cNvPr id="51218" name="Oval 18">
            <a:extLst>
              <a:ext uri="{FF2B5EF4-FFF2-40B4-BE49-F238E27FC236}">
                <a16:creationId xmlns:a16="http://schemas.microsoft.com/office/drawing/2014/main" id="{B35E5068-01D7-413B-8AB2-C0A73EDF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689350"/>
            <a:ext cx="1554163" cy="914400"/>
          </a:xfrm>
          <a:prstGeom prst="ellipse">
            <a:avLst/>
          </a:prstGeom>
          <a:solidFill>
            <a:srgbClr val="CFE7F5"/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360" tIns="79362" rIns="108360" bIns="6336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1B5A3914-7749-4E61-A883-A7ABC4CD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966912"/>
            <a:ext cx="2433638" cy="3749675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37713E5-A8AB-40F6-9AF8-B6DEE014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900237"/>
            <a:ext cx="2508250" cy="3848100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E10A525-D40F-459B-A91D-965F83790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Analytics, Data Science and Big Data</a:t>
            </a:r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id="{10C29D0C-1410-4551-95BA-101119E9B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425700"/>
            <a:ext cx="1463675" cy="731837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Artificial</a:t>
            </a:r>
          </a:p>
          <a:p>
            <a:pPr algn="ctr"/>
            <a:r>
              <a:rPr lang="en-US" altLang="en-US"/>
              <a:t>Intelligence</a:t>
            </a:r>
          </a:p>
        </p:txBody>
      </p:sp>
      <p:sp>
        <p:nvSpPr>
          <p:cNvPr id="44037" name="Oval 5">
            <a:extLst>
              <a:ext uri="{FF2B5EF4-FFF2-40B4-BE49-F238E27FC236}">
                <a16:creationId xmlns:a16="http://schemas.microsoft.com/office/drawing/2014/main" id="{93E15D58-3CD4-4B28-99BC-DD744048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271837"/>
            <a:ext cx="1463675" cy="731838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Optimization</a:t>
            </a:r>
          </a:p>
        </p:txBody>
      </p:sp>
      <p:sp>
        <p:nvSpPr>
          <p:cNvPr id="44038" name="Oval 6">
            <a:extLst>
              <a:ext uri="{FF2B5EF4-FFF2-40B4-BE49-F238E27FC236}">
                <a16:creationId xmlns:a16="http://schemas.microsoft.com/office/drawing/2014/main" id="{77D66BB1-29B8-40B4-ABF8-4B44E84F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3108325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Machine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4039" name="Oval 7">
            <a:extLst>
              <a:ext uri="{FF2B5EF4-FFF2-40B4-BE49-F238E27FC236}">
                <a16:creationId xmlns:a16="http://schemas.microsoft.com/office/drawing/2014/main" id="{8937CF92-6F91-4677-9543-6FBF2C65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951287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Data</a:t>
            </a:r>
          </a:p>
          <a:p>
            <a:pPr algn="ctr"/>
            <a:r>
              <a:rPr lang="en-US" altLang="en-US" b="1"/>
              <a:t>Mining</a:t>
            </a:r>
          </a:p>
        </p:txBody>
      </p:sp>
      <p:sp>
        <p:nvSpPr>
          <p:cNvPr id="44040" name="Oval 8">
            <a:extLst>
              <a:ext uri="{FF2B5EF4-FFF2-40B4-BE49-F238E27FC236}">
                <a16:creationId xmlns:a16="http://schemas.microsoft.com/office/drawing/2014/main" id="{4596FB1B-2DAB-4D27-8EAC-FE2E95232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3584575"/>
            <a:ext cx="1554163" cy="914400"/>
          </a:xfrm>
          <a:prstGeom prst="ellipse">
            <a:avLst/>
          </a:prstGeom>
          <a:solidFill>
            <a:srgbClr val="FF99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Statistical</a:t>
            </a:r>
          </a:p>
          <a:p>
            <a:pPr algn="ctr"/>
            <a:r>
              <a:rPr lang="en-US" altLang="en-US" b="1"/>
              <a:t>Learning</a:t>
            </a:r>
          </a:p>
        </p:txBody>
      </p:sp>
      <p:sp>
        <p:nvSpPr>
          <p:cNvPr id="44041" name="Oval 9">
            <a:extLst>
              <a:ext uri="{FF2B5EF4-FFF2-40B4-BE49-F238E27FC236}">
                <a16:creationId xmlns:a16="http://schemas.microsoft.com/office/drawing/2014/main" id="{18A46AB6-574A-41D5-9BB9-83CF4857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4149725"/>
            <a:ext cx="1554162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Statistics</a:t>
            </a:r>
          </a:p>
        </p:txBody>
      </p:sp>
      <p:sp>
        <p:nvSpPr>
          <p:cNvPr id="44042" name="Oval 10">
            <a:extLst>
              <a:ext uri="{FF2B5EF4-FFF2-40B4-BE49-F238E27FC236}">
                <a16:creationId xmlns:a16="http://schemas.microsoft.com/office/drawing/2014/main" id="{90E03020-4943-4C4F-96B6-0DCEBA07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2360612"/>
            <a:ext cx="1554163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3" name="Oval 11">
            <a:extLst>
              <a:ext uri="{FF2B5EF4-FFF2-40B4-BE49-F238E27FC236}">
                <a16:creationId xmlns:a16="http://schemas.microsoft.com/office/drawing/2014/main" id="{5DAB262A-F431-4038-A653-B3D793F18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168650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Unsupervised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4" name="Oval 12">
            <a:extLst>
              <a:ext uri="{FF2B5EF4-FFF2-40B4-BE49-F238E27FC236}">
                <a16:creationId xmlns:a16="http://schemas.microsoft.com/office/drawing/2014/main" id="{2356F541-F310-4119-B832-52C022CC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978275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Reinforcement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5" name="Oval 13">
            <a:extLst>
              <a:ext uri="{FF2B5EF4-FFF2-40B4-BE49-F238E27FC236}">
                <a16:creationId xmlns:a16="http://schemas.microsoft.com/office/drawing/2014/main" id="{ABDE83A4-6FFC-423E-B8DB-2DFB0A7F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4751387"/>
            <a:ext cx="1736725" cy="914400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/>
              <a:t>Online</a:t>
            </a:r>
          </a:p>
          <a:p>
            <a:pPr algn="ctr"/>
            <a:r>
              <a:rPr lang="en-US" altLang="en-US"/>
              <a:t>Learning</a:t>
            </a:r>
          </a:p>
        </p:txBody>
      </p: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F133B901-7B65-44C0-B516-FC3CA255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3673475"/>
            <a:ext cx="549275" cy="457200"/>
          </a:xfrm>
          <a:prstGeom prst="rightArrow">
            <a:avLst>
              <a:gd name="adj1" fmla="val 50000"/>
              <a:gd name="adj2" fmla="val 3003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AutoShape 15">
            <a:extLst>
              <a:ext uri="{FF2B5EF4-FFF2-40B4-BE49-F238E27FC236}">
                <a16:creationId xmlns:a16="http://schemas.microsoft.com/office/drawing/2014/main" id="{70BB642B-0CAD-4381-9EB6-E74B7C879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656012"/>
            <a:ext cx="568325" cy="457200"/>
          </a:xfrm>
          <a:prstGeom prst="leftArrow">
            <a:avLst>
              <a:gd name="adj1" fmla="val 50000"/>
              <a:gd name="adj2" fmla="val 31076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6">
            <a:extLst>
              <a:ext uri="{FF2B5EF4-FFF2-40B4-BE49-F238E27FC236}">
                <a16:creationId xmlns:a16="http://schemas.microsoft.com/office/drawing/2014/main" id="{C9E646A2-FF05-47FA-A328-7F22D9F2F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1963737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/>
              <a:t>Learning Strategy</a:t>
            </a:r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56043F20-A410-4463-847F-37B7BC76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1998662"/>
            <a:ext cx="21939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b="1" dirty="0"/>
              <a:t>Field</a:t>
            </a:r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id="{40141E9B-1674-494A-B158-FF8367352248}"/>
              </a:ext>
            </a:extLst>
          </p:cNvPr>
          <p:cNvSpPr txBox="1">
            <a:spLocks noChangeArrowheads="1"/>
          </p:cNvSpPr>
          <p:nvPr/>
        </p:nvSpPr>
        <p:spPr bwMode="auto">
          <a:xfrm rot="1860000">
            <a:off x="4187825" y="2043112"/>
            <a:ext cx="1920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78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00CC33"/>
                </a:solidFill>
              </a:rPr>
              <a:t>Data Science?</a:t>
            </a:r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296EBEF7-3E9A-48B5-A083-0F05315E6DC8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3328988" y="2459037"/>
            <a:ext cx="14684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78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3333FF"/>
                </a:solidFill>
              </a:rPr>
              <a:t>Analytics?</a:t>
            </a:r>
          </a:p>
        </p:txBody>
      </p:sp>
      <p:sp>
        <p:nvSpPr>
          <p:cNvPr id="44052" name="Text Box 20">
            <a:extLst>
              <a:ext uri="{FF2B5EF4-FFF2-40B4-BE49-F238E27FC236}">
                <a16:creationId xmlns:a16="http://schemas.microsoft.com/office/drawing/2014/main" id="{330EDBB8-1D43-4AD9-A4ED-FF58F19430D2}"/>
              </a:ext>
            </a:extLst>
          </p:cNvPr>
          <p:cNvSpPr txBox="1">
            <a:spLocks noChangeArrowheads="1"/>
          </p:cNvSpPr>
          <p:nvPr/>
        </p:nvSpPr>
        <p:spPr bwMode="auto">
          <a:xfrm rot="780000">
            <a:off x="5492750" y="1987550"/>
            <a:ext cx="137001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780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>
                <a:solidFill>
                  <a:srgbClr val="FF00FF"/>
                </a:solidFill>
              </a:rPr>
              <a:t>Big Data?</a:t>
            </a: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03B6461A-ECF5-40D0-8F19-91B8DC02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5715000"/>
            <a:ext cx="8961438" cy="731837"/>
          </a:xfrm>
          <a:prstGeom prst="rect">
            <a:avLst/>
          </a:prstGeom>
          <a:solidFill>
            <a:srgbClr val="DDDDD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/>
              <a:t>Math</a:t>
            </a:r>
          </a:p>
        </p:txBody>
      </p:sp>
      <p:sp>
        <p:nvSpPr>
          <p:cNvPr id="44054" name="Text Box 22">
            <a:extLst>
              <a:ext uri="{FF2B5EF4-FFF2-40B4-BE49-F238E27FC236}">
                <a16:creationId xmlns:a16="http://schemas.microsoft.com/office/drawing/2014/main" id="{B0646C13-8DB3-4CAA-AF2E-005A3DDD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27650"/>
            <a:ext cx="2247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dirty="0"/>
              <a:t>+ Application Areas</a:t>
            </a:r>
          </a:p>
        </p:txBody>
      </p:sp>
    </p:spTree>
    <p:extLst>
      <p:ext uri="{BB962C8B-B14F-4D97-AF65-F5344CB8AC3E}">
        <p14:creationId xmlns:p14="http://schemas.microsoft.com/office/powerpoint/2010/main" val="1822638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3EA56D28-8143-47DB-93CC-B7A377F52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Analytics covers 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64E6-3604-4172-87C8-CD0417BAD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2226" name="Object 2">
            <a:extLst>
              <a:ext uri="{FF2B5EF4-FFF2-40B4-BE49-F238E27FC236}">
                <a16:creationId xmlns:a16="http://schemas.microsoft.com/office/drawing/2014/main" id="{BDA3DA49-56B6-41E7-810B-C7541BE66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1470025"/>
          <a:ext cx="8863012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863920" imgH="4379760" progId="">
                  <p:embed/>
                </p:oleObj>
              </mc:Choice>
              <mc:Fallback>
                <p:oleObj r:id="rId3" imgW="8863920" imgH="4379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470025"/>
                        <a:ext cx="8863012" cy="4379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>
            <a:extLst>
              <a:ext uri="{FF2B5EF4-FFF2-40B4-BE49-F238E27FC236}">
                <a16:creationId xmlns:a16="http://schemas.microsoft.com/office/drawing/2014/main" id="{B2D41E08-2224-4164-B630-3AF5324D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9550"/>
            <a:ext cx="9144000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AutoShape 4">
            <a:extLst>
              <a:ext uri="{FF2B5EF4-FFF2-40B4-BE49-F238E27FC236}">
                <a16:creationId xmlns:a16="http://schemas.microsoft.com/office/drawing/2014/main" id="{36C5B258-29BA-423D-8375-E6F74AA9D903}"/>
              </a:ext>
            </a:extLst>
          </p:cNvPr>
          <p:cNvSpPr>
            <a:spLocks/>
          </p:cNvSpPr>
          <p:nvPr/>
        </p:nvSpPr>
        <p:spPr bwMode="auto">
          <a:xfrm>
            <a:off x="3162300" y="1660525"/>
            <a:ext cx="276225" cy="790405"/>
          </a:xfrm>
          <a:prstGeom prst="rightBrace">
            <a:avLst>
              <a:gd name="adj1" fmla="val 29576"/>
              <a:gd name="adj2" fmla="val 30769"/>
            </a:avLst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B9D06C32-0351-488B-8722-8BF015578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1812925"/>
            <a:ext cx="465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35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500" b="1"/>
              <a:t>OR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B1C05217-98CF-4AD3-AEE3-1C84C7A53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401" y="2485971"/>
            <a:ext cx="188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3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sz="1500" b="1" dirty="0"/>
              <a:t>Data Mining </a:t>
            </a:r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id="{33E7D6FF-2EAC-4AC4-9B01-C33A6394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870" y="2949027"/>
            <a:ext cx="1504364" cy="75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35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500" b="1" dirty="0"/>
              <a:t>Statistics / </a:t>
            </a:r>
          </a:p>
          <a:p>
            <a:r>
              <a:rPr lang="en-US" altLang="en-US" sz="1500" b="1" dirty="0"/>
              <a:t>Machine </a:t>
            </a:r>
            <a:br>
              <a:rPr lang="en-US" altLang="en-US" sz="1500" b="1" dirty="0"/>
            </a:br>
            <a:r>
              <a:rPr lang="en-US" altLang="en-US" sz="1500" b="1" dirty="0"/>
              <a:t>Learning</a:t>
            </a: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680DE532-B88D-43E4-B483-094DF0C2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434" y="3810041"/>
            <a:ext cx="1791660" cy="6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35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500" b="1" dirty="0"/>
              <a:t>Operations </a:t>
            </a:r>
          </a:p>
          <a:p>
            <a:r>
              <a:rPr lang="en-US" altLang="en-US" sz="1500" b="1" dirty="0"/>
              <a:t>Research (OR)</a:t>
            </a:r>
          </a:p>
        </p:txBody>
      </p:sp>
      <p:sp>
        <p:nvSpPr>
          <p:cNvPr id="52234" name="AutoShape 10">
            <a:extLst>
              <a:ext uri="{FF2B5EF4-FFF2-40B4-BE49-F238E27FC236}">
                <a16:creationId xmlns:a16="http://schemas.microsoft.com/office/drawing/2014/main" id="{9A0165F4-1209-42DC-A3EF-A4D42921E5D0}"/>
              </a:ext>
            </a:extLst>
          </p:cNvPr>
          <p:cNvSpPr>
            <a:spLocks/>
          </p:cNvSpPr>
          <p:nvPr/>
        </p:nvSpPr>
        <p:spPr bwMode="auto">
          <a:xfrm>
            <a:off x="3162300" y="4448715"/>
            <a:ext cx="274638" cy="1952085"/>
          </a:xfrm>
          <a:prstGeom prst="rightBrace">
            <a:avLst>
              <a:gd name="adj1" fmla="val 41618"/>
              <a:gd name="adj2" fmla="val 55362"/>
            </a:avLst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EC6757AC-0EB3-49D4-9F81-3EC1AC45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749" y="5357018"/>
            <a:ext cx="87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8335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500" b="1" dirty="0"/>
              <a:t>DB / CS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4857F369-3050-F29F-22FD-F978C2372F6D}"/>
              </a:ext>
            </a:extLst>
          </p:cNvPr>
          <p:cNvSpPr>
            <a:spLocks/>
          </p:cNvSpPr>
          <p:nvPr/>
        </p:nvSpPr>
        <p:spPr bwMode="auto">
          <a:xfrm>
            <a:off x="3162300" y="2529473"/>
            <a:ext cx="276225" cy="472320"/>
          </a:xfrm>
          <a:prstGeom prst="rightBrace">
            <a:avLst>
              <a:gd name="adj1" fmla="val 29576"/>
              <a:gd name="adj2" fmla="val 30769"/>
            </a:avLst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FE821D7-5E68-97B2-A075-EAB57CD99955}"/>
              </a:ext>
            </a:extLst>
          </p:cNvPr>
          <p:cNvSpPr>
            <a:spLocks/>
          </p:cNvSpPr>
          <p:nvPr/>
        </p:nvSpPr>
        <p:spPr bwMode="auto">
          <a:xfrm>
            <a:off x="3162300" y="3057109"/>
            <a:ext cx="276225" cy="673516"/>
          </a:xfrm>
          <a:prstGeom prst="rightBrace">
            <a:avLst>
              <a:gd name="adj1" fmla="val 29576"/>
              <a:gd name="adj2" fmla="val 39106"/>
            </a:avLst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7DF6CED1-B2B9-4187-BCD5-5E754B169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Prescriptive Analytics Approach</a:t>
            </a:r>
          </a:p>
        </p:txBody>
      </p:sp>
      <p:grpSp>
        <p:nvGrpSpPr>
          <p:cNvPr id="53250" name="Group 2">
            <a:extLst>
              <a:ext uri="{FF2B5EF4-FFF2-40B4-BE49-F238E27FC236}">
                <a16:creationId xmlns:a16="http://schemas.microsoft.com/office/drawing/2014/main" id="{B00D4494-1619-45A3-9930-0132A4D6EF05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3732212"/>
            <a:ext cx="6124575" cy="2105025"/>
            <a:chOff x="1203" y="2362"/>
            <a:chExt cx="3858" cy="1326"/>
          </a:xfrm>
        </p:grpSpPr>
        <p:sp>
          <p:nvSpPr>
            <p:cNvPr id="53251" name="Rectangle 3">
              <a:extLst>
                <a:ext uri="{FF2B5EF4-FFF2-40B4-BE49-F238E27FC236}">
                  <a16:creationId xmlns:a16="http://schemas.microsoft.com/office/drawing/2014/main" id="{C71E2563-57DF-436E-8BE9-BE17A812C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2451"/>
              <a:ext cx="761" cy="308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446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Predict what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will happen</a:t>
              </a:r>
            </a:p>
          </p:txBody>
        </p:sp>
        <p:sp>
          <p:nvSpPr>
            <p:cNvPr id="53252" name="Rectangle 4">
              <a:extLst>
                <a:ext uri="{FF2B5EF4-FFF2-40B4-BE49-F238E27FC236}">
                  <a16:creationId xmlns:a16="http://schemas.microsoft.com/office/drawing/2014/main" id="{F08A8EC9-521A-4121-B901-D5F644629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2362"/>
              <a:ext cx="761" cy="48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446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Predict what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will happen 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in the future</a:t>
              </a:r>
            </a:p>
          </p:txBody>
        </p:sp>
        <p:sp>
          <p:nvSpPr>
            <p:cNvPr id="53253" name="Rectangle 5">
              <a:extLst>
                <a:ext uri="{FF2B5EF4-FFF2-40B4-BE49-F238E27FC236}">
                  <a16:creationId xmlns:a16="http://schemas.microsoft.com/office/drawing/2014/main" id="{BD801163-FC0D-4BAB-B88D-39CE4AAF5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362"/>
              <a:ext cx="761" cy="48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446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Predict what 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will change</a:t>
              </a:r>
            </a:p>
          </p:txBody>
        </p:sp>
        <p:sp>
          <p:nvSpPr>
            <p:cNvPr id="53254" name="Rectangle 6">
              <a:extLst>
                <a:ext uri="{FF2B5EF4-FFF2-40B4-BE49-F238E27FC236}">
                  <a16:creationId xmlns:a16="http://schemas.microsoft.com/office/drawing/2014/main" id="{3A4097C1-BCA9-4F5D-BF87-DC62F983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362"/>
              <a:ext cx="761" cy="48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446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Evaluate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predicted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outcomes</a:t>
              </a:r>
            </a:p>
          </p:txBody>
        </p:sp>
        <p:sp>
          <p:nvSpPr>
            <p:cNvPr id="53255" name="Rectangle 7">
              <a:extLst>
                <a:ext uri="{FF2B5EF4-FFF2-40B4-BE49-F238E27FC236}">
                  <a16:creationId xmlns:a16="http://schemas.microsoft.com/office/drawing/2014/main" id="{9C8B3FD3-77EC-43BB-AA14-746DCBFDA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362"/>
              <a:ext cx="761" cy="485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FFFFFF"/>
                  </a:solidFill>
                </a:rPr>
                <a:t>Decision</a:t>
              </a:r>
            </a:p>
          </p:txBody>
        </p:sp>
        <p:sp>
          <p:nvSpPr>
            <p:cNvPr id="53256" name="Rectangle 8">
              <a:extLst>
                <a:ext uri="{FF2B5EF4-FFF2-40B4-BE49-F238E27FC236}">
                  <a16:creationId xmlns:a16="http://schemas.microsoft.com/office/drawing/2014/main" id="{D9DF8810-91F1-40B3-A5A2-D1EE4E04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3379"/>
              <a:ext cx="761" cy="308"/>
            </a:xfrm>
            <a:prstGeom prst="rect">
              <a:avLst/>
            </a:prstGeom>
            <a:solidFill>
              <a:srgbClr val="0066CC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 anchor="ctr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FFFFFF"/>
                  </a:solidFill>
                </a:rPr>
                <a:t>Optimize</a:t>
              </a:r>
            </a:p>
          </p:txBody>
        </p:sp>
        <p:sp>
          <p:nvSpPr>
            <p:cNvPr id="53257" name="Line 9">
              <a:extLst>
                <a:ext uri="{FF2B5EF4-FFF2-40B4-BE49-F238E27FC236}">
                  <a16:creationId xmlns:a16="http://schemas.microsoft.com/office/drawing/2014/main" id="{48DB9869-8BC2-4940-A94A-E82750581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7" y="2584"/>
              <a:ext cx="21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Line 10">
              <a:extLst>
                <a:ext uri="{FF2B5EF4-FFF2-40B4-BE49-F238E27FC236}">
                  <a16:creationId xmlns:a16="http://schemas.microsoft.com/office/drawing/2014/main" id="{508D6A44-C349-4E78-A193-0A0806630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3" y="2584"/>
              <a:ext cx="22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Line 11">
              <a:extLst>
                <a:ext uri="{FF2B5EF4-FFF2-40B4-BE49-F238E27FC236}">
                  <a16:creationId xmlns:a16="http://schemas.microsoft.com/office/drawing/2014/main" id="{64164FD9-681F-4CFC-A15D-8A6C0E041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" y="2584"/>
              <a:ext cx="2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Line 12">
              <a:extLst>
                <a:ext uri="{FF2B5EF4-FFF2-40B4-BE49-F238E27FC236}">
                  <a16:creationId xmlns:a16="http://schemas.microsoft.com/office/drawing/2014/main" id="{BFE2F78F-4446-49D2-B12E-5E3F7E9DB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2892"/>
              <a:ext cx="594" cy="6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Line 13">
              <a:extLst>
                <a:ext uri="{FF2B5EF4-FFF2-40B4-BE49-F238E27FC236}">
                  <a16:creationId xmlns:a16="http://schemas.microsoft.com/office/drawing/2014/main" id="{12CD467D-13FD-4D99-8F86-C5D196E62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1" y="2891"/>
              <a:ext cx="594" cy="62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2" name="Text Box 14">
            <a:extLst>
              <a:ext uri="{FF2B5EF4-FFF2-40B4-BE49-F238E27FC236}">
                <a16:creationId xmlns:a16="http://schemas.microsoft.com/office/drawing/2014/main" id="{1ED25E9B-680C-439E-BB1B-77848016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1419225"/>
            <a:ext cx="8686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33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i="1" dirty="0">
                <a:latin typeface="+mn-lt"/>
              </a:rPr>
              <a:t>What decisions should we make now to achieve the best future outcome?</a:t>
            </a:r>
          </a:p>
          <a:p>
            <a:r>
              <a:rPr lang="en-US" altLang="en-US" sz="2000" i="1" dirty="0">
                <a:latin typeface="+mn-lt"/>
              </a:rPr>
              <a:t>This is also the objective of Data Mining. </a:t>
            </a:r>
          </a:p>
        </p:txBody>
      </p:sp>
      <p:sp>
        <p:nvSpPr>
          <p:cNvPr id="53263" name="Text Box 15">
            <a:extLst>
              <a:ext uri="{FF2B5EF4-FFF2-40B4-BE49-F238E27FC236}">
                <a16:creationId xmlns:a16="http://schemas.microsoft.com/office/drawing/2014/main" id="{DE4E97C0-779C-463A-B9E5-98FCA66A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783263"/>
            <a:ext cx="9236075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336" rIns="90000" bIns="45000"/>
          <a:lstStyle>
            <a:lvl1pPr marL="365125" indent="-1825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" b="1" dirty="0">
                <a:latin typeface="+mn-lt"/>
              </a:rPr>
              <a:t>Issues:</a:t>
            </a:r>
          </a:p>
          <a:p>
            <a:pPr>
              <a:buClr>
                <a:srgbClr val="0066CC"/>
              </a:buClr>
              <a:buSzPct val="80000"/>
              <a:buFont typeface="Ubuntu" charset="0"/>
              <a:buChar char="-"/>
            </a:pPr>
            <a:r>
              <a:rPr lang="en-US" altLang="en-US" sz="2000" dirty="0">
                <a:latin typeface="+mn-lt"/>
              </a:rPr>
              <a:t>What are the decision variables? Causality?</a:t>
            </a:r>
          </a:p>
          <a:p>
            <a:pPr>
              <a:buClr>
                <a:srgbClr val="0066CC"/>
              </a:buClr>
              <a:buSzPct val="80000"/>
              <a:buFont typeface="Ubuntu" charset="0"/>
              <a:buChar char="-"/>
            </a:pPr>
            <a:r>
              <a:rPr lang="en-US" altLang="en-US" sz="2000" dirty="0">
                <a:latin typeface="+mn-lt"/>
              </a:rPr>
              <a:t>Relationship can be non-linear. Convex? Optimization may be challenging.</a:t>
            </a:r>
          </a:p>
          <a:p>
            <a:pPr>
              <a:buClr>
                <a:srgbClr val="0066CC"/>
              </a:buClr>
              <a:buSzPct val="80000"/>
              <a:buFont typeface="Ubuntu" charset="0"/>
              <a:buChar char="-"/>
            </a:pPr>
            <a:r>
              <a:rPr lang="en-US" altLang="en-US" sz="2000" dirty="0">
                <a:latin typeface="+mn-lt"/>
              </a:rPr>
              <a:t>Uncertainty about quality and reliability of the predictive model.</a:t>
            </a:r>
          </a:p>
        </p:txBody>
      </p:sp>
      <p:sp>
        <p:nvSpPr>
          <p:cNvPr id="53264" name="Rectangle 16">
            <a:extLst>
              <a:ext uri="{FF2B5EF4-FFF2-40B4-BE49-F238E27FC236}">
                <a16:creationId xmlns:a16="http://schemas.microsoft.com/office/drawing/2014/main" id="{32EC2525-966D-4920-9B4C-09494449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4" y="2286000"/>
            <a:ext cx="1189038" cy="731837"/>
          </a:xfrm>
          <a:prstGeom prst="rect">
            <a:avLst/>
          </a:prstGeom>
          <a:solidFill>
            <a:srgbClr val="0099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002" rIns="90000" bIns="450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53265" name="Rectangle 17">
            <a:extLst>
              <a:ext uri="{FF2B5EF4-FFF2-40B4-BE49-F238E27FC236}">
                <a16:creationId xmlns:a16="http://schemas.microsoft.com/office/drawing/2014/main" id="{43DB3BA1-7237-4513-9DE8-68CBFB2D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4" y="2286000"/>
            <a:ext cx="1189038" cy="731837"/>
          </a:xfrm>
          <a:prstGeom prst="rect">
            <a:avLst/>
          </a:prstGeom>
          <a:solidFill>
            <a:srgbClr val="0099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224" rIns="90000" bIns="45000" anchor="ctr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FFFFFF"/>
                </a:solidFill>
              </a:rPr>
              <a:t>Predictive</a:t>
            </a:r>
          </a:p>
          <a:p>
            <a:pPr algn="ctr"/>
            <a:r>
              <a:rPr lang="en-US" altLang="en-US" sz="1600" b="1">
                <a:solidFill>
                  <a:srgbClr val="FFFFFF"/>
                </a:solidFill>
              </a:rPr>
              <a:t>Model</a:t>
            </a:r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C645556C-FDCA-41FC-B0E6-AED8797E7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4" y="2652712"/>
            <a:ext cx="38735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D436E85-F4EA-5021-B1B9-C4BBA154471E}"/>
              </a:ext>
            </a:extLst>
          </p:cNvPr>
          <p:cNvSpPr/>
          <p:nvPr/>
        </p:nvSpPr>
        <p:spPr>
          <a:xfrm rot="2598159">
            <a:off x="3158039" y="2805082"/>
            <a:ext cx="373063" cy="112718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C830E5A-BDE7-D1E1-004E-3AD0342768CC}"/>
              </a:ext>
            </a:extLst>
          </p:cNvPr>
          <p:cNvSpPr/>
          <p:nvPr/>
        </p:nvSpPr>
        <p:spPr>
          <a:xfrm rot="19233117">
            <a:off x="4853780" y="2805082"/>
            <a:ext cx="373063" cy="112718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93E9587F-4B64-485C-8F34-0EBD59F7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65125"/>
            <a:ext cx="8799513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F3F3ED5B-E26C-4F70-9262-611CC1D11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912" y="198437"/>
            <a:ext cx="2971799" cy="200575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 Data Scientist does Analytics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6CC238D-6B4A-4D8E-BDA5-4DD7FA178C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5373" y="6675437"/>
            <a:ext cx="8694539" cy="880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dirty="0"/>
              <a:t>Good luck finding this person!</a:t>
            </a:r>
            <a:br>
              <a:rPr lang="en-US" altLang="en-US" dirty="0"/>
            </a:br>
            <a:r>
              <a:rPr lang="en-US" altLang="en-US" dirty="0"/>
              <a:t>Probably a team effort!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083043F1-DDA4-47EA-AC3F-88B21579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6143625"/>
            <a:ext cx="6635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>
                <a:solidFill>
                  <a:srgbClr val="999999"/>
                </a:solidFill>
              </a:rPr>
              <a:t>Source: T. Stadelmann, et al., Applied Data Science in Europe</a:t>
            </a:r>
          </a:p>
          <a:p>
            <a:endParaRPr lang="en-US" altLang="en-US">
              <a:solidFill>
                <a:srgbClr val="9999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35B516C3-2A03-442B-9FCF-F23F8E5DC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461" y="943779"/>
            <a:ext cx="3770796" cy="1243486"/>
          </a:xfrm>
        </p:spPr>
        <p:txBody>
          <a:bodyPr anchor="ctr">
            <a:normAutofit/>
          </a:bodyPr>
          <a:lstStyle/>
          <a:p>
            <a:r>
              <a:rPr lang="en-US" altLang="en-US" sz="3800"/>
              <a:t>Agenda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94340"/>
            <a:ext cx="293685" cy="742365"/>
            <a:chOff x="0" y="823811"/>
            <a:chExt cx="355196" cy="673460"/>
          </a:xfrm>
        </p:grpSpPr>
        <p:sp>
          <p:nvSpPr>
            <p:cNvPr id="9223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4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907" y="2304465"/>
            <a:ext cx="3553420" cy="3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BB136CF-F58A-4AF4-B43A-8DB97003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420" y="2568950"/>
            <a:ext cx="3769837" cy="4386755"/>
          </a:xfrm>
        </p:spPr>
        <p:txBody>
          <a:bodyPr anchor="ctr">
            <a:normAutofit/>
          </a:bodyPr>
          <a:lstStyle/>
          <a:p>
            <a:r>
              <a:rPr lang="en-US" altLang="en-US" sz="1900" dirty="0"/>
              <a:t>What is Data Mining?</a:t>
            </a:r>
          </a:p>
          <a:p>
            <a:r>
              <a:rPr lang="en-US" altLang="en-US" sz="1900" dirty="0"/>
              <a:t>Data Mining Tasks</a:t>
            </a:r>
          </a:p>
          <a:p>
            <a:r>
              <a:rPr lang="en-US" altLang="en-US" sz="1900" dirty="0"/>
              <a:t>Relationship to Statistics, Optimization, Machine Learning and AI</a:t>
            </a:r>
          </a:p>
          <a:p>
            <a:r>
              <a:rPr lang="en-US" altLang="en-US" sz="1900" b="1" dirty="0"/>
              <a:t>Tools</a:t>
            </a:r>
          </a:p>
          <a:p>
            <a:r>
              <a:rPr lang="en-US" altLang="en-US" sz="1900" dirty="0"/>
              <a:t>Data</a:t>
            </a:r>
          </a:p>
          <a:p>
            <a:r>
              <a:rPr lang="en-US" altLang="en-US" sz="1900" dirty="0"/>
              <a:t>Legal, Privacy and Security Issues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5078" y="0"/>
            <a:ext cx="1235547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1158" y="566427"/>
            <a:ext cx="4968681" cy="64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476B2070-CB52-4B05-9B4B-BE60D20A7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r="25159" b="2"/>
          <a:stretch/>
        </p:blipFill>
        <p:spPr bwMode="auto">
          <a:xfrm>
            <a:off x="4942572" y="881137"/>
            <a:ext cx="4485853" cy="57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95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A9ED9E76-D79B-43BA-A740-9C2D60227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Tools: Commercial Players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280EA47E-FBD5-41F1-9D8B-CB35111CD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3219524"/>
            <a:ext cx="32067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558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200" dirty="0"/>
              <a:t>2024 Gartner MQ Data Science and Machine Learning.</a:t>
            </a:r>
          </a:p>
          <a:p>
            <a:endParaRPr lang="en-US" altLang="en-US" sz="2200" dirty="0"/>
          </a:p>
          <a:p>
            <a:r>
              <a:rPr lang="en-US" altLang="en-US" sz="2200" dirty="0"/>
              <a:t>Only covers companies, not open-source tools like Python and R.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29FD88A7-BAAD-4681-B7CA-F9A6EC17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646238"/>
            <a:ext cx="3024187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figure1-1">
            <a:extLst>
              <a:ext uri="{FF2B5EF4-FFF2-40B4-BE49-F238E27FC236}">
                <a16:creationId xmlns:a16="http://schemas.microsoft.com/office/drawing/2014/main" id="{57F84B2B-EB6D-B2EA-EC9B-3F07CE7CE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/>
          <a:stretch/>
        </p:blipFill>
        <p:spPr bwMode="auto">
          <a:xfrm>
            <a:off x="732219" y="1570037"/>
            <a:ext cx="5345936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>
            <a:extLst>
              <a:ext uri="{FF2B5EF4-FFF2-40B4-BE49-F238E27FC236}">
                <a16:creationId xmlns:a16="http://schemas.microsoft.com/office/drawing/2014/main" id="{960E6EA3-A74E-453F-B493-77CA0011844D}"/>
              </a:ext>
            </a:extLst>
          </p:cNvPr>
          <p:cNvGrpSpPr>
            <a:grpSpLocks/>
          </p:cNvGrpSpPr>
          <p:nvPr/>
        </p:nvGrpSpPr>
        <p:grpSpPr bwMode="auto">
          <a:xfrm>
            <a:off x="7132638" y="5029200"/>
            <a:ext cx="2600325" cy="1920875"/>
            <a:chOff x="4493" y="3168"/>
            <a:chExt cx="1638" cy="1210"/>
          </a:xfrm>
        </p:grpSpPr>
        <p:sp>
          <p:nvSpPr>
            <p:cNvPr id="12290" name="Rectangle 2">
              <a:extLst>
                <a:ext uri="{FF2B5EF4-FFF2-40B4-BE49-F238E27FC236}">
                  <a16:creationId xmlns:a16="http://schemas.microsoft.com/office/drawing/2014/main" id="{799DB0DA-2E71-4240-91C1-FAD790C0F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168"/>
              <a:ext cx="1638" cy="1210"/>
            </a:xfrm>
            <a:prstGeom prst="rect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" name="Rectangle 3">
              <a:extLst>
                <a:ext uri="{FF2B5EF4-FFF2-40B4-BE49-F238E27FC236}">
                  <a16:creationId xmlns:a16="http://schemas.microsoft.com/office/drawing/2014/main" id="{754BDFEF-A14B-48A3-BAE4-2D7454BDC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168"/>
              <a:ext cx="1638" cy="1210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2" name="Picture 4">
              <a:extLst>
                <a:ext uri="{FF2B5EF4-FFF2-40B4-BE49-F238E27FC236}">
                  <a16:creationId xmlns:a16="http://schemas.microsoft.com/office/drawing/2014/main" id="{825F56B0-5344-48F3-85F2-CC8A6676E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3168"/>
              <a:ext cx="1638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3" name="Line 5">
              <a:extLst>
                <a:ext uri="{FF2B5EF4-FFF2-40B4-BE49-F238E27FC236}">
                  <a16:creationId xmlns:a16="http://schemas.microsoft.com/office/drawing/2014/main" id="{613B7FE5-0EAE-4E81-8D7D-028BEC1A1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3" y="4379"/>
              <a:ext cx="16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6">
              <a:extLst>
                <a:ext uri="{FF2B5EF4-FFF2-40B4-BE49-F238E27FC236}">
                  <a16:creationId xmlns:a16="http://schemas.microsoft.com/office/drawing/2014/main" id="{240994BC-49FD-4536-8A84-E178EE665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168"/>
              <a:ext cx="1638" cy="1210"/>
            </a:xfrm>
            <a:custGeom>
              <a:avLst/>
              <a:gdLst>
                <a:gd name="T0" fmla="*/ 0 w 744"/>
                <a:gd name="T1" fmla="*/ 0 h 586"/>
                <a:gd name="T2" fmla="*/ 744 w 744"/>
                <a:gd name="T3" fmla="*/ 0 h 586"/>
                <a:gd name="T4" fmla="*/ 744 w 744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744" y="0"/>
                  </a:lnTo>
                  <a:lnTo>
                    <a:pt x="744" y="58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Freeform 7">
              <a:extLst>
                <a:ext uri="{FF2B5EF4-FFF2-40B4-BE49-F238E27FC236}">
                  <a16:creationId xmlns:a16="http://schemas.microsoft.com/office/drawing/2014/main" id="{59A76850-792A-460E-89FE-FB5A583E1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168"/>
              <a:ext cx="1638" cy="1210"/>
            </a:xfrm>
            <a:custGeom>
              <a:avLst/>
              <a:gdLst>
                <a:gd name="T0" fmla="*/ 0 w 744"/>
                <a:gd name="T1" fmla="*/ 0 h 586"/>
                <a:gd name="T2" fmla="*/ 0 w 744"/>
                <a:gd name="T3" fmla="*/ 586 h 586"/>
                <a:gd name="T4" fmla="*/ 744 w 744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0" y="586"/>
                  </a:lnTo>
                  <a:lnTo>
                    <a:pt x="744" y="58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Freeform 8">
              <a:extLst>
                <a:ext uri="{FF2B5EF4-FFF2-40B4-BE49-F238E27FC236}">
                  <a16:creationId xmlns:a16="http://schemas.microsoft.com/office/drawing/2014/main" id="{ABAD0E34-B4FC-4CBE-A956-C828E68CC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168"/>
              <a:ext cx="1638" cy="1210"/>
            </a:xfrm>
            <a:custGeom>
              <a:avLst/>
              <a:gdLst>
                <a:gd name="T0" fmla="*/ 0 w 744"/>
                <a:gd name="T1" fmla="*/ 0 h 586"/>
                <a:gd name="T2" fmla="*/ 0 w 744"/>
                <a:gd name="T3" fmla="*/ 586 h 586"/>
                <a:gd name="T4" fmla="*/ 744 w 744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0" y="586"/>
                  </a:lnTo>
                  <a:lnTo>
                    <a:pt x="744" y="58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Freeform 9">
              <a:extLst>
                <a:ext uri="{FF2B5EF4-FFF2-40B4-BE49-F238E27FC236}">
                  <a16:creationId xmlns:a16="http://schemas.microsoft.com/office/drawing/2014/main" id="{C7C1DFFB-C62D-4BFC-92CE-A227AF58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168"/>
              <a:ext cx="1638" cy="1210"/>
            </a:xfrm>
            <a:custGeom>
              <a:avLst/>
              <a:gdLst>
                <a:gd name="T0" fmla="*/ 0 w 744"/>
                <a:gd name="T1" fmla="*/ 0 h 586"/>
                <a:gd name="T2" fmla="*/ 744 w 744"/>
                <a:gd name="T3" fmla="*/ 0 h 586"/>
                <a:gd name="T4" fmla="*/ 744 w 744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744" y="0"/>
                  </a:lnTo>
                  <a:lnTo>
                    <a:pt x="744" y="58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10">
              <a:extLst>
                <a:ext uri="{FF2B5EF4-FFF2-40B4-BE49-F238E27FC236}">
                  <a16:creationId xmlns:a16="http://schemas.microsoft.com/office/drawing/2014/main" id="{2F619E6F-4B52-406E-9E6F-37504917B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3" y="3168"/>
              <a:ext cx="0" cy="121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Text Box 11">
            <a:extLst>
              <a:ext uri="{FF2B5EF4-FFF2-40B4-BE49-F238E27FC236}">
                <a16:creationId xmlns:a16="http://schemas.microsoft.com/office/drawing/2014/main" id="{FB147417-4AC0-4CF2-9DAF-6722A0E3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07963"/>
            <a:ext cx="982821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4280" rIns="0" bIns="44280" anchor="b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SzPct val="45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rgbClr val="333333"/>
              </a:solidFill>
              <a:latin typeface="Open Sans" pitchFamily="32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12301" name="Object 13">
            <a:extLst>
              <a:ext uri="{FF2B5EF4-FFF2-40B4-BE49-F238E27FC236}">
                <a16:creationId xmlns:a16="http://schemas.microsoft.com/office/drawing/2014/main" id="{599AFA08-0A60-448A-8193-3CFE107309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7038" y="539750"/>
          <a:ext cx="192087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61400" imgH="1990080" progId="">
                  <p:embed/>
                </p:oleObj>
              </mc:Choice>
              <mc:Fallback>
                <p:oleObj r:id="rId4" imgW="2561400" imgH="199008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539750"/>
                        <a:ext cx="1920875" cy="1654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2" name="Picture 14">
            <a:extLst>
              <a:ext uri="{FF2B5EF4-FFF2-40B4-BE49-F238E27FC236}">
                <a16:creationId xmlns:a16="http://schemas.microsoft.com/office/drawing/2014/main" id="{93DB713B-F553-42A0-AA2F-7403D318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959100"/>
            <a:ext cx="3160713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3" name="Picture 15">
            <a:extLst>
              <a:ext uri="{FF2B5EF4-FFF2-40B4-BE49-F238E27FC236}">
                <a16:creationId xmlns:a16="http://schemas.microsoft.com/office/drawing/2014/main" id="{ECDA5509-1F60-433E-8C2C-2DFE2EDA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822325"/>
            <a:ext cx="29289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7BE5B-BA8A-47A3-B65C-2AC4A9A7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Mine Data? </a:t>
            </a:r>
            <a:br>
              <a:rPr lang="en-US" altLang="en-US" dirty="0"/>
            </a:br>
            <a:r>
              <a:rPr lang="en-US" altLang="en-US" dirty="0"/>
              <a:t>Scientific Viewpoint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067A-9D1F-40CB-9BDC-0D4DECEEC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collected and stored at </a:t>
            </a:r>
            <a:br>
              <a:rPr lang="en-US" altLang="en-US" dirty="0"/>
            </a:br>
            <a:r>
              <a:rPr lang="en-US" altLang="en-US" dirty="0"/>
              <a:t>enormous speeds (GB/hour)</a:t>
            </a:r>
          </a:p>
          <a:p>
            <a:pPr lvl="1"/>
            <a:r>
              <a:rPr lang="en-US" altLang="en-US" dirty="0"/>
              <a:t>remote sensors on a satellite</a:t>
            </a:r>
          </a:p>
          <a:p>
            <a:pPr lvl="1"/>
            <a:r>
              <a:rPr lang="en-US" altLang="en-US" dirty="0"/>
              <a:t>telescopes scanning the skies</a:t>
            </a:r>
          </a:p>
          <a:p>
            <a:pPr lvl="1"/>
            <a:r>
              <a:rPr lang="en-US" altLang="en-US" dirty="0"/>
              <a:t>microarrays generating gene </a:t>
            </a:r>
            <a:br>
              <a:rPr lang="en-US" altLang="en-US" dirty="0"/>
            </a:br>
            <a:r>
              <a:rPr lang="en-US" altLang="en-US" dirty="0"/>
              <a:t>expression data</a:t>
            </a:r>
          </a:p>
          <a:p>
            <a:pPr lvl="1"/>
            <a:r>
              <a:rPr lang="en-US" altLang="en-US" dirty="0"/>
              <a:t>scientific simulations </a:t>
            </a:r>
            <a:br>
              <a:rPr lang="en-US" altLang="en-US" dirty="0"/>
            </a:br>
            <a:r>
              <a:rPr lang="en-US" altLang="en-US" dirty="0"/>
              <a:t>generating terabytes of data</a:t>
            </a:r>
          </a:p>
          <a:p>
            <a:r>
              <a:rPr lang="en-US" altLang="en-US" dirty="0"/>
              <a:t>Data mining may help scientists </a:t>
            </a:r>
          </a:p>
          <a:p>
            <a:pPr lvl="1"/>
            <a:r>
              <a:rPr lang="en-US" altLang="en-US" dirty="0"/>
              <a:t>identify patterns and relationships</a:t>
            </a:r>
          </a:p>
          <a:p>
            <a:pPr lvl="1"/>
            <a:r>
              <a:rPr lang="en-US" altLang="en-US" dirty="0"/>
              <a:t>to classify and segment data</a:t>
            </a:r>
          </a:p>
          <a:p>
            <a:pPr lvl="1"/>
            <a:r>
              <a:rPr lang="en-US" altLang="en-US" dirty="0"/>
              <a:t>formulate hypotheses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5C5A133-34A7-4154-B5B4-7134D5AE7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Tools: Popularity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2068B31C-A121-4670-B4F1-C033B5F0C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8" b="35199"/>
          <a:stretch>
            <a:fillRect/>
          </a:stretch>
        </p:blipFill>
        <p:spPr bwMode="auto">
          <a:xfrm>
            <a:off x="8412163" y="1631950"/>
            <a:ext cx="1608137" cy="63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03CB23FB-FC2F-4144-80D2-0B8C0B40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6340837"/>
            <a:ext cx="3211512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557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sz="1400" dirty="0"/>
              <a:t>https://www.kdnuggets.com/polls/</a:t>
            </a:r>
            <a:endParaRPr lang="en-US" altLang="en-US" sz="1300" dirty="0">
              <a:solidFill>
                <a:srgbClr val="66666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6E12D-B50A-FDD6-A4A4-55F1DEB91099}"/>
              </a:ext>
            </a:extLst>
          </p:cNvPr>
          <p:cNvSpPr txBox="1"/>
          <p:nvPr/>
        </p:nvSpPr>
        <p:spPr>
          <a:xfrm>
            <a:off x="773112" y="6751637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Question: What tools do you use? (multiple answers possible)	N = 1800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BBF4F6-FA5F-F4E2-3A49-52F6C8D4B75C}"/>
              </a:ext>
            </a:extLst>
          </p:cNvPr>
          <p:cNvGrpSpPr/>
          <p:nvPr/>
        </p:nvGrpSpPr>
        <p:grpSpPr>
          <a:xfrm>
            <a:off x="693043" y="1598474"/>
            <a:ext cx="7639049" cy="4742363"/>
            <a:chOff x="693043" y="1598474"/>
            <a:chExt cx="7639049" cy="4742363"/>
          </a:xfrm>
        </p:grpSpPr>
        <p:pic>
          <p:nvPicPr>
            <p:cNvPr id="57356" name="Picture 12" descr="Top Analytics Data Science Machine Learning Software 2019, 3 yrs">
              <a:extLst>
                <a:ext uri="{FF2B5EF4-FFF2-40B4-BE49-F238E27FC236}">
                  <a16:creationId xmlns:a16="http://schemas.microsoft.com/office/drawing/2014/main" id="{4D04C25B-63FA-4C3F-9777-C40247DE0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43" y="1598474"/>
              <a:ext cx="7639049" cy="4742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C0252B-EBB1-04E9-D072-D0BE17BF3293}"/>
                </a:ext>
              </a:extLst>
            </p:cNvPr>
            <p:cNvSpPr txBox="1"/>
            <p:nvPr/>
          </p:nvSpPr>
          <p:spPr>
            <a:xfrm>
              <a:off x="1230312" y="3059662"/>
              <a:ext cx="7784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Python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CEDCBA-C98B-E175-6EC0-2AB4670579C1}"/>
                </a:ext>
              </a:extLst>
            </p:cNvPr>
            <p:cNvSpPr txBox="1"/>
            <p:nvPr/>
          </p:nvSpPr>
          <p:spPr>
            <a:xfrm>
              <a:off x="925512" y="3568271"/>
              <a:ext cx="11335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 Language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851B92-732F-019A-ACE3-E1DA3491A569}"/>
                </a:ext>
              </a:extLst>
            </p:cNvPr>
            <p:cNvSpPr txBox="1"/>
            <p:nvPr/>
          </p:nvSpPr>
          <p:spPr>
            <a:xfrm>
              <a:off x="1446110" y="3906825"/>
              <a:ext cx="6048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Excel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111408-5EC3-2655-7B51-8CA43B72D39A}"/>
                </a:ext>
              </a:extLst>
            </p:cNvPr>
            <p:cNvSpPr txBox="1"/>
            <p:nvPr/>
          </p:nvSpPr>
          <p:spPr>
            <a:xfrm>
              <a:off x="768182" y="4414656"/>
              <a:ext cx="134030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SQL Language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F3B62A37-13AD-4967-B2F5-2C8202E2C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Tools: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BA15F4-FAD3-4C89-A5A0-3D491E9F1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29468"/>
              </p:ext>
            </p:extLst>
          </p:nvPr>
        </p:nvGraphicFramePr>
        <p:xfrm>
          <a:off x="693043" y="2012414"/>
          <a:ext cx="8694539" cy="47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AF13690E-92A3-4868-ABF2-FBA53970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Tools: Simple GUI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34E1A45-4435-44B0-9484-3EE680FBB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3" y="2012414"/>
            <a:ext cx="3051869" cy="4796544"/>
          </a:xfrm>
        </p:spPr>
        <p:txBody>
          <a:bodyPr/>
          <a:lstStyle/>
          <a:p>
            <a:r>
              <a:rPr lang="en-US" altLang="en-US" dirty="0"/>
              <a:t>Weka: Waikato Environment for Knowledge Analysis (also has a Java API)</a:t>
            </a:r>
          </a:p>
          <a:p>
            <a:endParaRPr lang="en-US" altLang="en-US" dirty="0"/>
          </a:p>
          <a:p>
            <a:r>
              <a:rPr lang="en-US" altLang="en-US" dirty="0"/>
              <a:t>Rattle:  GUI for Data Mining using R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0FAE4B8C-97DF-46E1-AB5A-56BEC85C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76213"/>
            <a:ext cx="586105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AFE317B2-E950-4308-8FB1-A883487A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576763"/>
            <a:ext cx="59817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BABC5ABC-DCE8-4C07-9339-B3356FC43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Tools: Process oriented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9E9BBB4-E04C-43B7-8241-67B0AD3914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3" y="2012414"/>
            <a:ext cx="2747069" cy="4796544"/>
          </a:xfrm>
        </p:spPr>
        <p:txBody>
          <a:bodyPr/>
          <a:lstStyle/>
          <a:p>
            <a:r>
              <a:rPr lang="en-US" altLang="en-US" dirty="0"/>
              <a:t>SAS Enterprise </a:t>
            </a:r>
            <a:br>
              <a:rPr lang="en-US" altLang="en-US" dirty="0"/>
            </a:br>
            <a:r>
              <a:rPr lang="en-US" altLang="en-US" dirty="0"/>
              <a:t>Miner</a:t>
            </a:r>
          </a:p>
          <a:p>
            <a:r>
              <a:rPr lang="en-US" altLang="en-US" dirty="0"/>
              <a:t>IBM SPSS </a:t>
            </a:r>
            <a:br>
              <a:rPr lang="en-US" altLang="en-US" dirty="0"/>
            </a:br>
            <a:r>
              <a:rPr lang="en-US" altLang="en-US" dirty="0"/>
              <a:t>Modeler</a:t>
            </a:r>
          </a:p>
          <a:p>
            <a:r>
              <a:rPr lang="en-US" altLang="en-US" dirty="0"/>
              <a:t>RapidMiner</a:t>
            </a:r>
          </a:p>
          <a:p>
            <a:r>
              <a:rPr lang="en-US" altLang="en-US" dirty="0" err="1"/>
              <a:t>Knime</a:t>
            </a:r>
            <a:endParaRPr lang="en-US" altLang="en-US" dirty="0"/>
          </a:p>
          <a:p>
            <a:r>
              <a:rPr lang="en-US" altLang="en-US" dirty="0"/>
              <a:t>Orange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D1063F2B-88A1-4480-9619-8F4D4F9A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09750"/>
            <a:ext cx="86614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5107DEDC-9A34-4A58-9C30-12BAA095E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Tools: Programming oriented</a:t>
            </a: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CA9A348-1CA3-46F5-800A-B251D3E876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</a:t>
            </a:r>
          </a:p>
          <a:p>
            <a:pPr lvl="1"/>
            <a:r>
              <a:rPr lang="en-US" altLang="en-US" dirty="0"/>
              <a:t>Rattle for beginners</a:t>
            </a:r>
          </a:p>
          <a:p>
            <a:pPr lvl="1"/>
            <a:r>
              <a:rPr lang="en-US" altLang="en-US" dirty="0"/>
              <a:t>RStudio IDE, R markdown, shiny</a:t>
            </a:r>
          </a:p>
          <a:p>
            <a:endParaRPr lang="en-US" altLang="en-US" dirty="0"/>
          </a:p>
          <a:p>
            <a:r>
              <a:rPr lang="en-US" altLang="en-US" dirty="0"/>
              <a:t>Python</a:t>
            </a:r>
          </a:p>
          <a:p>
            <a:pPr lvl="1"/>
            <a:r>
              <a:rPr lang="en-US" altLang="en-US" dirty="0" err="1"/>
              <a:t>Numpy</a:t>
            </a:r>
            <a:r>
              <a:rPr lang="en-US" altLang="en-US" dirty="0"/>
              <a:t>, </a:t>
            </a:r>
            <a:r>
              <a:rPr lang="en-US" altLang="en-US" dirty="0" err="1"/>
              <a:t>scikit</a:t>
            </a:r>
            <a:r>
              <a:rPr lang="en-US" altLang="en-US" dirty="0"/>
              <a:t>-learn, pandas</a:t>
            </a:r>
          </a:p>
          <a:p>
            <a:pPr lvl="1"/>
            <a:r>
              <a:rPr lang="en-US" altLang="en-US" dirty="0" err="1"/>
              <a:t>Jupyter</a:t>
            </a:r>
            <a:r>
              <a:rPr lang="en-US" altLang="en-US" dirty="0"/>
              <a:t> notebook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→ Both have similar capabilities but slightly different focus:</a:t>
            </a:r>
          </a:p>
          <a:p>
            <a:pPr lvl="1"/>
            <a:r>
              <a:rPr lang="en-US" altLang="en-US" dirty="0"/>
              <a:t>R: statistical computing and visualization, data mining</a:t>
            </a:r>
          </a:p>
          <a:p>
            <a:pPr lvl="1"/>
            <a:r>
              <a:rPr lang="en-US" altLang="en-US" dirty="0"/>
              <a:t>Python: Scripting, big data, deep learning, ML</a:t>
            </a:r>
          </a:p>
          <a:p>
            <a:pPr lvl="1"/>
            <a:r>
              <a:rPr lang="en-US" altLang="en-US" dirty="0"/>
              <a:t>Interoperability via rpy2 and reticulate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B6A63C35-C10D-48CA-AFE2-8D4372D8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07" y="2073152"/>
            <a:ext cx="1272480" cy="111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0BA4590D-37D6-46BB-9D4E-22CFA4F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3972526"/>
            <a:ext cx="34099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E6011EE3-1A57-4B5F-B0B8-87472A5D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795712"/>
            <a:ext cx="267811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" name="Picture 8" descr="RStudio Logo Usage Guidelines - RStudio">
            <a:extLst>
              <a:ext uri="{FF2B5EF4-FFF2-40B4-BE49-F238E27FC236}">
                <a16:creationId xmlns:a16="http://schemas.microsoft.com/office/drawing/2014/main" id="{989EB407-18DA-49CA-A458-5AD0D255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16" y="2325469"/>
            <a:ext cx="1948656" cy="6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76D31245-A0D8-4DAE-9D10-3406DA1B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17848" r="19669" b="4227"/>
          <a:stretch>
            <a:fillRect/>
          </a:stretch>
        </p:blipFill>
        <p:spPr bwMode="auto">
          <a:xfrm>
            <a:off x="163512" y="103186"/>
            <a:ext cx="9821863" cy="718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703" t="17848" r="19669" b="4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0655C3D9-FA61-4922-90EE-E30318884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7213600"/>
            <a:ext cx="44180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>
                <a:solidFill>
                  <a:srgbClr val="666666"/>
                </a:solidFill>
              </a:rPr>
              <a:t>https://www.dataquest.io/blog/python-vs-r/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35B516C3-2A03-442B-9FCF-F23F8E5DC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461" y="943779"/>
            <a:ext cx="3770796" cy="1243486"/>
          </a:xfrm>
        </p:spPr>
        <p:txBody>
          <a:bodyPr anchor="ctr">
            <a:normAutofit/>
          </a:bodyPr>
          <a:lstStyle/>
          <a:p>
            <a:r>
              <a:rPr lang="en-US" altLang="en-US" sz="3800"/>
              <a:t>Agenda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94340"/>
            <a:ext cx="293685" cy="742365"/>
            <a:chOff x="0" y="823811"/>
            <a:chExt cx="355196" cy="6734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907" y="2304465"/>
            <a:ext cx="3553420" cy="3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BB136CF-F58A-4AF4-B43A-8DB97003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420" y="2568950"/>
            <a:ext cx="3769837" cy="4386755"/>
          </a:xfrm>
        </p:spPr>
        <p:txBody>
          <a:bodyPr anchor="ctr">
            <a:normAutofit/>
          </a:bodyPr>
          <a:lstStyle/>
          <a:p>
            <a:r>
              <a:rPr lang="en-US" altLang="en-US" sz="1900" dirty="0"/>
              <a:t>What is Data Mining?</a:t>
            </a:r>
          </a:p>
          <a:p>
            <a:r>
              <a:rPr lang="en-US" altLang="en-US" sz="1900" dirty="0"/>
              <a:t>Data Mining Tasks</a:t>
            </a:r>
          </a:p>
          <a:p>
            <a:r>
              <a:rPr lang="en-US" altLang="en-US" sz="1900" dirty="0"/>
              <a:t>Relationship to Statistics, Optimization, Machine Learning and AI</a:t>
            </a:r>
          </a:p>
          <a:p>
            <a:r>
              <a:rPr lang="en-US" altLang="en-US" sz="1900" dirty="0"/>
              <a:t>Tools</a:t>
            </a:r>
          </a:p>
          <a:p>
            <a:r>
              <a:rPr lang="en-US" altLang="en-US" sz="1900" b="1" dirty="0"/>
              <a:t>Data</a:t>
            </a:r>
          </a:p>
          <a:p>
            <a:r>
              <a:rPr lang="en-US" altLang="en-US" sz="1900" dirty="0"/>
              <a:t>Legal, Privacy and Security Issues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5078" y="0"/>
            <a:ext cx="1235547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1158" y="566427"/>
            <a:ext cx="4968681" cy="64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476B2070-CB52-4B05-9B4B-BE60D20A7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r="25159" b="2"/>
          <a:stretch/>
        </p:blipFill>
        <p:spPr bwMode="auto">
          <a:xfrm>
            <a:off x="4942572" y="881137"/>
            <a:ext cx="4485853" cy="57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18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>
            <a:extLst>
              <a:ext uri="{FF2B5EF4-FFF2-40B4-BE49-F238E27FC236}">
                <a16:creationId xmlns:a16="http://schemas.microsoft.com/office/drawing/2014/main" id="{049048F7-E098-41D9-8134-F6CE7A80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63675"/>
            <a:ext cx="6281737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B77AFD1A-0A3F-4B07-B4B7-85984C7CF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CFE79ED-461D-4812-8C45-04A03165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82963"/>
            <a:ext cx="5656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2CF6FD33-A9A3-41A8-A8D5-6E43A88DD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Warehouse</a:t>
            </a:r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1A92EC83-D171-4246-8883-B78B65FEA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863671"/>
            <a:ext cx="7807712" cy="545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9" name="Picture 3">
            <a:extLst>
              <a:ext uri="{FF2B5EF4-FFF2-40B4-BE49-F238E27FC236}">
                <a16:creationId xmlns:a16="http://schemas.microsoft.com/office/drawing/2014/main" id="{F1BB1D42-6F42-47B4-A3A2-791C6DE8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844875"/>
            <a:ext cx="6733282" cy="49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D12283F7-BC9A-469E-B45E-EFFEBB6DC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7242175"/>
            <a:ext cx="5543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400">
                <a:solidFill>
                  <a:srgbClr val="666666"/>
                </a:solidFill>
              </a:rPr>
              <a:t>http://www.fulcrumlogic.com/data_warehousing.shtml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B0D50BCA-E4CC-435C-B602-8ECECD75E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Warehouse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499A0E8-A83B-4D86-B02C-8C91B425E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Subject Oriented: Data warehouses are designed to help you analyze data (e.g., sales data is organized by product and customer).</a:t>
            </a:r>
          </a:p>
          <a:p>
            <a:r>
              <a:rPr lang="en-US" altLang="en-US" dirty="0"/>
              <a:t>Integrated: Integrates data from disparate sources into a consistent format.</a:t>
            </a:r>
          </a:p>
          <a:p>
            <a:r>
              <a:rPr lang="en-US" altLang="en-US" dirty="0"/>
              <a:t>Nonvolatile: Data in the data warehouse are never overwritten or deleted.</a:t>
            </a:r>
          </a:p>
          <a:p>
            <a:r>
              <a:rPr lang="en-US" altLang="en-US" dirty="0"/>
              <a:t>Time Variant:  maintains both historical and (nearly) current data.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EA32B96-0F8A-4BD8-B1C2-462C6D67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74750"/>
            <a:ext cx="100790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3" name="Rectangle 1">
            <a:extLst>
              <a:ext uri="{FF2B5EF4-FFF2-40B4-BE49-F238E27FC236}">
                <a16:creationId xmlns:a16="http://schemas.microsoft.com/office/drawing/2014/main" id="{FA769DC1-F752-4CC8-ABEC-364F6D63F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043" y="402483"/>
            <a:ext cx="8694539" cy="1011237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Knowledge Discovery in Databases (KDD) Process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BEFC5C0-2C43-4D82-8A1D-37DACF27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5643563"/>
            <a:ext cx="187325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/>
              <a:t>Data normalization</a:t>
            </a:r>
          </a:p>
          <a:p>
            <a:pPr algn="ctr">
              <a:lnSpc>
                <a:spcPct val="100000"/>
              </a:lnSpc>
            </a:pPr>
            <a:r>
              <a:rPr lang="en-US" altLang="en-US" sz="1600"/>
              <a:t>Noise/outliers</a:t>
            </a:r>
          </a:p>
          <a:p>
            <a:pPr algn="ctr">
              <a:lnSpc>
                <a:spcPct val="100000"/>
              </a:lnSpc>
            </a:pPr>
            <a:r>
              <a:rPr lang="en-US" altLang="en-US" sz="1600"/>
              <a:t>Missing data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6A793CFB-FE6E-4948-94B2-526F9C2D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6126163"/>
            <a:ext cx="22637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600"/>
              <a:t>Data/dim. reduction</a:t>
            </a:r>
          </a:p>
          <a:p>
            <a:pPr algn="ctr">
              <a:lnSpc>
                <a:spcPct val="100000"/>
              </a:lnSpc>
            </a:pPr>
            <a:r>
              <a:rPr lang="en-US" altLang="en-US" sz="1600"/>
              <a:t>Features engineering</a:t>
            </a:r>
          </a:p>
          <a:p>
            <a:pPr algn="ctr">
              <a:lnSpc>
                <a:spcPct val="100000"/>
              </a:lnSpc>
            </a:pPr>
            <a:r>
              <a:rPr lang="en-US" altLang="en-US" sz="1600"/>
              <a:t>Feature selection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2631BDDD-4D96-4347-ADB5-8C08F9D63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5813" y="5341938"/>
            <a:ext cx="301625" cy="3048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EE5F16B1-F7A5-490B-823F-60F724776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313" y="5240338"/>
            <a:ext cx="201612" cy="7969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DCD1FCB-6693-42F1-BF33-872CC861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275" y="5745163"/>
            <a:ext cx="2684463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/>
              <a:t>Decide on task &amp; algorithm</a:t>
            </a:r>
          </a:p>
          <a:p>
            <a:pPr>
              <a:lnSpc>
                <a:spcPct val="100000"/>
              </a:lnSpc>
            </a:pPr>
            <a:r>
              <a:rPr lang="en-US" altLang="en-US" sz="1600"/>
              <a:t>Performance?</a:t>
            </a: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AB5FCF77-3E9D-41FC-9143-8DEA9FA322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3250" y="5240338"/>
            <a:ext cx="103188" cy="5064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02BD481B-1CC3-48C9-A61B-B281A7DB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6318250"/>
            <a:ext cx="19605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/>
              <a:t>Understand domain</a:t>
            </a:r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E00D5AB0-C8A4-4BD9-B833-36FA38A8D2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2913" y="5240338"/>
            <a:ext cx="100012" cy="10112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>
            <a:extLst>
              <a:ext uri="{FF2B5EF4-FFF2-40B4-BE49-F238E27FC236}">
                <a16:creationId xmlns:a16="http://schemas.microsoft.com/office/drawing/2014/main" id="{A38430D1-C71B-4B45-9094-D34377B38E78}"/>
              </a:ext>
            </a:extLst>
          </p:cNvPr>
          <p:cNvSpPr>
            <a:spLocks/>
          </p:cNvSpPr>
          <p:nvPr/>
        </p:nvSpPr>
        <p:spPr bwMode="auto">
          <a:xfrm>
            <a:off x="1712913" y="5233988"/>
            <a:ext cx="7056437" cy="1814512"/>
          </a:xfrm>
          <a:custGeom>
            <a:avLst/>
            <a:gdLst>
              <a:gd name="T0" fmla="*/ 0 w 19601"/>
              <a:gd name="T1" fmla="*/ 3920 h 5041"/>
              <a:gd name="T2" fmla="*/ 0 w 19601"/>
              <a:gd name="T3" fmla="*/ 5040 h 5041"/>
              <a:gd name="T4" fmla="*/ 19600 w 19601"/>
              <a:gd name="T5" fmla="*/ 5040 h 5041"/>
              <a:gd name="T6" fmla="*/ 19040 w 19601"/>
              <a:gd name="T7" fmla="*/ 0 h 5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01" h="5041">
                <a:moveTo>
                  <a:pt x="0" y="3920"/>
                </a:moveTo>
                <a:lnTo>
                  <a:pt x="0" y="5040"/>
                </a:lnTo>
                <a:lnTo>
                  <a:pt x="19600" y="5040"/>
                </a:lnTo>
                <a:lnTo>
                  <a:pt x="1904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2561A639-05E7-4E45-8985-230D4CD2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1263650"/>
            <a:ext cx="1646237" cy="1096963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EE56EBF8-472E-4E63-B64B-E8B375D4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44" y="7204076"/>
            <a:ext cx="931932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79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altLang="en-US" sz="1100" dirty="0"/>
              <a:t>Usama M. Fayyad, Gregory </a:t>
            </a:r>
            <a:r>
              <a:rPr lang="en-US" altLang="en-US" sz="1100" dirty="0" err="1"/>
              <a:t>Piatetsky</a:t>
            </a:r>
            <a:r>
              <a:rPr lang="en-US" altLang="en-US" sz="1100" dirty="0"/>
              <a:t>-Shapiro, and Padhraic Smyth. 1996. From data mining to knowledge discovery: an overview.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D8D31338-C291-4848-B905-673B390C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ETL: Extract, Transform and Load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86C7F3D-5F70-430E-944F-D5443F317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86376" y="2012414"/>
            <a:ext cx="4101206" cy="4796544"/>
          </a:xfrm>
        </p:spPr>
        <p:txBody>
          <a:bodyPr/>
          <a:lstStyle/>
          <a:p>
            <a:r>
              <a:rPr lang="en-US" altLang="en-US" dirty="0"/>
              <a:t>Extracting data from outside sources</a:t>
            </a:r>
          </a:p>
          <a:p>
            <a:r>
              <a:rPr lang="en-US" altLang="en-US" dirty="0"/>
              <a:t>Transforming data to fit analytical needs. E.g.,</a:t>
            </a:r>
          </a:p>
          <a:p>
            <a:pPr lvl="1"/>
            <a:r>
              <a:rPr lang="en-US" altLang="en-US" dirty="0"/>
              <a:t>Clean missing data, wrong data, etc.</a:t>
            </a:r>
          </a:p>
          <a:p>
            <a:pPr lvl="1"/>
            <a:r>
              <a:rPr lang="en-US" altLang="en-US" dirty="0"/>
              <a:t>Normalize and translate </a:t>
            </a:r>
            <a:br>
              <a:rPr lang="en-US" altLang="en-US" dirty="0"/>
            </a:br>
            <a:r>
              <a:rPr lang="en-US" altLang="en-US" dirty="0"/>
              <a:t>(e.g., 1 → "female")</a:t>
            </a:r>
          </a:p>
          <a:p>
            <a:pPr lvl="1"/>
            <a:r>
              <a:rPr lang="en-US" altLang="en-US" dirty="0"/>
              <a:t>Join from several sources</a:t>
            </a:r>
          </a:p>
          <a:p>
            <a:pPr lvl="1"/>
            <a:r>
              <a:rPr lang="en-US" altLang="en-US" dirty="0"/>
              <a:t>Calculate and aggregate data</a:t>
            </a:r>
          </a:p>
          <a:p>
            <a:r>
              <a:rPr lang="en-US" altLang="en-US" dirty="0"/>
              <a:t>Loading data into the data warehouse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D35375C5-FB53-43E5-B313-1C8B9F66A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901825"/>
            <a:ext cx="45291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0C8BB04E-88B6-42EE-B09C-09A52880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49" y="4772025"/>
            <a:ext cx="474345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33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altLang="en-US" sz="1500">
                <a:solidFill>
                  <a:srgbClr val="808080"/>
                </a:solidFill>
              </a:rPr>
              <a:t>Source: SAS, ETL: What it is and why it matters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altLang="en-US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BB294101-D320-45A1-888A-60D9DE2A4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OnLine</a:t>
            </a:r>
            <a:r>
              <a:rPr lang="en-US" altLang="en-US" dirty="0"/>
              <a:t> Analytical Processing (OLAP)</a:t>
            </a:r>
          </a:p>
        </p:txBody>
      </p:sp>
      <p:grpSp>
        <p:nvGrpSpPr>
          <p:cNvPr id="68610" name="Group 2">
            <a:extLst>
              <a:ext uri="{FF2B5EF4-FFF2-40B4-BE49-F238E27FC236}">
                <a16:creationId xmlns:a16="http://schemas.microsoft.com/office/drawing/2014/main" id="{22680E99-372D-4D4F-B177-420209F440A0}"/>
              </a:ext>
            </a:extLst>
          </p:cNvPr>
          <p:cNvGrpSpPr>
            <a:grpSpLocks/>
          </p:cNvGrpSpPr>
          <p:nvPr/>
        </p:nvGrpSpPr>
        <p:grpSpPr bwMode="auto">
          <a:xfrm>
            <a:off x="756542" y="2027237"/>
            <a:ext cx="5883970" cy="4438650"/>
            <a:chOff x="295" y="1257"/>
            <a:chExt cx="3848" cy="2881"/>
          </a:xfrm>
        </p:grpSpPr>
        <p:sp>
          <p:nvSpPr>
            <p:cNvPr id="68611" name="AutoShape 3">
              <a:extLst>
                <a:ext uri="{FF2B5EF4-FFF2-40B4-BE49-F238E27FC236}">
                  <a16:creationId xmlns:a16="http://schemas.microsoft.com/office/drawing/2014/main" id="{EE49AD8D-315F-4262-8E5C-E4FC2B595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257"/>
              <a:ext cx="2547" cy="2418"/>
            </a:xfrm>
            <a:prstGeom prst="cube">
              <a:avLst>
                <a:gd name="adj" fmla="val 25000"/>
              </a:avLst>
            </a:prstGeom>
            <a:solidFill>
              <a:srgbClr val="CFE7F5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2" name="Text Box 4">
              <a:extLst>
                <a:ext uri="{FF2B5EF4-FFF2-40B4-BE49-F238E27FC236}">
                  <a16:creationId xmlns:a16="http://schemas.microsoft.com/office/drawing/2014/main" id="{602C6E03-4C35-405E-BC2F-7CE9F55B6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40000">
              <a:off x="3680" y="3501"/>
              <a:ext cx="446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r>
                <a:rPr lang="en-US" altLang="en-US" b="1"/>
                <a:t>Time</a:t>
              </a:r>
            </a:p>
          </p:txBody>
        </p:sp>
        <p:sp>
          <p:nvSpPr>
            <p:cNvPr id="68613" name="Text Box 5">
              <a:extLst>
                <a:ext uri="{FF2B5EF4-FFF2-40B4-BE49-F238E27FC236}">
                  <a16:creationId xmlns:a16="http://schemas.microsoft.com/office/drawing/2014/main" id="{7A2536D2-674C-4C42-936B-928CE480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" y="3921"/>
              <a:ext cx="60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r>
                <a:rPr lang="en-US" altLang="en-US" b="1"/>
                <a:t>Region</a:t>
              </a:r>
            </a:p>
          </p:txBody>
        </p:sp>
        <p:sp>
          <p:nvSpPr>
            <p:cNvPr id="68614" name="Text Box 6">
              <a:extLst>
                <a:ext uri="{FF2B5EF4-FFF2-40B4-BE49-F238E27FC236}">
                  <a16:creationId xmlns:a16="http://schemas.microsoft.com/office/drawing/2014/main" id="{C14F2261-3141-4020-BD5F-12D8591C3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588"/>
              <a:ext cx="65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r>
                <a:rPr lang="en-US" altLang="en-US" b="1"/>
                <a:t>Product</a:t>
              </a:r>
            </a:p>
          </p:txBody>
        </p:sp>
        <p:sp>
          <p:nvSpPr>
            <p:cNvPr id="68615" name="Line 7">
              <a:extLst>
                <a:ext uri="{FF2B5EF4-FFF2-40B4-BE49-F238E27FC236}">
                  <a16:creationId xmlns:a16="http://schemas.microsoft.com/office/drawing/2014/main" id="{9D450FFB-F42E-444C-A8DC-29F1636DC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638"/>
              <a:ext cx="191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Line 8">
              <a:extLst>
                <a:ext uri="{FF2B5EF4-FFF2-40B4-BE49-F238E27FC236}">
                  <a16:creationId xmlns:a16="http://schemas.microsoft.com/office/drawing/2014/main" id="{BD49A2BB-F137-46E6-8AD7-D1C6B5F2F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978"/>
              <a:ext cx="191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Line 9">
              <a:extLst>
                <a:ext uri="{FF2B5EF4-FFF2-40B4-BE49-F238E27FC236}">
                  <a16:creationId xmlns:a16="http://schemas.microsoft.com/office/drawing/2014/main" id="{056B4BD0-3720-4385-A9CC-7A5AF8E8C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3341"/>
              <a:ext cx="191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Line 10">
              <a:extLst>
                <a:ext uri="{FF2B5EF4-FFF2-40B4-BE49-F238E27FC236}">
                  <a16:creationId xmlns:a16="http://schemas.microsoft.com/office/drawing/2014/main" id="{80E54B2E-D930-4CF9-8019-1B2925C64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297"/>
              <a:ext cx="191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Line 11">
              <a:extLst>
                <a:ext uri="{FF2B5EF4-FFF2-40B4-BE49-F238E27FC236}">
                  <a16:creationId xmlns:a16="http://schemas.microsoft.com/office/drawing/2014/main" id="{906D7811-2FB1-438B-AB27-C4CC0F59D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833"/>
              <a:ext cx="0" cy="18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>
              <a:extLst>
                <a:ext uri="{FF2B5EF4-FFF2-40B4-BE49-F238E27FC236}">
                  <a16:creationId xmlns:a16="http://schemas.microsoft.com/office/drawing/2014/main" id="{4EA6A560-1CFC-47A4-9A7F-C01CEF00B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1833"/>
              <a:ext cx="0" cy="18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3">
              <a:extLst>
                <a:ext uri="{FF2B5EF4-FFF2-40B4-BE49-F238E27FC236}">
                  <a16:creationId xmlns:a16="http://schemas.microsoft.com/office/drawing/2014/main" id="{A882300F-954D-4B59-965B-13E8670ED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1833"/>
              <a:ext cx="0" cy="18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4">
              <a:extLst>
                <a:ext uri="{FF2B5EF4-FFF2-40B4-BE49-F238E27FC236}">
                  <a16:creationId xmlns:a16="http://schemas.microsoft.com/office/drawing/2014/main" id="{E79861E4-4DEE-4E9B-9474-7E840F192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2" y="1256"/>
              <a:ext cx="552" cy="5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5">
              <a:extLst>
                <a:ext uri="{FF2B5EF4-FFF2-40B4-BE49-F238E27FC236}">
                  <a16:creationId xmlns:a16="http://schemas.microsoft.com/office/drawing/2014/main" id="{A651D65B-7B4E-41EB-9C27-26F201835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1256"/>
              <a:ext cx="552" cy="5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>
              <a:extLst>
                <a:ext uri="{FF2B5EF4-FFF2-40B4-BE49-F238E27FC236}">
                  <a16:creationId xmlns:a16="http://schemas.microsoft.com/office/drawing/2014/main" id="{FE8AE2EC-CD22-4FD2-A86F-00566CD57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256"/>
              <a:ext cx="552" cy="5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17">
              <a:extLst>
                <a:ext uri="{FF2B5EF4-FFF2-40B4-BE49-F238E27FC236}">
                  <a16:creationId xmlns:a16="http://schemas.microsoft.com/office/drawing/2014/main" id="{E16B4780-0AD0-4A6A-B2A6-77A9164BD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718"/>
              <a:ext cx="0" cy="18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8">
              <a:extLst>
                <a:ext uri="{FF2B5EF4-FFF2-40B4-BE49-F238E27FC236}">
                  <a16:creationId xmlns:a16="http://schemas.microsoft.com/office/drawing/2014/main" id="{1FA3A923-0823-44EF-B08C-7F9EFFE86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1559"/>
              <a:ext cx="0" cy="18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9">
              <a:extLst>
                <a:ext uri="{FF2B5EF4-FFF2-40B4-BE49-F238E27FC236}">
                  <a16:creationId xmlns:a16="http://schemas.microsoft.com/office/drawing/2014/main" id="{7A1C58D9-1AD2-47E6-AC8C-9D3397241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" y="1378"/>
              <a:ext cx="0" cy="18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20">
              <a:extLst>
                <a:ext uri="{FF2B5EF4-FFF2-40B4-BE49-F238E27FC236}">
                  <a16:creationId xmlns:a16="http://schemas.microsoft.com/office/drawing/2014/main" id="{17720F6A-C6F0-4C22-AE15-7B6312BC7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" y="1659"/>
              <a:ext cx="633" cy="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Line 21">
              <a:extLst>
                <a:ext uri="{FF2B5EF4-FFF2-40B4-BE49-F238E27FC236}">
                  <a16:creationId xmlns:a16="http://schemas.microsoft.com/office/drawing/2014/main" id="{973DC68F-F08F-45D1-B48B-3A6CA3F67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" y="2000"/>
              <a:ext cx="633" cy="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22">
              <a:extLst>
                <a:ext uri="{FF2B5EF4-FFF2-40B4-BE49-F238E27FC236}">
                  <a16:creationId xmlns:a16="http://schemas.microsoft.com/office/drawing/2014/main" id="{10468C11-4B52-40D9-8CFE-26959B62D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" y="2362"/>
              <a:ext cx="633" cy="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23">
              <a:extLst>
                <a:ext uri="{FF2B5EF4-FFF2-40B4-BE49-F238E27FC236}">
                  <a16:creationId xmlns:a16="http://schemas.microsoft.com/office/drawing/2014/main" id="{CFBCE6CA-2748-460F-8C24-251E2D7A9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" y="2725"/>
              <a:ext cx="633" cy="6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24">
              <a:extLst>
                <a:ext uri="{FF2B5EF4-FFF2-40B4-BE49-F238E27FC236}">
                  <a16:creationId xmlns:a16="http://schemas.microsoft.com/office/drawing/2014/main" id="{65CC7845-94B3-45AE-A6DD-6C700197A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1" y="1718"/>
              <a:ext cx="195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25">
              <a:extLst>
                <a:ext uri="{FF2B5EF4-FFF2-40B4-BE49-F238E27FC236}">
                  <a16:creationId xmlns:a16="http://schemas.microsoft.com/office/drawing/2014/main" id="{2386F11F-ED81-4DBB-BDB6-8B814A7A8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9" y="1559"/>
              <a:ext cx="195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Line 26">
              <a:extLst>
                <a:ext uri="{FF2B5EF4-FFF2-40B4-BE49-F238E27FC236}">
                  <a16:creationId xmlns:a16="http://schemas.microsoft.com/office/drawing/2014/main" id="{437A28B5-58BD-4BAE-AD2C-E5A4E5442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" y="1378"/>
              <a:ext cx="195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Text Box 27">
              <a:extLst>
                <a:ext uri="{FF2B5EF4-FFF2-40B4-BE49-F238E27FC236}">
                  <a16:creationId xmlns:a16="http://schemas.microsoft.com/office/drawing/2014/main" id="{1F9A0E1A-FE27-4018-A174-E190F19A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" y="1983"/>
              <a:ext cx="100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/>
            <a:lstStyle>
              <a:lvl1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r>
                <a:rPr lang="en-US" altLang="en-US"/>
                <a:t>Smart phones</a:t>
              </a:r>
            </a:p>
          </p:txBody>
        </p:sp>
        <p:sp>
          <p:nvSpPr>
            <p:cNvPr id="68636" name="Text Box 28">
              <a:extLst>
                <a:ext uri="{FF2B5EF4-FFF2-40B4-BE49-F238E27FC236}">
                  <a16:creationId xmlns:a16="http://schemas.microsoft.com/office/drawing/2014/main" id="{1F0FD28E-5B61-4F80-98AF-A3B02578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" y="3688"/>
              <a:ext cx="29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r>
                <a:rPr lang="en-US" altLang="en-US"/>
                <a:t>TX</a:t>
              </a:r>
            </a:p>
          </p:txBody>
        </p:sp>
        <p:sp>
          <p:nvSpPr>
            <p:cNvPr id="68637" name="Text Box 29">
              <a:extLst>
                <a:ext uri="{FF2B5EF4-FFF2-40B4-BE49-F238E27FC236}">
                  <a16:creationId xmlns:a16="http://schemas.microsoft.com/office/drawing/2014/main" id="{FE517951-8B89-44ED-BA97-447413F31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320000">
              <a:off x="3362" y="3581"/>
              <a:ext cx="43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002" rIns="90000" bIns="45000"/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r>
                <a:rPr lang="en-US" altLang="en-US"/>
                <a:t>2012</a:t>
              </a:r>
            </a:p>
          </p:txBody>
        </p:sp>
        <p:sp>
          <p:nvSpPr>
            <p:cNvPr id="68638" name="Rectangle 30">
              <a:extLst>
                <a:ext uri="{FF2B5EF4-FFF2-40B4-BE49-F238E27FC236}">
                  <a16:creationId xmlns:a16="http://schemas.microsoft.com/office/drawing/2014/main" id="{460AA895-238E-4A97-B7EE-0AAC6CC45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856"/>
              <a:ext cx="498" cy="441"/>
            </a:xfrm>
            <a:prstGeom prst="rect">
              <a:avLst/>
            </a:prstGeom>
            <a:solidFill>
              <a:srgbClr val="7DA647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AutoShape 31">
              <a:extLst>
                <a:ext uri="{FF2B5EF4-FFF2-40B4-BE49-F238E27FC236}">
                  <a16:creationId xmlns:a16="http://schemas.microsoft.com/office/drawing/2014/main" id="{6703C258-9F34-4CA2-9F77-D3007775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718"/>
              <a:ext cx="633" cy="135"/>
            </a:xfrm>
            <a:prstGeom prst="parallelogram">
              <a:avLst>
                <a:gd name="adj" fmla="val 93930"/>
              </a:avLst>
            </a:prstGeom>
            <a:solidFill>
              <a:srgbClr val="5C8526"/>
            </a:solidFill>
            <a:ln w="9525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40" name="Text Box 32">
            <a:extLst>
              <a:ext uri="{FF2B5EF4-FFF2-40B4-BE49-F238E27FC236}">
                <a16:creationId xmlns:a16="http://schemas.microsoft.com/office/drawing/2014/main" id="{4E2BF863-1DB8-492C-8907-7AF233DA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2130425"/>
            <a:ext cx="24669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448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400" b="1" dirty="0">
                <a:latin typeface="+mn-lt"/>
              </a:rPr>
              <a:t>Operations:</a:t>
            </a:r>
          </a:p>
          <a:p>
            <a:endParaRPr lang="en-US" altLang="en-US" sz="2400" dirty="0">
              <a:latin typeface="+mn-lt"/>
            </a:endParaRP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dirty="0">
                <a:latin typeface="+mn-lt"/>
              </a:rPr>
              <a:t>Slice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dirty="0">
                <a:latin typeface="+mn-lt"/>
              </a:rPr>
              <a:t>Dice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dirty="0">
                <a:latin typeface="+mn-lt"/>
              </a:rPr>
              <a:t>Drill-down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dirty="0">
                <a:latin typeface="+mn-lt"/>
              </a:rPr>
              <a:t>Roll-up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dirty="0">
                <a:latin typeface="+mn-lt"/>
              </a:rPr>
              <a:t>Pivot</a:t>
            </a:r>
          </a:p>
        </p:txBody>
      </p:sp>
      <p:sp>
        <p:nvSpPr>
          <p:cNvPr id="68641" name="Text Box 33">
            <a:extLst>
              <a:ext uri="{FF2B5EF4-FFF2-40B4-BE49-F238E27FC236}">
                <a16:creationId xmlns:a16="http://schemas.microsoft.com/office/drawing/2014/main" id="{DA4A7B3C-DA4D-4280-B345-C336080A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00" y="6607106"/>
            <a:ext cx="865028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4558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marL="0" indent="0">
              <a:buSzPct val="45000"/>
            </a:pPr>
            <a:r>
              <a:rPr lang="en-US" altLang="en-US" sz="2200" dirty="0">
                <a:latin typeface="+mn-lt"/>
              </a:rPr>
              <a:t>Store data in "data cubes" for fast OLAP operations.</a:t>
            </a:r>
          </a:p>
          <a:p>
            <a:pPr marL="0" indent="0">
              <a:buSzPct val="45000"/>
            </a:pPr>
            <a:r>
              <a:rPr lang="en-US" altLang="en-US" sz="2200" dirty="0">
                <a:latin typeface="+mn-lt"/>
              </a:rPr>
              <a:t>Requires a special database structure (Snow-flake scheme).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>
            <a:extLst>
              <a:ext uri="{FF2B5EF4-FFF2-40B4-BE49-F238E27FC236}">
                <a16:creationId xmlns:a16="http://schemas.microsoft.com/office/drawing/2014/main" id="{0B47DE8C-F767-424E-9D61-2C3D8E69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4288"/>
            <a:ext cx="467677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4AB0A289-3636-40E0-B06A-2C368B35C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Data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BA2A9EF-3618-4D7F-BFEA-C4B9AF1496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3" y="1731256"/>
            <a:ext cx="8694539" cy="4796544"/>
          </a:xfrm>
        </p:spPr>
        <p:txBody>
          <a:bodyPr/>
          <a:lstStyle/>
          <a:p>
            <a:r>
              <a:rPr lang="en-US" altLang="en-US" dirty="0"/>
              <a:t>"Big data is a term for data sets </a:t>
            </a:r>
            <a:br>
              <a:rPr lang="en-US" altLang="en-US" dirty="0"/>
            </a:br>
            <a:r>
              <a:rPr lang="en-US" altLang="en-US" dirty="0"/>
              <a:t>that are so large or complex that </a:t>
            </a:r>
            <a:br>
              <a:rPr lang="en-US" altLang="en-US" dirty="0"/>
            </a:br>
            <a:r>
              <a:rPr lang="en-US" altLang="en-US" dirty="0"/>
              <a:t>traditional data processing applications are inadequate to deal with them."	Wikipedia</a:t>
            </a:r>
          </a:p>
          <a:p>
            <a:r>
              <a:rPr lang="en-US" altLang="en-US" dirty="0"/>
              <a:t>3 V's: Volume, velocity, variety, (veracity) Gartner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69636" name="Group 4">
            <a:extLst>
              <a:ext uri="{FF2B5EF4-FFF2-40B4-BE49-F238E27FC236}">
                <a16:creationId xmlns:a16="http://schemas.microsoft.com/office/drawing/2014/main" id="{CF9C060E-2BA9-49CC-804C-22A6A116959E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3673475"/>
            <a:ext cx="9694863" cy="3927475"/>
            <a:chOff x="90" y="2314"/>
            <a:chExt cx="6107" cy="2474"/>
          </a:xfrm>
        </p:grpSpPr>
        <p:pic>
          <p:nvPicPr>
            <p:cNvPr id="69637" name="Picture 5">
              <a:extLst>
                <a:ext uri="{FF2B5EF4-FFF2-40B4-BE49-F238E27FC236}">
                  <a16:creationId xmlns:a16="http://schemas.microsoft.com/office/drawing/2014/main" id="{6D282F4E-6D21-4569-975A-E41BC746B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314"/>
              <a:ext cx="6107" cy="2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638" name="Text Box 6">
              <a:extLst>
                <a:ext uri="{FF2B5EF4-FFF2-40B4-BE49-F238E27FC236}">
                  <a16:creationId xmlns:a16="http://schemas.microsoft.com/office/drawing/2014/main" id="{B1CCD665-70CD-480E-B7D0-09DF06BC2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" y="3479"/>
              <a:ext cx="978" cy="1186"/>
            </a:xfrm>
            <a:prstGeom prst="rect">
              <a:avLst/>
            </a:prstGeom>
            <a:solidFill>
              <a:srgbClr val="FFFFFF"/>
            </a:solidFill>
            <a:ln w="54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7000" tIns="86224" rIns="117000" bIns="72000"/>
            <a:lstStyle>
              <a:lvl1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600" b="1"/>
                <a:t>Computation</a:t>
              </a:r>
            </a:p>
            <a:p>
              <a:pPr algn="ctr"/>
              <a:endParaRPr lang="en-US" altLang="en-US" sz="1600" b="1"/>
            </a:p>
            <a:p>
              <a:pPr algn="ctr"/>
              <a:endParaRPr lang="en-US" altLang="en-US" sz="1600" b="1"/>
            </a:p>
            <a:p>
              <a:pPr algn="ctr"/>
              <a:endParaRPr lang="en-US" altLang="en-US" sz="1600" b="1"/>
            </a:p>
            <a:p>
              <a:pPr algn="ctr"/>
              <a:r>
                <a:rPr lang="en-US" altLang="en-US" sz="1600" b="1"/>
                <a:t>MapReduce</a:t>
              </a:r>
            </a:p>
          </p:txBody>
        </p:sp>
        <p:sp>
          <p:nvSpPr>
            <p:cNvPr id="69639" name="Text Box 7">
              <a:extLst>
                <a:ext uri="{FF2B5EF4-FFF2-40B4-BE49-F238E27FC236}">
                  <a16:creationId xmlns:a16="http://schemas.microsoft.com/office/drawing/2014/main" id="{5A3D5AE3-4EE0-4DC7-A738-FD3141084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5" y="3501"/>
              <a:ext cx="978" cy="345"/>
            </a:xfrm>
            <a:prstGeom prst="rect">
              <a:avLst/>
            </a:prstGeom>
            <a:solidFill>
              <a:srgbClr val="FF0000"/>
            </a:solidFill>
            <a:ln w="54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17000" tIns="84446" rIns="117000" bIns="72000"/>
            <a:lstStyle>
              <a:lvl1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ejaVu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Distributed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</a:rPr>
                <a:t>Computation</a:t>
              </a:r>
            </a:p>
          </p:txBody>
        </p:sp>
      </p:grpSp>
      <p:sp>
        <p:nvSpPr>
          <p:cNvPr id="69640" name="Text Box 8">
            <a:extLst>
              <a:ext uri="{FF2B5EF4-FFF2-40B4-BE49-F238E27FC236}">
                <a16:creationId xmlns:a16="http://schemas.microsoft.com/office/drawing/2014/main" id="{4BBDDF68-4AEE-41DB-A6CE-494860EF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527800"/>
            <a:ext cx="16462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68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200" b="1">
                <a:solidFill>
                  <a:srgbClr val="FFFFFF"/>
                </a:solidFill>
              </a:rPr>
              <a:t>Distributed</a:t>
            </a:r>
            <a:r>
              <a:rPr lang="en-US" altLang="en-US" sz="1500" b="1"/>
              <a:t> </a:t>
            </a:r>
          </a:p>
        </p:txBody>
      </p:sp>
      <p:pic>
        <p:nvPicPr>
          <p:cNvPr id="69641" name="Picture 9">
            <a:extLst>
              <a:ext uri="{FF2B5EF4-FFF2-40B4-BE49-F238E27FC236}">
                <a16:creationId xmlns:a16="http://schemas.microsoft.com/office/drawing/2014/main" id="{FE62115A-099A-46C0-9D22-604C6328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081338"/>
            <a:ext cx="1860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35B516C3-2A03-442B-9FCF-F23F8E5DC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461" y="943779"/>
            <a:ext cx="3770796" cy="1243486"/>
          </a:xfrm>
        </p:spPr>
        <p:txBody>
          <a:bodyPr anchor="ctr">
            <a:normAutofit/>
          </a:bodyPr>
          <a:lstStyle/>
          <a:p>
            <a:r>
              <a:rPr lang="en-US" altLang="en-US" sz="3800"/>
              <a:t>Agenda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94340"/>
            <a:ext cx="293685" cy="742365"/>
            <a:chOff x="0" y="823811"/>
            <a:chExt cx="355196" cy="673460"/>
          </a:xfrm>
        </p:grpSpPr>
        <p:sp>
          <p:nvSpPr>
            <p:cNvPr id="9223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4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907" y="2304465"/>
            <a:ext cx="3553420" cy="3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BB136CF-F58A-4AF4-B43A-8DB97003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420" y="2568950"/>
            <a:ext cx="3769837" cy="4386755"/>
          </a:xfrm>
        </p:spPr>
        <p:txBody>
          <a:bodyPr anchor="ctr">
            <a:normAutofit/>
          </a:bodyPr>
          <a:lstStyle/>
          <a:p>
            <a:r>
              <a:rPr lang="en-US" altLang="en-US" sz="1900" dirty="0"/>
              <a:t>What is Data Mining?</a:t>
            </a:r>
          </a:p>
          <a:p>
            <a:r>
              <a:rPr lang="en-US" altLang="en-US" sz="1900" dirty="0"/>
              <a:t>Data Mining Tasks</a:t>
            </a:r>
          </a:p>
          <a:p>
            <a:r>
              <a:rPr lang="en-US" altLang="en-US" sz="1900" dirty="0"/>
              <a:t>Relationship to Statistics, Optimization, Machine Learning and AI</a:t>
            </a:r>
          </a:p>
          <a:p>
            <a:r>
              <a:rPr lang="en-US" altLang="en-US" sz="1900" dirty="0"/>
              <a:t>Tools</a:t>
            </a:r>
          </a:p>
          <a:p>
            <a:r>
              <a:rPr lang="en-US" altLang="en-US" sz="1900" dirty="0"/>
              <a:t>Data</a:t>
            </a:r>
          </a:p>
          <a:p>
            <a:r>
              <a:rPr lang="en-US" altLang="en-US" sz="1900" b="1" dirty="0"/>
              <a:t>Legal, Privacy and Security Issues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5078" y="0"/>
            <a:ext cx="1235547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1158" y="566427"/>
            <a:ext cx="4968681" cy="64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476B2070-CB52-4B05-9B4B-BE60D20A7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r="25159" b="2"/>
          <a:stretch/>
        </p:blipFill>
        <p:spPr bwMode="auto">
          <a:xfrm>
            <a:off x="4942572" y="881137"/>
            <a:ext cx="4485853" cy="57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6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D2D5155B-4549-4D29-90DA-676F60036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Legal, Privacy and Security Issues</a:t>
            </a:r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8690BE0E-52F7-4945-8DFC-CC9EBB60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73225"/>
            <a:ext cx="8351838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D3E3390A-8A85-49B6-9F7D-5BC3A124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2" y="3703637"/>
            <a:ext cx="159385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22280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2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6AF97868-7040-4A13-9859-7551D353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Legal, Privacy and Security Issues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D393B7-D918-4B82-AB96-99AA4EE47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0020"/>
              </p:ext>
            </p:extLst>
          </p:nvPr>
        </p:nvGraphicFramePr>
        <p:xfrm>
          <a:off x="693043" y="2012414"/>
          <a:ext cx="8694539" cy="47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C41BE77-F158-4180-9A18-DF36C4E90AF5}"/>
              </a:ext>
            </a:extLst>
          </p:cNvPr>
          <p:cNvSpPr/>
          <p:nvPr/>
        </p:nvSpPr>
        <p:spPr>
          <a:xfrm>
            <a:off x="1874541" y="6926359"/>
            <a:ext cx="6433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Problem</a:t>
            </a:r>
            <a:r>
              <a:rPr lang="en-US" sz="2400" dirty="0"/>
              <a:t>: Internet is global, but legislation is local!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B953C7DF-526D-4957-B290-2F6DD13F4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Legal, Privacy and Security Issues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33242DD-FFAC-4700-9783-B02965D2B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607" y="2253870"/>
            <a:ext cx="8694539" cy="47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Data-Gathering via Apps </a:t>
            </a:r>
            <a:br>
              <a:rPr lang="en-US" altLang="en-US" dirty="0"/>
            </a:br>
            <a:r>
              <a:rPr lang="en-US" altLang="en-US" dirty="0"/>
              <a:t>Presents a Gray Legal Area</a:t>
            </a:r>
            <a:br>
              <a:rPr lang="en-US" altLang="en-US" dirty="0"/>
            </a:br>
            <a:r>
              <a:rPr lang="en-US" altLang="en-US" dirty="0"/>
              <a:t>By KEVIN J. O’BRIEN</a:t>
            </a:r>
            <a:br>
              <a:rPr lang="en-US" altLang="en-US" dirty="0"/>
            </a:br>
            <a:r>
              <a:rPr lang="en-US" altLang="en-US" dirty="0"/>
              <a:t>Published: October 28, 2012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BERLIN — Angry Birds, the top-selling paid mobile app for the iPhone in the United States and Europe, has been downloaded more than a billion times by devoted game players around the world, who often spend hours slinging squawking fowl at groups of egg-stealing pigs.</a:t>
            </a:r>
          </a:p>
          <a:p>
            <a:pPr marL="0" indent="0">
              <a:buNone/>
            </a:pPr>
            <a:r>
              <a:rPr lang="en-US" altLang="en-US" dirty="0"/>
              <a:t>When Jason Hong, an associate professor at the Human-Computer Interaction Institute at Carnegie Mellon University, surveyed 40 users, all but two were </a:t>
            </a:r>
            <a:r>
              <a:rPr lang="en-US" altLang="en-US" b="1" dirty="0"/>
              <a:t>unaware that the game was storing their locations so that they could later be the targets of ads</a:t>
            </a:r>
            <a:r>
              <a:rPr lang="en-US" altLang="en-US" dirty="0"/>
              <a:t>....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F33B976-732F-45D1-AD17-5BACBAEEE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043" y="1676400"/>
            <a:ext cx="9071669" cy="52276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15753913-8D54-44F0-86A2-5A80D792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882585"/>
            <a:ext cx="36576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3" name="Picture 5">
            <a:extLst>
              <a:ext uri="{FF2B5EF4-FFF2-40B4-BE49-F238E27FC236}">
                <a16:creationId xmlns:a16="http://schemas.microsoft.com/office/drawing/2014/main" id="{5D39890A-74E8-4A26-B204-0434C907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904810"/>
            <a:ext cx="4152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60" y="0"/>
            <a:ext cx="10078104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4753" name="Picture 1">
            <a:extLst>
              <a:ext uri="{FF2B5EF4-FFF2-40B4-BE49-F238E27FC236}">
                <a16:creationId xmlns:a16="http://schemas.microsoft.com/office/drawing/2014/main" id="{EF3E2020-55B8-4E13-BA61-725F0ADFC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 r="7229" b="-1"/>
          <a:stretch/>
        </p:blipFill>
        <p:spPr bwMode="auto">
          <a:xfrm>
            <a:off x="20" y="1413"/>
            <a:ext cx="10080605" cy="75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14E1ABDD-72A8-4796-B374-3181EF07C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 is what the small print says...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7B01E3E-ECAA-422A-9D42-073337C3A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0842" y="2616927"/>
            <a:ext cx="8694539" cy="479654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Pokémon Go’s constant location tracking and camera access required for gameplay, paired with its skyrocketing popularity, could provide data like no app before it.</a:t>
            </a:r>
          </a:p>
          <a:p>
            <a:pPr marL="0" indent="0">
              <a:buNone/>
            </a:pPr>
            <a:r>
              <a:rPr lang="en-US" altLang="en-US" dirty="0"/>
              <a:t>“Their privacy policy is vague,” Hong said. “I’d say deliberately vague, because of the lack of clarity on the business model.”</a:t>
            </a:r>
          </a:p>
          <a:p>
            <a:pPr marL="0" indent="0">
              <a:buNone/>
            </a:pPr>
            <a:r>
              <a:rPr lang="en-US" altLang="en-US" dirty="0"/>
              <a:t>...</a:t>
            </a:r>
          </a:p>
          <a:p>
            <a:pPr marL="0" indent="0">
              <a:buNone/>
            </a:pPr>
            <a:r>
              <a:rPr lang="en-US" altLang="en-US" dirty="0"/>
              <a:t>The agreement says </a:t>
            </a:r>
            <a:r>
              <a:rPr lang="en-US" altLang="en-US" b="1" dirty="0"/>
              <a:t>Pokémon Go collects data about its users as a “business asset.”</a:t>
            </a:r>
            <a:r>
              <a:rPr lang="en-US" altLang="en-US" dirty="0"/>
              <a:t> This includes data used to personally identify players such as email addresses and other information pulled from Google and Facebook accounts players use to sign up for the game.</a:t>
            </a:r>
          </a:p>
          <a:p>
            <a:pPr marL="0" indent="0">
              <a:buNone/>
            </a:pPr>
            <a:r>
              <a:rPr lang="en-US" altLang="en-US" dirty="0"/>
              <a:t>If Niantic is ever sold, the agreement states, all that data can go to another company.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1F00045E-9B05-4848-990E-4D05AAEF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870075"/>
            <a:ext cx="7043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44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altLang="en-US" sz="1400" b="1"/>
              <a:t>USA Today Network</a:t>
            </a:r>
            <a:r>
              <a:rPr lang="en-US" altLang="en-US" sz="1400" b="1">
                <a:hlinkClick r:id="rId3"/>
              </a:rPr>
              <a:t> Josh Hafner</a:t>
            </a:r>
            <a:r>
              <a:rPr lang="en-US" altLang="en-US" sz="1400" b="1"/>
              <a:t>, 2:38 p.m. EDT July 13, 2016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091FDFB2-F77A-476D-AF0D-498D4108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736726"/>
            <a:ext cx="9237663" cy="5319712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2C77BE56-D0AB-4C9A-960E-706CA3B5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828800"/>
            <a:ext cx="3432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055593C8-0BAA-4E56-B28D-DC07C1D6B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FB019A-EC8C-42CB-AF00-58C1E0245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331550"/>
              </p:ext>
            </p:extLst>
          </p:nvPr>
        </p:nvGraphicFramePr>
        <p:xfrm>
          <a:off x="693043" y="2012414"/>
          <a:ext cx="8694539" cy="47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E530CC91-FEE8-4F41-B947-88A5508A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497013"/>
            <a:ext cx="53213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7" name="Rectangle 1">
            <a:extLst>
              <a:ext uri="{FF2B5EF4-FFF2-40B4-BE49-F238E27FC236}">
                <a16:creationId xmlns:a16="http://schemas.microsoft.com/office/drawing/2014/main" id="{503E178C-CAFB-417D-AFDB-4EF375BCD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CRISP-DM Reference Model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AFA5E50-80EB-4ED4-B914-C60B620F3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44" y="2012414"/>
            <a:ext cx="3951982" cy="479654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Cross Industry Standard Process for Data Mining</a:t>
            </a:r>
          </a:p>
          <a:p>
            <a:r>
              <a:rPr lang="en-US" altLang="en-US" dirty="0"/>
              <a:t>Open standard process model</a:t>
            </a:r>
          </a:p>
          <a:p>
            <a:r>
              <a:rPr lang="en-US" altLang="en-US" dirty="0"/>
              <a:t>Industry, tool and application neutral</a:t>
            </a:r>
          </a:p>
          <a:p>
            <a:r>
              <a:rPr lang="en-US" altLang="en-US" dirty="0"/>
              <a:t>Defines tasks and outputs.</a:t>
            </a:r>
          </a:p>
          <a:p>
            <a:r>
              <a:rPr lang="en-US" altLang="en-US" dirty="0"/>
              <a:t>Now developed by IBM as the Analytics Solutions Unified Method for Data Mining/Predictive Analytics (ASUM-DM).</a:t>
            </a:r>
          </a:p>
          <a:p>
            <a:r>
              <a:rPr lang="en-US" altLang="en-US" dirty="0"/>
              <a:t>SAS has SEMMA and most consulting companies use their own similar process.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6CE049D9-5F87-449E-AF40-9E7F9576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7213600"/>
            <a:ext cx="8356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r>
              <a:rPr lang="en-US" altLang="en-US" sz="1600"/>
              <a:t>https://en.wikipedia.org/wiki/Cross_Industry_Standard_Process_for_Data_Mining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F038F852-2714-494A-81BF-9003F067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641475"/>
            <a:ext cx="8821737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A43F852D-088B-4F44-B7A6-14EE5BF15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Tasks in the CRISP-DM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4" cy="75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35B516C3-2A03-442B-9FCF-F23F8E5DC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461" y="943779"/>
            <a:ext cx="3770796" cy="1243486"/>
          </a:xfrm>
        </p:spPr>
        <p:txBody>
          <a:bodyPr anchor="ctr">
            <a:normAutofit/>
          </a:bodyPr>
          <a:lstStyle/>
          <a:p>
            <a:r>
              <a:rPr lang="en-US" altLang="en-US" sz="3800"/>
              <a:t>Agenda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94340"/>
            <a:ext cx="293685" cy="742365"/>
            <a:chOff x="0" y="823811"/>
            <a:chExt cx="355196" cy="673460"/>
          </a:xfrm>
        </p:grpSpPr>
        <p:sp>
          <p:nvSpPr>
            <p:cNvPr id="9223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4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907" y="2304465"/>
            <a:ext cx="3553420" cy="30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BB136CF-F58A-4AF4-B43A-8DB97003D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420" y="2568950"/>
            <a:ext cx="3769837" cy="4386755"/>
          </a:xfrm>
        </p:spPr>
        <p:txBody>
          <a:bodyPr anchor="ctr">
            <a:normAutofit/>
          </a:bodyPr>
          <a:lstStyle/>
          <a:p>
            <a:r>
              <a:rPr lang="en-US" altLang="en-US" sz="1900" dirty="0"/>
              <a:t>What is Data Mining?</a:t>
            </a:r>
          </a:p>
          <a:p>
            <a:r>
              <a:rPr lang="en-US" altLang="en-US" sz="1900" b="1" dirty="0"/>
              <a:t>Data Mining Tasks</a:t>
            </a:r>
          </a:p>
          <a:p>
            <a:r>
              <a:rPr lang="en-US" altLang="en-US" sz="1900" dirty="0"/>
              <a:t>Relationship to Statistics, Optimization, Machine Learning and AI</a:t>
            </a:r>
          </a:p>
          <a:p>
            <a:r>
              <a:rPr lang="en-US" altLang="en-US" sz="1900" dirty="0"/>
              <a:t>Tools</a:t>
            </a:r>
          </a:p>
          <a:p>
            <a:r>
              <a:rPr lang="en-US" altLang="en-US" sz="1900" dirty="0"/>
              <a:t>Data</a:t>
            </a:r>
          </a:p>
          <a:p>
            <a:r>
              <a:rPr lang="en-US" altLang="en-US" sz="1900" dirty="0"/>
              <a:t>Legal, Privacy and Security Issues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5078" y="0"/>
            <a:ext cx="1235547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1158" y="566427"/>
            <a:ext cx="4968681" cy="64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352FAE6-CF59-ED2B-2221-59A185BE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 bwMode="auto">
          <a:xfrm>
            <a:off x="4901234" y="772714"/>
            <a:ext cx="4653122" cy="60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04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3342</Words>
  <Application>Microsoft Office PowerPoint</Application>
  <PresentationFormat>Custom</PresentationFormat>
  <Paragraphs>787</Paragraphs>
  <Slides>69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Microsoft YaHei</vt:lpstr>
      <vt:lpstr>Arial</vt:lpstr>
      <vt:lpstr>Calibri</vt:lpstr>
      <vt:lpstr>Calibri Light</vt:lpstr>
      <vt:lpstr>Monotype Sorts</vt:lpstr>
      <vt:lpstr>Open Sans</vt:lpstr>
      <vt:lpstr>source sans pro</vt:lpstr>
      <vt:lpstr>Times New Roman</vt:lpstr>
      <vt:lpstr>Ubuntu</vt:lpstr>
      <vt:lpstr>Wingdings</vt:lpstr>
      <vt:lpstr>Office Theme</vt:lpstr>
      <vt:lpstr>Introduction to Data Mining     Chapter 1 Introduction </vt:lpstr>
      <vt:lpstr>Agenda</vt:lpstr>
      <vt:lpstr>What is Data Mining?</vt:lpstr>
      <vt:lpstr>Why Data Mining? Commercial Viewpoint</vt:lpstr>
      <vt:lpstr>Why Mine Data?  Scientific Viewpoint</vt:lpstr>
      <vt:lpstr>Knowledge Discovery in Databases (KDD) Process</vt:lpstr>
      <vt:lpstr>CRISP-DM Reference Model</vt:lpstr>
      <vt:lpstr>Tasks in the CRISP-DM Model</vt:lpstr>
      <vt:lpstr>Agenda</vt:lpstr>
      <vt:lpstr>Data Mining Tasks</vt:lpstr>
      <vt:lpstr>Data Mining Tasks</vt:lpstr>
      <vt:lpstr>Data Mining Tasks</vt:lpstr>
      <vt:lpstr>Clustering</vt:lpstr>
      <vt:lpstr>Clustering: Market Segmentation</vt:lpstr>
      <vt:lpstr>Clustering Documents</vt:lpstr>
      <vt:lpstr>Clustering: Data Reduction</vt:lpstr>
      <vt:lpstr>Data Mining Tasks</vt:lpstr>
      <vt:lpstr>Association Rule Discovery</vt:lpstr>
      <vt:lpstr>Association Rule Discovery  Marketing and Sales Promotion</vt:lpstr>
      <vt:lpstr>Association Rule Discovery  Supermarket shelf management</vt:lpstr>
      <vt:lpstr>Association Rule Discovery Inventory Management</vt:lpstr>
      <vt:lpstr>Data Mining Tasks</vt:lpstr>
      <vt:lpstr>Regression</vt:lpstr>
      <vt:lpstr>Data Mining Tasks</vt:lpstr>
      <vt:lpstr>Classification</vt:lpstr>
      <vt:lpstr>Classification</vt:lpstr>
      <vt:lpstr>Classification: Direct Marketing</vt:lpstr>
      <vt:lpstr>Classification: Customer Attrition/Churn</vt:lpstr>
      <vt:lpstr>Classification: Sky Survey Cataloging</vt:lpstr>
      <vt:lpstr>Data Mining Tasks</vt:lpstr>
      <vt:lpstr>Deviation/Anomaly Detection</vt:lpstr>
      <vt:lpstr>Other Data Mining Tasks</vt:lpstr>
      <vt:lpstr>Challenges of Data Mining</vt:lpstr>
      <vt:lpstr>Agenda</vt:lpstr>
      <vt:lpstr>Origins of  Data Mining</vt:lpstr>
      <vt:lpstr>Relationship to other Fields</vt:lpstr>
      <vt:lpstr>Relationship to other Fields</vt:lpstr>
      <vt:lpstr>Relationship to other Fields</vt:lpstr>
      <vt:lpstr>Relationship to other Fields</vt:lpstr>
      <vt:lpstr>Relationship to other Fields</vt:lpstr>
      <vt:lpstr>Relationship to other Fields</vt:lpstr>
      <vt:lpstr>Relationship to other Fields</vt:lpstr>
      <vt:lpstr>Relationship to other Fields</vt:lpstr>
      <vt:lpstr>Analytics, Data Science and Big Data</vt:lpstr>
      <vt:lpstr>Analytics covers Data Mining</vt:lpstr>
      <vt:lpstr>The Prescriptive Analytics Approach</vt:lpstr>
      <vt:lpstr>A Data Scientist does Analytics  </vt:lpstr>
      <vt:lpstr>Agenda</vt:lpstr>
      <vt:lpstr>Tools: Commercial Players</vt:lpstr>
      <vt:lpstr>Tools: Popularity</vt:lpstr>
      <vt:lpstr>Tools: Types</vt:lpstr>
      <vt:lpstr>Tools: Simple GUI</vt:lpstr>
      <vt:lpstr>Tools: Process oriented</vt:lpstr>
      <vt:lpstr>Tools: Programming oriented</vt:lpstr>
      <vt:lpstr>PowerPoint Presentation</vt:lpstr>
      <vt:lpstr>Agenda</vt:lpstr>
      <vt:lpstr>Data</vt:lpstr>
      <vt:lpstr>Data Warehouse</vt:lpstr>
      <vt:lpstr>Data Warehouse</vt:lpstr>
      <vt:lpstr>ETL: Extract, Transform and Load</vt:lpstr>
      <vt:lpstr>OnLine Analytical Processing (OLAP)</vt:lpstr>
      <vt:lpstr>Big Data</vt:lpstr>
      <vt:lpstr>Agenda</vt:lpstr>
      <vt:lpstr>Legal, Privacy and Security Issues</vt:lpstr>
      <vt:lpstr>Legal, Privacy and Security Issues</vt:lpstr>
      <vt:lpstr>Legal, Privacy and Security Issues</vt:lpstr>
      <vt:lpstr>PowerPoint Presentation</vt:lpstr>
      <vt:lpstr>Here is what the small print says...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Mining Methods and Tools </dc:title>
  <dc:creator>michael</dc:creator>
  <cp:lastModifiedBy>Hahsler, Michael</cp:lastModifiedBy>
  <cp:revision>16</cp:revision>
  <dcterms:created xsi:type="dcterms:W3CDTF">2021-01-15T16:39:58Z</dcterms:created>
  <dcterms:modified xsi:type="dcterms:W3CDTF">2024-09-11T16:33:08Z</dcterms:modified>
</cp:coreProperties>
</file>