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71" r:id="rId1"/>
  </p:sldMasterIdLst>
  <p:notesMasterIdLst>
    <p:notesMasterId r:id="rId74"/>
  </p:notesMasterIdLst>
  <p:sldIdLst>
    <p:sldId id="334" r:id="rId2"/>
    <p:sldId id="335" r:id="rId3"/>
    <p:sldId id="337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332" r:id="rId44"/>
    <p:sldId id="298" r:id="rId45"/>
    <p:sldId id="300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31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6" r:id="rId68"/>
    <p:sldId id="327" r:id="rId69"/>
    <p:sldId id="328" r:id="rId70"/>
    <p:sldId id="329" r:id="rId71"/>
    <p:sldId id="330" r:id="rId72"/>
    <p:sldId id="333" r:id="rId7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7" d="100"/>
          <a:sy n="137" d="100"/>
        </p:scale>
        <p:origin x="2370" y="12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>
            <a:extLst>
              <a:ext uri="{FF2B5EF4-FFF2-40B4-BE49-F238E27FC236}">
                <a16:creationId xmlns:a16="http://schemas.microsoft.com/office/drawing/2014/main" id="{178B15C5-35E6-443A-9E90-126F4241D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27F26602-F534-43F4-AE9F-5FDFC9C3D60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973138" y="4560888"/>
            <a:ext cx="5365750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A8C560D-2381-4653-9DEC-51037AE4080E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8375" cy="358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9C5A6EE-2107-4610-A3EE-3D7D4253C8C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EAF9E2E-023C-4A8D-996B-ED8627AE5C58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77825" name="Rectangle 1">
            <a:extLst>
              <a:ext uri="{FF2B5EF4-FFF2-40B4-BE49-F238E27FC236}">
                <a16:creationId xmlns:a16="http://schemas.microsoft.com/office/drawing/2014/main" id="{9E2F1D6F-3701-48F2-860A-7FDFCFE5FE4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54E14DE4-C6AA-4E5B-B597-F7D16B910F6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1">
            <a:extLst>
              <a:ext uri="{FF2B5EF4-FFF2-40B4-BE49-F238E27FC236}">
                <a16:creationId xmlns:a16="http://schemas.microsoft.com/office/drawing/2014/main" id="{DF56C8C2-6153-4DEC-9733-E731A48192F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090" name="Rectangle 2">
            <a:extLst>
              <a:ext uri="{FF2B5EF4-FFF2-40B4-BE49-F238E27FC236}">
                <a16:creationId xmlns:a16="http://schemas.microsoft.com/office/drawing/2014/main" id="{09BBDC58-2935-4208-A8D2-C50FE5F695E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1">
            <a:extLst>
              <a:ext uri="{FF2B5EF4-FFF2-40B4-BE49-F238E27FC236}">
                <a16:creationId xmlns:a16="http://schemas.microsoft.com/office/drawing/2014/main" id="{7AC464A0-EC7A-4806-A491-E6720F0489B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0114" name="Rectangle 2">
            <a:extLst>
              <a:ext uri="{FF2B5EF4-FFF2-40B4-BE49-F238E27FC236}">
                <a16:creationId xmlns:a16="http://schemas.microsoft.com/office/drawing/2014/main" id="{8B74688D-956B-4D11-90F1-6921A9322D1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1">
            <a:extLst>
              <a:ext uri="{FF2B5EF4-FFF2-40B4-BE49-F238E27FC236}">
                <a16:creationId xmlns:a16="http://schemas.microsoft.com/office/drawing/2014/main" id="{D7A7E633-E122-4B9E-A529-EFEDDAB713A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60475" y="720725"/>
            <a:ext cx="4799013" cy="359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93A78A99-20AE-4467-9A18-04A52D6DEC2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1">
            <a:extLst>
              <a:ext uri="{FF2B5EF4-FFF2-40B4-BE49-F238E27FC236}">
                <a16:creationId xmlns:a16="http://schemas.microsoft.com/office/drawing/2014/main" id="{AFCFAA32-47E9-4529-87DF-FF2997C636B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60475" y="720725"/>
            <a:ext cx="4799013" cy="359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28D9E8EA-9B01-440A-9804-D837D1D3F80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">
            <a:extLst>
              <a:ext uri="{FF2B5EF4-FFF2-40B4-BE49-F238E27FC236}">
                <a16:creationId xmlns:a16="http://schemas.microsoft.com/office/drawing/2014/main" id="{6081F22A-4E7B-4C03-AC49-B19E3DC5CED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60475" y="720725"/>
            <a:ext cx="4799013" cy="359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23D9DD41-80D4-4DBE-87F9-F2103537C43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1">
            <a:extLst>
              <a:ext uri="{FF2B5EF4-FFF2-40B4-BE49-F238E27FC236}">
                <a16:creationId xmlns:a16="http://schemas.microsoft.com/office/drawing/2014/main" id="{3CD1215C-82A7-446F-BFE1-A172D8EBAA5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60475" y="720725"/>
            <a:ext cx="4799013" cy="359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234" name="Rectangle 2">
            <a:extLst>
              <a:ext uri="{FF2B5EF4-FFF2-40B4-BE49-F238E27FC236}">
                <a16:creationId xmlns:a16="http://schemas.microsoft.com/office/drawing/2014/main" id="{3DFE796F-2CB1-49A2-AE4B-CE1EFEC3F71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1">
            <a:extLst>
              <a:ext uri="{FF2B5EF4-FFF2-40B4-BE49-F238E27FC236}">
                <a16:creationId xmlns:a16="http://schemas.microsoft.com/office/drawing/2014/main" id="{1BC1C8CD-F504-44D2-9630-F9D552C29F7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60475" y="720725"/>
            <a:ext cx="4799013" cy="359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6258" name="Rectangle 2">
            <a:extLst>
              <a:ext uri="{FF2B5EF4-FFF2-40B4-BE49-F238E27FC236}">
                <a16:creationId xmlns:a16="http://schemas.microsoft.com/office/drawing/2014/main" id="{C22683CC-DB54-4535-9587-D376CAD8186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1">
            <a:extLst>
              <a:ext uri="{FF2B5EF4-FFF2-40B4-BE49-F238E27FC236}">
                <a16:creationId xmlns:a16="http://schemas.microsoft.com/office/drawing/2014/main" id="{EB068CF3-EAB6-4435-955C-7CA232F9A7E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60475" y="720725"/>
            <a:ext cx="4799013" cy="359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7282" name="Rectangle 2">
            <a:extLst>
              <a:ext uri="{FF2B5EF4-FFF2-40B4-BE49-F238E27FC236}">
                <a16:creationId xmlns:a16="http://schemas.microsoft.com/office/drawing/2014/main" id="{5AEAD0A7-60B4-48E7-B746-F84D8366D05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1">
            <a:extLst>
              <a:ext uri="{FF2B5EF4-FFF2-40B4-BE49-F238E27FC236}">
                <a16:creationId xmlns:a16="http://schemas.microsoft.com/office/drawing/2014/main" id="{5420AE47-BE52-4ECE-B751-9049DEBF6A6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60475" y="720725"/>
            <a:ext cx="4799013" cy="359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8306" name="Rectangle 2">
            <a:extLst>
              <a:ext uri="{FF2B5EF4-FFF2-40B4-BE49-F238E27FC236}">
                <a16:creationId xmlns:a16="http://schemas.microsoft.com/office/drawing/2014/main" id="{1009D51B-471E-4264-BAF4-96917E514FA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1">
            <a:extLst>
              <a:ext uri="{FF2B5EF4-FFF2-40B4-BE49-F238E27FC236}">
                <a16:creationId xmlns:a16="http://schemas.microsoft.com/office/drawing/2014/main" id="{AE6302D8-B842-44B1-8A67-C21280E210D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60475" y="720725"/>
            <a:ext cx="4799013" cy="359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9330" name="Rectangle 2">
            <a:extLst>
              <a:ext uri="{FF2B5EF4-FFF2-40B4-BE49-F238E27FC236}">
                <a16:creationId xmlns:a16="http://schemas.microsoft.com/office/drawing/2014/main" id="{2D3D8FC7-6CDD-4E23-84FB-0742E27D536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39E3C0-AC1F-4957-AF03-F2CB6BFA453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6694D97-92B9-4137-9911-DD949C7051EE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84993" name="Rectangle 1">
            <a:extLst>
              <a:ext uri="{FF2B5EF4-FFF2-40B4-BE49-F238E27FC236}">
                <a16:creationId xmlns:a16="http://schemas.microsoft.com/office/drawing/2014/main" id="{04DBE8D6-6D86-4641-A385-64F90B144DA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A6EE4523-B263-4292-8EB3-1979EF7C175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>
            <a:extLst>
              <a:ext uri="{FF2B5EF4-FFF2-40B4-BE49-F238E27FC236}">
                <a16:creationId xmlns:a16="http://schemas.microsoft.com/office/drawing/2014/main" id="{9E2F096B-EA2B-4F78-B0AB-3A1364C146C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60475" y="720725"/>
            <a:ext cx="4799013" cy="359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0354" name="Rectangle 2">
            <a:extLst>
              <a:ext uri="{FF2B5EF4-FFF2-40B4-BE49-F238E27FC236}">
                <a16:creationId xmlns:a16="http://schemas.microsoft.com/office/drawing/2014/main" id="{0D200FFF-DB10-4ED1-B641-67519351F4A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1">
            <a:extLst>
              <a:ext uri="{FF2B5EF4-FFF2-40B4-BE49-F238E27FC236}">
                <a16:creationId xmlns:a16="http://schemas.microsoft.com/office/drawing/2014/main" id="{D65020B5-946F-4996-945C-895E55ED6D8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1378" name="Rectangle 2">
            <a:extLst>
              <a:ext uri="{FF2B5EF4-FFF2-40B4-BE49-F238E27FC236}">
                <a16:creationId xmlns:a16="http://schemas.microsoft.com/office/drawing/2014/main" id="{133009CC-4DCC-4FBB-A39A-BEEA6D34C91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1">
            <a:extLst>
              <a:ext uri="{FF2B5EF4-FFF2-40B4-BE49-F238E27FC236}">
                <a16:creationId xmlns:a16="http://schemas.microsoft.com/office/drawing/2014/main" id="{C9880C20-8F13-456A-8434-99443EB2AD7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02" name="Rectangle 2">
            <a:extLst>
              <a:ext uri="{FF2B5EF4-FFF2-40B4-BE49-F238E27FC236}">
                <a16:creationId xmlns:a16="http://schemas.microsoft.com/office/drawing/2014/main" id="{43922F4C-0407-47F6-860E-75BB3E8570D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1">
            <a:extLst>
              <a:ext uri="{FF2B5EF4-FFF2-40B4-BE49-F238E27FC236}">
                <a16:creationId xmlns:a16="http://schemas.microsoft.com/office/drawing/2014/main" id="{05013BE4-F705-4CF1-A80D-48CA6DB878A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3426" name="Rectangle 2">
            <a:extLst>
              <a:ext uri="{FF2B5EF4-FFF2-40B4-BE49-F238E27FC236}">
                <a16:creationId xmlns:a16="http://schemas.microsoft.com/office/drawing/2014/main" id="{4775EFA9-A770-43BE-BE53-67F96B104C0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1">
            <a:extLst>
              <a:ext uri="{FF2B5EF4-FFF2-40B4-BE49-F238E27FC236}">
                <a16:creationId xmlns:a16="http://schemas.microsoft.com/office/drawing/2014/main" id="{809EF075-01C0-46D7-84E2-64CC4E0582A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60475" y="720725"/>
            <a:ext cx="4799013" cy="359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4450" name="Rectangle 2">
            <a:extLst>
              <a:ext uri="{FF2B5EF4-FFF2-40B4-BE49-F238E27FC236}">
                <a16:creationId xmlns:a16="http://schemas.microsoft.com/office/drawing/2014/main" id="{0B1B5A81-D6EF-448F-961A-71280799917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1">
            <a:extLst>
              <a:ext uri="{FF2B5EF4-FFF2-40B4-BE49-F238E27FC236}">
                <a16:creationId xmlns:a16="http://schemas.microsoft.com/office/drawing/2014/main" id="{E92E1AB0-4287-486A-AFA2-37BCD27F8D8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5474" name="Rectangle 2">
            <a:extLst>
              <a:ext uri="{FF2B5EF4-FFF2-40B4-BE49-F238E27FC236}">
                <a16:creationId xmlns:a16="http://schemas.microsoft.com/office/drawing/2014/main" id="{F298E431-7443-4F63-BF67-7094748EE10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1">
            <a:extLst>
              <a:ext uri="{FF2B5EF4-FFF2-40B4-BE49-F238E27FC236}">
                <a16:creationId xmlns:a16="http://schemas.microsoft.com/office/drawing/2014/main" id="{28C65A70-26E7-467B-8F2F-66F7CBD2E7F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6498" name="Rectangle 2">
            <a:extLst>
              <a:ext uri="{FF2B5EF4-FFF2-40B4-BE49-F238E27FC236}">
                <a16:creationId xmlns:a16="http://schemas.microsoft.com/office/drawing/2014/main" id="{0C5796FD-5237-4820-8BA0-FE3F9B7B008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1">
            <a:extLst>
              <a:ext uri="{FF2B5EF4-FFF2-40B4-BE49-F238E27FC236}">
                <a16:creationId xmlns:a16="http://schemas.microsoft.com/office/drawing/2014/main" id="{BBB2F986-44EF-40CB-8719-2223836247D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60475" y="720725"/>
            <a:ext cx="4799013" cy="359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7842E4C9-FAD1-4D38-AEB9-4FF45B25ACF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1">
            <a:extLst>
              <a:ext uri="{FF2B5EF4-FFF2-40B4-BE49-F238E27FC236}">
                <a16:creationId xmlns:a16="http://schemas.microsoft.com/office/drawing/2014/main" id="{04CEBF2F-2343-4263-9661-E43AC853938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8546" name="Rectangle 2">
            <a:extLst>
              <a:ext uri="{FF2B5EF4-FFF2-40B4-BE49-F238E27FC236}">
                <a16:creationId xmlns:a16="http://schemas.microsoft.com/office/drawing/2014/main" id="{BFA8E118-2E35-4E71-B33B-A5D1B943575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1">
            <a:extLst>
              <a:ext uri="{FF2B5EF4-FFF2-40B4-BE49-F238E27FC236}">
                <a16:creationId xmlns:a16="http://schemas.microsoft.com/office/drawing/2014/main" id="{FDB841B9-EF25-4B47-80C1-EB4336740EB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9570" name="Rectangle 2">
            <a:extLst>
              <a:ext uri="{FF2B5EF4-FFF2-40B4-BE49-F238E27FC236}">
                <a16:creationId xmlns:a16="http://schemas.microsoft.com/office/drawing/2014/main" id="{C2BB78C8-4964-4115-A4EF-F5132C9005A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>
            <a:extLst>
              <a:ext uri="{FF2B5EF4-FFF2-40B4-BE49-F238E27FC236}">
                <a16:creationId xmlns:a16="http://schemas.microsoft.com/office/drawing/2014/main" id="{D1516EEE-25FB-4CE5-A660-F2E49EBED0E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2FA02337-430E-4008-8DD0-66835D4B873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1">
            <a:extLst>
              <a:ext uri="{FF2B5EF4-FFF2-40B4-BE49-F238E27FC236}">
                <a16:creationId xmlns:a16="http://schemas.microsoft.com/office/drawing/2014/main" id="{75AD63DD-3DB8-4E73-91EF-FF908A06EA6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1681B280-92B3-4A14-AA89-CCCA65D8A50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1">
            <a:extLst>
              <a:ext uri="{FF2B5EF4-FFF2-40B4-BE49-F238E27FC236}">
                <a16:creationId xmlns:a16="http://schemas.microsoft.com/office/drawing/2014/main" id="{593309E1-7C1B-49CB-ADBD-4CD7A011D47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1618" name="Rectangle 2">
            <a:extLst>
              <a:ext uri="{FF2B5EF4-FFF2-40B4-BE49-F238E27FC236}">
                <a16:creationId xmlns:a16="http://schemas.microsoft.com/office/drawing/2014/main" id="{9EE12F55-CC5E-48C8-84DE-A9E7611476B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1">
            <a:extLst>
              <a:ext uri="{FF2B5EF4-FFF2-40B4-BE49-F238E27FC236}">
                <a16:creationId xmlns:a16="http://schemas.microsoft.com/office/drawing/2014/main" id="{60F50A18-F6CC-497D-89C9-621EB3430DF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60475" y="720725"/>
            <a:ext cx="4799013" cy="359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FEC0CFE8-49A1-4FCC-A835-689E0AD7D44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1">
            <a:extLst>
              <a:ext uri="{FF2B5EF4-FFF2-40B4-BE49-F238E27FC236}">
                <a16:creationId xmlns:a16="http://schemas.microsoft.com/office/drawing/2014/main" id="{E53BA3CA-13A1-497F-832A-5F57FB11E37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60475" y="720725"/>
            <a:ext cx="4799013" cy="359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3666" name="Rectangle 2">
            <a:extLst>
              <a:ext uri="{FF2B5EF4-FFF2-40B4-BE49-F238E27FC236}">
                <a16:creationId xmlns:a16="http://schemas.microsoft.com/office/drawing/2014/main" id="{8A2304D3-E35F-4FBB-B5BF-B86F08E0944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1">
            <a:extLst>
              <a:ext uri="{FF2B5EF4-FFF2-40B4-BE49-F238E27FC236}">
                <a16:creationId xmlns:a16="http://schemas.microsoft.com/office/drawing/2014/main" id="{4F041947-A8BE-4EB5-8B75-0CC1624C059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60475" y="720725"/>
            <a:ext cx="4799013" cy="359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4690" name="Rectangle 2">
            <a:extLst>
              <a:ext uri="{FF2B5EF4-FFF2-40B4-BE49-F238E27FC236}">
                <a16:creationId xmlns:a16="http://schemas.microsoft.com/office/drawing/2014/main" id="{977E7F70-77DE-4CB1-BB0A-5CF09A633C3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1">
            <a:extLst>
              <a:ext uri="{FF2B5EF4-FFF2-40B4-BE49-F238E27FC236}">
                <a16:creationId xmlns:a16="http://schemas.microsoft.com/office/drawing/2014/main" id="{2AD369B1-C2C9-4353-B0D7-78524ACB177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60475" y="720725"/>
            <a:ext cx="4799013" cy="359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5714" name="Rectangle 2">
            <a:extLst>
              <a:ext uri="{FF2B5EF4-FFF2-40B4-BE49-F238E27FC236}">
                <a16:creationId xmlns:a16="http://schemas.microsoft.com/office/drawing/2014/main" id="{3E2F2EBA-7E14-49A5-97F1-17887BECD39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1">
            <a:extLst>
              <a:ext uri="{FF2B5EF4-FFF2-40B4-BE49-F238E27FC236}">
                <a16:creationId xmlns:a16="http://schemas.microsoft.com/office/drawing/2014/main" id="{7A6BA34E-ED6A-4D11-B1B4-35501464412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60475" y="720725"/>
            <a:ext cx="4799013" cy="359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6738" name="Rectangle 2">
            <a:extLst>
              <a:ext uri="{FF2B5EF4-FFF2-40B4-BE49-F238E27FC236}">
                <a16:creationId xmlns:a16="http://schemas.microsoft.com/office/drawing/2014/main" id="{EE228B75-BB97-4A7F-8155-D1444A24CB8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1">
            <a:extLst>
              <a:ext uri="{FF2B5EF4-FFF2-40B4-BE49-F238E27FC236}">
                <a16:creationId xmlns:a16="http://schemas.microsoft.com/office/drawing/2014/main" id="{DBF51D77-1C5C-4511-8B37-0942644D795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60475" y="720725"/>
            <a:ext cx="4799013" cy="359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7762" name="Rectangle 2">
            <a:extLst>
              <a:ext uri="{FF2B5EF4-FFF2-40B4-BE49-F238E27FC236}">
                <a16:creationId xmlns:a16="http://schemas.microsoft.com/office/drawing/2014/main" id="{CB3292F8-FD4B-44A5-A1DB-E6F3E3A53D9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1">
            <a:extLst>
              <a:ext uri="{FF2B5EF4-FFF2-40B4-BE49-F238E27FC236}">
                <a16:creationId xmlns:a16="http://schemas.microsoft.com/office/drawing/2014/main" id="{E2DB0906-21FB-4727-8AE2-925D13535E6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60475" y="720725"/>
            <a:ext cx="4799013" cy="359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8786" name="Rectangle 2">
            <a:extLst>
              <a:ext uri="{FF2B5EF4-FFF2-40B4-BE49-F238E27FC236}">
                <a16:creationId xmlns:a16="http://schemas.microsoft.com/office/drawing/2014/main" id="{15C13AA6-21C5-41AA-A7FA-365475AD7A6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1">
            <a:extLst>
              <a:ext uri="{FF2B5EF4-FFF2-40B4-BE49-F238E27FC236}">
                <a16:creationId xmlns:a16="http://schemas.microsoft.com/office/drawing/2014/main" id="{11A4437C-D9BD-482D-A3B3-A1B4BDE2696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9810" name="Rectangle 2">
            <a:extLst>
              <a:ext uri="{FF2B5EF4-FFF2-40B4-BE49-F238E27FC236}">
                <a16:creationId xmlns:a16="http://schemas.microsoft.com/office/drawing/2014/main" id="{5AB273AE-B2AD-4603-B181-258FF8C2A78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>
            <a:extLst>
              <a:ext uri="{FF2B5EF4-FFF2-40B4-BE49-F238E27FC236}">
                <a16:creationId xmlns:a16="http://schemas.microsoft.com/office/drawing/2014/main" id="{8BD90637-8029-467B-B55E-A90799743DF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60475" y="720725"/>
            <a:ext cx="4799013" cy="359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4FABC044-17E0-4B7C-A227-EAA059621E7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1">
            <a:extLst>
              <a:ext uri="{FF2B5EF4-FFF2-40B4-BE49-F238E27FC236}">
                <a16:creationId xmlns:a16="http://schemas.microsoft.com/office/drawing/2014/main" id="{AEB8EF97-09F1-4AE6-8234-B1D9AF7FD9F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0834" name="Rectangle 2">
            <a:extLst>
              <a:ext uri="{FF2B5EF4-FFF2-40B4-BE49-F238E27FC236}">
                <a16:creationId xmlns:a16="http://schemas.microsoft.com/office/drawing/2014/main" id="{FE120BD6-D65E-4484-BABD-8B4C1FBF87A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1">
            <a:extLst>
              <a:ext uri="{FF2B5EF4-FFF2-40B4-BE49-F238E27FC236}">
                <a16:creationId xmlns:a16="http://schemas.microsoft.com/office/drawing/2014/main" id="{D7186D27-F51E-4A34-9F8C-2F73325C0BF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1858" name="Rectangle 2">
            <a:extLst>
              <a:ext uri="{FF2B5EF4-FFF2-40B4-BE49-F238E27FC236}">
                <a16:creationId xmlns:a16="http://schemas.microsoft.com/office/drawing/2014/main" id="{1BE21C9A-292E-4407-A10D-FDD0881103C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1">
            <a:extLst>
              <a:ext uri="{FF2B5EF4-FFF2-40B4-BE49-F238E27FC236}">
                <a16:creationId xmlns:a16="http://schemas.microsoft.com/office/drawing/2014/main" id="{08B66325-2DBE-4930-8CE1-753AC975397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60475" y="720725"/>
            <a:ext cx="4799013" cy="359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882" name="Rectangle 2">
            <a:extLst>
              <a:ext uri="{FF2B5EF4-FFF2-40B4-BE49-F238E27FC236}">
                <a16:creationId xmlns:a16="http://schemas.microsoft.com/office/drawing/2014/main" id="{F21E03CB-B553-498F-AE7D-31409A3B4F2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1">
            <a:extLst>
              <a:ext uri="{FF2B5EF4-FFF2-40B4-BE49-F238E27FC236}">
                <a16:creationId xmlns:a16="http://schemas.microsoft.com/office/drawing/2014/main" id="{437337B6-00B8-4887-BFC1-C83A5A3C67C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4930" name="Rectangle 2">
            <a:extLst>
              <a:ext uri="{FF2B5EF4-FFF2-40B4-BE49-F238E27FC236}">
                <a16:creationId xmlns:a16="http://schemas.microsoft.com/office/drawing/2014/main" id="{09ACA333-36B1-4B59-BF84-DDA9EFB49DB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1">
            <a:extLst>
              <a:ext uri="{FF2B5EF4-FFF2-40B4-BE49-F238E27FC236}">
                <a16:creationId xmlns:a16="http://schemas.microsoft.com/office/drawing/2014/main" id="{16970E72-1F7E-4DB4-A04F-BA7D7347DF1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60475" y="720725"/>
            <a:ext cx="4799013" cy="359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6978" name="Rectangle 2">
            <a:extLst>
              <a:ext uri="{FF2B5EF4-FFF2-40B4-BE49-F238E27FC236}">
                <a16:creationId xmlns:a16="http://schemas.microsoft.com/office/drawing/2014/main" id="{B7052E36-3994-4D86-9D70-71CAEE3794A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1">
            <a:extLst>
              <a:ext uri="{FF2B5EF4-FFF2-40B4-BE49-F238E27FC236}">
                <a16:creationId xmlns:a16="http://schemas.microsoft.com/office/drawing/2014/main" id="{FC3ED1E3-24C4-4955-A83E-F76C34C8F92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60475" y="720725"/>
            <a:ext cx="4799013" cy="359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8002" name="Rectangle 2">
            <a:extLst>
              <a:ext uri="{FF2B5EF4-FFF2-40B4-BE49-F238E27FC236}">
                <a16:creationId xmlns:a16="http://schemas.microsoft.com/office/drawing/2014/main" id="{E26C800E-C431-4EF3-BF60-0B3D7FF8836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1">
            <a:extLst>
              <a:ext uri="{FF2B5EF4-FFF2-40B4-BE49-F238E27FC236}">
                <a16:creationId xmlns:a16="http://schemas.microsoft.com/office/drawing/2014/main" id="{5761128B-5669-481E-8629-6627B6B2AB7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9026" name="Rectangle 2">
            <a:extLst>
              <a:ext uri="{FF2B5EF4-FFF2-40B4-BE49-F238E27FC236}">
                <a16:creationId xmlns:a16="http://schemas.microsoft.com/office/drawing/2014/main" id="{74FA9E44-13E2-41DB-A02F-6A51A2BEE56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1">
            <a:extLst>
              <a:ext uri="{FF2B5EF4-FFF2-40B4-BE49-F238E27FC236}">
                <a16:creationId xmlns:a16="http://schemas.microsoft.com/office/drawing/2014/main" id="{D8FF1D56-8112-45CF-A4AB-67877E3AC49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0050" name="Rectangle 2">
            <a:extLst>
              <a:ext uri="{FF2B5EF4-FFF2-40B4-BE49-F238E27FC236}">
                <a16:creationId xmlns:a16="http://schemas.microsoft.com/office/drawing/2014/main" id="{8DCE6E2B-C1CA-46DB-9B18-0453C28EA9B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1">
            <a:extLst>
              <a:ext uri="{FF2B5EF4-FFF2-40B4-BE49-F238E27FC236}">
                <a16:creationId xmlns:a16="http://schemas.microsoft.com/office/drawing/2014/main" id="{FE258689-5A4B-4D17-AB7C-CA823492366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1074" name="Rectangle 2">
            <a:extLst>
              <a:ext uri="{FF2B5EF4-FFF2-40B4-BE49-F238E27FC236}">
                <a16:creationId xmlns:a16="http://schemas.microsoft.com/office/drawing/2014/main" id="{803CFEB7-8C2A-400C-9571-5F6193F282C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1">
            <a:extLst>
              <a:ext uri="{FF2B5EF4-FFF2-40B4-BE49-F238E27FC236}">
                <a16:creationId xmlns:a16="http://schemas.microsoft.com/office/drawing/2014/main" id="{BE4EB99B-D67F-40FE-95F5-2569B29C03D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2098" name="Rectangle 2">
            <a:extLst>
              <a:ext uri="{FF2B5EF4-FFF2-40B4-BE49-F238E27FC236}">
                <a16:creationId xmlns:a16="http://schemas.microsoft.com/office/drawing/2014/main" id="{9066D660-7B0A-42E5-A17D-97A33DBBBCB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">
            <a:extLst>
              <a:ext uri="{FF2B5EF4-FFF2-40B4-BE49-F238E27FC236}">
                <a16:creationId xmlns:a16="http://schemas.microsoft.com/office/drawing/2014/main" id="{F88D5D8D-167F-45C9-9C58-BA36266C943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9893A4A0-8190-4827-9CE2-B40D8D96CA0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1">
            <a:extLst>
              <a:ext uri="{FF2B5EF4-FFF2-40B4-BE49-F238E27FC236}">
                <a16:creationId xmlns:a16="http://schemas.microsoft.com/office/drawing/2014/main" id="{4197A6D1-BA1B-4E61-91CB-C29217B4EEE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22" name="Rectangle 2">
            <a:extLst>
              <a:ext uri="{FF2B5EF4-FFF2-40B4-BE49-F238E27FC236}">
                <a16:creationId xmlns:a16="http://schemas.microsoft.com/office/drawing/2014/main" id="{70C12450-BF18-43A5-994A-5CC8BFFD2FE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1">
            <a:extLst>
              <a:ext uri="{FF2B5EF4-FFF2-40B4-BE49-F238E27FC236}">
                <a16:creationId xmlns:a16="http://schemas.microsoft.com/office/drawing/2014/main" id="{492FAF4D-04B6-43C7-A6DF-6B66F18370A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4146" name="Rectangle 2">
            <a:extLst>
              <a:ext uri="{FF2B5EF4-FFF2-40B4-BE49-F238E27FC236}">
                <a16:creationId xmlns:a16="http://schemas.microsoft.com/office/drawing/2014/main" id="{6DEF8C43-7299-43EA-A7CC-CEFEB5950E8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1">
            <a:extLst>
              <a:ext uri="{FF2B5EF4-FFF2-40B4-BE49-F238E27FC236}">
                <a16:creationId xmlns:a16="http://schemas.microsoft.com/office/drawing/2014/main" id="{4197A6D1-BA1B-4E61-91CB-C29217B4EEE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22" name="Rectangle 2">
            <a:extLst>
              <a:ext uri="{FF2B5EF4-FFF2-40B4-BE49-F238E27FC236}">
                <a16:creationId xmlns:a16="http://schemas.microsoft.com/office/drawing/2014/main" id="{70C12450-BF18-43A5-994A-5CC8BFFD2FE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742679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1">
            <a:extLst>
              <a:ext uri="{FF2B5EF4-FFF2-40B4-BE49-F238E27FC236}">
                <a16:creationId xmlns:a16="http://schemas.microsoft.com/office/drawing/2014/main" id="{E50E798C-A8A1-485B-A694-B60841BCF7D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6194" name="Rectangle 2">
            <a:extLst>
              <a:ext uri="{FF2B5EF4-FFF2-40B4-BE49-F238E27FC236}">
                <a16:creationId xmlns:a16="http://schemas.microsoft.com/office/drawing/2014/main" id="{F0836698-B4A3-452B-9C36-F4E3108CA6B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1">
            <a:extLst>
              <a:ext uri="{FF2B5EF4-FFF2-40B4-BE49-F238E27FC236}">
                <a16:creationId xmlns:a16="http://schemas.microsoft.com/office/drawing/2014/main" id="{615AC062-8B72-40ED-BD21-A72643468B9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7218" name="Rectangle 2">
            <a:extLst>
              <a:ext uri="{FF2B5EF4-FFF2-40B4-BE49-F238E27FC236}">
                <a16:creationId xmlns:a16="http://schemas.microsoft.com/office/drawing/2014/main" id="{C139FCE9-1551-44AC-8B75-7F48C826CE0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1">
            <a:extLst>
              <a:ext uri="{FF2B5EF4-FFF2-40B4-BE49-F238E27FC236}">
                <a16:creationId xmlns:a16="http://schemas.microsoft.com/office/drawing/2014/main" id="{336A8271-7715-473C-8C04-7C3BB94155C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8242" name="Rectangle 2">
            <a:extLst>
              <a:ext uri="{FF2B5EF4-FFF2-40B4-BE49-F238E27FC236}">
                <a16:creationId xmlns:a16="http://schemas.microsoft.com/office/drawing/2014/main" id="{3418BAF8-2C46-4E36-AA45-99A28910B67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1">
            <a:extLst>
              <a:ext uri="{FF2B5EF4-FFF2-40B4-BE49-F238E27FC236}">
                <a16:creationId xmlns:a16="http://schemas.microsoft.com/office/drawing/2014/main" id="{A5007E98-EFB9-406B-8A8D-86DE799E48E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9266" name="Rectangle 2">
            <a:extLst>
              <a:ext uri="{FF2B5EF4-FFF2-40B4-BE49-F238E27FC236}">
                <a16:creationId xmlns:a16="http://schemas.microsoft.com/office/drawing/2014/main" id="{DD268E55-0764-475C-BBF1-4B78716DF3D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1">
            <a:extLst>
              <a:ext uri="{FF2B5EF4-FFF2-40B4-BE49-F238E27FC236}">
                <a16:creationId xmlns:a16="http://schemas.microsoft.com/office/drawing/2014/main" id="{5D9E15EC-21BE-4717-B0E9-85F1FE9F285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0290" name="Rectangle 2">
            <a:extLst>
              <a:ext uri="{FF2B5EF4-FFF2-40B4-BE49-F238E27FC236}">
                <a16:creationId xmlns:a16="http://schemas.microsoft.com/office/drawing/2014/main" id="{D2601029-A21B-45F9-A2A1-9FF19D40208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1">
            <a:extLst>
              <a:ext uri="{FF2B5EF4-FFF2-40B4-BE49-F238E27FC236}">
                <a16:creationId xmlns:a16="http://schemas.microsoft.com/office/drawing/2014/main" id="{FB84DF81-3DCF-4994-99C0-8DEDEEA583E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0718FB82-BDBD-4068-A3E8-C6E558A22DC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1">
            <a:extLst>
              <a:ext uri="{FF2B5EF4-FFF2-40B4-BE49-F238E27FC236}">
                <a16:creationId xmlns:a16="http://schemas.microsoft.com/office/drawing/2014/main" id="{13A0C683-7332-4544-A08A-1B7FFA69D76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2338" name="Rectangle 2">
            <a:extLst>
              <a:ext uri="{FF2B5EF4-FFF2-40B4-BE49-F238E27FC236}">
                <a16:creationId xmlns:a16="http://schemas.microsoft.com/office/drawing/2014/main" id="{435BD5D6-8166-4551-AC02-CC6175B83E2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">
            <a:extLst>
              <a:ext uri="{FF2B5EF4-FFF2-40B4-BE49-F238E27FC236}">
                <a16:creationId xmlns:a16="http://schemas.microsoft.com/office/drawing/2014/main" id="{96A26BE5-6983-4F30-B1DB-FCAD4E25179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60475" y="720725"/>
            <a:ext cx="4799013" cy="359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A54B096D-357B-4BB5-AF94-E491A34CF46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1">
            <a:extLst>
              <a:ext uri="{FF2B5EF4-FFF2-40B4-BE49-F238E27FC236}">
                <a16:creationId xmlns:a16="http://schemas.microsoft.com/office/drawing/2014/main" id="{699A4767-A4A7-4196-81DF-911162E7612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62" name="Rectangle 2">
            <a:extLst>
              <a:ext uri="{FF2B5EF4-FFF2-40B4-BE49-F238E27FC236}">
                <a16:creationId xmlns:a16="http://schemas.microsoft.com/office/drawing/2014/main" id="{4B05FC39-A4D7-4999-83C5-09C1F0B9F4A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1">
            <a:extLst>
              <a:ext uri="{FF2B5EF4-FFF2-40B4-BE49-F238E27FC236}">
                <a16:creationId xmlns:a16="http://schemas.microsoft.com/office/drawing/2014/main" id="{CF548DE0-886E-454F-8494-3A47001C7DD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4386" name="Rectangle 2">
            <a:extLst>
              <a:ext uri="{FF2B5EF4-FFF2-40B4-BE49-F238E27FC236}">
                <a16:creationId xmlns:a16="http://schemas.microsoft.com/office/drawing/2014/main" id="{648B1F04-99A5-4C9C-AAAF-F620A5BCD4F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">
            <a:extLst>
              <a:ext uri="{FF2B5EF4-FFF2-40B4-BE49-F238E27FC236}">
                <a16:creationId xmlns:a16="http://schemas.microsoft.com/office/drawing/2014/main" id="{B51078E1-101E-4259-A12E-26AC0D4A40B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5410" name="Rectangle 2">
            <a:extLst>
              <a:ext uri="{FF2B5EF4-FFF2-40B4-BE49-F238E27FC236}">
                <a16:creationId xmlns:a16="http://schemas.microsoft.com/office/drawing/2014/main" id="{5AF06354-6F3F-496A-9AF7-2F26C9AA1EA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1">
            <a:extLst>
              <a:ext uri="{FF2B5EF4-FFF2-40B4-BE49-F238E27FC236}">
                <a16:creationId xmlns:a16="http://schemas.microsoft.com/office/drawing/2014/main" id="{75123707-E6DA-4CE5-993C-9283E757874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6434" name="Rectangle 2">
            <a:extLst>
              <a:ext uri="{FF2B5EF4-FFF2-40B4-BE49-F238E27FC236}">
                <a16:creationId xmlns:a16="http://schemas.microsoft.com/office/drawing/2014/main" id="{D45C0E5C-C2FC-4004-89D9-31A4A470276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1">
            <a:extLst>
              <a:ext uri="{FF2B5EF4-FFF2-40B4-BE49-F238E27FC236}">
                <a16:creationId xmlns:a16="http://schemas.microsoft.com/office/drawing/2014/main" id="{12637906-5F93-4AE3-8601-B42D9FA3BFC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7458" name="Rectangle 2">
            <a:extLst>
              <a:ext uri="{FF2B5EF4-FFF2-40B4-BE49-F238E27FC236}">
                <a16:creationId xmlns:a16="http://schemas.microsoft.com/office/drawing/2014/main" id="{A36FA8E4-0723-4A49-A530-784B41D1662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1">
            <a:extLst>
              <a:ext uri="{FF2B5EF4-FFF2-40B4-BE49-F238E27FC236}">
                <a16:creationId xmlns:a16="http://schemas.microsoft.com/office/drawing/2014/main" id="{F7EE63B6-4926-40E8-A158-8AA62CA5EDC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1554" name="Rectangle 2">
            <a:extLst>
              <a:ext uri="{FF2B5EF4-FFF2-40B4-BE49-F238E27FC236}">
                <a16:creationId xmlns:a16="http://schemas.microsoft.com/office/drawing/2014/main" id="{3B1F6F9F-07D0-4A66-9CB7-5DF5C13649F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1">
            <a:extLst>
              <a:ext uri="{FF2B5EF4-FFF2-40B4-BE49-F238E27FC236}">
                <a16:creationId xmlns:a16="http://schemas.microsoft.com/office/drawing/2014/main" id="{273F2805-4BD6-437C-8662-A88B5E2C3B3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2578" name="Rectangle 2">
            <a:extLst>
              <a:ext uri="{FF2B5EF4-FFF2-40B4-BE49-F238E27FC236}">
                <a16:creationId xmlns:a16="http://schemas.microsoft.com/office/drawing/2014/main" id="{6213AE98-7F77-45D5-A753-0644C47AF1B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1">
            <a:extLst>
              <a:ext uri="{FF2B5EF4-FFF2-40B4-BE49-F238E27FC236}">
                <a16:creationId xmlns:a16="http://schemas.microsoft.com/office/drawing/2014/main" id="{69C5A980-4E6C-4505-BF81-777F891FD3A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02" name="Rectangle 2">
            <a:extLst>
              <a:ext uri="{FF2B5EF4-FFF2-40B4-BE49-F238E27FC236}">
                <a16:creationId xmlns:a16="http://schemas.microsoft.com/office/drawing/2014/main" id="{8349AE14-C3F6-47DB-B88A-4F6C59F68AD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1">
            <a:extLst>
              <a:ext uri="{FF2B5EF4-FFF2-40B4-BE49-F238E27FC236}">
                <a16:creationId xmlns:a16="http://schemas.microsoft.com/office/drawing/2014/main" id="{244E16C6-AECA-4780-91C7-E8A10594076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4626" name="Rectangle 2">
            <a:extLst>
              <a:ext uri="{FF2B5EF4-FFF2-40B4-BE49-F238E27FC236}">
                <a16:creationId xmlns:a16="http://schemas.microsoft.com/office/drawing/2014/main" id="{59822B25-6360-418B-A8AA-8E451C2B78F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1">
            <a:extLst>
              <a:ext uri="{FF2B5EF4-FFF2-40B4-BE49-F238E27FC236}">
                <a16:creationId xmlns:a16="http://schemas.microsoft.com/office/drawing/2014/main" id="{9C67B10A-B6AE-441A-A542-B1F04574FC2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5650" name="Rectangle 2">
            <a:extLst>
              <a:ext uri="{FF2B5EF4-FFF2-40B4-BE49-F238E27FC236}">
                <a16:creationId xmlns:a16="http://schemas.microsoft.com/office/drawing/2014/main" id="{E343D3EB-10CE-48C2-897C-F1493507988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>
            <a:extLst>
              <a:ext uri="{FF2B5EF4-FFF2-40B4-BE49-F238E27FC236}">
                <a16:creationId xmlns:a16="http://schemas.microsoft.com/office/drawing/2014/main" id="{4FE32EAC-A26D-4E9D-85CC-87D105087B6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018" name="Rectangle 2">
            <a:extLst>
              <a:ext uri="{FF2B5EF4-FFF2-40B4-BE49-F238E27FC236}">
                <a16:creationId xmlns:a16="http://schemas.microsoft.com/office/drawing/2014/main" id="{B4BDB578-19FB-41F2-A364-4240E6A6576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1">
            <a:extLst>
              <a:ext uri="{FF2B5EF4-FFF2-40B4-BE49-F238E27FC236}">
                <a16:creationId xmlns:a16="http://schemas.microsoft.com/office/drawing/2014/main" id="{FDB841B9-EF25-4B47-80C1-EB4336740EB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9570" name="Rectangle 2">
            <a:extLst>
              <a:ext uri="{FF2B5EF4-FFF2-40B4-BE49-F238E27FC236}">
                <a16:creationId xmlns:a16="http://schemas.microsoft.com/office/drawing/2014/main" id="{C2BB78C8-4964-4115-A4EF-F5132C9005A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1919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">
            <a:extLst>
              <a:ext uri="{FF2B5EF4-FFF2-40B4-BE49-F238E27FC236}">
                <a16:creationId xmlns:a16="http://schemas.microsoft.com/office/drawing/2014/main" id="{5BE19DC4-0DD1-4621-91C8-96C319C89C5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2" name="Rectangle 2">
            <a:extLst>
              <a:ext uri="{FF2B5EF4-FFF2-40B4-BE49-F238E27FC236}">
                <a16:creationId xmlns:a16="http://schemas.microsoft.com/office/drawing/2014/main" id="{3D39BAB9-AC44-459D-B9BD-F89338402E3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>
            <a:extLst>
              <a:ext uri="{FF2B5EF4-FFF2-40B4-BE49-F238E27FC236}">
                <a16:creationId xmlns:a16="http://schemas.microsoft.com/office/drawing/2014/main" id="{B4742BAE-998F-4063-A444-FD2596E6D52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60475" y="720725"/>
            <a:ext cx="4799013" cy="359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066" name="Rectangle 2">
            <a:extLst>
              <a:ext uri="{FF2B5EF4-FFF2-40B4-BE49-F238E27FC236}">
                <a16:creationId xmlns:a16="http://schemas.microsoft.com/office/drawing/2014/main" id="{98F570C4-D6FA-4DC1-B959-66DB54E3FF5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3E9C2-0B4E-4D9F-A9F2-54F0DA1010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513019-DB63-4A5D-9276-E6DD897BCA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A57C69-ACB0-4159-9D34-5229510A7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3324-8E2A-4BEF-8E95-FA92CB7DCDE1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D4FD0-50B7-4FA8-975F-84C00395F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0F4694-FB74-42E1-B65C-3CC21CDE1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5A79-C8C1-4D33-B8BF-E1F2CA9F8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705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4E8EE-A67E-4B64-93C5-F042240E6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0F18B4-A847-480B-8B1B-70D7299906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21A99-FA01-439F-BEF7-CB08F4568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3324-8E2A-4BEF-8E95-FA92CB7DCDE1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87070B-C450-4CBE-831C-3B57BDF40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DEC8F-B206-4AB0-88ED-03E4EBEE3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5A79-C8C1-4D33-B8BF-E1F2CA9F8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32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4342C2-48ED-4A98-B016-6C44259B79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453B47-8737-4B02-BB27-657083121E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1EB84-03AF-4D50-8E1C-B4F3887F0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3324-8E2A-4BEF-8E95-FA92CB7DCDE1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C5491-7BC3-49D3-B911-6A6DCC494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F19F1-A7EA-43E4-9256-8F4904E41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5A79-C8C1-4D33-B8BF-E1F2CA9F8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779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F8B33-F1AE-4B86-ACB4-F2310DEDD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8300"/>
            <a:ext cx="8278813" cy="5445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427ECA-4EC9-4CF5-A348-5248F52ACF4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4081462" cy="3976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1A1600-0727-4CE8-8177-F9C5B3C557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5025" y="1143000"/>
            <a:ext cx="4083050" cy="3976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099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AE01-9541-4D7B-AD9D-0B0AC59C5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8300"/>
            <a:ext cx="8278813" cy="5445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DE6AD-0CDC-4C78-A8D8-5A172A3AB6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1163" y="1143000"/>
            <a:ext cx="8316912" cy="1911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B0A856-9F00-4EAF-95D0-DC2968CD9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1163" y="3206750"/>
            <a:ext cx="8316912" cy="1912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5226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C46F6-06B7-45FB-8F42-7434F434C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AA2D4-4AFD-4E1E-B486-4B0952C84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14350" indent="-171450">
              <a:buClr>
                <a:schemeClr val="accent1"/>
              </a:buClr>
              <a:buFont typeface="Calibri" panose="020F0502020204030204" pitchFamily="34" charset="0"/>
              <a:buChar char="—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79317-5745-42CB-AD6C-5AF5F0139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3324-8E2A-4BEF-8E95-FA92CB7DCDE1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E4D09-5EE4-40A2-898B-5BBE7D000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FD0C74-159C-4047-995B-D3676CC71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5A79-C8C1-4D33-B8BF-E1F2CA9F8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13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1119A-44E2-484B-A1CF-3FAEFA274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416C2F-D08C-44C8-9E64-EE12F2140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152032-3AC3-4484-AB1A-C113618DD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3324-8E2A-4BEF-8E95-FA92CB7DCDE1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0B4421-1680-4E9B-858A-82846FA47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5EAFE-D4BC-4BA2-8D76-AC16CA153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5A79-C8C1-4D33-B8BF-E1F2CA9F8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01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83416-DB7D-4B72-A7F4-BB48EDC7E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3B65A-1311-4FEE-95F8-38D142EEE7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5CCB1C-D655-49C3-A7CE-09F7F4E6E1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BA4578-96D0-44EF-AF3F-26054A1E8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3324-8E2A-4BEF-8E95-FA92CB7DCDE1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572D3E-485C-4DB8-9A4A-10BF7E831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F2B61-00FE-4AFE-9A84-A778EFCB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5A79-C8C1-4D33-B8BF-E1F2CA9F8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563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E980B-CF0A-42D6-967E-E743EF63E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779631-6BBA-4F62-9AB7-C7B38C221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7D0886-55B9-4137-BDEB-44DCA8BF16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0F80A9-DD1C-4249-9B45-3AAB7535A7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09399F-4E2A-4624-B745-DB5BDF8A2D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B78E2F-DD2C-468F-BC71-ADB14DCE7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3324-8E2A-4BEF-8E95-FA92CB7DCDE1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D62B39-BBCC-48D6-986D-447E48736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22E412-7454-4104-A66A-3E6A3488D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5A79-C8C1-4D33-B8BF-E1F2CA9F8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09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6AB61-6FD9-4352-B9B9-C58886A5D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6A3AFE-74F8-4A7D-9E5A-16F87E6C5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3324-8E2A-4BEF-8E95-FA92CB7DCDE1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E88FF8-962A-4ED7-8225-AA0CF61AA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6449CC-8A78-483B-8EB5-D59547BD3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5A79-C8C1-4D33-B8BF-E1F2CA9F8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07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087C3B-AA41-4860-822F-39C2AD24C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3324-8E2A-4BEF-8E95-FA92CB7DCDE1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137288-7AC8-4384-BA5D-339E10322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CB656-0866-4E46-ACF1-D0430938E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5A79-C8C1-4D33-B8BF-E1F2CA9F8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02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26C33-482F-4AFD-96ED-0358E42FB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60D00-B3D6-49F1-91CA-DF530B86C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39FDD5-BF92-4E9D-9903-26611E52D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C86C50-83AD-4591-929C-5677AE113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3324-8E2A-4BEF-8E95-FA92CB7DCDE1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2C870B-0ADB-4D4D-8B8E-F04E335EF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796F1B-67F3-4AE9-ABCA-FDC4D304B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5A79-C8C1-4D33-B8BF-E1F2CA9F8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063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F53DF-6D92-48C4-BC0A-48CA2B63E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6125CF-3DDF-4E86-A43B-35D256F89F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FD6B52-CF49-4480-A1E7-71FF3836AD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16FF78-726A-4E66-892C-99461D96E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3324-8E2A-4BEF-8E95-FA92CB7DCDE1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6B6447-ED1B-45C2-A5A9-62BA223E7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38BB9-8053-4A9E-84F4-B9FE22395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5A79-C8C1-4D33-B8BF-E1F2CA9F8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158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D6085F-E7B1-4D48-ABFB-4EA8D1A59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8544E6-45E5-4A3B-BFE7-7D383C6F2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98865-20BB-48E0-8A53-83BB8AED3B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B3324-8E2A-4BEF-8E95-FA92CB7DCDE1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D62EA-E4D1-43A9-B8C5-F38A1D9FE6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1C4AD-6E2B-4FE3-8584-071402D9DD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05A79-C8C1-4D33-B8BF-E1F2CA9F8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84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Font typeface="Wingdings" panose="05000000000000000000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creativecommons.org/licenses/by-sa/4.0/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mhahsler.github.io/Introduction_to_Data_Mining_R_Exampl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8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52.xml.rels><?xml version="1.0" encoding="UTF-8" standalone="yes"?>
<Relationships xmlns="http://schemas.openxmlformats.org/package/2006/relationships"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png"/><Relationship Id="rId4" Type="http://schemas.openxmlformats.org/officeDocument/2006/relationships/image" Target="../media/image39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emf"/><Relationship Id="rId4" Type="http://schemas.openxmlformats.org/officeDocument/2006/relationships/oleObject" Target="../embeddings/oleObject5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0.png"/><Relationship Id="rId4" Type="http://schemas.openxmlformats.org/officeDocument/2006/relationships/image" Target="../media/image45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5.png"/><Relationship Id="rId4" Type="http://schemas.openxmlformats.org/officeDocument/2006/relationships/image" Target="../media/image4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2B6A97BA-8DBC-F891-1703-D086424961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9" r="57294"/>
          <a:stretch/>
        </p:blipFill>
        <p:spPr bwMode="auto">
          <a:xfrm>
            <a:off x="3082595" y="10"/>
            <a:ext cx="6061405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30" name="Freeform: Shape 29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719285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2" name="Freeform: Shape 31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711665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CEE1335-9E38-4786-82B6-B419D03FC4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485" y="1122363"/>
            <a:ext cx="3017520" cy="3409620"/>
          </a:xfrm>
        </p:spPr>
        <p:txBody>
          <a:bodyPr anchor="b">
            <a:normAutofit/>
          </a:bodyPr>
          <a:lstStyle/>
          <a:p>
            <a:pPr algn="l"/>
            <a:r>
              <a:rPr lang="en-US" altLang="en-US" sz="2900" b="1" dirty="0"/>
              <a:t>Introduction to</a:t>
            </a:r>
            <a:br>
              <a:rPr lang="en-US" altLang="en-US" sz="2900" b="1" dirty="0"/>
            </a:br>
            <a:r>
              <a:rPr lang="en-US" altLang="en-US" sz="2900" b="1" dirty="0"/>
              <a:t>Data Mining </a:t>
            </a:r>
            <a:br>
              <a:rPr lang="en-US" altLang="en-US" sz="2900" dirty="0"/>
            </a:br>
            <a:br>
              <a:rPr lang="en-US" altLang="en-US" sz="2900" dirty="0"/>
            </a:br>
            <a:br>
              <a:rPr lang="en-US" altLang="en-US" sz="2900" dirty="0"/>
            </a:br>
            <a:r>
              <a:rPr lang="en-US" altLang="en-US" sz="2900" dirty="0"/>
              <a:t>Chapter 2 </a:t>
            </a:r>
            <a:br>
              <a:rPr lang="en-US" altLang="en-US" sz="2900" dirty="0"/>
            </a:br>
            <a:r>
              <a:rPr lang="en-US" altLang="en-US" sz="2900" dirty="0"/>
              <a:t>Data</a:t>
            </a:r>
            <a:br>
              <a:rPr lang="en-US" altLang="en-US" sz="2900" dirty="0"/>
            </a:br>
            <a:endParaRPr lang="en-US" sz="2900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CBA47D24-3166-4DDB-A131-F89CCFB764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485" y="4641272"/>
            <a:ext cx="2949980" cy="1208141"/>
          </a:xfrm>
        </p:spPr>
        <p:txBody>
          <a:bodyPr>
            <a:normAutofit/>
          </a:bodyPr>
          <a:lstStyle/>
          <a:p>
            <a:pPr algn="l"/>
            <a:r>
              <a:rPr lang="en-US" altLang="en-US" sz="1700" dirty="0"/>
              <a:t>by Michael Hahsler </a:t>
            </a:r>
          </a:p>
          <a:p>
            <a:pPr algn="l"/>
            <a:r>
              <a:rPr lang="en-US" altLang="en-US" sz="1700" dirty="0"/>
              <a:t>Based in Slides by </a:t>
            </a:r>
            <a:r>
              <a:rPr lang="en-US" sz="1700" dirty="0"/>
              <a:t>Tan, Steinbach, </a:t>
            </a:r>
            <a:r>
              <a:rPr lang="en-US" sz="1700" dirty="0" err="1"/>
              <a:t>Karpatne</a:t>
            </a:r>
            <a:r>
              <a:rPr lang="en-US" sz="1700" dirty="0"/>
              <a:t>, Kumar</a:t>
            </a:r>
            <a:endParaRPr lang="en-US" altLang="en-US" sz="1700" dirty="0"/>
          </a:p>
          <a:p>
            <a:pPr algn="l"/>
            <a:endParaRPr lang="en-US" sz="17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30175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4" descr="Creative Commons License">
            <a:extLst>
              <a:ext uri="{FF2B5EF4-FFF2-40B4-BE49-F238E27FC236}">
                <a16:creationId xmlns:a16="http://schemas.microsoft.com/office/drawing/2014/main" id="{2FD905B1-BD11-E201-AB50-88730E495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40" y="5883516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60BECA-D0B1-D865-6D59-7B111B2E96B3}"/>
              </a:ext>
            </a:extLst>
          </p:cNvPr>
          <p:cNvSpPr txBox="1"/>
          <p:nvPr/>
        </p:nvSpPr>
        <p:spPr>
          <a:xfrm>
            <a:off x="368155" y="6169040"/>
            <a:ext cx="27560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source sans pro" panose="020B0503030403020204" pitchFamily="34" charset="0"/>
              </a:rPr>
              <a:t>This work is licensed under a </a:t>
            </a:r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source sans pro" panose="020B0503030403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Attribution-</a:t>
            </a:r>
            <a:r>
              <a:rPr lang="en-US" sz="1000" dirty="0" err="1">
                <a:solidFill>
                  <a:schemeClr val="tx1">
                    <a:lumMod val="50000"/>
                  </a:schemeClr>
                </a:solidFill>
                <a:latin typeface="source sans pro" panose="020B0503030403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ShareAlike</a:t>
            </a:r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source sans pro" panose="020B0503030403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4.0 International License</a:t>
            </a:r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source sans pro" panose="020B0503030403020204" pitchFamily="34" charset="0"/>
              </a:rPr>
              <a:t>.</a:t>
            </a:r>
            <a:endParaRPr lang="en-US" sz="10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254F687D-8834-4290-AFA7-F107F476DB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Discrete and Continuous Attributes </a:t>
            </a:r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2CF8FB98-4B9B-482D-8E16-EA4454255BF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Discrete Attribute</a:t>
            </a:r>
          </a:p>
          <a:p>
            <a:pPr lvl="1"/>
            <a:r>
              <a:rPr lang="en-US" altLang="en-US"/>
              <a:t>Has only a finite or countably infinite set of values</a:t>
            </a:r>
          </a:p>
          <a:p>
            <a:pPr lvl="1"/>
            <a:r>
              <a:rPr lang="en-US" altLang="en-US"/>
              <a:t>Examples: zip codes, counts, or the set of words in a collection of documents </a:t>
            </a:r>
          </a:p>
          <a:p>
            <a:pPr lvl="1"/>
            <a:r>
              <a:rPr lang="en-US" altLang="en-US"/>
              <a:t>Often represented as integer variables.   </a:t>
            </a:r>
          </a:p>
          <a:p>
            <a:pPr lvl="1"/>
            <a:r>
              <a:rPr lang="en-US" altLang="en-US"/>
              <a:t>Note: binary attributes are a special case of discrete attributes </a:t>
            </a:r>
          </a:p>
          <a:p>
            <a:pPr lvl="4"/>
            <a:endParaRPr lang="en-US" altLang="en-US"/>
          </a:p>
          <a:p>
            <a:r>
              <a:rPr lang="en-US" altLang="en-US"/>
              <a:t>Continuous Attribute</a:t>
            </a:r>
          </a:p>
          <a:p>
            <a:pPr lvl="1"/>
            <a:r>
              <a:rPr lang="en-US" altLang="en-US"/>
              <a:t>Has real numbers as attribute values</a:t>
            </a:r>
          </a:p>
          <a:p>
            <a:pPr lvl="1"/>
            <a:r>
              <a:rPr lang="en-US" altLang="en-US"/>
              <a:t>Examples: temperature, height, or weight.  </a:t>
            </a:r>
          </a:p>
          <a:p>
            <a:pPr lvl="1"/>
            <a:r>
              <a:rPr lang="en-US" altLang="en-US"/>
              <a:t>Practically, real values can only be measured and represented using a finite number of digits.</a:t>
            </a:r>
          </a:p>
          <a:p>
            <a:pPr lvl="1"/>
            <a:r>
              <a:rPr lang="en-US" altLang="en-US"/>
              <a:t>Continuous attributes are typically represented as floating-point variables.  </a:t>
            </a:r>
          </a:p>
          <a:p>
            <a:pPr lvl="4"/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>
            <a:extLst>
              <a:ext uri="{FF2B5EF4-FFF2-40B4-BE49-F238E27FC236}">
                <a16:creationId xmlns:a16="http://schemas.microsoft.com/office/drawing/2014/main" id="{BFA12E2F-7FE8-4F61-94C7-0ACFAFE2E6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Examples</a:t>
            </a: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991E1D31-7846-4DC4-8A3D-9EE2F0323C5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What is the scale of measurement of:</a:t>
            </a:r>
          </a:p>
          <a:p>
            <a:endParaRPr lang="en-US" altLang="en-US" dirty="0"/>
          </a:p>
          <a:p>
            <a:pPr lvl="1"/>
            <a:r>
              <a:rPr lang="en-US" altLang="en-US" dirty="0"/>
              <a:t>Number of cars per minute (count data)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Age data grouped in: </a:t>
            </a:r>
            <a:br>
              <a:rPr lang="en-US" altLang="en-US" dirty="0"/>
            </a:br>
            <a:r>
              <a:rPr lang="en-US" altLang="en-US" dirty="0"/>
              <a:t>				0-4 years, 5-9, 10-14, …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Age data grouped in:</a:t>
            </a:r>
            <a:br>
              <a:rPr lang="en-US" altLang="en-US" dirty="0"/>
            </a:br>
            <a:r>
              <a:rPr lang="en-US" altLang="en-US" dirty="0"/>
              <a:t>	&lt;20 years, 21-30, 31-40, 41+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447564-1430-6FAF-71DA-50FFFBC53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949949"/>
            <a:ext cx="7016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7" name="Picture 5">
            <a:extLst>
              <a:ext uri="{FF2B5EF4-FFF2-40B4-BE49-F238E27FC236}">
                <a16:creationId xmlns:a16="http://schemas.microsoft.com/office/drawing/2014/main" id="{FEA6A549-2425-456A-BBDD-B38EC0D58F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3" t="8641" r="52377"/>
          <a:stretch/>
        </p:blipFill>
        <p:spPr bwMode="auto">
          <a:xfrm>
            <a:off x="2642616" y="10"/>
            <a:ext cx="650138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13" name="Rectangle 1">
            <a:extLst>
              <a:ext uri="{FF2B5EF4-FFF2-40B4-BE49-F238E27FC236}">
                <a16:creationId xmlns:a16="http://schemas.microsoft.com/office/drawing/2014/main" id="{DCE362DF-6964-4B59-BD8C-E5FA703ADA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8320" y="1161288"/>
            <a:ext cx="2578608" cy="1124712"/>
          </a:xfrm>
        </p:spPr>
        <p:txBody>
          <a:bodyPr anchor="b">
            <a:normAutofit/>
          </a:bodyPr>
          <a:lstStyle/>
          <a:p>
            <a:r>
              <a:rPr lang="en-US" altLang="en-US" sz="2400"/>
              <a:t>Topics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81C6878B-8F45-4154-92A1-FE957EB6495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78320" y="2718054"/>
            <a:ext cx="2579180" cy="3207258"/>
          </a:xfrm>
        </p:spPr>
        <p:txBody>
          <a:bodyPr anchor="t">
            <a:normAutofit/>
          </a:bodyPr>
          <a:lstStyle/>
          <a:p>
            <a:r>
              <a:rPr lang="en-US" altLang="en-US" sz="1500"/>
              <a:t>Attributes/Features</a:t>
            </a:r>
          </a:p>
          <a:p>
            <a:r>
              <a:rPr lang="en-US" altLang="en-US" sz="1500" b="1"/>
              <a:t>Types of Data Sets</a:t>
            </a:r>
          </a:p>
          <a:p>
            <a:r>
              <a:rPr lang="en-US" altLang="en-US" sz="1500"/>
              <a:t>Data Quality</a:t>
            </a:r>
          </a:p>
          <a:p>
            <a:r>
              <a:rPr lang="en-US" altLang="en-US" sz="1500"/>
              <a:t>Data Preprocessing</a:t>
            </a:r>
          </a:p>
          <a:p>
            <a:r>
              <a:rPr lang="en-US" altLang="en-US" sz="1500"/>
              <a:t>Similarity and Dissimilarity</a:t>
            </a:r>
          </a:p>
          <a:p>
            <a:r>
              <a:rPr lang="en-US" altLang="en-US" sz="1500"/>
              <a:t>Density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65306A2D-F4C2-4264-87BB-E93CAE6F1B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Types of data sets </a:t>
            </a: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D51570DF-AE36-4775-8E3D-79D584FB9A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Record</a:t>
            </a:r>
          </a:p>
          <a:p>
            <a:pPr lvl="1"/>
            <a:r>
              <a:rPr lang="en-US" altLang="en-US"/>
              <a:t>Data Matrix</a:t>
            </a:r>
          </a:p>
          <a:p>
            <a:pPr lvl="1"/>
            <a:r>
              <a:rPr lang="en-US" altLang="en-US"/>
              <a:t>Document Data</a:t>
            </a:r>
          </a:p>
          <a:p>
            <a:pPr lvl="1"/>
            <a:r>
              <a:rPr lang="en-US" altLang="en-US"/>
              <a:t>Transaction Data</a:t>
            </a:r>
          </a:p>
          <a:p>
            <a:r>
              <a:rPr lang="en-US" altLang="en-US"/>
              <a:t>Graph</a:t>
            </a:r>
          </a:p>
          <a:p>
            <a:pPr lvl="1"/>
            <a:r>
              <a:rPr lang="en-US" altLang="en-US"/>
              <a:t>World Wide Web</a:t>
            </a:r>
          </a:p>
          <a:p>
            <a:pPr lvl="1"/>
            <a:r>
              <a:rPr lang="en-US" altLang="en-US"/>
              <a:t>Molecular Structures</a:t>
            </a:r>
          </a:p>
          <a:p>
            <a:r>
              <a:rPr lang="en-US" altLang="en-US"/>
              <a:t>Ordered</a:t>
            </a:r>
          </a:p>
          <a:p>
            <a:pPr lvl="1"/>
            <a:r>
              <a:rPr lang="en-US" altLang="en-US"/>
              <a:t>Spatial Data</a:t>
            </a:r>
          </a:p>
          <a:p>
            <a:pPr lvl="1"/>
            <a:r>
              <a:rPr lang="en-US" altLang="en-US"/>
              <a:t>Temporal Data</a:t>
            </a:r>
          </a:p>
          <a:p>
            <a:pPr lvl="1"/>
            <a:r>
              <a:rPr lang="en-US" altLang="en-US"/>
              <a:t>Sequential Data</a:t>
            </a:r>
          </a:p>
          <a:p>
            <a:pPr lvl="1"/>
            <a:r>
              <a:rPr lang="en-US" altLang="en-US"/>
              <a:t>Genetic Sequence Data</a:t>
            </a:r>
          </a:p>
          <a:p>
            <a:pPr lvl="1"/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>
            <a:extLst>
              <a:ext uri="{FF2B5EF4-FFF2-40B4-BE49-F238E27FC236}">
                <a16:creationId xmlns:a16="http://schemas.microsoft.com/office/drawing/2014/main" id="{9408B457-D22E-4EFD-9B1F-30B391F2D3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Record Data </a:t>
            </a: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DC1CAA05-EE0C-4E9F-B563-622AED87D4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Data that consists of a collection of records, each of which consists of a fixed set of attributes (e.g., from a relational database) 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graphicFrame>
        <p:nvGraphicFramePr>
          <p:cNvPr id="16387" name="Group 3">
            <a:extLst>
              <a:ext uri="{FF2B5EF4-FFF2-40B4-BE49-F238E27FC236}">
                <a16:creationId xmlns:a16="http://schemas.microsoft.com/office/drawing/2014/main" id="{6BDB5931-5B5C-497B-B32A-E168032EEC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062906"/>
              </p:ext>
            </p:extLst>
          </p:nvPr>
        </p:nvGraphicFramePr>
        <p:xfrm>
          <a:off x="2686050" y="2713038"/>
          <a:ext cx="4052888" cy="37750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61975">
                  <a:extLst>
                    <a:ext uri="{9D8B030D-6E8A-4147-A177-3AD203B41FA5}">
                      <a16:colId xmlns:a16="http://schemas.microsoft.com/office/drawing/2014/main" val="306498207"/>
                    </a:ext>
                  </a:extLst>
                </a:gridCol>
                <a:gridCol w="879475">
                  <a:extLst>
                    <a:ext uri="{9D8B030D-6E8A-4147-A177-3AD203B41FA5}">
                      <a16:colId xmlns:a16="http://schemas.microsoft.com/office/drawing/2014/main" val="3120682636"/>
                    </a:ext>
                  </a:extLst>
                </a:gridCol>
                <a:gridCol w="974725">
                  <a:extLst>
                    <a:ext uri="{9D8B030D-6E8A-4147-A177-3AD203B41FA5}">
                      <a16:colId xmlns:a16="http://schemas.microsoft.com/office/drawing/2014/main" val="2742461693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1294032711"/>
                    </a:ext>
                  </a:extLst>
                </a:gridCol>
                <a:gridCol w="741363">
                  <a:extLst>
                    <a:ext uri="{9D8B030D-6E8A-4147-A177-3AD203B41FA5}">
                      <a16:colId xmlns:a16="http://schemas.microsoft.com/office/drawing/2014/main" val="799001843"/>
                    </a:ext>
                  </a:extLst>
                </a:gridCol>
              </a:tblGrid>
              <a:tr h="550863"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Tid</a:t>
                      </a:r>
                      <a:endParaRPr kumimoji="0" lang="en-US" altLang="en-US" sz="1500" b="0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Refund</a:t>
                      </a:r>
                      <a:endParaRPr kumimoji="0" lang="en-US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Marital</a:t>
                      </a:r>
                    </a:p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Status</a:t>
                      </a:r>
                      <a:endParaRPr kumimoji="0" lang="en-US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Taxable</a:t>
                      </a:r>
                    </a:p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Income</a:t>
                      </a:r>
                      <a:endParaRPr kumimoji="0" lang="en-US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Cheat</a:t>
                      </a:r>
                      <a:endParaRPr kumimoji="0" lang="en-US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extLst>
                  <a:ext uri="{0D108BD9-81ED-4DB2-BD59-A6C34878D82A}">
                    <a16:rowId xmlns:a16="http://schemas.microsoft.com/office/drawing/2014/main" val="3641955496"/>
                  </a:ext>
                </a:extLst>
              </a:tr>
              <a:tr h="322263"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Yes</a:t>
                      </a: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Single</a:t>
                      </a: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125K</a:t>
                      </a: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207963" marR="0" lvl="0" indent="-206375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No</a:t>
                      </a:r>
                      <a:endParaRPr kumimoji="0" lang="en-US" altLang="en-US" sz="15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DejaVu Sans" charset="0"/>
                      </a:endParaRPr>
                    </a:p>
                  </a:txBody>
                  <a:tcPr marL="90000" marR="90000" marT="46800" marB="46800" horzOverflow="overflow"/>
                </a:tc>
                <a:extLst>
                  <a:ext uri="{0D108BD9-81ED-4DB2-BD59-A6C34878D82A}">
                    <a16:rowId xmlns:a16="http://schemas.microsoft.com/office/drawing/2014/main" val="1145462441"/>
                  </a:ext>
                </a:extLst>
              </a:tr>
              <a:tr h="322263"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No</a:t>
                      </a: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155575" marR="0" lvl="0" indent="-153988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Married</a:t>
                      </a: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ejaVu Sans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100K</a:t>
                      </a: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No</a:t>
                      </a:r>
                      <a:endParaRPr kumimoji="0" lang="en-US" altLang="en-US" sz="15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extLst>
                  <a:ext uri="{0D108BD9-81ED-4DB2-BD59-A6C34878D82A}">
                    <a16:rowId xmlns:a16="http://schemas.microsoft.com/office/drawing/2014/main" val="2235317901"/>
                  </a:ext>
                </a:extLst>
              </a:tr>
              <a:tr h="322263"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No</a:t>
                      </a:r>
                      <a:endParaRPr kumimoji="0" lang="en-US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Single</a:t>
                      </a: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70K</a:t>
                      </a: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No</a:t>
                      </a:r>
                      <a:endParaRPr kumimoji="0" lang="en-US" altLang="en-US" sz="15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extLst>
                  <a:ext uri="{0D108BD9-81ED-4DB2-BD59-A6C34878D82A}">
                    <a16:rowId xmlns:a16="http://schemas.microsoft.com/office/drawing/2014/main" val="3500825720"/>
                  </a:ext>
                </a:extLst>
              </a:tr>
              <a:tr h="322263"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Yes</a:t>
                      </a: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Married</a:t>
                      </a: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120K</a:t>
                      </a: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No</a:t>
                      </a:r>
                      <a:endParaRPr kumimoji="0" lang="en-US" altLang="en-US" sz="15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extLst>
                  <a:ext uri="{0D108BD9-81ED-4DB2-BD59-A6C34878D82A}">
                    <a16:rowId xmlns:a16="http://schemas.microsoft.com/office/drawing/2014/main" val="1425566049"/>
                  </a:ext>
                </a:extLst>
              </a:tr>
              <a:tr h="322263"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No</a:t>
                      </a: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Divorced</a:t>
                      </a: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95K</a:t>
                      </a: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Yes</a:t>
                      </a:r>
                      <a:endParaRPr kumimoji="0" lang="en-US" altLang="en-US" sz="15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extLst>
                  <a:ext uri="{0D108BD9-81ED-4DB2-BD59-A6C34878D82A}">
                    <a16:rowId xmlns:a16="http://schemas.microsoft.com/office/drawing/2014/main" val="2867019335"/>
                  </a:ext>
                </a:extLst>
              </a:tr>
              <a:tr h="322263"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No</a:t>
                      </a: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Married</a:t>
                      </a: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60K</a:t>
                      </a: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No</a:t>
                      </a:r>
                      <a:endParaRPr kumimoji="0" lang="en-US" altLang="en-US" sz="15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extLst>
                  <a:ext uri="{0D108BD9-81ED-4DB2-BD59-A6C34878D82A}">
                    <a16:rowId xmlns:a16="http://schemas.microsoft.com/office/drawing/2014/main" val="2088744983"/>
                  </a:ext>
                </a:extLst>
              </a:tr>
              <a:tr h="322263"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Yes</a:t>
                      </a: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Divorced</a:t>
                      </a: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220K</a:t>
                      </a: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No</a:t>
                      </a:r>
                      <a:endParaRPr kumimoji="0" lang="en-US" altLang="en-US" sz="15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extLst>
                  <a:ext uri="{0D108BD9-81ED-4DB2-BD59-A6C34878D82A}">
                    <a16:rowId xmlns:a16="http://schemas.microsoft.com/office/drawing/2014/main" val="3938580651"/>
                  </a:ext>
                </a:extLst>
              </a:tr>
              <a:tr h="322263"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No</a:t>
                      </a: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Single</a:t>
                      </a: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85K</a:t>
                      </a: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Yes</a:t>
                      </a:r>
                      <a:endParaRPr kumimoji="0" lang="en-US" altLang="en-US" sz="15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extLst>
                  <a:ext uri="{0D108BD9-81ED-4DB2-BD59-A6C34878D82A}">
                    <a16:rowId xmlns:a16="http://schemas.microsoft.com/office/drawing/2014/main" val="2535624357"/>
                  </a:ext>
                </a:extLst>
              </a:tr>
              <a:tr h="322263"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No</a:t>
                      </a: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Married</a:t>
                      </a: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75K</a:t>
                      </a: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No</a:t>
                      </a:r>
                      <a:endParaRPr kumimoji="0" lang="en-US" altLang="en-US" sz="15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extLst>
                  <a:ext uri="{0D108BD9-81ED-4DB2-BD59-A6C34878D82A}">
                    <a16:rowId xmlns:a16="http://schemas.microsoft.com/office/drawing/2014/main" val="817539054"/>
                  </a:ext>
                </a:extLst>
              </a:tr>
              <a:tr h="323850"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No</a:t>
                      </a: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Single</a:t>
                      </a: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90K</a:t>
                      </a: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Yes</a:t>
                      </a:r>
                      <a:endParaRPr kumimoji="0" lang="en-US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extLst>
                  <a:ext uri="{0D108BD9-81ED-4DB2-BD59-A6C34878D82A}">
                    <a16:rowId xmlns:a16="http://schemas.microsoft.com/office/drawing/2014/main" val="175993592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>
            <a:extLst>
              <a:ext uri="{FF2B5EF4-FFF2-40B4-BE49-F238E27FC236}">
                <a16:creationId xmlns:a16="http://schemas.microsoft.com/office/drawing/2014/main" id="{6969DD35-52C7-4751-AD5F-727ABF1912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Data Matrix </a:t>
            </a: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641A28F9-4A55-49E3-A8AC-7D83227A7E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825626"/>
            <a:ext cx="7886700" cy="1325563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If data objects have the same fixed set of numeric attributes, then the data objects can be thought of as points in a multi-dimensional space, where each dimension represents a distinct attribute </a:t>
            </a:r>
          </a:p>
          <a:p>
            <a:r>
              <a:rPr lang="en-US" altLang="en-US" dirty="0"/>
              <a:t>Such data set can be represented by an m by n matrix, where there are m rows, one for each object, and n columns, one for each attribute</a:t>
            </a:r>
          </a:p>
        </p:txBody>
      </p:sp>
      <p:graphicFrame>
        <p:nvGraphicFramePr>
          <p:cNvPr id="17411" name="Group 3">
            <a:extLst>
              <a:ext uri="{FF2B5EF4-FFF2-40B4-BE49-F238E27FC236}">
                <a16:creationId xmlns:a16="http://schemas.microsoft.com/office/drawing/2014/main" id="{5F89F22A-F314-474B-A26B-500944B465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063194"/>
              </p:ext>
            </p:extLst>
          </p:nvPr>
        </p:nvGraphicFramePr>
        <p:xfrm>
          <a:off x="1371599" y="3550445"/>
          <a:ext cx="6172201" cy="2543173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528519">
                  <a:extLst>
                    <a:ext uri="{9D8B030D-6E8A-4147-A177-3AD203B41FA5}">
                      <a16:colId xmlns:a16="http://schemas.microsoft.com/office/drawing/2014/main" val="842467346"/>
                    </a:ext>
                  </a:extLst>
                </a:gridCol>
                <a:gridCol w="1541728">
                  <a:extLst>
                    <a:ext uri="{9D8B030D-6E8A-4147-A177-3AD203B41FA5}">
                      <a16:colId xmlns:a16="http://schemas.microsoft.com/office/drawing/2014/main" val="164657972"/>
                    </a:ext>
                  </a:extLst>
                </a:gridCol>
                <a:gridCol w="1422831">
                  <a:extLst>
                    <a:ext uri="{9D8B030D-6E8A-4147-A177-3AD203B41FA5}">
                      <a16:colId xmlns:a16="http://schemas.microsoft.com/office/drawing/2014/main" val="2169905796"/>
                    </a:ext>
                  </a:extLst>
                </a:gridCol>
                <a:gridCol w="1679123">
                  <a:extLst>
                    <a:ext uri="{9D8B030D-6E8A-4147-A177-3AD203B41FA5}">
                      <a16:colId xmlns:a16="http://schemas.microsoft.com/office/drawing/2014/main" val="4030822162"/>
                    </a:ext>
                  </a:extLst>
                </a:gridCol>
              </a:tblGrid>
              <a:tr h="616815"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4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Sepal.Length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DejaVu Sans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kumimoji="0" lang="en-US" altLang="en-US" sz="12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Sepal.Width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DejaVu Sans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kumimoji="0" lang="en-US" altLang="en-US" sz="12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Petal.Length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DejaVu Sans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kumimoji="0" lang="en-US" altLang="en-US" sz="12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Petal.Width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DejaVu Sans" charset="0"/>
                      </a:endParaRPr>
                    </a:p>
                  </a:txBody>
                  <a:tcPr marL="90000" marR="90000" marT="46800" marB="46800" horzOverflow="overflow"/>
                </a:tc>
                <a:extLst>
                  <a:ext uri="{0D108BD9-81ED-4DB2-BD59-A6C34878D82A}">
                    <a16:rowId xmlns:a16="http://schemas.microsoft.com/office/drawing/2014/main" val="2958012698"/>
                  </a:ext>
                </a:extLst>
              </a:tr>
              <a:tr h="275194"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5.6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ejaVu Sans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2.7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ejaVu Sans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kumimoji="0" lang="en-US" altLang="en-US" sz="12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4.2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ejaVu Sans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1.3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ejaVu Sans" charset="0"/>
                      </a:endParaRPr>
                    </a:p>
                  </a:txBody>
                  <a:tcPr marL="90000" marR="90000" marT="46800" marB="46800" horzOverflow="overflow"/>
                </a:tc>
                <a:extLst>
                  <a:ext uri="{0D108BD9-81ED-4DB2-BD59-A6C34878D82A}">
                    <a16:rowId xmlns:a16="http://schemas.microsoft.com/office/drawing/2014/main" val="2370603125"/>
                  </a:ext>
                </a:extLst>
              </a:tr>
              <a:tr h="275194"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kumimoji="0" lang="en-US" altLang="en-US" sz="12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6.5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ejaVu Sans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kumimoji="0" lang="en-US" altLang="en-US" sz="12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3.0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ejaVu Sans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kumimoji="0" lang="en-US" altLang="en-US" sz="12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5.8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ejaVu Sans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2.2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ejaVu Sans" charset="0"/>
                      </a:endParaRPr>
                    </a:p>
                  </a:txBody>
                  <a:tcPr marL="90000" marR="90000" marT="46800" marB="46800" horzOverflow="overflow"/>
                </a:tc>
                <a:extLst>
                  <a:ext uri="{0D108BD9-81ED-4DB2-BD59-A6C34878D82A}">
                    <a16:rowId xmlns:a16="http://schemas.microsoft.com/office/drawing/2014/main" val="2325599705"/>
                  </a:ext>
                </a:extLst>
              </a:tr>
              <a:tr h="275194"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kumimoji="0" lang="en-US" altLang="en-US" sz="12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6.8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ejaVu Sans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kumimoji="0" lang="en-US" altLang="en-US" sz="12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2.8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ejaVu Sans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kumimoji="0" lang="en-US" altLang="en-US" sz="12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4.8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ejaVu Sans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kumimoji="0" lang="en-US" altLang="en-US" sz="12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1.4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ejaVu Sans" charset="0"/>
                      </a:endParaRPr>
                    </a:p>
                  </a:txBody>
                  <a:tcPr marL="90000" marR="90000" marT="46800" marB="46800" horzOverflow="overflow"/>
                </a:tc>
                <a:extLst>
                  <a:ext uri="{0D108BD9-81ED-4DB2-BD59-A6C34878D82A}">
                    <a16:rowId xmlns:a16="http://schemas.microsoft.com/office/drawing/2014/main" val="645664643"/>
                  </a:ext>
                </a:extLst>
              </a:tr>
              <a:tr h="275194"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kumimoji="0" lang="en-US" altLang="en-US" sz="12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5.7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ejaVu Sans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kumimoji="0" lang="en-US" altLang="en-US" sz="12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3.8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ejaVu Sans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kumimoji="0" lang="en-US" altLang="en-US" sz="12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1.7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ejaVu Sans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kumimoji="0" lang="en-US" altLang="en-US" sz="12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0.3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ejaVu Sans" charset="0"/>
                      </a:endParaRPr>
                    </a:p>
                  </a:txBody>
                  <a:tcPr marL="90000" marR="90000" marT="46800" marB="46800" horzOverflow="overflow"/>
                </a:tc>
                <a:extLst>
                  <a:ext uri="{0D108BD9-81ED-4DB2-BD59-A6C34878D82A}">
                    <a16:rowId xmlns:a16="http://schemas.microsoft.com/office/drawing/2014/main" val="1360769971"/>
                  </a:ext>
                </a:extLst>
              </a:tr>
              <a:tr h="275194"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kumimoji="0" lang="en-US" altLang="en-US" sz="12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5.5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ejaVu Sans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kumimoji="0" lang="en-US" altLang="en-US" sz="12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2.5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ejaVu Sans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kumimoji="0" lang="en-US" altLang="en-US" sz="12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4.0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ejaVu Sans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kumimoji="0" lang="en-US" altLang="en-US" sz="12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1.3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ejaVu Sans" charset="0"/>
                      </a:endParaRPr>
                    </a:p>
                  </a:txBody>
                  <a:tcPr marL="90000" marR="90000" marT="46800" marB="46800" horzOverflow="overflow"/>
                </a:tc>
                <a:extLst>
                  <a:ext uri="{0D108BD9-81ED-4DB2-BD59-A6C34878D82A}">
                    <a16:rowId xmlns:a16="http://schemas.microsoft.com/office/drawing/2014/main" val="1059581329"/>
                  </a:ext>
                </a:extLst>
              </a:tr>
              <a:tr h="275194"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kumimoji="0" lang="en-US" altLang="en-US" sz="12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4.8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ejaVu Sans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kumimoji="0" lang="en-US" altLang="en-US" sz="12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3.0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ejaVu Sans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kumimoji="0" lang="en-US" altLang="en-US" sz="12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1.4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ejaVu Sans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kumimoji="0" lang="en-US" altLang="en-US" sz="12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0.1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ejaVu Sans" charset="0"/>
                      </a:endParaRPr>
                    </a:p>
                  </a:txBody>
                  <a:tcPr marL="90000" marR="90000" marT="46800" marB="46800" horzOverflow="overflow"/>
                </a:tc>
                <a:extLst>
                  <a:ext uri="{0D108BD9-81ED-4DB2-BD59-A6C34878D82A}">
                    <a16:rowId xmlns:a16="http://schemas.microsoft.com/office/drawing/2014/main" val="897592874"/>
                  </a:ext>
                </a:extLst>
              </a:tr>
              <a:tr h="275194"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kumimoji="0" lang="en-US" altLang="en-US" sz="12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5.2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ejaVu Sans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kumimoji="0" lang="en-US" altLang="en-US" sz="12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4.1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ejaVu Sans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kumimoji="0" lang="en-US" altLang="en-US" sz="12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1.5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ejaVu Sans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0.1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ejaVu Sans" charset="0"/>
                      </a:endParaRPr>
                    </a:p>
                  </a:txBody>
                  <a:tcPr marL="90000" marR="90000" marT="46800" marB="46800" horzOverflow="overflow"/>
                </a:tc>
                <a:extLst>
                  <a:ext uri="{0D108BD9-81ED-4DB2-BD59-A6C34878D82A}">
                    <a16:rowId xmlns:a16="http://schemas.microsoft.com/office/drawing/2014/main" val="2228513850"/>
                  </a:ext>
                </a:extLst>
              </a:tr>
            </a:tbl>
          </a:graphicData>
        </a:graphic>
      </p:graphicFrame>
      <p:sp>
        <p:nvSpPr>
          <p:cNvPr id="17444" name="Text Box 36">
            <a:extLst>
              <a:ext uri="{FF2B5EF4-FFF2-40B4-BE49-F238E27FC236}">
                <a16:creationId xmlns:a16="http://schemas.microsoft.com/office/drawing/2014/main" id="{D36D9FE4-B85A-4619-A4C1-17CE90467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2990851"/>
            <a:ext cx="16891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 sz="1800" dirty="0">
                <a:solidFill>
                  <a:schemeClr val="accent2"/>
                </a:solidFill>
                <a:latin typeface="Arial" panose="020B0604020202020204" pitchFamily="34" charset="0"/>
              </a:rPr>
              <a:t>n attributes</a:t>
            </a:r>
          </a:p>
        </p:txBody>
      </p:sp>
      <p:sp>
        <p:nvSpPr>
          <p:cNvPr id="17445" name="Text Box 37">
            <a:extLst>
              <a:ext uri="{FF2B5EF4-FFF2-40B4-BE49-F238E27FC236}">
                <a16:creationId xmlns:a16="http://schemas.microsoft.com/office/drawing/2014/main" id="{9F54B413-E74B-411D-B104-06A6C9753703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70666" y="4775780"/>
            <a:ext cx="14859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 sz="1800" dirty="0">
                <a:solidFill>
                  <a:schemeClr val="accent2"/>
                </a:solidFill>
                <a:latin typeface="Arial" panose="020B0604020202020204" pitchFamily="34" charset="0"/>
              </a:rPr>
              <a:t>m objects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051382-F42F-2860-227C-A3C63ACC9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559" y="6093618"/>
            <a:ext cx="7016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AutoShape 3">
            <a:extLst>
              <a:ext uri="{FF2B5EF4-FFF2-40B4-BE49-F238E27FC236}">
                <a16:creationId xmlns:a16="http://schemas.microsoft.com/office/drawing/2014/main" id="{AD7FA7A6-A3A9-3141-7FF4-98027D26B21A}"/>
              </a:ext>
            </a:extLst>
          </p:cNvPr>
          <p:cNvSpPr>
            <a:spLocks/>
          </p:cNvSpPr>
          <p:nvPr/>
        </p:nvSpPr>
        <p:spPr bwMode="auto">
          <a:xfrm rot="16200000">
            <a:off x="4415630" y="318294"/>
            <a:ext cx="160340" cy="6096000"/>
          </a:xfrm>
          <a:prstGeom prst="rightBrace">
            <a:avLst>
              <a:gd name="adj1" fmla="val 95036"/>
              <a:gd name="adj2" fmla="val 50000"/>
            </a:avLst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4" name="AutoShape 3">
            <a:extLst>
              <a:ext uri="{FF2B5EF4-FFF2-40B4-BE49-F238E27FC236}">
                <a16:creationId xmlns:a16="http://schemas.microsoft.com/office/drawing/2014/main" id="{BE6756A2-ECCD-6962-9004-41BF12875216}"/>
              </a:ext>
            </a:extLst>
          </p:cNvPr>
          <p:cNvSpPr>
            <a:spLocks/>
          </p:cNvSpPr>
          <p:nvPr/>
        </p:nvSpPr>
        <p:spPr bwMode="auto">
          <a:xfrm flipH="1">
            <a:off x="1150141" y="4212157"/>
            <a:ext cx="182563" cy="1879078"/>
          </a:xfrm>
          <a:prstGeom prst="rightBrace">
            <a:avLst>
              <a:gd name="adj1" fmla="val 95036"/>
              <a:gd name="adj2" fmla="val 50000"/>
            </a:avLst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>
            <a:extLst>
              <a:ext uri="{FF2B5EF4-FFF2-40B4-BE49-F238E27FC236}">
                <a16:creationId xmlns:a16="http://schemas.microsoft.com/office/drawing/2014/main" id="{5C8E003C-F43F-4719-A833-32D9D8CB58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Document Data</a:t>
            </a: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E46FB686-7018-43C5-9876-082241570D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Each document becomes a `term' vector, </a:t>
            </a:r>
          </a:p>
          <a:p>
            <a:pPr lvl="1"/>
            <a:r>
              <a:rPr lang="en-US" altLang="en-US" dirty="0"/>
              <a:t>each term is a component (attribute) of the vector,</a:t>
            </a:r>
          </a:p>
          <a:p>
            <a:pPr lvl="1"/>
            <a:r>
              <a:rPr lang="en-US" altLang="en-US" dirty="0"/>
              <a:t>the value of each component is the number of times the corresponding term occurs in the document. 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  <p:graphicFrame>
        <p:nvGraphicFramePr>
          <p:cNvPr id="18435" name="Object 3">
            <a:extLst>
              <a:ext uri="{FF2B5EF4-FFF2-40B4-BE49-F238E27FC236}">
                <a16:creationId xmlns:a16="http://schemas.microsoft.com/office/drawing/2014/main" id="{AE77A084-4793-42D5-BE6A-D6E45B3644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2902542"/>
              </p:ext>
            </p:extLst>
          </p:nvPr>
        </p:nvGraphicFramePr>
        <p:xfrm>
          <a:off x="1200150" y="3376613"/>
          <a:ext cx="6705600" cy="311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5925600" imgH="2693880" progId="">
                  <p:embed/>
                </p:oleObj>
              </mc:Choice>
              <mc:Fallback>
                <p:oleObj r:id="rId3" imgW="5925600" imgH="269388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0150" y="3376613"/>
                        <a:ext cx="6705600" cy="3116262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7" name="Text Box 5">
            <a:extLst>
              <a:ext uri="{FF2B5EF4-FFF2-40B4-BE49-F238E27FC236}">
                <a16:creationId xmlns:a16="http://schemas.microsoft.com/office/drawing/2014/main" id="{FAE2096E-0C3B-4B11-9D97-2A2DCDB51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6175" y="3083969"/>
            <a:ext cx="9112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 sz="1800" dirty="0">
                <a:latin typeface="Arial" panose="020B0604020202020204" pitchFamily="34" charset="0"/>
              </a:rPr>
              <a:t>Terms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>
            <a:extLst>
              <a:ext uri="{FF2B5EF4-FFF2-40B4-BE49-F238E27FC236}">
                <a16:creationId xmlns:a16="http://schemas.microsoft.com/office/drawing/2014/main" id="{045F478B-0078-4935-8EDC-A1CD0838F4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Transaction Data</a:t>
            </a:r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56949C89-1B3C-4BDB-B888-8A8B9FACA44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 special type of record data, where </a:t>
            </a:r>
          </a:p>
          <a:p>
            <a:pPr lvl="1"/>
            <a:r>
              <a:rPr lang="en-US" altLang="en-US" dirty="0"/>
              <a:t>each record (transaction) involves a set of items.  </a:t>
            </a:r>
          </a:p>
          <a:p>
            <a:pPr lvl="1"/>
            <a:r>
              <a:rPr lang="en-US" altLang="en-US" dirty="0"/>
              <a:t>For example, consider a grocery store.  The set of products purchased by a customer during one shopping trip constitute a transaction, while the individual products that were purchased are the items. 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  <p:graphicFrame>
        <p:nvGraphicFramePr>
          <p:cNvPr id="19459" name="Group 3">
            <a:extLst>
              <a:ext uri="{FF2B5EF4-FFF2-40B4-BE49-F238E27FC236}">
                <a16:creationId xmlns:a16="http://schemas.microsoft.com/office/drawing/2014/main" id="{6D7885A0-367B-4CB1-98B3-6EAA51AD5A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982008"/>
              </p:ext>
            </p:extLst>
          </p:nvPr>
        </p:nvGraphicFramePr>
        <p:xfrm>
          <a:off x="2438400" y="3576912"/>
          <a:ext cx="4159250" cy="2602620"/>
        </p:xfrm>
        <a:graphic>
          <a:graphicData uri="http://schemas.openxmlformats.org/drawingml/2006/table">
            <a:tbl>
              <a:tblPr firstRow="1" firstCol="1">
                <a:tableStyleId>{B301B821-A1FF-4177-AEE7-76D212191A09}</a:tableStyleId>
              </a:tblPr>
              <a:tblGrid>
                <a:gridCol w="1277937">
                  <a:extLst>
                    <a:ext uri="{9D8B030D-6E8A-4147-A177-3AD203B41FA5}">
                      <a16:colId xmlns:a16="http://schemas.microsoft.com/office/drawing/2014/main" val="1925262774"/>
                    </a:ext>
                  </a:extLst>
                </a:gridCol>
                <a:gridCol w="2881313">
                  <a:extLst>
                    <a:ext uri="{9D8B030D-6E8A-4147-A177-3AD203B41FA5}">
                      <a16:colId xmlns:a16="http://schemas.microsoft.com/office/drawing/2014/main" val="3298650169"/>
                    </a:ext>
                  </a:extLst>
                </a:gridCol>
              </a:tblGrid>
              <a:tr h="390525"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155575" marR="0" lvl="0" indent="-153988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TID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DejaVu Sans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155575" marR="0" lvl="0" indent="-153988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</a:pPr>
                      <a:r>
                        <a:rPr kumimoji="0" lang="en-US" alt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Items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DejaVu Sans" charset="0"/>
                      </a:endParaRPr>
                    </a:p>
                  </a:txBody>
                  <a:tcPr marL="90000" marR="90000" marT="46800" marB="46800" horzOverflow="overflow"/>
                </a:tc>
                <a:extLst>
                  <a:ext uri="{0D108BD9-81ED-4DB2-BD59-A6C34878D82A}">
                    <a16:rowId xmlns:a16="http://schemas.microsoft.com/office/drawing/2014/main" val="844876014"/>
                  </a:ext>
                </a:extLst>
              </a:tr>
              <a:tr h="336550"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</a:pPr>
                      <a:r>
                        <a:rPr lang="en-US" altLang="en-US" dirty="0"/>
                        <a:t>1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</a:pPr>
                      <a:r>
                        <a:rPr kumimoji="0" lang="en-US" altLang="en-U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Bread, Coke, Milk</a:t>
                      </a: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ejaVu Sans" charset="0"/>
                      </a:endParaRPr>
                    </a:p>
                  </a:txBody>
                  <a:tcPr marL="90000" marR="90000" marT="46800" marB="46800" horzOverflow="overflow"/>
                </a:tc>
                <a:extLst>
                  <a:ext uri="{0D108BD9-81ED-4DB2-BD59-A6C34878D82A}">
                    <a16:rowId xmlns:a16="http://schemas.microsoft.com/office/drawing/2014/main" val="1565223222"/>
                  </a:ext>
                </a:extLst>
              </a:tr>
              <a:tr h="336550"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</a:pPr>
                      <a:r>
                        <a:rPr lang="en-US" altLang="en-US" dirty="0"/>
                        <a:t>2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Beer, Bread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ejaVu Sans" charset="0"/>
                      </a:endParaRPr>
                    </a:p>
                  </a:txBody>
                  <a:tcPr marL="90000" marR="90000" marT="46800" marB="46800" horzOverflow="overflow"/>
                </a:tc>
                <a:extLst>
                  <a:ext uri="{0D108BD9-81ED-4DB2-BD59-A6C34878D82A}">
                    <a16:rowId xmlns:a16="http://schemas.microsoft.com/office/drawing/2014/main" val="3042741872"/>
                  </a:ext>
                </a:extLst>
              </a:tr>
              <a:tr h="336550"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</a:pPr>
                      <a:r>
                        <a:rPr lang="en-US" altLang="en-US" dirty="0"/>
                        <a:t>3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</a:pPr>
                      <a:r>
                        <a:rPr kumimoji="0" lang="en-US" altLang="en-U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Beer, Coke, Diaper, Milk</a:t>
                      </a: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ejaVu Sans" charset="0"/>
                      </a:endParaRPr>
                    </a:p>
                  </a:txBody>
                  <a:tcPr marL="90000" marR="90000" marT="46800" marB="46800" horzOverflow="overflow"/>
                </a:tc>
                <a:extLst>
                  <a:ext uri="{0D108BD9-81ED-4DB2-BD59-A6C34878D82A}">
                    <a16:rowId xmlns:a16="http://schemas.microsoft.com/office/drawing/2014/main" val="31737004"/>
                  </a:ext>
                </a:extLst>
              </a:tr>
              <a:tr h="336550"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</a:pPr>
                      <a:r>
                        <a:rPr lang="en-US" altLang="en-US" dirty="0"/>
                        <a:t>4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</a:pPr>
                      <a:r>
                        <a:rPr kumimoji="0" lang="en-US" altLang="en-U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Beer, Bread, Diaper, Milk</a:t>
                      </a: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ejaVu Sans" charset="0"/>
                      </a:endParaRPr>
                    </a:p>
                  </a:txBody>
                  <a:tcPr marL="90000" marR="90000" marT="46800" marB="46800" horzOverflow="overflow"/>
                </a:tc>
                <a:extLst>
                  <a:ext uri="{0D108BD9-81ED-4DB2-BD59-A6C34878D82A}">
                    <a16:rowId xmlns:a16="http://schemas.microsoft.com/office/drawing/2014/main" val="397679168"/>
                  </a:ext>
                </a:extLst>
              </a:tr>
              <a:tr h="336550"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</a:pPr>
                      <a:r>
                        <a:rPr lang="en-US" altLang="en-US" dirty="0"/>
                        <a:t>5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Coke, Diaper, Milk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ejaVu Sans" charset="0"/>
                      </a:endParaRPr>
                    </a:p>
                  </a:txBody>
                  <a:tcPr marL="90000" marR="90000" marT="46800" marB="46800" horzOverflow="overflow"/>
                </a:tc>
                <a:extLst>
                  <a:ext uri="{0D108BD9-81ED-4DB2-BD59-A6C34878D82A}">
                    <a16:rowId xmlns:a16="http://schemas.microsoft.com/office/drawing/2014/main" val="241117832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>
            <a:extLst>
              <a:ext uri="{FF2B5EF4-FFF2-40B4-BE49-F238E27FC236}">
                <a16:creationId xmlns:a16="http://schemas.microsoft.com/office/drawing/2014/main" id="{EC72F100-F562-45AB-87A6-229FCF8D8D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Graph Data </a:t>
            </a:r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46D92004-EA15-47B1-88C9-7E3E2BBE8D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676400"/>
            <a:ext cx="7886700" cy="4351338"/>
          </a:xfrm>
        </p:spPr>
        <p:txBody>
          <a:bodyPr/>
          <a:lstStyle/>
          <a:p>
            <a:r>
              <a:rPr lang="en-US" altLang="en-US"/>
              <a:t>Examples: Generic graph and HTML Links </a:t>
            </a:r>
          </a:p>
        </p:txBody>
      </p:sp>
      <p:graphicFrame>
        <p:nvGraphicFramePr>
          <p:cNvPr id="20483" name="Object 3">
            <a:extLst>
              <a:ext uri="{FF2B5EF4-FFF2-40B4-BE49-F238E27FC236}">
                <a16:creationId xmlns:a16="http://schemas.microsoft.com/office/drawing/2014/main" id="{F9F6DF72-A4D2-468E-8B93-14D92B8CC0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201689"/>
              </p:ext>
            </p:extLst>
          </p:nvPr>
        </p:nvGraphicFramePr>
        <p:xfrm>
          <a:off x="228600" y="2679700"/>
          <a:ext cx="3556000" cy="273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840600" imgH="646200" progId="">
                  <p:embed/>
                </p:oleObj>
              </mc:Choice>
              <mc:Fallback>
                <p:oleObj r:id="rId3" imgW="840600" imgH="6462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679700"/>
                        <a:ext cx="3556000" cy="27305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4">
            <a:extLst>
              <a:ext uri="{FF2B5EF4-FFF2-40B4-BE49-F238E27FC236}">
                <a16:creationId xmlns:a16="http://schemas.microsoft.com/office/drawing/2014/main" id="{F182D068-C67A-4300-AD11-6998958130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7298176"/>
              </p:ext>
            </p:extLst>
          </p:nvPr>
        </p:nvGraphicFramePr>
        <p:xfrm>
          <a:off x="4022725" y="2659063"/>
          <a:ext cx="4968875" cy="235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4234680" imgH="2179800" progId="">
                  <p:embed/>
                </p:oleObj>
              </mc:Choice>
              <mc:Fallback>
                <p:oleObj r:id="rId5" imgW="4234680" imgH="21798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2725" y="2659063"/>
                        <a:ext cx="4968875" cy="23526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>
            <a:extLst>
              <a:ext uri="{FF2B5EF4-FFF2-40B4-BE49-F238E27FC236}">
                <a16:creationId xmlns:a16="http://schemas.microsoft.com/office/drawing/2014/main" id="{E38D913E-BAF1-4CEC-B481-494398465F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Chemical Data </a:t>
            </a: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3A2ED216-EDAA-4F37-A10C-D7EB51BA608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Benzene Molecule: C6H6</a:t>
            </a:r>
          </a:p>
          <a:p>
            <a:endParaRPr lang="en-US" altLang="en-US"/>
          </a:p>
        </p:txBody>
      </p:sp>
      <p:pic>
        <p:nvPicPr>
          <p:cNvPr id="21507" name="Picture 3">
            <a:extLst>
              <a:ext uri="{FF2B5EF4-FFF2-40B4-BE49-F238E27FC236}">
                <a16:creationId xmlns:a16="http://schemas.microsoft.com/office/drawing/2014/main" id="{830204C8-05A7-4365-91BC-86527E8DE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2103438"/>
            <a:ext cx="3608388" cy="409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53030-919F-5DF8-93C0-1C7D8EAD3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 Code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B214E-8ED1-4E50-1856-315923B63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677150" cy="4351338"/>
          </a:xfrm>
        </p:spPr>
        <p:txBody>
          <a:bodyPr/>
          <a:lstStyle/>
          <a:p>
            <a:r>
              <a:rPr lang="en-US" dirty="0"/>
              <a:t>Available R Code examples are indicated </a:t>
            </a:r>
            <a:br>
              <a:rPr lang="en-US" dirty="0"/>
            </a:br>
            <a:r>
              <a:rPr lang="en-US" dirty="0"/>
              <a:t>on slides by the R logo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Examples are available at</a:t>
            </a:r>
            <a:br>
              <a:rPr lang="en-US" dirty="0"/>
            </a:br>
            <a:r>
              <a:rPr lang="en-US" sz="1800" dirty="0">
                <a:hlinkClick r:id="rId2"/>
              </a:rPr>
              <a:t>https://mhahsler.github.io/Introduction_to_Data_Mining_R_Examples/</a:t>
            </a:r>
            <a:r>
              <a:rPr lang="en-US" sz="1800" dirty="0"/>
              <a:t> </a:t>
            </a:r>
            <a:endParaRPr lang="en-US" dirty="0"/>
          </a:p>
        </p:txBody>
      </p:sp>
      <p:pic>
        <p:nvPicPr>
          <p:cNvPr id="15" name="Picture 14" descr="A qr code with a blue letter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74805D84-F754-5B49-9101-2D133912FB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559299"/>
            <a:ext cx="1885950" cy="19335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D618B8-BD22-A4B7-CCE6-B1E3C1C4E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2438400"/>
            <a:ext cx="7016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2717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>
            <a:extLst>
              <a:ext uri="{FF2B5EF4-FFF2-40B4-BE49-F238E27FC236}">
                <a16:creationId xmlns:a16="http://schemas.microsoft.com/office/drawing/2014/main" id="{55271612-474E-49AE-9300-EBED3FD5B7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Ordered Data </a:t>
            </a: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E3BEBD47-4AD7-44F4-A2EE-48024EB0B26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752600"/>
            <a:ext cx="7886700" cy="4351338"/>
          </a:xfrm>
        </p:spPr>
        <p:txBody>
          <a:bodyPr/>
          <a:lstStyle/>
          <a:p>
            <a:r>
              <a:rPr lang="en-US" altLang="en-US"/>
              <a:t>Sequences of transactions</a:t>
            </a:r>
          </a:p>
        </p:txBody>
      </p:sp>
      <p:pic>
        <p:nvPicPr>
          <p:cNvPr id="22531" name="Picture 3">
            <a:extLst>
              <a:ext uri="{FF2B5EF4-FFF2-40B4-BE49-F238E27FC236}">
                <a16:creationId xmlns:a16="http://schemas.microsoft.com/office/drawing/2014/main" id="{EA8120CB-5367-47D7-BEB3-8BD528C12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063" y="3429000"/>
            <a:ext cx="3312337" cy="2483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2" name="Text Box 4">
            <a:extLst>
              <a:ext uri="{FF2B5EF4-FFF2-40B4-BE49-F238E27FC236}">
                <a16:creationId xmlns:a16="http://schemas.microsoft.com/office/drawing/2014/main" id="{8FB957CD-C24B-4AC1-BF2B-6E3AB3FC7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392737"/>
            <a:ext cx="20574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1250"/>
              </a:spcBef>
              <a:buClrTx/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An element of the sequence</a:t>
            </a:r>
          </a:p>
        </p:txBody>
      </p:sp>
      <p:sp>
        <p:nvSpPr>
          <p:cNvPr id="22533" name="AutoShape 5">
            <a:extLst>
              <a:ext uri="{FF2B5EF4-FFF2-40B4-BE49-F238E27FC236}">
                <a16:creationId xmlns:a16="http://schemas.microsoft.com/office/drawing/2014/main" id="{0E39FB64-6B9F-40CD-8D06-DA960168E91E}"/>
              </a:ext>
            </a:extLst>
          </p:cNvPr>
          <p:cNvSpPr>
            <a:spLocks/>
          </p:cNvSpPr>
          <p:nvPr/>
        </p:nvSpPr>
        <p:spPr bwMode="auto">
          <a:xfrm rot="16200000">
            <a:off x="3211961" y="4720085"/>
            <a:ext cx="241998" cy="950906"/>
          </a:xfrm>
          <a:prstGeom prst="leftBrace">
            <a:avLst>
              <a:gd name="adj1" fmla="val 21429"/>
              <a:gd name="adj2" fmla="val 50000"/>
            </a:avLst>
          </a:prstGeom>
          <a:noFill/>
          <a:ln w="25560" cap="flat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Text Box 6">
            <a:extLst>
              <a:ext uri="{FF2B5EF4-FFF2-40B4-BE49-F238E27FC236}">
                <a16:creationId xmlns:a16="http://schemas.microsoft.com/office/drawing/2014/main" id="{774B9F52-7D5A-46F1-A5B3-784C1F747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590800"/>
            <a:ext cx="20574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1250"/>
              </a:spcBef>
              <a:buClrTx/>
              <a:buFontTx/>
              <a:buNone/>
            </a:pPr>
            <a:r>
              <a:rPr lang="en-US" altLang="en-US" sz="2000" b="1" dirty="0">
                <a:latin typeface="Arial" panose="020B0604020202020204" pitchFamily="34" charset="0"/>
              </a:rPr>
              <a:t>Items/Events</a:t>
            </a:r>
          </a:p>
        </p:txBody>
      </p:sp>
      <p:sp>
        <p:nvSpPr>
          <p:cNvPr id="22535" name="Line 7">
            <a:extLst>
              <a:ext uri="{FF2B5EF4-FFF2-40B4-BE49-F238E27FC236}">
                <a16:creationId xmlns:a16="http://schemas.microsoft.com/office/drawing/2014/main" id="{3EB18E1B-4B3C-42CB-88AB-583E80801532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3030537"/>
            <a:ext cx="1588" cy="838200"/>
          </a:xfrm>
          <a:prstGeom prst="line">
            <a:avLst/>
          </a:prstGeom>
          <a:noFill/>
          <a:ln w="25560" cap="flat">
            <a:solidFill>
              <a:schemeClr val="accent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6" name="Line 8">
            <a:extLst>
              <a:ext uri="{FF2B5EF4-FFF2-40B4-BE49-F238E27FC236}">
                <a16:creationId xmlns:a16="http://schemas.microsoft.com/office/drawing/2014/main" id="{B7ECFF06-191F-4306-A82E-AC21E09B0A99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3030537"/>
            <a:ext cx="1588" cy="838200"/>
          </a:xfrm>
          <a:prstGeom prst="line">
            <a:avLst/>
          </a:prstGeom>
          <a:noFill/>
          <a:ln w="25560" cap="flat">
            <a:solidFill>
              <a:schemeClr val="accent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>
            <a:extLst>
              <a:ext uri="{FF2B5EF4-FFF2-40B4-BE49-F238E27FC236}">
                <a16:creationId xmlns:a16="http://schemas.microsoft.com/office/drawing/2014/main" id="{D1BF2C5D-4A88-4A84-A199-5AE11F558C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Ordered Data </a:t>
            </a: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65D68739-1535-4DD9-A95E-2DE388D664A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 Genomic sequence data</a:t>
            </a:r>
          </a:p>
        </p:txBody>
      </p:sp>
      <p:graphicFrame>
        <p:nvGraphicFramePr>
          <p:cNvPr id="23555" name="Object 3">
            <a:extLst>
              <a:ext uri="{FF2B5EF4-FFF2-40B4-BE49-F238E27FC236}">
                <a16:creationId xmlns:a16="http://schemas.microsoft.com/office/drawing/2014/main" id="{2036BB6C-2DCD-4F13-A84D-B46B12B90E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4099222"/>
              </p:ext>
            </p:extLst>
          </p:nvPr>
        </p:nvGraphicFramePr>
        <p:xfrm>
          <a:off x="1600200" y="2286000"/>
          <a:ext cx="4278313" cy="365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332800" imgH="1990080" progId="">
                  <p:embed/>
                </p:oleObj>
              </mc:Choice>
              <mc:Fallback>
                <p:oleObj r:id="rId3" imgW="2332800" imgH="199008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286000"/>
                        <a:ext cx="4278313" cy="36512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341A7D79-B9BA-4153-BC5F-0816F12CDDD9}"/>
              </a:ext>
            </a:extLst>
          </p:cNvPr>
          <p:cNvSpPr/>
          <p:nvPr/>
        </p:nvSpPr>
        <p:spPr>
          <a:xfrm>
            <a:off x="3352800" y="3886200"/>
            <a:ext cx="914400" cy="381000"/>
          </a:xfrm>
          <a:prstGeom prst="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7CDB05-18F1-42F9-8BF2-2ECDE0F42135}"/>
              </a:ext>
            </a:extLst>
          </p:cNvPr>
          <p:cNvSpPr txBox="1"/>
          <p:nvPr/>
        </p:nvSpPr>
        <p:spPr>
          <a:xfrm>
            <a:off x="6096000" y="4038600"/>
            <a:ext cx="1522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Subsequences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>
            <a:extLst>
              <a:ext uri="{FF2B5EF4-FFF2-40B4-BE49-F238E27FC236}">
                <a16:creationId xmlns:a16="http://schemas.microsoft.com/office/drawing/2014/main" id="{2A3F5F05-D823-481A-907A-A9C2F5D235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Ordered Data: Time Series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19F53-42C2-4569-AABE-9FC00BACE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>
            <a:extLst>
              <a:ext uri="{FF2B5EF4-FFF2-40B4-BE49-F238E27FC236}">
                <a16:creationId xmlns:a16="http://schemas.microsoft.com/office/drawing/2014/main" id="{F8F51D84-A162-44A1-B756-CD2CE79BC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828800"/>
            <a:ext cx="7875588" cy="361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92ED0566-ECA8-40F9-B197-5C726894F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90689"/>
            <a:ext cx="6627813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4" name="Rectangle 4">
            <a:extLst>
              <a:ext uri="{FF2B5EF4-FFF2-40B4-BE49-F238E27FC236}">
                <a16:creationId xmlns:a16="http://schemas.microsoft.com/office/drawing/2014/main" id="{39D64BF1-03D5-4703-BCE0-52FA432FB5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Ordered Data: </a:t>
            </a:r>
            <a:r>
              <a:rPr lang="en-US" altLang="en-US" dirty="0" err="1"/>
              <a:t>Spatio</a:t>
            </a:r>
            <a:r>
              <a:rPr lang="en-US" altLang="en-US" dirty="0"/>
              <a:t>-Temporal</a:t>
            </a:r>
          </a:p>
        </p:txBody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id="{57221F74-3014-4234-B0CF-5FA7A091C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66700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Text Box 6">
            <a:extLst>
              <a:ext uri="{FF2B5EF4-FFF2-40B4-BE49-F238E27FC236}">
                <a16:creationId xmlns:a16="http://schemas.microsoft.com/office/drawing/2014/main" id="{5EC448D0-B463-4933-B4DA-C1EAF396FA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955925"/>
            <a:ext cx="2286000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1250"/>
              </a:spcBef>
              <a:buClrTx/>
              <a:buFontTx/>
              <a:buNone/>
            </a:pPr>
            <a:r>
              <a:rPr lang="en-US" altLang="en-US" sz="2000" b="1" dirty="0">
                <a:latin typeface="+mn-lt"/>
              </a:rPr>
              <a:t>Average Monthly Temperature of land and ocean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B8B785-D87F-403E-8307-115CA9664162}"/>
              </a:ext>
            </a:extLst>
          </p:cNvPr>
          <p:cNvSpPr txBox="1"/>
          <p:nvPr/>
        </p:nvSpPr>
        <p:spPr>
          <a:xfrm>
            <a:off x="5867400" y="1702357"/>
            <a:ext cx="1978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, Feb, Mar, …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0F78AEC-1978-4CB6-8518-698722756FAF}"/>
              </a:ext>
            </a:extLst>
          </p:cNvPr>
          <p:cNvGrpSpPr/>
          <p:nvPr/>
        </p:nvGrpSpPr>
        <p:grpSpPr>
          <a:xfrm>
            <a:off x="3429000" y="2209800"/>
            <a:ext cx="5061526" cy="3962400"/>
            <a:chOff x="3429000" y="2209800"/>
            <a:chExt cx="5061526" cy="39624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2C153B9-774B-4C8D-8C8F-11B893924641}"/>
                </a:ext>
              </a:extLst>
            </p:cNvPr>
            <p:cNvCxnSpPr/>
            <p:nvPr/>
          </p:nvCxnSpPr>
          <p:spPr>
            <a:xfrm>
              <a:off x="3429000" y="6172200"/>
              <a:ext cx="506152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3AAF4FE-E40C-4A86-A6CA-AC67BE54B066}"/>
                </a:ext>
              </a:extLst>
            </p:cNvPr>
            <p:cNvCxnSpPr/>
            <p:nvPr/>
          </p:nvCxnSpPr>
          <p:spPr>
            <a:xfrm>
              <a:off x="8458200" y="2209800"/>
              <a:ext cx="0" cy="396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E9259D0-8515-4F0E-A96D-42A88FAC4172}"/>
              </a:ext>
            </a:extLst>
          </p:cNvPr>
          <p:cNvGrpSpPr/>
          <p:nvPr/>
        </p:nvGrpSpPr>
        <p:grpSpPr>
          <a:xfrm>
            <a:off x="3505200" y="2286000"/>
            <a:ext cx="5061526" cy="3962400"/>
            <a:chOff x="3429000" y="2209800"/>
            <a:chExt cx="5061526" cy="396240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1694BA5-E463-4158-9218-F6BF7BEBD623}"/>
                </a:ext>
              </a:extLst>
            </p:cNvPr>
            <p:cNvCxnSpPr/>
            <p:nvPr/>
          </p:nvCxnSpPr>
          <p:spPr>
            <a:xfrm>
              <a:off x="3429000" y="6172200"/>
              <a:ext cx="506152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87F0809-AD07-4310-BA6B-FB4D5171FE56}"/>
                </a:ext>
              </a:extLst>
            </p:cNvPr>
            <p:cNvCxnSpPr/>
            <p:nvPr/>
          </p:nvCxnSpPr>
          <p:spPr>
            <a:xfrm>
              <a:off x="8458200" y="2209800"/>
              <a:ext cx="0" cy="396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4F5544D-7D52-4CBA-A745-BA783F4B0A56}"/>
              </a:ext>
            </a:extLst>
          </p:cNvPr>
          <p:cNvGrpSpPr/>
          <p:nvPr/>
        </p:nvGrpSpPr>
        <p:grpSpPr>
          <a:xfrm>
            <a:off x="3581400" y="2362200"/>
            <a:ext cx="5061526" cy="3962400"/>
            <a:chOff x="3429000" y="2209800"/>
            <a:chExt cx="5061526" cy="396240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400E483-8B14-4740-8ED1-F5D91E311459}"/>
                </a:ext>
              </a:extLst>
            </p:cNvPr>
            <p:cNvCxnSpPr/>
            <p:nvPr/>
          </p:nvCxnSpPr>
          <p:spPr>
            <a:xfrm>
              <a:off x="3429000" y="6172200"/>
              <a:ext cx="506152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E548E9D-C851-4D04-BCA8-70D9C6616767}"/>
                </a:ext>
              </a:extLst>
            </p:cNvPr>
            <p:cNvCxnSpPr/>
            <p:nvPr/>
          </p:nvCxnSpPr>
          <p:spPr>
            <a:xfrm>
              <a:off x="8458200" y="2209800"/>
              <a:ext cx="0" cy="396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370382E-8727-4CF9-89C3-0A67013BDD2C}"/>
              </a:ext>
            </a:extLst>
          </p:cNvPr>
          <p:cNvGrpSpPr/>
          <p:nvPr/>
        </p:nvGrpSpPr>
        <p:grpSpPr>
          <a:xfrm>
            <a:off x="3657600" y="2438400"/>
            <a:ext cx="5061526" cy="3962400"/>
            <a:chOff x="3429000" y="2209800"/>
            <a:chExt cx="5061526" cy="3962400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621C8A3-213E-43C6-AE36-1F78F456DBB5}"/>
                </a:ext>
              </a:extLst>
            </p:cNvPr>
            <p:cNvCxnSpPr/>
            <p:nvPr/>
          </p:nvCxnSpPr>
          <p:spPr>
            <a:xfrm>
              <a:off x="3429000" y="6172200"/>
              <a:ext cx="506152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5EB9DAA-1689-4AE8-AE91-34FA3352960C}"/>
                </a:ext>
              </a:extLst>
            </p:cNvPr>
            <p:cNvCxnSpPr/>
            <p:nvPr/>
          </p:nvCxnSpPr>
          <p:spPr>
            <a:xfrm>
              <a:off x="8458200" y="2209800"/>
              <a:ext cx="0" cy="396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629" name="Picture 5">
            <a:extLst>
              <a:ext uri="{FF2B5EF4-FFF2-40B4-BE49-F238E27FC236}">
                <a16:creationId xmlns:a16="http://schemas.microsoft.com/office/drawing/2014/main" id="{71CE6BD2-AA7B-40F6-8F84-A45F13B4C0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3" t="8641" r="52377"/>
          <a:stretch/>
        </p:blipFill>
        <p:spPr bwMode="auto">
          <a:xfrm>
            <a:off x="2642616" y="10"/>
            <a:ext cx="650138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625" name="Rectangle 1">
            <a:extLst>
              <a:ext uri="{FF2B5EF4-FFF2-40B4-BE49-F238E27FC236}">
                <a16:creationId xmlns:a16="http://schemas.microsoft.com/office/drawing/2014/main" id="{9805AA6F-9225-43E2-80BB-699B34611F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8320" y="1161288"/>
            <a:ext cx="2578608" cy="1124712"/>
          </a:xfrm>
        </p:spPr>
        <p:txBody>
          <a:bodyPr anchor="b">
            <a:normAutofit/>
          </a:bodyPr>
          <a:lstStyle/>
          <a:p>
            <a:r>
              <a:rPr lang="en-US" altLang="en-US" sz="2400"/>
              <a:t>Topics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B0C053E3-39AD-4A0A-B0F5-6DA5D725E6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78320" y="2718054"/>
            <a:ext cx="2579180" cy="3207258"/>
          </a:xfrm>
        </p:spPr>
        <p:txBody>
          <a:bodyPr anchor="t">
            <a:normAutofit/>
          </a:bodyPr>
          <a:lstStyle/>
          <a:p>
            <a:r>
              <a:rPr lang="en-US" altLang="en-US" sz="1500"/>
              <a:t>Attributes/Features</a:t>
            </a:r>
          </a:p>
          <a:p>
            <a:r>
              <a:rPr lang="en-US" altLang="en-US" sz="1500"/>
              <a:t>Types of Data Sets</a:t>
            </a:r>
          </a:p>
          <a:p>
            <a:r>
              <a:rPr lang="en-US" altLang="en-US" sz="1500" b="1"/>
              <a:t>Data Quality</a:t>
            </a:r>
          </a:p>
          <a:p>
            <a:r>
              <a:rPr lang="en-US" altLang="en-US" sz="1500"/>
              <a:t>Data Preprocessing</a:t>
            </a:r>
          </a:p>
          <a:p>
            <a:r>
              <a:rPr lang="en-US" altLang="en-US" sz="1500"/>
              <a:t>Similarity and Dissimilarity</a:t>
            </a:r>
          </a:p>
          <a:p>
            <a:r>
              <a:rPr lang="en-US" altLang="en-US" sz="1500"/>
              <a:t>Density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>
            <a:extLst>
              <a:ext uri="{FF2B5EF4-FFF2-40B4-BE49-F238E27FC236}">
                <a16:creationId xmlns:a16="http://schemas.microsoft.com/office/drawing/2014/main" id="{440855C3-BE48-4A2A-B6E7-83B31BCBA4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Data Quality </a:t>
            </a:r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F582E0BE-F19A-4467-99FA-5F24CA7C306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What kinds of data quality problems?</a:t>
            </a:r>
          </a:p>
          <a:p>
            <a:r>
              <a:rPr lang="en-US" altLang="en-US"/>
              <a:t>How can we detect problems with the data? </a:t>
            </a:r>
          </a:p>
          <a:p>
            <a:r>
              <a:rPr lang="en-US" altLang="en-US"/>
              <a:t>What can we do about these problems? </a:t>
            </a:r>
          </a:p>
          <a:p>
            <a:pPr lvl="4"/>
            <a:endParaRPr lang="en-US" altLang="en-US"/>
          </a:p>
          <a:p>
            <a:pPr lvl="4"/>
            <a:endParaRPr lang="en-US" altLang="en-US"/>
          </a:p>
          <a:p>
            <a:r>
              <a:rPr lang="en-US" altLang="en-US"/>
              <a:t>Examples of data quality problems: </a:t>
            </a:r>
          </a:p>
          <a:p>
            <a:pPr lvl="1"/>
            <a:r>
              <a:rPr lang="en-US" altLang="en-US"/>
              <a:t>Noise and outliers </a:t>
            </a:r>
          </a:p>
          <a:p>
            <a:pPr lvl="1"/>
            <a:r>
              <a:rPr lang="en-US" altLang="en-US"/>
              <a:t>missing values </a:t>
            </a:r>
          </a:p>
          <a:p>
            <a:pPr lvl="1"/>
            <a:r>
              <a:rPr lang="en-US" altLang="en-US"/>
              <a:t>duplicate data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>
            <a:extLst>
              <a:ext uri="{FF2B5EF4-FFF2-40B4-BE49-F238E27FC236}">
                <a16:creationId xmlns:a16="http://schemas.microsoft.com/office/drawing/2014/main" id="{01374462-782D-4005-836D-B79D2E096F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Noise</a:t>
            </a:r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55ECECFD-B7EB-41CF-A61E-8C7BEAB887E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42169" y="1408906"/>
            <a:ext cx="7886700" cy="4351338"/>
          </a:xfrm>
        </p:spPr>
        <p:txBody>
          <a:bodyPr/>
          <a:lstStyle/>
          <a:p>
            <a:r>
              <a:rPr lang="en-US" altLang="en-US" dirty="0"/>
              <a:t>Noise refers to modification of original values</a:t>
            </a:r>
          </a:p>
          <a:p>
            <a:pPr lvl="1"/>
            <a:r>
              <a:rPr lang="en-US" altLang="en-US" dirty="0"/>
              <a:t>Examples: distortion of a person’s voice when talking on a poor phone, “snow” on television screen, measurement errors.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  <p:pic>
        <p:nvPicPr>
          <p:cNvPr id="28675" name="Picture 3">
            <a:extLst>
              <a:ext uri="{FF2B5EF4-FFF2-40B4-BE49-F238E27FC236}">
                <a16:creationId xmlns:a16="http://schemas.microsoft.com/office/drawing/2014/main" id="{98681CF3-CC30-4127-A2CA-95C789451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8"/>
          <a:stretch>
            <a:fillRect/>
          </a:stretch>
        </p:blipFill>
        <p:spPr bwMode="auto">
          <a:xfrm>
            <a:off x="650875" y="2506663"/>
            <a:ext cx="2919382" cy="2335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624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76" name="Picture 4">
            <a:extLst>
              <a:ext uri="{FF2B5EF4-FFF2-40B4-BE49-F238E27FC236}">
                <a16:creationId xmlns:a16="http://schemas.microsoft.com/office/drawing/2014/main" id="{7328800B-17D7-4D8C-91A5-BDE506C75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2" r="6248"/>
          <a:stretch>
            <a:fillRect/>
          </a:stretch>
        </p:blipFill>
        <p:spPr bwMode="auto">
          <a:xfrm>
            <a:off x="5646171" y="2506664"/>
            <a:ext cx="2659629" cy="2336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8392" r="624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7" name="Text Box 5">
            <a:extLst>
              <a:ext uri="{FF2B5EF4-FFF2-40B4-BE49-F238E27FC236}">
                <a16:creationId xmlns:a16="http://schemas.microsoft.com/office/drawing/2014/main" id="{F99F113B-E744-4349-B7C6-874287558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351684"/>
            <a:ext cx="2486397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875"/>
              </a:spcBef>
              <a:buClrTx/>
              <a:buFontTx/>
              <a:buNone/>
            </a:pPr>
            <a:r>
              <a:rPr lang="en-US" altLang="en-US" sz="1400" b="1" dirty="0">
                <a:latin typeface="Arial" panose="020B0604020202020204" pitchFamily="34" charset="0"/>
              </a:rPr>
              <a:t>Signal: Two Sine Waves</a:t>
            </a:r>
          </a:p>
        </p:txBody>
      </p:sp>
      <p:sp>
        <p:nvSpPr>
          <p:cNvPr id="28678" name="Text Box 6">
            <a:extLst>
              <a:ext uri="{FF2B5EF4-FFF2-40B4-BE49-F238E27FC236}">
                <a16:creationId xmlns:a16="http://schemas.microsoft.com/office/drawing/2014/main" id="{9D8A126B-91E9-455A-A65D-F0ADD7775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9404" y="2323308"/>
            <a:ext cx="2313161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875"/>
              </a:spcBef>
              <a:buClrTx/>
              <a:buFontTx/>
              <a:buNone/>
            </a:pPr>
            <a:r>
              <a:rPr lang="en-US" altLang="en-US" sz="1400" b="1" dirty="0">
                <a:latin typeface="Arial" panose="020B0604020202020204" pitchFamily="34" charset="0"/>
              </a:rPr>
              <a:t>Two Sine Waves + Noise</a:t>
            </a:r>
          </a:p>
        </p:txBody>
      </p:sp>
      <p:sp>
        <p:nvSpPr>
          <p:cNvPr id="28679" name="Text Box 7">
            <a:extLst>
              <a:ext uri="{FF2B5EF4-FFF2-40B4-BE49-F238E27FC236}">
                <a16:creationId xmlns:a16="http://schemas.microsoft.com/office/drawing/2014/main" id="{CB73A747-F931-43B9-B8B5-0383E696C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37" y="5320506"/>
            <a:ext cx="7680325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73050" indent="-273050"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marL="342900" indent="-342900">
              <a:lnSpc>
                <a:spcPct val="90000"/>
              </a:lnSpc>
              <a:spcBef>
                <a:spcPts val="350"/>
              </a:spcBef>
              <a:spcAft>
                <a:spcPts val="400"/>
              </a:spcAft>
              <a:buClr>
                <a:srgbClr val="0C7B9C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altLang="en-US" sz="1800" dirty="0">
                <a:latin typeface="+mn-lt"/>
              </a:rPr>
              <a:t>Find less noisy data</a:t>
            </a:r>
          </a:p>
          <a:p>
            <a:pPr marL="342900" indent="-342900">
              <a:lnSpc>
                <a:spcPct val="90000"/>
              </a:lnSpc>
              <a:spcBef>
                <a:spcPts val="350"/>
              </a:spcBef>
              <a:spcAft>
                <a:spcPts val="400"/>
              </a:spcAft>
              <a:buClr>
                <a:srgbClr val="0C7B9C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altLang="en-US" sz="1800" dirty="0">
                <a:latin typeface="+mn-lt"/>
              </a:rPr>
              <a:t>De-noise (signal processing)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6362DF84-CB1E-84CE-B8CB-9E94C6AE4901}"/>
              </a:ext>
            </a:extLst>
          </p:cNvPr>
          <p:cNvSpPr/>
          <p:nvPr/>
        </p:nvSpPr>
        <p:spPr>
          <a:xfrm>
            <a:off x="3761551" y="3161589"/>
            <a:ext cx="1595746" cy="845972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Noisy measurement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>
            <a:extLst>
              <a:ext uri="{FF2B5EF4-FFF2-40B4-BE49-F238E27FC236}">
                <a16:creationId xmlns:a16="http://schemas.microsoft.com/office/drawing/2014/main" id="{0050C740-65B3-4F73-822C-EB28CF9FB0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Outliers</a:t>
            </a:r>
          </a:p>
        </p:txBody>
      </p:sp>
      <p:grpSp>
        <p:nvGrpSpPr>
          <p:cNvPr id="29699" name="Group 3">
            <a:extLst>
              <a:ext uri="{FF2B5EF4-FFF2-40B4-BE49-F238E27FC236}">
                <a16:creationId xmlns:a16="http://schemas.microsoft.com/office/drawing/2014/main" id="{EC70A113-CD3C-4B37-B89C-C53FAF0B2898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2332038"/>
            <a:ext cx="4265613" cy="3503612"/>
            <a:chOff x="960" y="1453"/>
            <a:chExt cx="2687" cy="2207"/>
          </a:xfrm>
        </p:grpSpPr>
        <p:pic>
          <p:nvPicPr>
            <p:cNvPr id="29700" name="Picture 4">
              <a:extLst>
                <a:ext uri="{FF2B5EF4-FFF2-40B4-BE49-F238E27FC236}">
                  <a16:creationId xmlns:a16="http://schemas.microsoft.com/office/drawing/2014/main" id="{C3CA376E-B0F0-4664-8E8B-1541F2B922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1453"/>
              <a:ext cx="2687" cy="2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9701" name="Oval 5">
              <a:extLst>
                <a:ext uri="{FF2B5EF4-FFF2-40B4-BE49-F238E27FC236}">
                  <a16:creationId xmlns:a16="http://schemas.microsoft.com/office/drawing/2014/main" id="{F272F3F3-662B-45A2-8956-858F99F2AD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0" y="2058"/>
              <a:ext cx="108" cy="98"/>
            </a:xfrm>
            <a:prstGeom prst="ellipse">
              <a:avLst/>
            </a:prstGeom>
            <a:noFill/>
            <a:ln w="19080" cap="flat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2" name="Oval 6">
              <a:extLst>
                <a:ext uri="{FF2B5EF4-FFF2-40B4-BE49-F238E27FC236}">
                  <a16:creationId xmlns:a16="http://schemas.microsoft.com/office/drawing/2014/main" id="{7F726EA3-8805-498D-82BD-712AC5DBE2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9" y="2368"/>
              <a:ext cx="108" cy="98"/>
            </a:xfrm>
            <a:prstGeom prst="ellipse">
              <a:avLst/>
            </a:prstGeom>
            <a:noFill/>
            <a:ln w="19080" cap="flat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3" name="Oval 7">
              <a:extLst>
                <a:ext uri="{FF2B5EF4-FFF2-40B4-BE49-F238E27FC236}">
                  <a16:creationId xmlns:a16="http://schemas.microsoft.com/office/drawing/2014/main" id="{0FE46122-8D63-4EF0-8335-981D1B9F9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9" y="3131"/>
              <a:ext cx="109" cy="99"/>
            </a:xfrm>
            <a:prstGeom prst="ellipse">
              <a:avLst/>
            </a:prstGeom>
            <a:noFill/>
            <a:ln w="19080" cap="flat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4" name="Oval 8">
              <a:extLst>
                <a:ext uri="{FF2B5EF4-FFF2-40B4-BE49-F238E27FC236}">
                  <a16:creationId xmlns:a16="http://schemas.microsoft.com/office/drawing/2014/main" id="{90FEACD4-B5B7-4B41-82BE-DF9D73F875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4" y="3209"/>
              <a:ext cx="108" cy="98"/>
            </a:xfrm>
            <a:prstGeom prst="ellipse">
              <a:avLst/>
            </a:prstGeom>
            <a:noFill/>
            <a:ln w="19080" cap="flat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5" name="Rectangle 9">
              <a:extLst>
                <a:ext uri="{FF2B5EF4-FFF2-40B4-BE49-F238E27FC236}">
                  <a16:creationId xmlns:a16="http://schemas.microsoft.com/office/drawing/2014/main" id="{BEB7B91E-49B4-4E6D-A8A2-F2587B791B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9" y="2189"/>
              <a:ext cx="243" cy="282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6" name="Rectangle 10">
              <a:extLst>
                <a:ext uri="{FF2B5EF4-FFF2-40B4-BE49-F238E27FC236}">
                  <a16:creationId xmlns:a16="http://schemas.microsoft.com/office/drawing/2014/main" id="{E7741176-84BC-47FE-863F-96B559B4ED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5" y="2245"/>
              <a:ext cx="243" cy="282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698" name="Rectangle 2">
            <a:extLst>
              <a:ext uri="{FF2B5EF4-FFF2-40B4-BE49-F238E27FC236}">
                <a16:creationId xmlns:a16="http://schemas.microsoft.com/office/drawing/2014/main" id="{685C23D6-61A1-43DB-A3C5-BB9F728AA31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851025"/>
            <a:ext cx="7886700" cy="4351338"/>
          </a:xfrm>
        </p:spPr>
        <p:txBody>
          <a:bodyPr/>
          <a:lstStyle/>
          <a:p>
            <a:r>
              <a:rPr lang="en-US" altLang="en-US"/>
              <a:t>Outliers are data objects with characteristics that are considerably different than most of the other data objects in the data set</a:t>
            </a:r>
          </a:p>
          <a:p>
            <a:endParaRPr lang="en-US" altLang="en-US"/>
          </a:p>
        </p:txBody>
      </p:sp>
      <p:sp>
        <p:nvSpPr>
          <p:cNvPr id="29707" name="Text Box 11">
            <a:extLst>
              <a:ext uri="{FF2B5EF4-FFF2-40B4-BE49-F238E27FC236}">
                <a16:creationId xmlns:a16="http://schemas.microsoft.com/office/drawing/2014/main" id="{8CD3C9EB-5466-4705-9E16-C5A7925B7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75" y="6021388"/>
            <a:ext cx="7954963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73050" indent="-273050"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marL="342900" indent="-342900">
              <a:lnSpc>
                <a:spcPct val="90000"/>
              </a:lnSpc>
              <a:spcBef>
                <a:spcPts val="350"/>
              </a:spcBef>
              <a:spcAft>
                <a:spcPts val="400"/>
              </a:spcAft>
              <a:buClr>
                <a:srgbClr val="0C7B9C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altLang="en-US" sz="1800" dirty="0">
                <a:latin typeface="+mn-lt"/>
              </a:rPr>
              <a:t>Outlier detection + remove outliers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>
            <a:extLst>
              <a:ext uri="{FF2B5EF4-FFF2-40B4-BE49-F238E27FC236}">
                <a16:creationId xmlns:a16="http://schemas.microsoft.com/office/drawing/2014/main" id="{616D94EA-D25F-4D80-ACFD-19515279A2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Missing Values</a:t>
            </a:r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D6A075FF-8F56-47D6-8085-5524406632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Reasons for missing values</a:t>
            </a:r>
          </a:p>
          <a:p>
            <a:pPr lvl="1"/>
            <a:r>
              <a:rPr lang="en-US" altLang="en-US"/>
              <a:t>Information is not collected </a:t>
            </a:r>
            <a:br>
              <a:rPr lang="en-US" altLang="en-US"/>
            </a:br>
            <a:r>
              <a:rPr lang="en-US" altLang="en-US"/>
              <a:t>(e.g., people decline to give their age and weight)</a:t>
            </a:r>
          </a:p>
          <a:p>
            <a:pPr lvl="1"/>
            <a:r>
              <a:rPr lang="en-US" altLang="en-US"/>
              <a:t>Attributes may not be applicable to all cases </a:t>
            </a:r>
            <a:br>
              <a:rPr lang="en-US" altLang="en-US"/>
            </a:br>
            <a:r>
              <a:rPr lang="en-US" altLang="en-US"/>
              <a:t>(e.g., annual income is not applicable to children)</a:t>
            </a:r>
          </a:p>
          <a:p>
            <a:pPr lvl="1"/>
            <a:endParaRPr lang="en-US" altLang="en-US"/>
          </a:p>
          <a:p>
            <a:r>
              <a:rPr lang="en-US" altLang="en-US"/>
              <a:t>Handling missing values</a:t>
            </a:r>
          </a:p>
          <a:p>
            <a:pPr lvl="1"/>
            <a:r>
              <a:rPr lang="en-US" altLang="en-US"/>
              <a:t>Eliminate data objects with missing value</a:t>
            </a:r>
          </a:p>
          <a:p>
            <a:pPr lvl="1"/>
            <a:r>
              <a:rPr lang="en-US" altLang="en-US"/>
              <a:t>Eliminate feature with missing values</a:t>
            </a:r>
          </a:p>
          <a:p>
            <a:pPr lvl="1"/>
            <a:r>
              <a:rPr lang="en-US" altLang="en-US"/>
              <a:t>Ignore the missing value during analysis</a:t>
            </a:r>
          </a:p>
          <a:p>
            <a:pPr lvl="1"/>
            <a:r>
              <a:rPr lang="en-US" altLang="en-US"/>
              <a:t>Estimate missing values = Imputation</a:t>
            </a:r>
            <a:br>
              <a:rPr lang="en-US" altLang="en-US"/>
            </a:br>
            <a:r>
              <a:rPr lang="en-US" altLang="en-US"/>
              <a:t>(e.g., replace with mean or weighted mean where all possible values are weighted by their probabilities)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>
            <a:extLst>
              <a:ext uri="{FF2B5EF4-FFF2-40B4-BE49-F238E27FC236}">
                <a16:creationId xmlns:a16="http://schemas.microsoft.com/office/drawing/2014/main" id="{6DD2E614-8B5B-46BC-A98E-C8EB002714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Duplicate Data</a:t>
            </a: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8FF91723-1AC8-4063-ACCA-4B67C36FF03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Data set may include data objects that are duplicates, or "close duplicates" of one another</a:t>
            </a:r>
          </a:p>
          <a:p>
            <a:pPr lvl="1"/>
            <a:r>
              <a:rPr lang="en-US" altLang="en-US"/>
              <a:t>Major issue when merging data from heterogeneous sources</a:t>
            </a:r>
          </a:p>
          <a:p>
            <a:pPr lvl="1"/>
            <a:endParaRPr lang="en-US" altLang="en-US"/>
          </a:p>
          <a:p>
            <a:r>
              <a:rPr lang="en-US" altLang="en-US"/>
              <a:t>Examples:</a:t>
            </a:r>
          </a:p>
          <a:p>
            <a:pPr lvl="1"/>
            <a:r>
              <a:rPr lang="en-US" altLang="en-US"/>
              <a:t>Same person with multiple email addresses</a:t>
            </a:r>
          </a:p>
          <a:p>
            <a:pPr lvl="1"/>
            <a:endParaRPr lang="en-US" altLang="en-US"/>
          </a:p>
          <a:p>
            <a:r>
              <a:rPr lang="en-US" altLang="en-US"/>
              <a:t>Data cleaning</a:t>
            </a:r>
          </a:p>
          <a:p>
            <a:pPr lvl="1"/>
            <a:r>
              <a:rPr lang="en-US" altLang="en-US"/>
              <a:t>Process of dealing with duplicate data issues</a:t>
            </a:r>
          </a:p>
          <a:p>
            <a:pPr lvl="1"/>
            <a:r>
              <a:rPr lang="en-US" altLang="en-US"/>
              <a:t>ETL tools typically support deduplication</a:t>
            </a:r>
          </a:p>
        </p:txBody>
      </p:sp>
      <p:pic>
        <p:nvPicPr>
          <p:cNvPr id="31747" name="Picture 3">
            <a:extLst>
              <a:ext uri="{FF2B5EF4-FFF2-40B4-BE49-F238E27FC236}">
                <a16:creationId xmlns:a16="http://schemas.microsoft.com/office/drawing/2014/main" id="{E5E3888C-3FCE-4AED-9DF6-65BF3111B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130925"/>
            <a:ext cx="7016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>
            <a:extLst>
              <a:ext uri="{FF2B5EF4-FFF2-40B4-BE49-F238E27FC236}">
                <a16:creationId xmlns:a16="http://schemas.microsoft.com/office/drawing/2014/main" id="{E530CC91-FEE8-4F41-B947-88A5508A5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84330"/>
            <a:ext cx="4826880" cy="4835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37" name="Rectangle 1">
            <a:extLst>
              <a:ext uri="{FF2B5EF4-FFF2-40B4-BE49-F238E27FC236}">
                <a16:creationId xmlns:a16="http://schemas.microsoft.com/office/drawing/2014/main" id="{503E178C-CAFB-417D-AFDB-4EF375BCD5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Tasks in the CRISP-DM Reference Model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297CA3-E7AE-E8AC-AC44-3E34A343F3C4}"/>
              </a:ext>
            </a:extLst>
          </p:cNvPr>
          <p:cNvSpPr/>
          <p:nvPr/>
        </p:nvSpPr>
        <p:spPr>
          <a:xfrm>
            <a:off x="4876800" y="2133600"/>
            <a:ext cx="2133600" cy="1600200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773" name="Picture 5">
            <a:extLst>
              <a:ext uri="{FF2B5EF4-FFF2-40B4-BE49-F238E27FC236}">
                <a16:creationId xmlns:a16="http://schemas.microsoft.com/office/drawing/2014/main" id="{A7607BA6-0280-4122-BFDD-CDD5099730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3" t="8641" r="52377"/>
          <a:stretch/>
        </p:blipFill>
        <p:spPr bwMode="auto">
          <a:xfrm>
            <a:off x="2642616" y="10"/>
            <a:ext cx="650138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769" name="Rectangle 1">
            <a:extLst>
              <a:ext uri="{FF2B5EF4-FFF2-40B4-BE49-F238E27FC236}">
                <a16:creationId xmlns:a16="http://schemas.microsoft.com/office/drawing/2014/main" id="{D00BFD33-F8F6-4452-B9AF-4FC98083F9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8320" y="1161288"/>
            <a:ext cx="2578608" cy="1124712"/>
          </a:xfrm>
        </p:spPr>
        <p:txBody>
          <a:bodyPr anchor="b">
            <a:normAutofit/>
          </a:bodyPr>
          <a:lstStyle/>
          <a:p>
            <a:r>
              <a:rPr lang="en-US" altLang="en-US" sz="2400"/>
              <a:t>Topics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4DB7B061-EB52-48F2-B2A5-B0F6AA9D17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78320" y="2718054"/>
            <a:ext cx="2579180" cy="3207258"/>
          </a:xfrm>
        </p:spPr>
        <p:txBody>
          <a:bodyPr anchor="t">
            <a:normAutofit/>
          </a:bodyPr>
          <a:lstStyle/>
          <a:p>
            <a:r>
              <a:rPr lang="en-US" altLang="en-US" sz="1500"/>
              <a:t>Attributes/Features</a:t>
            </a:r>
          </a:p>
          <a:p>
            <a:r>
              <a:rPr lang="en-US" altLang="en-US" sz="1500"/>
              <a:t>Types of Data Sets</a:t>
            </a:r>
          </a:p>
          <a:p>
            <a:r>
              <a:rPr lang="en-US" altLang="en-US" sz="1500"/>
              <a:t>Data Quality</a:t>
            </a:r>
          </a:p>
          <a:p>
            <a:r>
              <a:rPr lang="en-US" altLang="en-US" sz="1500" b="1"/>
              <a:t>Data Preprocessing</a:t>
            </a:r>
          </a:p>
          <a:p>
            <a:r>
              <a:rPr lang="en-US" altLang="en-US" sz="1500"/>
              <a:t>Similarity and Dissimilarity</a:t>
            </a:r>
          </a:p>
          <a:p>
            <a:r>
              <a:rPr lang="en-US" altLang="en-US" sz="1500"/>
              <a:t>Density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>
            <a:extLst>
              <a:ext uri="{FF2B5EF4-FFF2-40B4-BE49-F238E27FC236}">
                <a16:creationId xmlns:a16="http://schemas.microsoft.com/office/drawing/2014/main" id="{645978AF-4E2F-4C4B-99B1-CD721C13E0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Data Preprocessing</a:t>
            </a: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AAABD306-12D4-491F-BBFE-CDB9CBCA04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Aggregation</a:t>
            </a:r>
          </a:p>
          <a:p>
            <a:r>
              <a:rPr lang="en-US" altLang="en-US"/>
              <a:t>Sampling</a:t>
            </a:r>
          </a:p>
          <a:p>
            <a:r>
              <a:rPr lang="en-US" altLang="en-US"/>
              <a:t>Dimensionality Reduction</a:t>
            </a:r>
          </a:p>
          <a:p>
            <a:r>
              <a:rPr lang="en-US" altLang="en-US"/>
              <a:t>Feature subset selection</a:t>
            </a:r>
          </a:p>
          <a:p>
            <a:r>
              <a:rPr lang="en-US" altLang="en-US"/>
              <a:t>Feature creation</a:t>
            </a:r>
          </a:p>
          <a:p>
            <a:r>
              <a:rPr lang="en-US" altLang="en-US"/>
              <a:t>Discretization and Binarization</a:t>
            </a:r>
          </a:p>
          <a:p>
            <a:r>
              <a:rPr lang="en-US" altLang="en-US"/>
              <a:t>Attribute Transformation</a:t>
            </a:r>
          </a:p>
          <a:p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>
            <a:extLst>
              <a:ext uri="{FF2B5EF4-FFF2-40B4-BE49-F238E27FC236}">
                <a16:creationId xmlns:a16="http://schemas.microsoft.com/office/drawing/2014/main" id="{957BF514-27F0-4C04-8320-D9242FF871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Aggregation</a:t>
            </a:r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4851A3C1-0C0F-4985-8BE2-C2481DDE98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Combining two or more attributes (or objects) into a single attribute (or object)</a:t>
            </a:r>
          </a:p>
          <a:p>
            <a:endParaRPr lang="en-US" altLang="en-US"/>
          </a:p>
          <a:p>
            <a:r>
              <a:rPr lang="en-US" altLang="en-US"/>
              <a:t>Purpose</a:t>
            </a:r>
          </a:p>
          <a:p>
            <a:pPr lvl="1"/>
            <a:r>
              <a:rPr lang="en-US" altLang="en-US"/>
              <a:t>Data reduction</a:t>
            </a:r>
          </a:p>
          <a:p>
            <a:pPr lvl="2"/>
            <a:r>
              <a:rPr lang="en-US" altLang="en-US"/>
              <a:t> Reduce the number of attributes or objects</a:t>
            </a:r>
          </a:p>
          <a:p>
            <a:pPr lvl="1"/>
            <a:r>
              <a:rPr lang="en-US" altLang="en-US"/>
              <a:t>Change of scale</a:t>
            </a:r>
          </a:p>
          <a:p>
            <a:pPr lvl="2"/>
            <a:r>
              <a:rPr lang="en-US" altLang="en-US"/>
              <a:t> Cities aggregated into regions, states, countries, etc</a:t>
            </a:r>
          </a:p>
          <a:p>
            <a:pPr lvl="1"/>
            <a:r>
              <a:rPr lang="en-US" altLang="en-US"/>
              <a:t>More “stable” data</a:t>
            </a:r>
          </a:p>
          <a:p>
            <a:pPr lvl="2"/>
            <a:r>
              <a:rPr lang="en-US" altLang="en-US"/>
              <a:t> Aggregated data tends to have less variability (e.g., reduce seasonality by aggregation to yearly data) </a:t>
            </a:r>
          </a:p>
        </p:txBody>
      </p:sp>
      <p:pic>
        <p:nvPicPr>
          <p:cNvPr id="34819" name="Picture 3">
            <a:extLst>
              <a:ext uri="{FF2B5EF4-FFF2-40B4-BE49-F238E27FC236}">
                <a16:creationId xmlns:a16="http://schemas.microsoft.com/office/drawing/2014/main" id="{EA13E20F-9BE9-480C-8A7D-57FF4B101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130925"/>
            <a:ext cx="7016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>
            <a:extLst>
              <a:ext uri="{FF2B5EF4-FFF2-40B4-BE49-F238E27FC236}">
                <a16:creationId xmlns:a16="http://schemas.microsoft.com/office/drawing/2014/main" id="{F8A538AF-BCF9-44DE-802C-EC111F42E0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Aggregation</a:t>
            </a:r>
          </a:p>
        </p:txBody>
      </p:sp>
      <p:sp>
        <p:nvSpPr>
          <p:cNvPr id="35842" name="Text Box 2">
            <a:extLst>
              <a:ext uri="{FF2B5EF4-FFF2-40B4-BE49-F238E27FC236}">
                <a16:creationId xmlns:a16="http://schemas.microsoft.com/office/drawing/2014/main" id="{E05B02D9-8D34-4ECC-A640-9BB9C5034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657600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3" name="Text Box 3">
            <a:extLst>
              <a:ext uri="{FF2B5EF4-FFF2-40B4-BE49-F238E27FC236}">
                <a16:creationId xmlns:a16="http://schemas.microsoft.com/office/drawing/2014/main" id="{3F0009EA-EA9E-48DF-8297-FFE9D0685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654675"/>
            <a:ext cx="28956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875"/>
              </a:spcBef>
              <a:buClrTx/>
              <a:buFontTx/>
              <a:buNone/>
            </a:pPr>
            <a:r>
              <a:rPr lang="en-US" altLang="en-US" sz="1400" b="1">
                <a:latin typeface="Arial" panose="020B0604020202020204" pitchFamily="34" charset="0"/>
              </a:rPr>
              <a:t>Standard Deviation of Average Monthly Precipitation</a:t>
            </a:r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83C997ED-7ECF-4215-A6D8-4D44F9177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7675" y="5984875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5" name="Text Box 5">
            <a:extLst>
              <a:ext uri="{FF2B5EF4-FFF2-40B4-BE49-F238E27FC236}">
                <a16:creationId xmlns:a16="http://schemas.microsoft.com/office/drawing/2014/main" id="{D54630C5-9258-4F1A-B472-3EB9831CC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654675"/>
            <a:ext cx="28956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875"/>
              </a:spcBef>
              <a:buClrTx/>
              <a:buFontTx/>
              <a:buNone/>
            </a:pPr>
            <a:r>
              <a:rPr lang="en-US" altLang="en-US" sz="1400" b="1">
                <a:latin typeface="Arial" panose="020B0604020202020204" pitchFamily="34" charset="0"/>
              </a:rPr>
              <a:t>Standard Deviation of Average Yearly Precipitation</a:t>
            </a:r>
          </a:p>
        </p:txBody>
      </p:sp>
      <p:pic>
        <p:nvPicPr>
          <p:cNvPr id="35846" name="Picture 6">
            <a:extLst>
              <a:ext uri="{FF2B5EF4-FFF2-40B4-BE49-F238E27FC236}">
                <a16:creationId xmlns:a16="http://schemas.microsoft.com/office/drawing/2014/main" id="{523D90AE-4C9D-4E10-B8BF-EAEFD66ED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" r="18164"/>
          <a:stretch>
            <a:fillRect/>
          </a:stretch>
        </p:blipFill>
        <p:spPr bwMode="auto">
          <a:xfrm>
            <a:off x="152400" y="1768475"/>
            <a:ext cx="4038600" cy="384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972" r="1816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7" name="Picture 7">
            <a:extLst>
              <a:ext uri="{FF2B5EF4-FFF2-40B4-BE49-F238E27FC236}">
                <a16:creationId xmlns:a16="http://schemas.microsoft.com/office/drawing/2014/main" id="{9F41CDD9-D746-4FFE-B938-B8009B0C9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1" r="5849"/>
          <a:stretch>
            <a:fillRect/>
          </a:stretch>
        </p:blipFill>
        <p:spPr bwMode="auto">
          <a:xfrm>
            <a:off x="4648200" y="1768475"/>
            <a:ext cx="5684838" cy="384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7861" r="584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48" name="Text Box 8">
            <a:extLst>
              <a:ext uri="{FF2B5EF4-FFF2-40B4-BE49-F238E27FC236}">
                <a16:creationId xmlns:a16="http://schemas.microsoft.com/office/drawing/2014/main" id="{A0C867D6-6D6F-4D27-9A56-3F9F4CA26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700" y="1454943"/>
            <a:ext cx="48006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1250"/>
              </a:spcBef>
              <a:buClrTx/>
              <a:buFontTx/>
              <a:buNone/>
            </a:pPr>
            <a:r>
              <a:rPr lang="en-US" altLang="en-US" sz="2000" b="1" dirty="0">
                <a:latin typeface="Arial" panose="020B0604020202020204" pitchFamily="34" charset="0"/>
              </a:rPr>
              <a:t>Variation of Precipitation in Australia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>
            <a:extLst>
              <a:ext uri="{FF2B5EF4-FFF2-40B4-BE49-F238E27FC236}">
                <a16:creationId xmlns:a16="http://schemas.microsoft.com/office/drawing/2014/main" id="{9269AA9D-EB2B-4649-80CF-EE80D1612C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Sampling </a:t>
            </a:r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0C34B806-0A94-421E-AD3C-BC38B2623CE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Sampling is the main technique employed for data selection.</a:t>
            </a:r>
          </a:p>
          <a:p>
            <a:pPr lvl="1"/>
            <a:r>
              <a:rPr lang="en-US" altLang="en-US" dirty="0"/>
              <a:t>It is often used for both the preliminary investigation of the data and the final data analysis.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Statisticians sample because </a:t>
            </a:r>
            <a:r>
              <a:rPr lang="en-US" altLang="en-US" b="1" dirty="0">
                <a:solidFill>
                  <a:srgbClr val="FF0000"/>
                </a:solidFill>
              </a:rPr>
              <a:t>obtaining</a:t>
            </a:r>
            <a:r>
              <a:rPr lang="en-US" altLang="en-US" dirty="0"/>
              <a:t> the entire set of data of interest is too expensive or time consuming.</a:t>
            </a:r>
          </a:p>
          <a:p>
            <a:endParaRPr lang="en-US" altLang="en-US" dirty="0"/>
          </a:p>
          <a:p>
            <a:r>
              <a:rPr lang="en-US" altLang="en-US" dirty="0"/>
              <a:t>Sampling is used in data mining because </a:t>
            </a:r>
            <a:r>
              <a:rPr lang="en-US" altLang="en-US" b="1" dirty="0">
                <a:solidFill>
                  <a:srgbClr val="FF0000"/>
                </a:solidFill>
              </a:rPr>
              <a:t>processing</a:t>
            </a:r>
            <a:r>
              <a:rPr lang="en-US" altLang="en-US" dirty="0"/>
              <a:t> the entire set of data of interest is too expensive (e.g., does not fit into memory or is too slow).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>
            <a:extLst>
              <a:ext uri="{FF2B5EF4-FFF2-40B4-BE49-F238E27FC236}">
                <a16:creationId xmlns:a16="http://schemas.microsoft.com/office/drawing/2014/main" id="{15959BD9-4C51-47BA-8165-63A1782915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Sampling … </a:t>
            </a:r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BC1E4DCD-50E9-41C2-8B66-5F76752101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key principle for effective sampling is the following: </a:t>
            </a:r>
          </a:p>
          <a:p>
            <a:pPr lvl="1"/>
            <a:r>
              <a:rPr lang="en-US" altLang="en-US" dirty="0"/>
              <a:t>using a sample will work almost as well as using the entire data sets, if the sample is </a:t>
            </a:r>
            <a:r>
              <a:rPr lang="en-US" altLang="en-US" b="1" dirty="0"/>
              <a:t>representative</a:t>
            </a:r>
            <a:r>
              <a:rPr lang="en-US" altLang="en-US" dirty="0"/>
              <a:t>.</a:t>
            </a:r>
            <a:br>
              <a:rPr lang="en-US" altLang="en-US" dirty="0"/>
            </a:br>
            <a:endParaRPr lang="en-US" altLang="en-US" dirty="0"/>
          </a:p>
          <a:p>
            <a:pPr lvl="1"/>
            <a:r>
              <a:rPr lang="en-US" altLang="en-US" dirty="0"/>
              <a:t>A sample is representative if it has approximately the same property (of interest) as the original set of data.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>
            <a:extLst>
              <a:ext uri="{FF2B5EF4-FFF2-40B4-BE49-F238E27FC236}">
                <a16:creationId xmlns:a16="http://schemas.microsoft.com/office/drawing/2014/main" id="{8CBFA285-EBF5-4E40-B449-5B34E1AB31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Types of Sampling</a:t>
            </a:r>
          </a:p>
        </p:txBody>
      </p:sp>
      <p:sp>
        <p:nvSpPr>
          <p:cNvPr id="38917" name="Text Box 5">
            <a:extLst>
              <a:ext uri="{FF2B5EF4-FFF2-40B4-BE49-F238E27FC236}">
                <a16:creationId xmlns:a16="http://schemas.microsoft.com/office/drawing/2014/main" id="{B47D3CCD-FBF7-43E6-A435-020FAA2924A9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63500" y="2603500"/>
            <a:ext cx="2262187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 b="1" dirty="0">
                <a:latin typeface="Arial" panose="020B0604020202020204" pitchFamily="34" charset="0"/>
              </a:rPr>
              <a:t>Replacement?</a:t>
            </a:r>
          </a:p>
        </p:txBody>
      </p:sp>
      <p:sp>
        <p:nvSpPr>
          <p:cNvPr id="38918" name="Text Box 6">
            <a:extLst>
              <a:ext uri="{FF2B5EF4-FFF2-40B4-BE49-F238E27FC236}">
                <a16:creationId xmlns:a16="http://schemas.microsoft.com/office/drawing/2014/main" id="{B8A45383-5040-4159-A1A5-88FA90194701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07169" y="4976019"/>
            <a:ext cx="172085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 b="1" dirty="0">
                <a:latin typeface="Arial" panose="020B0604020202020204" pitchFamily="34" charset="0"/>
              </a:rPr>
              <a:t>Selection?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99468B-BAB4-B869-1225-75D0191CE46D}"/>
              </a:ext>
            </a:extLst>
          </p:cNvPr>
          <p:cNvSpPr txBox="1"/>
          <p:nvPr/>
        </p:nvSpPr>
        <p:spPr>
          <a:xfrm>
            <a:off x="1387011" y="1862107"/>
            <a:ext cx="6994989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en-US" b="1" dirty="0"/>
              <a:t>Sampling without replacement</a:t>
            </a:r>
            <a:br>
              <a:rPr lang="en-US" altLang="en-US" dirty="0"/>
            </a:br>
            <a:r>
              <a:rPr lang="en-US" altLang="en-US" dirty="0"/>
              <a:t>As each item is selected, it is removed from the population.</a:t>
            </a:r>
          </a:p>
          <a:p>
            <a:pPr marL="2114550" lvl="4" indent="-285750">
              <a:buFont typeface="Wingdings" panose="05000000000000000000" pitchFamily="2" charset="2"/>
              <a:buChar char="§"/>
            </a:pPr>
            <a:endParaRPr lang="en-US" alt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en-US" b="1" dirty="0"/>
              <a:t>Sampling with replacement</a:t>
            </a:r>
            <a:br>
              <a:rPr lang="en-US" altLang="en-US" dirty="0"/>
            </a:br>
            <a:r>
              <a:rPr lang="en-US" altLang="en-US" dirty="0"/>
              <a:t>Objects are not removed from the population as they are selected for the sample. Note:  the same object can be picked up more than once.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AA7C80-8223-2865-371B-E23839D529A1}"/>
              </a:ext>
            </a:extLst>
          </p:cNvPr>
          <p:cNvSpPr txBox="1"/>
          <p:nvPr/>
        </p:nvSpPr>
        <p:spPr>
          <a:xfrm>
            <a:off x="1387011" y="4343400"/>
            <a:ext cx="6994988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en-US" b="1" dirty="0"/>
              <a:t>Simple random sampling</a:t>
            </a:r>
            <a:br>
              <a:rPr lang="en-US" altLang="en-US" dirty="0"/>
            </a:br>
            <a:r>
              <a:rPr lang="en-US" altLang="en-US" dirty="0"/>
              <a:t>There is an equal probability of selecting any particular item.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en-US" b="1" dirty="0"/>
              <a:t>Stratified sampling</a:t>
            </a:r>
            <a:br>
              <a:rPr lang="en-US" altLang="en-US" dirty="0"/>
            </a:br>
            <a:r>
              <a:rPr lang="en-US" altLang="en-US" dirty="0"/>
              <a:t>Split the data into several partitions; then draw random samples from each partition.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>
            <a:extLst>
              <a:ext uri="{FF2B5EF4-FFF2-40B4-BE49-F238E27FC236}">
                <a16:creationId xmlns:a16="http://schemas.microsoft.com/office/drawing/2014/main" id="{A55FAEE9-B6BA-4571-BA5A-95902744AA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Sample Size</a:t>
            </a: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E8AB3248-7BD6-4123-8CEF-F43A3CBE62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/>
              <a:t> </a:t>
            </a:r>
          </a:p>
        </p:txBody>
      </p:sp>
      <p:pic>
        <p:nvPicPr>
          <p:cNvPr id="39939" name="Picture 3">
            <a:extLst>
              <a:ext uri="{FF2B5EF4-FFF2-40B4-BE49-F238E27FC236}">
                <a16:creationId xmlns:a16="http://schemas.microsoft.com/office/drawing/2014/main" id="{B097916C-6B89-4E2B-AEBA-40AE197AE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5" r="12463"/>
          <a:stretch>
            <a:fillRect/>
          </a:stretch>
        </p:blipFill>
        <p:spPr bwMode="auto">
          <a:xfrm>
            <a:off x="457200" y="1752600"/>
            <a:ext cx="2819400" cy="274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0425" r="1246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0" name="Picture 4">
            <a:extLst>
              <a:ext uri="{FF2B5EF4-FFF2-40B4-BE49-F238E27FC236}">
                <a16:creationId xmlns:a16="http://schemas.microsoft.com/office/drawing/2014/main" id="{5FA3CF32-0830-4B4D-B4D1-0B53D9137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5" t="13893" r="14545" b="11063"/>
          <a:stretch>
            <a:fillRect/>
          </a:stretch>
        </p:blipFill>
        <p:spPr bwMode="auto">
          <a:xfrm>
            <a:off x="3276600" y="2209800"/>
            <a:ext cx="2743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0425" t="13893" r="14545" b="1106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1" name="Picture 5">
            <a:extLst>
              <a:ext uri="{FF2B5EF4-FFF2-40B4-BE49-F238E27FC236}">
                <a16:creationId xmlns:a16="http://schemas.microsoft.com/office/drawing/2014/main" id="{A7C3B2F6-E4FE-4A32-81DE-6F006D0CE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4" r="13286"/>
          <a:stretch>
            <a:fillRect/>
          </a:stretch>
        </p:blipFill>
        <p:spPr bwMode="auto">
          <a:xfrm>
            <a:off x="6096000" y="1828800"/>
            <a:ext cx="2743200" cy="274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1684" r="1328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42" name="Text Box 6">
            <a:extLst>
              <a:ext uri="{FF2B5EF4-FFF2-40B4-BE49-F238E27FC236}">
                <a16:creationId xmlns:a16="http://schemas.microsoft.com/office/drawing/2014/main" id="{29D48C30-EDEF-4BC2-A834-A84D31976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495800"/>
            <a:ext cx="80772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875"/>
              </a:spcBef>
              <a:buClrTx/>
              <a:buFontTx/>
              <a:buNone/>
            </a:pPr>
            <a:r>
              <a:rPr lang="en-US" altLang="en-US" sz="1400" b="1">
                <a:latin typeface="Arial" panose="020B0604020202020204" pitchFamily="34" charset="0"/>
              </a:rPr>
              <a:t>8000 points		         2000 Points			500 Points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>
            <a:extLst>
              <a:ext uri="{FF2B5EF4-FFF2-40B4-BE49-F238E27FC236}">
                <a16:creationId xmlns:a16="http://schemas.microsoft.com/office/drawing/2014/main" id="{31BD2EDD-F3F1-4C4D-92D9-2DC4A37A0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6001"/>
            <a:ext cx="3429000" cy="2571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61" name="Rectangle 1">
            <a:extLst>
              <a:ext uri="{FF2B5EF4-FFF2-40B4-BE49-F238E27FC236}">
                <a16:creationId xmlns:a16="http://schemas.microsoft.com/office/drawing/2014/main" id="{7361D2B2-84C3-4CDE-BD97-6579FF616A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Sample Size</a:t>
            </a:r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DC8D51D5-617D-40FA-AE7C-69CDE15388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779587"/>
            <a:ext cx="78867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What sample size is necessary to get at least one object from each of 10 groups.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Sample size determination: </a:t>
            </a:r>
          </a:p>
          <a:p>
            <a:pPr lvl="1"/>
            <a:r>
              <a:rPr lang="en-US" altLang="en-US" dirty="0"/>
              <a:t>Statistics: confidence interval for parameter estimate or desired statistical power of test.</a:t>
            </a:r>
          </a:p>
          <a:p>
            <a:pPr lvl="1"/>
            <a:r>
              <a:rPr lang="en-US" altLang="en-US" dirty="0"/>
              <a:t>Machine learning: often more is better, cross-validated accuracy.</a:t>
            </a:r>
          </a:p>
        </p:txBody>
      </p:sp>
      <p:pic>
        <p:nvPicPr>
          <p:cNvPr id="40964" name="Picture 4">
            <a:extLst>
              <a:ext uri="{FF2B5EF4-FFF2-40B4-BE49-F238E27FC236}">
                <a16:creationId xmlns:a16="http://schemas.microsoft.com/office/drawing/2014/main" id="{BA27ACAB-09AA-48F5-9EBA-CE7F293FE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130925"/>
            <a:ext cx="7016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>
            <a:extLst>
              <a:ext uri="{FF2B5EF4-FFF2-40B4-BE49-F238E27FC236}">
                <a16:creationId xmlns:a16="http://schemas.microsoft.com/office/drawing/2014/main" id="{FF3B4D90-D8D4-46A3-B599-670C6A85F8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1" y="368300"/>
            <a:ext cx="3733800" cy="913899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Curse of Dimensionality</a:t>
            </a:r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F50AB2F6-E8E8-4F30-8A95-DBF58B0EE4C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5221" y="1599113"/>
            <a:ext cx="3344779" cy="4690562"/>
          </a:xfrm>
        </p:spPr>
        <p:txBody>
          <a:bodyPr>
            <a:normAutofit/>
          </a:bodyPr>
          <a:lstStyle/>
          <a:p>
            <a:r>
              <a:rPr lang="en-US" altLang="en-US" dirty="0"/>
              <a:t>When dimensionality increases, the size of the data space grows exponentially.</a:t>
            </a:r>
          </a:p>
          <a:p>
            <a:endParaRPr lang="en-US" altLang="en-US" dirty="0"/>
          </a:p>
          <a:p>
            <a:r>
              <a:rPr lang="en-US" altLang="en-US" dirty="0"/>
              <a:t>Definitions of density and distance between points, which is critical for clustering and outlier detection, become less meaningful</a:t>
            </a:r>
          </a:p>
          <a:p>
            <a:pPr lvl="1"/>
            <a:r>
              <a:rPr lang="en-US" altLang="en-US" dirty="0"/>
              <a:t>Density → 0</a:t>
            </a:r>
          </a:p>
          <a:p>
            <a:pPr lvl="1"/>
            <a:r>
              <a:rPr lang="en-US" altLang="en-US" dirty="0"/>
              <a:t>All points tend to have the same Euclidean distance to each other.</a:t>
            </a:r>
          </a:p>
        </p:txBody>
      </p:sp>
      <p:sp>
        <p:nvSpPr>
          <p:cNvPr id="41987" name="Text Box 3">
            <a:extLst>
              <a:ext uri="{FF2B5EF4-FFF2-40B4-BE49-F238E27FC236}">
                <a16:creationId xmlns:a16="http://schemas.microsoft.com/office/drawing/2014/main" id="{3714B471-55FF-4E26-9591-CDC0A5740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657600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8" name="Rectangle 4">
            <a:extLst>
              <a:ext uri="{FF2B5EF4-FFF2-40B4-BE49-F238E27FC236}">
                <a16:creationId xmlns:a16="http://schemas.microsoft.com/office/drawing/2014/main" id="{F189D25D-ACBB-4335-8ED3-667D367D1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7675" y="5984875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989" name="Picture 5">
            <a:extLst>
              <a:ext uri="{FF2B5EF4-FFF2-40B4-BE49-F238E27FC236}">
                <a16:creationId xmlns:a16="http://schemas.microsoft.com/office/drawing/2014/main" id="{D22E5171-91F1-45B5-AEC1-B0E80B0CE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497" y="3962400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990" name="Text Box 6">
            <a:extLst>
              <a:ext uri="{FF2B5EF4-FFF2-40B4-BE49-F238E27FC236}">
                <a16:creationId xmlns:a16="http://schemas.microsoft.com/office/drawing/2014/main" id="{43EE318D-91D3-4806-AAD1-CD3F2CCDA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270250"/>
            <a:ext cx="4038600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12713" indent="-1127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marL="0" indent="0">
              <a:spcBef>
                <a:spcPts val="875"/>
              </a:spcBef>
            </a:pPr>
            <a:r>
              <a:rPr lang="en-US" altLang="en-US" sz="1600" b="1" dirty="0">
                <a:latin typeface="+mn-lt"/>
              </a:rPr>
              <a:t>Experiment</a:t>
            </a:r>
            <a:r>
              <a:rPr lang="en-US" altLang="en-US" sz="1600" dirty="0">
                <a:latin typeface="+mn-lt"/>
              </a:rPr>
              <a:t>: Randomly generate 500 points. Compute difference between max and min distance between any pair of points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1C1773-ED52-4826-A09F-93132F5914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1722" y="304800"/>
            <a:ext cx="4651556" cy="26688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7105F7-D934-40DD-8B6F-1EE7B289C5B5}"/>
              </a:ext>
            </a:extLst>
          </p:cNvPr>
          <p:cNvSpPr txBox="1"/>
          <p:nvPr/>
        </p:nvSpPr>
        <p:spPr>
          <a:xfrm>
            <a:off x="5791200" y="2743200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Points and space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1" name="Picture 5">
            <a:extLst>
              <a:ext uri="{FF2B5EF4-FFF2-40B4-BE49-F238E27FC236}">
                <a16:creationId xmlns:a16="http://schemas.microsoft.com/office/drawing/2014/main" id="{60FB4109-FE2C-40CC-AC94-93D0F43BBE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3" t="8641" r="52377"/>
          <a:stretch/>
        </p:blipFill>
        <p:spPr bwMode="auto">
          <a:xfrm>
            <a:off x="2642616" y="10"/>
            <a:ext cx="650138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97" name="Rectangle 1">
            <a:extLst>
              <a:ext uri="{FF2B5EF4-FFF2-40B4-BE49-F238E27FC236}">
                <a16:creationId xmlns:a16="http://schemas.microsoft.com/office/drawing/2014/main" id="{87F14A31-11BF-4C01-BF43-4DB248F4C0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8320" y="1161288"/>
            <a:ext cx="2578608" cy="1124712"/>
          </a:xfrm>
        </p:spPr>
        <p:txBody>
          <a:bodyPr anchor="b">
            <a:normAutofit/>
          </a:bodyPr>
          <a:lstStyle/>
          <a:p>
            <a:r>
              <a:rPr lang="en-US" altLang="en-US" sz="2400"/>
              <a:t>Topics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7D5CDD56-F6DE-481A-8016-EA43C6652F1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78320" y="2718054"/>
            <a:ext cx="2579180" cy="3207258"/>
          </a:xfrm>
        </p:spPr>
        <p:txBody>
          <a:bodyPr anchor="t">
            <a:normAutofit/>
          </a:bodyPr>
          <a:lstStyle/>
          <a:p>
            <a:r>
              <a:rPr lang="en-US" altLang="en-US" sz="1500" b="1"/>
              <a:t>Attributes/Features</a:t>
            </a:r>
          </a:p>
          <a:p>
            <a:r>
              <a:rPr lang="en-US" altLang="en-US" sz="1500"/>
              <a:t>Types of Data Sets</a:t>
            </a:r>
          </a:p>
          <a:p>
            <a:r>
              <a:rPr lang="en-US" altLang="en-US" sz="1500"/>
              <a:t>Data Quality</a:t>
            </a:r>
          </a:p>
          <a:p>
            <a:r>
              <a:rPr lang="en-US" altLang="en-US" sz="1500"/>
              <a:t>Data Preprocessing</a:t>
            </a:r>
          </a:p>
          <a:p>
            <a:r>
              <a:rPr lang="en-US" altLang="en-US" sz="1500"/>
              <a:t>Similarity and Dissimilarity</a:t>
            </a:r>
          </a:p>
          <a:p>
            <a:r>
              <a:rPr lang="en-US" altLang="en-US" sz="1500"/>
              <a:t>Density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>
            <a:extLst>
              <a:ext uri="{FF2B5EF4-FFF2-40B4-BE49-F238E27FC236}">
                <a16:creationId xmlns:a16="http://schemas.microsoft.com/office/drawing/2014/main" id="{72348992-1514-4227-BAD0-407D84E477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Dimensionality Reduction</a:t>
            </a:r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6B9E4F04-2E53-40B8-AC68-5D36141FAD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Purpose:</a:t>
            </a:r>
          </a:p>
          <a:p>
            <a:pPr lvl="1"/>
            <a:r>
              <a:rPr lang="en-US" altLang="en-US"/>
              <a:t>Avoid curse of dimensionality</a:t>
            </a:r>
          </a:p>
          <a:p>
            <a:pPr lvl="1"/>
            <a:r>
              <a:rPr lang="en-US" altLang="en-US"/>
              <a:t>Reduce amount of time and memory required by data mining algorithms</a:t>
            </a:r>
          </a:p>
          <a:p>
            <a:pPr lvl="1"/>
            <a:r>
              <a:rPr lang="en-US" altLang="en-US"/>
              <a:t>Allow data to be more easily visualized</a:t>
            </a:r>
          </a:p>
          <a:p>
            <a:pPr lvl="1"/>
            <a:r>
              <a:rPr lang="en-US" altLang="en-US"/>
              <a:t>May help to eliminate irrelevant features or reduce noise</a:t>
            </a:r>
          </a:p>
          <a:p>
            <a:pPr lvl="4"/>
            <a:endParaRPr lang="en-US" altLang="en-US"/>
          </a:p>
          <a:p>
            <a:r>
              <a:rPr lang="en-US" altLang="en-US"/>
              <a:t>Techniques</a:t>
            </a:r>
          </a:p>
          <a:p>
            <a:pPr lvl="1"/>
            <a:r>
              <a:rPr lang="en-US" altLang="en-US"/>
              <a:t>Principle Component Analysis</a:t>
            </a:r>
          </a:p>
          <a:p>
            <a:pPr lvl="1"/>
            <a:r>
              <a:rPr lang="en-US" altLang="en-US"/>
              <a:t>Singular Value Decomposition</a:t>
            </a:r>
          </a:p>
          <a:p>
            <a:pPr lvl="1"/>
            <a:r>
              <a:rPr lang="en-US" altLang="en-US"/>
              <a:t>Others: supervised and non-linear techniques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>
            <a:extLst>
              <a:ext uri="{FF2B5EF4-FFF2-40B4-BE49-F238E27FC236}">
                <a16:creationId xmlns:a16="http://schemas.microsoft.com/office/drawing/2014/main" id="{B82C591A-DB5B-4B2F-B195-B8F8B88B9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03" y="2133600"/>
            <a:ext cx="7446962" cy="2953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034" name="Rectangle 2">
            <a:extLst>
              <a:ext uri="{FF2B5EF4-FFF2-40B4-BE49-F238E27FC236}">
                <a16:creationId xmlns:a16="http://schemas.microsoft.com/office/drawing/2014/main" id="{5A7C7A5E-9A5F-46B8-8390-1284DC0A42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Dimensionality Reduction: Principal Components Analysis (PCA)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D40775F3-FC14-46E2-A9F8-D71F74B213C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8597" y="1600200"/>
            <a:ext cx="7886700" cy="4892674"/>
          </a:xfrm>
        </p:spPr>
        <p:txBody>
          <a:bodyPr>
            <a:normAutofit lnSpcReduction="10000"/>
          </a:bodyPr>
          <a:lstStyle/>
          <a:p>
            <a:r>
              <a:rPr lang="en-US" altLang="en-US" b="1" dirty="0"/>
              <a:t>Goal</a:t>
            </a:r>
            <a:r>
              <a:rPr lang="en-US" altLang="en-US" dirty="0"/>
              <a:t>: Map points to a lower dimensional space while preserving distance information.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b="1" dirty="0"/>
              <a:t>Method</a:t>
            </a:r>
            <a:r>
              <a:rPr lang="en-US" altLang="en-US" dirty="0"/>
              <a:t>: Find a projection (new axes) that captures the largest  amount of variation in data. This can be done using  eigenvectors of the covariance matrix or SVD (singular value decomposition).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8BC0D8C-8878-4D40-B7B9-11A958CE2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>
                <a:ea typeface="SimSun" panose="02010600030101010101" pitchFamily="2" charset="-122"/>
              </a:rPr>
              <a:t>Dimensionality Reduction: ISOMAP</a:t>
            </a:r>
            <a:endParaRPr lang="en-US" dirty="0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0242F872-AC75-449E-938A-86CDE1FFCA8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4114799"/>
            <a:ext cx="7886700" cy="2133601"/>
          </a:xfrm>
        </p:spPr>
        <p:txBody>
          <a:bodyPr>
            <a:normAutofit fontScale="92500" lnSpcReduction="20000"/>
          </a:bodyPr>
          <a:lstStyle/>
          <a:p>
            <a:r>
              <a:rPr lang="en-CA" altLang="en-US" b="1" dirty="0"/>
              <a:t>Goal</a:t>
            </a:r>
            <a:r>
              <a:rPr lang="en-CA" altLang="en-US" dirty="0"/>
              <a:t>: Unroll the “swiss roll!“ (i.e., preserve distances on the roll)</a:t>
            </a:r>
          </a:p>
          <a:p>
            <a:r>
              <a:rPr lang="en-CA" altLang="en-US" b="1" dirty="0"/>
              <a:t>Method</a:t>
            </a:r>
            <a:r>
              <a:rPr lang="en-CA" altLang="en-US" dirty="0"/>
              <a:t>: Use a non-metric space, i.e., distances are not measured by Euclidean distance, but along the surface of the roll (geodesic distances).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CA" altLang="en-US" dirty="0"/>
              <a:t>Construct a neighbourhood graph (k-nearest neighbors or within a radius).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CA" altLang="en-US" dirty="0"/>
              <a:t>For each pair of points in the graph, compute the shortest path distances = geodesic distances.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CA" altLang="en-US" dirty="0"/>
              <a:t>Create a lower dimensional embedding using the geodesic distances (multi-dimensional scaling; MDS)</a:t>
            </a:r>
          </a:p>
          <a:p>
            <a:pPr marL="685800" lvl="1" indent="-342900">
              <a:buFont typeface="+mj-lt"/>
              <a:buAutoNum type="arabicPeriod"/>
            </a:pPr>
            <a:endParaRPr lang="en-CA" altLang="en-US" dirty="0"/>
          </a:p>
        </p:txBody>
      </p:sp>
      <p:pic>
        <p:nvPicPr>
          <p:cNvPr id="45060" name="Picture 4">
            <a:extLst>
              <a:ext uri="{FF2B5EF4-FFF2-40B4-BE49-F238E27FC236}">
                <a16:creationId xmlns:a16="http://schemas.microsoft.com/office/drawing/2014/main" id="{9FE6AB01-E37A-4D73-887C-8E828F115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7643"/>
            <a:ext cx="9144000" cy="243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21607-E3B3-4C4F-84FE-10E779137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Low-dimensional Embedding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A6C66F-0594-45D8-B597-1C35E56C3A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524002"/>
                <a:ext cx="7886700" cy="2036858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sz="2400" dirty="0"/>
                  <a:t>General notion of representing objects described in one space (i.e., set of features)  in a different space using a map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: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PCA is an example where Y is the space spanned by the principal components and objects close in the original space X are embedded in space Y.</a:t>
                </a:r>
              </a:p>
              <a:p>
                <a:r>
                  <a:rPr lang="en-US" sz="2400" dirty="0"/>
                  <a:t>Low-dimensional embeddings can be produced with various other methods:</a:t>
                </a:r>
              </a:p>
              <a:p>
                <a:pPr lvl="1"/>
                <a:r>
                  <a:rPr lang="en-US" sz="2300" dirty="0"/>
                  <a:t>T-SNA: T-distributed Stochastic Neighbor Embedding; non-linear for visualization of high-dimensional datasets.</a:t>
                </a:r>
              </a:p>
              <a:p>
                <a:pPr lvl="1"/>
                <a:r>
                  <a:rPr lang="en-US" sz="2300" dirty="0"/>
                  <a:t>Autoencoders (deep learning): non-linear</a:t>
                </a:r>
              </a:p>
              <a:p>
                <a:pPr lvl="1"/>
                <a:r>
                  <a:rPr lang="en-US" sz="2300" dirty="0"/>
                  <a:t>Word embedding:  Word2vec, </a:t>
                </a:r>
                <a:r>
                  <a:rPr lang="en-US" sz="2300" dirty="0" err="1"/>
                  <a:t>GloVe</a:t>
                </a:r>
                <a:r>
                  <a:rPr lang="en-US" sz="2300" dirty="0"/>
                  <a:t>, BERT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A6C66F-0594-45D8-B597-1C35E56C3A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24002"/>
                <a:ext cx="7886700" cy="2036858"/>
              </a:xfrm>
              <a:blipFill>
                <a:blip r:embed="rId2"/>
                <a:stretch>
                  <a:fillRect l="-309" t="-4192" r="-850" b="-4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DA8156CA-0DE2-4E2A-B9B6-663B75B2B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611" y="3886200"/>
            <a:ext cx="3537248" cy="28399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9149F5-2769-42BC-9821-16F19EFC71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1520" y="3276600"/>
            <a:ext cx="3834971" cy="33973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5C0FE5-A150-4F03-A223-DE4EEBC4DEF9}"/>
              </a:ext>
            </a:extLst>
          </p:cNvPr>
          <p:cNvSpPr txBox="1"/>
          <p:nvPr/>
        </p:nvSpPr>
        <p:spPr>
          <a:xfrm>
            <a:off x="1855775" y="3701534"/>
            <a:ext cx="1814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Word Embedding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B3BEF0-3244-4515-9348-036C775C7AD7}"/>
              </a:ext>
            </a:extLst>
          </p:cNvPr>
          <p:cNvSpPr txBox="1"/>
          <p:nvPr/>
        </p:nvSpPr>
        <p:spPr>
          <a:xfrm rot="16200000">
            <a:off x="4357267" y="4786734"/>
            <a:ext cx="1408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Autoencoder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653D6622-E3A6-4DE3-B747-B4B547317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770" y="401639"/>
            <a:ext cx="7016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C184EA3-4671-351E-F56D-74DA5C87867C}"/>
              </a:ext>
            </a:extLst>
          </p:cNvPr>
          <p:cNvCxnSpPr>
            <a:cxnSpLocks/>
          </p:cNvCxnSpPr>
          <p:nvPr/>
        </p:nvCxnSpPr>
        <p:spPr>
          <a:xfrm>
            <a:off x="3733800" y="4191000"/>
            <a:ext cx="228600" cy="3048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64A0F999-CAFF-23F6-BA8E-5D1899D09F98}"/>
              </a:ext>
            </a:extLst>
          </p:cNvPr>
          <p:cNvSpPr/>
          <p:nvPr/>
        </p:nvSpPr>
        <p:spPr>
          <a:xfrm>
            <a:off x="3962401" y="3560860"/>
            <a:ext cx="1109120" cy="510006"/>
          </a:xfrm>
          <a:prstGeom prst="wedgeRoundRectCallout">
            <a:avLst>
              <a:gd name="adj1" fmla="val -56746"/>
              <a:gd name="adj2" fmla="val 95068"/>
              <a:gd name="adj3" fmla="val 16667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Distance is meaningful</a:t>
            </a:r>
          </a:p>
        </p:txBody>
      </p:sp>
    </p:spTree>
    <p:extLst>
      <p:ext uri="{BB962C8B-B14F-4D97-AF65-F5344CB8AC3E}">
        <p14:creationId xmlns:p14="http://schemas.microsoft.com/office/powerpoint/2010/main" val="22996669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>
            <a:extLst>
              <a:ext uri="{FF2B5EF4-FFF2-40B4-BE49-F238E27FC236}">
                <a16:creationId xmlns:a16="http://schemas.microsoft.com/office/drawing/2014/main" id="{5720FE60-CFF7-43CF-A7D1-67D08D7522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Feature Subset Selection</a:t>
            </a:r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D9D173F0-EB7B-442E-B088-E4C3A83F1C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447800"/>
            <a:ext cx="7886700" cy="47291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en-US" dirty="0"/>
              <a:t>= Remove features (columns):</a:t>
            </a:r>
          </a:p>
          <a:p>
            <a:r>
              <a:rPr lang="en-US" altLang="en-US" dirty="0"/>
              <a:t>Redundant features </a:t>
            </a:r>
          </a:p>
          <a:p>
            <a:pPr lvl="1"/>
            <a:r>
              <a:rPr lang="en-US" altLang="en-US" dirty="0"/>
              <a:t>duplicate information contained in multiple features (are correlated)</a:t>
            </a:r>
          </a:p>
          <a:p>
            <a:pPr lvl="1"/>
            <a:r>
              <a:rPr lang="en-US" altLang="en-US" dirty="0"/>
              <a:t>Example: purchase price of a product and the amount of sales tax paid</a:t>
            </a:r>
          </a:p>
          <a:p>
            <a:r>
              <a:rPr lang="en-US" altLang="en-US" dirty="0"/>
              <a:t>Irrelevant features</a:t>
            </a:r>
          </a:p>
          <a:p>
            <a:pPr lvl="1"/>
            <a:r>
              <a:rPr lang="en-US" altLang="en-US" dirty="0"/>
              <a:t>contain no information that is useful for the data mining task</a:t>
            </a:r>
          </a:p>
          <a:p>
            <a:pPr lvl="1"/>
            <a:r>
              <a:rPr lang="en-US" altLang="en-US" dirty="0"/>
              <a:t>Example: students' ID is often irrelevant to the task of predicting students' GPA</a:t>
            </a:r>
          </a:p>
          <a:p>
            <a:endParaRPr lang="en-US" altLang="en-US" dirty="0"/>
          </a:p>
          <a:p>
            <a:pPr marL="0" indent="0">
              <a:buNone/>
            </a:pPr>
            <a:r>
              <a:rPr lang="en-US" altLang="en-US" b="1" dirty="0"/>
              <a:t>Methods</a:t>
            </a:r>
          </a:p>
          <a:p>
            <a:r>
              <a:rPr lang="en-US" altLang="en-US" dirty="0"/>
              <a:t>Embedded approaches:</a:t>
            </a:r>
          </a:p>
          <a:p>
            <a:pPr lvl="1"/>
            <a:r>
              <a:rPr lang="en-US" altLang="en-US" dirty="0"/>
              <a:t> Feature selection occurs naturally as part of the data mining algorithm (e.g., regression, decision trees).</a:t>
            </a:r>
          </a:p>
          <a:p>
            <a:r>
              <a:rPr lang="en-US" altLang="en-US" dirty="0"/>
              <a:t>Filter approaches:</a:t>
            </a:r>
          </a:p>
          <a:p>
            <a:pPr lvl="1"/>
            <a:r>
              <a:rPr lang="en-US" altLang="en-US" dirty="0"/>
              <a:t> Features are selected before data mining algorithm is run</a:t>
            </a:r>
          </a:p>
          <a:p>
            <a:pPr lvl="1"/>
            <a:r>
              <a:rPr lang="en-US" altLang="en-US" dirty="0"/>
              <a:t>(e.g., highly correlated features)</a:t>
            </a:r>
          </a:p>
          <a:p>
            <a:r>
              <a:rPr lang="en-US" altLang="en-US" dirty="0"/>
              <a:t>Brute-force approach:</a:t>
            </a:r>
          </a:p>
          <a:p>
            <a:pPr lvl="1"/>
            <a:r>
              <a:rPr lang="en-US" altLang="en-US" dirty="0"/>
              <a:t>Try all possible feature subsets as input to data mining algorithm and choose the best.</a:t>
            </a:r>
          </a:p>
          <a:p>
            <a:r>
              <a:rPr lang="en-US" altLang="en-US" dirty="0"/>
              <a:t>Wrapper approaches:</a:t>
            </a:r>
          </a:p>
          <a:p>
            <a:pPr lvl="1"/>
            <a:r>
              <a:rPr lang="en-US" altLang="en-US" dirty="0"/>
              <a:t> Use the data mining algorithm as a black box to find best subset of attributes (often using greedy search)</a:t>
            </a:r>
          </a:p>
          <a:p>
            <a:pPr lvl="1"/>
            <a:endParaRPr lang="en-US" altLang="en-US" dirty="0"/>
          </a:p>
        </p:txBody>
      </p:sp>
      <p:sp>
        <p:nvSpPr>
          <p:cNvPr id="46083" name="Text Box 3">
            <a:extLst>
              <a:ext uri="{FF2B5EF4-FFF2-40B4-BE49-F238E27FC236}">
                <a16:creationId xmlns:a16="http://schemas.microsoft.com/office/drawing/2014/main" id="{21C1E1D7-812B-481D-99CE-A54AFD075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657600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4177B43F-1177-4E6A-9ED1-2458FF0A3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7675" y="5984875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>
            <a:extLst>
              <a:ext uri="{FF2B5EF4-FFF2-40B4-BE49-F238E27FC236}">
                <a16:creationId xmlns:a16="http://schemas.microsoft.com/office/drawing/2014/main" id="{F23397F3-AE3F-44F6-9282-BB5B366560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Feature Creation</a:t>
            </a:r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05231FCF-FBC0-4EB3-A957-9A8E803B885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381379"/>
            <a:ext cx="7886700" cy="336705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en-US" dirty="0"/>
              <a:t>Create new attributes that can capture the important information in a data set much more efficiently than the original attributes</a:t>
            </a:r>
          </a:p>
          <a:p>
            <a:pPr lvl="4"/>
            <a:endParaRPr lang="en-US" altLang="en-US" dirty="0"/>
          </a:p>
          <a:p>
            <a:pPr marL="0" indent="0">
              <a:buNone/>
            </a:pPr>
            <a:r>
              <a:rPr lang="en-US" altLang="en-US" b="1" dirty="0"/>
              <a:t>Three general methodologies</a:t>
            </a:r>
          </a:p>
          <a:p>
            <a:r>
              <a:rPr lang="en-US" altLang="en-US" dirty="0"/>
              <a:t>Feature Extraction</a:t>
            </a:r>
          </a:p>
          <a:p>
            <a:pPr lvl="1"/>
            <a:r>
              <a:rPr lang="en-US" altLang="en-US" dirty="0"/>
              <a:t> Domain-specific (e.g., face recognition in image mining)</a:t>
            </a:r>
          </a:p>
          <a:p>
            <a:r>
              <a:rPr lang="en-US" altLang="en-US" dirty="0"/>
              <a:t>Feature Construction / Feature Engineering</a:t>
            </a:r>
          </a:p>
          <a:p>
            <a:pPr lvl="1"/>
            <a:r>
              <a:rPr lang="en-US" altLang="en-US" dirty="0"/>
              <a:t> combining features (interactions: multiply features)</a:t>
            </a:r>
          </a:p>
          <a:p>
            <a:pPr lvl="1"/>
            <a:r>
              <a:rPr lang="en-US" altLang="en-US" dirty="0"/>
              <a:t>Example: Calculate the body mass index from height and weight</a:t>
            </a:r>
          </a:p>
          <a:p>
            <a:r>
              <a:rPr lang="en-US" altLang="en-US" dirty="0"/>
              <a:t>Mapping Data to New Space </a:t>
            </a:r>
          </a:p>
          <a:p>
            <a:pPr lvl="1"/>
            <a:r>
              <a:rPr lang="en-US" altLang="en-US" dirty="0"/>
              <a:t>Example: </a:t>
            </a:r>
            <a:r>
              <a:rPr lang="en-US" altLang="en-US" sz="1500" dirty="0">
                <a:latin typeface="Arial" panose="020B0604020202020204" pitchFamily="34" charset="0"/>
                <a:cs typeface="Times New Roman" panose="02020603050405020304" pitchFamily="18" charset="0"/>
              </a:rPr>
              <a:t>Fourier transform/Wavelet transform</a:t>
            </a:r>
          </a:p>
          <a:p>
            <a:pPr lvl="1"/>
            <a:endParaRPr lang="en-US" altLang="en-US" dirty="0"/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5804FA9A-EFE8-C88A-E062-8308BFE69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361" y="5654706"/>
            <a:ext cx="1200150" cy="200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6E2A908-CE57-9342-640F-2D32486DD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917" y="5079717"/>
            <a:ext cx="138113" cy="200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59D0E378-C969-288C-892C-C27E3A646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95"/>
          <a:stretch>
            <a:fillRect/>
          </a:stretch>
        </p:blipFill>
        <p:spPr bwMode="auto">
          <a:xfrm>
            <a:off x="5029200" y="4803179"/>
            <a:ext cx="2514600" cy="1802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829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22ED0AE8-6CB3-847D-11CB-709B4116B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7" r="6207"/>
          <a:stretch>
            <a:fillRect/>
          </a:stretch>
        </p:blipFill>
        <p:spPr bwMode="auto">
          <a:xfrm>
            <a:off x="1646061" y="4803179"/>
            <a:ext cx="2343150" cy="1802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8337" r="620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 Box 9">
            <a:extLst>
              <a:ext uri="{FF2B5EF4-FFF2-40B4-BE49-F238E27FC236}">
                <a16:creationId xmlns:a16="http://schemas.microsoft.com/office/drawing/2014/main" id="{3F4306E3-1D79-A1FA-290E-6770C0935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9904" y="4648200"/>
            <a:ext cx="2343150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875"/>
              </a:spcBef>
              <a:buClrTx/>
              <a:buFontTx/>
              <a:buNone/>
            </a:pPr>
            <a:r>
              <a:rPr lang="en-US" altLang="en-US" sz="1400" b="1" dirty="0">
                <a:latin typeface="Arial" panose="020B0604020202020204" pitchFamily="34" charset="0"/>
              </a:rPr>
              <a:t>Two Sine Waves + Noise</a:t>
            </a: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69E5FE66-D15C-6FC9-CE79-01D9B5EB3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7284" y="4648200"/>
            <a:ext cx="1885950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875"/>
              </a:spcBef>
              <a:buClrTx/>
              <a:buFontTx/>
              <a:buNone/>
            </a:pPr>
            <a:r>
              <a:rPr lang="en-US" altLang="en-US" sz="1400" b="1" dirty="0">
                <a:latin typeface="Arial" panose="020B0604020202020204" pitchFamily="34" charset="0"/>
              </a:rPr>
              <a:t>Frequency Domain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B7D1B238-31A3-B6DE-28E9-04624220990F}"/>
              </a:ext>
            </a:extLst>
          </p:cNvPr>
          <p:cNvSpPr/>
          <p:nvPr/>
        </p:nvSpPr>
        <p:spPr>
          <a:xfrm>
            <a:off x="4043054" y="5410200"/>
            <a:ext cx="1111737" cy="533400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Transform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>
            <a:extLst>
              <a:ext uri="{FF2B5EF4-FFF2-40B4-BE49-F238E27FC236}">
                <a16:creationId xmlns:a16="http://schemas.microsoft.com/office/drawing/2014/main" id="{43FBBD2C-AC8A-4EC5-B9F8-42D3B17E92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Unsupervised Discretization </a:t>
            </a:r>
          </a:p>
        </p:txBody>
      </p:sp>
      <p:pic>
        <p:nvPicPr>
          <p:cNvPr id="50179" name="Picture 3">
            <a:extLst>
              <a:ext uri="{FF2B5EF4-FFF2-40B4-BE49-F238E27FC236}">
                <a16:creationId xmlns:a16="http://schemas.microsoft.com/office/drawing/2014/main" id="{2878796C-D2F9-49BC-86E1-1D64E1489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3657600" cy="183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180" name="Picture 4">
            <a:extLst>
              <a:ext uri="{FF2B5EF4-FFF2-40B4-BE49-F238E27FC236}">
                <a16:creationId xmlns:a16="http://schemas.microsoft.com/office/drawing/2014/main" id="{E472A84B-7328-44F4-8FF0-1CCF0796C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981200"/>
            <a:ext cx="3810000" cy="183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181" name="Picture 5">
            <a:extLst>
              <a:ext uri="{FF2B5EF4-FFF2-40B4-BE49-F238E27FC236}">
                <a16:creationId xmlns:a16="http://schemas.microsoft.com/office/drawing/2014/main" id="{EA826F5C-390E-45FC-8898-07C8B64A7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14800"/>
            <a:ext cx="3733800" cy="194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0182" name="Text Box 6">
            <a:extLst>
              <a:ext uri="{FF2B5EF4-FFF2-40B4-BE49-F238E27FC236}">
                <a16:creationId xmlns:a16="http://schemas.microsoft.com/office/drawing/2014/main" id="{DA881C9E-DB8F-4985-9125-B9EF24FBE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657600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3" name="Text Box 7">
            <a:extLst>
              <a:ext uri="{FF2B5EF4-FFF2-40B4-BE49-F238E27FC236}">
                <a16:creationId xmlns:a16="http://schemas.microsoft.com/office/drawing/2014/main" id="{CA6B72B2-5020-4DBE-B084-1004C799E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3810000"/>
            <a:ext cx="19050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875"/>
              </a:spcBef>
              <a:buClrTx/>
              <a:buFontTx/>
              <a:buNone/>
            </a:pPr>
            <a:r>
              <a:rPr lang="en-US" altLang="en-US" sz="1400" b="1">
                <a:latin typeface="Arial" panose="020B0604020202020204" pitchFamily="34" charset="0"/>
              </a:rPr>
              <a:t>Data</a:t>
            </a:r>
          </a:p>
        </p:txBody>
      </p:sp>
      <p:sp>
        <p:nvSpPr>
          <p:cNvPr id="50184" name="Text Box 8">
            <a:extLst>
              <a:ext uri="{FF2B5EF4-FFF2-40B4-BE49-F238E27FC236}">
                <a16:creationId xmlns:a16="http://schemas.microsoft.com/office/drawing/2014/main" id="{F68505BE-8299-4721-B979-EDFD648F3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3810000"/>
            <a:ext cx="19050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875"/>
              </a:spcBef>
              <a:buClrTx/>
              <a:buFontTx/>
              <a:buNone/>
            </a:pPr>
            <a:r>
              <a:rPr lang="en-US" altLang="en-US" sz="1400" b="1">
                <a:latin typeface="Arial" panose="020B0604020202020204" pitchFamily="34" charset="0"/>
              </a:rPr>
              <a:t>Equal interval width</a:t>
            </a:r>
          </a:p>
        </p:txBody>
      </p:sp>
      <p:sp>
        <p:nvSpPr>
          <p:cNvPr id="50185" name="Text Box 9">
            <a:extLst>
              <a:ext uri="{FF2B5EF4-FFF2-40B4-BE49-F238E27FC236}">
                <a16:creationId xmlns:a16="http://schemas.microsoft.com/office/drawing/2014/main" id="{56E7A706-E09C-4E84-922A-C9FEF551B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6019800"/>
            <a:ext cx="19050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875"/>
              </a:spcBef>
              <a:buClrTx/>
              <a:buFontTx/>
              <a:buNone/>
            </a:pPr>
            <a:r>
              <a:rPr lang="en-US" altLang="en-US" sz="1400" b="1">
                <a:latin typeface="Arial" panose="020B0604020202020204" pitchFamily="34" charset="0"/>
              </a:rPr>
              <a:t>Equal frequency</a:t>
            </a:r>
          </a:p>
        </p:txBody>
      </p:sp>
      <p:sp>
        <p:nvSpPr>
          <p:cNvPr id="50186" name="Text Box 10">
            <a:extLst>
              <a:ext uri="{FF2B5EF4-FFF2-40B4-BE49-F238E27FC236}">
                <a16:creationId xmlns:a16="http://schemas.microsoft.com/office/drawing/2014/main" id="{52354135-B504-4CA5-AA32-65BCC3BED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6019800"/>
            <a:ext cx="19050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875"/>
              </a:spcBef>
              <a:buClrTx/>
              <a:buFontTx/>
              <a:buNone/>
            </a:pPr>
            <a:r>
              <a:rPr lang="en-US" altLang="en-US" sz="1400" b="1">
                <a:latin typeface="Arial" panose="020B0604020202020204" pitchFamily="34" charset="0"/>
              </a:rPr>
              <a:t>K-means</a:t>
            </a:r>
          </a:p>
        </p:txBody>
      </p:sp>
      <p:pic>
        <p:nvPicPr>
          <p:cNvPr id="50187" name="Picture 11">
            <a:extLst>
              <a:ext uri="{FF2B5EF4-FFF2-40B4-BE49-F238E27FC236}">
                <a16:creationId xmlns:a16="http://schemas.microsoft.com/office/drawing/2014/main" id="{B26CEFB2-B24E-4756-867A-D35672FA7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191000"/>
            <a:ext cx="3962400" cy="183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13">
            <a:extLst>
              <a:ext uri="{FF2B5EF4-FFF2-40B4-BE49-F238E27FC236}">
                <a16:creationId xmlns:a16="http://schemas.microsoft.com/office/drawing/2014/main" id="{E9BB980E-E4B2-45C0-A63F-487C1E75C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130925"/>
            <a:ext cx="7016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>
            <a:extLst>
              <a:ext uri="{FF2B5EF4-FFF2-40B4-BE49-F238E27FC236}">
                <a16:creationId xmlns:a16="http://schemas.microsoft.com/office/drawing/2014/main" id="{02040770-B315-41A8-9176-D52577F718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Supervised Discretization</a:t>
            </a:r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D23CD614-26BB-491F-83D3-41A53B14AAD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524000"/>
            <a:ext cx="7886700" cy="4652963"/>
          </a:xfrm>
        </p:spPr>
        <p:txBody>
          <a:bodyPr/>
          <a:lstStyle/>
          <a:p>
            <a:r>
              <a:rPr lang="en-US" altLang="en-US"/>
              <a:t>Entropy based approach (entropy is a measure of unorder). Bisect data to reduce entropy.</a:t>
            </a:r>
          </a:p>
          <a:p>
            <a:endParaRPr lang="en-US" altLang="en-US"/>
          </a:p>
        </p:txBody>
      </p:sp>
      <p:sp>
        <p:nvSpPr>
          <p:cNvPr id="51203" name="Text Box 3">
            <a:extLst>
              <a:ext uri="{FF2B5EF4-FFF2-40B4-BE49-F238E27FC236}">
                <a16:creationId xmlns:a16="http://schemas.microsoft.com/office/drawing/2014/main" id="{9B2CF2A1-6BF9-47B4-AC2D-4E0063962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810000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4" name="Text Box 4">
            <a:extLst>
              <a:ext uri="{FF2B5EF4-FFF2-40B4-BE49-F238E27FC236}">
                <a16:creationId xmlns:a16="http://schemas.microsoft.com/office/drawing/2014/main" id="{75300402-18FF-49EF-BF1C-460C7F13A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867400"/>
            <a:ext cx="28956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875"/>
              </a:spcBef>
              <a:buClrTx/>
              <a:buFontTx/>
              <a:buNone/>
            </a:pPr>
            <a:r>
              <a:rPr lang="en-US" altLang="en-US" sz="1400" b="1">
                <a:latin typeface="Arial" panose="020B0604020202020204" pitchFamily="34" charset="0"/>
              </a:rPr>
              <a:t>3 categories for both x and y</a:t>
            </a:r>
          </a:p>
        </p:txBody>
      </p:sp>
      <p:pic>
        <p:nvPicPr>
          <p:cNvPr id="51205" name="Picture 5">
            <a:extLst>
              <a:ext uri="{FF2B5EF4-FFF2-40B4-BE49-F238E27FC236}">
                <a16:creationId xmlns:a16="http://schemas.microsoft.com/office/drawing/2014/main" id="{56E59059-4E84-4DFA-9A5E-0094C6C66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4872038" cy="365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06" name="Rectangle 6">
            <a:extLst>
              <a:ext uri="{FF2B5EF4-FFF2-40B4-BE49-F238E27FC236}">
                <a16:creationId xmlns:a16="http://schemas.microsoft.com/office/drawing/2014/main" id="{A7AA101B-52BC-41C1-B1B3-76A5039AA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7675" y="5984875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7" name="Text Box 7">
            <a:extLst>
              <a:ext uri="{FF2B5EF4-FFF2-40B4-BE49-F238E27FC236}">
                <a16:creationId xmlns:a16="http://schemas.microsoft.com/office/drawing/2014/main" id="{D32B44E8-47B7-474F-97CA-E5A24342B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867400"/>
            <a:ext cx="28956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875"/>
              </a:spcBef>
              <a:buClrTx/>
              <a:buFontTx/>
              <a:buNone/>
            </a:pPr>
            <a:r>
              <a:rPr lang="en-US" altLang="en-US" sz="1400" b="1">
                <a:latin typeface="Arial" panose="020B0604020202020204" pitchFamily="34" charset="0"/>
              </a:rPr>
              <a:t>5 categories for both x and y</a:t>
            </a:r>
          </a:p>
        </p:txBody>
      </p:sp>
      <p:pic>
        <p:nvPicPr>
          <p:cNvPr id="51208" name="Picture 8">
            <a:extLst>
              <a:ext uri="{FF2B5EF4-FFF2-40B4-BE49-F238E27FC236}">
                <a16:creationId xmlns:a16="http://schemas.microsoft.com/office/drawing/2014/main" id="{A7CBD034-FA3E-4A55-82E3-2B7A231D3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7"/>
          <a:stretch>
            <a:fillRect/>
          </a:stretch>
        </p:blipFill>
        <p:spPr bwMode="auto">
          <a:xfrm>
            <a:off x="4495800" y="2057400"/>
            <a:ext cx="4648200" cy="365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59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09" name="Text Box 9">
            <a:extLst>
              <a:ext uri="{FF2B5EF4-FFF2-40B4-BE49-F238E27FC236}">
                <a16:creationId xmlns:a16="http://schemas.microsoft.com/office/drawing/2014/main" id="{69D205C9-BFCB-4AD0-ADC6-4F4C674F2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713038"/>
            <a:ext cx="452438" cy="85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 sz="3200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51210" name="Text Box 10">
            <a:extLst>
              <a:ext uri="{FF2B5EF4-FFF2-40B4-BE49-F238E27FC236}">
                <a16:creationId xmlns:a16="http://schemas.microsoft.com/office/drawing/2014/main" id="{F9F6DA46-F35E-4C4F-B228-8CA402F88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4405313"/>
            <a:ext cx="474662" cy="85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 sz="3200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51211" name="Text Box 11">
            <a:extLst>
              <a:ext uri="{FF2B5EF4-FFF2-40B4-BE49-F238E27FC236}">
                <a16:creationId xmlns:a16="http://schemas.microsoft.com/office/drawing/2014/main" id="{6FEF411F-B4F7-46F0-90F2-AF7C63288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1438" y="3216275"/>
            <a:ext cx="452437" cy="85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 sz="3200">
                <a:solidFill>
                  <a:srgbClr val="FF0000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51212" name="Text Box 12">
            <a:extLst>
              <a:ext uri="{FF2B5EF4-FFF2-40B4-BE49-F238E27FC236}">
                <a16:creationId xmlns:a16="http://schemas.microsoft.com/office/drawing/2014/main" id="{E5229FC7-5BB6-44D1-8403-2F8218890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4450" y="4837113"/>
            <a:ext cx="474663" cy="85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 sz="3200">
                <a:solidFill>
                  <a:srgbClr val="FF0000"/>
                </a:solidFill>
                <a:latin typeface="Arial" panose="020B0604020202020204" pitchFamily="34" charset="0"/>
              </a:rPr>
              <a:t>D</a:t>
            </a:r>
          </a:p>
        </p:txBody>
      </p:sp>
      <p:pic>
        <p:nvPicPr>
          <p:cNvPr id="51213" name="Picture 13">
            <a:extLst>
              <a:ext uri="{FF2B5EF4-FFF2-40B4-BE49-F238E27FC236}">
                <a16:creationId xmlns:a16="http://schemas.microsoft.com/office/drawing/2014/main" id="{E6E4FE32-C76B-4A69-8A8C-1B20463A8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130925"/>
            <a:ext cx="7016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>
            <a:extLst>
              <a:ext uri="{FF2B5EF4-FFF2-40B4-BE49-F238E27FC236}">
                <a16:creationId xmlns:a16="http://schemas.microsoft.com/office/drawing/2014/main" id="{E7756D24-86D7-413B-AB8B-5B22376593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Attribute Transformation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226" name="Rectangle 2">
                <a:extLst>
                  <a:ext uri="{FF2B5EF4-FFF2-40B4-BE49-F238E27FC236}">
                    <a16:creationId xmlns:a16="http://schemas.microsoft.com/office/drawing/2014/main" id="{9F77684C-17B0-4BB6-84FA-13E01DE217B6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A function that maps the entire set of values of a given attribute to a new set of replacement values such that each old value can be identified with one of the new values</a:t>
                </a:r>
              </a:p>
              <a:p>
                <a:pPr lvl="1"/>
                <a:r>
                  <a:rPr lang="en-US" altLang="en-US" dirty="0"/>
                  <a:t>Simple functions: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alt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altLang="en-US" i="1" dirty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), </m:t>
                    </m:r>
                    <m:sSup>
                      <m:sSupPr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altLang="en-US" i="1" dirty="0">
                        <a:latin typeface="Cambria Math" panose="02040503050406030204" pitchFamily="18" charset="0"/>
                      </a:rPr>
                      <m:t>, |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altLang="en-US" dirty="0"/>
              </a:p>
              <a:p>
                <a:pPr lvl="1"/>
                <a:r>
                  <a:rPr lang="en-US" altLang="en-US" dirty="0"/>
                  <a:t>Standardization and Normalization</a:t>
                </a:r>
                <a:br>
                  <a:rPr lang="en-US" altLang="en-US" dirty="0"/>
                </a:br>
                <a:r>
                  <a:rPr lang="en-US" altLang="en-US" dirty="0"/>
                  <a:t>The z-score normalizes data roughly to an interval of 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panose="02040503050406030204" pitchFamily="18" charset="0"/>
                      </a:rPr>
                      <m:t>[−3,3]. </m:t>
                    </m:r>
                  </m:oMath>
                </a14:m>
                <a:endParaRPr lang="en-US" altLang="en-US" dirty="0"/>
              </a:p>
              <a:p>
                <a:pPr lvl="1"/>
                <a:endParaRPr lang="en-US" altLang="en-US" dirty="0"/>
              </a:p>
              <a:p>
                <a:pPr lvl="1"/>
                <a:endParaRPr lang="en-US" altLang="en-US" dirty="0"/>
              </a:p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pPr marL="342900" lvl="1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1028700" lvl="3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 … column (attribute) mean</a:t>
                </a:r>
              </a:p>
              <a:p>
                <a:pPr marL="1028700" lvl="3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… column (attribute) standard deviation</a:t>
                </a:r>
              </a:p>
            </p:txBody>
          </p:sp>
        </mc:Choice>
        <mc:Fallback xmlns="">
          <p:sp>
            <p:nvSpPr>
              <p:cNvPr id="52226" name="Rectangle 2">
                <a:extLst>
                  <a:ext uri="{FF2B5EF4-FFF2-40B4-BE49-F238E27FC236}">
                    <a16:creationId xmlns:a16="http://schemas.microsoft.com/office/drawing/2014/main" id="{9F77684C-17B0-4BB6-84FA-13E01DE217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73" t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228" name="Picture 4">
            <a:extLst>
              <a:ext uri="{FF2B5EF4-FFF2-40B4-BE49-F238E27FC236}">
                <a16:creationId xmlns:a16="http://schemas.microsoft.com/office/drawing/2014/main" id="{32CBBECD-F00C-48FC-A264-C2FBED065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130925"/>
            <a:ext cx="7016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255" name="Rectangle 73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253" name="Picture 5">
            <a:extLst>
              <a:ext uri="{FF2B5EF4-FFF2-40B4-BE49-F238E27FC236}">
                <a16:creationId xmlns:a16="http://schemas.microsoft.com/office/drawing/2014/main" id="{729CD2F3-8E99-4A5F-BCD7-1D849DE042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3" t="8641" r="52377"/>
          <a:stretch/>
        </p:blipFill>
        <p:spPr bwMode="auto">
          <a:xfrm>
            <a:off x="2642616" y="10"/>
            <a:ext cx="650138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6" name="Rectangle 75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249" name="Rectangle 1">
            <a:extLst>
              <a:ext uri="{FF2B5EF4-FFF2-40B4-BE49-F238E27FC236}">
                <a16:creationId xmlns:a16="http://schemas.microsoft.com/office/drawing/2014/main" id="{871F6D01-FF5F-4354-B51B-88453F1957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8320" y="1161288"/>
            <a:ext cx="2578608" cy="1124712"/>
          </a:xfrm>
        </p:spPr>
        <p:txBody>
          <a:bodyPr anchor="b">
            <a:normAutofit/>
          </a:bodyPr>
          <a:lstStyle/>
          <a:p>
            <a:r>
              <a:rPr lang="en-US" altLang="en-US" sz="2400"/>
              <a:t>Topics</a:t>
            </a:r>
          </a:p>
        </p:txBody>
      </p:sp>
      <p:sp>
        <p:nvSpPr>
          <p:cNvPr id="53257" name="Rectangle 77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3258" name="Rectangle 79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8B302853-536E-480E-B4D4-F51128FD8CB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78320" y="2718054"/>
            <a:ext cx="2579180" cy="3207258"/>
          </a:xfrm>
        </p:spPr>
        <p:txBody>
          <a:bodyPr anchor="t">
            <a:normAutofit/>
          </a:bodyPr>
          <a:lstStyle/>
          <a:p>
            <a:r>
              <a:rPr lang="en-US" altLang="en-US" sz="1500"/>
              <a:t>Attributes/Features</a:t>
            </a:r>
          </a:p>
          <a:p>
            <a:r>
              <a:rPr lang="en-US" altLang="en-US" sz="1500"/>
              <a:t>Types of Data Sets</a:t>
            </a:r>
          </a:p>
          <a:p>
            <a:r>
              <a:rPr lang="en-US" altLang="en-US" sz="1500"/>
              <a:t>Data Quality</a:t>
            </a:r>
          </a:p>
          <a:p>
            <a:r>
              <a:rPr lang="en-US" altLang="en-US" sz="1500"/>
              <a:t>Data Preprocessing</a:t>
            </a:r>
          </a:p>
          <a:p>
            <a:r>
              <a:rPr lang="en-US" altLang="en-US" sz="1500" b="1"/>
              <a:t>Similarity and Dissimilarity</a:t>
            </a:r>
          </a:p>
          <a:p>
            <a:r>
              <a:rPr lang="en-US" altLang="en-US" sz="1500"/>
              <a:t>Density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323C28F2-9A38-4C50-A080-C13D12B993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What is Data?</a:t>
            </a: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6A8728CC-BE61-4CEA-A9A2-34A2867FC47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11163" y="1143000"/>
            <a:ext cx="3389313" cy="5181600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Collection of data objects and their attributes</a:t>
            </a:r>
          </a:p>
          <a:p>
            <a:pPr lvl="4"/>
            <a:endParaRPr lang="en-US" altLang="en-US" dirty="0"/>
          </a:p>
          <a:p>
            <a:r>
              <a:rPr lang="en-US" altLang="en-US" dirty="0"/>
              <a:t>An attribute (in Data Mining and Machine learning often "feature") is a property or characteristic of an object</a:t>
            </a:r>
          </a:p>
          <a:p>
            <a:pPr lvl="1"/>
            <a:r>
              <a:rPr lang="en-US" altLang="en-US" dirty="0"/>
              <a:t>Examples: eye color of a person, temperature, etc.</a:t>
            </a:r>
          </a:p>
          <a:p>
            <a:pPr lvl="1"/>
            <a:r>
              <a:rPr lang="en-US" altLang="en-US" dirty="0"/>
              <a:t>Attribute is also known as variable, field, characteristic</a:t>
            </a:r>
          </a:p>
          <a:p>
            <a:r>
              <a:rPr lang="en-US" altLang="en-US" dirty="0"/>
              <a:t>A collection of attributes describe an object</a:t>
            </a:r>
          </a:p>
          <a:p>
            <a:pPr lvl="1"/>
            <a:r>
              <a:rPr lang="en-US" altLang="en-US" dirty="0"/>
              <a:t>Object is also known as record, point, case, sample, entity, or instance</a:t>
            </a:r>
          </a:p>
          <a:p>
            <a:pPr lvl="4"/>
            <a:endParaRPr lang="en-US" altLang="en-US" dirty="0"/>
          </a:p>
        </p:txBody>
      </p:sp>
      <p:grpSp>
        <p:nvGrpSpPr>
          <p:cNvPr id="5123" name="Group 3">
            <a:extLst>
              <a:ext uri="{FF2B5EF4-FFF2-40B4-BE49-F238E27FC236}">
                <a16:creationId xmlns:a16="http://schemas.microsoft.com/office/drawing/2014/main" id="{7CDF4829-4ECF-4293-8F53-BF92C6CA1155}"/>
              </a:ext>
            </a:extLst>
          </p:cNvPr>
          <p:cNvGrpSpPr>
            <a:grpSpLocks/>
          </p:cNvGrpSpPr>
          <p:nvPr/>
        </p:nvGrpSpPr>
        <p:grpSpPr bwMode="auto">
          <a:xfrm>
            <a:off x="5485605" y="1595439"/>
            <a:ext cx="3389312" cy="398463"/>
            <a:chOff x="3593" y="1005"/>
            <a:chExt cx="2135" cy="251"/>
          </a:xfrm>
        </p:grpSpPr>
        <p:sp>
          <p:nvSpPr>
            <p:cNvPr id="5124" name="AutoShape 4">
              <a:extLst>
                <a:ext uri="{FF2B5EF4-FFF2-40B4-BE49-F238E27FC236}">
                  <a16:creationId xmlns:a16="http://schemas.microsoft.com/office/drawing/2014/main" id="{2FE57C50-F152-4A9A-ACAC-327CB5BB199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535" y="63"/>
              <a:ext cx="251" cy="2135"/>
            </a:xfrm>
            <a:prstGeom prst="leftBrace">
              <a:avLst>
                <a:gd name="adj1" fmla="val 68584"/>
                <a:gd name="adj2" fmla="val 50000"/>
              </a:avLst>
            </a:prstGeom>
            <a:noFill/>
            <a:ln w="1260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81" name="Text Box 61">
            <a:extLst>
              <a:ext uri="{FF2B5EF4-FFF2-40B4-BE49-F238E27FC236}">
                <a16:creationId xmlns:a16="http://schemas.microsoft.com/office/drawing/2014/main" id="{02F35E1D-D1D0-42A5-963A-16DCEA10E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2567" y="1219200"/>
            <a:ext cx="14478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1250"/>
              </a:spcBef>
              <a:buClrTx/>
              <a:buFontTx/>
              <a:buNone/>
            </a:pPr>
            <a:r>
              <a:rPr lang="en-US" altLang="en-US" sz="2000" b="1" dirty="0">
                <a:solidFill>
                  <a:schemeClr val="accent2"/>
                </a:solidFill>
                <a:latin typeface="Arial" panose="020B0604020202020204" pitchFamily="34" charset="0"/>
              </a:rPr>
              <a:t>Attributes</a:t>
            </a:r>
          </a:p>
        </p:txBody>
      </p:sp>
      <p:sp>
        <p:nvSpPr>
          <p:cNvPr id="5182" name="AutoShape 62">
            <a:extLst>
              <a:ext uri="{FF2B5EF4-FFF2-40B4-BE49-F238E27FC236}">
                <a16:creationId xmlns:a16="http://schemas.microsoft.com/office/drawing/2014/main" id="{186BE235-09D7-44DC-A593-4F7504C556C0}"/>
              </a:ext>
            </a:extLst>
          </p:cNvPr>
          <p:cNvSpPr>
            <a:spLocks/>
          </p:cNvSpPr>
          <p:nvPr/>
        </p:nvSpPr>
        <p:spPr bwMode="auto">
          <a:xfrm>
            <a:off x="4426742" y="2667000"/>
            <a:ext cx="381000" cy="3124200"/>
          </a:xfrm>
          <a:prstGeom prst="leftBrace">
            <a:avLst>
              <a:gd name="adj1" fmla="val 68333"/>
              <a:gd name="adj2" fmla="val 50000"/>
            </a:avLst>
          </a:prstGeom>
          <a:noFill/>
          <a:ln w="1260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83" name="Text Box 63">
            <a:extLst>
              <a:ext uri="{FF2B5EF4-FFF2-40B4-BE49-F238E27FC236}">
                <a16:creationId xmlns:a16="http://schemas.microsoft.com/office/drawing/2014/main" id="{A9758004-39AF-4942-8056-A9A358AC96A6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590132" y="4038600"/>
            <a:ext cx="11430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1250"/>
              </a:spcBef>
              <a:buClrTx/>
              <a:buFontTx/>
              <a:buNone/>
            </a:pPr>
            <a:r>
              <a:rPr lang="en-US" altLang="en-US" sz="2000" b="1" dirty="0">
                <a:solidFill>
                  <a:schemeClr val="accent2"/>
                </a:solidFill>
                <a:latin typeface="Arial" panose="020B0604020202020204" pitchFamily="34" charset="0"/>
              </a:rPr>
              <a:t>Objects</a:t>
            </a:r>
          </a:p>
        </p:txBody>
      </p:sp>
      <p:graphicFrame>
        <p:nvGraphicFramePr>
          <p:cNvPr id="5125" name="Group 5">
            <a:extLst>
              <a:ext uri="{FF2B5EF4-FFF2-40B4-BE49-F238E27FC236}">
                <a16:creationId xmlns:a16="http://schemas.microsoft.com/office/drawing/2014/main" id="{FFF8A951-E2A2-4720-8C38-723DA75A12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551316"/>
              </p:ext>
            </p:extLst>
          </p:nvPr>
        </p:nvGraphicFramePr>
        <p:xfrm>
          <a:off x="4844255" y="2041525"/>
          <a:ext cx="4051300" cy="3811592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61975">
                  <a:extLst>
                    <a:ext uri="{9D8B030D-6E8A-4147-A177-3AD203B41FA5}">
                      <a16:colId xmlns:a16="http://schemas.microsoft.com/office/drawing/2014/main" val="1592765566"/>
                    </a:ext>
                  </a:extLst>
                </a:gridCol>
                <a:gridCol w="879475">
                  <a:extLst>
                    <a:ext uri="{9D8B030D-6E8A-4147-A177-3AD203B41FA5}">
                      <a16:colId xmlns:a16="http://schemas.microsoft.com/office/drawing/2014/main" val="78577870"/>
                    </a:ext>
                  </a:extLst>
                </a:gridCol>
                <a:gridCol w="973137">
                  <a:extLst>
                    <a:ext uri="{9D8B030D-6E8A-4147-A177-3AD203B41FA5}">
                      <a16:colId xmlns:a16="http://schemas.microsoft.com/office/drawing/2014/main" val="2408353399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3410879694"/>
                    </a:ext>
                  </a:extLst>
                </a:gridCol>
                <a:gridCol w="741363">
                  <a:extLst>
                    <a:ext uri="{9D8B030D-6E8A-4147-A177-3AD203B41FA5}">
                      <a16:colId xmlns:a16="http://schemas.microsoft.com/office/drawing/2014/main" val="1681411709"/>
                    </a:ext>
                  </a:extLst>
                </a:gridCol>
              </a:tblGrid>
              <a:tr h="555625"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Tid</a:t>
                      </a:r>
                      <a:endParaRPr kumimoji="0" lang="en-US" altLang="en-US" sz="1500" b="0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Refund</a:t>
                      </a:r>
                      <a:endParaRPr kumimoji="0" lang="en-US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Marital</a:t>
                      </a:r>
                    </a:p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Status</a:t>
                      </a:r>
                      <a:endParaRPr kumimoji="0" lang="en-US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Taxable</a:t>
                      </a:r>
                    </a:p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Income</a:t>
                      </a:r>
                      <a:endParaRPr kumimoji="0" lang="en-US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Cheat</a:t>
                      </a:r>
                      <a:endParaRPr kumimoji="0" lang="en-US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extLst>
                  <a:ext uri="{0D108BD9-81ED-4DB2-BD59-A6C34878D82A}">
                    <a16:rowId xmlns:a16="http://schemas.microsoft.com/office/drawing/2014/main" val="718296364"/>
                  </a:ext>
                </a:extLst>
              </a:tr>
              <a:tr h="325438"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Yes</a:t>
                      </a: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Single</a:t>
                      </a:r>
                      <a:endParaRPr kumimoji="0" lang="en-US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125K</a:t>
                      </a: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207963" marR="0" lvl="0" indent="-206375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No</a:t>
                      </a:r>
                      <a:endParaRPr kumimoji="0" lang="en-US" altLang="en-US" sz="15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DejaVu Sans" charset="0"/>
                      </a:endParaRPr>
                    </a:p>
                  </a:txBody>
                  <a:tcPr marL="90000" marR="90000" marT="46800" marB="46800" horzOverflow="overflow"/>
                </a:tc>
                <a:extLst>
                  <a:ext uri="{0D108BD9-81ED-4DB2-BD59-A6C34878D82A}">
                    <a16:rowId xmlns:a16="http://schemas.microsoft.com/office/drawing/2014/main" val="3981269881"/>
                  </a:ext>
                </a:extLst>
              </a:tr>
              <a:tr h="325438"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No</a:t>
                      </a: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155575" marR="0" lvl="0" indent="-153988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Married</a:t>
                      </a:r>
                      <a:endParaRPr kumimoji="0" lang="en-US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ejaVu Sans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100K</a:t>
                      </a: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No</a:t>
                      </a:r>
                      <a:endParaRPr kumimoji="0" lang="en-US" altLang="en-US" sz="15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extLst>
                  <a:ext uri="{0D108BD9-81ED-4DB2-BD59-A6C34878D82A}">
                    <a16:rowId xmlns:a16="http://schemas.microsoft.com/office/drawing/2014/main" val="3985563841"/>
                  </a:ext>
                </a:extLst>
              </a:tr>
              <a:tr h="325438"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No</a:t>
                      </a: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Single</a:t>
                      </a: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70K</a:t>
                      </a: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No</a:t>
                      </a:r>
                      <a:endParaRPr kumimoji="0" lang="en-US" altLang="en-US" sz="15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extLst>
                  <a:ext uri="{0D108BD9-81ED-4DB2-BD59-A6C34878D82A}">
                    <a16:rowId xmlns:a16="http://schemas.microsoft.com/office/drawing/2014/main" val="2831534493"/>
                  </a:ext>
                </a:extLst>
              </a:tr>
              <a:tr h="325438"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Yes</a:t>
                      </a: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Married</a:t>
                      </a: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120K</a:t>
                      </a: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No</a:t>
                      </a:r>
                      <a:endParaRPr kumimoji="0" lang="en-US" altLang="en-US" sz="15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extLst>
                  <a:ext uri="{0D108BD9-81ED-4DB2-BD59-A6C34878D82A}">
                    <a16:rowId xmlns:a16="http://schemas.microsoft.com/office/drawing/2014/main" val="1880691988"/>
                  </a:ext>
                </a:extLst>
              </a:tr>
              <a:tr h="325438"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No</a:t>
                      </a: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Divorced</a:t>
                      </a: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95K</a:t>
                      </a: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Yes</a:t>
                      </a:r>
                      <a:endParaRPr kumimoji="0" lang="en-US" altLang="en-US" sz="15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extLst>
                  <a:ext uri="{0D108BD9-81ED-4DB2-BD59-A6C34878D82A}">
                    <a16:rowId xmlns:a16="http://schemas.microsoft.com/office/drawing/2014/main" val="681198000"/>
                  </a:ext>
                </a:extLst>
              </a:tr>
              <a:tr h="325438"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No</a:t>
                      </a: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Married</a:t>
                      </a: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60K</a:t>
                      </a: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No</a:t>
                      </a:r>
                      <a:endParaRPr kumimoji="0" lang="en-US" altLang="en-US" sz="15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extLst>
                  <a:ext uri="{0D108BD9-81ED-4DB2-BD59-A6C34878D82A}">
                    <a16:rowId xmlns:a16="http://schemas.microsoft.com/office/drawing/2014/main" val="2653235663"/>
                  </a:ext>
                </a:extLst>
              </a:tr>
              <a:tr h="325438"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Yes</a:t>
                      </a: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Divorced</a:t>
                      </a: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220K</a:t>
                      </a: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No</a:t>
                      </a:r>
                      <a:endParaRPr kumimoji="0" lang="en-US" altLang="en-US" sz="15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extLst>
                  <a:ext uri="{0D108BD9-81ED-4DB2-BD59-A6C34878D82A}">
                    <a16:rowId xmlns:a16="http://schemas.microsoft.com/office/drawing/2014/main" val="1839109631"/>
                  </a:ext>
                </a:extLst>
              </a:tr>
              <a:tr h="325438"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No</a:t>
                      </a: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Single</a:t>
                      </a: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85K</a:t>
                      </a: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Yes</a:t>
                      </a:r>
                      <a:endParaRPr kumimoji="0" lang="en-US" altLang="en-US" sz="15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extLst>
                  <a:ext uri="{0D108BD9-81ED-4DB2-BD59-A6C34878D82A}">
                    <a16:rowId xmlns:a16="http://schemas.microsoft.com/office/drawing/2014/main" val="1594302863"/>
                  </a:ext>
                </a:extLst>
              </a:tr>
              <a:tr h="325438"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No</a:t>
                      </a: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Married</a:t>
                      </a: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75K</a:t>
                      </a: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No</a:t>
                      </a:r>
                      <a:endParaRPr kumimoji="0" lang="en-US" altLang="en-US" sz="15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extLst>
                  <a:ext uri="{0D108BD9-81ED-4DB2-BD59-A6C34878D82A}">
                    <a16:rowId xmlns:a16="http://schemas.microsoft.com/office/drawing/2014/main" val="3223915087"/>
                  </a:ext>
                </a:extLst>
              </a:tr>
              <a:tr h="327025"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No</a:t>
                      </a: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Single</a:t>
                      </a: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90K</a:t>
                      </a: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Yes</a:t>
                      </a:r>
                      <a:endParaRPr kumimoji="0" lang="en-US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extLst>
                  <a:ext uri="{0D108BD9-81ED-4DB2-BD59-A6C34878D82A}">
                    <a16:rowId xmlns:a16="http://schemas.microsoft.com/office/drawing/2014/main" val="124556003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>
            <a:extLst>
              <a:ext uri="{FF2B5EF4-FFF2-40B4-BE49-F238E27FC236}">
                <a16:creationId xmlns:a16="http://schemas.microsoft.com/office/drawing/2014/main" id="{7270657A-F6C7-428A-A28C-7561626672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Similarity and Dissimilarity</a:t>
            </a:r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727514D7-EBE8-4D51-B64C-A216670F1CE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Similarity</a:t>
            </a:r>
          </a:p>
          <a:p>
            <a:pPr lvl="1"/>
            <a:r>
              <a:rPr lang="en-US" altLang="en-US"/>
              <a:t>Numerical measure of how alike two data objects are.</a:t>
            </a:r>
          </a:p>
          <a:p>
            <a:pPr lvl="1"/>
            <a:r>
              <a:rPr lang="en-US" altLang="en-US"/>
              <a:t>Is higher when objects are more alike.</a:t>
            </a:r>
          </a:p>
          <a:p>
            <a:pPr lvl="1"/>
            <a:r>
              <a:rPr lang="en-US" altLang="en-US"/>
              <a:t>Often falls in the range [0,1]</a:t>
            </a:r>
          </a:p>
          <a:p>
            <a:r>
              <a:rPr lang="en-US" altLang="en-US"/>
              <a:t>Dissimilarity</a:t>
            </a:r>
          </a:p>
          <a:p>
            <a:pPr lvl="1"/>
            <a:r>
              <a:rPr lang="en-US" altLang="en-US"/>
              <a:t>Numerical measure of how different are two data objects</a:t>
            </a:r>
          </a:p>
          <a:p>
            <a:pPr lvl="1"/>
            <a:r>
              <a:rPr lang="en-US" altLang="en-US"/>
              <a:t>Lower when objects are more alike</a:t>
            </a:r>
          </a:p>
          <a:p>
            <a:pPr lvl="1"/>
            <a:r>
              <a:rPr lang="en-US" altLang="en-US"/>
              <a:t>Minimum dissimilarity is often 0</a:t>
            </a:r>
          </a:p>
          <a:p>
            <a:pPr lvl="1"/>
            <a:r>
              <a:rPr lang="en-US" altLang="en-US"/>
              <a:t>Upper limit varies</a:t>
            </a:r>
          </a:p>
          <a:p>
            <a:r>
              <a:rPr lang="en-US" altLang="en-US"/>
              <a:t>Proximity refers to a similarity or dissimilarity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>
            <a:extLst>
              <a:ext uri="{FF2B5EF4-FFF2-40B4-BE49-F238E27FC236}">
                <a16:creationId xmlns:a16="http://schemas.microsoft.com/office/drawing/2014/main" id="{BA700FBE-358A-4FAC-9CD8-3CDA8458A9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Similarity/Dissimilarity for Simple Attributes</a:t>
            </a:r>
          </a:p>
        </p:txBody>
      </p:sp>
      <p:pic>
        <p:nvPicPr>
          <p:cNvPr id="55298" name="Picture 2">
            <a:extLst>
              <a:ext uri="{FF2B5EF4-FFF2-40B4-BE49-F238E27FC236}">
                <a16:creationId xmlns:a16="http://schemas.microsoft.com/office/drawing/2014/main" id="{1BE41B95-3CEF-468A-8E9E-C27334102C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" t="35197" r="7112" b="16204"/>
          <a:stretch/>
        </p:blipFill>
        <p:spPr bwMode="auto">
          <a:xfrm>
            <a:off x="838200" y="1828800"/>
            <a:ext cx="690813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600" t="35197" r="7112" b="1051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299" name="Text Box 3">
            <a:extLst>
              <a:ext uri="{FF2B5EF4-FFF2-40B4-BE49-F238E27FC236}">
                <a16:creationId xmlns:a16="http://schemas.microsoft.com/office/drawing/2014/main" id="{F51C902B-6751-41D7-8D70-1E17F38CE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431925"/>
            <a:ext cx="6934200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1250"/>
              </a:spcBef>
              <a:buClrTx/>
              <a:buFontTx/>
              <a:buNone/>
            </a:pPr>
            <a:r>
              <a:rPr lang="en-US" altLang="en-US" sz="1800" i="1" dirty="0">
                <a:latin typeface="+mn-lt"/>
              </a:rPr>
              <a:t>p</a:t>
            </a:r>
            <a:r>
              <a:rPr lang="en-US" altLang="en-US" sz="1800" dirty="0">
                <a:latin typeface="+mn-lt"/>
              </a:rPr>
              <a:t> and </a:t>
            </a:r>
            <a:r>
              <a:rPr lang="en-US" altLang="en-US" sz="1800" i="1" dirty="0">
                <a:latin typeface="+mn-lt"/>
              </a:rPr>
              <a:t>q</a:t>
            </a:r>
            <a:r>
              <a:rPr lang="en-US" altLang="en-US" sz="1800" dirty="0">
                <a:latin typeface="+mn-lt"/>
              </a:rPr>
              <a:t> are the attribute values for two data objects.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Speech Bubble: Rectangle 1">
                <a:extLst>
                  <a:ext uri="{FF2B5EF4-FFF2-40B4-BE49-F238E27FC236}">
                    <a16:creationId xmlns:a16="http://schemas.microsoft.com/office/drawing/2014/main" id="{BBF8F512-2D88-4B9E-AC21-0E765AA34035}"/>
                  </a:ext>
                </a:extLst>
              </p:cNvPr>
              <p:cNvSpPr/>
              <p:nvPr/>
            </p:nvSpPr>
            <p:spPr>
              <a:xfrm>
                <a:off x="6096000" y="5045074"/>
                <a:ext cx="2743200" cy="1447800"/>
              </a:xfrm>
              <a:prstGeom prst="wedgeRectCallout">
                <a:avLst>
                  <a:gd name="adj1" fmla="val 1535"/>
                  <a:gd name="adj2" fmla="val -102042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algn="ctr"/>
                <a:br>
                  <a:rPr lang="en-US" dirty="0"/>
                </a:br>
                <a:r>
                  <a:rPr lang="en-US" dirty="0"/>
                  <a:t>f can be any strictly decreasing function.</a:t>
                </a:r>
              </a:p>
            </p:txBody>
          </p:sp>
        </mc:Choice>
        <mc:Fallback xmlns="">
          <p:sp>
            <p:nvSpPr>
              <p:cNvPr id="2" name="Speech Bubble: Rectangle 1">
                <a:extLst>
                  <a:ext uri="{FF2B5EF4-FFF2-40B4-BE49-F238E27FC236}">
                    <a16:creationId xmlns:a16="http://schemas.microsoft.com/office/drawing/2014/main" id="{BBF8F512-2D88-4B9E-AC21-0E765AA340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045074"/>
                <a:ext cx="2743200" cy="1447800"/>
              </a:xfrm>
              <a:prstGeom prst="wedgeRectCallout">
                <a:avLst>
                  <a:gd name="adj1" fmla="val 1535"/>
                  <a:gd name="adj2" fmla="val -102042"/>
                </a:avLst>
              </a:prstGeom>
              <a:blipFill>
                <a:blip r:embed="rId4"/>
                <a:stretch>
                  <a:fillRect b="-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>
            <a:extLst>
              <a:ext uri="{FF2B5EF4-FFF2-40B4-BE49-F238E27FC236}">
                <a16:creationId xmlns:a16="http://schemas.microsoft.com/office/drawing/2014/main" id="{8A42DD66-60AC-4344-9789-B7BE5AE27B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Euclidean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322" name="Rectangle 2">
                <a:extLst>
                  <a:ext uri="{FF2B5EF4-FFF2-40B4-BE49-F238E27FC236}">
                    <a16:creationId xmlns:a16="http://schemas.microsoft.com/office/drawing/2014/main" id="{98F328CF-BEC8-4DD8-9D29-0F5DA8E19253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Euclidean Distance (for quantitative attribute vectors)</a:t>
                </a:r>
              </a:p>
              <a:p>
                <a:pPr lvl="1"/>
                <a:endParaRPr lang="en-US" altLang="en-US" dirty="0"/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pPr marL="342900" lvl="1" indent="0">
                  <a:buNone/>
                </a:pPr>
                <a:endParaRPr lang="en-US" altLang="en-US" dirty="0"/>
              </a:p>
              <a:p>
                <a:pPr lvl="1"/>
                <a:r>
                  <a:rPr lang="en-US" altLang="en-US" dirty="0"/>
                  <a:t>   Where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/>
                  <a:t> and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en-US" altLang="en-US" dirty="0"/>
                  <a:t> are two objects represented by vectors. n is the number of dimensions (attributes) of the vectors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en-US" dirty="0"/>
                  <a:t> are, respectively, the kth attributes (components) or data objects p and q.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dirty="0"/>
                  <a:t> is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dirty="0"/>
                  <a:t> vector norm (i.e., length of a vector in Euclidean space).</a:t>
                </a:r>
              </a:p>
              <a:p>
                <a:pPr lvl="1"/>
                <a:endParaRPr lang="en-US" altLang="en-US" dirty="0"/>
              </a:p>
              <a:p>
                <a:r>
                  <a:rPr lang="en-US" altLang="en-US" b="1" dirty="0"/>
                  <a:t>Note</a:t>
                </a:r>
                <a:r>
                  <a:rPr lang="en-US" altLang="en-US" dirty="0"/>
                  <a:t>: If ranges differ between components of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/>
                  <a:t>then standardization (z-scores) is necessary to avoid one variable to dominate the distance.</a:t>
                </a:r>
              </a:p>
            </p:txBody>
          </p:sp>
        </mc:Choice>
        <mc:Fallback xmlns="">
          <p:sp>
            <p:nvSpPr>
              <p:cNvPr id="56322" name="Rectangle 2">
                <a:extLst>
                  <a:ext uri="{FF2B5EF4-FFF2-40B4-BE49-F238E27FC236}">
                    <a16:creationId xmlns:a16="http://schemas.microsoft.com/office/drawing/2014/main" id="{98F328CF-BEC8-4DD8-9D29-0F5DA8E192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773" t="-1541" r="-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6323" name="Object 3">
            <a:extLst>
              <a:ext uri="{FF2B5EF4-FFF2-40B4-BE49-F238E27FC236}">
                <a16:creationId xmlns:a16="http://schemas.microsoft.com/office/drawing/2014/main" id="{DC7EACC7-A967-42C5-BC9E-3A271C5F40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7059613" y="2579688"/>
          <a:ext cx="465138" cy="160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315080" imgH="441000" progId="">
                  <p:embed/>
                </p:oleObj>
              </mc:Choice>
              <mc:Fallback>
                <p:oleObj r:id="rId5" imgW="1315080" imgH="4410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059613" y="2579688"/>
                        <a:ext cx="465138" cy="16033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A3B14AE-B094-4124-B694-BE56BBCBC15B}"/>
                  </a:ext>
                </a:extLst>
              </p:cNvPr>
              <p:cNvSpPr txBox="1"/>
              <p:nvPr/>
            </p:nvSpPr>
            <p:spPr>
              <a:xfrm>
                <a:off x="1295400" y="2330842"/>
                <a:ext cx="5791200" cy="10911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A3B14AE-B094-4124-B694-BE56BBCBC1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2330842"/>
                <a:ext cx="5791200" cy="10911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486AE79-D3B6-4ABC-9535-1F5ACD6CED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560155"/>
              </p:ext>
            </p:extLst>
          </p:nvPr>
        </p:nvGraphicFramePr>
        <p:xfrm>
          <a:off x="6096000" y="523754"/>
          <a:ext cx="2558217" cy="9448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852739">
                  <a:extLst>
                    <a:ext uri="{9D8B030D-6E8A-4147-A177-3AD203B41FA5}">
                      <a16:colId xmlns:a16="http://schemas.microsoft.com/office/drawing/2014/main" val="2758763005"/>
                    </a:ext>
                  </a:extLst>
                </a:gridCol>
                <a:gridCol w="852739">
                  <a:extLst>
                    <a:ext uri="{9D8B030D-6E8A-4147-A177-3AD203B41FA5}">
                      <a16:colId xmlns:a16="http://schemas.microsoft.com/office/drawing/2014/main" val="1482202956"/>
                    </a:ext>
                  </a:extLst>
                </a:gridCol>
                <a:gridCol w="852739">
                  <a:extLst>
                    <a:ext uri="{9D8B030D-6E8A-4147-A177-3AD203B41FA5}">
                      <a16:colId xmlns:a16="http://schemas.microsoft.com/office/drawing/2014/main" val="2907306519"/>
                    </a:ext>
                  </a:extLst>
                </a:gridCol>
              </a:tblGrid>
              <a:tr h="2844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point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x</a:t>
                      </a:r>
                      <a:endParaRPr lang="en-US" sz="2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</a:rPr>
                        <a:t>y</a:t>
                      </a:r>
                      <a:endParaRPr lang="en-US" sz="2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7718503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 dirty="0">
                          <a:effectLst/>
                        </a:rPr>
                        <a:t>p</a:t>
                      </a:r>
                      <a:endParaRPr lang="en-US" sz="2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37569471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 dirty="0">
                          <a:effectLst/>
                        </a:rPr>
                        <a:t>q</a:t>
                      </a:r>
                      <a:endParaRPr lang="en-US" sz="2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7608481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>
            <a:extLst>
              <a:ext uri="{FF2B5EF4-FFF2-40B4-BE49-F238E27FC236}">
                <a16:creationId xmlns:a16="http://schemas.microsoft.com/office/drawing/2014/main" id="{A6E59065-EC71-47E6-ADDC-E45EEB5240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Euclidean Distance</a:t>
            </a:r>
          </a:p>
        </p:txBody>
      </p:sp>
      <p:graphicFrame>
        <p:nvGraphicFramePr>
          <p:cNvPr id="57346" name="Object 2">
            <a:extLst>
              <a:ext uri="{FF2B5EF4-FFF2-40B4-BE49-F238E27FC236}">
                <a16:creationId xmlns:a16="http://schemas.microsoft.com/office/drawing/2014/main" id="{483954CC-C549-415A-B595-B2FE57DEA1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7740951"/>
              </p:ext>
            </p:extLst>
          </p:nvPr>
        </p:nvGraphicFramePr>
        <p:xfrm>
          <a:off x="381000" y="1460500"/>
          <a:ext cx="3635375" cy="265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3636000" imgH="2653920" progId="">
                  <p:embed/>
                </p:oleObj>
              </mc:Choice>
              <mc:Fallback>
                <p:oleObj r:id="rId3" imgW="3636000" imgH="265392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460500"/>
                        <a:ext cx="3635375" cy="26543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8" name="Text Box 4">
            <a:extLst>
              <a:ext uri="{FF2B5EF4-FFF2-40B4-BE49-F238E27FC236}">
                <a16:creationId xmlns:a16="http://schemas.microsoft.com/office/drawing/2014/main" id="{AFE14C60-5488-426B-A49E-51606CC3B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6002337"/>
            <a:ext cx="21336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1250"/>
              </a:spcBef>
              <a:buClrTx/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Distance Matrix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D9149A2-0423-4E06-9F12-46D72B969F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320301"/>
              </p:ext>
            </p:extLst>
          </p:nvPr>
        </p:nvGraphicFramePr>
        <p:xfrm>
          <a:off x="5334000" y="1751330"/>
          <a:ext cx="2558217" cy="1554480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852739">
                  <a:extLst>
                    <a:ext uri="{9D8B030D-6E8A-4147-A177-3AD203B41FA5}">
                      <a16:colId xmlns:a16="http://schemas.microsoft.com/office/drawing/2014/main" val="2758763005"/>
                    </a:ext>
                  </a:extLst>
                </a:gridCol>
                <a:gridCol w="852739">
                  <a:extLst>
                    <a:ext uri="{9D8B030D-6E8A-4147-A177-3AD203B41FA5}">
                      <a16:colId xmlns:a16="http://schemas.microsoft.com/office/drawing/2014/main" val="1482202956"/>
                    </a:ext>
                  </a:extLst>
                </a:gridCol>
                <a:gridCol w="852739">
                  <a:extLst>
                    <a:ext uri="{9D8B030D-6E8A-4147-A177-3AD203B41FA5}">
                      <a16:colId xmlns:a16="http://schemas.microsoft.com/office/drawing/2014/main" val="2907306519"/>
                    </a:ext>
                  </a:extLst>
                </a:gridCol>
              </a:tblGrid>
              <a:tr h="2844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point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</a:rPr>
                        <a:t>x</a:t>
                      </a:r>
                      <a:endParaRPr lang="en-US" sz="2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</a:rPr>
                        <a:t>y</a:t>
                      </a:r>
                      <a:endParaRPr lang="en-US" sz="2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7718503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</a:rPr>
                        <a:t>p1</a:t>
                      </a:r>
                      <a:endParaRPr lang="en-US" sz="2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37569471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</a:rPr>
                        <a:t>p2</a:t>
                      </a:r>
                      <a:endParaRPr lang="en-US" sz="2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76084817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</a:rPr>
                        <a:t>p3</a:t>
                      </a:r>
                      <a:endParaRPr lang="en-US" sz="2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</a:rPr>
                        <a:t>3</a:t>
                      </a:r>
                      <a:endParaRPr lang="en-US" sz="2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55491812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</a:rPr>
                        <a:t>p4</a:t>
                      </a:r>
                      <a:endParaRPr lang="en-US" sz="2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</a:rPr>
                        <a:t>5</a:t>
                      </a:r>
                      <a:endParaRPr lang="en-US" sz="2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38550061"/>
                  </a:ext>
                </a:extLst>
              </a:tr>
            </a:tbl>
          </a:graphicData>
        </a:graphic>
      </p:graphicFrame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AEAD3CE5-B141-4C54-82D7-C5E75197B3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148380"/>
              </p:ext>
            </p:extLst>
          </p:nvPr>
        </p:nvGraphicFramePr>
        <p:xfrm>
          <a:off x="1828380" y="4116010"/>
          <a:ext cx="4572420" cy="1893890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914484">
                  <a:extLst>
                    <a:ext uri="{9D8B030D-6E8A-4147-A177-3AD203B41FA5}">
                      <a16:colId xmlns:a16="http://schemas.microsoft.com/office/drawing/2014/main" val="2330771993"/>
                    </a:ext>
                  </a:extLst>
                </a:gridCol>
                <a:gridCol w="914484">
                  <a:extLst>
                    <a:ext uri="{9D8B030D-6E8A-4147-A177-3AD203B41FA5}">
                      <a16:colId xmlns:a16="http://schemas.microsoft.com/office/drawing/2014/main" val="3933659395"/>
                    </a:ext>
                  </a:extLst>
                </a:gridCol>
                <a:gridCol w="914484">
                  <a:extLst>
                    <a:ext uri="{9D8B030D-6E8A-4147-A177-3AD203B41FA5}">
                      <a16:colId xmlns:a16="http://schemas.microsoft.com/office/drawing/2014/main" val="692986828"/>
                    </a:ext>
                  </a:extLst>
                </a:gridCol>
                <a:gridCol w="914484">
                  <a:extLst>
                    <a:ext uri="{9D8B030D-6E8A-4147-A177-3AD203B41FA5}">
                      <a16:colId xmlns:a16="http://schemas.microsoft.com/office/drawing/2014/main" val="1171717866"/>
                    </a:ext>
                  </a:extLst>
                </a:gridCol>
                <a:gridCol w="914484">
                  <a:extLst>
                    <a:ext uri="{9D8B030D-6E8A-4147-A177-3AD203B41FA5}">
                      <a16:colId xmlns:a16="http://schemas.microsoft.com/office/drawing/2014/main" val="543574816"/>
                    </a:ext>
                  </a:extLst>
                </a:gridCol>
              </a:tblGrid>
              <a:tr h="378778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</a:rPr>
                        <a:t>p1</a:t>
                      </a:r>
                      <a:endParaRPr lang="en-US" sz="2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p2</a:t>
                      </a:r>
                      <a:endParaRPr lang="en-US" sz="2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</a:rPr>
                        <a:t>p3</a:t>
                      </a:r>
                      <a:endParaRPr lang="en-US" sz="2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</a:rPr>
                        <a:t>p4</a:t>
                      </a:r>
                      <a:endParaRPr lang="en-US" sz="2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2026347667"/>
                  </a:ext>
                </a:extLst>
              </a:tr>
              <a:tr h="378778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p1</a:t>
                      </a:r>
                      <a:endParaRPr lang="en-US" sz="2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>
                          <a:effectLst/>
                        </a:rPr>
                        <a:t>0.00</a:t>
                      </a:r>
                      <a:endParaRPr lang="en-US" sz="2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 dirty="0">
                          <a:effectLst/>
                        </a:rPr>
                        <a:t>2.83</a:t>
                      </a:r>
                      <a:endParaRPr lang="en-US" sz="2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>
                          <a:effectLst/>
                        </a:rPr>
                        <a:t>3.16</a:t>
                      </a:r>
                      <a:endParaRPr lang="en-US" sz="2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>
                          <a:effectLst/>
                        </a:rPr>
                        <a:t>5.10</a:t>
                      </a:r>
                      <a:endParaRPr lang="en-US" sz="2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2238350991"/>
                  </a:ext>
                </a:extLst>
              </a:tr>
              <a:tr h="378778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p2</a:t>
                      </a:r>
                      <a:endParaRPr lang="en-US" sz="2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>
                          <a:effectLst/>
                        </a:rPr>
                        <a:t>2.83</a:t>
                      </a:r>
                      <a:endParaRPr lang="en-US" sz="2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 dirty="0">
                          <a:effectLst/>
                        </a:rPr>
                        <a:t>0.00</a:t>
                      </a:r>
                      <a:endParaRPr lang="en-US" sz="2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>
                          <a:effectLst/>
                        </a:rPr>
                        <a:t>1.41</a:t>
                      </a:r>
                      <a:endParaRPr lang="en-US" sz="2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>
                          <a:effectLst/>
                        </a:rPr>
                        <a:t>3.16</a:t>
                      </a:r>
                      <a:endParaRPr lang="en-US" sz="2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940981032"/>
                  </a:ext>
                </a:extLst>
              </a:tr>
              <a:tr h="378778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p3</a:t>
                      </a:r>
                      <a:endParaRPr lang="en-US" sz="2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>
                          <a:effectLst/>
                        </a:rPr>
                        <a:t>3.16</a:t>
                      </a:r>
                      <a:endParaRPr lang="en-US" sz="2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>
                          <a:effectLst/>
                        </a:rPr>
                        <a:t>1.41</a:t>
                      </a:r>
                      <a:endParaRPr lang="en-US" sz="2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 dirty="0">
                          <a:effectLst/>
                        </a:rPr>
                        <a:t>0.00</a:t>
                      </a:r>
                      <a:endParaRPr lang="en-US" sz="2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>
                          <a:effectLst/>
                        </a:rPr>
                        <a:t>2.00</a:t>
                      </a:r>
                      <a:endParaRPr lang="en-US" sz="2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20148182"/>
                  </a:ext>
                </a:extLst>
              </a:tr>
              <a:tr h="378778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p4</a:t>
                      </a:r>
                      <a:endParaRPr lang="en-US" sz="2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>
                          <a:effectLst/>
                        </a:rPr>
                        <a:t>5.10</a:t>
                      </a:r>
                      <a:endParaRPr lang="en-US" sz="2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 dirty="0">
                          <a:effectLst/>
                        </a:rPr>
                        <a:t>3.16</a:t>
                      </a:r>
                      <a:endParaRPr lang="en-US" sz="2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 dirty="0">
                          <a:effectLst/>
                        </a:rPr>
                        <a:t>2.00</a:t>
                      </a:r>
                      <a:endParaRPr lang="en-US" sz="2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 dirty="0">
                          <a:effectLst/>
                        </a:rPr>
                        <a:t>0.00</a:t>
                      </a:r>
                      <a:endParaRPr lang="en-US" sz="2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3826415265"/>
                  </a:ext>
                </a:extLst>
              </a:tr>
            </a:tbl>
          </a:graphicData>
        </a:graphic>
      </p:graphicFrame>
      <p:pic>
        <p:nvPicPr>
          <p:cNvPr id="57412" name="AutoShape 5">
            <a:extLst>
              <a:ext uri="{FF2B5EF4-FFF2-40B4-BE49-F238E27FC236}">
                <a16:creationId xmlns:a16="http://schemas.microsoft.com/office/drawing/2014/main" id="{5A23E2EB-B403-4936-8846-07DF8DFAF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19050"/>
            <a:ext cx="3302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>
            <a:extLst>
              <a:ext uri="{FF2B5EF4-FFF2-40B4-BE49-F238E27FC236}">
                <a16:creationId xmlns:a16="http://schemas.microsoft.com/office/drawing/2014/main" id="{8A42DD66-60AC-4344-9789-B7BE5AE27B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Minkowski</a:t>
            </a:r>
            <a:r>
              <a:rPr lang="en-US" altLang="en-US" dirty="0"/>
              <a:t>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322" name="Rectangle 2">
                <a:extLst>
                  <a:ext uri="{FF2B5EF4-FFF2-40B4-BE49-F238E27FC236}">
                    <a16:creationId xmlns:a16="http://schemas.microsoft.com/office/drawing/2014/main" id="{98F328CF-BEC8-4DD8-9D29-0F5DA8E19253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 err="1"/>
                  <a:t>Minkowski</a:t>
                </a:r>
                <a:r>
                  <a:rPr lang="en-US" altLang="en-US" dirty="0"/>
                  <a:t> Distance is a generalization of Euclidean Distance</a:t>
                </a:r>
              </a:p>
              <a:p>
                <a:pPr lvl="1"/>
                <a:endParaRPr lang="en-US" altLang="en-US" dirty="0"/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pPr marL="342900" lvl="1" indent="0">
                  <a:buNone/>
                </a:pPr>
                <a:endParaRPr lang="en-US" altLang="en-US" dirty="0"/>
              </a:p>
              <a:p>
                <a:pPr lvl="1"/>
                <a:r>
                  <a:rPr lang="en-US" altLang="en-US" dirty="0"/>
                  <a:t>   Where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/>
                  <a:t> and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en-US" altLang="en-US" dirty="0"/>
                  <a:t> are two objects represented by vectors. n is the number of dimensions (attributes) of the vectors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en-US" dirty="0"/>
                  <a:t> are, respectively, the kth attributes (components) or data objects p and q.</a:t>
                </a:r>
              </a:p>
              <a:p>
                <a:pPr lvl="1"/>
                <a:endParaRPr lang="en-US" altLang="en-US" dirty="0"/>
              </a:p>
              <a:p>
                <a:r>
                  <a:rPr lang="en-US" altLang="en-US" b="1" dirty="0"/>
                  <a:t>Note</a:t>
                </a:r>
                <a:r>
                  <a:rPr lang="en-US" altLang="en-US" dirty="0"/>
                  <a:t>: If ranges differ then standardization (z-scores) is necessary to avoid one variable to dominate the distance.</a:t>
                </a:r>
              </a:p>
            </p:txBody>
          </p:sp>
        </mc:Choice>
        <mc:Fallback xmlns="">
          <p:sp>
            <p:nvSpPr>
              <p:cNvPr id="56322" name="Rectangle 2">
                <a:extLst>
                  <a:ext uri="{FF2B5EF4-FFF2-40B4-BE49-F238E27FC236}">
                    <a16:creationId xmlns:a16="http://schemas.microsoft.com/office/drawing/2014/main" id="{98F328CF-BEC8-4DD8-9D29-0F5DA8E192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73" t="-1681" r="-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6323" name="Object 3">
            <a:extLst>
              <a:ext uri="{FF2B5EF4-FFF2-40B4-BE49-F238E27FC236}">
                <a16:creationId xmlns:a16="http://schemas.microsoft.com/office/drawing/2014/main" id="{DC7EACC7-A967-42C5-BC9E-3A271C5F40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7059613" y="2579688"/>
          <a:ext cx="465138" cy="160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315080" imgH="441000" progId="">
                  <p:embed/>
                </p:oleObj>
              </mc:Choice>
              <mc:Fallback>
                <p:oleObj r:id="rId4" imgW="1315080" imgH="441000" progId="">
                  <p:embed/>
                  <p:pic>
                    <p:nvPicPr>
                      <p:cNvPr id="56323" name="Object 3">
                        <a:extLst>
                          <a:ext uri="{FF2B5EF4-FFF2-40B4-BE49-F238E27FC236}">
                            <a16:creationId xmlns:a16="http://schemas.microsoft.com/office/drawing/2014/main" id="{DC7EACC7-A967-42C5-BC9E-3A271C5F40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059613" y="2579688"/>
                        <a:ext cx="465138" cy="16033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A3B14AE-B094-4124-B694-BE56BBCBC15B}"/>
                  </a:ext>
                </a:extLst>
              </p:cNvPr>
              <p:cNvSpPr txBox="1"/>
              <p:nvPr/>
            </p:nvSpPr>
            <p:spPr>
              <a:xfrm>
                <a:off x="1295400" y="2330842"/>
                <a:ext cx="5791200" cy="1033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𝑞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A3B14AE-B094-4124-B694-BE56BBCBC1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2330842"/>
                <a:ext cx="5791200" cy="1033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6243BE3-BFCD-4434-86B1-DC490C4E2C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206779"/>
              </p:ext>
            </p:extLst>
          </p:nvPr>
        </p:nvGraphicFramePr>
        <p:xfrm>
          <a:off x="6096000" y="523754"/>
          <a:ext cx="2558217" cy="944880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852739">
                  <a:extLst>
                    <a:ext uri="{9D8B030D-6E8A-4147-A177-3AD203B41FA5}">
                      <a16:colId xmlns:a16="http://schemas.microsoft.com/office/drawing/2014/main" val="2758763005"/>
                    </a:ext>
                  </a:extLst>
                </a:gridCol>
                <a:gridCol w="852739">
                  <a:extLst>
                    <a:ext uri="{9D8B030D-6E8A-4147-A177-3AD203B41FA5}">
                      <a16:colId xmlns:a16="http://schemas.microsoft.com/office/drawing/2014/main" val="1482202956"/>
                    </a:ext>
                  </a:extLst>
                </a:gridCol>
                <a:gridCol w="852739">
                  <a:extLst>
                    <a:ext uri="{9D8B030D-6E8A-4147-A177-3AD203B41FA5}">
                      <a16:colId xmlns:a16="http://schemas.microsoft.com/office/drawing/2014/main" val="2907306519"/>
                    </a:ext>
                  </a:extLst>
                </a:gridCol>
              </a:tblGrid>
              <a:tr h="2844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point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x</a:t>
                      </a:r>
                      <a:endParaRPr lang="en-US" sz="2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</a:rPr>
                        <a:t>y</a:t>
                      </a:r>
                      <a:endParaRPr lang="en-US" sz="2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7718503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 dirty="0">
                          <a:effectLst/>
                        </a:rPr>
                        <a:t>p</a:t>
                      </a:r>
                      <a:endParaRPr lang="en-US" sz="2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37569471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 dirty="0">
                          <a:effectLst/>
                        </a:rPr>
                        <a:t>q</a:t>
                      </a:r>
                      <a:endParaRPr lang="en-US" sz="2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760848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97490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>
            <a:extLst>
              <a:ext uri="{FF2B5EF4-FFF2-40B4-BE49-F238E27FC236}">
                <a16:creationId xmlns:a16="http://schemas.microsoft.com/office/drawing/2014/main" id="{D0A6E3FD-CBC2-4FDE-A016-1536CA8874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Minkowski Distance: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394" name="Rectangle 2">
                <a:extLst>
                  <a:ext uri="{FF2B5EF4-FFF2-40B4-BE49-F238E27FC236}">
                    <a16:creationId xmlns:a16="http://schemas.microsoft.com/office/drawing/2014/main" id="{A0657D5A-0929-4546-B314-647820C87138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 = 1</m:t>
                    </m:r>
                  </m:oMath>
                </a14:m>
                <a:r>
                  <a:rPr lang="en-US" altLang="en-US" dirty="0"/>
                  <a:t>.  City block (Manhattan, taxicab,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en-US" dirty="0"/>
                  <a:t> norm) distance. </a:t>
                </a:r>
              </a:p>
              <a:p>
                <a:pPr lvl="1"/>
                <a:r>
                  <a:rPr lang="en-US" altLang="en-US" dirty="0"/>
                  <a:t>A common example of this is the Hamming distance, which is just the number of bits that are different between two binary vectors</a:t>
                </a:r>
              </a:p>
              <a:p>
                <a:pPr lvl="4"/>
                <a:endParaRPr lang="en-US" altLang="en-US" dirty="0"/>
              </a:p>
              <a:p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 = 2</m:t>
                    </m:r>
                  </m:oMath>
                </a14:m>
                <a:r>
                  <a:rPr lang="en-US" altLang="en-US" dirty="0"/>
                  <a:t>.  Euclidean distance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dirty="0"/>
                  <a:t> norm)</a:t>
                </a:r>
              </a:p>
              <a:p>
                <a:pPr lvl="4"/>
                <a:endParaRPr lang="en-US" altLang="en-US" dirty="0"/>
              </a:p>
              <a:p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=∞</m:t>
                    </m:r>
                  </m:oMath>
                </a14:m>
                <a:r>
                  <a:rPr lang="en-US" altLang="en-US" dirty="0"/>
                  <a:t>.  “supremum” (maximum norm,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p>
                  </m:oMath>
                </a14:m>
                <a:r>
                  <a:rPr lang="en-US" altLang="en-US" dirty="0"/>
                  <a:t> norm) distance. </a:t>
                </a:r>
              </a:p>
              <a:p>
                <a:pPr lvl="1"/>
                <a:r>
                  <a:rPr lang="en-US" altLang="en-US" dirty="0"/>
                  <a:t>This is the maximum difference between any component of the vectors</a:t>
                </a:r>
              </a:p>
              <a:p>
                <a:pPr lvl="4"/>
                <a:endParaRPr lang="en-US" altLang="en-US" dirty="0"/>
              </a:p>
              <a:p>
                <a:r>
                  <a:rPr lang="en-US" altLang="en-US" dirty="0"/>
                  <a:t>Do not confuse r with n, i.e., all these distances are defined for all numbers of dimensions.</a:t>
                </a:r>
              </a:p>
              <a:p>
                <a:pPr lvl="1"/>
                <a:endParaRPr lang="en-US" altLang="en-US" dirty="0"/>
              </a:p>
            </p:txBody>
          </p:sp>
        </mc:Choice>
        <mc:Fallback xmlns="">
          <p:sp>
            <p:nvSpPr>
              <p:cNvPr id="59394" name="Rectangle 2">
                <a:extLst>
                  <a:ext uri="{FF2B5EF4-FFF2-40B4-BE49-F238E27FC236}">
                    <a16:creationId xmlns:a16="http://schemas.microsoft.com/office/drawing/2014/main" id="{A0657D5A-0929-4546-B314-647820C871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73" t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>
            <a:extLst>
              <a:ext uri="{FF2B5EF4-FFF2-40B4-BE49-F238E27FC236}">
                <a16:creationId xmlns:a16="http://schemas.microsoft.com/office/drawing/2014/main" id="{38879732-56AF-48CA-8015-4F32D7D08C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Minkowski</a:t>
            </a:r>
            <a:r>
              <a:rPr lang="en-US" altLang="en-US" dirty="0"/>
              <a:t> Distances</a:t>
            </a:r>
          </a:p>
        </p:txBody>
      </p:sp>
      <p:sp>
        <p:nvSpPr>
          <p:cNvPr id="60418" name="Text Box 2">
            <a:extLst>
              <a:ext uri="{FF2B5EF4-FFF2-40B4-BE49-F238E27FC236}">
                <a16:creationId xmlns:a16="http://schemas.microsoft.com/office/drawing/2014/main" id="{0499F5F4-C8C3-494C-BB96-EF8E91695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6637" y="768600"/>
            <a:ext cx="21336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1250"/>
              </a:spcBef>
              <a:buClrTx/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Distance Matrix</a:t>
            </a:r>
          </a:p>
        </p:txBody>
      </p:sp>
      <p:pic>
        <p:nvPicPr>
          <p:cNvPr id="60423" name="Picture 7">
            <a:extLst>
              <a:ext uri="{FF2B5EF4-FFF2-40B4-BE49-F238E27FC236}">
                <a16:creationId xmlns:a16="http://schemas.microsoft.com/office/drawing/2014/main" id="{AB98926C-E9F2-42AE-B4DA-E8432A902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130925"/>
            <a:ext cx="7016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11" name="Table 6">
            <a:extLst>
              <a:ext uri="{FF2B5EF4-FFF2-40B4-BE49-F238E27FC236}">
                <a16:creationId xmlns:a16="http://schemas.microsoft.com/office/drawing/2014/main" id="{550DC1E1-219C-4E72-81BB-7F185BA3EB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663768"/>
              </p:ext>
            </p:extLst>
          </p:nvPr>
        </p:nvGraphicFramePr>
        <p:xfrm>
          <a:off x="900195" y="2834958"/>
          <a:ext cx="2147805" cy="1554480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715935">
                  <a:extLst>
                    <a:ext uri="{9D8B030D-6E8A-4147-A177-3AD203B41FA5}">
                      <a16:colId xmlns:a16="http://schemas.microsoft.com/office/drawing/2014/main" val="2758763005"/>
                    </a:ext>
                  </a:extLst>
                </a:gridCol>
                <a:gridCol w="715935">
                  <a:extLst>
                    <a:ext uri="{9D8B030D-6E8A-4147-A177-3AD203B41FA5}">
                      <a16:colId xmlns:a16="http://schemas.microsoft.com/office/drawing/2014/main" val="1482202956"/>
                    </a:ext>
                  </a:extLst>
                </a:gridCol>
                <a:gridCol w="715935">
                  <a:extLst>
                    <a:ext uri="{9D8B030D-6E8A-4147-A177-3AD203B41FA5}">
                      <a16:colId xmlns:a16="http://schemas.microsoft.com/office/drawing/2014/main" val="29073065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point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x</a:t>
                      </a:r>
                      <a:endParaRPr lang="en-US" sz="2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</a:rPr>
                        <a:t>y</a:t>
                      </a:r>
                      <a:endParaRPr lang="en-US" sz="2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7718503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</a:rPr>
                        <a:t>p1</a:t>
                      </a:r>
                      <a:endParaRPr lang="en-US" sz="2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37569471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</a:rPr>
                        <a:t>p2</a:t>
                      </a:r>
                      <a:endParaRPr lang="en-US" sz="2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76084817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p3</a:t>
                      </a:r>
                      <a:endParaRPr lang="en-US" sz="2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</a:rPr>
                        <a:t>3</a:t>
                      </a:r>
                      <a:endParaRPr lang="en-US" sz="2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55491812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</a:rPr>
                        <a:t>p4</a:t>
                      </a:r>
                      <a:endParaRPr lang="en-US" sz="2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</a:rPr>
                        <a:t>5</a:t>
                      </a:r>
                      <a:endParaRPr lang="en-US" sz="2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3855006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AFE9AF14-F84A-4E1B-8052-B4C7C3C975F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03317272"/>
                  </p:ext>
                </p:extLst>
              </p:nvPr>
            </p:nvGraphicFramePr>
            <p:xfrm>
              <a:off x="4130675" y="1208089"/>
              <a:ext cx="3565525" cy="1562672"/>
            </p:xfrm>
            <a:graphic>
              <a:graphicData uri="http://schemas.openxmlformats.org/drawingml/2006/table">
                <a:tbl>
                  <a:tblPr firstRow="1" firstCol="1" bandRow="1">
                    <a:tableStyleId>{6E25E649-3F16-4E02-A733-19D2CDBF48F0}</a:tableStyleId>
                  </a:tblPr>
                  <a:tblGrid>
                    <a:gridCol w="713105">
                      <a:extLst>
                        <a:ext uri="{9D8B030D-6E8A-4147-A177-3AD203B41FA5}">
                          <a16:colId xmlns:a16="http://schemas.microsoft.com/office/drawing/2014/main" val="507885375"/>
                        </a:ext>
                      </a:extLst>
                    </a:gridCol>
                    <a:gridCol w="713105">
                      <a:extLst>
                        <a:ext uri="{9D8B030D-6E8A-4147-A177-3AD203B41FA5}">
                          <a16:colId xmlns:a16="http://schemas.microsoft.com/office/drawing/2014/main" val="39966774"/>
                        </a:ext>
                      </a:extLst>
                    </a:gridCol>
                    <a:gridCol w="713105">
                      <a:extLst>
                        <a:ext uri="{9D8B030D-6E8A-4147-A177-3AD203B41FA5}">
                          <a16:colId xmlns:a16="http://schemas.microsoft.com/office/drawing/2014/main" val="4256906492"/>
                        </a:ext>
                      </a:extLst>
                    </a:gridCol>
                    <a:gridCol w="713105">
                      <a:extLst>
                        <a:ext uri="{9D8B030D-6E8A-4147-A177-3AD203B41FA5}">
                          <a16:colId xmlns:a16="http://schemas.microsoft.com/office/drawing/2014/main" val="2121058497"/>
                        </a:ext>
                      </a:extLst>
                    </a:gridCol>
                    <a:gridCol w="713105">
                      <a:extLst>
                        <a:ext uri="{9D8B030D-6E8A-4147-A177-3AD203B41FA5}">
                          <a16:colId xmlns:a16="http://schemas.microsoft.com/office/drawing/2014/main" val="1512998105"/>
                        </a:ext>
                      </a:extLst>
                    </a:gridCol>
                  </a:tblGrid>
                  <a:tr h="285750">
                    <a:tc>
                      <a:txBody>
                        <a:bodyPr/>
                        <a:lstStyle/>
                        <a:p>
                          <a:pPr algn="ctr" fontAlgn="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b="1" i="1" u="none" strike="noStrike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u="none" strike="noStrike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e>
                                  <m:sup>
                                    <m:r>
                                      <a:rPr lang="en-US" sz="2000" b="1" u="none" strike="noStrike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="1" i="0" u="none" strike="noStrike" dirty="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u="none" strike="noStrike" dirty="0">
                              <a:effectLst/>
                            </a:rPr>
                            <a:t>p1</a:t>
                          </a:r>
                          <a:endParaRPr lang="en-US" sz="2000" b="1" i="0" u="none" strike="noStrike" dirty="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u="none" strike="noStrike">
                              <a:effectLst/>
                            </a:rPr>
                            <a:t>p2</a:t>
                          </a:r>
                          <a:endParaRPr lang="en-US" sz="2000" b="1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u="none" strike="noStrike" dirty="0">
                              <a:effectLst/>
                            </a:rPr>
                            <a:t>p3</a:t>
                          </a:r>
                          <a:endParaRPr lang="en-US" sz="2000" b="1" i="0" u="none" strike="noStrike" dirty="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u="none" strike="noStrike">
                              <a:effectLst/>
                            </a:rPr>
                            <a:t>p4</a:t>
                          </a:r>
                          <a:endParaRPr lang="en-US" sz="2000" b="1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extLst>
                      <a:ext uri="{0D108BD9-81ED-4DB2-BD59-A6C34878D82A}">
                        <a16:rowId xmlns:a16="http://schemas.microsoft.com/office/drawing/2014/main" val="1891123611"/>
                      </a:ext>
                    </a:extLst>
                  </a:tr>
                  <a:tr h="285750"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u="none" strike="noStrike" dirty="0">
                              <a:effectLst/>
                            </a:rPr>
                            <a:t>p1</a:t>
                          </a:r>
                          <a:endParaRPr lang="en-US" sz="2000" b="1" i="0" u="none" strike="noStrike" dirty="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u="none" strike="noStrike">
                              <a:effectLst/>
                            </a:rPr>
                            <a:t>0</a:t>
                          </a:r>
                          <a:endParaRPr lang="en-US" sz="2000" b="0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u="none" strike="noStrike">
                              <a:effectLst/>
                            </a:rPr>
                            <a:t>4</a:t>
                          </a:r>
                          <a:endParaRPr lang="en-US" sz="2000" b="0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u="none" strike="noStrike">
                              <a:effectLst/>
                            </a:rPr>
                            <a:t>4</a:t>
                          </a:r>
                          <a:endParaRPr lang="en-US" sz="2000" b="0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u="none" strike="noStrike">
                              <a:effectLst/>
                            </a:rPr>
                            <a:t>6</a:t>
                          </a:r>
                          <a:endParaRPr lang="en-US" sz="2000" b="0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extLst>
                      <a:ext uri="{0D108BD9-81ED-4DB2-BD59-A6C34878D82A}">
                        <a16:rowId xmlns:a16="http://schemas.microsoft.com/office/drawing/2014/main" val="2959684899"/>
                      </a:ext>
                    </a:extLst>
                  </a:tr>
                  <a:tr h="285750"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u="none" strike="noStrike" dirty="0">
                              <a:effectLst/>
                            </a:rPr>
                            <a:t>p2</a:t>
                          </a:r>
                          <a:endParaRPr lang="en-US" sz="2000" b="1" i="0" u="none" strike="noStrike" dirty="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u="none" strike="noStrike">
                              <a:effectLst/>
                            </a:rPr>
                            <a:t>4</a:t>
                          </a:r>
                          <a:endParaRPr lang="en-US" sz="2000" b="0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u="none" strike="noStrike">
                              <a:effectLst/>
                            </a:rPr>
                            <a:t>0</a:t>
                          </a:r>
                          <a:endParaRPr lang="en-US" sz="2000" b="0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u="none" strike="noStrike" dirty="0">
                              <a:effectLst/>
                            </a:rPr>
                            <a:t>2</a:t>
                          </a:r>
                          <a:endParaRPr lang="en-US" sz="2000" b="0" i="0" u="none" strike="noStrike" dirty="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u="none" strike="noStrike">
                              <a:effectLst/>
                            </a:rPr>
                            <a:t>4</a:t>
                          </a:r>
                          <a:endParaRPr lang="en-US" sz="2000" b="0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extLst>
                      <a:ext uri="{0D108BD9-81ED-4DB2-BD59-A6C34878D82A}">
                        <a16:rowId xmlns:a16="http://schemas.microsoft.com/office/drawing/2014/main" val="650403567"/>
                      </a:ext>
                    </a:extLst>
                  </a:tr>
                  <a:tr h="285750"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u="none" strike="noStrike" dirty="0">
                              <a:effectLst/>
                            </a:rPr>
                            <a:t>p3</a:t>
                          </a:r>
                          <a:endParaRPr lang="en-US" sz="2000" b="1" i="0" u="none" strike="noStrike" dirty="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u="none" strike="noStrike">
                              <a:effectLst/>
                            </a:rPr>
                            <a:t>4</a:t>
                          </a:r>
                          <a:endParaRPr lang="en-US" sz="2000" b="0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u="none" strike="noStrike">
                              <a:effectLst/>
                            </a:rPr>
                            <a:t>2</a:t>
                          </a:r>
                          <a:endParaRPr lang="en-US" sz="2000" b="0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u="none" strike="noStrike">
                              <a:effectLst/>
                            </a:rPr>
                            <a:t>0</a:t>
                          </a:r>
                          <a:endParaRPr lang="en-US" sz="2000" b="0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u="none" strike="noStrike">
                              <a:effectLst/>
                            </a:rPr>
                            <a:t>2</a:t>
                          </a:r>
                          <a:endParaRPr lang="en-US" sz="2000" b="0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extLst>
                      <a:ext uri="{0D108BD9-81ED-4DB2-BD59-A6C34878D82A}">
                        <a16:rowId xmlns:a16="http://schemas.microsoft.com/office/drawing/2014/main" val="1272096955"/>
                      </a:ext>
                    </a:extLst>
                  </a:tr>
                  <a:tr h="285750"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u="none" strike="noStrike" dirty="0">
                              <a:effectLst/>
                            </a:rPr>
                            <a:t>p4</a:t>
                          </a:r>
                          <a:endParaRPr lang="en-US" sz="2000" b="1" i="0" u="none" strike="noStrike" dirty="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u="none" strike="noStrike">
                              <a:effectLst/>
                            </a:rPr>
                            <a:t>6</a:t>
                          </a:r>
                          <a:endParaRPr lang="en-US" sz="2000" b="0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u="none" strike="noStrike">
                              <a:effectLst/>
                            </a:rPr>
                            <a:t>4</a:t>
                          </a:r>
                          <a:endParaRPr lang="en-US" sz="2000" b="0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u="none" strike="noStrike">
                              <a:effectLst/>
                            </a:rPr>
                            <a:t>2</a:t>
                          </a:r>
                          <a:endParaRPr lang="en-US" sz="2000" b="0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u="none" strike="noStrike" dirty="0">
                              <a:effectLst/>
                            </a:rPr>
                            <a:t>0</a:t>
                          </a:r>
                          <a:endParaRPr lang="en-US" sz="2000" b="0" i="0" u="none" strike="noStrike" dirty="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extLst>
                      <a:ext uri="{0D108BD9-81ED-4DB2-BD59-A6C34878D82A}">
                        <a16:rowId xmlns:a16="http://schemas.microsoft.com/office/drawing/2014/main" val="364278284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AFE9AF14-F84A-4E1B-8052-B4C7C3C975F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03317272"/>
                  </p:ext>
                </p:extLst>
              </p:nvPr>
            </p:nvGraphicFramePr>
            <p:xfrm>
              <a:off x="4130675" y="1208089"/>
              <a:ext cx="3565525" cy="1562672"/>
            </p:xfrm>
            <a:graphic>
              <a:graphicData uri="http://schemas.openxmlformats.org/drawingml/2006/table">
                <a:tbl>
                  <a:tblPr firstRow="1" firstCol="1" bandRow="1">
                    <a:tableStyleId>{6E25E649-3F16-4E02-A733-19D2CDBF48F0}</a:tableStyleId>
                  </a:tblPr>
                  <a:tblGrid>
                    <a:gridCol w="713105">
                      <a:extLst>
                        <a:ext uri="{9D8B030D-6E8A-4147-A177-3AD203B41FA5}">
                          <a16:colId xmlns:a16="http://schemas.microsoft.com/office/drawing/2014/main" val="507885375"/>
                        </a:ext>
                      </a:extLst>
                    </a:gridCol>
                    <a:gridCol w="713105">
                      <a:extLst>
                        <a:ext uri="{9D8B030D-6E8A-4147-A177-3AD203B41FA5}">
                          <a16:colId xmlns:a16="http://schemas.microsoft.com/office/drawing/2014/main" val="39966774"/>
                        </a:ext>
                      </a:extLst>
                    </a:gridCol>
                    <a:gridCol w="713105">
                      <a:extLst>
                        <a:ext uri="{9D8B030D-6E8A-4147-A177-3AD203B41FA5}">
                          <a16:colId xmlns:a16="http://schemas.microsoft.com/office/drawing/2014/main" val="4256906492"/>
                        </a:ext>
                      </a:extLst>
                    </a:gridCol>
                    <a:gridCol w="713105">
                      <a:extLst>
                        <a:ext uri="{9D8B030D-6E8A-4147-A177-3AD203B41FA5}">
                          <a16:colId xmlns:a16="http://schemas.microsoft.com/office/drawing/2014/main" val="2121058497"/>
                        </a:ext>
                      </a:extLst>
                    </a:gridCol>
                    <a:gridCol w="713105">
                      <a:extLst>
                        <a:ext uri="{9D8B030D-6E8A-4147-A177-3AD203B41FA5}">
                          <a16:colId xmlns:a16="http://schemas.microsoft.com/office/drawing/2014/main" val="1512998105"/>
                        </a:ext>
                      </a:extLst>
                    </a:gridCol>
                  </a:tblGrid>
                  <a:tr h="3180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>
                        <a:blipFill>
                          <a:blip r:embed="rId4"/>
                          <a:stretch>
                            <a:fillRect t="-23077" r="-402564" b="-44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u="none" strike="noStrike" dirty="0">
                              <a:effectLst/>
                            </a:rPr>
                            <a:t>p1</a:t>
                          </a:r>
                          <a:endParaRPr lang="en-US" sz="2000" b="1" i="0" u="none" strike="noStrike" dirty="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u="none" strike="noStrike">
                              <a:effectLst/>
                            </a:rPr>
                            <a:t>p2</a:t>
                          </a:r>
                          <a:endParaRPr lang="en-US" sz="2000" b="1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u="none" strike="noStrike" dirty="0">
                              <a:effectLst/>
                            </a:rPr>
                            <a:t>p3</a:t>
                          </a:r>
                          <a:endParaRPr lang="en-US" sz="2000" b="1" i="0" u="none" strike="noStrike" dirty="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u="none" strike="noStrike">
                              <a:effectLst/>
                            </a:rPr>
                            <a:t>p4</a:t>
                          </a:r>
                          <a:endParaRPr lang="en-US" sz="2000" b="1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extLst>
                      <a:ext uri="{0D108BD9-81ED-4DB2-BD59-A6C34878D82A}">
                        <a16:rowId xmlns:a16="http://schemas.microsoft.com/office/drawing/2014/main" val="1891123611"/>
                      </a:ext>
                    </a:extLst>
                  </a:tr>
                  <a:tr h="311150"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u="none" strike="noStrike" dirty="0">
                              <a:effectLst/>
                            </a:rPr>
                            <a:t>p1</a:t>
                          </a:r>
                          <a:endParaRPr lang="en-US" sz="2000" b="1" i="0" u="none" strike="noStrike" dirty="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u="none" strike="noStrike">
                              <a:effectLst/>
                            </a:rPr>
                            <a:t>0</a:t>
                          </a:r>
                          <a:endParaRPr lang="en-US" sz="2000" b="0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u="none" strike="noStrike">
                              <a:effectLst/>
                            </a:rPr>
                            <a:t>4</a:t>
                          </a:r>
                          <a:endParaRPr lang="en-US" sz="2000" b="0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u="none" strike="noStrike">
                              <a:effectLst/>
                            </a:rPr>
                            <a:t>4</a:t>
                          </a:r>
                          <a:endParaRPr lang="en-US" sz="2000" b="0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u="none" strike="noStrike">
                              <a:effectLst/>
                            </a:rPr>
                            <a:t>6</a:t>
                          </a:r>
                          <a:endParaRPr lang="en-US" sz="2000" b="0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extLst>
                      <a:ext uri="{0D108BD9-81ED-4DB2-BD59-A6C34878D82A}">
                        <a16:rowId xmlns:a16="http://schemas.microsoft.com/office/drawing/2014/main" val="2959684899"/>
                      </a:ext>
                    </a:extLst>
                  </a:tr>
                  <a:tr h="311150"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u="none" strike="noStrike" dirty="0">
                              <a:effectLst/>
                            </a:rPr>
                            <a:t>p2</a:t>
                          </a:r>
                          <a:endParaRPr lang="en-US" sz="2000" b="1" i="0" u="none" strike="noStrike" dirty="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u="none" strike="noStrike">
                              <a:effectLst/>
                            </a:rPr>
                            <a:t>4</a:t>
                          </a:r>
                          <a:endParaRPr lang="en-US" sz="2000" b="0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u="none" strike="noStrike">
                              <a:effectLst/>
                            </a:rPr>
                            <a:t>0</a:t>
                          </a:r>
                          <a:endParaRPr lang="en-US" sz="2000" b="0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u="none" strike="noStrike" dirty="0">
                              <a:effectLst/>
                            </a:rPr>
                            <a:t>2</a:t>
                          </a:r>
                          <a:endParaRPr lang="en-US" sz="2000" b="0" i="0" u="none" strike="noStrike" dirty="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u="none" strike="noStrike">
                              <a:effectLst/>
                            </a:rPr>
                            <a:t>4</a:t>
                          </a:r>
                          <a:endParaRPr lang="en-US" sz="2000" b="0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extLst>
                      <a:ext uri="{0D108BD9-81ED-4DB2-BD59-A6C34878D82A}">
                        <a16:rowId xmlns:a16="http://schemas.microsoft.com/office/drawing/2014/main" val="650403567"/>
                      </a:ext>
                    </a:extLst>
                  </a:tr>
                  <a:tr h="311150"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u="none" strike="noStrike" dirty="0">
                              <a:effectLst/>
                            </a:rPr>
                            <a:t>p3</a:t>
                          </a:r>
                          <a:endParaRPr lang="en-US" sz="2000" b="1" i="0" u="none" strike="noStrike" dirty="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u="none" strike="noStrike">
                              <a:effectLst/>
                            </a:rPr>
                            <a:t>4</a:t>
                          </a:r>
                          <a:endParaRPr lang="en-US" sz="2000" b="0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u="none" strike="noStrike">
                              <a:effectLst/>
                            </a:rPr>
                            <a:t>2</a:t>
                          </a:r>
                          <a:endParaRPr lang="en-US" sz="2000" b="0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u="none" strike="noStrike">
                              <a:effectLst/>
                            </a:rPr>
                            <a:t>0</a:t>
                          </a:r>
                          <a:endParaRPr lang="en-US" sz="2000" b="0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u="none" strike="noStrike">
                              <a:effectLst/>
                            </a:rPr>
                            <a:t>2</a:t>
                          </a:r>
                          <a:endParaRPr lang="en-US" sz="2000" b="0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extLst>
                      <a:ext uri="{0D108BD9-81ED-4DB2-BD59-A6C34878D82A}">
                        <a16:rowId xmlns:a16="http://schemas.microsoft.com/office/drawing/2014/main" val="1272096955"/>
                      </a:ext>
                    </a:extLst>
                  </a:tr>
                  <a:tr h="311150"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u="none" strike="noStrike" dirty="0">
                              <a:effectLst/>
                            </a:rPr>
                            <a:t>p4</a:t>
                          </a:r>
                          <a:endParaRPr lang="en-US" sz="2000" b="1" i="0" u="none" strike="noStrike" dirty="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u="none" strike="noStrike">
                              <a:effectLst/>
                            </a:rPr>
                            <a:t>6</a:t>
                          </a:r>
                          <a:endParaRPr lang="en-US" sz="2000" b="0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u="none" strike="noStrike">
                              <a:effectLst/>
                            </a:rPr>
                            <a:t>4</a:t>
                          </a:r>
                          <a:endParaRPr lang="en-US" sz="2000" b="0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u="none" strike="noStrike">
                              <a:effectLst/>
                            </a:rPr>
                            <a:t>2</a:t>
                          </a:r>
                          <a:endParaRPr lang="en-US" sz="2000" b="0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u="none" strike="noStrike" dirty="0">
                              <a:effectLst/>
                            </a:rPr>
                            <a:t>0</a:t>
                          </a:r>
                          <a:endParaRPr lang="en-US" sz="2000" b="0" i="0" u="none" strike="noStrike" dirty="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extLst>
                      <a:ext uri="{0D108BD9-81ED-4DB2-BD59-A6C34878D82A}">
                        <a16:rowId xmlns:a16="http://schemas.microsoft.com/office/drawing/2014/main" val="364278284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4">
                <a:extLst>
                  <a:ext uri="{FF2B5EF4-FFF2-40B4-BE49-F238E27FC236}">
                    <a16:creationId xmlns:a16="http://schemas.microsoft.com/office/drawing/2014/main" id="{08BDBC38-145D-4207-9F3B-E9DB8A83A22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25246018"/>
                  </p:ext>
                </p:extLst>
              </p:nvPr>
            </p:nvGraphicFramePr>
            <p:xfrm>
              <a:off x="4130675" y="3016250"/>
              <a:ext cx="3565525" cy="1562672"/>
            </p:xfrm>
            <a:graphic>
              <a:graphicData uri="http://schemas.openxmlformats.org/drawingml/2006/table">
                <a:tbl>
                  <a:tblPr firstRow="1" firstCol="1" bandRow="1">
                    <a:tableStyleId>{6E25E649-3F16-4E02-A733-19D2CDBF48F0}</a:tableStyleId>
                  </a:tblPr>
                  <a:tblGrid>
                    <a:gridCol w="713105">
                      <a:extLst>
                        <a:ext uri="{9D8B030D-6E8A-4147-A177-3AD203B41FA5}">
                          <a16:colId xmlns:a16="http://schemas.microsoft.com/office/drawing/2014/main" val="507885375"/>
                        </a:ext>
                      </a:extLst>
                    </a:gridCol>
                    <a:gridCol w="713105">
                      <a:extLst>
                        <a:ext uri="{9D8B030D-6E8A-4147-A177-3AD203B41FA5}">
                          <a16:colId xmlns:a16="http://schemas.microsoft.com/office/drawing/2014/main" val="39966774"/>
                        </a:ext>
                      </a:extLst>
                    </a:gridCol>
                    <a:gridCol w="713105">
                      <a:extLst>
                        <a:ext uri="{9D8B030D-6E8A-4147-A177-3AD203B41FA5}">
                          <a16:colId xmlns:a16="http://schemas.microsoft.com/office/drawing/2014/main" val="4256906492"/>
                        </a:ext>
                      </a:extLst>
                    </a:gridCol>
                    <a:gridCol w="713105">
                      <a:extLst>
                        <a:ext uri="{9D8B030D-6E8A-4147-A177-3AD203B41FA5}">
                          <a16:colId xmlns:a16="http://schemas.microsoft.com/office/drawing/2014/main" val="2121058497"/>
                        </a:ext>
                      </a:extLst>
                    </a:gridCol>
                    <a:gridCol w="713105">
                      <a:extLst>
                        <a:ext uri="{9D8B030D-6E8A-4147-A177-3AD203B41FA5}">
                          <a16:colId xmlns:a16="http://schemas.microsoft.com/office/drawing/2014/main" val="1512998105"/>
                        </a:ext>
                      </a:extLst>
                    </a:gridCol>
                  </a:tblGrid>
                  <a:tr h="285750">
                    <a:tc>
                      <a:txBody>
                        <a:bodyPr/>
                        <a:lstStyle/>
                        <a:p>
                          <a:pPr algn="ctr" fontAlgn="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b="1" i="1" u="none" strike="noStrike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u="none" strike="noStrike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e>
                                  <m:sup>
                                    <m:r>
                                      <a:rPr lang="en-US" sz="2000" b="1" u="none" strike="noStrike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="1" i="0" u="none" strike="noStrike" dirty="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b="1" u="none" strike="noStrike">
                              <a:effectLst/>
                            </a:rPr>
                            <a:t>p1</a:t>
                          </a:r>
                          <a:endParaRPr lang="en-US" sz="2000" b="1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b="1" u="none" strike="noStrike">
                              <a:effectLst/>
                            </a:rPr>
                            <a:t>p2</a:t>
                          </a:r>
                          <a:endParaRPr lang="en-US" sz="2000" b="1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b="1" u="none" strike="noStrike">
                              <a:effectLst/>
                            </a:rPr>
                            <a:t>p3</a:t>
                          </a:r>
                          <a:endParaRPr lang="en-US" sz="2000" b="1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b="1" u="none" strike="noStrike">
                              <a:effectLst/>
                            </a:rPr>
                            <a:t>p4</a:t>
                          </a:r>
                          <a:endParaRPr lang="en-US" sz="2000" b="1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extLst>
                      <a:ext uri="{0D108BD9-81ED-4DB2-BD59-A6C34878D82A}">
                        <a16:rowId xmlns:a16="http://schemas.microsoft.com/office/drawing/2014/main" val="1891123611"/>
                      </a:ext>
                    </a:extLst>
                  </a:tr>
                  <a:tr h="285750"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b="1" u="none" strike="noStrike">
                              <a:effectLst/>
                            </a:rPr>
                            <a:t>p1</a:t>
                          </a:r>
                          <a:endParaRPr lang="en-US" sz="2000" b="1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b="0" u="none" strike="noStrike" dirty="0">
                              <a:effectLst/>
                            </a:rPr>
                            <a:t>0.00</a:t>
                          </a:r>
                          <a:endParaRPr lang="en-US" sz="2000" b="0" i="0" u="none" strike="noStrike" dirty="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b="0" u="none" strike="noStrike">
                              <a:effectLst/>
                            </a:rPr>
                            <a:t>2.83</a:t>
                          </a:r>
                          <a:endParaRPr lang="en-US" sz="2000" b="0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b="0" u="none" strike="noStrike">
                              <a:effectLst/>
                            </a:rPr>
                            <a:t>3.16</a:t>
                          </a:r>
                          <a:endParaRPr lang="en-US" sz="2000" b="0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b="0" u="none" strike="noStrike">
                              <a:effectLst/>
                            </a:rPr>
                            <a:t>5.10</a:t>
                          </a:r>
                          <a:endParaRPr lang="en-US" sz="2000" b="0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extLst>
                      <a:ext uri="{0D108BD9-81ED-4DB2-BD59-A6C34878D82A}">
                        <a16:rowId xmlns:a16="http://schemas.microsoft.com/office/drawing/2014/main" val="2959684899"/>
                      </a:ext>
                    </a:extLst>
                  </a:tr>
                  <a:tr h="285750"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b="1" u="none" strike="noStrike">
                              <a:effectLst/>
                            </a:rPr>
                            <a:t>p2</a:t>
                          </a:r>
                          <a:endParaRPr lang="en-US" sz="2000" b="1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b="0" u="none" strike="noStrike">
                              <a:effectLst/>
                            </a:rPr>
                            <a:t>2.83</a:t>
                          </a:r>
                          <a:endParaRPr lang="en-US" sz="2000" b="0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b="0" u="none" strike="noStrike">
                              <a:effectLst/>
                            </a:rPr>
                            <a:t>0.00</a:t>
                          </a:r>
                          <a:endParaRPr lang="en-US" sz="2000" b="0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b="0" u="none" strike="noStrike">
                              <a:effectLst/>
                            </a:rPr>
                            <a:t>1.41</a:t>
                          </a:r>
                          <a:endParaRPr lang="en-US" sz="2000" b="0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b="0" u="none" strike="noStrike">
                              <a:effectLst/>
                            </a:rPr>
                            <a:t>3.16</a:t>
                          </a:r>
                          <a:endParaRPr lang="en-US" sz="2000" b="0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extLst>
                      <a:ext uri="{0D108BD9-81ED-4DB2-BD59-A6C34878D82A}">
                        <a16:rowId xmlns:a16="http://schemas.microsoft.com/office/drawing/2014/main" val="650403567"/>
                      </a:ext>
                    </a:extLst>
                  </a:tr>
                  <a:tr h="285750"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b="1" u="none" strike="noStrike">
                              <a:effectLst/>
                            </a:rPr>
                            <a:t>p3</a:t>
                          </a:r>
                          <a:endParaRPr lang="en-US" sz="2000" b="1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b="0" u="none" strike="noStrike">
                              <a:effectLst/>
                            </a:rPr>
                            <a:t>3.16</a:t>
                          </a:r>
                          <a:endParaRPr lang="en-US" sz="2000" b="0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b="0" u="none" strike="noStrike">
                              <a:effectLst/>
                            </a:rPr>
                            <a:t>1.41</a:t>
                          </a:r>
                          <a:endParaRPr lang="en-US" sz="2000" b="0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b="0" u="none" strike="noStrike">
                              <a:effectLst/>
                            </a:rPr>
                            <a:t>0.00</a:t>
                          </a:r>
                          <a:endParaRPr lang="en-US" sz="2000" b="0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b="0" u="none" strike="noStrike">
                              <a:effectLst/>
                            </a:rPr>
                            <a:t>2.00</a:t>
                          </a:r>
                          <a:endParaRPr lang="en-US" sz="2000" b="0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extLst>
                      <a:ext uri="{0D108BD9-81ED-4DB2-BD59-A6C34878D82A}">
                        <a16:rowId xmlns:a16="http://schemas.microsoft.com/office/drawing/2014/main" val="1272096955"/>
                      </a:ext>
                    </a:extLst>
                  </a:tr>
                  <a:tr h="285750"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b="1" u="none" strike="noStrike">
                              <a:effectLst/>
                            </a:rPr>
                            <a:t>p4</a:t>
                          </a:r>
                          <a:endParaRPr lang="en-US" sz="2000" b="1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b="0" u="none" strike="noStrike">
                              <a:effectLst/>
                            </a:rPr>
                            <a:t>5.10</a:t>
                          </a:r>
                          <a:endParaRPr lang="en-US" sz="2000" b="0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b="0" u="none" strike="noStrike">
                              <a:effectLst/>
                            </a:rPr>
                            <a:t>3.16</a:t>
                          </a:r>
                          <a:endParaRPr lang="en-US" sz="2000" b="0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b="0" u="none" strike="noStrike">
                              <a:effectLst/>
                            </a:rPr>
                            <a:t>2.00</a:t>
                          </a:r>
                          <a:endParaRPr lang="en-US" sz="2000" b="0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b="0" u="none" strike="noStrike" dirty="0">
                              <a:effectLst/>
                            </a:rPr>
                            <a:t>0.00</a:t>
                          </a:r>
                          <a:endParaRPr lang="en-US" sz="2000" b="0" i="0" u="none" strike="noStrike" dirty="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extLst>
                      <a:ext uri="{0D108BD9-81ED-4DB2-BD59-A6C34878D82A}">
                        <a16:rowId xmlns:a16="http://schemas.microsoft.com/office/drawing/2014/main" val="364278284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4">
                <a:extLst>
                  <a:ext uri="{FF2B5EF4-FFF2-40B4-BE49-F238E27FC236}">
                    <a16:creationId xmlns:a16="http://schemas.microsoft.com/office/drawing/2014/main" id="{08BDBC38-145D-4207-9F3B-E9DB8A83A22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25246018"/>
                  </p:ext>
                </p:extLst>
              </p:nvPr>
            </p:nvGraphicFramePr>
            <p:xfrm>
              <a:off x="4130675" y="3016250"/>
              <a:ext cx="3565525" cy="1562672"/>
            </p:xfrm>
            <a:graphic>
              <a:graphicData uri="http://schemas.openxmlformats.org/drawingml/2006/table">
                <a:tbl>
                  <a:tblPr firstRow="1" firstCol="1" bandRow="1">
                    <a:tableStyleId>{6E25E649-3F16-4E02-A733-19D2CDBF48F0}</a:tableStyleId>
                  </a:tblPr>
                  <a:tblGrid>
                    <a:gridCol w="713105">
                      <a:extLst>
                        <a:ext uri="{9D8B030D-6E8A-4147-A177-3AD203B41FA5}">
                          <a16:colId xmlns:a16="http://schemas.microsoft.com/office/drawing/2014/main" val="507885375"/>
                        </a:ext>
                      </a:extLst>
                    </a:gridCol>
                    <a:gridCol w="713105">
                      <a:extLst>
                        <a:ext uri="{9D8B030D-6E8A-4147-A177-3AD203B41FA5}">
                          <a16:colId xmlns:a16="http://schemas.microsoft.com/office/drawing/2014/main" val="39966774"/>
                        </a:ext>
                      </a:extLst>
                    </a:gridCol>
                    <a:gridCol w="713105">
                      <a:extLst>
                        <a:ext uri="{9D8B030D-6E8A-4147-A177-3AD203B41FA5}">
                          <a16:colId xmlns:a16="http://schemas.microsoft.com/office/drawing/2014/main" val="4256906492"/>
                        </a:ext>
                      </a:extLst>
                    </a:gridCol>
                    <a:gridCol w="713105">
                      <a:extLst>
                        <a:ext uri="{9D8B030D-6E8A-4147-A177-3AD203B41FA5}">
                          <a16:colId xmlns:a16="http://schemas.microsoft.com/office/drawing/2014/main" val="2121058497"/>
                        </a:ext>
                      </a:extLst>
                    </a:gridCol>
                    <a:gridCol w="713105">
                      <a:extLst>
                        <a:ext uri="{9D8B030D-6E8A-4147-A177-3AD203B41FA5}">
                          <a16:colId xmlns:a16="http://schemas.microsoft.com/office/drawing/2014/main" val="1512998105"/>
                        </a:ext>
                      </a:extLst>
                    </a:gridCol>
                  </a:tblGrid>
                  <a:tr h="3180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>
                        <a:blipFill>
                          <a:blip r:embed="rId5"/>
                          <a:stretch>
                            <a:fillRect t="-20755" r="-402564" b="-433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b="1" u="none" strike="noStrike">
                              <a:effectLst/>
                            </a:rPr>
                            <a:t>p1</a:t>
                          </a:r>
                          <a:endParaRPr lang="en-US" sz="2000" b="1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b="1" u="none" strike="noStrike">
                              <a:effectLst/>
                            </a:rPr>
                            <a:t>p2</a:t>
                          </a:r>
                          <a:endParaRPr lang="en-US" sz="2000" b="1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b="1" u="none" strike="noStrike">
                              <a:effectLst/>
                            </a:rPr>
                            <a:t>p3</a:t>
                          </a:r>
                          <a:endParaRPr lang="en-US" sz="2000" b="1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b="1" u="none" strike="noStrike">
                              <a:effectLst/>
                            </a:rPr>
                            <a:t>p4</a:t>
                          </a:r>
                          <a:endParaRPr lang="en-US" sz="2000" b="1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extLst>
                      <a:ext uri="{0D108BD9-81ED-4DB2-BD59-A6C34878D82A}">
                        <a16:rowId xmlns:a16="http://schemas.microsoft.com/office/drawing/2014/main" val="1891123611"/>
                      </a:ext>
                    </a:extLst>
                  </a:tr>
                  <a:tr h="311150"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b="1" u="none" strike="noStrike">
                              <a:effectLst/>
                            </a:rPr>
                            <a:t>p1</a:t>
                          </a:r>
                          <a:endParaRPr lang="en-US" sz="2000" b="1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b="0" u="none" strike="noStrike" dirty="0">
                              <a:effectLst/>
                            </a:rPr>
                            <a:t>0.00</a:t>
                          </a:r>
                          <a:endParaRPr lang="en-US" sz="2000" b="0" i="0" u="none" strike="noStrike" dirty="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b="0" u="none" strike="noStrike">
                              <a:effectLst/>
                            </a:rPr>
                            <a:t>2.83</a:t>
                          </a:r>
                          <a:endParaRPr lang="en-US" sz="2000" b="0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b="0" u="none" strike="noStrike">
                              <a:effectLst/>
                            </a:rPr>
                            <a:t>3.16</a:t>
                          </a:r>
                          <a:endParaRPr lang="en-US" sz="2000" b="0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b="0" u="none" strike="noStrike">
                              <a:effectLst/>
                            </a:rPr>
                            <a:t>5.10</a:t>
                          </a:r>
                          <a:endParaRPr lang="en-US" sz="2000" b="0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extLst>
                      <a:ext uri="{0D108BD9-81ED-4DB2-BD59-A6C34878D82A}">
                        <a16:rowId xmlns:a16="http://schemas.microsoft.com/office/drawing/2014/main" val="2959684899"/>
                      </a:ext>
                    </a:extLst>
                  </a:tr>
                  <a:tr h="311150"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b="1" u="none" strike="noStrike">
                              <a:effectLst/>
                            </a:rPr>
                            <a:t>p2</a:t>
                          </a:r>
                          <a:endParaRPr lang="en-US" sz="2000" b="1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b="0" u="none" strike="noStrike">
                              <a:effectLst/>
                            </a:rPr>
                            <a:t>2.83</a:t>
                          </a:r>
                          <a:endParaRPr lang="en-US" sz="2000" b="0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b="0" u="none" strike="noStrike">
                              <a:effectLst/>
                            </a:rPr>
                            <a:t>0.00</a:t>
                          </a:r>
                          <a:endParaRPr lang="en-US" sz="2000" b="0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b="0" u="none" strike="noStrike">
                              <a:effectLst/>
                            </a:rPr>
                            <a:t>1.41</a:t>
                          </a:r>
                          <a:endParaRPr lang="en-US" sz="2000" b="0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b="0" u="none" strike="noStrike">
                              <a:effectLst/>
                            </a:rPr>
                            <a:t>3.16</a:t>
                          </a:r>
                          <a:endParaRPr lang="en-US" sz="2000" b="0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extLst>
                      <a:ext uri="{0D108BD9-81ED-4DB2-BD59-A6C34878D82A}">
                        <a16:rowId xmlns:a16="http://schemas.microsoft.com/office/drawing/2014/main" val="650403567"/>
                      </a:ext>
                    </a:extLst>
                  </a:tr>
                  <a:tr h="311150"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b="1" u="none" strike="noStrike">
                              <a:effectLst/>
                            </a:rPr>
                            <a:t>p3</a:t>
                          </a:r>
                          <a:endParaRPr lang="en-US" sz="2000" b="1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b="0" u="none" strike="noStrike">
                              <a:effectLst/>
                            </a:rPr>
                            <a:t>3.16</a:t>
                          </a:r>
                          <a:endParaRPr lang="en-US" sz="2000" b="0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b="0" u="none" strike="noStrike">
                              <a:effectLst/>
                            </a:rPr>
                            <a:t>1.41</a:t>
                          </a:r>
                          <a:endParaRPr lang="en-US" sz="2000" b="0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b="0" u="none" strike="noStrike">
                              <a:effectLst/>
                            </a:rPr>
                            <a:t>0.00</a:t>
                          </a:r>
                          <a:endParaRPr lang="en-US" sz="2000" b="0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b="0" u="none" strike="noStrike">
                              <a:effectLst/>
                            </a:rPr>
                            <a:t>2.00</a:t>
                          </a:r>
                          <a:endParaRPr lang="en-US" sz="2000" b="0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extLst>
                      <a:ext uri="{0D108BD9-81ED-4DB2-BD59-A6C34878D82A}">
                        <a16:rowId xmlns:a16="http://schemas.microsoft.com/office/drawing/2014/main" val="1272096955"/>
                      </a:ext>
                    </a:extLst>
                  </a:tr>
                  <a:tr h="311150"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b="1" u="none" strike="noStrike">
                              <a:effectLst/>
                            </a:rPr>
                            <a:t>p4</a:t>
                          </a:r>
                          <a:endParaRPr lang="en-US" sz="2000" b="1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b="0" u="none" strike="noStrike">
                              <a:effectLst/>
                            </a:rPr>
                            <a:t>5.10</a:t>
                          </a:r>
                          <a:endParaRPr lang="en-US" sz="2000" b="0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b="0" u="none" strike="noStrike">
                              <a:effectLst/>
                            </a:rPr>
                            <a:t>3.16</a:t>
                          </a:r>
                          <a:endParaRPr lang="en-US" sz="2000" b="0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b="0" u="none" strike="noStrike">
                              <a:effectLst/>
                            </a:rPr>
                            <a:t>2.00</a:t>
                          </a:r>
                          <a:endParaRPr lang="en-US" sz="2000" b="0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b="0" u="none" strike="noStrike" dirty="0">
                              <a:effectLst/>
                            </a:rPr>
                            <a:t>0.00</a:t>
                          </a:r>
                          <a:endParaRPr lang="en-US" sz="2000" b="0" i="0" u="none" strike="noStrike" dirty="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extLst>
                      <a:ext uri="{0D108BD9-81ED-4DB2-BD59-A6C34878D82A}">
                        <a16:rowId xmlns:a16="http://schemas.microsoft.com/office/drawing/2014/main" val="364278284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4">
                <a:extLst>
                  <a:ext uri="{FF2B5EF4-FFF2-40B4-BE49-F238E27FC236}">
                    <a16:creationId xmlns:a16="http://schemas.microsoft.com/office/drawing/2014/main" id="{2203FFAB-BC52-4BA4-A5B6-35A52AC4044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1641968"/>
                  </p:ext>
                </p:extLst>
              </p:nvPr>
            </p:nvGraphicFramePr>
            <p:xfrm>
              <a:off x="4114800" y="4768850"/>
              <a:ext cx="3565525" cy="1555750"/>
            </p:xfrm>
            <a:graphic>
              <a:graphicData uri="http://schemas.openxmlformats.org/drawingml/2006/table">
                <a:tbl>
                  <a:tblPr firstRow="1" firstCol="1" bandRow="1">
                    <a:tableStyleId>{6E25E649-3F16-4E02-A733-19D2CDBF48F0}</a:tableStyleId>
                  </a:tblPr>
                  <a:tblGrid>
                    <a:gridCol w="713105">
                      <a:extLst>
                        <a:ext uri="{9D8B030D-6E8A-4147-A177-3AD203B41FA5}">
                          <a16:colId xmlns:a16="http://schemas.microsoft.com/office/drawing/2014/main" val="507885375"/>
                        </a:ext>
                      </a:extLst>
                    </a:gridCol>
                    <a:gridCol w="713105">
                      <a:extLst>
                        <a:ext uri="{9D8B030D-6E8A-4147-A177-3AD203B41FA5}">
                          <a16:colId xmlns:a16="http://schemas.microsoft.com/office/drawing/2014/main" val="39966774"/>
                        </a:ext>
                      </a:extLst>
                    </a:gridCol>
                    <a:gridCol w="713105">
                      <a:extLst>
                        <a:ext uri="{9D8B030D-6E8A-4147-A177-3AD203B41FA5}">
                          <a16:colId xmlns:a16="http://schemas.microsoft.com/office/drawing/2014/main" val="4256906492"/>
                        </a:ext>
                      </a:extLst>
                    </a:gridCol>
                    <a:gridCol w="713105">
                      <a:extLst>
                        <a:ext uri="{9D8B030D-6E8A-4147-A177-3AD203B41FA5}">
                          <a16:colId xmlns:a16="http://schemas.microsoft.com/office/drawing/2014/main" val="2121058497"/>
                        </a:ext>
                      </a:extLst>
                    </a:gridCol>
                    <a:gridCol w="713105">
                      <a:extLst>
                        <a:ext uri="{9D8B030D-6E8A-4147-A177-3AD203B41FA5}">
                          <a16:colId xmlns:a16="http://schemas.microsoft.com/office/drawing/2014/main" val="1512998105"/>
                        </a:ext>
                      </a:extLst>
                    </a:gridCol>
                  </a:tblGrid>
                  <a:tr h="285750">
                    <a:tc>
                      <a:txBody>
                        <a:bodyPr/>
                        <a:lstStyle/>
                        <a:p>
                          <a:pPr algn="ctr" fontAlgn="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b="1" i="1" u="none" strike="noStrike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u="none" strike="noStrike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e>
                                  <m:sup>
                                    <m:r>
                                      <a:rPr lang="en-US" sz="2000" b="1" u="none" strike="noStrike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="1" i="0" u="none" strike="noStrike" dirty="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b="1" u="none" strike="noStrike">
                              <a:effectLst/>
                            </a:rPr>
                            <a:t>p1</a:t>
                          </a:r>
                          <a:endParaRPr lang="en-US" sz="2000" b="1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b="1" u="none" strike="noStrike">
                              <a:effectLst/>
                            </a:rPr>
                            <a:t>p2</a:t>
                          </a:r>
                          <a:endParaRPr lang="en-US" sz="2000" b="1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b="1" u="none" strike="noStrike">
                              <a:effectLst/>
                            </a:rPr>
                            <a:t>p3</a:t>
                          </a:r>
                          <a:endParaRPr lang="en-US" sz="2000" b="1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b="1" u="none" strike="noStrike">
                              <a:effectLst/>
                            </a:rPr>
                            <a:t>p4</a:t>
                          </a:r>
                          <a:endParaRPr lang="en-US" sz="2000" b="1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extLst>
                      <a:ext uri="{0D108BD9-81ED-4DB2-BD59-A6C34878D82A}">
                        <a16:rowId xmlns:a16="http://schemas.microsoft.com/office/drawing/2014/main" val="1891123611"/>
                      </a:ext>
                    </a:extLst>
                  </a:tr>
                  <a:tr h="285750"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b="1" u="none" strike="noStrike">
                              <a:effectLst/>
                            </a:rPr>
                            <a:t>p1</a:t>
                          </a:r>
                          <a:endParaRPr lang="en-US" sz="2000" b="1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b="0" u="none" strike="noStrike">
                              <a:effectLst/>
                            </a:rPr>
                            <a:t>0</a:t>
                          </a:r>
                          <a:endParaRPr lang="en-US" sz="2000" b="0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b="0" u="none" strike="noStrike">
                              <a:effectLst/>
                            </a:rPr>
                            <a:t>2</a:t>
                          </a:r>
                          <a:endParaRPr lang="en-US" sz="2000" b="0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b="0" u="none" strike="noStrike">
                              <a:effectLst/>
                            </a:rPr>
                            <a:t>3</a:t>
                          </a:r>
                          <a:endParaRPr lang="en-US" sz="2000" b="0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b="0" u="none" strike="noStrike">
                              <a:effectLst/>
                            </a:rPr>
                            <a:t>5</a:t>
                          </a:r>
                          <a:endParaRPr lang="en-US" sz="2000" b="0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extLst>
                      <a:ext uri="{0D108BD9-81ED-4DB2-BD59-A6C34878D82A}">
                        <a16:rowId xmlns:a16="http://schemas.microsoft.com/office/drawing/2014/main" val="2959684899"/>
                      </a:ext>
                    </a:extLst>
                  </a:tr>
                  <a:tr h="285750"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b="1" u="none" strike="noStrike">
                              <a:effectLst/>
                            </a:rPr>
                            <a:t>p2</a:t>
                          </a:r>
                          <a:endParaRPr lang="en-US" sz="2000" b="1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b="0" u="none" strike="noStrike">
                              <a:effectLst/>
                            </a:rPr>
                            <a:t>2</a:t>
                          </a:r>
                          <a:endParaRPr lang="en-US" sz="2000" b="0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b="0" u="none" strike="noStrike">
                              <a:effectLst/>
                            </a:rPr>
                            <a:t>0</a:t>
                          </a:r>
                          <a:endParaRPr lang="en-US" sz="2000" b="0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b="0" u="none" strike="noStrike">
                              <a:effectLst/>
                            </a:rPr>
                            <a:t>1</a:t>
                          </a:r>
                          <a:endParaRPr lang="en-US" sz="2000" b="0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b="0" u="none" strike="noStrike">
                              <a:effectLst/>
                            </a:rPr>
                            <a:t>3</a:t>
                          </a:r>
                          <a:endParaRPr lang="en-US" sz="2000" b="0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extLst>
                      <a:ext uri="{0D108BD9-81ED-4DB2-BD59-A6C34878D82A}">
                        <a16:rowId xmlns:a16="http://schemas.microsoft.com/office/drawing/2014/main" val="650403567"/>
                      </a:ext>
                    </a:extLst>
                  </a:tr>
                  <a:tr h="285750"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b="1" u="none" strike="noStrike">
                              <a:effectLst/>
                            </a:rPr>
                            <a:t>p3</a:t>
                          </a:r>
                          <a:endParaRPr lang="en-US" sz="2000" b="1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b="0" u="none" strike="noStrike" dirty="0">
                              <a:effectLst/>
                            </a:rPr>
                            <a:t>3</a:t>
                          </a:r>
                          <a:endParaRPr lang="en-US" sz="2000" b="0" i="0" u="none" strike="noStrike" dirty="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b="0" u="none" strike="noStrike">
                              <a:effectLst/>
                            </a:rPr>
                            <a:t>1</a:t>
                          </a:r>
                          <a:endParaRPr lang="en-US" sz="2000" b="0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b="0" u="none" strike="noStrike">
                              <a:effectLst/>
                            </a:rPr>
                            <a:t>0</a:t>
                          </a:r>
                          <a:endParaRPr lang="en-US" sz="2000" b="0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b="0" u="none" strike="noStrike">
                              <a:effectLst/>
                            </a:rPr>
                            <a:t>2</a:t>
                          </a:r>
                          <a:endParaRPr lang="en-US" sz="2000" b="0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extLst>
                      <a:ext uri="{0D108BD9-81ED-4DB2-BD59-A6C34878D82A}">
                        <a16:rowId xmlns:a16="http://schemas.microsoft.com/office/drawing/2014/main" val="1272096955"/>
                      </a:ext>
                    </a:extLst>
                  </a:tr>
                  <a:tr h="285750"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b="1" u="none" strike="noStrike">
                              <a:effectLst/>
                            </a:rPr>
                            <a:t>p4</a:t>
                          </a:r>
                          <a:endParaRPr lang="en-US" sz="2000" b="1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b="0" u="none" strike="noStrike">
                              <a:effectLst/>
                            </a:rPr>
                            <a:t>5</a:t>
                          </a:r>
                          <a:endParaRPr lang="en-US" sz="2000" b="0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b="0" u="none" strike="noStrike">
                              <a:effectLst/>
                            </a:rPr>
                            <a:t>3</a:t>
                          </a:r>
                          <a:endParaRPr lang="en-US" sz="2000" b="0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b="0" u="none" strike="noStrike">
                              <a:effectLst/>
                            </a:rPr>
                            <a:t>2</a:t>
                          </a:r>
                          <a:endParaRPr lang="en-US" sz="2000" b="0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b="0" u="none" strike="noStrike" dirty="0">
                              <a:effectLst/>
                            </a:rPr>
                            <a:t>0</a:t>
                          </a:r>
                          <a:endParaRPr lang="en-US" sz="2000" b="0" i="0" u="none" strike="noStrike" dirty="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extLst>
                      <a:ext uri="{0D108BD9-81ED-4DB2-BD59-A6C34878D82A}">
                        <a16:rowId xmlns:a16="http://schemas.microsoft.com/office/drawing/2014/main" val="364278284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4">
                <a:extLst>
                  <a:ext uri="{FF2B5EF4-FFF2-40B4-BE49-F238E27FC236}">
                    <a16:creationId xmlns:a16="http://schemas.microsoft.com/office/drawing/2014/main" id="{2203FFAB-BC52-4BA4-A5B6-35A52AC4044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1641968"/>
                  </p:ext>
                </p:extLst>
              </p:nvPr>
            </p:nvGraphicFramePr>
            <p:xfrm>
              <a:off x="4114800" y="4768850"/>
              <a:ext cx="3565525" cy="1555750"/>
            </p:xfrm>
            <a:graphic>
              <a:graphicData uri="http://schemas.openxmlformats.org/drawingml/2006/table">
                <a:tbl>
                  <a:tblPr firstRow="1" firstCol="1" bandRow="1">
                    <a:tableStyleId>{6E25E649-3F16-4E02-A733-19D2CDBF48F0}</a:tableStyleId>
                  </a:tblPr>
                  <a:tblGrid>
                    <a:gridCol w="713105">
                      <a:extLst>
                        <a:ext uri="{9D8B030D-6E8A-4147-A177-3AD203B41FA5}">
                          <a16:colId xmlns:a16="http://schemas.microsoft.com/office/drawing/2014/main" val="507885375"/>
                        </a:ext>
                      </a:extLst>
                    </a:gridCol>
                    <a:gridCol w="713105">
                      <a:extLst>
                        <a:ext uri="{9D8B030D-6E8A-4147-A177-3AD203B41FA5}">
                          <a16:colId xmlns:a16="http://schemas.microsoft.com/office/drawing/2014/main" val="39966774"/>
                        </a:ext>
                      </a:extLst>
                    </a:gridCol>
                    <a:gridCol w="713105">
                      <a:extLst>
                        <a:ext uri="{9D8B030D-6E8A-4147-A177-3AD203B41FA5}">
                          <a16:colId xmlns:a16="http://schemas.microsoft.com/office/drawing/2014/main" val="4256906492"/>
                        </a:ext>
                      </a:extLst>
                    </a:gridCol>
                    <a:gridCol w="713105">
                      <a:extLst>
                        <a:ext uri="{9D8B030D-6E8A-4147-A177-3AD203B41FA5}">
                          <a16:colId xmlns:a16="http://schemas.microsoft.com/office/drawing/2014/main" val="2121058497"/>
                        </a:ext>
                      </a:extLst>
                    </a:gridCol>
                    <a:gridCol w="713105">
                      <a:extLst>
                        <a:ext uri="{9D8B030D-6E8A-4147-A177-3AD203B41FA5}">
                          <a16:colId xmlns:a16="http://schemas.microsoft.com/office/drawing/2014/main" val="1512998105"/>
                        </a:ext>
                      </a:extLst>
                    </a:gridCol>
                  </a:tblGrid>
                  <a:tr h="3111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>
                        <a:blipFill>
                          <a:blip r:embed="rId6"/>
                          <a:stretch>
                            <a:fillRect t="-23529" r="-401709" b="-4509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b="1" u="none" strike="noStrike">
                              <a:effectLst/>
                            </a:rPr>
                            <a:t>p1</a:t>
                          </a:r>
                          <a:endParaRPr lang="en-US" sz="2000" b="1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b="1" u="none" strike="noStrike">
                              <a:effectLst/>
                            </a:rPr>
                            <a:t>p2</a:t>
                          </a:r>
                          <a:endParaRPr lang="en-US" sz="2000" b="1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b="1" u="none" strike="noStrike">
                              <a:effectLst/>
                            </a:rPr>
                            <a:t>p3</a:t>
                          </a:r>
                          <a:endParaRPr lang="en-US" sz="2000" b="1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b="1" u="none" strike="noStrike">
                              <a:effectLst/>
                            </a:rPr>
                            <a:t>p4</a:t>
                          </a:r>
                          <a:endParaRPr lang="en-US" sz="2000" b="1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extLst>
                      <a:ext uri="{0D108BD9-81ED-4DB2-BD59-A6C34878D82A}">
                        <a16:rowId xmlns:a16="http://schemas.microsoft.com/office/drawing/2014/main" val="1891123611"/>
                      </a:ext>
                    </a:extLst>
                  </a:tr>
                  <a:tr h="311150"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b="1" u="none" strike="noStrike">
                              <a:effectLst/>
                            </a:rPr>
                            <a:t>p1</a:t>
                          </a:r>
                          <a:endParaRPr lang="en-US" sz="2000" b="1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b="0" u="none" strike="noStrike">
                              <a:effectLst/>
                            </a:rPr>
                            <a:t>0</a:t>
                          </a:r>
                          <a:endParaRPr lang="en-US" sz="2000" b="0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b="0" u="none" strike="noStrike">
                              <a:effectLst/>
                            </a:rPr>
                            <a:t>2</a:t>
                          </a:r>
                          <a:endParaRPr lang="en-US" sz="2000" b="0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b="0" u="none" strike="noStrike">
                              <a:effectLst/>
                            </a:rPr>
                            <a:t>3</a:t>
                          </a:r>
                          <a:endParaRPr lang="en-US" sz="2000" b="0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b="0" u="none" strike="noStrike">
                              <a:effectLst/>
                            </a:rPr>
                            <a:t>5</a:t>
                          </a:r>
                          <a:endParaRPr lang="en-US" sz="2000" b="0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extLst>
                      <a:ext uri="{0D108BD9-81ED-4DB2-BD59-A6C34878D82A}">
                        <a16:rowId xmlns:a16="http://schemas.microsoft.com/office/drawing/2014/main" val="2959684899"/>
                      </a:ext>
                    </a:extLst>
                  </a:tr>
                  <a:tr h="311150"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b="1" u="none" strike="noStrike">
                              <a:effectLst/>
                            </a:rPr>
                            <a:t>p2</a:t>
                          </a:r>
                          <a:endParaRPr lang="en-US" sz="2000" b="1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b="0" u="none" strike="noStrike">
                              <a:effectLst/>
                            </a:rPr>
                            <a:t>2</a:t>
                          </a:r>
                          <a:endParaRPr lang="en-US" sz="2000" b="0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b="0" u="none" strike="noStrike">
                              <a:effectLst/>
                            </a:rPr>
                            <a:t>0</a:t>
                          </a:r>
                          <a:endParaRPr lang="en-US" sz="2000" b="0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b="0" u="none" strike="noStrike">
                              <a:effectLst/>
                            </a:rPr>
                            <a:t>1</a:t>
                          </a:r>
                          <a:endParaRPr lang="en-US" sz="2000" b="0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b="0" u="none" strike="noStrike">
                              <a:effectLst/>
                            </a:rPr>
                            <a:t>3</a:t>
                          </a:r>
                          <a:endParaRPr lang="en-US" sz="2000" b="0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extLst>
                      <a:ext uri="{0D108BD9-81ED-4DB2-BD59-A6C34878D82A}">
                        <a16:rowId xmlns:a16="http://schemas.microsoft.com/office/drawing/2014/main" val="650403567"/>
                      </a:ext>
                    </a:extLst>
                  </a:tr>
                  <a:tr h="311150"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b="1" u="none" strike="noStrike">
                              <a:effectLst/>
                            </a:rPr>
                            <a:t>p3</a:t>
                          </a:r>
                          <a:endParaRPr lang="en-US" sz="2000" b="1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b="0" u="none" strike="noStrike" dirty="0">
                              <a:effectLst/>
                            </a:rPr>
                            <a:t>3</a:t>
                          </a:r>
                          <a:endParaRPr lang="en-US" sz="2000" b="0" i="0" u="none" strike="noStrike" dirty="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b="0" u="none" strike="noStrike">
                              <a:effectLst/>
                            </a:rPr>
                            <a:t>1</a:t>
                          </a:r>
                          <a:endParaRPr lang="en-US" sz="2000" b="0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b="0" u="none" strike="noStrike">
                              <a:effectLst/>
                            </a:rPr>
                            <a:t>0</a:t>
                          </a:r>
                          <a:endParaRPr lang="en-US" sz="2000" b="0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b="0" u="none" strike="noStrike">
                              <a:effectLst/>
                            </a:rPr>
                            <a:t>2</a:t>
                          </a:r>
                          <a:endParaRPr lang="en-US" sz="2000" b="0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extLst>
                      <a:ext uri="{0D108BD9-81ED-4DB2-BD59-A6C34878D82A}">
                        <a16:rowId xmlns:a16="http://schemas.microsoft.com/office/drawing/2014/main" val="1272096955"/>
                      </a:ext>
                    </a:extLst>
                  </a:tr>
                  <a:tr h="311150"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b="1" u="none" strike="noStrike">
                              <a:effectLst/>
                            </a:rPr>
                            <a:t>p4</a:t>
                          </a:r>
                          <a:endParaRPr lang="en-US" sz="2000" b="1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b="0" u="none" strike="noStrike">
                              <a:effectLst/>
                            </a:rPr>
                            <a:t>5</a:t>
                          </a:r>
                          <a:endParaRPr lang="en-US" sz="2000" b="0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b="0" u="none" strike="noStrike">
                              <a:effectLst/>
                            </a:rPr>
                            <a:t>3</a:t>
                          </a:r>
                          <a:endParaRPr lang="en-US" sz="2000" b="0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b="0" u="none" strike="noStrike">
                              <a:effectLst/>
                            </a:rPr>
                            <a:t>2</a:t>
                          </a:r>
                          <a:endParaRPr lang="en-US" sz="2000" b="0" i="0" u="none" strike="noStrike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000" b="0" u="none" strike="noStrike" dirty="0">
                              <a:effectLst/>
                            </a:rPr>
                            <a:t>0</a:t>
                          </a:r>
                          <a:endParaRPr lang="en-US" sz="2000" b="0" i="0" u="none" strike="noStrike" dirty="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0" marR="6350" marT="6350" marB="0"/>
                    </a:tc>
                    <a:extLst>
                      <a:ext uri="{0D108BD9-81ED-4DB2-BD59-A6C34878D82A}">
                        <a16:rowId xmlns:a16="http://schemas.microsoft.com/office/drawing/2014/main" val="3642782845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>
            <a:extLst>
              <a:ext uri="{FF2B5EF4-FFF2-40B4-BE49-F238E27FC236}">
                <a16:creationId xmlns:a16="http://schemas.microsoft.com/office/drawing/2014/main" id="{F49824CC-6010-4ED8-A731-9624A5BACF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Mahalanobis Distance</a:t>
            </a:r>
          </a:p>
        </p:txBody>
      </p:sp>
      <p:grpSp>
        <p:nvGrpSpPr>
          <p:cNvPr id="61442" name="Group 2">
            <a:extLst>
              <a:ext uri="{FF2B5EF4-FFF2-40B4-BE49-F238E27FC236}">
                <a16:creationId xmlns:a16="http://schemas.microsoft.com/office/drawing/2014/main" id="{42D4E73C-C81E-47D0-B039-DC0E71B12FC2}"/>
              </a:ext>
            </a:extLst>
          </p:cNvPr>
          <p:cNvGrpSpPr>
            <a:grpSpLocks/>
          </p:cNvGrpSpPr>
          <p:nvPr/>
        </p:nvGrpSpPr>
        <p:grpSpPr bwMode="auto">
          <a:xfrm>
            <a:off x="301375" y="2201862"/>
            <a:ext cx="4827587" cy="3211513"/>
            <a:chOff x="31" y="1097"/>
            <a:chExt cx="3215" cy="2270"/>
          </a:xfrm>
        </p:grpSpPr>
        <p:pic>
          <p:nvPicPr>
            <p:cNvPr id="61443" name="Picture 3">
              <a:extLst>
                <a:ext uri="{FF2B5EF4-FFF2-40B4-BE49-F238E27FC236}">
                  <a16:creationId xmlns:a16="http://schemas.microsoft.com/office/drawing/2014/main" id="{B8CEFB39-6D5E-4C0A-A0AB-6820D5B96B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3" t="3233" r="7317"/>
            <a:stretch>
              <a:fillRect/>
            </a:stretch>
          </p:blipFill>
          <p:spPr bwMode="auto">
            <a:xfrm>
              <a:off x="31" y="1097"/>
              <a:ext cx="3215" cy="2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l="5223" t="3233" r="7317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1444" name="Text Box 4">
              <a:extLst>
                <a:ext uri="{FF2B5EF4-FFF2-40B4-BE49-F238E27FC236}">
                  <a16:creationId xmlns:a16="http://schemas.microsoft.com/office/drawing/2014/main" id="{217576E9-D200-42EB-9683-964DDF6077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" y="1097"/>
              <a:ext cx="3215" cy="2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446" name="Text Box 6">
            <a:extLst>
              <a:ext uri="{FF2B5EF4-FFF2-40B4-BE49-F238E27FC236}">
                <a16:creationId xmlns:a16="http://schemas.microsoft.com/office/drawing/2014/main" id="{E0B32E4C-72F3-4A69-8A8E-2088CFA13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213" y="5413375"/>
            <a:ext cx="8229600" cy="106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en-US" altLang="en-US" sz="1800" dirty="0">
                <a:latin typeface="+mn-lt"/>
              </a:rPr>
              <a:t>Measures how many standard deviations two points are away from each other → scale invariant measure</a:t>
            </a:r>
          </a:p>
          <a:p>
            <a:pPr>
              <a:spcBef>
                <a:spcPts val="1125"/>
              </a:spcBef>
              <a:buClrTx/>
              <a:buFontTx/>
              <a:buNone/>
            </a:pPr>
            <a:r>
              <a:rPr lang="en-US" altLang="en-US" sz="1800" b="1" dirty="0">
                <a:latin typeface="+mn-lt"/>
              </a:rPr>
              <a:t>Example:</a:t>
            </a:r>
            <a:r>
              <a:rPr lang="en-US" altLang="en-US" sz="1800" dirty="0">
                <a:latin typeface="+mn-lt"/>
              </a:rPr>
              <a:t> For red points, the Euclidean distance is 14.7, </a:t>
            </a:r>
            <a:r>
              <a:rPr lang="en-US" altLang="en-US" sz="1800" dirty="0" err="1">
                <a:latin typeface="+mn-lt"/>
              </a:rPr>
              <a:t>Mahalanobis</a:t>
            </a:r>
            <a:r>
              <a:rPr lang="en-US" altLang="en-US" sz="1800" dirty="0">
                <a:latin typeface="+mn-lt"/>
              </a:rPr>
              <a:t> distance is 6.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47" name="Text Box 7">
                <a:extLst>
                  <a:ext uri="{FF2B5EF4-FFF2-40B4-BE49-F238E27FC236}">
                    <a16:creationId xmlns:a16="http://schemas.microsoft.com/office/drawing/2014/main" id="{039A3265-6A95-4A80-8CAE-C7F12348EC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3002" y="3200400"/>
                <a:ext cx="3352800" cy="9255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9pPr>
              </a:lstStyle>
              <a:p>
                <a:pPr>
                  <a:spcBef>
                    <a:spcPts val="1125"/>
                  </a:spcBef>
                  <a:buClrTx/>
                  <a:buFontTx/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en-US" sz="1800" dirty="0">
                    <a:latin typeface="+mn-lt"/>
                  </a:rPr>
                  <a:t> is the inverse of the covariance matrix of the input data </a:t>
                </a:r>
                <a:endParaRPr lang="en-US" altLang="en-US" sz="1800" i="1" dirty="0">
                  <a:latin typeface="+mn-lt"/>
                </a:endParaRPr>
              </a:p>
            </p:txBody>
          </p:sp>
        </mc:Choice>
        <mc:Fallback xmlns="">
          <p:sp>
            <p:nvSpPr>
              <p:cNvPr id="61447" name="Text Box 7">
                <a:extLst>
                  <a:ext uri="{FF2B5EF4-FFF2-40B4-BE49-F238E27FC236}">
                    <a16:creationId xmlns:a16="http://schemas.microsoft.com/office/drawing/2014/main" id="{039A3265-6A95-4A80-8CAE-C7F12348E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03002" y="3200400"/>
                <a:ext cx="3352800" cy="925511"/>
              </a:xfrm>
              <a:prstGeom prst="rect">
                <a:avLst/>
              </a:prstGeom>
              <a:blipFill>
                <a:blip r:embed="rId4"/>
                <a:stretch>
                  <a:fillRect l="-1636" t="-3289" b="-92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8681CE9-A713-440A-9797-C12857C106B9}"/>
                  </a:ext>
                </a:extLst>
              </p:cNvPr>
              <p:cNvSpPr txBox="1"/>
              <p:nvPr/>
            </p:nvSpPr>
            <p:spPr>
              <a:xfrm>
                <a:off x="1673065" y="1465698"/>
                <a:ext cx="5797869" cy="4472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𝑚𝑎h𝑎𝑙𝑎𝑛𝑜𝑏𝑖𝑠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</m:d>
                      </m:e>
                    </m:rad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8681CE9-A713-440A-9797-C12857C106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3065" y="1465698"/>
                <a:ext cx="5797869" cy="447238"/>
              </a:xfrm>
              <a:prstGeom prst="rect">
                <a:avLst/>
              </a:prstGeom>
              <a:blipFill>
                <a:blip r:embed="rId5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>
            <a:extLst>
              <a:ext uri="{FF2B5EF4-FFF2-40B4-BE49-F238E27FC236}">
                <a16:creationId xmlns:a16="http://schemas.microsoft.com/office/drawing/2014/main" id="{7A78CC1B-2507-4588-93BA-0F4F67874A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Mahalanobis Distance</a:t>
            </a:r>
          </a:p>
        </p:txBody>
      </p:sp>
      <p:sp>
        <p:nvSpPr>
          <p:cNvPr id="62472" name="Text Box 8">
            <a:extLst>
              <a:ext uri="{FF2B5EF4-FFF2-40B4-BE49-F238E27FC236}">
                <a16:creationId xmlns:a16="http://schemas.microsoft.com/office/drawing/2014/main" id="{C208EB5A-75EA-4F5F-BB14-35C4DD924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1295400"/>
            <a:ext cx="23622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en-US" altLang="en-US" sz="1800" dirty="0">
                <a:latin typeface="+mn-lt"/>
              </a:rPr>
              <a:t>Covariance Matrix: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479" name="Text Box 15">
                <a:extLst>
                  <a:ext uri="{FF2B5EF4-FFF2-40B4-BE49-F238E27FC236}">
                    <a16:creationId xmlns:a16="http://schemas.microsoft.com/office/drawing/2014/main" id="{E4C38037-352D-4313-9AC5-D89A460327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48065" y="2830096"/>
                <a:ext cx="2203430" cy="2179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9pPr>
              </a:lstStyle>
              <a:p>
                <a:pPr>
                  <a:spcBef>
                    <a:spcPts val="1125"/>
                  </a:spcBef>
                  <a:buClrTx/>
                  <a:buFontTx/>
                  <a:buNone/>
                </a:pPr>
                <a:r>
                  <a:rPr lang="en-US" altLang="en-US" sz="1800" dirty="0">
                    <a:latin typeface="+mn-lt"/>
                  </a:rPr>
                  <a:t>A: (0.5, 0.5)</a:t>
                </a:r>
              </a:p>
              <a:p>
                <a:pPr>
                  <a:spcBef>
                    <a:spcPts val="1125"/>
                  </a:spcBef>
                  <a:buClrTx/>
                  <a:buFontTx/>
                  <a:buNone/>
                </a:pPr>
                <a:r>
                  <a:rPr lang="en-US" altLang="en-US" sz="1800" dirty="0">
                    <a:latin typeface="+mn-lt"/>
                  </a:rPr>
                  <a:t>B: (0, 1)</a:t>
                </a:r>
              </a:p>
              <a:p>
                <a:pPr>
                  <a:spcBef>
                    <a:spcPts val="1125"/>
                  </a:spcBef>
                  <a:buClrTx/>
                  <a:buFontTx/>
                  <a:buNone/>
                </a:pPr>
                <a:r>
                  <a:rPr lang="en-US" altLang="en-US" sz="1800" dirty="0">
                    <a:latin typeface="+mn-lt"/>
                  </a:rPr>
                  <a:t>C: (1.5, 1.5)</a:t>
                </a:r>
              </a:p>
              <a:p>
                <a:pPr>
                  <a:spcBef>
                    <a:spcPts val="1125"/>
                  </a:spcBef>
                  <a:buClrTx/>
                  <a:buFontTx/>
                  <a:buNone/>
                </a:pPr>
                <a:endParaRPr lang="en-US" altLang="en-US" sz="1800" dirty="0">
                  <a:latin typeface="+mn-lt"/>
                </a:endParaRPr>
              </a:p>
              <a:p>
                <a:pPr>
                  <a:spcBef>
                    <a:spcPts val="1125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800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en-US" sz="18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en-US" sz="1800" i="1" dirty="0" smtClean="0">
                              <a:latin typeface="Cambria Math" panose="02040503050406030204" pitchFamily="18" charset="0"/>
                            </a:rPr>
                            <m:t>𝑎h𝑎𝑙</m:t>
                          </m:r>
                        </m:sub>
                      </m:sSub>
                      <m:d>
                        <m:dPr>
                          <m:ctrlPr>
                            <a:rPr lang="en-US" altLang="en-US" sz="1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80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en-US" sz="180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1800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altLang="en-US" sz="1800" i="1" dirty="0" smtClean="0">
                          <a:latin typeface="Cambria Math" panose="02040503050406030204" pitchFamily="18" charset="0"/>
                        </a:rPr>
                        <m:t>= 5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altLang="en-US" sz="1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800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en-US" sz="18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en-US" sz="1800" i="1" dirty="0" smtClean="0">
                              <a:latin typeface="Cambria Math" panose="02040503050406030204" pitchFamily="18" charset="0"/>
                            </a:rPr>
                            <m:t>𝑎h𝑎𝑙</m:t>
                          </m:r>
                        </m:sub>
                      </m:sSub>
                      <m:r>
                        <a:rPr lang="en-US" altLang="en-US" sz="1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180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en-US" sz="180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1800" i="1" dirty="0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en-US" sz="1800" i="1" dirty="0" smtClean="0">
                          <a:latin typeface="Cambria Math" panose="02040503050406030204" pitchFamily="18" charset="0"/>
                        </a:rPr>
                        <m:t>)= 4 </m:t>
                      </m:r>
                    </m:oMath>
                  </m:oMathPara>
                </a14:m>
                <a:endParaRPr lang="en-US" altLang="en-US" sz="1800" dirty="0">
                  <a:latin typeface="+mn-lt"/>
                </a:endParaRPr>
              </a:p>
            </p:txBody>
          </p:sp>
        </mc:Choice>
        <mc:Fallback xmlns="">
          <p:sp>
            <p:nvSpPr>
              <p:cNvPr id="62479" name="Text Box 15">
                <a:extLst>
                  <a:ext uri="{FF2B5EF4-FFF2-40B4-BE49-F238E27FC236}">
                    <a16:creationId xmlns:a16="http://schemas.microsoft.com/office/drawing/2014/main" id="{E4C38037-352D-4313-9AC5-D89A460327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48065" y="2830096"/>
                <a:ext cx="2203430" cy="2179700"/>
              </a:xfrm>
              <a:prstGeom prst="rect">
                <a:avLst/>
              </a:prstGeom>
              <a:blipFill>
                <a:blip r:embed="rId3"/>
                <a:stretch>
                  <a:fillRect l="-2493" t="-1397" b="-13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480" name="Text Box 16">
            <a:extLst>
              <a:ext uri="{FF2B5EF4-FFF2-40B4-BE49-F238E27FC236}">
                <a16:creationId xmlns:a16="http://schemas.microsoft.com/office/drawing/2014/main" id="{1E5FB665-5980-47DF-848C-8C72FAFF1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475" y="5867400"/>
            <a:ext cx="596265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 sz="2000" dirty="0">
                <a:latin typeface="+mn-lt"/>
              </a:rPr>
              <a:t>Data varies in direction A-C more than in A-B!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07D2289-2673-492B-98AA-2036250D6467}"/>
              </a:ext>
            </a:extLst>
          </p:cNvPr>
          <p:cNvGrpSpPr/>
          <p:nvPr/>
        </p:nvGrpSpPr>
        <p:grpSpPr>
          <a:xfrm>
            <a:off x="763588" y="1238250"/>
            <a:ext cx="5637212" cy="4552950"/>
            <a:chOff x="77788" y="989013"/>
            <a:chExt cx="6931025" cy="5227637"/>
          </a:xfrm>
        </p:grpSpPr>
        <p:grpSp>
          <p:nvGrpSpPr>
            <p:cNvPr id="62466" name="Group 2">
              <a:extLst>
                <a:ext uri="{FF2B5EF4-FFF2-40B4-BE49-F238E27FC236}">
                  <a16:creationId xmlns:a16="http://schemas.microsoft.com/office/drawing/2014/main" id="{C59CCEE9-6F96-462F-9FA9-5A07FF3FE8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600" y="1219200"/>
              <a:ext cx="6475413" cy="4856163"/>
              <a:chOff x="144" y="768"/>
              <a:chExt cx="4079" cy="3059"/>
            </a:xfrm>
          </p:grpSpPr>
          <p:grpSp>
            <p:nvGrpSpPr>
              <p:cNvPr id="62467" name="Group 3">
                <a:extLst>
                  <a:ext uri="{FF2B5EF4-FFF2-40B4-BE49-F238E27FC236}">
                    <a16:creationId xmlns:a16="http://schemas.microsoft.com/office/drawing/2014/main" id="{1B53120D-DD6F-4C09-8ED0-CDF0DE3CB53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768"/>
                <a:ext cx="4079" cy="3059"/>
                <a:chOff x="144" y="768"/>
                <a:chExt cx="4079" cy="3059"/>
              </a:xfrm>
            </p:grpSpPr>
            <p:pic>
              <p:nvPicPr>
                <p:cNvPr id="62468" name="Picture 4">
                  <a:extLst>
                    <a:ext uri="{FF2B5EF4-FFF2-40B4-BE49-F238E27FC236}">
                      <a16:creationId xmlns:a16="http://schemas.microsoft.com/office/drawing/2014/main" id="{1AD77DFD-BAB1-4481-A64F-A2F2B52AE9B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690" t="4396" r="6593" b="4733"/>
                <a:stretch>
                  <a:fillRect/>
                </a:stretch>
              </p:blipFill>
              <p:spPr bwMode="auto">
                <a:xfrm>
                  <a:off x="144" y="768"/>
                  <a:ext cx="4079" cy="305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 l="7690" t="4396" r="6593" b="4733"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62469" name="Text Box 5">
                  <a:extLst>
                    <a:ext uri="{FF2B5EF4-FFF2-40B4-BE49-F238E27FC236}">
                      <a16:creationId xmlns:a16="http://schemas.microsoft.com/office/drawing/2014/main" id="{8EC0325F-9FB1-4C76-AD1C-3B5EDCA9B2E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4" y="768"/>
                  <a:ext cx="4079" cy="305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2470" name="Line 6">
                <a:extLst>
                  <a:ext uri="{FF2B5EF4-FFF2-40B4-BE49-F238E27FC236}">
                    <a16:creationId xmlns:a16="http://schemas.microsoft.com/office/drawing/2014/main" id="{976BA448-55A4-4E3E-960D-BC5F385ADE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1871"/>
                <a:ext cx="1199" cy="721"/>
              </a:xfrm>
              <a:prstGeom prst="line">
                <a:avLst/>
              </a:prstGeom>
              <a:noFill/>
              <a:ln w="12600" cap="flat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71" name="Line 7">
                <a:extLst>
                  <a:ext uri="{FF2B5EF4-FFF2-40B4-BE49-F238E27FC236}">
                    <a16:creationId xmlns:a16="http://schemas.microsoft.com/office/drawing/2014/main" id="{F4581D88-C250-47B8-8662-18A92EBC90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103" y="2255"/>
                <a:ext cx="529" cy="337"/>
              </a:xfrm>
              <a:prstGeom prst="line">
                <a:avLst/>
              </a:prstGeom>
              <a:noFill/>
              <a:ln w="12600" cap="flat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476" name="Text Box 12">
              <a:extLst>
                <a:ext uri="{FF2B5EF4-FFF2-40B4-BE49-F238E27FC236}">
                  <a16:creationId xmlns:a16="http://schemas.microsoft.com/office/drawing/2014/main" id="{F846314F-4E95-4D9E-AAB8-7D667AFA19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7800" y="3352800"/>
              <a:ext cx="381000" cy="36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>
                <a:spcBef>
                  <a:spcPts val="1125"/>
                </a:spcBef>
                <a:buClrTx/>
                <a:buFontTx/>
                <a:buNone/>
              </a:pPr>
              <a:r>
                <a:rPr lang="en-US" altLang="en-US" sz="1800" b="1"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62477" name="Text Box 13">
              <a:extLst>
                <a:ext uri="{FF2B5EF4-FFF2-40B4-BE49-F238E27FC236}">
                  <a16:creationId xmlns:a16="http://schemas.microsoft.com/office/drawing/2014/main" id="{9CA9AD14-34BB-4620-ADA2-4850203C8D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8400" y="4052888"/>
              <a:ext cx="381000" cy="36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>
                <a:spcBef>
                  <a:spcPts val="1125"/>
                </a:spcBef>
                <a:buClrTx/>
                <a:buFontTx/>
                <a:buNone/>
              </a:pPr>
              <a:r>
                <a:rPr lang="en-US" altLang="en-US" sz="1800" b="1"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62478" name="Text Box 14">
              <a:extLst>
                <a:ext uri="{FF2B5EF4-FFF2-40B4-BE49-F238E27FC236}">
                  <a16:creationId xmlns:a16="http://schemas.microsoft.com/office/drawing/2014/main" id="{9844885D-6945-4FA8-ADF6-B3F58C74DC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3400" y="2590800"/>
              <a:ext cx="381000" cy="36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>
                <a:spcBef>
                  <a:spcPts val="1125"/>
                </a:spcBef>
                <a:buClrTx/>
                <a:buFontTx/>
                <a:buNone/>
              </a:pPr>
              <a:r>
                <a:rPr lang="en-US" altLang="en-US" sz="1800" b="1"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62481" name="Text Box 17">
              <a:extLst>
                <a:ext uri="{FF2B5EF4-FFF2-40B4-BE49-F238E27FC236}">
                  <a16:creationId xmlns:a16="http://schemas.microsoft.com/office/drawing/2014/main" id="{D5E588EC-0853-4FFB-8CA5-E3697F6FFA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88" y="989013"/>
              <a:ext cx="333375" cy="455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r>
                <a:rPr lang="en-US" altLang="en-US"/>
                <a:t>y</a:t>
              </a:r>
            </a:p>
          </p:txBody>
        </p:sp>
        <p:sp>
          <p:nvSpPr>
            <p:cNvPr id="62482" name="Text Box 18">
              <a:extLst>
                <a:ext uri="{FF2B5EF4-FFF2-40B4-BE49-F238E27FC236}">
                  <a16:creationId xmlns:a16="http://schemas.microsoft.com/office/drawing/2014/main" id="{F2590DDA-0BA4-41CB-95E6-E84F3BC9F0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75438" y="5761038"/>
              <a:ext cx="333375" cy="455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r>
                <a:rPr lang="en-US" altLang="en-US"/>
                <a:t>x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9AB8D28-405B-4E37-BE82-4B146244E6D6}"/>
                  </a:ext>
                </a:extLst>
              </p:cNvPr>
              <p:cNvSpPr txBox="1"/>
              <p:nvPr/>
            </p:nvSpPr>
            <p:spPr>
              <a:xfrm>
                <a:off x="6748065" y="1808812"/>
                <a:ext cx="1644553" cy="6572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.2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.2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.3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9AB8D28-405B-4E37-BE82-4B146244E6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8065" y="1808812"/>
                <a:ext cx="1644553" cy="6572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E37D31-7C26-4453-9400-FB791779AF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187"/>
          <a:stretch/>
        </p:blipFill>
        <p:spPr>
          <a:xfrm>
            <a:off x="873269" y="2133600"/>
            <a:ext cx="3774931" cy="1437619"/>
          </a:xfrm>
          <a:prstGeom prst="rect">
            <a:avLst/>
          </a:prstGeom>
        </p:spPr>
      </p:pic>
      <p:sp>
        <p:nvSpPr>
          <p:cNvPr id="63489" name="Rectangle 1">
            <a:extLst>
              <a:ext uri="{FF2B5EF4-FFF2-40B4-BE49-F238E27FC236}">
                <a16:creationId xmlns:a16="http://schemas.microsoft.com/office/drawing/2014/main" id="{514D27CA-5C34-482B-BB92-DCB72F737B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Cosine Similarity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490" name="Rectangle 2">
                <a:extLst>
                  <a:ext uri="{FF2B5EF4-FFF2-40B4-BE49-F238E27FC236}">
                    <a16:creationId xmlns:a16="http://schemas.microsoft.com/office/drawing/2014/main" id="{BA381CDF-C1E5-4B72-A9F8-D9591BA48B0E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28650" y="1825625"/>
                <a:ext cx="8058150" cy="4351338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altLang="en-US" dirty="0"/>
                  <a:t>For two vector A and B, the cosine </a:t>
                </a:r>
                <a:br>
                  <a:rPr lang="en-US" altLang="en-US" dirty="0"/>
                </a:br>
                <a:r>
                  <a:rPr lang="en-US" altLang="en-US" dirty="0"/>
                  <a:t>similarity is defined as </a:t>
                </a:r>
              </a:p>
              <a:p>
                <a:pPr marL="0" indent="0">
                  <a:buNone/>
                </a:pPr>
                <a:endParaRPr lang="en-US" altLang="en-US" dirty="0"/>
              </a:p>
              <a:p>
                <a:pPr marL="0" indent="0">
                  <a:buNone/>
                </a:pPr>
                <a:endParaRPr lang="en-US" altLang="en-US" dirty="0"/>
              </a:p>
              <a:p>
                <a:pPr marL="0" indent="0">
                  <a:buNone/>
                </a:pPr>
                <a:r>
                  <a:rPr lang="en-US" altLang="en-US" dirty="0"/>
                  <a:t> </a:t>
                </a:r>
              </a:p>
              <a:p>
                <a:pPr marL="0" indent="0">
                  <a:buNone/>
                </a:pPr>
                <a:endParaRPr lang="en-US" altLang="en-US" dirty="0"/>
              </a:p>
              <a:p>
                <a:pPr marL="0" indent="0">
                  <a:buNone/>
                </a:pPr>
                <a:r>
                  <a:rPr lang="en-US" altLang="en-US" dirty="0"/>
                  <a:t>Example: </a:t>
                </a:r>
              </a:p>
              <a:p>
                <a:pPr marL="342900" lvl="1" indent="0">
                  <a:buNone/>
                </a:pPr>
                <a:r>
                  <a:rPr lang="en-US" altLang="en-US" dirty="0"/>
                  <a:t>A =  3 2 0 5 0 0 0 2 0 0 	</a:t>
                </a:r>
              </a:p>
              <a:p>
                <a:pPr marL="342900" lvl="1" indent="0">
                  <a:buNone/>
                </a:pPr>
                <a:r>
                  <a:rPr lang="en-US" altLang="en-US" dirty="0"/>
                  <a:t>B =  1 0 0 0 0 0 0 1 0 2 </a:t>
                </a:r>
                <a:br>
                  <a:rPr lang="en-US" altLang="en-US" dirty="0"/>
                </a:br>
                <a:br>
                  <a:rPr lang="en-US" alt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dirty="0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altLang="en-US" b="1" i="1" dirty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altLang="en-US" b="1" i="1" dirty="0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altLang="en-US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=  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3∗1 + 2∗0 + 0∗0 + 5∗0 + 0∗0 + 0∗0 + 0∗0 + 2∗1 + 0∗0 + 0∗2 = 5</m:t>
                      </m:r>
                    </m:oMath>
                  </m:oMathPara>
                </a14:m>
                <a:endParaRPr lang="en-US" altLang="en-US" i="1" dirty="0">
                  <a:latin typeface="Cambria Math" panose="02040503050406030204" pitchFamily="18" charset="0"/>
                </a:endParaRPr>
              </a:p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en-US" altLang="en-US" b="1" i="1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alt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3∗3+2∗2+0∗0+5∗5+0∗0+0∗0+0∗0+2∗2+0∗0+0∗0</m:t>
                          </m:r>
                        </m:e>
                      </m:d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0.5 = 6.481</m:t>
                      </m:r>
                    </m:oMath>
                  </m:oMathPara>
                </a14:m>
                <a:endParaRPr lang="en-US" altLang="en-US" i="1" dirty="0">
                  <a:latin typeface="Cambria Math" panose="02040503050406030204" pitchFamily="18" charset="0"/>
                </a:endParaRPr>
              </a:p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lang="en-US" altLang="en-US" b="1" i="1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1∗1+0∗0+0∗0+0∗0+0∗0+0∗0+0∗0+1∗1+0∗0+2∗2) 0.5 = 2.245</m:t>
                      </m:r>
                    </m:oMath>
                  </m:oMathPara>
                </a14:m>
                <a:endParaRPr lang="en-US" altLang="en-US" dirty="0"/>
              </a:p>
              <a:p>
                <a:pPr marL="342900" lvl="1" indent="0">
                  <a:buNone/>
                </a:pPr>
                <a:endParaRPr lang="en-US" altLang="en-US" b="0" i="1" dirty="0">
                  <a:latin typeface="Cambria Math" panose="02040503050406030204" pitchFamily="18" charset="0"/>
                </a:endParaRPr>
              </a:p>
              <a:p>
                <a:pPr marL="3429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𝑐𝑜𝑠𝑖𝑛𝑒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 .315</m:t>
                    </m:r>
                  </m:oMath>
                </a14:m>
                <a:r>
                  <a:rPr lang="en-US" altLang="en-US" dirty="0"/>
                  <a:t>0</a:t>
                </a:r>
              </a:p>
              <a:p>
                <a:pPr marL="0" indent="0">
                  <a:buNone/>
                </a:pPr>
                <a:endParaRPr lang="en-US" altLang="en-US" dirty="0"/>
              </a:p>
              <a:p>
                <a:pPr marL="0" indent="0">
                  <a:buNone/>
                </a:pPr>
                <a:r>
                  <a:rPr lang="en-US" altLang="en-US" dirty="0"/>
                  <a:t>Cosine similarity is often used for word count vectors to compare documents. </a:t>
                </a:r>
              </a:p>
            </p:txBody>
          </p:sp>
        </mc:Choice>
        <mc:Fallback xmlns="">
          <p:sp>
            <p:nvSpPr>
              <p:cNvPr id="63490" name="Rectangle 2">
                <a:extLst>
                  <a:ext uri="{FF2B5EF4-FFF2-40B4-BE49-F238E27FC236}">
                    <a16:creationId xmlns:a16="http://schemas.microsoft.com/office/drawing/2014/main" id="{BA381CDF-C1E5-4B72-A9F8-D9591BA48B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8058150" cy="4351338"/>
              </a:xfrm>
              <a:blipFill>
                <a:blip r:embed="rId4"/>
                <a:stretch>
                  <a:fillRect l="-378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5FE6A33-C968-4DB8-A212-03AA53E287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0706" y="762000"/>
            <a:ext cx="3880982" cy="280921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D49BF911-1078-4696-B4E0-1EB299D806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Attribute Values</a:t>
            </a: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6C96BDCB-6174-40A3-B0B8-1E03369C46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Attribute values are numbers or symbols assigned to an attribute</a:t>
            </a:r>
          </a:p>
          <a:p>
            <a:pPr lvl="4"/>
            <a:endParaRPr lang="en-US" altLang="en-US"/>
          </a:p>
          <a:p>
            <a:r>
              <a:rPr lang="en-US" altLang="en-US"/>
              <a:t>Distinction between attributes and attribute values</a:t>
            </a:r>
          </a:p>
          <a:p>
            <a:pPr lvl="1"/>
            <a:r>
              <a:rPr lang="en-US" altLang="en-US"/>
              <a:t>Same attribute can be mapped to different attribute values</a:t>
            </a:r>
          </a:p>
          <a:p>
            <a:pPr lvl="2"/>
            <a:r>
              <a:rPr lang="en-US" altLang="en-US"/>
              <a:t> Example: height can be measured in feet or meters</a:t>
            </a:r>
          </a:p>
          <a:p>
            <a:pPr lvl="4"/>
            <a:endParaRPr lang="en-US" altLang="en-US"/>
          </a:p>
          <a:p>
            <a:pPr lvl="1"/>
            <a:r>
              <a:rPr lang="en-US" altLang="en-US"/>
              <a:t>Different attributes can be mapped to the same set of values</a:t>
            </a:r>
          </a:p>
          <a:p>
            <a:pPr lvl="2"/>
            <a:r>
              <a:rPr lang="en-US" altLang="en-US"/>
              <a:t> Example: Attribute values for ID and age are integers</a:t>
            </a:r>
          </a:p>
          <a:p>
            <a:pPr lvl="2"/>
            <a:r>
              <a:rPr lang="en-US" altLang="en-US"/>
              <a:t> But properties of attribute values can be different</a:t>
            </a:r>
          </a:p>
          <a:p>
            <a:pPr lvl="3"/>
            <a:r>
              <a:rPr lang="en-US" altLang="en-US"/>
              <a:t>ID has no limit but age has a maximum and minimum value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>
            <a:extLst>
              <a:ext uri="{FF2B5EF4-FFF2-40B4-BE49-F238E27FC236}">
                <a16:creationId xmlns:a16="http://schemas.microsoft.com/office/drawing/2014/main" id="{3E55FDD2-CDF6-45EF-94C5-8694FAB93E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Similarity Between Binary 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514" name="Rectangle 2">
                <a:extLst>
                  <a:ext uri="{FF2B5EF4-FFF2-40B4-BE49-F238E27FC236}">
                    <a16:creationId xmlns:a16="http://schemas.microsoft.com/office/drawing/2014/main" id="{7BD8514E-F4A6-48AF-9A18-1C7739A8D121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altLang="en-US" dirty="0"/>
                  <a:t>Common situation is that objects, p and q, have only binary attributes</a:t>
                </a:r>
              </a:p>
              <a:p>
                <a:pPr lvl="4"/>
                <a:endParaRPr lang="en-US" altLang="en-US" dirty="0"/>
              </a:p>
              <a:p>
                <a:r>
                  <a:rPr lang="en-US" altLang="en-US" dirty="0"/>
                  <a:t>Compute similarities using the following quantities</a:t>
                </a:r>
              </a:p>
              <a:p>
                <a:pPr marL="0" indent="0">
                  <a:buNone/>
                </a:pPr>
                <a:r>
                  <a:rPr lang="en-US" altLang="en-US" dirty="0"/>
                  <a:t>	M01 = the number of attributes where p was 0 and q was 1</a:t>
                </a:r>
              </a:p>
              <a:p>
                <a:pPr marL="0" indent="0">
                  <a:buNone/>
                </a:pPr>
                <a:r>
                  <a:rPr lang="en-US" altLang="en-US" dirty="0"/>
                  <a:t>	M10 = the number of attributes where p was 1 and q was 0</a:t>
                </a:r>
              </a:p>
              <a:p>
                <a:pPr marL="0" indent="0">
                  <a:buNone/>
                </a:pPr>
                <a:r>
                  <a:rPr lang="en-US" altLang="en-US" dirty="0"/>
                  <a:t>	M00 = the number of attributes where p was 0 and q was 0</a:t>
                </a:r>
              </a:p>
              <a:p>
                <a:pPr marL="0" indent="0">
                  <a:buNone/>
                </a:pPr>
                <a:r>
                  <a:rPr lang="en-US" altLang="en-US" dirty="0"/>
                  <a:t>	M11 = the number of attributes where p was 1 and q was 1</a:t>
                </a:r>
              </a:p>
              <a:p>
                <a:endParaRPr lang="en-US" altLang="en-US" dirty="0"/>
              </a:p>
              <a:p>
                <a:r>
                  <a:rPr lang="en-US" altLang="en-US" dirty="0"/>
                  <a:t>Simple Matching and Jaccard Coefficients </a:t>
                </a:r>
              </a:p>
              <a:p>
                <a:pPr marL="0" indent="0">
                  <a:buNone/>
                </a:pPr>
                <a:r>
                  <a:rPr lang="en-US" alt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𝑆𝑀𝐶</m:t>
                        </m:r>
                      </m:sub>
                    </m:sSub>
                  </m:oMath>
                </a14:m>
                <a:r>
                  <a:rPr lang="en-US" altLang="en-US" dirty="0"/>
                  <a:t> =  number of matches / number of attributes </a:t>
                </a:r>
              </a:p>
              <a:p>
                <a:pPr marL="0" indent="0">
                  <a:buNone/>
                </a:pPr>
                <a:r>
                  <a:rPr lang="en-US" altLang="en-US" dirty="0"/>
                  <a:t>         		 =  (M11 + M00) / (M01 + M10 + M11 + M00)</a:t>
                </a:r>
              </a:p>
              <a:p>
                <a:endParaRPr lang="en-US" altLang="en-US" dirty="0"/>
              </a:p>
              <a:p>
                <a:pPr marL="0" indent="0">
                  <a:buNone/>
                </a:pPr>
                <a:r>
                  <a:rPr lang="en-US" alt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</m:oMath>
                </a14:m>
                <a:r>
                  <a:rPr lang="en-US" altLang="en-US" dirty="0"/>
                  <a:t> = number of 11 matches / number of not-both-zero attribute values</a:t>
                </a:r>
              </a:p>
              <a:p>
                <a:pPr marL="0" indent="0">
                  <a:buNone/>
                </a:pPr>
                <a:r>
                  <a:rPr lang="en-US" altLang="en-US" dirty="0"/>
                  <a:t>   	   = (M11) / (M01 + M10 + M11) </a:t>
                </a:r>
              </a:p>
            </p:txBody>
          </p:sp>
        </mc:Choice>
        <mc:Fallback xmlns="">
          <p:sp>
            <p:nvSpPr>
              <p:cNvPr id="64514" name="Rectangle 2">
                <a:extLst>
                  <a:ext uri="{FF2B5EF4-FFF2-40B4-BE49-F238E27FC236}">
                    <a16:creationId xmlns:a16="http://schemas.microsoft.com/office/drawing/2014/main" id="{7BD8514E-F4A6-48AF-9A18-1C7739A8D1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64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515" name="Text Box 3">
            <a:extLst>
              <a:ext uri="{FF2B5EF4-FFF2-40B4-BE49-F238E27FC236}">
                <a16:creationId xmlns:a16="http://schemas.microsoft.com/office/drawing/2014/main" id="{C0C0D268-A886-4B3C-B960-9F843CAFB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1038" y="5945188"/>
            <a:ext cx="252095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 sz="1800" dirty="0">
                <a:latin typeface="+mn-lt"/>
              </a:rPr>
              <a:t>Note: Jaccard ignores 0s!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>
            <a:extLst>
              <a:ext uri="{FF2B5EF4-FFF2-40B4-BE49-F238E27FC236}">
                <a16:creationId xmlns:a16="http://schemas.microsoft.com/office/drawing/2014/main" id="{34FCCA28-310E-409F-90A6-D0E96C3F29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SMC versus Jaccard: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538" name="Rectangle 2">
                <a:extLst>
                  <a:ext uri="{FF2B5EF4-FFF2-40B4-BE49-F238E27FC236}">
                    <a16:creationId xmlns:a16="http://schemas.microsoft.com/office/drawing/2014/main" id="{D50CAD47-EBE7-4F96-BAA6-C54C1B80373B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en-US" sz="2000" i="1" dirty="0" smtClean="0">
                          <a:latin typeface="Cambria Math" panose="02040503050406030204" pitchFamily="18" charset="0"/>
                        </a:rPr>
                        <m:t> =  1 0 0 0 0 0 0 0 0 0 </m:t>
                      </m:r>
                    </m:oMath>
                  </m:oMathPara>
                </a14:m>
                <a:endParaRPr lang="en-US" altLang="en-US" sz="2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i="1" dirty="0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altLang="en-US" sz="2000" i="1" dirty="0" smtClean="0">
                          <a:latin typeface="Cambria Math" panose="02040503050406030204" pitchFamily="18" charset="0"/>
                        </a:rPr>
                        <m:t> =  0 0 0 0 0 0 1 0 0 1 </m:t>
                      </m:r>
                    </m:oMath>
                  </m:oMathPara>
                </a14:m>
                <a:endParaRPr lang="en-US" altLang="en-US" sz="2000" dirty="0"/>
              </a:p>
              <a:p>
                <a:pPr marL="0" indent="0">
                  <a:buNone/>
                </a:pPr>
                <a:endParaRPr lang="en-US" altLang="en-US" sz="2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01 = 2   </m:t>
                    </m:r>
                  </m:oMath>
                </a14:m>
                <a:r>
                  <a:rPr lang="en-US" altLang="en-US" sz="2000" dirty="0"/>
                  <a:t>(the number of attributes where p was 0 and q was 1)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10 = 1   </m:t>
                    </m:r>
                  </m:oMath>
                </a14:m>
                <a:r>
                  <a:rPr lang="en-US" altLang="en-US" sz="2000" dirty="0"/>
                  <a:t>(the number of attributes where p was 1 and q was 0)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00 = 7   </m:t>
                    </m:r>
                  </m:oMath>
                </a14:m>
                <a:r>
                  <a:rPr lang="en-US" altLang="en-US" sz="2000" dirty="0"/>
                  <a:t>(the number of attributes where p was 0 and q was 0)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11 = 0   </m:t>
                    </m:r>
                  </m:oMath>
                </a14:m>
                <a:r>
                  <a:rPr lang="en-US" altLang="en-US" sz="2000" dirty="0"/>
                  <a:t>(the number of attributes where p was 1 and q was 1)</a:t>
                </a:r>
              </a:p>
              <a:p>
                <a:pPr marL="0" indent="0">
                  <a:buNone/>
                </a:pPr>
                <a:endParaRPr lang="en-US" altLang="en-US" sz="2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8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en-US" sz="1800" i="1" dirty="0">
                              <a:latin typeface="Cambria Math" panose="02040503050406030204" pitchFamily="18" charset="0"/>
                            </a:rPr>
                            <m:t>𝑆𝑀𝐶</m:t>
                          </m:r>
                        </m:sub>
                      </m:sSub>
                      <m:r>
                        <a:rPr lang="en-US" altLang="en-US" sz="180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1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180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altLang="en-US" sz="1800" i="1" dirty="0" smtClean="0">
                              <a:latin typeface="Cambria Math" panose="02040503050406030204" pitchFamily="18" charset="0"/>
                            </a:rPr>
                            <m:t>11 + </m:t>
                          </m:r>
                          <m:r>
                            <a:rPr lang="en-US" altLang="en-US" sz="180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altLang="en-US" sz="1800" i="1" dirty="0" smtClean="0">
                              <a:latin typeface="Cambria Math" panose="02040503050406030204" pitchFamily="18" charset="0"/>
                            </a:rPr>
                            <m:t>00</m:t>
                          </m:r>
                        </m:num>
                        <m:den>
                          <m:r>
                            <a:rPr lang="en-US" altLang="en-US" sz="180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altLang="en-US" sz="1800" i="1" dirty="0" smtClean="0">
                              <a:latin typeface="Cambria Math" panose="02040503050406030204" pitchFamily="18" charset="0"/>
                            </a:rPr>
                            <m:t>01 + </m:t>
                          </m:r>
                          <m:r>
                            <a:rPr lang="en-US" altLang="en-US" sz="180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altLang="en-US" sz="1800" i="1" dirty="0" smtClean="0">
                              <a:latin typeface="Cambria Math" panose="02040503050406030204" pitchFamily="18" charset="0"/>
                            </a:rPr>
                            <m:t>10 + </m:t>
                          </m:r>
                          <m:r>
                            <a:rPr lang="en-US" altLang="en-US" sz="180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altLang="en-US" sz="1800" i="1" dirty="0" smtClean="0">
                              <a:latin typeface="Cambria Math" panose="02040503050406030204" pitchFamily="18" charset="0"/>
                            </a:rPr>
                            <m:t>11 + </m:t>
                          </m:r>
                          <m:r>
                            <a:rPr lang="en-US" altLang="en-US" sz="180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altLang="en-US" sz="1800" i="1" dirty="0" smtClean="0">
                              <a:latin typeface="Cambria Math" panose="02040503050406030204" pitchFamily="18" charset="0"/>
                            </a:rPr>
                            <m:t>00</m:t>
                          </m:r>
                        </m:den>
                      </m:f>
                      <m:r>
                        <a:rPr lang="en-US" altLang="en-US" sz="1800" i="1" dirty="0" smtClean="0">
                          <a:latin typeface="Cambria Math" panose="02040503050406030204" pitchFamily="18" charset="0"/>
                        </a:rPr>
                        <m:t>= (0+7) / (2+1+0+7) = 0.7 </m:t>
                      </m:r>
                    </m:oMath>
                  </m:oMathPara>
                </a14:m>
                <a:endParaRPr lang="en-US" altLang="en-US" sz="2000" dirty="0"/>
              </a:p>
              <a:p>
                <a:pPr marL="0" indent="0">
                  <a:buNone/>
                </a:pPr>
                <a:endParaRPr lang="en-US" alt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0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en-US" sz="2000" i="1" dirty="0"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r>
                        <a:rPr lang="en-US" altLang="en-US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000" b="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altLang="en-US" sz="2000" b="0" i="1" dirty="0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altLang="en-US" sz="2000" i="1" dirty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altLang="en-US" sz="2000" i="1" dirty="0">
                              <a:latin typeface="Cambria Math" panose="02040503050406030204" pitchFamily="18" charset="0"/>
                            </a:rPr>
                            <m:t>01 + </m:t>
                          </m:r>
                          <m:r>
                            <a:rPr lang="en-US" altLang="en-US" sz="2000" i="1" dirty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altLang="en-US" sz="2000" i="1" dirty="0">
                              <a:latin typeface="Cambria Math" panose="02040503050406030204" pitchFamily="18" charset="0"/>
                            </a:rPr>
                            <m:t>10 + </m:t>
                          </m:r>
                          <m:r>
                            <a:rPr lang="en-US" altLang="en-US" sz="2000" i="1" dirty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altLang="en-US" sz="2000" i="1" dirty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en-US" altLang="en-US" sz="2000" i="1" dirty="0" smtClean="0">
                          <a:latin typeface="Cambria Math" panose="02040503050406030204" pitchFamily="18" charset="0"/>
                        </a:rPr>
                        <m:t>= 0 / (2 + 1 + 0) = 0 </m:t>
                      </m:r>
                    </m:oMath>
                  </m:oMathPara>
                </a14:m>
                <a:endParaRPr lang="en-US" altLang="en-US" sz="2000" dirty="0"/>
              </a:p>
              <a:p>
                <a:endParaRPr lang="en-US" altLang="en-US" sz="2000" dirty="0"/>
              </a:p>
            </p:txBody>
          </p:sp>
        </mc:Choice>
        <mc:Fallback xmlns="">
          <p:sp>
            <p:nvSpPr>
              <p:cNvPr id="65538" name="Rectangle 2">
                <a:extLst>
                  <a:ext uri="{FF2B5EF4-FFF2-40B4-BE49-F238E27FC236}">
                    <a16:creationId xmlns:a16="http://schemas.microsoft.com/office/drawing/2014/main" id="{D50CAD47-EBE7-4F96-BAA6-C54C1B8037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>
            <a:extLst>
              <a:ext uri="{FF2B5EF4-FFF2-40B4-BE49-F238E27FC236}">
                <a16:creationId xmlns:a16="http://schemas.microsoft.com/office/drawing/2014/main" id="{C5BDAC03-DB98-411D-ACF4-D0A98E30BD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Extended Jaccard Coefficient (Tanimoto)</a:t>
            </a:r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BD63CC44-13CE-4F0B-988D-81C93FF7E58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460375"/>
          </a:xfrm>
        </p:spPr>
        <p:txBody>
          <a:bodyPr/>
          <a:lstStyle/>
          <a:p>
            <a:r>
              <a:rPr lang="en-US" altLang="en-US" dirty="0"/>
              <a:t>Variation of Jaccard for continuous or count attributes: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A608C0B-B3A9-91D7-46E4-841F69A808EB}"/>
                  </a:ext>
                </a:extLst>
              </p:cNvPr>
              <p:cNvSpPr txBox="1"/>
              <p:nvPr/>
            </p:nvSpPr>
            <p:spPr>
              <a:xfrm>
                <a:off x="2209800" y="2526960"/>
                <a:ext cx="4029565" cy="6947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A608C0B-B3A9-91D7-46E4-841F69A808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2526960"/>
                <a:ext cx="4029565" cy="6947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CA1D784-63BF-B7FF-3035-60CD1338C6BA}"/>
              </a:ext>
            </a:extLst>
          </p:cNvPr>
          <p:cNvSpPr txBox="1"/>
          <p:nvPr/>
        </p:nvSpPr>
        <p:spPr>
          <a:xfrm>
            <a:off x="665466" y="3810000"/>
            <a:ext cx="756413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en-US" sz="2000" dirty="0"/>
              <a:t>where ∙ is the dot product between two vectors and ||∙||2  is the Euclidean norm (length of the vector).</a:t>
            </a:r>
          </a:p>
          <a:p>
            <a:endParaRPr lang="en-US" altLang="en-US" sz="2000" dirty="0"/>
          </a:p>
          <a:p>
            <a:r>
              <a:rPr lang="en-US" altLang="en-US" sz="2000" dirty="0"/>
              <a:t>Reduces to Jaccard for binary attributes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>
            <a:extLst>
              <a:ext uri="{FF2B5EF4-FFF2-40B4-BE49-F238E27FC236}">
                <a16:creationId xmlns:a16="http://schemas.microsoft.com/office/drawing/2014/main" id="{B93D2CEF-E503-4792-96E9-794BEC66C9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Dis(similarities) With Mixed Types</a:t>
            </a:r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044CFB49-5621-4D0F-A94F-8B39135A43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Sometimes attributes are of many different types (nominal, ordinal, ratio, etc.), but an overall similarity is needed.</a:t>
            </a:r>
          </a:p>
          <a:p>
            <a:r>
              <a:rPr lang="en-US" altLang="en-US"/>
              <a:t>Gower's (dis)similarity:</a:t>
            </a:r>
          </a:p>
          <a:p>
            <a:pPr lvl="1"/>
            <a:r>
              <a:rPr lang="en-US" altLang="en-US"/>
              <a:t>Ignores missing values</a:t>
            </a:r>
          </a:p>
          <a:p>
            <a:pPr lvl="1"/>
            <a:r>
              <a:rPr lang="en-US" altLang="en-US"/>
              <a:t>Final (dis)similarity is a weighted sum of variable-wise (dis)similarities</a:t>
            </a:r>
          </a:p>
        </p:txBody>
      </p:sp>
      <p:graphicFrame>
        <p:nvGraphicFramePr>
          <p:cNvPr id="67587" name="Object 3">
            <a:extLst>
              <a:ext uri="{FF2B5EF4-FFF2-40B4-BE49-F238E27FC236}">
                <a16:creationId xmlns:a16="http://schemas.microsoft.com/office/drawing/2014/main" id="{41ED0B15-021D-4B16-BDD2-9A47B4C4C4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4432580"/>
              </p:ext>
            </p:extLst>
          </p:nvPr>
        </p:nvGraphicFramePr>
        <p:xfrm>
          <a:off x="704850" y="3657600"/>
          <a:ext cx="7753350" cy="2831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7056732" imgH="2591025" progId="">
                  <p:embed/>
                </p:oleObj>
              </mc:Choice>
              <mc:Fallback>
                <p:oleObj r:id="rId3" imgW="7056732" imgH="2591025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" y="3657600"/>
                        <a:ext cx="7753350" cy="2831723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7588" name="Picture 4">
            <a:extLst>
              <a:ext uri="{FF2B5EF4-FFF2-40B4-BE49-F238E27FC236}">
                <a16:creationId xmlns:a16="http://schemas.microsoft.com/office/drawing/2014/main" id="{8B3C17BE-EE93-4CF5-A973-5A317A452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130925"/>
            <a:ext cx="7016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>
            <a:extLst>
              <a:ext uri="{FF2B5EF4-FFF2-40B4-BE49-F238E27FC236}">
                <a16:creationId xmlns:a16="http://schemas.microsoft.com/office/drawing/2014/main" id="{09D71E9B-9570-4830-9496-FA8402599A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Common Properties of a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610" name="Rectangle 2">
                <a:extLst>
                  <a:ext uri="{FF2B5EF4-FFF2-40B4-BE49-F238E27FC236}">
                    <a16:creationId xmlns:a16="http://schemas.microsoft.com/office/drawing/2014/main" id="{AA973F16-8403-4CAF-8DD4-CCF3E2A3218F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en-US" dirty="0"/>
                  <a:t>Distances, such as the Euclidean distance, have some well-known properties.</a:t>
                </a:r>
              </a:p>
              <a:p>
                <a:endParaRPr lang="en-US" altLang="en-US" dirty="0"/>
              </a:p>
              <a:p>
                <a:pPr marL="685800" lvl="1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alt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en-US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en-US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0   </m:t>
                    </m:r>
                  </m:oMath>
                </a14:m>
                <a:r>
                  <a:rPr lang="en-US" altLang="en-US" dirty="0"/>
                  <a:t>for all p and q and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) = 0 </m:t>
                    </m:r>
                  </m:oMath>
                </a14:m>
                <a:r>
                  <a:rPr lang="en-US" altLang="en-US" dirty="0"/>
                  <a:t>only if </a:t>
                </a:r>
                <a:br>
                  <a:rPr lang="en-US" altLang="en-US" dirty="0"/>
                </a:br>
                <a:r>
                  <a:rPr lang="en-US" altLang="en-US" dirty="0"/>
                  <a:t>p = q. (Positive definiteness)</a:t>
                </a:r>
              </a:p>
              <a:p>
                <a:pPr marL="685800" lvl="1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)   </m:t>
                    </m:r>
                  </m:oMath>
                </a14:m>
                <a:r>
                  <a:rPr lang="en-US" altLang="en-US" dirty="0"/>
                  <a:t>for all p and q. (Symmetry)</a:t>
                </a:r>
              </a:p>
              <a:p>
                <a:pPr marL="685800" lvl="1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alt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en-US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en-US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) + 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)   </m:t>
                    </m:r>
                  </m:oMath>
                </a14:m>
                <a:r>
                  <a:rPr lang="en-US" altLang="en-US" dirty="0"/>
                  <a:t>for all points p, q, and r.  </a:t>
                </a:r>
                <a:br>
                  <a:rPr lang="en-US" altLang="en-US" dirty="0"/>
                </a:br>
                <a:r>
                  <a:rPr lang="en-US" altLang="en-US" dirty="0"/>
                  <a:t>(Triangle Inequality)</a:t>
                </a:r>
              </a:p>
              <a:p>
                <a:pPr marL="0" indent="0">
                  <a:buNone/>
                </a:pPr>
                <a:r>
                  <a:rPr lang="en-US" altLang="en-US" dirty="0"/>
                  <a:t>	</a:t>
                </a:r>
              </a:p>
              <a:p>
                <a:pPr marL="0" indent="0">
                  <a:buNone/>
                </a:pPr>
                <a:r>
                  <a:rPr lang="en-US" altLang="en-US" dirty="0"/>
                  <a:t>where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en-US" dirty="0"/>
                  <a:t>is the distance (dissimilarity) between points (data objects), p and q.</a:t>
                </a:r>
              </a:p>
              <a:p>
                <a:endParaRPr lang="en-US" altLang="en-US" dirty="0"/>
              </a:p>
              <a:p>
                <a:r>
                  <a:rPr lang="en-US" altLang="en-US" dirty="0"/>
                  <a:t>A distance that satisfies these properties is a </a:t>
                </a:r>
                <a:r>
                  <a:rPr lang="en-US" altLang="en-US" b="1" dirty="0">
                    <a:solidFill>
                      <a:schemeClr val="accent2"/>
                    </a:solidFill>
                  </a:rPr>
                  <a:t>metric</a:t>
                </a:r>
                <a:r>
                  <a:rPr lang="en-US" alt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dirty="0"/>
                  <a:t>and forms a </a:t>
                </a:r>
                <a:r>
                  <a:rPr lang="en-US" altLang="en-US" b="1" dirty="0">
                    <a:solidFill>
                      <a:schemeClr val="accent2"/>
                    </a:solidFill>
                  </a:rPr>
                  <a:t>metric space.</a:t>
                </a:r>
              </a:p>
            </p:txBody>
          </p:sp>
        </mc:Choice>
        <mc:Fallback xmlns="">
          <p:sp>
            <p:nvSpPr>
              <p:cNvPr id="68610" name="Rectangle 2">
                <a:extLst>
                  <a:ext uri="{FF2B5EF4-FFF2-40B4-BE49-F238E27FC236}">
                    <a16:creationId xmlns:a16="http://schemas.microsoft.com/office/drawing/2014/main" id="{AA973F16-8403-4CAF-8DD4-CCF3E2A321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7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>
            <a:extLst>
              <a:ext uri="{FF2B5EF4-FFF2-40B4-BE49-F238E27FC236}">
                <a16:creationId xmlns:a16="http://schemas.microsoft.com/office/drawing/2014/main" id="{8E587094-4C41-423C-BD65-78B4E7C7C1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Common Properties of a Similarity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634" name="Rectangle 2">
                <a:extLst>
                  <a:ext uri="{FF2B5EF4-FFF2-40B4-BE49-F238E27FC236}">
                    <a16:creationId xmlns:a16="http://schemas.microsoft.com/office/drawing/2014/main" id="{BDBE01E4-7403-4761-8C2F-F296BD38CAFE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Similarities, also have some well-known properties.</a:t>
                </a:r>
              </a:p>
              <a:p>
                <a:endParaRPr lang="en-US" altLang="en-US" dirty="0"/>
              </a:p>
              <a:p>
                <a:pPr marL="685800" lvl="2" indent="0">
                  <a:buNone/>
                </a:pP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) = 1 </m:t>
                    </m:r>
                  </m:oMath>
                </a14:m>
                <a:r>
                  <a:rPr lang="en-US" altLang="en-US" dirty="0"/>
                  <a:t>(or maximum similarity) only if p = q. </a:t>
                </a:r>
                <a:br>
                  <a:rPr lang="en-US" altLang="en-US" dirty="0"/>
                </a:br>
                <a:endParaRPr lang="en-US" altLang="en-US" dirty="0"/>
              </a:p>
              <a:p>
                <a:pPr marL="685800" lvl="2" indent="0">
                  <a:buNone/>
                </a:pP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)   </m:t>
                    </m:r>
                  </m:oMath>
                </a14:m>
                <a:r>
                  <a:rPr lang="en-US" altLang="en-US" dirty="0"/>
                  <a:t>for all p and q. (Symmetry)</a:t>
                </a:r>
                <a:br>
                  <a:rPr lang="en-US" altLang="en-US" dirty="0"/>
                </a:br>
                <a:endParaRPr lang="en-US" altLang="en-US" dirty="0"/>
              </a:p>
              <a:p>
                <a:pPr marL="0" indent="0">
                  <a:buNone/>
                </a:pPr>
                <a:r>
                  <a:rPr lang="en-US" altLang="en-US" dirty="0"/>
                  <a:t>where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en-US" dirty="0"/>
                  <a:t>is the similarity between points (data objects), p and q.</a:t>
                </a:r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69634" name="Rectangle 2">
                <a:extLst>
                  <a:ext uri="{FF2B5EF4-FFF2-40B4-BE49-F238E27FC236}">
                    <a16:creationId xmlns:a16="http://schemas.microsoft.com/office/drawing/2014/main" id="{BDBE01E4-7403-4761-8C2F-F296BD38CA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7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>
            <a:extLst>
              <a:ext uri="{FF2B5EF4-FFF2-40B4-BE49-F238E27FC236}">
                <a16:creationId xmlns:a16="http://schemas.microsoft.com/office/drawing/2014/main" id="{D0EF4053-7D2D-4F88-BA4D-6BE1689414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Exercise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D56C3-FFA8-4AB9-A540-2813757F4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419599"/>
            <a:ext cx="7886700" cy="1757363"/>
          </a:xfrm>
        </p:spPr>
        <p:txBody>
          <a:bodyPr/>
          <a:lstStyle/>
          <a:p>
            <a:r>
              <a:rPr lang="en-US" altLang="en-US" dirty="0"/>
              <a:t>Calculate the Euclidean and the Manhattan distances between A and C and A and B</a:t>
            </a:r>
          </a:p>
          <a:p>
            <a:r>
              <a:rPr lang="en-US" altLang="en-US" dirty="0"/>
              <a:t>Calculate the Cosine similarity between A and C and A and B</a:t>
            </a:r>
          </a:p>
          <a:p>
            <a:endParaRPr lang="en-US" dirty="0"/>
          </a:p>
        </p:txBody>
      </p:sp>
      <p:graphicFrame>
        <p:nvGraphicFramePr>
          <p:cNvPr id="70658" name="Group 2">
            <a:extLst>
              <a:ext uri="{FF2B5EF4-FFF2-40B4-BE49-F238E27FC236}">
                <a16:creationId xmlns:a16="http://schemas.microsoft.com/office/drawing/2014/main" id="{8C1690F0-171D-430E-9A44-B09DFFD6E1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172645"/>
              </p:ext>
            </p:extLst>
          </p:nvPr>
        </p:nvGraphicFramePr>
        <p:xfrm>
          <a:off x="3048000" y="1868994"/>
          <a:ext cx="3355975" cy="1804422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1071562">
                  <a:extLst>
                    <a:ext uri="{9D8B030D-6E8A-4147-A177-3AD203B41FA5}">
                      <a16:colId xmlns:a16="http://schemas.microsoft.com/office/drawing/2014/main" val="10983418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934558434"/>
                    </a:ext>
                  </a:extLst>
                </a:gridCol>
                <a:gridCol w="1141413">
                  <a:extLst>
                    <a:ext uri="{9D8B030D-6E8A-4147-A177-3AD203B41FA5}">
                      <a16:colId xmlns:a16="http://schemas.microsoft.com/office/drawing/2014/main" val="1209927890"/>
                    </a:ext>
                  </a:extLst>
                </a:gridCol>
              </a:tblGrid>
              <a:tr h="368300"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DejaVu Sans" charset="0"/>
                      </a:endParaRPr>
                    </a:p>
                  </a:txBody>
                  <a:tcPr marL="90000" marR="90000" marT="68136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</a:pPr>
                      <a:r>
                        <a:rPr lang="en-US" altLang="en-US" dirty="0">
                          <a:solidFill>
                            <a:schemeClr val="bg1"/>
                          </a:solidFill>
                        </a:rPr>
                        <a:t>x</a:t>
                      </a:r>
                    </a:p>
                  </a:txBody>
                  <a:tcPr marL="90000" marR="90000" marT="62802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</a:pPr>
                      <a:r>
                        <a:rPr lang="en-US" altLang="en-US" dirty="0">
                          <a:solidFill>
                            <a:schemeClr val="bg1"/>
                          </a:solidFill>
                        </a:rPr>
                        <a:t>y</a:t>
                      </a:r>
                    </a:p>
                  </a:txBody>
                  <a:tcPr marL="90000" marR="90000" marT="62802" marB="46800" horzOverflow="overflow"/>
                </a:tc>
                <a:extLst>
                  <a:ext uri="{0D108BD9-81ED-4DB2-BD59-A6C34878D82A}">
                    <a16:rowId xmlns:a16="http://schemas.microsoft.com/office/drawing/2014/main" val="3691018971"/>
                  </a:ext>
                </a:extLst>
              </a:tr>
              <a:tr h="419100"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</a:pPr>
                      <a:r>
                        <a:rPr lang="en-US" altLang="en-US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marL="90000" marR="90000" marT="62802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ejaVu Sans" charset="0"/>
                      </a:endParaRPr>
                    </a:p>
                  </a:txBody>
                  <a:tcPr marL="90000" marR="90000" marT="62802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ejaVu Sans" charset="0"/>
                      </a:endParaRPr>
                    </a:p>
                  </a:txBody>
                  <a:tcPr marL="90000" marR="90000" marT="62802" marB="46800" horzOverflow="overflow"/>
                </a:tc>
                <a:extLst>
                  <a:ext uri="{0D108BD9-81ED-4DB2-BD59-A6C34878D82A}">
                    <a16:rowId xmlns:a16="http://schemas.microsoft.com/office/drawing/2014/main" val="1156217130"/>
                  </a:ext>
                </a:extLst>
              </a:tr>
              <a:tr h="368300"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</a:pPr>
                      <a:r>
                        <a:rPr lang="en-US" altLang="en-US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L="90000" marR="90000" marT="62802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</a:pPr>
                      <a:r>
                        <a:rPr kumimoji="0" lang="en-US" alt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ejaVu Sans" charset="0"/>
                      </a:endParaRPr>
                    </a:p>
                  </a:txBody>
                  <a:tcPr marL="90000" marR="90000" marT="62802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ejaVu Sans" charset="0"/>
                      </a:endParaRPr>
                    </a:p>
                  </a:txBody>
                  <a:tcPr marL="90000" marR="90000" marT="62802" marB="46800" horzOverflow="overflow"/>
                </a:tc>
                <a:extLst>
                  <a:ext uri="{0D108BD9-81ED-4DB2-BD59-A6C34878D82A}">
                    <a16:rowId xmlns:a16="http://schemas.microsoft.com/office/drawing/2014/main" val="1247675092"/>
                  </a:ext>
                </a:extLst>
              </a:tr>
              <a:tr h="368300"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</a:pPr>
                      <a:r>
                        <a:rPr lang="en-US" altLang="en-US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90000" marR="90000" marT="62802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ejaVu Sans" charset="0"/>
                      </a:endParaRPr>
                    </a:p>
                  </a:txBody>
                  <a:tcPr marL="90000" marR="90000" marT="62802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</a:pPr>
                      <a:r>
                        <a:rPr kumimoji="0" lang="en-US" alt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ejaVu Sans" charset="0"/>
                      </a:endParaRPr>
                    </a:p>
                  </a:txBody>
                  <a:tcPr marL="90000" marR="90000" marT="62802" marB="46800" horzOverflow="overflow"/>
                </a:tc>
                <a:extLst>
                  <a:ext uri="{0D108BD9-81ED-4DB2-BD59-A6C34878D82A}">
                    <a16:rowId xmlns:a16="http://schemas.microsoft.com/office/drawing/2014/main" val="67648257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757" name="Picture 5">
            <a:extLst>
              <a:ext uri="{FF2B5EF4-FFF2-40B4-BE49-F238E27FC236}">
                <a16:creationId xmlns:a16="http://schemas.microsoft.com/office/drawing/2014/main" id="{19DB6AA9-73CB-4BAD-B23C-686BF07D1D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3" t="8641" r="52377"/>
          <a:stretch/>
        </p:blipFill>
        <p:spPr bwMode="auto">
          <a:xfrm>
            <a:off x="2642616" y="10"/>
            <a:ext cx="650138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753" name="Rectangle 1">
            <a:extLst>
              <a:ext uri="{FF2B5EF4-FFF2-40B4-BE49-F238E27FC236}">
                <a16:creationId xmlns:a16="http://schemas.microsoft.com/office/drawing/2014/main" id="{DAC01D59-6443-40A4-8689-658DC9F8B8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8320" y="1161288"/>
            <a:ext cx="2578608" cy="1124712"/>
          </a:xfrm>
        </p:spPr>
        <p:txBody>
          <a:bodyPr anchor="b">
            <a:normAutofit/>
          </a:bodyPr>
          <a:lstStyle/>
          <a:p>
            <a:r>
              <a:rPr lang="en-US" altLang="en-US" sz="2400"/>
              <a:t>Topics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94C835D9-2723-4B06-BCF1-361D0CC966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78320" y="2718054"/>
            <a:ext cx="2579180" cy="3207258"/>
          </a:xfrm>
        </p:spPr>
        <p:txBody>
          <a:bodyPr anchor="t">
            <a:normAutofit/>
          </a:bodyPr>
          <a:lstStyle/>
          <a:p>
            <a:r>
              <a:rPr lang="en-US" altLang="en-US" sz="1500"/>
              <a:t>Attributes/Features</a:t>
            </a:r>
          </a:p>
          <a:p>
            <a:r>
              <a:rPr lang="en-US" altLang="en-US" sz="1500"/>
              <a:t>Types of Data Sets</a:t>
            </a:r>
          </a:p>
          <a:p>
            <a:r>
              <a:rPr lang="en-US" altLang="en-US" sz="1500"/>
              <a:t>Data Quality</a:t>
            </a:r>
          </a:p>
          <a:p>
            <a:r>
              <a:rPr lang="en-US" altLang="en-US" sz="1500"/>
              <a:t>Data Preprocessing</a:t>
            </a:r>
          </a:p>
          <a:p>
            <a:r>
              <a:rPr lang="en-US" altLang="en-US" sz="1500"/>
              <a:t>Similarity and Dissimilarity</a:t>
            </a:r>
          </a:p>
          <a:p>
            <a:r>
              <a:rPr lang="en-US" altLang="en-US" sz="1500" b="1"/>
              <a:t>Density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>
            <a:extLst>
              <a:ext uri="{FF2B5EF4-FFF2-40B4-BE49-F238E27FC236}">
                <a16:creationId xmlns:a16="http://schemas.microsoft.com/office/drawing/2014/main" id="{B601D495-3A98-49FE-947F-DA5027E8AB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Density</a:t>
            </a:r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CE478DC5-516B-40C8-ACB0-BF0BAE5F70A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Density-based clustering require a notion of density</a:t>
            </a:r>
          </a:p>
          <a:p>
            <a:endParaRPr lang="en-US" altLang="en-US" dirty="0"/>
          </a:p>
          <a:p>
            <a:r>
              <a:rPr lang="en-US" altLang="en-US" dirty="0"/>
              <a:t>Examples:</a:t>
            </a:r>
          </a:p>
          <a:p>
            <a:pPr lvl="1"/>
            <a:r>
              <a:rPr lang="en-US" altLang="en-US" dirty="0"/>
              <a:t>Probability density (function) = describes the likelihood of a random variable taking a given value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Euclidean density = number of points per unit volume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Graph-based density = number of edges compared to a complete graph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Density of a matrix = proportion of non-zero entries.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C96AF5C-AD50-4EB4-A5A9-3BBA0466E8D3}"/>
              </a:ext>
            </a:extLst>
          </p:cNvPr>
          <p:cNvGrpSpPr/>
          <p:nvPr/>
        </p:nvGrpSpPr>
        <p:grpSpPr>
          <a:xfrm>
            <a:off x="1219200" y="4229894"/>
            <a:ext cx="6126162" cy="1256506"/>
            <a:chOff x="1189038" y="4295775"/>
            <a:chExt cx="6126162" cy="1924050"/>
          </a:xfrm>
        </p:grpSpPr>
        <p:sp>
          <p:nvSpPr>
            <p:cNvPr id="75779" name="Line 3">
              <a:extLst>
                <a:ext uri="{FF2B5EF4-FFF2-40B4-BE49-F238E27FC236}">
                  <a16:creationId xmlns:a16="http://schemas.microsoft.com/office/drawing/2014/main" id="{757AD3EF-4DBB-4A53-8C99-F4DF92590D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1600" y="4389438"/>
              <a:ext cx="5943600" cy="1828800"/>
            </a:xfrm>
            <a:prstGeom prst="line">
              <a:avLst/>
            </a:prstGeom>
            <a:noFill/>
            <a:ln w="54720" cap="flat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80" name="Line 4">
              <a:extLst>
                <a:ext uri="{FF2B5EF4-FFF2-40B4-BE49-F238E27FC236}">
                  <a16:creationId xmlns:a16="http://schemas.microsoft.com/office/drawing/2014/main" id="{11CD84A6-9915-4B84-8C32-824CEC5DF2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89038" y="4295775"/>
              <a:ext cx="6035675" cy="1924050"/>
            </a:xfrm>
            <a:prstGeom prst="line">
              <a:avLst/>
            </a:prstGeom>
            <a:noFill/>
            <a:ln w="54720" cap="flat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>
            <a:extLst>
              <a:ext uri="{FF2B5EF4-FFF2-40B4-BE49-F238E27FC236}">
                <a16:creationId xmlns:a16="http://schemas.microsoft.com/office/drawing/2014/main" id="{FDA590FF-6DE3-428D-AF3F-78B6585EBE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Kernel Density Estimation (KDE)</a:t>
            </a:r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99A5CB7F-69BB-4628-ADF2-DEC70E111C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KDE is a non-parametric way to estimate the probability density function of a random variable.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K is the kernel (a non-negative function that integrates to one) and h &gt; 0 is a smoothing parameter called the bandwidth. Often a Gaussian kernel is used.</a:t>
            </a:r>
          </a:p>
          <a:p>
            <a:r>
              <a:rPr lang="en-US" altLang="en-US" dirty="0"/>
              <a:t>Example: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pic>
        <p:nvPicPr>
          <p:cNvPr id="76803" name="Picture 3">
            <a:extLst>
              <a:ext uri="{FF2B5EF4-FFF2-40B4-BE49-F238E27FC236}">
                <a16:creationId xmlns:a16="http://schemas.microsoft.com/office/drawing/2014/main" id="{C48F3D9F-122B-4EC6-9FDA-10A371302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88" y="2438400"/>
            <a:ext cx="5954712" cy="81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804" name="Picture 4">
            <a:extLst>
              <a:ext uri="{FF2B5EF4-FFF2-40B4-BE49-F238E27FC236}">
                <a16:creationId xmlns:a16="http://schemas.microsoft.com/office/drawing/2014/main" id="{48CF710E-CA85-433D-961A-59ABB6952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038600"/>
            <a:ext cx="5345112" cy="267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E6ADD99B-48B1-46C6-B24E-8DF9497E41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Types of Attributes - Scales </a:t>
            </a: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97844AD4-CD4D-49FA-A1A6-92E52F174BA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6457950" cy="4351338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 There are different types of attributes</a:t>
            </a:r>
          </a:p>
          <a:p>
            <a:pPr lvl="1"/>
            <a:r>
              <a:rPr lang="en-US" altLang="en-US" sz="2400" dirty="0"/>
              <a:t>Nominal</a:t>
            </a:r>
          </a:p>
          <a:p>
            <a:pPr lvl="2"/>
            <a:r>
              <a:rPr lang="en-US" altLang="en-US" sz="1800" dirty="0"/>
              <a:t>Examples: ID numbers, eye color, zip codes</a:t>
            </a:r>
          </a:p>
          <a:p>
            <a:pPr lvl="1"/>
            <a:r>
              <a:rPr lang="en-US" altLang="en-US" sz="2400" dirty="0"/>
              <a:t>Ordinal</a:t>
            </a:r>
          </a:p>
          <a:p>
            <a:pPr lvl="2"/>
            <a:r>
              <a:rPr lang="en-US" altLang="en-US" sz="1800" dirty="0"/>
              <a:t>Examples: rankings (e.g., taste of potato chips on a scale from 1-10), grades, height in {tall, medium, short}</a:t>
            </a:r>
          </a:p>
          <a:p>
            <a:pPr lvl="1"/>
            <a:r>
              <a:rPr lang="en-US" altLang="en-US" sz="2400" dirty="0"/>
              <a:t>Interval</a:t>
            </a:r>
          </a:p>
          <a:p>
            <a:pPr lvl="2"/>
            <a:r>
              <a:rPr lang="en-US" altLang="en-US" sz="1800" dirty="0"/>
              <a:t>Examples: calendar dates, temperatures in Celsius or Fahrenheit.</a:t>
            </a:r>
          </a:p>
          <a:p>
            <a:pPr lvl="1"/>
            <a:r>
              <a:rPr lang="en-US" altLang="en-US" sz="2400" dirty="0"/>
              <a:t>Ratio</a:t>
            </a:r>
          </a:p>
          <a:p>
            <a:pPr lvl="2"/>
            <a:r>
              <a:rPr lang="en-US" altLang="en-US" sz="1800" dirty="0"/>
              <a:t>Examples: temperature in Kelvin, length, time, counts </a:t>
            </a:r>
          </a:p>
        </p:txBody>
      </p:sp>
      <p:sp>
        <p:nvSpPr>
          <p:cNvPr id="8195" name="AutoShape 3">
            <a:extLst>
              <a:ext uri="{FF2B5EF4-FFF2-40B4-BE49-F238E27FC236}">
                <a16:creationId xmlns:a16="http://schemas.microsoft.com/office/drawing/2014/main" id="{4F0595D3-6F67-4D4A-84C5-8D29260CAC3C}"/>
              </a:ext>
            </a:extLst>
          </p:cNvPr>
          <p:cNvSpPr>
            <a:spLocks/>
          </p:cNvSpPr>
          <p:nvPr/>
        </p:nvSpPr>
        <p:spPr bwMode="auto">
          <a:xfrm>
            <a:off x="7010400" y="4021136"/>
            <a:ext cx="182563" cy="1770064"/>
          </a:xfrm>
          <a:prstGeom prst="rightBrace">
            <a:avLst>
              <a:gd name="adj1" fmla="val 95036"/>
              <a:gd name="adj2" fmla="val 50000"/>
            </a:avLst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8196" name="Text Box 4">
            <a:extLst>
              <a:ext uri="{FF2B5EF4-FFF2-40B4-BE49-F238E27FC236}">
                <a16:creationId xmlns:a16="http://schemas.microsoft.com/office/drawing/2014/main" id="{AD70E8C0-1D51-4DCB-B6DD-CF199701E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2963" y="4718059"/>
            <a:ext cx="17367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112713" algn="l"/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112713" algn="l"/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112713" algn="l"/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112713" algn="l"/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112713" algn="l"/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2713" algn="l"/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2713" algn="l"/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2713" algn="l"/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2713" algn="l"/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300"/>
              </a:spcBef>
              <a:spcAft>
                <a:spcPts val="400"/>
              </a:spcAft>
            </a:pPr>
            <a:r>
              <a:rPr lang="en-US" altLang="en-US" sz="2200" dirty="0">
                <a:solidFill>
                  <a:schemeClr val="accent2"/>
                </a:solidFill>
                <a:latin typeface="+mn-lt"/>
              </a:rPr>
              <a:t>Quantitative</a:t>
            </a:r>
          </a:p>
        </p:txBody>
      </p:sp>
      <p:sp>
        <p:nvSpPr>
          <p:cNvPr id="8197" name="AutoShape 5">
            <a:extLst>
              <a:ext uri="{FF2B5EF4-FFF2-40B4-BE49-F238E27FC236}">
                <a16:creationId xmlns:a16="http://schemas.microsoft.com/office/drawing/2014/main" id="{6FE8C2AB-96AB-4BF8-B4C2-D0AD3465B6F9}"/>
              </a:ext>
            </a:extLst>
          </p:cNvPr>
          <p:cNvSpPr>
            <a:spLocks/>
          </p:cNvSpPr>
          <p:nvPr/>
        </p:nvSpPr>
        <p:spPr bwMode="auto">
          <a:xfrm>
            <a:off x="7010400" y="2152650"/>
            <a:ext cx="182563" cy="1733550"/>
          </a:xfrm>
          <a:prstGeom prst="rightBrace">
            <a:avLst>
              <a:gd name="adj1" fmla="val 85768"/>
              <a:gd name="adj2" fmla="val 50000"/>
            </a:avLst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8198" name="Text Box 6">
            <a:extLst>
              <a:ext uri="{FF2B5EF4-FFF2-40B4-BE49-F238E27FC236}">
                <a16:creationId xmlns:a16="http://schemas.microsoft.com/office/drawing/2014/main" id="{48266BD0-BC9B-42CA-BCE9-30375AF46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8838" y="2644775"/>
            <a:ext cx="17367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 sz="2200" dirty="0">
                <a:solidFill>
                  <a:schemeClr val="accent2"/>
                </a:solidFill>
                <a:latin typeface="+mn-lt"/>
              </a:rPr>
              <a:t>Categorical, Qualitative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>
            <a:extLst>
              <a:ext uri="{FF2B5EF4-FFF2-40B4-BE49-F238E27FC236}">
                <a16:creationId xmlns:a16="http://schemas.microsoft.com/office/drawing/2014/main" id="{16553EA7-E0F2-47E9-8C4E-A5B3F9E5B3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Euclidean Density – Cell-based</a:t>
            </a:r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7790ADF7-1F2F-4999-95CA-B0F84CDACA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Simplest approach is to divide region into a number of rectangular cells of equal volume and define density as # of points the cell contains.</a:t>
            </a:r>
          </a:p>
        </p:txBody>
      </p:sp>
      <p:grpSp>
        <p:nvGrpSpPr>
          <p:cNvPr id="77827" name="Group 3">
            <a:extLst>
              <a:ext uri="{FF2B5EF4-FFF2-40B4-BE49-F238E27FC236}">
                <a16:creationId xmlns:a16="http://schemas.microsoft.com/office/drawing/2014/main" id="{128FB27B-C092-497C-9DF8-D992F95F910A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2806700"/>
            <a:ext cx="7847013" cy="3746500"/>
            <a:chOff x="384" y="1671"/>
            <a:chExt cx="4943" cy="2360"/>
          </a:xfrm>
        </p:grpSpPr>
        <p:pic>
          <p:nvPicPr>
            <p:cNvPr id="77828" name="Picture 4">
              <a:extLst>
                <a:ext uri="{FF2B5EF4-FFF2-40B4-BE49-F238E27FC236}">
                  <a16:creationId xmlns:a16="http://schemas.microsoft.com/office/drawing/2014/main" id="{D5AEC291-7E36-48A3-BE09-C7ED9CE739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671"/>
              <a:ext cx="4943" cy="2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7829" name="Text Box 5">
              <a:extLst>
                <a:ext uri="{FF2B5EF4-FFF2-40B4-BE49-F238E27FC236}">
                  <a16:creationId xmlns:a16="http://schemas.microsoft.com/office/drawing/2014/main" id="{BFBCED46-A370-4D9B-9794-46FCF91390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1671"/>
              <a:ext cx="4943" cy="2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>
            <a:extLst>
              <a:ext uri="{FF2B5EF4-FFF2-40B4-BE49-F238E27FC236}">
                <a16:creationId xmlns:a16="http://schemas.microsoft.com/office/drawing/2014/main" id="{7846C9DA-95B5-432C-8A9D-C249CF8B28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Euclidean Density – Center-based</a:t>
            </a:r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6B1642B7-116E-437A-AC41-BC65C27C04D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Euclidean density is the number of points within a specified radius of the point</a:t>
            </a:r>
          </a:p>
          <a:p>
            <a:endParaRPr lang="en-US" altLang="en-US"/>
          </a:p>
        </p:txBody>
      </p:sp>
      <p:grpSp>
        <p:nvGrpSpPr>
          <p:cNvPr id="78851" name="Group 3">
            <a:extLst>
              <a:ext uri="{FF2B5EF4-FFF2-40B4-BE49-F238E27FC236}">
                <a16:creationId xmlns:a16="http://schemas.microsoft.com/office/drawing/2014/main" id="{39B9D87F-5D9A-49CE-B588-159378348DEB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2428875"/>
            <a:ext cx="5637213" cy="3817938"/>
            <a:chOff x="960" y="1530"/>
            <a:chExt cx="3551" cy="2405"/>
          </a:xfrm>
        </p:grpSpPr>
        <p:pic>
          <p:nvPicPr>
            <p:cNvPr id="78852" name="Picture 4">
              <a:extLst>
                <a:ext uri="{FF2B5EF4-FFF2-40B4-BE49-F238E27FC236}">
                  <a16:creationId xmlns:a16="http://schemas.microsoft.com/office/drawing/2014/main" id="{01650D53-7B5A-4EE7-AE67-CD74BE7FA8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1530"/>
              <a:ext cx="3551" cy="2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8853" name="Text Box 5">
              <a:extLst>
                <a:ext uri="{FF2B5EF4-FFF2-40B4-BE49-F238E27FC236}">
                  <a16:creationId xmlns:a16="http://schemas.microsoft.com/office/drawing/2014/main" id="{E0DBDEB5-D5C3-4E17-AE9A-7BFF6BAB88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" y="1530"/>
              <a:ext cx="3551" cy="2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78854" name="Picture 6">
            <a:extLst>
              <a:ext uri="{FF2B5EF4-FFF2-40B4-BE49-F238E27FC236}">
                <a16:creationId xmlns:a16="http://schemas.microsoft.com/office/drawing/2014/main" id="{D67A09EE-26E2-495E-BFBC-1926A8D4C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587" y="5867400"/>
            <a:ext cx="7016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FFE6665-CF7A-7410-997C-8B9B564A9636}"/>
              </a:ext>
            </a:extLst>
          </p:cNvPr>
          <p:cNvSpPr txBox="1"/>
          <p:nvPr/>
        </p:nvSpPr>
        <p:spPr>
          <a:xfrm>
            <a:off x="6781801" y="6492874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See Data Exploration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773" name="Picture 5">
            <a:extLst>
              <a:ext uri="{FF2B5EF4-FFF2-40B4-BE49-F238E27FC236}">
                <a16:creationId xmlns:a16="http://schemas.microsoft.com/office/drawing/2014/main" id="{A7607BA6-0280-4122-BFDD-CDD5099730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0" t="9091" r="57745" b="1"/>
          <a:stretch/>
        </p:blipFill>
        <p:spPr bwMode="auto">
          <a:xfrm>
            <a:off x="2642616" y="10"/>
            <a:ext cx="650138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769" name="Rectangle 1">
            <a:extLst>
              <a:ext uri="{FF2B5EF4-FFF2-40B4-BE49-F238E27FC236}">
                <a16:creationId xmlns:a16="http://schemas.microsoft.com/office/drawing/2014/main" id="{D00BFD33-F8F6-4452-B9AF-4FC98083F9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8320" y="1161288"/>
            <a:ext cx="2578608" cy="1124712"/>
          </a:xfrm>
        </p:spPr>
        <p:txBody>
          <a:bodyPr anchor="b">
            <a:normAutofit/>
          </a:bodyPr>
          <a:lstStyle/>
          <a:p>
            <a:r>
              <a:rPr lang="en-US" altLang="en-US" sz="2400" dirty="0"/>
              <a:t>You should know now about…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4DB7B061-EB52-48F2-B2A5-B0F6AA9D17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78320" y="2718054"/>
            <a:ext cx="2579180" cy="3207258"/>
          </a:xfrm>
        </p:spPr>
        <p:txBody>
          <a:bodyPr anchor="t">
            <a:normAutofit/>
          </a:bodyPr>
          <a:lstStyle/>
          <a:p>
            <a:r>
              <a:rPr lang="en-US" altLang="en-US" sz="1500" dirty="0"/>
              <a:t>Attributes/Features</a:t>
            </a:r>
          </a:p>
          <a:p>
            <a:r>
              <a:rPr lang="en-US" altLang="en-US" sz="1500" dirty="0"/>
              <a:t>Types of Data Sets</a:t>
            </a:r>
          </a:p>
          <a:p>
            <a:r>
              <a:rPr lang="en-US" altLang="en-US" sz="1500" dirty="0"/>
              <a:t>Data Quality</a:t>
            </a:r>
          </a:p>
          <a:p>
            <a:r>
              <a:rPr lang="en-US" altLang="en-US" sz="1500" dirty="0"/>
              <a:t>Data Preprocessing</a:t>
            </a:r>
          </a:p>
          <a:p>
            <a:r>
              <a:rPr lang="en-US" altLang="en-US" sz="1500" dirty="0"/>
              <a:t>Similarity and Dissimilarity</a:t>
            </a:r>
          </a:p>
          <a:p>
            <a:r>
              <a:rPr lang="en-US" altLang="en-US" sz="1500" dirty="0"/>
              <a:t>Density</a:t>
            </a:r>
          </a:p>
        </p:txBody>
      </p:sp>
    </p:spTree>
    <p:extLst>
      <p:ext uri="{BB962C8B-B14F-4D97-AF65-F5344CB8AC3E}">
        <p14:creationId xmlns:p14="http://schemas.microsoft.com/office/powerpoint/2010/main" val="161618492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A1744D21-70B8-4B0A-04B4-693B6AA58E3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96211773"/>
                  </p:ext>
                </p:extLst>
              </p:nvPr>
            </p:nvGraphicFramePr>
            <p:xfrm>
              <a:off x="649176" y="457200"/>
              <a:ext cx="8037623" cy="618744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332024">
                      <a:extLst>
                        <a:ext uri="{9D8B030D-6E8A-4147-A177-3AD203B41FA5}">
                          <a16:colId xmlns:a16="http://schemas.microsoft.com/office/drawing/2014/main" val="4283888766"/>
                        </a:ext>
                      </a:extLst>
                    </a:gridCol>
                    <a:gridCol w="2667000">
                      <a:extLst>
                        <a:ext uri="{9D8B030D-6E8A-4147-A177-3AD203B41FA5}">
                          <a16:colId xmlns:a16="http://schemas.microsoft.com/office/drawing/2014/main" val="3783848519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3177510393"/>
                        </a:ext>
                      </a:extLst>
                    </a:gridCol>
                    <a:gridCol w="2133599">
                      <a:extLst>
                        <a:ext uri="{9D8B030D-6E8A-4147-A177-3AD203B41FA5}">
                          <a16:colId xmlns:a16="http://schemas.microsoft.com/office/drawing/2014/main" val="2953595707"/>
                        </a:ext>
                      </a:extLst>
                    </a:gridCol>
                  </a:tblGrid>
                  <a:tr h="142240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en-US" sz="2000" b="1" dirty="0"/>
                            <a:t>Attribute Type</a:t>
                          </a:r>
                          <a:endParaRPr lang="en-US" altLang="en-US" sz="2000" b="1" dirty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en-US" sz="2000" b="1" dirty="0"/>
                            <a:t>Description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en-US" sz="2000" b="1" dirty="0"/>
                            <a:t>Examples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en-US" sz="2000" b="1" dirty="0"/>
                            <a:t>Operations</a:t>
                          </a:r>
                          <a:endParaRPr lang="en-US" altLang="en-US" sz="2000" b="1" dirty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712588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en-US" sz="2000" dirty="0"/>
                            <a:t>Nominal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en-US" sz="1400" dirty="0"/>
                            <a:t>The values of a nominal attribute are just different </a:t>
                          </a:r>
                          <a:r>
                            <a:rPr lang="en-US" altLang="en-US" sz="1400" b="1" dirty="0"/>
                            <a:t>names or labels</a:t>
                          </a:r>
                          <a:r>
                            <a:rPr lang="en-US" altLang="en-US" sz="1400" dirty="0"/>
                            <a:t>, i.e., nominal attributes provide only enough information to distinguish one object from another. </a:t>
                          </a:r>
                          <a:endParaRPr lang="en-US" altLang="en-US" sz="1400" dirty="0">
                            <a:latin typeface="+mn-lt"/>
                            <a:cs typeface="MS Mincho" panose="02020609040205080304" pitchFamily="49" charset="-12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en-US" sz="1400" dirty="0"/>
                            <a:t>zip codes, employee ID numbers, eye color, sex: {male, female}</a:t>
                          </a:r>
                        </a:p>
                        <a:p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400" b="0" smtClean="0">
                                    <a:latin typeface="Cambria Math" panose="02040503050406030204" pitchFamily="18" charset="0"/>
                                  </a:rPr>
                                  <m:t>=, ≠</m:t>
                                </m:r>
                              </m:oMath>
                            </m:oMathPara>
                          </a14:m>
                          <a:br>
                            <a:rPr lang="en-US" altLang="en-US" sz="1400" b="0" dirty="0"/>
                          </a:br>
                          <a:endParaRPr lang="en-US" altLang="en-US" sz="1400" b="0" dirty="0"/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en-US" sz="1400" b="0" dirty="0"/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en-US" sz="1400" dirty="0"/>
                            <a:t>mode, entropy, contingency correlation,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1400" b="0" smtClean="0">
                                      <a:latin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  <m:sup>
                                  <m:r>
                                    <a:rPr lang="en-US" altLang="en-US" sz="1400" b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en-US" sz="1400" dirty="0"/>
                            <a:t> test</a:t>
                          </a:r>
                        </a:p>
                        <a:p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590952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en-US" sz="2000" dirty="0"/>
                            <a:t>Ordinal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en-US" sz="1400" dirty="0"/>
                            <a:t>The values of an ordinal attribute provide enough information to </a:t>
                          </a:r>
                          <a:r>
                            <a:rPr lang="en-US" altLang="en-US" sz="1400" b="1" dirty="0"/>
                            <a:t>order objects</a:t>
                          </a:r>
                          <a:r>
                            <a:rPr lang="en-US" altLang="en-US" sz="1400" dirty="0"/>
                            <a:t>.</a:t>
                          </a:r>
                          <a:endParaRPr lang="en-US" altLang="en-US" sz="1400" dirty="0">
                            <a:latin typeface="+mn-lt"/>
                            <a:cs typeface="MS Mincho" panose="02020609040205080304" pitchFamily="49" charset="-12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en-US" sz="1400" dirty="0"/>
                            <a:t>zip codes, employee ID numbers, eye color, sex: {male, female}</a:t>
                          </a:r>
                        </a:p>
                        <a:p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en-US" sz="1400" b="0" dirty="0"/>
                            <a:t>Nominal +</a:t>
                          </a:r>
                          <a:r>
                            <a:rPr lang="en-US" altLang="en-US" sz="1400" b="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en-US" sz="1400" b="0" smtClean="0">
                                  <a:latin typeface="Cambria Math" panose="02040503050406030204" pitchFamily="18" charset="0"/>
                                </a:rPr>
                                <m:t>&lt;, &gt;</m:t>
                              </m:r>
                            </m:oMath>
                          </a14:m>
                          <a:endParaRPr lang="en-US" altLang="en-US" sz="1400" dirty="0"/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en-US" sz="1400" dirty="0"/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en-US" sz="1400" dirty="0"/>
                            <a:t>median, percentiles, rank correlation, run tests, sign tests</a:t>
                          </a:r>
                        </a:p>
                        <a:p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85555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en-US" sz="2000" dirty="0"/>
                            <a:t>Interval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en-US" sz="1400" dirty="0"/>
                            <a:t>For interval attributes, the </a:t>
                          </a:r>
                          <a:r>
                            <a:rPr lang="en-US" altLang="en-US" sz="1400" b="1" dirty="0"/>
                            <a:t>differences between values </a:t>
                          </a:r>
                          <a:r>
                            <a:rPr lang="en-US" altLang="en-US" sz="1400" dirty="0"/>
                            <a:t>are meaningful, i.e., a unit of measurement exists.  </a:t>
                          </a:r>
                          <a:endParaRPr lang="en-US" altLang="en-US" sz="1400" dirty="0">
                            <a:latin typeface="+mn-lt"/>
                            <a:cs typeface="MS Mincho" panose="02020609040205080304" pitchFamily="49" charset="-12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en-US" sz="1400" dirty="0"/>
                            <a:t>calendar dates, temperature in Celsius or Fahrenheit</a:t>
                          </a:r>
                        </a:p>
                        <a:p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en-US" sz="1400" b="0" dirty="0"/>
                            <a:t>Ordinal + </a:t>
                          </a:r>
                          <a14:m>
                            <m:oMath xmlns:m="http://schemas.openxmlformats.org/officeDocument/2006/math">
                              <m:r>
                                <a:rPr lang="en-US" altLang="en-US" sz="1400" b="0" smtClean="0">
                                  <a:latin typeface="Cambria Math" panose="02040503050406030204" pitchFamily="18" charset="0"/>
                                </a:rPr>
                                <m:t>+,−</m:t>
                              </m:r>
                            </m:oMath>
                          </a14:m>
                          <a:endParaRPr lang="en-US" altLang="en-US" sz="1400" dirty="0"/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en-US" sz="1400" dirty="0"/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en-US" sz="1400" dirty="0"/>
                            <a:t>mean, standard deviation, Pearson's correlation, t and F tests</a:t>
                          </a:r>
                        </a:p>
                        <a:p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90405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en-US" sz="2000" dirty="0"/>
                            <a:t>Ratio</a:t>
                          </a:r>
                        </a:p>
                        <a:p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en-US" sz="1400" dirty="0"/>
                            <a:t>For ratio variables, both differences and </a:t>
                          </a:r>
                          <a:r>
                            <a:rPr lang="en-US" altLang="en-US" sz="1400" b="1" dirty="0"/>
                            <a:t>ratios are meaningful</a:t>
                          </a:r>
                          <a:r>
                            <a:rPr lang="en-US" altLang="en-US" sz="1400" dirty="0"/>
                            <a:t>. Double the number means twice as much.</a:t>
                          </a:r>
                          <a:endParaRPr lang="en-US" altLang="en-US" sz="1400" dirty="0">
                            <a:latin typeface="+mn-lt"/>
                            <a:cs typeface="MS Mincho" panose="02020609040205080304" pitchFamily="49" charset="-12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en-US" sz="1400" dirty="0"/>
                            <a:t>temperature in Kelvin, monetary quantities, counts, age, mass, length, electrical current</a:t>
                          </a:r>
                        </a:p>
                        <a:p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en-US" sz="1400" dirty="0"/>
                            <a:t>Interval + </a:t>
                          </a:r>
                          <a14:m>
                            <m:oMath xmlns:m="http://schemas.openxmlformats.org/officeDocument/2006/math">
                              <m:r>
                                <a:rPr lang="en-US" altLang="en-US" sz="1400" b="0" smtClean="0">
                                  <a:latin typeface="Cambria Math" panose="02040503050406030204" pitchFamily="18" charset="0"/>
                                </a:rPr>
                                <m:t>∗,/</m:t>
                              </m:r>
                            </m:oMath>
                          </a14:m>
                          <a:endParaRPr lang="en-US" altLang="en-US" sz="1400" dirty="0"/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en-US" sz="1400" dirty="0"/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en-US" sz="1400" dirty="0"/>
                            <a:t>geometric mean, </a:t>
                          </a:r>
                          <a:br>
                            <a:rPr lang="en-US" altLang="en-US" sz="1400" dirty="0"/>
                          </a:br>
                          <a:r>
                            <a:rPr lang="en-US" altLang="en-US" sz="1400" dirty="0"/>
                            <a:t>harmonic mean, </a:t>
                          </a:r>
                          <a:br>
                            <a:rPr lang="en-US" altLang="en-US" sz="1400" dirty="0"/>
                          </a:br>
                          <a:r>
                            <a:rPr lang="en-US" altLang="en-US" sz="1400" dirty="0"/>
                            <a:t>percent variation</a:t>
                          </a:r>
                        </a:p>
                        <a:p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793170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A1744D21-70B8-4B0A-04B4-693B6AA58E3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96211773"/>
                  </p:ext>
                </p:extLst>
              </p:nvPr>
            </p:nvGraphicFramePr>
            <p:xfrm>
              <a:off x="649176" y="457200"/>
              <a:ext cx="8037623" cy="619220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332024">
                      <a:extLst>
                        <a:ext uri="{9D8B030D-6E8A-4147-A177-3AD203B41FA5}">
                          <a16:colId xmlns:a16="http://schemas.microsoft.com/office/drawing/2014/main" val="4283888766"/>
                        </a:ext>
                      </a:extLst>
                    </a:gridCol>
                    <a:gridCol w="2667000">
                      <a:extLst>
                        <a:ext uri="{9D8B030D-6E8A-4147-A177-3AD203B41FA5}">
                          <a16:colId xmlns:a16="http://schemas.microsoft.com/office/drawing/2014/main" val="3783848519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3177510393"/>
                        </a:ext>
                      </a:extLst>
                    </a:gridCol>
                    <a:gridCol w="2133599">
                      <a:extLst>
                        <a:ext uri="{9D8B030D-6E8A-4147-A177-3AD203B41FA5}">
                          <a16:colId xmlns:a16="http://schemas.microsoft.com/office/drawing/2014/main" val="2953595707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en-US" sz="2000" b="1" dirty="0"/>
                            <a:t>Attribute Type</a:t>
                          </a:r>
                          <a:endParaRPr lang="en-US" altLang="en-US" sz="2000" b="1" dirty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en-US" sz="2000" b="1" dirty="0"/>
                            <a:t>Description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en-US" sz="2000" b="1" dirty="0"/>
                            <a:t>Examples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en-US" sz="2000" b="1" dirty="0"/>
                            <a:t>Operations</a:t>
                          </a:r>
                          <a:endParaRPr lang="en-US" altLang="en-US" sz="2000" b="1" dirty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71258864"/>
                      </a:ext>
                    </a:extLst>
                  </a:tr>
                  <a:tr h="1376363">
                    <a:tc>
                      <a:txBody>
                        <a:bodyPr/>
                        <a:lstStyle/>
                        <a:p>
                          <a:r>
                            <a:rPr lang="en-US" altLang="en-US" sz="2000" dirty="0"/>
                            <a:t>Nominal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en-US" sz="1400" dirty="0"/>
                            <a:t>The values of a nominal attribute are just different </a:t>
                          </a:r>
                          <a:r>
                            <a:rPr lang="en-US" altLang="en-US" sz="1400" b="1" dirty="0"/>
                            <a:t>names or labels</a:t>
                          </a:r>
                          <a:r>
                            <a:rPr lang="en-US" altLang="en-US" sz="1400" dirty="0"/>
                            <a:t>, i.e., nominal attributes provide only enough information to distinguish one object from another. </a:t>
                          </a:r>
                          <a:endParaRPr lang="en-US" altLang="en-US" sz="1400" dirty="0">
                            <a:latin typeface="+mn-lt"/>
                            <a:cs typeface="MS Mincho" panose="02020609040205080304" pitchFamily="49" charset="-12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en-US" sz="1400" dirty="0"/>
                            <a:t>zip codes, employee ID numbers, eye color, sex: {male, female}</a:t>
                          </a:r>
                        </a:p>
                        <a:p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77143" t="-53097" r="-1429" b="-2995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59095210"/>
                      </a:ext>
                    </a:extLst>
                  </a:tr>
                  <a:tr h="1371600">
                    <a:tc>
                      <a:txBody>
                        <a:bodyPr/>
                        <a:lstStyle/>
                        <a:p>
                          <a:r>
                            <a:rPr lang="en-US" altLang="en-US" sz="2000" dirty="0"/>
                            <a:t>Ordinal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en-US" sz="1400" dirty="0"/>
                            <a:t>The values of an ordinal attribute provide enough information to </a:t>
                          </a:r>
                          <a:r>
                            <a:rPr lang="en-US" altLang="en-US" sz="1400" b="1" dirty="0"/>
                            <a:t>order objects</a:t>
                          </a:r>
                          <a:r>
                            <a:rPr lang="en-US" altLang="en-US" sz="1400" dirty="0"/>
                            <a:t>.</a:t>
                          </a:r>
                          <a:endParaRPr lang="en-US" altLang="en-US" sz="1400" dirty="0">
                            <a:latin typeface="+mn-lt"/>
                            <a:cs typeface="MS Mincho" panose="02020609040205080304" pitchFamily="49" charset="-12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en-US" sz="1400" dirty="0"/>
                            <a:t>zip codes, employee ID numbers, eye color, sex: {male, female}</a:t>
                          </a:r>
                        </a:p>
                        <a:p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77143" t="-153778" r="-1429" b="-2008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8555544"/>
                      </a:ext>
                    </a:extLst>
                  </a:tr>
                  <a:tr h="1371600">
                    <a:tc>
                      <a:txBody>
                        <a:bodyPr/>
                        <a:lstStyle/>
                        <a:p>
                          <a:r>
                            <a:rPr lang="en-US" altLang="en-US" sz="2000" dirty="0"/>
                            <a:t>Interval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en-US" sz="1400" dirty="0"/>
                            <a:t>For interval attributes, the </a:t>
                          </a:r>
                          <a:r>
                            <a:rPr lang="en-US" altLang="en-US" sz="1400" b="1" dirty="0"/>
                            <a:t>differences between values </a:t>
                          </a:r>
                          <a:r>
                            <a:rPr lang="en-US" altLang="en-US" sz="1400" dirty="0"/>
                            <a:t>are meaningful, i.e., a unit of measurement exists.  </a:t>
                          </a:r>
                          <a:endParaRPr lang="en-US" altLang="en-US" sz="1400" dirty="0">
                            <a:latin typeface="+mn-lt"/>
                            <a:cs typeface="MS Mincho" panose="02020609040205080304" pitchFamily="49" charset="-12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en-US" sz="1400" dirty="0"/>
                            <a:t>calendar dates, temperature in Celsius or Fahrenheit</a:t>
                          </a:r>
                        </a:p>
                        <a:p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77143" t="-253778" r="-1429" b="-1008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89040572"/>
                      </a:ext>
                    </a:extLst>
                  </a:tr>
                  <a:tr h="1371600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en-US" sz="2000" dirty="0"/>
                            <a:t>Ratio</a:t>
                          </a:r>
                        </a:p>
                        <a:p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en-US" sz="1400" dirty="0"/>
                            <a:t>For ratio variables, both differences and </a:t>
                          </a:r>
                          <a:r>
                            <a:rPr lang="en-US" altLang="en-US" sz="1400" b="1" dirty="0"/>
                            <a:t>ratios are meaningful</a:t>
                          </a:r>
                          <a:r>
                            <a:rPr lang="en-US" altLang="en-US" sz="1400" dirty="0"/>
                            <a:t>. Double the number means twice as much.</a:t>
                          </a:r>
                          <a:endParaRPr lang="en-US" altLang="en-US" sz="1400" dirty="0">
                            <a:latin typeface="+mn-lt"/>
                            <a:cs typeface="MS Mincho" panose="02020609040205080304" pitchFamily="49" charset="-12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en-US" sz="1400" dirty="0"/>
                            <a:t>temperature in Kelvin, monetary quantities, counts, age, mass, length, electrical current</a:t>
                          </a:r>
                        </a:p>
                        <a:p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77143" t="-353778" r="-1429" b="-8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79317030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1" name="Group 1">
            <a:extLst>
              <a:ext uri="{FF2B5EF4-FFF2-40B4-BE49-F238E27FC236}">
                <a16:creationId xmlns:a16="http://schemas.microsoft.com/office/drawing/2014/main" id="{5032640A-CA10-4C25-A6BD-77D883A900C8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304800"/>
            <a:ext cx="7923213" cy="6275388"/>
            <a:chOff x="432" y="192"/>
            <a:chExt cx="4991" cy="3953"/>
          </a:xfrm>
        </p:grpSpPr>
        <p:grpSp>
          <p:nvGrpSpPr>
            <p:cNvPr id="10242" name="Group 2">
              <a:extLst>
                <a:ext uri="{FF2B5EF4-FFF2-40B4-BE49-F238E27FC236}">
                  <a16:creationId xmlns:a16="http://schemas.microsoft.com/office/drawing/2014/main" id="{F3FD45AE-7FB1-4082-8B9B-99F2C3B10D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4" y="194"/>
              <a:ext cx="4985" cy="3949"/>
              <a:chOff x="434" y="194"/>
              <a:chExt cx="4985" cy="3949"/>
            </a:xfrm>
          </p:grpSpPr>
          <p:grpSp>
            <p:nvGrpSpPr>
              <p:cNvPr id="10243" name="Group 3">
                <a:extLst>
                  <a:ext uri="{FF2B5EF4-FFF2-40B4-BE49-F238E27FC236}">
                    <a16:creationId xmlns:a16="http://schemas.microsoft.com/office/drawing/2014/main" id="{4762C076-FAE2-44F2-8E28-5F2430F632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4" y="194"/>
                <a:ext cx="906" cy="565"/>
                <a:chOff x="434" y="194"/>
                <a:chExt cx="906" cy="565"/>
              </a:xfrm>
            </p:grpSpPr>
            <p:sp>
              <p:nvSpPr>
                <p:cNvPr id="10244" name="Rectangle 4">
                  <a:extLst>
                    <a:ext uri="{FF2B5EF4-FFF2-40B4-BE49-F238E27FC236}">
                      <a16:creationId xmlns:a16="http://schemas.microsoft.com/office/drawing/2014/main" id="{827AF71F-C738-417F-804F-7DC6B69348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4" y="194"/>
                  <a:ext cx="906" cy="565"/>
                </a:xfrm>
                <a:prstGeom prst="rect">
                  <a:avLst/>
                </a:prstGeom>
                <a:solidFill>
                  <a:srgbClr val="CCFFFF">
                    <a:alpha val="2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245" name="Group 5">
                  <a:extLst>
                    <a:ext uri="{FF2B5EF4-FFF2-40B4-BE49-F238E27FC236}">
                      <a16:creationId xmlns:a16="http://schemas.microsoft.com/office/drawing/2014/main" id="{C59F84E4-9494-4BEA-9AE7-7B95F42070F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4" y="194"/>
                  <a:ext cx="906" cy="565"/>
                  <a:chOff x="434" y="194"/>
                  <a:chExt cx="906" cy="565"/>
                </a:xfrm>
              </p:grpSpPr>
              <p:sp>
                <p:nvSpPr>
                  <p:cNvPr id="10246" name="Rectangle 6">
                    <a:extLst>
                      <a:ext uri="{FF2B5EF4-FFF2-40B4-BE49-F238E27FC236}">
                        <a16:creationId xmlns:a16="http://schemas.microsoft.com/office/drawing/2014/main" id="{4EE912EE-86F6-4B4B-9773-71B7CBD95F4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92" y="194"/>
                    <a:ext cx="792" cy="565"/>
                  </a:xfrm>
                  <a:prstGeom prst="rect">
                    <a:avLst/>
                  </a:prstGeom>
                  <a:solidFill>
                    <a:srgbClr val="CCFFFF">
                      <a:alpha val="20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/>
                  <a:lstStyle>
                    <a:lvl1pPr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DejaVu Sans" charset="0"/>
                      </a:defRPr>
                    </a:lvl1pPr>
                    <a:lvl2pPr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DejaVu Sans" charset="0"/>
                      </a:defRPr>
                    </a:lvl2pPr>
                    <a:lvl3pPr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DejaVu Sans" charset="0"/>
                      </a:defRPr>
                    </a:lvl3pPr>
                    <a:lvl4pPr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DejaVu Sans" charset="0"/>
                      </a:defRPr>
                    </a:lvl4pPr>
                    <a:lvl5pPr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DejaVu Sans" charset="0"/>
                      </a:defRPr>
                    </a:lvl5pPr>
                    <a:lvl6pPr marL="25146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DejaVu Sans" charset="0"/>
                      </a:defRPr>
                    </a:lvl6pPr>
                    <a:lvl7pPr marL="29718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DejaVu Sans" charset="0"/>
                      </a:defRPr>
                    </a:lvl7pPr>
                    <a:lvl8pPr marL="34290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DejaVu Sans" charset="0"/>
                      </a:defRPr>
                    </a:lvl8pPr>
                    <a:lvl9pPr marL="38862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DejaVu Sans" charset="0"/>
                      </a:defRPr>
                    </a:lvl9pPr>
                  </a:lstStyle>
                  <a:p>
                    <a:pPr algn="ctr" eaLnBrk="1" hangingPunct="1">
                      <a:buClrTx/>
                      <a:buFontTx/>
                      <a:buNone/>
                    </a:pPr>
                    <a:r>
                      <a:rPr lang="en-US" altLang="en-US" sz="1800" b="1">
                        <a:latin typeface="+mn-lt"/>
                        <a:cs typeface="Times New Roman" panose="02020603050405020304" pitchFamily="18" charset="0"/>
                      </a:rPr>
                      <a:t>Attribute Level</a:t>
                    </a:r>
                  </a:p>
                  <a:p>
                    <a:pPr algn="ctr">
                      <a:buClrTx/>
                      <a:buFontTx/>
                      <a:buNone/>
                    </a:pPr>
                    <a:endParaRPr lang="en-US" altLang="en-US" sz="1800" b="1">
                      <a:latin typeface="+mn-lt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247" name="Rectangle 7">
                    <a:extLst>
                      <a:ext uri="{FF2B5EF4-FFF2-40B4-BE49-F238E27FC236}">
                        <a16:creationId xmlns:a16="http://schemas.microsoft.com/office/drawing/2014/main" id="{E9D178F7-B3EF-4D89-BEFC-3FE7E587DF5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4" y="194"/>
                    <a:ext cx="906" cy="565"/>
                  </a:xfrm>
                  <a:prstGeom prst="rect">
                    <a:avLst/>
                  </a:prstGeom>
                  <a:noFill/>
                  <a:ln w="9525" cap="flat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0248" name="Group 8">
                <a:extLst>
                  <a:ext uri="{FF2B5EF4-FFF2-40B4-BE49-F238E27FC236}">
                    <a16:creationId xmlns:a16="http://schemas.microsoft.com/office/drawing/2014/main" id="{80A266C3-364C-4490-B4FA-DF29AF5F32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42" y="194"/>
                <a:ext cx="2243" cy="565"/>
                <a:chOff x="1342" y="194"/>
                <a:chExt cx="2243" cy="565"/>
              </a:xfrm>
            </p:grpSpPr>
            <p:sp>
              <p:nvSpPr>
                <p:cNvPr id="10249" name="Rectangle 9">
                  <a:extLst>
                    <a:ext uri="{FF2B5EF4-FFF2-40B4-BE49-F238E27FC236}">
                      <a16:creationId xmlns:a16="http://schemas.microsoft.com/office/drawing/2014/main" id="{DC5FFD44-EE4C-4FEE-AA42-5ED232357C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42" y="194"/>
                  <a:ext cx="2243" cy="565"/>
                </a:xfrm>
                <a:prstGeom prst="rect">
                  <a:avLst/>
                </a:prstGeom>
                <a:solidFill>
                  <a:srgbClr val="CCFFFF">
                    <a:alpha val="2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250" name="Group 10">
                  <a:extLst>
                    <a:ext uri="{FF2B5EF4-FFF2-40B4-BE49-F238E27FC236}">
                      <a16:creationId xmlns:a16="http://schemas.microsoft.com/office/drawing/2014/main" id="{759BC95D-B2B8-43C6-9771-D0CBDA1F1D7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42" y="194"/>
                  <a:ext cx="2243" cy="565"/>
                  <a:chOff x="1342" y="194"/>
                  <a:chExt cx="2243" cy="565"/>
                </a:xfrm>
              </p:grpSpPr>
              <p:sp>
                <p:nvSpPr>
                  <p:cNvPr id="10251" name="Rectangle 11">
                    <a:extLst>
                      <a:ext uri="{FF2B5EF4-FFF2-40B4-BE49-F238E27FC236}">
                        <a16:creationId xmlns:a16="http://schemas.microsoft.com/office/drawing/2014/main" id="{50CBF878-7EE6-4F73-85C0-3EE71CFC976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399" y="194"/>
                    <a:ext cx="2128" cy="565"/>
                  </a:xfrm>
                  <a:prstGeom prst="rect">
                    <a:avLst/>
                  </a:prstGeom>
                  <a:solidFill>
                    <a:srgbClr val="CCFFFF">
                      <a:alpha val="20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/>
                  <a:lstStyle>
                    <a:lvl1pPr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DejaVu Sans" charset="0"/>
                      </a:defRPr>
                    </a:lvl1pPr>
                    <a:lvl2pPr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DejaVu Sans" charset="0"/>
                      </a:defRPr>
                    </a:lvl2pPr>
                    <a:lvl3pPr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DejaVu Sans" charset="0"/>
                      </a:defRPr>
                    </a:lvl3pPr>
                    <a:lvl4pPr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DejaVu Sans" charset="0"/>
                      </a:defRPr>
                    </a:lvl4pPr>
                    <a:lvl5pPr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DejaVu Sans" charset="0"/>
                      </a:defRPr>
                    </a:lvl5pPr>
                    <a:lvl6pPr marL="25146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DejaVu Sans" charset="0"/>
                      </a:defRPr>
                    </a:lvl6pPr>
                    <a:lvl7pPr marL="29718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DejaVu Sans" charset="0"/>
                      </a:defRPr>
                    </a:lvl7pPr>
                    <a:lvl8pPr marL="34290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DejaVu Sans" charset="0"/>
                      </a:defRPr>
                    </a:lvl8pPr>
                    <a:lvl9pPr marL="38862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DejaVu Sans" charset="0"/>
                      </a:defRPr>
                    </a:lvl9pPr>
                  </a:lstStyle>
                  <a:p>
                    <a:pPr algn="ctr" eaLnBrk="1" hangingPunct="1">
                      <a:buClrTx/>
                      <a:buFontTx/>
                      <a:buNone/>
                    </a:pPr>
                    <a:r>
                      <a:rPr lang="en-US" altLang="en-US" sz="1800" b="1">
                        <a:latin typeface="+mn-lt"/>
                        <a:cs typeface="Times New Roman" panose="02020603050405020304" pitchFamily="18" charset="0"/>
                      </a:rPr>
                      <a:t>Transformation</a:t>
                    </a:r>
                  </a:p>
                  <a:p>
                    <a:pPr algn="ctr">
                      <a:buClrTx/>
                      <a:buFontTx/>
                      <a:buNone/>
                    </a:pPr>
                    <a:endParaRPr lang="en-US" altLang="en-US" sz="1800" b="1">
                      <a:latin typeface="+mn-lt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252" name="Rectangle 12">
                    <a:extLst>
                      <a:ext uri="{FF2B5EF4-FFF2-40B4-BE49-F238E27FC236}">
                        <a16:creationId xmlns:a16="http://schemas.microsoft.com/office/drawing/2014/main" id="{0F2DA421-93E2-4363-81B2-CC430C13214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342" y="194"/>
                    <a:ext cx="2243" cy="565"/>
                  </a:xfrm>
                  <a:prstGeom prst="rect">
                    <a:avLst/>
                  </a:prstGeom>
                  <a:noFill/>
                  <a:ln w="9525" cap="flat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0253" name="Group 13">
                <a:extLst>
                  <a:ext uri="{FF2B5EF4-FFF2-40B4-BE49-F238E27FC236}">
                    <a16:creationId xmlns:a16="http://schemas.microsoft.com/office/drawing/2014/main" id="{9CB7788A-4309-4580-B12B-10176DAFA71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86" y="194"/>
                <a:ext cx="1833" cy="565"/>
                <a:chOff x="3586" y="194"/>
                <a:chExt cx="1833" cy="565"/>
              </a:xfrm>
            </p:grpSpPr>
            <p:sp>
              <p:nvSpPr>
                <p:cNvPr id="10254" name="Rectangle 14">
                  <a:extLst>
                    <a:ext uri="{FF2B5EF4-FFF2-40B4-BE49-F238E27FC236}">
                      <a16:creationId xmlns:a16="http://schemas.microsoft.com/office/drawing/2014/main" id="{B2699423-2357-4008-B8CB-85A50AC7BF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86" y="194"/>
                  <a:ext cx="1833" cy="565"/>
                </a:xfrm>
                <a:prstGeom prst="rect">
                  <a:avLst/>
                </a:prstGeom>
                <a:solidFill>
                  <a:srgbClr val="CCFFFF">
                    <a:alpha val="2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255" name="Group 15">
                  <a:extLst>
                    <a:ext uri="{FF2B5EF4-FFF2-40B4-BE49-F238E27FC236}">
                      <a16:creationId xmlns:a16="http://schemas.microsoft.com/office/drawing/2014/main" id="{90DCA885-6057-404C-89E3-73E0736080D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86" y="194"/>
                  <a:ext cx="1832" cy="565"/>
                  <a:chOff x="3586" y="194"/>
                  <a:chExt cx="1832" cy="565"/>
                </a:xfrm>
              </p:grpSpPr>
              <p:sp>
                <p:nvSpPr>
                  <p:cNvPr id="10256" name="Rectangle 16">
                    <a:extLst>
                      <a:ext uri="{FF2B5EF4-FFF2-40B4-BE49-F238E27FC236}">
                        <a16:creationId xmlns:a16="http://schemas.microsoft.com/office/drawing/2014/main" id="{3A940C3C-A235-4AF9-AE80-056E85B0BD8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44" y="194"/>
                    <a:ext cx="1718" cy="565"/>
                  </a:xfrm>
                  <a:prstGeom prst="rect">
                    <a:avLst/>
                  </a:prstGeom>
                  <a:solidFill>
                    <a:srgbClr val="CCFFFF">
                      <a:alpha val="20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/>
                  <a:lstStyle>
                    <a:lvl1pPr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DejaVu Sans" charset="0"/>
                      </a:defRPr>
                    </a:lvl1pPr>
                    <a:lvl2pPr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DejaVu Sans" charset="0"/>
                      </a:defRPr>
                    </a:lvl2pPr>
                    <a:lvl3pPr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DejaVu Sans" charset="0"/>
                      </a:defRPr>
                    </a:lvl3pPr>
                    <a:lvl4pPr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DejaVu Sans" charset="0"/>
                      </a:defRPr>
                    </a:lvl4pPr>
                    <a:lvl5pPr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DejaVu Sans" charset="0"/>
                      </a:defRPr>
                    </a:lvl5pPr>
                    <a:lvl6pPr marL="25146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DejaVu Sans" charset="0"/>
                      </a:defRPr>
                    </a:lvl6pPr>
                    <a:lvl7pPr marL="29718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DejaVu Sans" charset="0"/>
                      </a:defRPr>
                    </a:lvl7pPr>
                    <a:lvl8pPr marL="34290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DejaVu Sans" charset="0"/>
                      </a:defRPr>
                    </a:lvl8pPr>
                    <a:lvl9pPr marL="38862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DejaVu Sans" charset="0"/>
                      </a:defRPr>
                    </a:lvl9pPr>
                  </a:lstStyle>
                  <a:p>
                    <a:pPr algn="ctr" eaLnBrk="1" hangingPunct="1">
                      <a:buClrTx/>
                      <a:buFontTx/>
                      <a:buNone/>
                    </a:pPr>
                    <a:r>
                      <a:rPr lang="en-US" altLang="en-US" sz="1800" b="1">
                        <a:latin typeface="+mn-lt"/>
                        <a:cs typeface="Times New Roman" panose="02020603050405020304" pitchFamily="18" charset="0"/>
                      </a:rPr>
                      <a:t>Comments</a:t>
                    </a:r>
                  </a:p>
                  <a:p>
                    <a:pPr algn="ctr">
                      <a:buClrTx/>
                      <a:buFontTx/>
                      <a:buNone/>
                    </a:pPr>
                    <a:endParaRPr lang="en-US" altLang="en-US" sz="1800" b="1">
                      <a:latin typeface="+mn-lt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257" name="Rectangle 17">
                    <a:extLst>
                      <a:ext uri="{FF2B5EF4-FFF2-40B4-BE49-F238E27FC236}">
                        <a16:creationId xmlns:a16="http://schemas.microsoft.com/office/drawing/2014/main" id="{F9606ED4-7AEE-4406-9189-23D88DF76BD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86" y="194"/>
                    <a:ext cx="1832" cy="565"/>
                  </a:xfrm>
                  <a:prstGeom prst="rect">
                    <a:avLst/>
                  </a:prstGeom>
                  <a:noFill/>
                  <a:ln w="9525" cap="flat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0258" name="Group 18">
                <a:extLst>
                  <a:ext uri="{FF2B5EF4-FFF2-40B4-BE49-F238E27FC236}">
                    <a16:creationId xmlns:a16="http://schemas.microsoft.com/office/drawing/2014/main" id="{09861E38-D134-44EC-834D-760C1BD4BE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4" y="760"/>
                <a:ext cx="906" cy="781"/>
                <a:chOff x="434" y="760"/>
                <a:chExt cx="906" cy="781"/>
              </a:xfrm>
            </p:grpSpPr>
            <p:sp>
              <p:nvSpPr>
                <p:cNvPr id="10259" name="Rectangle 19">
                  <a:extLst>
                    <a:ext uri="{FF2B5EF4-FFF2-40B4-BE49-F238E27FC236}">
                      <a16:creationId xmlns:a16="http://schemas.microsoft.com/office/drawing/2014/main" id="{3F866E70-F253-4E81-8AB7-11D8044576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2" y="760"/>
                  <a:ext cx="792" cy="78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/>
                <a:lstStyle>
                  <a:lvl1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1pPr>
                  <a:lvl2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2pPr>
                  <a:lvl3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3pPr>
                  <a:lvl4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4pPr>
                  <a:lvl5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9pPr>
                </a:lstStyle>
                <a:p>
                  <a:pPr algn="ctr" eaLnBrk="1" hangingPunct="1">
                    <a:buClrTx/>
                    <a:buFontTx/>
                    <a:buNone/>
                  </a:pPr>
                  <a:r>
                    <a:rPr lang="en-US" altLang="en-US" sz="1800">
                      <a:latin typeface="+mn-lt"/>
                      <a:cs typeface="Times New Roman" panose="02020603050405020304" pitchFamily="18" charset="0"/>
                    </a:rPr>
                    <a:t>Nominal</a:t>
                  </a:r>
                </a:p>
                <a:p>
                  <a:pPr algn="ctr">
                    <a:buClrTx/>
                    <a:buFontTx/>
                    <a:buNone/>
                  </a:pPr>
                  <a:endParaRPr lang="en-US" altLang="en-US" sz="1800">
                    <a:latin typeface="+mn-lt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60" name="Rectangle 20">
                  <a:extLst>
                    <a:ext uri="{FF2B5EF4-FFF2-40B4-BE49-F238E27FC236}">
                      <a16:creationId xmlns:a16="http://schemas.microsoft.com/office/drawing/2014/main" id="{93A0F215-CAF8-4D43-AE56-E265AF92AB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4" y="760"/>
                  <a:ext cx="906" cy="781"/>
                </a:xfrm>
                <a:prstGeom prst="rect">
                  <a:avLst/>
                </a:prstGeom>
                <a:noFill/>
                <a:ln w="9525" cap="flat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261" name="Group 21">
                <a:extLst>
                  <a:ext uri="{FF2B5EF4-FFF2-40B4-BE49-F238E27FC236}">
                    <a16:creationId xmlns:a16="http://schemas.microsoft.com/office/drawing/2014/main" id="{E6D6DCFC-C96E-400D-B6AF-FB4FAAA9CD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42" y="760"/>
                <a:ext cx="2243" cy="781"/>
                <a:chOff x="1342" y="760"/>
                <a:chExt cx="2243" cy="781"/>
              </a:xfrm>
            </p:grpSpPr>
            <p:sp>
              <p:nvSpPr>
                <p:cNvPr id="10262" name="Rectangle 22">
                  <a:extLst>
                    <a:ext uri="{FF2B5EF4-FFF2-40B4-BE49-F238E27FC236}">
                      <a16:creationId xmlns:a16="http://schemas.microsoft.com/office/drawing/2014/main" id="{FCC21BCE-24BE-43FC-95DC-88B68198B2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99" y="760"/>
                  <a:ext cx="2129" cy="78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/>
                <a:lstStyle>
                  <a:lvl1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1pPr>
                  <a:lvl2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2pPr>
                  <a:lvl3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3pPr>
                  <a:lvl4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4pPr>
                  <a:lvl5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9pPr>
                </a:lstStyle>
                <a:p>
                  <a:pPr eaLnBrk="1" hangingPunct="1">
                    <a:buClrTx/>
                    <a:buFontTx/>
                    <a:buNone/>
                  </a:pPr>
                  <a:r>
                    <a:rPr lang="en-US" altLang="en-US" sz="1800">
                      <a:latin typeface="+mn-lt"/>
                      <a:cs typeface="MS Mincho" panose="02020609040205080304" pitchFamily="49" charset="-128"/>
                    </a:rPr>
                    <a:t>Any permutation of values</a:t>
                  </a:r>
                </a:p>
                <a:p>
                  <a:pPr>
                    <a:buClrTx/>
                    <a:buFontTx/>
                    <a:buNone/>
                  </a:pPr>
                  <a:endParaRPr lang="en-US" altLang="en-US" sz="1800">
                    <a:latin typeface="+mn-lt"/>
                    <a:cs typeface="MS Mincho" panose="02020609040205080304" pitchFamily="49" charset="-128"/>
                  </a:endParaRPr>
                </a:p>
              </p:txBody>
            </p:sp>
            <p:sp>
              <p:nvSpPr>
                <p:cNvPr id="10263" name="Rectangle 23">
                  <a:extLst>
                    <a:ext uri="{FF2B5EF4-FFF2-40B4-BE49-F238E27FC236}">
                      <a16:creationId xmlns:a16="http://schemas.microsoft.com/office/drawing/2014/main" id="{BC92F55B-CB68-48E4-993B-5067C1B353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42" y="760"/>
                  <a:ext cx="2243" cy="781"/>
                </a:xfrm>
                <a:prstGeom prst="rect">
                  <a:avLst/>
                </a:prstGeom>
                <a:noFill/>
                <a:ln w="9525" cap="flat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264" name="Group 24">
                <a:extLst>
                  <a:ext uri="{FF2B5EF4-FFF2-40B4-BE49-F238E27FC236}">
                    <a16:creationId xmlns:a16="http://schemas.microsoft.com/office/drawing/2014/main" id="{7F7C2BA6-C475-4E5C-B38E-2584A31A36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86" y="760"/>
                <a:ext cx="1833" cy="781"/>
                <a:chOff x="3586" y="760"/>
                <a:chExt cx="1833" cy="781"/>
              </a:xfrm>
            </p:grpSpPr>
            <p:sp>
              <p:nvSpPr>
                <p:cNvPr id="10265" name="Rectangle 25">
                  <a:extLst>
                    <a:ext uri="{FF2B5EF4-FFF2-40B4-BE49-F238E27FC236}">
                      <a16:creationId xmlns:a16="http://schemas.microsoft.com/office/drawing/2014/main" id="{0FBD374B-CAC2-4B8D-ABB3-A985CA8AE2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44" y="760"/>
                  <a:ext cx="1719" cy="78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/>
                <a:lstStyle>
                  <a:lvl1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1pPr>
                  <a:lvl2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2pPr>
                  <a:lvl3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3pPr>
                  <a:lvl4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4pPr>
                  <a:lvl5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9pPr>
                </a:lstStyle>
                <a:p>
                  <a:pPr eaLnBrk="1" hangingPunct="1">
                    <a:buClrTx/>
                    <a:buFontTx/>
                    <a:buNone/>
                  </a:pPr>
                  <a:r>
                    <a:rPr lang="en-US" altLang="en-US" sz="1800">
                      <a:latin typeface="+mn-lt"/>
                      <a:cs typeface="Times New Roman" panose="02020603050405020304" pitchFamily="18" charset="0"/>
                    </a:rPr>
                    <a:t>If all employee ID numbers were reassigned, would it make any difference?</a:t>
                  </a:r>
                </a:p>
                <a:p>
                  <a:pPr>
                    <a:buClrTx/>
                    <a:buFontTx/>
                    <a:buNone/>
                  </a:pPr>
                  <a:endParaRPr lang="en-US" altLang="en-US" sz="1800">
                    <a:latin typeface="+mn-lt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66" name="Rectangle 26">
                  <a:extLst>
                    <a:ext uri="{FF2B5EF4-FFF2-40B4-BE49-F238E27FC236}">
                      <a16:creationId xmlns:a16="http://schemas.microsoft.com/office/drawing/2014/main" id="{14AFDECD-8760-417A-A7B1-DE2AF40256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86" y="760"/>
                  <a:ext cx="1833" cy="781"/>
                </a:xfrm>
                <a:prstGeom prst="rect">
                  <a:avLst/>
                </a:prstGeom>
                <a:noFill/>
                <a:ln w="9525" cap="flat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267" name="Group 27">
                <a:extLst>
                  <a:ext uri="{FF2B5EF4-FFF2-40B4-BE49-F238E27FC236}">
                    <a16:creationId xmlns:a16="http://schemas.microsoft.com/office/drawing/2014/main" id="{75E28B40-2820-45FC-B2AB-667282AF85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4" y="1542"/>
                <a:ext cx="906" cy="1036"/>
                <a:chOff x="434" y="1542"/>
                <a:chExt cx="906" cy="1036"/>
              </a:xfrm>
            </p:grpSpPr>
            <p:sp>
              <p:nvSpPr>
                <p:cNvPr id="10268" name="Rectangle 28">
                  <a:extLst>
                    <a:ext uri="{FF2B5EF4-FFF2-40B4-BE49-F238E27FC236}">
                      <a16:creationId xmlns:a16="http://schemas.microsoft.com/office/drawing/2014/main" id="{809AEBB3-D97F-4E68-B838-3AD786D3C9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2" y="1542"/>
                  <a:ext cx="792" cy="10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/>
                <a:lstStyle>
                  <a:lvl1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1pPr>
                  <a:lvl2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2pPr>
                  <a:lvl3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3pPr>
                  <a:lvl4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4pPr>
                  <a:lvl5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9pPr>
                </a:lstStyle>
                <a:p>
                  <a:pPr algn="ctr" eaLnBrk="1" hangingPunct="1">
                    <a:buClrTx/>
                    <a:buFontTx/>
                    <a:buNone/>
                  </a:pPr>
                  <a:r>
                    <a:rPr lang="en-US" altLang="en-US" sz="1800">
                      <a:latin typeface="+mn-lt"/>
                      <a:cs typeface="Times New Roman" panose="02020603050405020304" pitchFamily="18" charset="0"/>
                    </a:rPr>
                    <a:t>Ordinal</a:t>
                  </a:r>
                </a:p>
                <a:p>
                  <a:pPr algn="ctr">
                    <a:buClrTx/>
                    <a:buFontTx/>
                    <a:buNone/>
                  </a:pPr>
                  <a:endParaRPr lang="en-US" altLang="en-US" sz="1800">
                    <a:latin typeface="+mn-lt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69" name="Rectangle 29">
                  <a:extLst>
                    <a:ext uri="{FF2B5EF4-FFF2-40B4-BE49-F238E27FC236}">
                      <a16:creationId xmlns:a16="http://schemas.microsoft.com/office/drawing/2014/main" id="{EC170FD1-A3BA-471F-961C-9EF953B517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4" y="1542"/>
                  <a:ext cx="906" cy="1036"/>
                </a:xfrm>
                <a:prstGeom prst="rect">
                  <a:avLst/>
                </a:prstGeom>
                <a:noFill/>
                <a:ln w="9525" cap="flat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270" name="Group 30">
                <a:extLst>
                  <a:ext uri="{FF2B5EF4-FFF2-40B4-BE49-F238E27FC236}">
                    <a16:creationId xmlns:a16="http://schemas.microsoft.com/office/drawing/2014/main" id="{9E276202-F88E-4A07-9D86-7AC9E091B5F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42" y="1542"/>
                <a:ext cx="2243" cy="1036"/>
                <a:chOff x="1342" y="1542"/>
                <a:chExt cx="2243" cy="1036"/>
              </a:xfrm>
            </p:grpSpPr>
            <p:sp>
              <p:nvSpPr>
                <p:cNvPr id="10271" name="Rectangle 31">
                  <a:extLst>
                    <a:ext uri="{FF2B5EF4-FFF2-40B4-BE49-F238E27FC236}">
                      <a16:creationId xmlns:a16="http://schemas.microsoft.com/office/drawing/2014/main" id="{E977FD47-764B-4391-9053-9B097EE62B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99" y="1542"/>
                  <a:ext cx="2129" cy="10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/>
                <a:lstStyle>
                  <a:lvl1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1pPr>
                  <a:lvl2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2pPr>
                  <a:lvl3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3pPr>
                  <a:lvl4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4pPr>
                  <a:lvl5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9pPr>
                </a:lstStyle>
                <a:p>
                  <a:pPr eaLnBrk="1" hangingPunct="1">
                    <a:buClrTx/>
                    <a:buFontTx/>
                    <a:buNone/>
                  </a:pPr>
                  <a:r>
                    <a:rPr lang="en-US" altLang="en-US" sz="1800">
                      <a:latin typeface="+mn-lt"/>
                      <a:cs typeface="MS Mincho" panose="02020609040205080304" pitchFamily="49" charset="-128"/>
                    </a:rPr>
                    <a:t>An order preserving change of values, i.e., </a:t>
                  </a:r>
                  <a:br>
                    <a:rPr lang="en-US" altLang="en-US" sz="1800">
                      <a:latin typeface="+mn-lt"/>
                      <a:cs typeface="MS Mincho" panose="02020609040205080304" pitchFamily="49" charset="-128"/>
                    </a:rPr>
                  </a:br>
                  <a:r>
                    <a:rPr lang="en-US" altLang="en-US" sz="1800" i="1">
                      <a:latin typeface="+mn-lt"/>
                      <a:cs typeface="MS Mincho" panose="02020609040205080304" pitchFamily="49" charset="-128"/>
                    </a:rPr>
                    <a:t>new_value = f(old_value) </a:t>
                  </a:r>
                  <a:br>
                    <a:rPr lang="en-US" altLang="en-US" sz="1800" i="1">
                      <a:latin typeface="+mn-lt"/>
                      <a:cs typeface="MS Mincho" panose="02020609040205080304" pitchFamily="49" charset="-128"/>
                    </a:rPr>
                  </a:br>
                  <a:r>
                    <a:rPr lang="en-US" altLang="en-US" sz="1800">
                      <a:latin typeface="+mn-lt"/>
                      <a:cs typeface="MS Mincho" panose="02020609040205080304" pitchFamily="49" charset="-128"/>
                    </a:rPr>
                    <a:t>where </a:t>
                  </a:r>
                  <a:r>
                    <a:rPr lang="en-US" altLang="en-US" sz="1800" i="1">
                      <a:latin typeface="+mn-lt"/>
                      <a:cs typeface="MS Mincho" panose="02020609040205080304" pitchFamily="49" charset="-128"/>
                    </a:rPr>
                    <a:t>f</a:t>
                  </a:r>
                  <a:r>
                    <a:rPr lang="en-US" altLang="en-US" sz="1800">
                      <a:latin typeface="+mn-lt"/>
                      <a:cs typeface="MS Mincho" panose="02020609040205080304" pitchFamily="49" charset="-128"/>
                    </a:rPr>
                    <a:t> is a monotonic function.</a:t>
                  </a:r>
                </a:p>
                <a:p>
                  <a:pPr>
                    <a:buClrTx/>
                    <a:buFontTx/>
                    <a:buNone/>
                  </a:pPr>
                  <a:endParaRPr lang="en-US" altLang="en-US" sz="1800">
                    <a:latin typeface="+mn-lt"/>
                    <a:cs typeface="MS Mincho" panose="02020609040205080304" pitchFamily="49" charset="-128"/>
                  </a:endParaRPr>
                </a:p>
              </p:txBody>
            </p:sp>
            <p:sp>
              <p:nvSpPr>
                <p:cNvPr id="10272" name="Rectangle 32">
                  <a:extLst>
                    <a:ext uri="{FF2B5EF4-FFF2-40B4-BE49-F238E27FC236}">
                      <a16:creationId xmlns:a16="http://schemas.microsoft.com/office/drawing/2014/main" id="{61DC311F-33CD-4FA7-A6EF-AA59285721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42" y="1542"/>
                  <a:ext cx="2243" cy="1036"/>
                </a:xfrm>
                <a:prstGeom prst="rect">
                  <a:avLst/>
                </a:prstGeom>
                <a:noFill/>
                <a:ln w="9525" cap="flat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273" name="Group 33">
                <a:extLst>
                  <a:ext uri="{FF2B5EF4-FFF2-40B4-BE49-F238E27FC236}">
                    <a16:creationId xmlns:a16="http://schemas.microsoft.com/office/drawing/2014/main" id="{90638287-A021-4B95-AEE7-FD975C1A8A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86" y="1542"/>
                <a:ext cx="1833" cy="1036"/>
                <a:chOff x="3586" y="1542"/>
                <a:chExt cx="1833" cy="1036"/>
              </a:xfrm>
            </p:grpSpPr>
            <p:sp>
              <p:nvSpPr>
                <p:cNvPr id="10274" name="Rectangle 34">
                  <a:extLst>
                    <a:ext uri="{FF2B5EF4-FFF2-40B4-BE49-F238E27FC236}">
                      <a16:creationId xmlns:a16="http://schemas.microsoft.com/office/drawing/2014/main" id="{360A429F-05D6-4A40-9479-3335E9CEEF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44" y="1542"/>
                  <a:ext cx="1719" cy="10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/>
                <a:lstStyle>
                  <a:lvl1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1pPr>
                  <a:lvl2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2pPr>
                  <a:lvl3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3pPr>
                  <a:lvl4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4pPr>
                  <a:lvl5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9pPr>
                </a:lstStyle>
                <a:p>
                  <a:pPr eaLnBrk="1" hangingPunct="1">
                    <a:buClrTx/>
                    <a:buFontTx/>
                    <a:buNone/>
                  </a:pPr>
                  <a:r>
                    <a:rPr lang="en-US" altLang="en-US" sz="1800">
                      <a:latin typeface="+mn-lt"/>
                      <a:cs typeface="Times New Roman" panose="02020603050405020304" pitchFamily="18" charset="0"/>
                    </a:rPr>
                    <a:t>An attribute encompassing the notion of good, better best can be represented equally well by the values {1, 2, 3} or by { 0.5, 1, 10}.</a:t>
                  </a:r>
                </a:p>
                <a:p>
                  <a:pPr>
                    <a:buClrTx/>
                    <a:buFontTx/>
                    <a:buNone/>
                  </a:pPr>
                  <a:endParaRPr lang="en-US" altLang="en-US" sz="1800">
                    <a:latin typeface="+mn-lt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75" name="Rectangle 35">
                  <a:extLst>
                    <a:ext uri="{FF2B5EF4-FFF2-40B4-BE49-F238E27FC236}">
                      <a16:creationId xmlns:a16="http://schemas.microsoft.com/office/drawing/2014/main" id="{7EABFEFE-E90E-4764-AC7A-460FE0416D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86" y="1542"/>
                  <a:ext cx="1833" cy="1036"/>
                </a:xfrm>
                <a:prstGeom prst="rect">
                  <a:avLst/>
                </a:prstGeom>
                <a:noFill/>
                <a:ln w="9525" cap="flat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276" name="Group 36">
                <a:extLst>
                  <a:ext uri="{FF2B5EF4-FFF2-40B4-BE49-F238E27FC236}">
                    <a16:creationId xmlns:a16="http://schemas.microsoft.com/office/drawing/2014/main" id="{F5F34CD6-885F-4DCF-B6DC-66C29A4DE9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4" y="2579"/>
                <a:ext cx="906" cy="1036"/>
                <a:chOff x="434" y="2579"/>
                <a:chExt cx="906" cy="1036"/>
              </a:xfrm>
            </p:grpSpPr>
            <p:sp>
              <p:nvSpPr>
                <p:cNvPr id="10277" name="Rectangle 37">
                  <a:extLst>
                    <a:ext uri="{FF2B5EF4-FFF2-40B4-BE49-F238E27FC236}">
                      <a16:creationId xmlns:a16="http://schemas.microsoft.com/office/drawing/2014/main" id="{370ABF59-42D8-4629-AD9C-D574B5A137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2" y="2579"/>
                  <a:ext cx="792" cy="10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/>
                <a:lstStyle>
                  <a:lvl1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1pPr>
                  <a:lvl2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2pPr>
                  <a:lvl3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3pPr>
                  <a:lvl4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4pPr>
                  <a:lvl5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9pPr>
                </a:lstStyle>
                <a:p>
                  <a:pPr algn="ctr" eaLnBrk="1" hangingPunct="1">
                    <a:buClrTx/>
                    <a:buFontTx/>
                    <a:buNone/>
                  </a:pPr>
                  <a:r>
                    <a:rPr lang="en-US" altLang="en-US" sz="1800">
                      <a:latin typeface="+mn-lt"/>
                      <a:cs typeface="Times New Roman" panose="02020603050405020304" pitchFamily="18" charset="0"/>
                    </a:rPr>
                    <a:t>Interval</a:t>
                  </a:r>
                </a:p>
                <a:p>
                  <a:pPr algn="ctr">
                    <a:buClrTx/>
                    <a:buFontTx/>
                    <a:buNone/>
                  </a:pPr>
                  <a:endParaRPr lang="en-US" altLang="en-US" sz="1800">
                    <a:latin typeface="+mn-lt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78" name="Rectangle 38">
                  <a:extLst>
                    <a:ext uri="{FF2B5EF4-FFF2-40B4-BE49-F238E27FC236}">
                      <a16:creationId xmlns:a16="http://schemas.microsoft.com/office/drawing/2014/main" id="{DCF62EA2-2361-41CE-B932-DCE5D7B32A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4" y="2579"/>
                  <a:ext cx="906" cy="1036"/>
                </a:xfrm>
                <a:prstGeom prst="rect">
                  <a:avLst/>
                </a:prstGeom>
                <a:noFill/>
                <a:ln w="9525" cap="flat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279" name="Group 39">
                <a:extLst>
                  <a:ext uri="{FF2B5EF4-FFF2-40B4-BE49-F238E27FC236}">
                    <a16:creationId xmlns:a16="http://schemas.microsoft.com/office/drawing/2014/main" id="{0EB9460D-3A61-4107-BE85-D562ECB801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42" y="2579"/>
                <a:ext cx="2243" cy="1036"/>
                <a:chOff x="1342" y="2579"/>
                <a:chExt cx="2243" cy="1036"/>
              </a:xfrm>
            </p:grpSpPr>
            <p:sp>
              <p:nvSpPr>
                <p:cNvPr id="10280" name="Rectangle 40">
                  <a:extLst>
                    <a:ext uri="{FF2B5EF4-FFF2-40B4-BE49-F238E27FC236}">
                      <a16:creationId xmlns:a16="http://schemas.microsoft.com/office/drawing/2014/main" id="{E1C182FB-DAA2-4FE5-B011-FEAC7393DA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99" y="2579"/>
                  <a:ext cx="2129" cy="10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/>
                <a:lstStyle>
                  <a:lvl1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1pPr>
                  <a:lvl2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2pPr>
                  <a:lvl3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3pPr>
                  <a:lvl4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4pPr>
                  <a:lvl5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9pPr>
                </a:lstStyle>
                <a:p>
                  <a:pPr eaLnBrk="1" hangingPunct="1">
                    <a:buClrTx/>
                    <a:buFontTx/>
                    <a:buNone/>
                  </a:pPr>
                  <a:r>
                    <a:rPr lang="en-US" altLang="en-US" sz="1800" i="1">
                      <a:latin typeface="+mn-lt"/>
                      <a:cs typeface="MS Mincho" panose="02020609040205080304" pitchFamily="49" charset="-128"/>
                    </a:rPr>
                    <a:t>new_value =a * old_value + b </a:t>
                  </a:r>
                  <a:r>
                    <a:rPr lang="en-US" altLang="en-US" sz="1800">
                      <a:latin typeface="+mn-lt"/>
                      <a:cs typeface="Times New Roman" panose="02020603050405020304" pitchFamily="18" charset="0"/>
                    </a:rPr>
                    <a:t>where a and b are constants</a:t>
                  </a:r>
                </a:p>
                <a:p>
                  <a:pPr>
                    <a:buClrTx/>
                    <a:buFontTx/>
                    <a:buNone/>
                  </a:pPr>
                  <a:endParaRPr lang="en-US" altLang="en-US" sz="1800">
                    <a:latin typeface="+mn-lt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81" name="Rectangle 41">
                  <a:extLst>
                    <a:ext uri="{FF2B5EF4-FFF2-40B4-BE49-F238E27FC236}">
                      <a16:creationId xmlns:a16="http://schemas.microsoft.com/office/drawing/2014/main" id="{4CB35627-BCA7-4785-AEB7-EC290C71F0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42" y="2579"/>
                  <a:ext cx="2243" cy="1036"/>
                </a:xfrm>
                <a:prstGeom prst="rect">
                  <a:avLst/>
                </a:prstGeom>
                <a:noFill/>
                <a:ln w="9525" cap="flat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282" name="Group 42">
                <a:extLst>
                  <a:ext uri="{FF2B5EF4-FFF2-40B4-BE49-F238E27FC236}">
                    <a16:creationId xmlns:a16="http://schemas.microsoft.com/office/drawing/2014/main" id="{B070C6EA-3E16-4E49-A0DA-0CA20850B9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86" y="2579"/>
                <a:ext cx="1833" cy="1036"/>
                <a:chOff x="3586" y="2579"/>
                <a:chExt cx="1833" cy="1036"/>
              </a:xfrm>
            </p:grpSpPr>
            <p:sp>
              <p:nvSpPr>
                <p:cNvPr id="10283" name="Rectangle 43">
                  <a:extLst>
                    <a:ext uri="{FF2B5EF4-FFF2-40B4-BE49-F238E27FC236}">
                      <a16:creationId xmlns:a16="http://schemas.microsoft.com/office/drawing/2014/main" id="{2B80A049-C60C-4596-8DCA-8443071A6F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44" y="2579"/>
                  <a:ext cx="1719" cy="10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/>
                <a:lstStyle>
                  <a:lvl1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1pPr>
                  <a:lvl2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2pPr>
                  <a:lvl3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3pPr>
                  <a:lvl4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4pPr>
                  <a:lvl5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9pPr>
                </a:lstStyle>
                <a:p>
                  <a:pPr eaLnBrk="1" hangingPunct="1">
                    <a:buClrTx/>
                    <a:buFontTx/>
                    <a:buNone/>
                  </a:pPr>
                  <a:r>
                    <a:rPr lang="en-US" altLang="en-US" sz="1800">
                      <a:latin typeface="+mn-lt"/>
                      <a:cs typeface="Times New Roman" panose="02020603050405020304" pitchFamily="18" charset="0"/>
                    </a:rPr>
                    <a:t>Thus, the Fahrenheit and Celsius temperature scales differ in terms of where their zero value is and the size of a unit (degree).</a:t>
                  </a:r>
                </a:p>
                <a:p>
                  <a:pPr>
                    <a:buClrTx/>
                    <a:buFontTx/>
                    <a:buNone/>
                  </a:pPr>
                  <a:endParaRPr lang="en-US" altLang="en-US" sz="1800">
                    <a:latin typeface="+mn-lt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84" name="Rectangle 44">
                  <a:extLst>
                    <a:ext uri="{FF2B5EF4-FFF2-40B4-BE49-F238E27FC236}">
                      <a16:creationId xmlns:a16="http://schemas.microsoft.com/office/drawing/2014/main" id="{6A8344E4-C7ED-4BB4-9286-D958AD4D01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86" y="2579"/>
                  <a:ext cx="1833" cy="1036"/>
                </a:xfrm>
                <a:prstGeom prst="rect">
                  <a:avLst/>
                </a:prstGeom>
                <a:noFill/>
                <a:ln w="9525" cap="flat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285" name="Group 45">
                <a:extLst>
                  <a:ext uri="{FF2B5EF4-FFF2-40B4-BE49-F238E27FC236}">
                    <a16:creationId xmlns:a16="http://schemas.microsoft.com/office/drawing/2014/main" id="{B589DD03-4F92-4DA2-B762-D3EB8AC5F54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4" y="3616"/>
                <a:ext cx="906" cy="527"/>
                <a:chOff x="434" y="3616"/>
                <a:chExt cx="906" cy="527"/>
              </a:xfrm>
            </p:grpSpPr>
            <p:sp>
              <p:nvSpPr>
                <p:cNvPr id="10286" name="Rectangle 46">
                  <a:extLst>
                    <a:ext uri="{FF2B5EF4-FFF2-40B4-BE49-F238E27FC236}">
                      <a16:creationId xmlns:a16="http://schemas.microsoft.com/office/drawing/2014/main" id="{0CB3E1B2-7460-4726-89A7-26F8074532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2" y="3616"/>
                  <a:ext cx="792" cy="5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/>
                <a:lstStyle>
                  <a:lvl1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1pPr>
                  <a:lvl2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2pPr>
                  <a:lvl3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3pPr>
                  <a:lvl4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4pPr>
                  <a:lvl5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9pPr>
                </a:lstStyle>
                <a:p>
                  <a:pPr algn="ctr" eaLnBrk="1" hangingPunct="1">
                    <a:buClrTx/>
                    <a:buFontTx/>
                    <a:buNone/>
                  </a:pPr>
                  <a:r>
                    <a:rPr lang="en-US" altLang="en-US" sz="1800">
                      <a:latin typeface="+mn-lt"/>
                      <a:cs typeface="Times New Roman" panose="02020603050405020304" pitchFamily="18" charset="0"/>
                    </a:rPr>
                    <a:t>Ratio</a:t>
                  </a:r>
                </a:p>
                <a:p>
                  <a:pPr algn="ctr">
                    <a:buClrTx/>
                    <a:buFontTx/>
                    <a:buNone/>
                  </a:pPr>
                  <a:endParaRPr lang="en-US" altLang="en-US" sz="1800">
                    <a:latin typeface="+mn-lt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87" name="Rectangle 47">
                  <a:extLst>
                    <a:ext uri="{FF2B5EF4-FFF2-40B4-BE49-F238E27FC236}">
                      <a16:creationId xmlns:a16="http://schemas.microsoft.com/office/drawing/2014/main" id="{0FB0F2F6-2ADC-458E-9055-147DF95BBE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4" y="3616"/>
                  <a:ext cx="906" cy="527"/>
                </a:xfrm>
                <a:prstGeom prst="rect">
                  <a:avLst/>
                </a:prstGeom>
                <a:noFill/>
                <a:ln w="9525" cap="flat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288" name="Group 48">
                <a:extLst>
                  <a:ext uri="{FF2B5EF4-FFF2-40B4-BE49-F238E27FC236}">
                    <a16:creationId xmlns:a16="http://schemas.microsoft.com/office/drawing/2014/main" id="{125EA2F5-5ABA-43D1-8048-BBD5A4071F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42" y="3616"/>
                <a:ext cx="2243" cy="527"/>
                <a:chOff x="1342" y="3616"/>
                <a:chExt cx="2243" cy="527"/>
              </a:xfrm>
            </p:grpSpPr>
            <p:sp>
              <p:nvSpPr>
                <p:cNvPr id="10289" name="Rectangle 49">
                  <a:extLst>
                    <a:ext uri="{FF2B5EF4-FFF2-40B4-BE49-F238E27FC236}">
                      <a16:creationId xmlns:a16="http://schemas.microsoft.com/office/drawing/2014/main" id="{C5C30620-0388-484A-8703-003D1A6C96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99" y="3616"/>
                  <a:ext cx="2129" cy="5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/>
                <a:lstStyle>
                  <a:lvl1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1pPr>
                  <a:lvl2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2pPr>
                  <a:lvl3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3pPr>
                  <a:lvl4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4pPr>
                  <a:lvl5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9pPr>
                </a:lstStyle>
                <a:p>
                  <a:pPr eaLnBrk="1" hangingPunct="1">
                    <a:buClrTx/>
                    <a:buFontTx/>
                    <a:buNone/>
                  </a:pPr>
                  <a:r>
                    <a:rPr lang="en-US" altLang="en-US" sz="1800" i="1">
                      <a:latin typeface="+mn-lt"/>
                      <a:cs typeface="MS Mincho" panose="02020609040205080304" pitchFamily="49" charset="-128"/>
                    </a:rPr>
                    <a:t>new_value = a * old_value</a:t>
                  </a:r>
                </a:p>
                <a:p>
                  <a:pPr>
                    <a:buClrTx/>
                    <a:buFontTx/>
                    <a:buNone/>
                  </a:pPr>
                  <a:endParaRPr lang="en-US" altLang="en-US" sz="1800" i="1">
                    <a:latin typeface="+mn-lt"/>
                    <a:cs typeface="MS Mincho" panose="02020609040205080304" pitchFamily="49" charset="-128"/>
                  </a:endParaRPr>
                </a:p>
              </p:txBody>
            </p:sp>
            <p:sp>
              <p:nvSpPr>
                <p:cNvPr id="10290" name="Rectangle 50">
                  <a:extLst>
                    <a:ext uri="{FF2B5EF4-FFF2-40B4-BE49-F238E27FC236}">
                      <a16:creationId xmlns:a16="http://schemas.microsoft.com/office/drawing/2014/main" id="{CB06CB11-4203-4F3E-9ACB-9BA37A2F6C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42" y="3616"/>
                  <a:ext cx="2243" cy="527"/>
                </a:xfrm>
                <a:prstGeom prst="rect">
                  <a:avLst/>
                </a:prstGeom>
                <a:noFill/>
                <a:ln w="9525" cap="flat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291" name="Group 51">
                <a:extLst>
                  <a:ext uri="{FF2B5EF4-FFF2-40B4-BE49-F238E27FC236}">
                    <a16:creationId xmlns:a16="http://schemas.microsoft.com/office/drawing/2014/main" id="{8406303C-D3A5-44F9-995F-99974AA55F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86" y="3616"/>
                <a:ext cx="1833" cy="527"/>
                <a:chOff x="3586" y="3616"/>
                <a:chExt cx="1833" cy="527"/>
              </a:xfrm>
            </p:grpSpPr>
            <p:sp>
              <p:nvSpPr>
                <p:cNvPr id="10292" name="Rectangle 52">
                  <a:extLst>
                    <a:ext uri="{FF2B5EF4-FFF2-40B4-BE49-F238E27FC236}">
                      <a16:creationId xmlns:a16="http://schemas.microsoft.com/office/drawing/2014/main" id="{86A155DB-295A-412C-A11D-C6C2B631D7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44" y="3616"/>
                  <a:ext cx="1719" cy="5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/>
                <a:lstStyle>
                  <a:lvl1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1pPr>
                  <a:lvl2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2pPr>
                  <a:lvl3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3pPr>
                  <a:lvl4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4pPr>
                  <a:lvl5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9pPr>
                </a:lstStyle>
                <a:p>
                  <a:pPr eaLnBrk="1" hangingPunct="1">
                    <a:buClrTx/>
                    <a:buFontTx/>
                    <a:buNone/>
                  </a:pPr>
                  <a:r>
                    <a:rPr lang="en-US" altLang="en-US" sz="1800">
                      <a:latin typeface="+mn-lt"/>
                      <a:cs typeface="Times New Roman" panose="02020603050405020304" pitchFamily="18" charset="0"/>
                    </a:rPr>
                    <a:t>Length can be measured in meters or feet.</a:t>
                  </a:r>
                </a:p>
                <a:p>
                  <a:pPr>
                    <a:buClrTx/>
                    <a:buFontTx/>
                    <a:buNone/>
                  </a:pPr>
                  <a:endParaRPr lang="en-US" altLang="en-US" sz="1800">
                    <a:latin typeface="+mn-lt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93" name="Rectangle 53">
                  <a:extLst>
                    <a:ext uri="{FF2B5EF4-FFF2-40B4-BE49-F238E27FC236}">
                      <a16:creationId xmlns:a16="http://schemas.microsoft.com/office/drawing/2014/main" id="{245E11C7-3F35-4832-B0D6-6C5BE0AC72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86" y="3616"/>
                  <a:ext cx="1833" cy="527"/>
                </a:xfrm>
                <a:prstGeom prst="rect">
                  <a:avLst/>
                </a:prstGeom>
                <a:noFill/>
                <a:ln w="9525" cap="flat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0294" name="Rectangle 54">
              <a:extLst>
                <a:ext uri="{FF2B5EF4-FFF2-40B4-BE49-F238E27FC236}">
                  <a16:creationId xmlns:a16="http://schemas.microsoft.com/office/drawing/2014/main" id="{7D36A621-66AD-4CF9-B410-CDBC814854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192"/>
              <a:ext cx="4991" cy="3953"/>
            </a:xfrm>
            <a:prstGeom prst="rect">
              <a:avLst/>
            </a:prstGeom>
            <a:noFill/>
            <a:ln w="6480" cap="flat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AI_high_contrast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BE4D14"/>
      </a:accent2>
      <a:accent3>
        <a:srgbClr val="196B24"/>
      </a:accent3>
      <a:accent4>
        <a:srgbClr val="0F9ED5"/>
      </a:accent4>
      <a:accent5>
        <a:srgbClr val="A02B93"/>
      </a:accent5>
      <a:accent6>
        <a:srgbClr val="377620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4427</Words>
  <Application>Microsoft Office PowerPoint</Application>
  <PresentationFormat>On-screen Show (4:3)</PresentationFormat>
  <Paragraphs>888</Paragraphs>
  <Slides>72</Slides>
  <Notes>70</Notes>
  <HiddenSlides>2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72</vt:i4>
      </vt:variant>
    </vt:vector>
  </HeadingPairs>
  <TitlesOfParts>
    <vt:vector size="82" baseType="lpstr">
      <vt:lpstr>SimSun</vt:lpstr>
      <vt:lpstr>Aptos</vt:lpstr>
      <vt:lpstr>Aptos Display</vt:lpstr>
      <vt:lpstr>Arial</vt:lpstr>
      <vt:lpstr>Calibri</vt:lpstr>
      <vt:lpstr>Cambria Math</vt:lpstr>
      <vt:lpstr>source sans pro</vt:lpstr>
      <vt:lpstr>Times New Roman</vt:lpstr>
      <vt:lpstr>Wingdings</vt:lpstr>
      <vt:lpstr>Office Theme</vt:lpstr>
      <vt:lpstr>Introduction to Data Mining    Chapter 2  Data </vt:lpstr>
      <vt:lpstr>R Code Examples</vt:lpstr>
      <vt:lpstr>Tasks in the CRISP-DM Reference Model</vt:lpstr>
      <vt:lpstr>Topics</vt:lpstr>
      <vt:lpstr>What is Data?</vt:lpstr>
      <vt:lpstr>Attribute Values</vt:lpstr>
      <vt:lpstr>Types of Attributes - Scales </vt:lpstr>
      <vt:lpstr>PowerPoint Presentation</vt:lpstr>
      <vt:lpstr>PowerPoint Presentation</vt:lpstr>
      <vt:lpstr>Discrete and Continuous Attributes </vt:lpstr>
      <vt:lpstr>Examples</vt:lpstr>
      <vt:lpstr>Topics</vt:lpstr>
      <vt:lpstr>Types of data sets </vt:lpstr>
      <vt:lpstr>Record Data </vt:lpstr>
      <vt:lpstr>Data Matrix </vt:lpstr>
      <vt:lpstr>Document Data</vt:lpstr>
      <vt:lpstr>Transaction Data</vt:lpstr>
      <vt:lpstr>Graph Data </vt:lpstr>
      <vt:lpstr>Chemical Data </vt:lpstr>
      <vt:lpstr>Ordered Data </vt:lpstr>
      <vt:lpstr>Ordered Data </vt:lpstr>
      <vt:lpstr>Ordered Data: Time Series Data</vt:lpstr>
      <vt:lpstr>Ordered Data: Spatio-Temporal</vt:lpstr>
      <vt:lpstr>Topics</vt:lpstr>
      <vt:lpstr>Data Quality </vt:lpstr>
      <vt:lpstr>Noise</vt:lpstr>
      <vt:lpstr>Outliers</vt:lpstr>
      <vt:lpstr>Missing Values</vt:lpstr>
      <vt:lpstr>Duplicate Data</vt:lpstr>
      <vt:lpstr>Topics</vt:lpstr>
      <vt:lpstr>Data Preprocessing</vt:lpstr>
      <vt:lpstr>Aggregation</vt:lpstr>
      <vt:lpstr>Aggregation</vt:lpstr>
      <vt:lpstr>Sampling </vt:lpstr>
      <vt:lpstr>Sampling … </vt:lpstr>
      <vt:lpstr>Types of Sampling</vt:lpstr>
      <vt:lpstr>Sample Size</vt:lpstr>
      <vt:lpstr>Sample Size</vt:lpstr>
      <vt:lpstr>Curse of Dimensionality</vt:lpstr>
      <vt:lpstr>Dimensionality Reduction</vt:lpstr>
      <vt:lpstr>Dimensionality Reduction: Principal Components Analysis (PCA)</vt:lpstr>
      <vt:lpstr>Dimensionality Reduction: ISOMAP</vt:lpstr>
      <vt:lpstr>Low-dimensional Embedding</vt:lpstr>
      <vt:lpstr>Feature Subset Selection</vt:lpstr>
      <vt:lpstr>Feature Creation</vt:lpstr>
      <vt:lpstr>Unsupervised Discretization </vt:lpstr>
      <vt:lpstr>Supervised Discretization</vt:lpstr>
      <vt:lpstr>Attribute Transformation</vt:lpstr>
      <vt:lpstr>Topics</vt:lpstr>
      <vt:lpstr>Similarity and Dissimilarity</vt:lpstr>
      <vt:lpstr>Similarity/Dissimilarity for Simple Attributes</vt:lpstr>
      <vt:lpstr>Euclidean Distance</vt:lpstr>
      <vt:lpstr>Euclidean Distance</vt:lpstr>
      <vt:lpstr>Minkowski Distance</vt:lpstr>
      <vt:lpstr>Minkowski Distance: Examples</vt:lpstr>
      <vt:lpstr>Minkowski Distances</vt:lpstr>
      <vt:lpstr>Mahalanobis Distance</vt:lpstr>
      <vt:lpstr>Mahalanobis Distance</vt:lpstr>
      <vt:lpstr>Cosine Similarity</vt:lpstr>
      <vt:lpstr>Similarity Between Binary Vectors</vt:lpstr>
      <vt:lpstr>SMC versus Jaccard: Example</vt:lpstr>
      <vt:lpstr>Extended Jaccard Coefficient (Tanimoto)</vt:lpstr>
      <vt:lpstr>Dis(similarities) With Mixed Types</vt:lpstr>
      <vt:lpstr>Common Properties of a Distance</vt:lpstr>
      <vt:lpstr>Common Properties of a Similarity</vt:lpstr>
      <vt:lpstr>Exercise</vt:lpstr>
      <vt:lpstr>Topics</vt:lpstr>
      <vt:lpstr>Density</vt:lpstr>
      <vt:lpstr>Kernel Density Estimation (KDE)</vt:lpstr>
      <vt:lpstr>Euclidean Density – Cell-based</vt:lpstr>
      <vt:lpstr>Euclidean Density – Center-based</vt:lpstr>
      <vt:lpstr>You should know now about…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Mining: Data</dc:title>
  <dc:creator>michael</dc:creator>
  <cp:lastModifiedBy>Hahsler, Michael</cp:lastModifiedBy>
  <cp:revision>12</cp:revision>
  <dcterms:created xsi:type="dcterms:W3CDTF">2021-02-09T18:53:03Z</dcterms:created>
  <dcterms:modified xsi:type="dcterms:W3CDTF">2025-01-31T15:33:14Z</dcterms:modified>
</cp:coreProperties>
</file>