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104"/>
  </p:notesMasterIdLst>
  <p:sldIdLst>
    <p:sldId id="334" r:id="rId2"/>
    <p:sldId id="506" r:id="rId3"/>
    <p:sldId id="511" r:id="rId4"/>
    <p:sldId id="390" r:id="rId5"/>
    <p:sldId id="259" r:id="rId6"/>
    <p:sldId id="260" r:id="rId7"/>
    <p:sldId id="3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512" r:id="rId18"/>
    <p:sldId id="272" r:id="rId19"/>
    <p:sldId id="274" r:id="rId20"/>
    <p:sldId id="510" r:id="rId21"/>
    <p:sldId id="276" r:id="rId22"/>
    <p:sldId id="277" r:id="rId23"/>
    <p:sldId id="278" r:id="rId24"/>
    <p:sldId id="279" r:id="rId25"/>
    <p:sldId id="280" r:id="rId26"/>
    <p:sldId id="281" r:id="rId27"/>
    <p:sldId id="376" r:id="rId28"/>
    <p:sldId id="283" r:id="rId29"/>
    <p:sldId id="509" r:id="rId30"/>
    <p:sldId id="284" r:id="rId31"/>
    <p:sldId id="286" r:id="rId32"/>
    <p:sldId id="377" r:id="rId33"/>
    <p:sldId id="289" r:id="rId34"/>
    <p:sldId id="290" r:id="rId35"/>
    <p:sldId id="291" r:id="rId36"/>
    <p:sldId id="379" r:id="rId37"/>
    <p:sldId id="293" r:id="rId38"/>
    <p:sldId id="294" r:id="rId39"/>
    <p:sldId id="295" r:id="rId40"/>
    <p:sldId id="296" r:id="rId41"/>
    <p:sldId id="298" r:id="rId42"/>
    <p:sldId id="380" r:id="rId43"/>
    <p:sldId id="301" r:id="rId44"/>
    <p:sldId id="302" r:id="rId45"/>
    <p:sldId id="303" r:id="rId46"/>
    <p:sldId id="304" r:id="rId47"/>
    <p:sldId id="381" r:id="rId48"/>
    <p:sldId id="306" r:id="rId49"/>
    <p:sldId id="307" r:id="rId50"/>
    <p:sldId id="507" r:id="rId51"/>
    <p:sldId id="308" r:id="rId52"/>
    <p:sldId id="309" r:id="rId53"/>
    <p:sldId id="382" r:id="rId54"/>
    <p:sldId id="311" r:id="rId55"/>
    <p:sldId id="312" r:id="rId56"/>
    <p:sldId id="313" r:id="rId57"/>
    <p:sldId id="513" r:id="rId58"/>
    <p:sldId id="479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33" r:id="rId71"/>
    <p:sldId id="338" r:id="rId72"/>
    <p:sldId id="335" r:id="rId73"/>
    <p:sldId id="336" r:id="rId74"/>
    <p:sldId id="337" r:id="rId75"/>
    <p:sldId id="516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514" r:id="rId90"/>
    <p:sldId id="355" r:id="rId91"/>
    <p:sldId id="505" r:id="rId92"/>
    <p:sldId id="519" r:id="rId93"/>
    <p:sldId id="501" r:id="rId94"/>
    <p:sldId id="504" r:id="rId95"/>
    <p:sldId id="358" r:id="rId96"/>
    <p:sldId id="359" r:id="rId97"/>
    <p:sldId id="360" r:id="rId98"/>
    <p:sldId id="517" r:id="rId99"/>
    <p:sldId id="362" r:id="rId100"/>
    <p:sldId id="518" r:id="rId101"/>
    <p:sldId id="367" r:id="rId102"/>
    <p:sldId id="373" r:id="rId103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A5A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80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5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2D2A9-78E0-4B80-BB31-90AFEFFBE00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E6FF5-4657-40DB-8504-84A4C35723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Gini Index</a:t>
          </a:r>
        </a:p>
      </dgm:t>
    </dgm:pt>
    <dgm:pt modelId="{FA9DB73C-71CF-4B92-BCA6-77DF2025A631}" type="parTrans" cxnId="{BB9DAD56-1D03-488D-BD74-F80BB1C93C18}">
      <dgm:prSet/>
      <dgm:spPr/>
      <dgm:t>
        <a:bodyPr/>
        <a:lstStyle/>
        <a:p>
          <a:endParaRPr lang="en-US"/>
        </a:p>
      </dgm:t>
    </dgm:pt>
    <dgm:pt modelId="{EFEDB2D1-67FB-48EF-8ACC-F33D7211B0A2}" type="sibTrans" cxnId="{BB9DAD56-1D03-488D-BD74-F80BB1C93C18}">
      <dgm:prSet/>
      <dgm:spPr/>
      <dgm:t>
        <a:bodyPr/>
        <a:lstStyle/>
        <a:p>
          <a:endParaRPr lang="en-US"/>
        </a:p>
      </dgm:t>
    </dgm:pt>
    <dgm:pt modelId="{0939190B-ECE0-4533-8130-31CB1F42A4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Entropy</a:t>
          </a:r>
        </a:p>
      </dgm:t>
    </dgm:pt>
    <dgm:pt modelId="{CEE3071F-AA96-4DA0-9F0B-5E3ADD63AC3E}" type="parTrans" cxnId="{25E2E7A7-B7CC-49D6-91A1-666BE526329B}">
      <dgm:prSet/>
      <dgm:spPr/>
      <dgm:t>
        <a:bodyPr/>
        <a:lstStyle/>
        <a:p>
          <a:endParaRPr lang="en-US"/>
        </a:p>
      </dgm:t>
    </dgm:pt>
    <dgm:pt modelId="{8706F28A-FEDF-4798-96F3-33F94DA777F7}" type="sibTrans" cxnId="{25E2E7A7-B7CC-49D6-91A1-666BE526329B}">
      <dgm:prSet/>
      <dgm:spPr/>
      <dgm:t>
        <a:bodyPr/>
        <a:lstStyle/>
        <a:p>
          <a:endParaRPr lang="en-US"/>
        </a:p>
      </dgm:t>
    </dgm:pt>
    <dgm:pt modelId="{0D6413FF-7293-45F2-A845-92F6D745D6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Classification error</a:t>
          </a:r>
        </a:p>
      </dgm:t>
    </dgm:pt>
    <dgm:pt modelId="{5DC3B835-C556-4BB6-B006-B324162CF3E5}" type="parTrans" cxnId="{3C2E7232-BB9A-4E9C-B85E-E1551695B2B2}">
      <dgm:prSet/>
      <dgm:spPr/>
      <dgm:t>
        <a:bodyPr/>
        <a:lstStyle/>
        <a:p>
          <a:endParaRPr lang="en-US"/>
        </a:p>
      </dgm:t>
    </dgm:pt>
    <dgm:pt modelId="{B9757A48-BACB-48E1-9282-D64A421D52EC}" type="sibTrans" cxnId="{3C2E7232-BB9A-4E9C-B85E-E1551695B2B2}">
      <dgm:prSet/>
      <dgm:spPr/>
      <dgm:t>
        <a:bodyPr/>
        <a:lstStyle/>
        <a:p>
          <a:endParaRPr lang="en-US"/>
        </a:p>
      </dgm:t>
    </dgm:pt>
    <dgm:pt modelId="{1A5F889F-1348-45BA-9039-868A8BE1FCAC}" type="pres">
      <dgm:prSet presAssocID="{2232D2A9-78E0-4B80-BB31-90AFEFFBE00E}" presName="root" presStyleCnt="0">
        <dgm:presLayoutVars>
          <dgm:dir/>
          <dgm:resizeHandles val="exact"/>
        </dgm:presLayoutVars>
      </dgm:prSet>
      <dgm:spPr/>
    </dgm:pt>
    <dgm:pt modelId="{B2701619-B4BE-40DB-9CE0-51B55A42F6EE}" type="pres">
      <dgm:prSet presAssocID="{FA0E6FF5-4657-40DB-8504-84A4C357234B}" presName="compNode" presStyleCnt="0"/>
      <dgm:spPr/>
    </dgm:pt>
    <dgm:pt modelId="{7B85725E-4CDD-4059-85D6-A9C74B6D3C6F}" type="pres">
      <dgm:prSet presAssocID="{FA0E6FF5-4657-40DB-8504-84A4C35723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D7A0B5F-7F3D-4938-95A6-9AA141B67A9B}" type="pres">
      <dgm:prSet presAssocID="{FA0E6FF5-4657-40DB-8504-84A4C357234B}" presName="spaceRect" presStyleCnt="0"/>
      <dgm:spPr/>
    </dgm:pt>
    <dgm:pt modelId="{77CFE81B-3AD3-422F-850B-3C4FEC7D409B}" type="pres">
      <dgm:prSet presAssocID="{FA0E6FF5-4657-40DB-8504-84A4C357234B}" presName="textRect" presStyleLbl="revTx" presStyleIdx="0" presStyleCnt="3">
        <dgm:presLayoutVars>
          <dgm:chMax val="1"/>
          <dgm:chPref val="1"/>
        </dgm:presLayoutVars>
      </dgm:prSet>
      <dgm:spPr/>
    </dgm:pt>
    <dgm:pt modelId="{E2B37901-907F-45BE-BB36-A596990D9C5A}" type="pres">
      <dgm:prSet presAssocID="{EFEDB2D1-67FB-48EF-8ACC-F33D7211B0A2}" presName="sibTrans" presStyleCnt="0"/>
      <dgm:spPr/>
    </dgm:pt>
    <dgm:pt modelId="{2284F18D-6263-4B37-BDC4-F046C34EA6AC}" type="pres">
      <dgm:prSet presAssocID="{0939190B-ECE0-4533-8130-31CB1F42A491}" presName="compNode" presStyleCnt="0"/>
      <dgm:spPr/>
    </dgm:pt>
    <dgm:pt modelId="{40494B97-F459-482F-ADA2-13DBBF2AD1ED}" type="pres">
      <dgm:prSet presAssocID="{0939190B-ECE0-4533-8130-31CB1F42A4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07A72940-A817-490F-815B-AE6827F46408}" type="pres">
      <dgm:prSet presAssocID="{0939190B-ECE0-4533-8130-31CB1F42A491}" presName="spaceRect" presStyleCnt="0"/>
      <dgm:spPr/>
    </dgm:pt>
    <dgm:pt modelId="{E191D8BA-0AD5-484E-A45A-2A5405C08281}" type="pres">
      <dgm:prSet presAssocID="{0939190B-ECE0-4533-8130-31CB1F42A491}" presName="textRect" presStyleLbl="revTx" presStyleIdx="1" presStyleCnt="3">
        <dgm:presLayoutVars>
          <dgm:chMax val="1"/>
          <dgm:chPref val="1"/>
        </dgm:presLayoutVars>
      </dgm:prSet>
      <dgm:spPr/>
    </dgm:pt>
    <dgm:pt modelId="{434CE927-888F-4F91-A3E9-A3CE35010CB5}" type="pres">
      <dgm:prSet presAssocID="{8706F28A-FEDF-4798-96F3-33F94DA777F7}" presName="sibTrans" presStyleCnt="0"/>
      <dgm:spPr/>
    </dgm:pt>
    <dgm:pt modelId="{B0C38689-9925-49A0-AA41-DD298AA86263}" type="pres">
      <dgm:prSet presAssocID="{0D6413FF-7293-45F2-A845-92F6D745D6F1}" presName="compNode" presStyleCnt="0"/>
      <dgm:spPr/>
    </dgm:pt>
    <dgm:pt modelId="{77F296C2-DEBD-4B15-93E2-9EF41634CDB1}" type="pres">
      <dgm:prSet presAssocID="{0D6413FF-7293-45F2-A845-92F6D745D6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6C2114E6-6E08-4458-8EAA-EFCC003EB8AC}" type="pres">
      <dgm:prSet presAssocID="{0D6413FF-7293-45F2-A845-92F6D745D6F1}" presName="spaceRect" presStyleCnt="0"/>
      <dgm:spPr/>
    </dgm:pt>
    <dgm:pt modelId="{DDE17156-204C-4D8C-ADF8-73ABC56B7BF8}" type="pres">
      <dgm:prSet presAssocID="{0D6413FF-7293-45F2-A845-92F6D745D6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C2E7232-BB9A-4E9C-B85E-E1551695B2B2}" srcId="{2232D2A9-78E0-4B80-BB31-90AFEFFBE00E}" destId="{0D6413FF-7293-45F2-A845-92F6D745D6F1}" srcOrd="2" destOrd="0" parTransId="{5DC3B835-C556-4BB6-B006-B324162CF3E5}" sibTransId="{B9757A48-BACB-48E1-9282-D64A421D52EC}"/>
    <dgm:cxn modelId="{C0AD7462-6C84-4012-859B-CA734EA64625}" type="presOf" srcId="{0939190B-ECE0-4533-8130-31CB1F42A491}" destId="{E191D8BA-0AD5-484E-A45A-2A5405C08281}" srcOrd="0" destOrd="0" presId="urn:microsoft.com/office/officeart/2018/2/layout/IconLabelList"/>
    <dgm:cxn modelId="{70DB2670-9388-4869-B3B8-5E9B0806BD7C}" type="presOf" srcId="{2232D2A9-78E0-4B80-BB31-90AFEFFBE00E}" destId="{1A5F889F-1348-45BA-9039-868A8BE1FCAC}" srcOrd="0" destOrd="0" presId="urn:microsoft.com/office/officeart/2018/2/layout/IconLabelList"/>
    <dgm:cxn modelId="{BB9DAD56-1D03-488D-BD74-F80BB1C93C18}" srcId="{2232D2A9-78E0-4B80-BB31-90AFEFFBE00E}" destId="{FA0E6FF5-4657-40DB-8504-84A4C357234B}" srcOrd="0" destOrd="0" parTransId="{FA9DB73C-71CF-4B92-BCA6-77DF2025A631}" sibTransId="{EFEDB2D1-67FB-48EF-8ACC-F33D7211B0A2}"/>
    <dgm:cxn modelId="{A8ED7D9C-73D5-4FDC-97BA-1ADA50124517}" type="presOf" srcId="{FA0E6FF5-4657-40DB-8504-84A4C357234B}" destId="{77CFE81B-3AD3-422F-850B-3C4FEC7D409B}" srcOrd="0" destOrd="0" presId="urn:microsoft.com/office/officeart/2018/2/layout/IconLabelList"/>
    <dgm:cxn modelId="{25E2E7A7-B7CC-49D6-91A1-666BE526329B}" srcId="{2232D2A9-78E0-4B80-BB31-90AFEFFBE00E}" destId="{0939190B-ECE0-4533-8130-31CB1F42A491}" srcOrd="1" destOrd="0" parTransId="{CEE3071F-AA96-4DA0-9F0B-5E3ADD63AC3E}" sibTransId="{8706F28A-FEDF-4798-96F3-33F94DA777F7}"/>
    <dgm:cxn modelId="{D1D79AD7-D873-4FA2-BBF8-61B65387667B}" type="presOf" srcId="{0D6413FF-7293-45F2-A845-92F6D745D6F1}" destId="{DDE17156-204C-4D8C-ADF8-73ABC56B7BF8}" srcOrd="0" destOrd="0" presId="urn:microsoft.com/office/officeart/2018/2/layout/IconLabelList"/>
    <dgm:cxn modelId="{21B23A22-DE61-4669-B8FD-C257146AE1E7}" type="presParOf" srcId="{1A5F889F-1348-45BA-9039-868A8BE1FCAC}" destId="{B2701619-B4BE-40DB-9CE0-51B55A42F6EE}" srcOrd="0" destOrd="0" presId="urn:microsoft.com/office/officeart/2018/2/layout/IconLabelList"/>
    <dgm:cxn modelId="{A1E89E1A-DB38-4155-BE2A-33F543D66347}" type="presParOf" srcId="{B2701619-B4BE-40DB-9CE0-51B55A42F6EE}" destId="{7B85725E-4CDD-4059-85D6-A9C74B6D3C6F}" srcOrd="0" destOrd="0" presId="urn:microsoft.com/office/officeart/2018/2/layout/IconLabelList"/>
    <dgm:cxn modelId="{7CC663FD-DBFD-421C-A552-B277B38B1F89}" type="presParOf" srcId="{B2701619-B4BE-40DB-9CE0-51B55A42F6EE}" destId="{4D7A0B5F-7F3D-4938-95A6-9AA141B67A9B}" srcOrd="1" destOrd="0" presId="urn:microsoft.com/office/officeart/2018/2/layout/IconLabelList"/>
    <dgm:cxn modelId="{99E99E04-D9B3-4A1E-86C5-A5A7C569C52F}" type="presParOf" srcId="{B2701619-B4BE-40DB-9CE0-51B55A42F6EE}" destId="{77CFE81B-3AD3-422F-850B-3C4FEC7D409B}" srcOrd="2" destOrd="0" presId="urn:microsoft.com/office/officeart/2018/2/layout/IconLabelList"/>
    <dgm:cxn modelId="{104122E6-6CD4-4A2F-A52E-315FAA6CB5FB}" type="presParOf" srcId="{1A5F889F-1348-45BA-9039-868A8BE1FCAC}" destId="{E2B37901-907F-45BE-BB36-A596990D9C5A}" srcOrd="1" destOrd="0" presId="urn:microsoft.com/office/officeart/2018/2/layout/IconLabelList"/>
    <dgm:cxn modelId="{C200E639-93EB-4144-8252-C0BA9EA57202}" type="presParOf" srcId="{1A5F889F-1348-45BA-9039-868A8BE1FCAC}" destId="{2284F18D-6263-4B37-BDC4-F046C34EA6AC}" srcOrd="2" destOrd="0" presId="urn:microsoft.com/office/officeart/2018/2/layout/IconLabelList"/>
    <dgm:cxn modelId="{AA5A052D-71FF-4287-9D0F-F4B81D2316CC}" type="presParOf" srcId="{2284F18D-6263-4B37-BDC4-F046C34EA6AC}" destId="{40494B97-F459-482F-ADA2-13DBBF2AD1ED}" srcOrd="0" destOrd="0" presId="urn:microsoft.com/office/officeart/2018/2/layout/IconLabelList"/>
    <dgm:cxn modelId="{09CE24AA-54C5-4F2B-862E-8A81A16C9FC1}" type="presParOf" srcId="{2284F18D-6263-4B37-BDC4-F046C34EA6AC}" destId="{07A72940-A817-490F-815B-AE6827F46408}" srcOrd="1" destOrd="0" presId="urn:microsoft.com/office/officeart/2018/2/layout/IconLabelList"/>
    <dgm:cxn modelId="{16B7F0CB-C1A1-44BD-8907-14905A16F532}" type="presParOf" srcId="{2284F18D-6263-4B37-BDC4-F046C34EA6AC}" destId="{E191D8BA-0AD5-484E-A45A-2A5405C08281}" srcOrd="2" destOrd="0" presId="urn:microsoft.com/office/officeart/2018/2/layout/IconLabelList"/>
    <dgm:cxn modelId="{2512A16A-C97F-46DF-A826-78A10BBFDBE7}" type="presParOf" srcId="{1A5F889F-1348-45BA-9039-868A8BE1FCAC}" destId="{434CE927-888F-4F91-A3E9-A3CE35010CB5}" srcOrd="3" destOrd="0" presId="urn:microsoft.com/office/officeart/2018/2/layout/IconLabelList"/>
    <dgm:cxn modelId="{FC4A4246-9AF3-49AC-B6EB-B02B1E4C7A08}" type="presParOf" srcId="{1A5F889F-1348-45BA-9039-868A8BE1FCAC}" destId="{B0C38689-9925-49A0-AA41-DD298AA86263}" srcOrd="4" destOrd="0" presId="urn:microsoft.com/office/officeart/2018/2/layout/IconLabelList"/>
    <dgm:cxn modelId="{984BF3E3-C7A1-42D2-898A-D92908ABB832}" type="presParOf" srcId="{B0C38689-9925-49A0-AA41-DD298AA86263}" destId="{77F296C2-DEBD-4B15-93E2-9EF41634CDB1}" srcOrd="0" destOrd="0" presId="urn:microsoft.com/office/officeart/2018/2/layout/IconLabelList"/>
    <dgm:cxn modelId="{0AAF1967-A0DD-413E-B5D8-AF9ED33F66EC}" type="presParOf" srcId="{B0C38689-9925-49A0-AA41-DD298AA86263}" destId="{6C2114E6-6E08-4458-8EAA-EFCC003EB8AC}" srcOrd="1" destOrd="0" presId="urn:microsoft.com/office/officeart/2018/2/layout/IconLabelList"/>
    <dgm:cxn modelId="{42CC122F-E3DA-4C9C-9F80-5C5C5E0617DC}" type="presParOf" srcId="{B0C38689-9925-49A0-AA41-DD298AA86263}" destId="{DDE17156-204C-4D8C-ADF8-73ABC56B7BF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2D2A9-78E0-4B80-BB31-90AFEFFBE00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E6FF5-4657-40DB-8504-84A4C35723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Gini Index</a:t>
          </a:r>
        </a:p>
      </dgm:t>
    </dgm:pt>
    <dgm:pt modelId="{FA9DB73C-71CF-4B92-BCA6-77DF2025A631}" type="parTrans" cxnId="{BB9DAD56-1D03-488D-BD74-F80BB1C93C18}">
      <dgm:prSet/>
      <dgm:spPr/>
      <dgm:t>
        <a:bodyPr/>
        <a:lstStyle/>
        <a:p>
          <a:endParaRPr lang="en-US"/>
        </a:p>
      </dgm:t>
    </dgm:pt>
    <dgm:pt modelId="{EFEDB2D1-67FB-48EF-8ACC-F33D7211B0A2}" type="sibTrans" cxnId="{BB9DAD56-1D03-488D-BD74-F80BB1C93C18}">
      <dgm:prSet/>
      <dgm:spPr/>
      <dgm:t>
        <a:bodyPr/>
        <a:lstStyle/>
        <a:p>
          <a:endParaRPr lang="en-US"/>
        </a:p>
      </dgm:t>
    </dgm:pt>
    <dgm:pt modelId="{0939190B-ECE0-4533-8130-31CB1F42A4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Entropy</a:t>
          </a:r>
        </a:p>
      </dgm:t>
    </dgm:pt>
    <dgm:pt modelId="{CEE3071F-AA96-4DA0-9F0B-5E3ADD63AC3E}" type="parTrans" cxnId="{25E2E7A7-B7CC-49D6-91A1-666BE526329B}">
      <dgm:prSet/>
      <dgm:spPr/>
      <dgm:t>
        <a:bodyPr/>
        <a:lstStyle/>
        <a:p>
          <a:endParaRPr lang="en-US"/>
        </a:p>
      </dgm:t>
    </dgm:pt>
    <dgm:pt modelId="{8706F28A-FEDF-4798-96F3-33F94DA777F7}" type="sibTrans" cxnId="{25E2E7A7-B7CC-49D6-91A1-666BE526329B}">
      <dgm:prSet/>
      <dgm:spPr/>
      <dgm:t>
        <a:bodyPr/>
        <a:lstStyle/>
        <a:p>
          <a:endParaRPr lang="en-US"/>
        </a:p>
      </dgm:t>
    </dgm:pt>
    <dgm:pt modelId="{0D6413FF-7293-45F2-A845-92F6D745D6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Classification error</a:t>
          </a:r>
        </a:p>
      </dgm:t>
    </dgm:pt>
    <dgm:pt modelId="{5DC3B835-C556-4BB6-B006-B324162CF3E5}" type="parTrans" cxnId="{3C2E7232-BB9A-4E9C-B85E-E1551695B2B2}">
      <dgm:prSet/>
      <dgm:spPr/>
      <dgm:t>
        <a:bodyPr/>
        <a:lstStyle/>
        <a:p>
          <a:endParaRPr lang="en-US"/>
        </a:p>
      </dgm:t>
    </dgm:pt>
    <dgm:pt modelId="{B9757A48-BACB-48E1-9282-D64A421D52EC}" type="sibTrans" cxnId="{3C2E7232-BB9A-4E9C-B85E-E1551695B2B2}">
      <dgm:prSet/>
      <dgm:spPr/>
      <dgm:t>
        <a:bodyPr/>
        <a:lstStyle/>
        <a:p>
          <a:endParaRPr lang="en-US"/>
        </a:p>
      </dgm:t>
    </dgm:pt>
    <dgm:pt modelId="{1A5F889F-1348-45BA-9039-868A8BE1FCAC}" type="pres">
      <dgm:prSet presAssocID="{2232D2A9-78E0-4B80-BB31-90AFEFFBE00E}" presName="root" presStyleCnt="0">
        <dgm:presLayoutVars>
          <dgm:dir/>
          <dgm:resizeHandles val="exact"/>
        </dgm:presLayoutVars>
      </dgm:prSet>
      <dgm:spPr/>
    </dgm:pt>
    <dgm:pt modelId="{B2701619-B4BE-40DB-9CE0-51B55A42F6EE}" type="pres">
      <dgm:prSet presAssocID="{FA0E6FF5-4657-40DB-8504-84A4C357234B}" presName="compNode" presStyleCnt="0"/>
      <dgm:spPr/>
    </dgm:pt>
    <dgm:pt modelId="{7B85725E-4CDD-4059-85D6-A9C74B6D3C6F}" type="pres">
      <dgm:prSet presAssocID="{FA0E6FF5-4657-40DB-8504-84A4C35723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D7A0B5F-7F3D-4938-95A6-9AA141B67A9B}" type="pres">
      <dgm:prSet presAssocID="{FA0E6FF5-4657-40DB-8504-84A4C357234B}" presName="spaceRect" presStyleCnt="0"/>
      <dgm:spPr/>
    </dgm:pt>
    <dgm:pt modelId="{77CFE81B-3AD3-422F-850B-3C4FEC7D409B}" type="pres">
      <dgm:prSet presAssocID="{FA0E6FF5-4657-40DB-8504-84A4C357234B}" presName="textRect" presStyleLbl="revTx" presStyleIdx="0" presStyleCnt="3">
        <dgm:presLayoutVars>
          <dgm:chMax val="1"/>
          <dgm:chPref val="1"/>
        </dgm:presLayoutVars>
      </dgm:prSet>
      <dgm:spPr/>
    </dgm:pt>
    <dgm:pt modelId="{E2B37901-907F-45BE-BB36-A596990D9C5A}" type="pres">
      <dgm:prSet presAssocID="{EFEDB2D1-67FB-48EF-8ACC-F33D7211B0A2}" presName="sibTrans" presStyleCnt="0"/>
      <dgm:spPr/>
    </dgm:pt>
    <dgm:pt modelId="{2284F18D-6263-4B37-BDC4-F046C34EA6AC}" type="pres">
      <dgm:prSet presAssocID="{0939190B-ECE0-4533-8130-31CB1F42A491}" presName="compNode" presStyleCnt="0"/>
      <dgm:spPr/>
    </dgm:pt>
    <dgm:pt modelId="{40494B97-F459-482F-ADA2-13DBBF2AD1ED}" type="pres">
      <dgm:prSet presAssocID="{0939190B-ECE0-4533-8130-31CB1F42A4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07A72940-A817-490F-815B-AE6827F46408}" type="pres">
      <dgm:prSet presAssocID="{0939190B-ECE0-4533-8130-31CB1F42A491}" presName="spaceRect" presStyleCnt="0"/>
      <dgm:spPr/>
    </dgm:pt>
    <dgm:pt modelId="{E191D8BA-0AD5-484E-A45A-2A5405C08281}" type="pres">
      <dgm:prSet presAssocID="{0939190B-ECE0-4533-8130-31CB1F42A491}" presName="textRect" presStyleLbl="revTx" presStyleIdx="1" presStyleCnt="3">
        <dgm:presLayoutVars>
          <dgm:chMax val="1"/>
          <dgm:chPref val="1"/>
        </dgm:presLayoutVars>
      </dgm:prSet>
      <dgm:spPr/>
    </dgm:pt>
    <dgm:pt modelId="{434CE927-888F-4F91-A3E9-A3CE35010CB5}" type="pres">
      <dgm:prSet presAssocID="{8706F28A-FEDF-4798-96F3-33F94DA777F7}" presName="sibTrans" presStyleCnt="0"/>
      <dgm:spPr/>
    </dgm:pt>
    <dgm:pt modelId="{B0C38689-9925-49A0-AA41-DD298AA86263}" type="pres">
      <dgm:prSet presAssocID="{0D6413FF-7293-45F2-A845-92F6D745D6F1}" presName="compNode" presStyleCnt="0"/>
      <dgm:spPr/>
    </dgm:pt>
    <dgm:pt modelId="{77F296C2-DEBD-4B15-93E2-9EF41634CDB1}" type="pres">
      <dgm:prSet presAssocID="{0D6413FF-7293-45F2-A845-92F6D745D6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6C2114E6-6E08-4458-8EAA-EFCC003EB8AC}" type="pres">
      <dgm:prSet presAssocID="{0D6413FF-7293-45F2-A845-92F6D745D6F1}" presName="spaceRect" presStyleCnt="0"/>
      <dgm:spPr/>
    </dgm:pt>
    <dgm:pt modelId="{DDE17156-204C-4D8C-ADF8-73ABC56B7BF8}" type="pres">
      <dgm:prSet presAssocID="{0D6413FF-7293-45F2-A845-92F6D745D6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C2E7232-BB9A-4E9C-B85E-E1551695B2B2}" srcId="{2232D2A9-78E0-4B80-BB31-90AFEFFBE00E}" destId="{0D6413FF-7293-45F2-A845-92F6D745D6F1}" srcOrd="2" destOrd="0" parTransId="{5DC3B835-C556-4BB6-B006-B324162CF3E5}" sibTransId="{B9757A48-BACB-48E1-9282-D64A421D52EC}"/>
    <dgm:cxn modelId="{C0AD7462-6C84-4012-859B-CA734EA64625}" type="presOf" srcId="{0939190B-ECE0-4533-8130-31CB1F42A491}" destId="{E191D8BA-0AD5-484E-A45A-2A5405C08281}" srcOrd="0" destOrd="0" presId="urn:microsoft.com/office/officeart/2018/2/layout/IconLabelList"/>
    <dgm:cxn modelId="{70DB2670-9388-4869-B3B8-5E9B0806BD7C}" type="presOf" srcId="{2232D2A9-78E0-4B80-BB31-90AFEFFBE00E}" destId="{1A5F889F-1348-45BA-9039-868A8BE1FCAC}" srcOrd="0" destOrd="0" presId="urn:microsoft.com/office/officeart/2018/2/layout/IconLabelList"/>
    <dgm:cxn modelId="{BB9DAD56-1D03-488D-BD74-F80BB1C93C18}" srcId="{2232D2A9-78E0-4B80-BB31-90AFEFFBE00E}" destId="{FA0E6FF5-4657-40DB-8504-84A4C357234B}" srcOrd="0" destOrd="0" parTransId="{FA9DB73C-71CF-4B92-BCA6-77DF2025A631}" sibTransId="{EFEDB2D1-67FB-48EF-8ACC-F33D7211B0A2}"/>
    <dgm:cxn modelId="{A8ED7D9C-73D5-4FDC-97BA-1ADA50124517}" type="presOf" srcId="{FA0E6FF5-4657-40DB-8504-84A4C357234B}" destId="{77CFE81B-3AD3-422F-850B-3C4FEC7D409B}" srcOrd="0" destOrd="0" presId="urn:microsoft.com/office/officeart/2018/2/layout/IconLabelList"/>
    <dgm:cxn modelId="{25E2E7A7-B7CC-49D6-91A1-666BE526329B}" srcId="{2232D2A9-78E0-4B80-BB31-90AFEFFBE00E}" destId="{0939190B-ECE0-4533-8130-31CB1F42A491}" srcOrd="1" destOrd="0" parTransId="{CEE3071F-AA96-4DA0-9F0B-5E3ADD63AC3E}" sibTransId="{8706F28A-FEDF-4798-96F3-33F94DA777F7}"/>
    <dgm:cxn modelId="{D1D79AD7-D873-4FA2-BBF8-61B65387667B}" type="presOf" srcId="{0D6413FF-7293-45F2-A845-92F6D745D6F1}" destId="{DDE17156-204C-4D8C-ADF8-73ABC56B7BF8}" srcOrd="0" destOrd="0" presId="urn:microsoft.com/office/officeart/2018/2/layout/IconLabelList"/>
    <dgm:cxn modelId="{21B23A22-DE61-4669-B8FD-C257146AE1E7}" type="presParOf" srcId="{1A5F889F-1348-45BA-9039-868A8BE1FCAC}" destId="{B2701619-B4BE-40DB-9CE0-51B55A42F6EE}" srcOrd="0" destOrd="0" presId="urn:microsoft.com/office/officeart/2018/2/layout/IconLabelList"/>
    <dgm:cxn modelId="{A1E89E1A-DB38-4155-BE2A-33F543D66347}" type="presParOf" srcId="{B2701619-B4BE-40DB-9CE0-51B55A42F6EE}" destId="{7B85725E-4CDD-4059-85D6-A9C74B6D3C6F}" srcOrd="0" destOrd="0" presId="urn:microsoft.com/office/officeart/2018/2/layout/IconLabelList"/>
    <dgm:cxn modelId="{7CC663FD-DBFD-421C-A552-B277B38B1F89}" type="presParOf" srcId="{B2701619-B4BE-40DB-9CE0-51B55A42F6EE}" destId="{4D7A0B5F-7F3D-4938-95A6-9AA141B67A9B}" srcOrd="1" destOrd="0" presId="urn:microsoft.com/office/officeart/2018/2/layout/IconLabelList"/>
    <dgm:cxn modelId="{99E99E04-D9B3-4A1E-86C5-A5A7C569C52F}" type="presParOf" srcId="{B2701619-B4BE-40DB-9CE0-51B55A42F6EE}" destId="{77CFE81B-3AD3-422F-850B-3C4FEC7D409B}" srcOrd="2" destOrd="0" presId="urn:microsoft.com/office/officeart/2018/2/layout/IconLabelList"/>
    <dgm:cxn modelId="{104122E6-6CD4-4A2F-A52E-315FAA6CB5FB}" type="presParOf" srcId="{1A5F889F-1348-45BA-9039-868A8BE1FCAC}" destId="{E2B37901-907F-45BE-BB36-A596990D9C5A}" srcOrd="1" destOrd="0" presId="urn:microsoft.com/office/officeart/2018/2/layout/IconLabelList"/>
    <dgm:cxn modelId="{C200E639-93EB-4144-8252-C0BA9EA57202}" type="presParOf" srcId="{1A5F889F-1348-45BA-9039-868A8BE1FCAC}" destId="{2284F18D-6263-4B37-BDC4-F046C34EA6AC}" srcOrd="2" destOrd="0" presId="urn:microsoft.com/office/officeart/2018/2/layout/IconLabelList"/>
    <dgm:cxn modelId="{AA5A052D-71FF-4287-9D0F-F4B81D2316CC}" type="presParOf" srcId="{2284F18D-6263-4B37-BDC4-F046C34EA6AC}" destId="{40494B97-F459-482F-ADA2-13DBBF2AD1ED}" srcOrd="0" destOrd="0" presId="urn:microsoft.com/office/officeart/2018/2/layout/IconLabelList"/>
    <dgm:cxn modelId="{09CE24AA-54C5-4F2B-862E-8A81A16C9FC1}" type="presParOf" srcId="{2284F18D-6263-4B37-BDC4-F046C34EA6AC}" destId="{07A72940-A817-490F-815B-AE6827F46408}" srcOrd="1" destOrd="0" presId="urn:microsoft.com/office/officeart/2018/2/layout/IconLabelList"/>
    <dgm:cxn modelId="{16B7F0CB-C1A1-44BD-8907-14905A16F532}" type="presParOf" srcId="{2284F18D-6263-4B37-BDC4-F046C34EA6AC}" destId="{E191D8BA-0AD5-484E-A45A-2A5405C08281}" srcOrd="2" destOrd="0" presId="urn:microsoft.com/office/officeart/2018/2/layout/IconLabelList"/>
    <dgm:cxn modelId="{2512A16A-C97F-46DF-A826-78A10BBFDBE7}" type="presParOf" srcId="{1A5F889F-1348-45BA-9039-868A8BE1FCAC}" destId="{434CE927-888F-4F91-A3E9-A3CE35010CB5}" srcOrd="3" destOrd="0" presId="urn:microsoft.com/office/officeart/2018/2/layout/IconLabelList"/>
    <dgm:cxn modelId="{FC4A4246-9AF3-49AC-B6EB-B02B1E4C7A08}" type="presParOf" srcId="{1A5F889F-1348-45BA-9039-868A8BE1FCAC}" destId="{B0C38689-9925-49A0-AA41-DD298AA86263}" srcOrd="4" destOrd="0" presId="urn:microsoft.com/office/officeart/2018/2/layout/IconLabelList"/>
    <dgm:cxn modelId="{984BF3E3-C7A1-42D2-898A-D92908ABB832}" type="presParOf" srcId="{B0C38689-9925-49A0-AA41-DD298AA86263}" destId="{77F296C2-DEBD-4B15-93E2-9EF41634CDB1}" srcOrd="0" destOrd="0" presId="urn:microsoft.com/office/officeart/2018/2/layout/IconLabelList"/>
    <dgm:cxn modelId="{0AAF1967-A0DD-413E-B5D8-AF9ED33F66EC}" type="presParOf" srcId="{B0C38689-9925-49A0-AA41-DD298AA86263}" destId="{6C2114E6-6E08-4458-8EAA-EFCC003EB8AC}" srcOrd="1" destOrd="0" presId="urn:microsoft.com/office/officeart/2018/2/layout/IconLabelList"/>
    <dgm:cxn modelId="{42CC122F-E3DA-4C9C-9F80-5C5C5E0617DC}" type="presParOf" srcId="{B0C38689-9925-49A0-AA41-DD298AA86263}" destId="{DDE17156-204C-4D8C-ADF8-73ABC56B7BF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2D2A9-78E0-4B80-BB31-90AFEFFBE00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E6FF5-4657-40DB-8504-84A4C35723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Gini Index</a:t>
          </a:r>
        </a:p>
      </dgm:t>
    </dgm:pt>
    <dgm:pt modelId="{FA9DB73C-71CF-4B92-BCA6-77DF2025A631}" type="parTrans" cxnId="{BB9DAD56-1D03-488D-BD74-F80BB1C93C18}">
      <dgm:prSet/>
      <dgm:spPr/>
      <dgm:t>
        <a:bodyPr/>
        <a:lstStyle/>
        <a:p>
          <a:endParaRPr lang="en-US"/>
        </a:p>
      </dgm:t>
    </dgm:pt>
    <dgm:pt modelId="{EFEDB2D1-67FB-48EF-8ACC-F33D7211B0A2}" type="sibTrans" cxnId="{BB9DAD56-1D03-488D-BD74-F80BB1C93C18}">
      <dgm:prSet/>
      <dgm:spPr/>
      <dgm:t>
        <a:bodyPr/>
        <a:lstStyle/>
        <a:p>
          <a:endParaRPr lang="en-US"/>
        </a:p>
      </dgm:t>
    </dgm:pt>
    <dgm:pt modelId="{0939190B-ECE0-4533-8130-31CB1F42A4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Entropy</a:t>
          </a:r>
        </a:p>
      </dgm:t>
    </dgm:pt>
    <dgm:pt modelId="{CEE3071F-AA96-4DA0-9F0B-5E3ADD63AC3E}" type="parTrans" cxnId="{25E2E7A7-B7CC-49D6-91A1-666BE526329B}">
      <dgm:prSet/>
      <dgm:spPr/>
      <dgm:t>
        <a:bodyPr/>
        <a:lstStyle/>
        <a:p>
          <a:endParaRPr lang="en-US"/>
        </a:p>
      </dgm:t>
    </dgm:pt>
    <dgm:pt modelId="{8706F28A-FEDF-4798-96F3-33F94DA777F7}" type="sibTrans" cxnId="{25E2E7A7-B7CC-49D6-91A1-666BE526329B}">
      <dgm:prSet/>
      <dgm:spPr/>
      <dgm:t>
        <a:bodyPr/>
        <a:lstStyle/>
        <a:p>
          <a:endParaRPr lang="en-US"/>
        </a:p>
      </dgm:t>
    </dgm:pt>
    <dgm:pt modelId="{0D6413FF-7293-45F2-A845-92F6D745D6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Classification error</a:t>
          </a:r>
        </a:p>
      </dgm:t>
    </dgm:pt>
    <dgm:pt modelId="{5DC3B835-C556-4BB6-B006-B324162CF3E5}" type="parTrans" cxnId="{3C2E7232-BB9A-4E9C-B85E-E1551695B2B2}">
      <dgm:prSet/>
      <dgm:spPr/>
      <dgm:t>
        <a:bodyPr/>
        <a:lstStyle/>
        <a:p>
          <a:endParaRPr lang="en-US"/>
        </a:p>
      </dgm:t>
    </dgm:pt>
    <dgm:pt modelId="{B9757A48-BACB-48E1-9282-D64A421D52EC}" type="sibTrans" cxnId="{3C2E7232-BB9A-4E9C-B85E-E1551695B2B2}">
      <dgm:prSet/>
      <dgm:spPr/>
      <dgm:t>
        <a:bodyPr/>
        <a:lstStyle/>
        <a:p>
          <a:endParaRPr lang="en-US"/>
        </a:p>
      </dgm:t>
    </dgm:pt>
    <dgm:pt modelId="{1A5F889F-1348-45BA-9039-868A8BE1FCAC}" type="pres">
      <dgm:prSet presAssocID="{2232D2A9-78E0-4B80-BB31-90AFEFFBE00E}" presName="root" presStyleCnt="0">
        <dgm:presLayoutVars>
          <dgm:dir/>
          <dgm:resizeHandles val="exact"/>
        </dgm:presLayoutVars>
      </dgm:prSet>
      <dgm:spPr/>
    </dgm:pt>
    <dgm:pt modelId="{B2701619-B4BE-40DB-9CE0-51B55A42F6EE}" type="pres">
      <dgm:prSet presAssocID="{FA0E6FF5-4657-40DB-8504-84A4C357234B}" presName="compNode" presStyleCnt="0"/>
      <dgm:spPr/>
    </dgm:pt>
    <dgm:pt modelId="{7B85725E-4CDD-4059-85D6-A9C74B6D3C6F}" type="pres">
      <dgm:prSet presAssocID="{FA0E6FF5-4657-40DB-8504-84A4C35723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D7A0B5F-7F3D-4938-95A6-9AA141B67A9B}" type="pres">
      <dgm:prSet presAssocID="{FA0E6FF5-4657-40DB-8504-84A4C357234B}" presName="spaceRect" presStyleCnt="0"/>
      <dgm:spPr/>
    </dgm:pt>
    <dgm:pt modelId="{77CFE81B-3AD3-422F-850B-3C4FEC7D409B}" type="pres">
      <dgm:prSet presAssocID="{FA0E6FF5-4657-40DB-8504-84A4C357234B}" presName="textRect" presStyleLbl="revTx" presStyleIdx="0" presStyleCnt="3">
        <dgm:presLayoutVars>
          <dgm:chMax val="1"/>
          <dgm:chPref val="1"/>
        </dgm:presLayoutVars>
      </dgm:prSet>
      <dgm:spPr/>
    </dgm:pt>
    <dgm:pt modelId="{E2B37901-907F-45BE-BB36-A596990D9C5A}" type="pres">
      <dgm:prSet presAssocID="{EFEDB2D1-67FB-48EF-8ACC-F33D7211B0A2}" presName="sibTrans" presStyleCnt="0"/>
      <dgm:spPr/>
    </dgm:pt>
    <dgm:pt modelId="{2284F18D-6263-4B37-BDC4-F046C34EA6AC}" type="pres">
      <dgm:prSet presAssocID="{0939190B-ECE0-4533-8130-31CB1F42A491}" presName="compNode" presStyleCnt="0"/>
      <dgm:spPr/>
    </dgm:pt>
    <dgm:pt modelId="{40494B97-F459-482F-ADA2-13DBBF2AD1ED}" type="pres">
      <dgm:prSet presAssocID="{0939190B-ECE0-4533-8130-31CB1F42A4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07A72940-A817-490F-815B-AE6827F46408}" type="pres">
      <dgm:prSet presAssocID="{0939190B-ECE0-4533-8130-31CB1F42A491}" presName="spaceRect" presStyleCnt="0"/>
      <dgm:spPr/>
    </dgm:pt>
    <dgm:pt modelId="{E191D8BA-0AD5-484E-A45A-2A5405C08281}" type="pres">
      <dgm:prSet presAssocID="{0939190B-ECE0-4533-8130-31CB1F42A491}" presName="textRect" presStyleLbl="revTx" presStyleIdx="1" presStyleCnt="3">
        <dgm:presLayoutVars>
          <dgm:chMax val="1"/>
          <dgm:chPref val="1"/>
        </dgm:presLayoutVars>
      </dgm:prSet>
      <dgm:spPr/>
    </dgm:pt>
    <dgm:pt modelId="{434CE927-888F-4F91-A3E9-A3CE35010CB5}" type="pres">
      <dgm:prSet presAssocID="{8706F28A-FEDF-4798-96F3-33F94DA777F7}" presName="sibTrans" presStyleCnt="0"/>
      <dgm:spPr/>
    </dgm:pt>
    <dgm:pt modelId="{B0C38689-9925-49A0-AA41-DD298AA86263}" type="pres">
      <dgm:prSet presAssocID="{0D6413FF-7293-45F2-A845-92F6D745D6F1}" presName="compNode" presStyleCnt="0"/>
      <dgm:spPr/>
    </dgm:pt>
    <dgm:pt modelId="{77F296C2-DEBD-4B15-93E2-9EF41634CDB1}" type="pres">
      <dgm:prSet presAssocID="{0D6413FF-7293-45F2-A845-92F6D745D6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6C2114E6-6E08-4458-8EAA-EFCC003EB8AC}" type="pres">
      <dgm:prSet presAssocID="{0D6413FF-7293-45F2-A845-92F6D745D6F1}" presName="spaceRect" presStyleCnt="0"/>
      <dgm:spPr/>
    </dgm:pt>
    <dgm:pt modelId="{DDE17156-204C-4D8C-ADF8-73ABC56B7BF8}" type="pres">
      <dgm:prSet presAssocID="{0D6413FF-7293-45F2-A845-92F6D745D6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C2E7232-BB9A-4E9C-B85E-E1551695B2B2}" srcId="{2232D2A9-78E0-4B80-BB31-90AFEFFBE00E}" destId="{0D6413FF-7293-45F2-A845-92F6D745D6F1}" srcOrd="2" destOrd="0" parTransId="{5DC3B835-C556-4BB6-B006-B324162CF3E5}" sibTransId="{B9757A48-BACB-48E1-9282-D64A421D52EC}"/>
    <dgm:cxn modelId="{C0AD7462-6C84-4012-859B-CA734EA64625}" type="presOf" srcId="{0939190B-ECE0-4533-8130-31CB1F42A491}" destId="{E191D8BA-0AD5-484E-A45A-2A5405C08281}" srcOrd="0" destOrd="0" presId="urn:microsoft.com/office/officeart/2018/2/layout/IconLabelList"/>
    <dgm:cxn modelId="{70DB2670-9388-4869-B3B8-5E9B0806BD7C}" type="presOf" srcId="{2232D2A9-78E0-4B80-BB31-90AFEFFBE00E}" destId="{1A5F889F-1348-45BA-9039-868A8BE1FCAC}" srcOrd="0" destOrd="0" presId="urn:microsoft.com/office/officeart/2018/2/layout/IconLabelList"/>
    <dgm:cxn modelId="{BB9DAD56-1D03-488D-BD74-F80BB1C93C18}" srcId="{2232D2A9-78E0-4B80-BB31-90AFEFFBE00E}" destId="{FA0E6FF5-4657-40DB-8504-84A4C357234B}" srcOrd="0" destOrd="0" parTransId="{FA9DB73C-71CF-4B92-BCA6-77DF2025A631}" sibTransId="{EFEDB2D1-67FB-48EF-8ACC-F33D7211B0A2}"/>
    <dgm:cxn modelId="{A8ED7D9C-73D5-4FDC-97BA-1ADA50124517}" type="presOf" srcId="{FA0E6FF5-4657-40DB-8504-84A4C357234B}" destId="{77CFE81B-3AD3-422F-850B-3C4FEC7D409B}" srcOrd="0" destOrd="0" presId="urn:microsoft.com/office/officeart/2018/2/layout/IconLabelList"/>
    <dgm:cxn modelId="{25E2E7A7-B7CC-49D6-91A1-666BE526329B}" srcId="{2232D2A9-78E0-4B80-BB31-90AFEFFBE00E}" destId="{0939190B-ECE0-4533-8130-31CB1F42A491}" srcOrd="1" destOrd="0" parTransId="{CEE3071F-AA96-4DA0-9F0B-5E3ADD63AC3E}" sibTransId="{8706F28A-FEDF-4798-96F3-33F94DA777F7}"/>
    <dgm:cxn modelId="{D1D79AD7-D873-4FA2-BBF8-61B65387667B}" type="presOf" srcId="{0D6413FF-7293-45F2-A845-92F6D745D6F1}" destId="{DDE17156-204C-4D8C-ADF8-73ABC56B7BF8}" srcOrd="0" destOrd="0" presId="urn:microsoft.com/office/officeart/2018/2/layout/IconLabelList"/>
    <dgm:cxn modelId="{21B23A22-DE61-4669-B8FD-C257146AE1E7}" type="presParOf" srcId="{1A5F889F-1348-45BA-9039-868A8BE1FCAC}" destId="{B2701619-B4BE-40DB-9CE0-51B55A42F6EE}" srcOrd="0" destOrd="0" presId="urn:microsoft.com/office/officeart/2018/2/layout/IconLabelList"/>
    <dgm:cxn modelId="{A1E89E1A-DB38-4155-BE2A-33F543D66347}" type="presParOf" srcId="{B2701619-B4BE-40DB-9CE0-51B55A42F6EE}" destId="{7B85725E-4CDD-4059-85D6-A9C74B6D3C6F}" srcOrd="0" destOrd="0" presId="urn:microsoft.com/office/officeart/2018/2/layout/IconLabelList"/>
    <dgm:cxn modelId="{7CC663FD-DBFD-421C-A552-B277B38B1F89}" type="presParOf" srcId="{B2701619-B4BE-40DB-9CE0-51B55A42F6EE}" destId="{4D7A0B5F-7F3D-4938-95A6-9AA141B67A9B}" srcOrd="1" destOrd="0" presId="urn:microsoft.com/office/officeart/2018/2/layout/IconLabelList"/>
    <dgm:cxn modelId="{99E99E04-D9B3-4A1E-86C5-A5A7C569C52F}" type="presParOf" srcId="{B2701619-B4BE-40DB-9CE0-51B55A42F6EE}" destId="{77CFE81B-3AD3-422F-850B-3C4FEC7D409B}" srcOrd="2" destOrd="0" presId="urn:microsoft.com/office/officeart/2018/2/layout/IconLabelList"/>
    <dgm:cxn modelId="{104122E6-6CD4-4A2F-A52E-315FAA6CB5FB}" type="presParOf" srcId="{1A5F889F-1348-45BA-9039-868A8BE1FCAC}" destId="{E2B37901-907F-45BE-BB36-A596990D9C5A}" srcOrd="1" destOrd="0" presId="urn:microsoft.com/office/officeart/2018/2/layout/IconLabelList"/>
    <dgm:cxn modelId="{C200E639-93EB-4144-8252-C0BA9EA57202}" type="presParOf" srcId="{1A5F889F-1348-45BA-9039-868A8BE1FCAC}" destId="{2284F18D-6263-4B37-BDC4-F046C34EA6AC}" srcOrd="2" destOrd="0" presId="urn:microsoft.com/office/officeart/2018/2/layout/IconLabelList"/>
    <dgm:cxn modelId="{AA5A052D-71FF-4287-9D0F-F4B81D2316CC}" type="presParOf" srcId="{2284F18D-6263-4B37-BDC4-F046C34EA6AC}" destId="{40494B97-F459-482F-ADA2-13DBBF2AD1ED}" srcOrd="0" destOrd="0" presId="urn:microsoft.com/office/officeart/2018/2/layout/IconLabelList"/>
    <dgm:cxn modelId="{09CE24AA-54C5-4F2B-862E-8A81A16C9FC1}" type="presParOf" srcId="{2284F18D-6263-4B37-BDC4-F046C34EA6AC}" destId="{07A72940-A817-490F-815B-AE6827F46408}" srcOrd="1" destOrd="0" presId="urn:microsoft.com/office/officeart/2018/2/layout/IconLabelList"/>
    <dgm:cxn modelId="{16B7F0CB-C1A1-44BD-8907-14905A16F532}" type="presParOf" srcId="{2284F18D-6263-4B37-BDC4-F046C34EA6AC}" destId="{E191D8BA-0AD5-484E-A45A-2A5405C08281}" srcOrd="2" destOrd="0" presId="urn:microsoft.com/office/officeart/2018/2/layout/IconLabelList"/>
    <dgm:cxn modelId="{2512A16A-C97F-46DF-A826-78A10BBFDBE7}" type="presParOf" srcId="{1A5F889F-1348-45BA-9039-868A8BE1FCAC}" destId="{434CE927-888F-4F91-A3E9-A3CE35010CB5}" srcOrd="3" destOrd="0" presId="urn:microsoft.com/office/officeart/2018/2/layout/IconLabelList"/>
    <dgm:cxn modelId="{FC4A4246-9AF3-49AC-B6EB-B02B1E4C7A08}" type="presParOf" srcId="{1A5F889F-1348-45BA-9039-868A8BE1FCAC}" destId="{B0C38689-9925-49A0-AA41-DD298AA86263}" srcOrd="4" destOrd="0" presId="urn:microsoft.com/office/officeart/2018/2/layout/IconLabelList"/>
    <dgm:cxn modelId="{984BF3E3-C7A1-42D2-898A-D92908ABB832}" type="presParOf" srcId="{B0C38689-9925-49A0-AA41-DD298AA86263}" destId="{77F296C2-DEBD-4B15-93E2-9EF41634CDB1}" srcOrd="0" destOrd="0" presId="urn:microsoft.com/office/officeart/2018/2/layout/IconLabelList"/>
    <dgm:cxn modelId="{0AAF1967-A0DD-413E-B5D8-AF9ED33F66EC}" type="presParOf" srcId="{B0C38689-9925-49A0-AA41-DD298AA86263}" destId="{6C2114E6-6E08-4458-8EAA-EFCC003EB8AC}" srcOrd="1" destOrd="0" presId="urn:microsoft.com/office/officeart/2018/2/layout/IconLabelList"/>
    <dgm:cxn modelId="{42CC122F-E3DA-4C9C-9F80-5C5C5E0617DC}" type="presParOf" srcId="{B0C38689-9925-49A0-AA41-DD298AA86263}" destId="{DDE17156-204C-4D8C-ADF8-73ABC56B7BF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FB14BC-12AD-477D-B096-38BBB4A099E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82E532-A23C-4158-8DDC-2D608731ED3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Inexpensive to construct</a:t>
          </a:r>
        </a:p>
      </dgm:t>
    </dgm:pt>
    <dgm:pt modelId="{E50C32FD-A003-4F54-8812-33603AF277E1}" type="parTrans" cxnId="{436579F0-684E-4F83-B312-9BF134F3A2FE}">
      <dgm:prSet/>
      <dgm:spPr/>
      <dgm:t>
        <a:bodyPr/>
        <a:lstStyle/>
        <a:p>
          <a:endParaRPr lang="en-US"/>
        </a:p>
      </dgm:t>
    </dgm:pt>
    <dgm:pt modelId="{64E6AA25-B955-42D7-8D26-5F2CB5B9E83E}" type="sibTrans" cxnId="{436579F0-684E-4F83-B312-9BF134F3A2FE}">
      <dgm:prSet/>
      <dgm:spPr/>
      <dgm:t>
        <a:bodyPr/>
        <a:lstStyle/>
        <a:p>
          <a:endParaRPr lang="en-US"/>
        </a:p>
      </dgm:t>
    </dgm:pt>
    <dgm:pt modelId="{E17A58AD-F9CE-4933-8FA6-2DDFD1634B5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/>
            <a:t>Extremely fast at classifying unknown records</a:t>
          </a:r>
        </a:p>
      </dgm:t>
    </dgm:pt>
    <dgm:pt modelId="{FD1F1A02-CF27-483F-88E9-333588BB7FCE}" type="parTrans" cxnId="{D0192C78-986F-41E6-9E08-67A105F9F521}">
      <dgm:prSet/>
      <dgm:spPr/>
      <dgm:t>
        <a:bodyPr/>
        <a:lstStyle/>
        <a:p>
          <a:endParaRPr lang="en-US"/>
        </a:p>
      </dgm:t>
    </dgm:pt>
    <dgm:pt modelId="{E1F0F6D7-B33A-4512-9486-66B413873DB1}" type="sibTrans" cxnId="{D0192C78-986F-41E6-9E08-67A105F9F521}">
      <dgm:prSet/>
      <dgm:spPr/>
      <dgm:t>
        <a:bodyPr/>
        <a:lstStyle/>
        <a:p>
          <a:endParaRPr lang="en-US"/>
        </a:p>
      </dgm:t>
    </dgm:pt>
    <dgm:pt modelId="{57526B47-AB42-4B96-AF91-1AD9D422883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/>
            <a:t>Easy to interpret for small-sized trees</a:t>
          </a:r>
        </a:p>
      </dgm:t>
    </dgm:pt>
    <dgm:pt modelId="{1567B3C0-CAEC-4CAB-8942-39688CBA7500}" type="parTrans" cxnId="{8FB2ADB1-79E8-458D-BA46-E69E880EEEF5}">
      <dgm:prSet/>
      <dgm:spPr/>
      <dgm:t>
        <a:bodyPr/>
        <a:lstStyle/>
        <a:p>
          <a:endParaRPr lang="en-US"/>
        </a:p>
      </dgm:t>
    </dgm:pt>
    <dgm:pt modelId="{F5FF4F82-C3E1-4721-A5D8-5F23ABE11744}" type="sibTrans" cxnId="{8FB2ADB1-79E8-458D-BA46-E69E880EEEF5}">
      <dgm:prSet/>
      <dgm:spPr/>
      <dgm:t>
        <a:bodyPr/>
        <a:lstStyle/>
        <a:p>
          <a:endParaRPr lang="en-US"/>
        </a:p>
      </dgm:t>
    </dgm:pt>
    <dgm:pt modelId="{E7CED425-B4B2-42DC-9CB2-FBD3D499147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/>
            <a:t>Accuracy is comparable to other classification techniques for many simple data sets</a:t>
          </a:r>
        </a:p>
      </dgm:t>
    </dgm:pt>
    <dgm:pt modelId="{970D31BF-EB3F-449B-8FE1-E2DB78743A48}" type="parTrans" cxnId="{1858C4BF-CB57-4F04-B874-6723D1DED867}">
      <dgm:prSet/>
      <dgm:spPr/>
      <dgm:t>
        <a:bodyPr/>
        <a:lstStyle/>
        <a:p>
          <a:endParaRPr lang="en-US"/>
        </a:p>
      </dgm:t>
    </dgm:pt>
    <dgm:pt modelId="{1409C06B-494A-4C68-A57F-AB5B3B9090A7}" type="sibTrans" cxnId="{1858C4BF-CB57-4F04-B874-6723D1DED867}">
      <dgm:prSet/>
      <dgm:spPr/>
      <dgm:t>
        <a:bodyPr/>
        <a:lstStyle/>
        <a:p>
          <a:endParaRPr lang="en-US"/>
        </a:p>
      </dgm:t>
    </dgm:pt>
    <dgm:pt modelId="{D0F4019E-5735-4793-8A81-DFE52B1B8CB4}" type="pres">
      <dgm:prSet presAssocID="{77FB14BC-12AD-477D-B096-38BBB4A099E8}" presName="root" presStyleCnt="0">
        <dgm:presLayoutVars>
          <dgm:dir/>
          <dgm:resizeHandles val="exact"/>
        </dgm:presLayoutVars>
      </dgm:prSet>
      <dgm:spPr/>
    </dgm:pt>
    <dgm:pt modelId="{2B36C9A2-BDC8-4115-BDBD-59ECE8838395}" type="pres">
      <dgm:prSet presAssocID="{AC82E532-A23C-4158-8DDC-2D608731ED3C}" presName="compNode" presStyleCnt="0"/>
      <dgm:spPr/>
    </dgm:pt>
    <dgm:pt modelId="{7426899C-A043-497F-BA2C-DEB59D789AA2}" type="pres">
      <dgm:prSet presAssocID="{AC82E532-A23C-4158-8DDC-2D608731ED3C}" presName="iconBgRect" presStyleLbl="bgShp" presStyleIdx="0" presStyleCnt="4"/>
      <dgm:spPr/>
    </dgm:pt>
    <dgm:pt modelId="{DE63445D-46C3-4DC8-8EE8-786AC91FAFCA}" type="pres">
      <dgm:prSet presAssocID="{AC82E532-A23C-4158-8DDC-2D608731ED3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2BB4CEF0-2773-45A4-9A88-76B42C99BCC4}" type="pres">
      <dgm:prSet presAssocID="{AC82E532-A23C-4158-8DDC-2D608731ED3C}" presName="spaceRect" presStyleCnt="0"/>
      <dgm:spPr/>
    </dgm:pt>
    <dgm:pt modelId="{F3EA6078-02DC-4DAE-938F-D6C88D9FAB73}" type="pres">
      <dgm:prSet presAssocID="{AC82E532-A23C-4158-8DDC-2D608731ED3C}" presName="textRect" presStyleLbl="revTx" presStyleIdx="0" presStyleCnt="4">
        <dgm:presLayoutVars>
          <dgm:chMax val="1"/>
          <dgm:chPref val="1"/>
        </dgm:presLayoutVars>
      </dgm:prSet>
      <dgm:spPr/>
    </dgm:pt>
    <dgm:pt modelId="{B6879DCD-5DFD-4374-B2EC-F9DEDC33214B}" type="pres">
      <dgm:prSet presAssocID="{64E6AA25-B955-42D7-8D26-5F2CB5B9E83E}" presName="sibTrans" presStyleCnt="0"/>
      <dgm:spPr/>
    </dgm:pt>
    <dgm:pt modelId="{33659EF2-80D3-4254-9643-9766ACA80A08}" type="pres">
      <dgm:prSet presAssocID="{E17A58AD-F9CE-4933-8FA6-2DDFD1634B5D}" presName="compNode" presStyleCnt="0"/>
      <dgm:spPr/>
    </dgm:pt>
    <dgm:pt modelId="{7CE4A611-85AF-4F7C-BFFD-184C803890B0}" type="pres">
      <dgm:prSet presAssocID="{E17A58AD-F9CE-4933-8FA6-2DDFD1634B5D}" presName="iconBgRect" presStyleLbl="bgShp" presStyleIdx="1" presStyleCnt="4"/>
      <dgm:spPr/>
    </dgm:pt>
    <dgm:pt modelId="{8594F285-BB18-4A4D-A352-8C36BADEA072}" type="pres">
      <dgm:prSet presAssocID="{E17A58AD-F9CE-4933-8FA6-2DDFD1634B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CA86965-B90A-4AAC-8AEB-A65EEF9C76F4}" type="pres">
      <dgm:prSet presAssocID="{E17A58AD-F9CE-4933-8FA6-2DDFD1634B5D}" presName="spaceRect" presStyleCnt="0"/>
      <dgm:spPr/>
    </dgm:pt>
    <dgm:pt modelId="{0C335552-D018-487C-935E-34C15EA151EA}" type="pres">
      <dgm:prSet presAssocID="{E17A58AD-F9CE-4933-8FA6-2DDFD1634B5D}" presName="textRect" presStyleLbl="revTx" presStyleIdx="1" presStyleCnt="4">
        <dgm:presLayoutVars>
          <dgm:chMax val="1"/>
          <dgm:chPref val="1"/>
        </dgm:presLayoutVars>
      </dgm:prSet>
      <dgm:spPr/>
    </dgm:pt>
    <dgm:pt modelId="{368137C9-F8C3-41A9-93D8-0FB03B8C067F}" type="pres">
      <dgm:prSet presAssocID="{E1F0F6D7-B33A-4512-9486-66B413873DB1}" presName="sibTrans" presStyleCnt="0"/>
      <dgm:spPr/>
    </dgm:pt>
    <dgm:pt modelId="{E02F21F8-8228-408C-98ED-F0169BE74CA5}" type="pres">
      <dgm:prSet presAssocID="{57526B47-AB42-4B96-AF91-1AD9D4228830}" presName="compNode" presStyleCnt="0"/>
      <dgm:spPr/>
    </dgm:pt>
    <dgm:pt modelId="{3BF22975-DC3E-450E-854F-9297E186BD3F}" type="pres">
      <dgm:prSet presAssocID="{57526B47-AB42-4B96-AF91-1AD9D4228830}" presName="iconBgRect" presStyleLbl="bgShp" presStyleIdx="2" presStyleCnt="4"/>
      <dgm:spPr/>
    </dgm:pt>
    <dgm:pt modelId="{4861A4F7-7472-4304-8A46-4A28D159E15B}" type="pres">
      <dgm:prSet presAssocID="{57526B47-AB42-4B96-AF91-1AD9D42288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CAB3B525-4B90-4DF0-823C-4CE8D7ACE73D}" type="pres">
      <dgm:prSet presAssocID="{57526B47-AB42-4B96-AF91-1AD9D4228830}" presName="spaceRect" presStyleCnt="0"/>
      <dgm:spPr/>
    </dgm:pt>
    <dgm:pt modelId="{459BA95D-0121-497E-9C65-AB39BF85951A}" type="pres">
      <dgm:prSet presAssocID="{57526B47-AB42-4B96-AF91-1AD9D4228830}" presName="textRect" presStyleLbl="revTx" presStyleIdx="2" presStyleCnt="4">
        <dgm:presLayoutVars>
          <dgm:chMax val="1"/>
          <dgm:chPref val="1"/>
        </dgm:presLayoutVars>
      </dgm:prSet>
      <dgm:spPr/>
    </dgm:pt>
    <dgm:pt modelId="{778AA254-A4A4-4F26-878E-292F020CE5A1}" type="pres">
      <dgm:prSet presAssocID="{F5FF4F82-C3E1-4721-A5D8-5F23ABE11744}" presName="sibTrans" presStyleCnt="0"/>
      <dgm:spPr/>
    </dgm:pt>
    <dgm:pt modelId="{A4D6AFFC-FE7A-4F35-9CA0-C188F2389C24}" type="pres">
      <dgm:prSet presAssocID="{E7CED425-B4B2-42DC-9CB2-FBD3D4991477}" presName="compNode" presStyleCnt="0"/>
      <dgm:spPr/>
    </dgm:pt>
    <dgm:pt modelId="{03CD53EF-6217-4110-ACFF-5B7DFF2BA33D}" type="pres">
      <dgm:prSet presAssocID="{E7CED425-B4B2-42DC-9CB2-FBD3D4991477}" presName="iconBgRect" presStyleLbl="bgShp" presStyleIdx="3" presStyleCnt="4"/>
      <dgm:spPr/>
    </dgm:pt>
    <dgm:pt modelId="{25B47A24-85C6-42B0-8A70-51BAF411C609}" type="pres">
      <dgm:prSet presAssocID="{E7CED425-B4B2-42DC-9CB2-FBD3D49914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F4B56CA-A359-4680-93BF-0460C391C466}" type="pres">
      <dgm:prSet presAssocID="{E7CED425-B4B2-42DC-9CB2-FBD3D4991477}" presName="spaceRect" presStyleCnt="0"/>
      <dgm:spPr/>
    </dgm:pt>
    <dgm:pt modelId="{BD0DAA80-8F6E-4340-B933-533133B943DC}" type="pres">
      <dgm:prSet presAssocID="{E7CED425-B4B2-42DC-9CB2-FBD3D499147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5C63511-F15D-4ECE-B2BC-819133DEC289}" type="presOf" srcId="{77FB14BC-12AD-477D-B096-38BBB4A099E8}" destId="{D0F4019E-5735-4793-8A81-DFE52B1B8CB4}" srcOrd="0" destOrd="0" presId="urn:microsoft.com/office/officeart/2018/5/layout/IconCircleLabelList"/>
    <dgm:cxn modelId="{0A7C0C40-02DA-4C32-993B-B15D0B7E6C43}" type="presOf" srcId="{E7CED425-B4B2-42DC-9CB2-FBD3D4991477}" destId="{BD0DAA80-8F6E-4340-B933-533133B943DC}" srcOrd="0" destOrd="0" presId="urn:microsoft.com/office/officeart/2018/5/layout/IconCircleLabelList"/>
    <dgm:cxn modelId="{900D1D50-9B56-4CE3-8C41-9977791A0AB1}" type="presOf" srcId="{AC82E532-A23C-4158-8DDC-2D608731ED3C}" destId="{F3EA6078-02DC-4DAE-938F-D6C88D9FAB73}" srcOrd="0" destOrd="0" presId="urn:microsoft.com/office/officeart/2018/5/layout/IconCircleLabelList"/>
    <dgm:cxn modelId="{D0192C78-986F-41E6-9E08-67A105F9F521}" srcId="{77FB14BC-12AD-477D-B096-38BBB4A099E8}" destId="{E17A58AD-F9CE-4933-8FA6-2DDFD1634B5D}" srcOrd="1" destOrd="0" parTransId="{FD1F1A02-CF27-483F-88E9-333588BB7FCE}" sibTransId="{E1F0F6D7-B33A-4512-9486-66B413873DB1}"/>
    <dgm:cxn modelId="{5D14079D-08FF-4731-B095-C385179B9FBE}" type="presOf" srcId="{E17A58AD-F9CE-4933-8FA6-2DDFD1634B5D}" destId="{0C335552-D018-487C-935E-34C15EA151EA}" srcOrd="0" destOrd="0" presId="urn:microsoft.com/office/officeart/2018/5/layout/IconCircleLabelList"/>
    <dgm:cxn modelId="{8FB2ADB1-79E8-458D-BA46-E69E880EEEF5}" srcId="{77FB14BC-12AD-477D-B096-38BBB4A099E8}" destId="{57526B47-AB42-4B96-AF91-1AD9D4228830}" srcOrd="2" destOrd="0" parTransId="{1567B3C0-CAEC-4CAB-8942-39688CBA7500}" sibTransId="{F5FF4F82-C3E1-4721-A5D8-5F23ABE11744}"/>
    <dgm:cxn modelId="{1858C4BF-CB57-4F04-B874-6723D1DED867}" srcId="{77FB14BC-12AD-477D-B096-38BBB4A099E8}" destId="{E7CED425-B4B2-42DC-9CB2-FBD3D4991477}" srcOrd="3" destOrd="0" parTransId="{970D31BF-EB3F-449B-8FE1-E2DB78743A48}" sibTransId="{1409C06B-494A-4C68-A57F-AB5B3B9090A7}"/>
    <dgm:cxn modelId="{DA1322C3-EE68-46D7-9BEB-9EF8C720D0F5}" type="presOf" srcId="{57526B47-AB42-4B96-AF91-1AD9D4228830}" destId="{459BA95D-0121-497E-9C65-AB39BF85951A}" srcOrd="0" destOrd="0" presId="urn:microsoft.com/office/officeart/2018/5/layout/IconCircleLabelList"/>
    <dgm:cxn modelId="{436579F0-684E-4F83-B312-9BF134F3A2FE}" srcId="{77FB14BC-12AD-477D-B096-38BBB4A099E8}" destId="{AC82E532-A23C-4158-8DDC-2D608731ED3C}" srcOrd="0" destOrd="0" parTransId="{E50C32FD-A003-4F54-8812-33603AF277E1}" sibTransId="{64E6AA25-B955-42D7-8D26-5F2CB5B9E83E}"/>
    <dgm:cxn modelId="{C7D51506-2526-4FD7-8BDF-B619268908F8}" type="presParOf" srcId="{D0F4019E-5735-4793-8A81-DFE52B1B8CB4}" destId="{2B36C9A2-BDC8-4115-BDBD-59ECE8838395}" srcOrd="0" destOrd="0" presId="urn:microsoft.com/office/officeart/2018/5/layout/IconCircleLabelList"/>
    <dgm:cxn modelId="{E101F4EC-17B7-4623-A0C0-2239D43AD4BA}" type="presParOf" srcId="{2B36C9A2-BDC8-4115-BDBD-59ECE8838395}" destId="{7426899C-A043-497F-BA2C-DEB59D789AA2}" srcOrd="0" destOrd="0" presId="urn:microsoft.com/office/officeart/2018/5/layout/IconCircleLabelList"/>
    <dgm:cxn modelId="{03E75E94-95A6-4DB0-BE7E-D1C411BB60A9}" type="presParOf" srcId="{2B36C9A2-BDC8-4115-BDBD-59ECE8838395}" destId="{DE63445D-46C3-4DC8-8EE8-786AC91FAFCA}" srcOrd="1" destOrd="0" presId="urn:microsoft.com/office/officeart/2018/5/layout/IconCircleLabelList"/>
    <dgm:cxn modelId="{830392A0-B522-49F6-88A6-AD2AF6B8D1FB}" type="presParOf" srcId="{2B36C9A2-BDC8-4115-BDBD-59ECE8838395}" destId="{2BB4CEF0-2773-45A4-9A88-76B42C99BCC4}" srcOrd="2" destOrd="0" presId="urn:microsoft.com/office/officeart/2018/5/layout/IconCircleLabelList"/>
    <dgm:cxn modelId="{B3C568F7-D4AB-4451-ADD8-CE13064AB85B}" type="presParOf" srcId="{2B36C9A2-BDC8-4115-BDBD-59ECE8838395}" destId="{F3EA6078-02DC-4DAE-938F-D6C88D9FAB73}" srcOrd="3" destOrd="0" presId="urn:microsoft.com/office/officeart/2018/5/layout/IconCircleLabelList"/>
    <dgm:cxn modelId="{D5CAE395-BC19-4C4B-96FB-220F1313A6D2}" type="presParOf" srcId="{D0F4019E-5735-4793-8A81-DFE52B1B8CB4}" destId="{B6879DCD-5DFD-4374-B2EC-F9DEDC33214B}" srcOrd="1" destOrd="0" presId="urn:microsoft.com/office/officeart/2018/5/layout/IconCircleLabelList"/>
    <dgm:cxn modelId="{84B28422-DD63-49DB-AD50-2AAA4C8BF714}" type="presParOf" srcId="{D0F4019E-5735-4793-8A81-DFE52B1B8CB4}" destId="{33659EF2-80D3-4254-9643-9766ACA80A08}" srcOrd="2" destOrd="0" presId="urn:microsoft.com/office/officeart/2018/5/layout/IconCircleLabelList"/>
    <dgm:cxn modelId="{E3E8DCC8-547D-4D19-B9B0-5158BF3F35AF}" type="presParOf" srcId="{33659EF2-80D3-4254-9643-9766ACA80A08}" destId="{7CE4A611-85AF-4F7C-BFFD-184C803890B0}" srcOrd="0" destOrd="0" presId="urn:microsoft.com/office/officeart/2018/5/layout/IconCircleLabelList"/>
    <dgm:cxn modelId="{FCEFB84F-7408-4E52-9976-5082C8E01B93}" type="presParOf" srcId="{33659EF2-80D3-4254-9643-9766ACA80A08}" destId="{8594F285-BB18-4A4D-A352-8C36BADEA072}" srcOrd="1" destOrd="0" presId="urn:microsoft.com/office/officeart/2018/5/layout/IconCircleLabelList"/>
    <dgm:cxn modelId="{0C121632-6410-4709-859C-66A25A31DCFC}" type="presParOf" srcId="{33659EF2-80D3-4254-9643-9766ACA80A08}" destId="{3CA86965-B90A-4AAC-8AEB-A65EEF9C76F4}" srcOrd="2" destOrd="0" presId="urn:microsoft.com/office/officeart/2018/5/layout/IconCircleLabelList"/>
    <dgm:cxn modelId="{3995D4F4-10FD-45D1-A3B8-117766A676EE}" type="presParOf" srcId="{33659EF2-80D3-4254-9643-9766ACA80A08}" destId="{0C335552-D018-487C-935E-34C15EA151EA}" srcOrd="3" destOrd="0" presId="urn:microsoft.com/office/officeart/2018/5/layout/IconCircleLabelList"/>
    <dgm:cxn modelId="{556ECC70-E16F-44A9-BBBD-F1AFDE9C4F93}" type="presParOf" srcId="{D0F4019E-5735-4793-8A81-DFE52B1B8CB4}" destId="{368137C9-F8C3-41A9-93D8-0FB03B8C067F}" srcOrd="3" destOrd="0" presId="urn:microsoft.com/office/officeart/2018/5/layout/IconCircleLabelList"/>
    <dgm:cxn modelId="{FC3E0EB9-2D07-4DE6-810B-B1DEDDCC4152}" type="presParOf" srcId="{D0F4019E-5735-4793-8A81-DFE52B1B8CB4}" destId="{E02F21F8-8228-408C-98ED-F0169BE74CA5}" srcOrd="4" destOrd="0" presId="urn:microsoft.com/office/officeart/2018/5/layout/IconCircleLabelList"/>
    <dgm:cxn modelId="{74E8B940-C7DB-49FB-BD3A-C566066A5FBD}" type="presParOf" srcId="{E02F21F8-8228-408C-98ED-F0169BE74CA5}" destId="{3BF22975-DC3E-450E-854F-9297E186BD3F}" srcOrd="0" destOrd="0" presId="urn:microsoft.com/office/officeart/2018/5/layout/IconCircleLabelList"/>
    <dgm:cxn modelId="{EBBC78E9-0982-4B82-A929-EF7F46B80987}" type="presParOf" srcId="{E02F21F8-8228-408C-98ED-F0169BE74CA5}" destId="{4861A4F7-7472-4304-8A46-4A28D159E15B}" srcOrd="1" destOrd="0" presId="urn:microsoft.com/office/officeart/2018/5/layout/IconCircleLabelList"/>
    <dgm:cxn modelId="{7AFDD5B3-9909-41F2-AD22-11FA9A2557E2}" type="presParOf" srcId="{E02F21F8-8228-408C-98ED-F0169BE74CA5}" destId="{CAB3B525-4B90-4DF0-823C-4CE8D7ACE73D}" srcOrd="2" destOrd="0" presId="urn:microsoft.com/office/officeart/2018/5/layout/IconCircleLabelList"/>
    <dgm:cxn modelId="{D8A2F4C1-9BBB-407B-8F5F-462B294741C0}" type="presParOf" srcId="{E02F21F8-8228-408C-98ED-F0169BE74CA5}" destId="{459BA95D-0121-497E-9C65-AB39BF85951A}" srcOrd="3" destOrd="0" presId="urn:microsoft.com/office/officeart/2018/5/layout/IconCircleLabelList"/>
    <dgm:cxn modelId="{026B689A-2AB1-4915-8F26-358F373CEB5A}" type="presParOf" srcId="{D0F4019E-5735-4793-8A81-DFE52B1B8CB4}" destId="{778AA254-A4A4-4F26-878E-292F020CE5A1}" srcOrd="5" destOrd="0" presId="urn:microsoft.com/office/officeart/2018/5/layout/IconCircleLabelList"/>
    <dgm:cxn modelId="{7D4A6151-3FC8-4C3C-AADD-2B6FFCD9C85F}" type="presParOf" srcId="{D0F4019E-5735-4793-8A81-DFE52B1B8CB4}" destId="{A4D6AFFC-FE7A-4F35-9CA0-C188F2389C24}" srcOrd="6" destOrd="0" presId="urn:microsoft.com/office/officeart/2018/5/layout/IconCircleLabelList"/>
    <dgm:cxn modelId="{A79E108F-E6E2-44B6-B9EB-8F58E49FA237}" type="presParOf" srcId="{A4D6AFFC-FE7A-4F35-9CA0-C188F2389C24}" destId="{03CD53EF-6217-4110-ACFF-5B7DFF2BA33D}" srcOrd="0" destOrd="0" presId="urn:microsoft.com/office/officeart/2018/5/layout/IconCircleLabelList"/>
    <dgm:cxn modelId="{E5A30F9A-D2D1-4CA2-ABB0-4C7537F34507}" type="presParOf" srcId="{A4D6AFFC-FE7A-4F35-9CA0-C188F2389C24}" destId="{25B47A24-85C6-42B0-8A70-51BAF411C609}" srcOrd="1" destOrd="0" presId="urn:microsoft.com/office/officeart/2018/5/layout/IconCircleLabelList"/>
    <dgm:cxn modelId="{BF78C8B3-5BF3-426F-956D-A6ED7F036843}" type="presParOf" srcId="{A4D6AFFC-FE7A-4F35-9CA0-C188F2389C24}" destId="{9F4B56CA-A359-4680-93BF-0460C391C466}" srcOrd="2" destOrd="0" presId="urn:microsoft.com/office/officeart/2018/5/layout/IconCircleLabelList"/>
    <dgm:cxn modelId="{9BF4F4AE-6D92-4E11-923C-FA584A354D2A}" type="presParOf" srcId="{A4D6AFFC-FE7A-4F35-9CA0-C188F2389C24}" destId="{BD0DAA80-8F6E-4340-B933-533133B943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ED62B1-8392-48F0-A06F-8E9DF5CA5B5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AB4B85-FBC0-4134-B24B-7ED58FADA56F}">
      <dgm:prSet/>
      <dgm:spPr/>
      <dgm:t>
        <a:bodyPr/>
        <a:lstStyle/>
        <a:p>
          <a:r>
            <a:rPr lang="en-US" dirty="0"/>
            <a:t>Univariate feature importance score</a:t>
          </a:r>
        </a:p>
      </dgm:t>
    </dgm:pt>
    <dgm:pt modelId="{478C3CA0-940C-440B-9898-F4C4F5C78B94}" type="parTrans" cxnId="{68BD5400-E1C5-410B-A35D-DF6F9C526303}">
      <dgm:prSet/>
      <dgm:spPr/>
      <dgm:t>
        <a:bodyPr/>
        <a:lstStyle/>
        <a:p>
          <a:endParaRPr lang="en-US"/>
        </a:p>
      </dgm:t>
    </dgm:pt>
    <dgm:pt modelId="{BE663E61-22E9-48A5-A5B3-E8E835138052}" type="sibTrans" cxnId="{68BD5400-E1C5-410B-A35D-DF6F9C526303}">
      <dgm:prSet/>
      <dgm:spPr/>
      <dgm:t>
        <a:bodyPr/>
        <a:lstStyle/>
        <a:p>
          <a:endParaRPr lang="en-US"/>
        </a:p>
      </dgm:t>
    </dgm:pt>
    <dgm:pt modelId="{320A087C-73D8-4E59-9F79-1E63813943D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Measures how related each feature is to the class variable.</a:t>
          </a:r>
        </a:p>
      </dgm:t>
    </dgm:pt>
    <dgm:pt modelId="{A2E2E862-3E1C-49D2-938C-755D2C31F0D5}" type="parTrans" cxnId="{BFE539CD-B13E-4899-B6B4-B82A71A6D6A2}">
      <dgm:prSet/>
      <dgm:spPr/>
      <dgm:t>
        <a:bodyPr/>
        <a:lstStyle/>
        <a:p>
          <a:endParaRPr lang="en-US"/>
        </a:p>
      </dgm:t>
    </dgm:pt>
    <dgm:pt modelId="{F771BD37-664B-4478-92B9-9BF5DBA3BB76}" type="sibTrans" cxnId="{BFE539CD-B13E-4899-B6B4-B82A71A6D6A2}">
      <dgm:prSet/>
      <dgm:spPr/>
      <dgm:t>
        <a:bodyPr/>
        <a:lstStyle/>
        <a:p>
          <a:endParaRPr lang="en-US"/>
        </a:p>
      </dgm:t>
    </dgm:pt>
    <dgm:pt modelId="{CC626396-980D-4441-9B21-548ECA8C8D97}">
      <dgm:prSet/>
      <dgm:spPr/>
      <dgm:t>
        <a:bodyPr/>
        <a:lstStyle/>
        <a:p>
          <a:r>
            <a:rPr lang="en-US"/>
            <a:t>Feature subset selection</a:t>
          </a:r>
        </a:p>
      </dgm:t>
    </dgm:pt>
    <dgm:pt modelId="{AB65E496-C451-45CF-99E6-0B829E9C27A7}" type="parTrans" cxnId="{32F9D05D-01CD-4DF9-8779-A0EAC5F42210}">
      <dgm:prSet/>
      <dgm:spPr/>
      <dgm:t>
        <a:bodyPr/>
        <a:lstStyle/>
        <a:p>
          <a:endParaRPr lang="en-US"/>
        </a:p>
      </dgm:t>
    </dgm:pt>
    <dgm:pt modelId="{99E81B8B-5859-4A15-A103-39EA66691FD2}" type="sibTrans" cxnId="{32F9D05D-01CD-4DF9-8779-A0EAC5F42210}">
      <dgm:prSet/>
      <dgm:spPr/>
      <dgm:t>
        <a:bodyPr/>
        <a:lstStyle/>
        <a:p>
          <a:endParaRPr lang="en-US"/>
        </a:p>
      </dgm:t>
    </dgm:pt>
    <dgm:pt modelId="{652A02AC-8993-4000-8A2B-6D04D7F18067}">
      <dgm:prSet/>
      <dgm:spPr/>
      <dgm:t>
        <a:bodyPr/>
        <a:lstStyle/>
        <a:p>
          <a:r>
            <a:rPr lang="en-US" dirty="0"/>
            <a:t>Tries to find the best set of features. </a:t>
          </a:r>
        </a:p>
      </dgm:t>
    </dgm:pt>
    <dgm:pt modelId="{09B36D42-587B-49F5-B6BF-7809CBD690DA}" type="parTrans" cxnId="{A48B07B1-64CE-4018-8EC7-759F3B630580}">
      <dgm:prSet/>
      <dgm:spPr/>
      <dgm:t>
        <a:bodyPr/>
        <a:lstStyle/>
        <a:p>
          <a:endParaRPr lang="en-US"/>
        </a:p>
      </dgm:t>
    </dgm:pt>
    <dgm:pt modelId="{291A7712-644D-4EE5-B9B5-414BACA73E66}" type="sibTrans" cxnId="{A48B07B1-64CE-4018-8EC7-759F3B630580}">
      <dgm:prSet/>
      <dgm:spPr/>
      <dgm:t>
        <a:bodyPr/>
        <a:lstStyle/>
        <a:p>
          <a:endParaRPr lang="en-US"/>
        </a:p>
      </dgm:t>
    </dgm:pt>
    <dgm:pt modelId="{94FFCC1C-8DE1-44C1-A076-8904AA7A7F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E.g., chi-squared statistic, information gain.</a:t>
          </a:r>
        </a:p>
      </dgm:t>
    </dgm:pt>
    <dgm:pt modelId="{FA26E5C4-3104-406D-86C6-F6AA9E02A54D}" type="parTrans" cxnId="{52D7CBC1-4D73-4333-9CF0-E48CDD267E53}">
      <dgm:prSet/>
      <dgm:spPr/>
      <dgm:t>
        <a:bodyPr/>
        <a:lstStyle/>
        <a:p>
          <a:endParaRPr lang="en-US"/>
        </a:p>
      </dgm:t>
    </dgm:pt>
    <dgm:pt modelId="{6537787B-B529-4C62-A21E-B1DA0277DD42}" type="sibTrans" cxnId="{52D7CBC1-4D73-4333-9CF0-E48CDD267E53}">
      <dgm:prSet/>
      <dgm:spPr/>
      <dgm:t>
        <a:bodyPr/>
        <a:lstStyle/>
        <a:p>
          <a:endParaRPr lang="en-US"/>
        </a:p>
      </dgm:t>
    </dgm:pt>
    <dgm:pt modelId="{11297761-D9F0-415A-9286-778219398724}">
      <dgm:prSet/>
      <dgm:spPr/>
      <dgm:t>
        <a:bodyPr/>
        <a:lstStyle/>
        <a:p>
          <a:r>
            <a:rPr lang="en-US" dirty="0"/>
            <a:t>Often uses a black box approach where different subsets are evaluated using a greedy search strategy.</a:t>
          </a:r>
        </a:p>
      </dgm:t>
    </dgm:pt>
    <dgm:pt modelId="{7E2D291E-B7DD-4494-91CC-799DD8EAF447}" type="parTrans" cxnId="{147BBF25-F881-4336-AC93-1D88541C9FD7}">
      <dgm:prSet/>
      <dgm:spPr/>
      <dgm:t>
        <a:bodyPr/>
        <a:lstStyle/>
        <a:p>
          <a:endParaRPr lang="en-US"/>
        </a:p>
      </dgm:t>
    </dgm:pt>
    <dgm:pt modelId="{6D5B70D7-A8BC-403B-9219-92CAB94BD48E}" type="sibTrans" cxnId="{147BBF25-F881-4336-AC93-1D88541C9FD7}">
      <dgm:prSet/>
      <dgm:spPr/>
      <dgm:t>
        <a:bodyPr/>
        <a:lstStyle/>
        <a:p>
          <a:endParaRPr lang="en-US"/>
        </a:p>
      </dgm:t>
    </dgm:pt>
    <dgm:pt modelId="{8918AC4D-946E-4C56-90C3-B10C4A4E0FEF}">
      <dgm:prSet/>
      <dgm:spPr/>
      <dgm:t>
        <a:bodyPr/>
        <a:lstStyle/>
        <a:p>
          <a:r>
            <a:rPr lang="en-US" dirty="0"/>
            <a:t>E.g.: Stepwise backward selection tries to remove one feature at a time.</a:t>
          </a:r>
        </a:p>
      </dgm:t>
    </dgm:pt>
    <dgm:pt modelId="{9443ADD3-0EC0-41D0-9197-051630BE17E4}" type="parTrans" cxnId="{819CB771-05B1-4584-8E7D-D1496756FDAE}">
      <dgm:prSet/>
      <dgm:spPr/>
      <dgm:t>
        <a:bodyPr/>
        <a:lstStyle/>
        <a:p>
          <a:endParaRPr lang="en-US"/>
        </a:p>
      </dgm:t>
    </dgm:pt>
    <dgm:pt modelId="{62B221C4-4B46-49B1-9B5F-9009C25B6F24}" type="sibTrans" cxnId="{819CB771-05B1-4584-8E7D-D1496756FDAE}">
      <dgm:prSet/>
      <dgm:spPr/>
      <dgm:t>
        <a:bodyPr/>
        <a:lstStyle/>
        <a:p>
          <a:endParaRPr lang="en-US"/>
        </a:p>
      </dgm:t>
    </dgm:pt>
    <dgm:pt modelId="{C9152644-BF54-41CC-88B8-8E79CF3FECC6}" type="pres">
      <dgm:prSet presAssocID="{2FED62B1-8392-48F0-A06F-8E9DF5CA5B52}" presName="Name0" presStyleCnt="0">
        <dgm:presLayoutVars>
          <dgm:dir/>
          <dgm:animLvl val="lvl"/>
          <dgm:resizeHandles val="exact"/>
        </dgm:presLayoutVars>
      </dgm:prSet>
      <dgm:spPr/>
    </dgm:pt>
    <dgm:pt modelId="{A4C31820-924B-426D-BC8D-99712154F790}" type="pres">
      <dgm:prSet presAssocID="{05AB4B85-FBC0-4134-B24B-7ED58FADA56F}" presName="composite" presStyleCnt="0"/>
      <dgm:spPr/>
    </dgm:pt>
    <dgm:pt modelId="{2CE32E5C-03A7-4483-B98C-89EB0398AAEA}" type="pres">
      <dgm:prSet presAssocID="{05AB4B85-FBC0-4134-B24B-7ED58FADA56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7288B3E-2BEE-4007-A0EB-462800906E74}" type="pres">
      <dgm:prSet presAssocID="{05AB4B85-FBC0-4134-B24B-7ED58FADA56F}" presName="desTx" presStyleLbl="alignAccFollowNode1" presStyleIdx="0" presStyleCnt="2">
        <dgm:presLayoutVars>
          <dgm:bulletEnabled val="1"/>
        </dgm:presLayoutVars>
      </dgm:prSet>
      <dgm:spPr/>
    </dgm:pt>
    <dgm:pt modelId="{53A1A785-EB7B-4D83-80DC-2EA9D14E6B5F}" type="pres">
      <dgm:prSet presAssocID="{BE663E61-22E9-48A5-A5B3-E8E835138052}" presName="space" presStyleCnt="0"/>
      <dgm:spPr/>
    </dgm:pt>
    <dgm:pt modelId="{F6B161B2-6438-44EB-A38E-DB67AA8F6BDE}" type="pres">
      <dgm:prSet presAssocID="{CC626396-980D-4441-9B21-548ECA8C8D97}" presName="composite" presStyleCnt="0"/>
      <dgm:spPr/>
    </dgm:pt>
    <dgm:pt modelId="{CE8DD8A2-5534-4D82-B191-A494961FE508}" type="pres">
      <dgm:prSet presAssocID="{CC626396-980D-4441-9B21-548ECA8C8D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4DE624-3359-4CE6-8859-01433C93627E}" type="pres">
      <dgm:prSet presAssocID="{CC626396-980D-4441-9B21-548ECA8C8D9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8BD5400-E1C5-410B-A35D-DF6F9C526303}" srcId="{2FED62B1-8392-48F0-A06F-8E9DF5CA5B52}" destId="{05AB4B85-FBC0-4134-B24B-7ED58FADA56F}" srcOrd="0" destOrd="0" parTransId="{478C3CA0-940C-440B-9898-F4C4F5C78B94}" sibTransId="{BE663E61-22E9-48A5-A5B3-E8E835138052}"/>
    <dgm:cxn modelId="{D2E4DE04-A9BE-45CE-BCB3-701FC1FC9D50}" type="presOf" srcId="{320A087C-73D8-4E59-9F79-1E63813943DC}" destId="{47288B3E-2BEE-4007-A0EB-462800906E74}" srcOrd="0" destOrd="0" presId="urn:microsoft.com/office/officeart/2005/8/layout/hList1"/>
    <dgm:cxn modelId="{147BBF25-F881-4336-AC93-1D88541C9FD7}" srcId="{CC626396-980D-4441-9B21-548ECA8C8D97}" destId="{11297761-D9F0-415A-9286-778219398724}" srcOrd="1" destOrd="0" parTransId="{7E2D291E-B7DD-4494-91CC-799DD8EAF447}" sibTransId="{6D5B70D7-A8BC-403B-9219-92CAB94BD48E}"/>
    <dgm:cxn modelId="{027F4628-3629-4252-BEBF-B3E9C69B0A7B}" type="presOf" srcId="{652A02AC-8993-4000-8A2B-6D04D7F18067}" destId="{D84DE624-3359-4CE6-8859-01433C93627E}" srcOrd="0" destOrd="0" presId="urn:microsoft.com/office/officeart/2005/8/layout/hList1"/>
    <dgm:cxn modelId="{32F9D05D-01CD-4DF9-8779-A0EAC5F42210}" srcId="{2FED62B1-8392-48F0-A06F-8E9DF5CA5B52}" destId="{CC626396-980D-4441-9B21-548ECA8C8D97}" srcOrd="1" destOrd="0" parTransId="{AB65E496-C451-45CF-99E6-0B829E9C27A7}" sibTransId="{99E81B8B-5859-4A15-A103-39EA66691FD2}"/>
    <dgm:cxn modelId="{9321BC63-3E1C-44A1-885B-BFBBBAB8AB33}" type="presOf" srcId="{05AB4B85-FBC0-4134-B24B-7ED58FADA56F}" destId="{2CE32E5C-03A7-4483-B98C-89EB0398AAEA}" srcOrd="0" destOrd="0" presId="urn:microsoft.com/office/officeart/2005/8/layout/hList1"/>
    <dgm:cxn modelId="{F628D84C-B6BB-4633-A97C-A52AF9B5A773}" type="presOf" srcId="{8918AC4D-946E-4C56-90C3-B10C4A4E0FEF}" destId="{D84DE624-3359-4CE6-8859-01433C93627E}" srcOrd="0" destOrd="2" presId="urn:microsoft.com/office/officeart/2005/8/layout/hList1"/>
    <dgm:cxn modelId="{819CB771-05B1-4584-8E7D-D1496756FDAE}" srcId="{CC626396-980D-4441-9B21-548ECA8C8D97}" destId="{8918AC4D-946E-4C56-90C3-B10C4A4E0FEF}" srcOrd="2" destOrd="0" parTransId="{9443ADD3-0EC0-41D0-9197-051630BE17E4}" sibTransId="{62B221C4-4B46-49B1-9B5F-9009C25B6F24}"/>
    <dgm:cxn modelId="{D1A7BB71-5A62-4D15-81DC-C1A330CE9F1A}" type="presOf" srcId="{11297761-D9F0-415A-9286-778219398724}" destId="{D84DE624-3359-4CE6-8859-01433C93627E}" srcOrd="0" destOrd="1" presId="urn:microsoft.com/office/officeart/2005/8/layout/hList1"/>
    <dgm:cxn modelId="{CFA77C59-1220-4B3E-B38F-264DF5702E76}" type="presOf" srcId="{94FFCC1C-8DE1-44C1-A076-8904AA7A7FFC}" destId="{47288B3E-2BEE-4007-A0EB-462800906E74}" srcOrd="0" destOrd="1" presId="urn:microsoft.com/office/officeart/2005/8/layout/hList1"/>
    <dgm:cxn modelId="{D60E71A1-DF3A-4516-B5C4-6DFE896B6C44}" type="presOf" srcId="{CC626396-980D-4441-9B21-548ECA8C8D97}" destId="{CE8DD8A2-5534-4D82-B191-A494961FE508}" srcOrd="0" destOrd="0" presId="urn:microsoft.com/office/officeart/2005/8/layout/hList1"/>
    <dgm:cxn modelId="{A48B07B1-64CE-4018-8EC7-759F3B630580}" srcId="{CC626396-980D-4441-9B21-548ECA8C8D97}" destId="{652A02AC-8993-4000-8A2B-6D04D7F18067}" srcOrd="0" destOrd="0" parTransId="{09B36D42-587B-49F5-B6BF-7809CBD690DA}" sibTransId="{291A7712-644D-4EE5-B9B5-414BACA73E66}"/>
    <dgm:cxn modelId="{B5D140BB-3467-4BD4-B550-F8ED303A1CB3}" type="presOf" srcId="{2FED62B1-8392-48F0-A06F-8E9DF5CA5B52}" destId="{C9152644-BF54-41CC-88B8-8E79CF3FECC6}" srcOrd="0" destOrd="0" presId="urn:microsoft.com/office/officeart/2005/8/layout/hList1"/>
    <dgm:cxn modelId="{52D7CBC1-4D73-4333-9CF0-E48CDD267E53}" srcId="{05AB4B85-FBC0-4134-B24B-7ED58FADA56F}" destId="{94FFCC1C-8DE1-44C1-A076-8904AA7A7FFC}" srcOrd="1" destOrd="0" parTransId="{FA26E5C4-3104-406D-86C6-F6AA9E02A54D}" sibTransId="{6537787B-B529-4C62-A21E-B1DA0277DD42}"/>
    <dgm:cxn modelId="{BFE539CD-B13E-4899-B6B4-B82A71A6D6A2}" srcId="{05AB4B85-FBC0-4134-B24B-7ED58FADA56F}" destId="{320A087C-73D8-4E59-9F79-1E63813943DC}" srcOrd="0" destOrd="0" parTransId="{A2E2E862-3E1C-49D2-938C-755D2C31F0D5}" sibTransId="{F771BD37-664B-4478-92B9-9BF5DBA3BB76}"/>
    <dgm:cxn modelId="{BF352671-4F70-49C0-BB98-C25CE5D9CDDB}" type="presParOf" srcId="{C9152644-BF54-41CC-88B8-8E79CF3FECC6}" destId="{A4C31820-924B-426D-BC8D-99712154F790}" srcOrd="0" destOrd="0" presId="urn:microsoft.com/office/officeart/2005/8/layout/hList1"/>
    <dgm:cxn modelId="{D15894BC-4B59-4C08-8BE3-52AD2988DC62}" type="presParOf" srcId="{A4C31820-924B-426D-BC8D-99712154F790}" destId="{2CE32E5C-03A7-4483-B98C-89EB0398AAEA}" srcOrd="0" destOrd="0" presId="urn:microsoft.com/office/officeart/2005/8/layout/hList1"/>
    <dgm:cxn modelId="{2981B09E-2026-4E47-8906-31CDB2182C38}" type="presParOf" srcId="{A4C31820-924B-426D-BC8D-99712154F790}" destId="{47288B3E-2BEE-4007-A0EB-462800906E74}" srcOrd="1" destOrd="0" presId="urn:microsoft.com/office/officeart/2005/8/layout/hList1"/>
    <dgm:cxn modelId="{F05FD1FC-7E96-4F6F-8395-CFDD9DBAE3FF}" type="presParOf" srcId="{C9152644-BF54-41CC-88B8-8E79CF3FECC6}" destId="{53A1A785-EB7B-4D83-80DC-2EA9D14E6B5F}" srcOrd="1" destOrd="0" presId="urn:microsoft.com/office/officeart/2005/8/layout/hList1"/>
    <dgm:cxn modelId="{23B00A89-7096-456A-B0F7-7098A8BEECC0}" type="presParOf" srcId="{C9152644-BF54-41CC-88B8-8E79CF3FECC6}" destId="{F6B161B2-6438-44EB-A38E-DB67AA8F6BDE}" srcOrd="2" destOrd="0" presId="urn:microsoft.com/office/officeart/2005/8/layout/hList1"/>
    <dgm:cxn modelId="{609BDEB4-A47A-44EB-842F-3DE4E33923DF}" type="presParOf" srcId="{F6B161B2-6438-44EB-A38E-DB67AA8F6BDE}" destId="{CE8DD8A2-5534-4D82-B191-A494961FE508}" srcOrd="0" destOrd="0" presId="urn:microsoft.com/office/officeart/2005/8/layout/hList1"/>
    <dgm:cxn modelId="{A1588A69-0CD2-4C35-801C-8F354A7BCFE5}" type="presParOf" srcId="{F6B161B2-6438-44EB-A38E-DB67AA8F6BDE}" destId="{D84DE624-3359-4CE6-8859-01433C936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5725E-4CDD-4059-85D6-A9C74B6D3C6F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FE81B-3AD3-422F-850B-3C4FEC7D409B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Gini Index</a:t>
          </a:r>
        </a:p>
      </dsp:txBody>
      <dsp:txXfrm>
        <a:off x="291148" y="2456435"/>
        <a:ext cx="2180418" cy="720000"/>
      </dsp:txXfrm>
    </dsp:sp>
    <dsp:sp modelId="{40494B97-F459-482F-ADA2-13DBBF2AD1ED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1D8BA-0AD5-484E-A45A-2A5405C08281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85000"/>
                </a:schemeClr>
              </a:solidFill>
            </a:rPr>
            <a:t>Entropy</a:t>
          </a:r>
        </a:p>
      </dsp:txBody>
      <dsp:txXfrm>
        <a:off x="2853140" y="2456435"/>
        <a:ext cx="2180418" cy="720000"/>
      </dsp:txXfrm>
    </dsp:sp>
    <dsp:sp modelId="{77F296C2-DEBD-4B15-93E2-9EF41634CDB1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17156-204C-4D8C-ADF8-73ABC56B7BF8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85000"/>
                </a:schemeClr>
              </a:solidFill>
            </a:rPr>
            <a:t>Classification error</a:t>
          </a:r>
        </a:p>
      </dsp:txBody>
      <dsp:txXfrm>
        <a:off x="5415132" y="2456435"/>
        <a:ext cx="218041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5725E-4CDD-4059-85D6-A9C74B6D3C6F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FE81B-3AD3-422F-850B-3C4FEC7D409B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85000"/>
                </a:schemeClr>
              </a:solidFill>
            </a:rPr>
            <a:t>Gini Index</a:t>
          </a:r>
        </a:p>
      </dsp:txBody>
      <dsp:txXfrm>
        <a:off x="291148" y="2456435"/>
        <a:ext cx="2180418" cy="720000"/>
      </dsp:txXfrm>
    </dsp:sp>
    <dsp:sp modelId="{40494B97-F459-482F-ADA2-13DBBF2AD1ED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1D8BA-0AD5-484E-A45A-2A5405C08281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Entropy</a:t>
          </a:r>
        </a:p>
      </dsp:txBody>
      <dsp:txXfrm>
        <a:off x="2853140" y="2456435"/>
        <a:ext cx="2180418" cy="720000"/>
      </dsp:txXfrm>
    </dsp:sp>
    <dsp:sp modelId="{77F296C2-DEBD-4B15-93E2-9EF41634CDB1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17156-204C-4D8C-ADF8-73ABC56B7BF8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85000"/>
                </a:schemeClr>
              </a:solidFill>
            </a:rPr>
            <a:t>Classification error</a:t>
          </a:r>
        </a:p>
      </dsp:txBody>
      <dsp:txXfrm>
        <a:off x="5415132" y="2456435"/>
        <a:ext cx="2180418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5725E-4CDD-4059-85D6-A9C74B6D3C6F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FE81B-3AD3-422F-850B-3C4FEC7D409B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85000"/>
                </a:schemeClr>
              </a:solidFill>
            </a:rPr>
            <a:t>Gini Index</a:t>
          </a:r>
        </a:p>
      </dsp:txBody>
      <dsp:txXfrm>
        <a:off x="291148" y="2456435"/>
        <a:ext cx="2180418" cy="720000"/>
      </dsp:txXfrm>
    </dsp:sp>
    <dsp:sp modelId="{40494B97-F459-482F-ADA2-13DBBF2AD1ED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1D8BA-0AD5-484E-A45A-2A5405C08281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85000"/>
                </a:schemeClr>
              </a:solidFill>
            </a:rPr>
            <a:t>Entropy</a:t>
          </a:r>
        </a:p>
      </dsp:txBody>
      <dsp:txXfrm>
        <a:off x="2853140" y="2456435"/>
        <a:ext cx="2180418" cy="720000"/>
      </dsp:txXfrm>
    </dsp:sp>
    <dsp:sp modelId="{77F296C2-DEBD-4B15-93E2-9EF41634CDB1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17156-204C-4D8C-ADF8-73ABC56B7BF8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Classification error</a:t>
          </a:r>
        </a:p>
      </dsp:txBody>
      <dsp:txXfrm>
        <a:off x="5415132" y="2456435"/>
        <a:ext cx="2180418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6899C-A043-497F-BA2C-DEB59D789AA2}">
      <dsp:nvSpPr>
        <dsp:cNvPr id="0" name=""/>
        <dsp:cNvSpPr/>
      </dsp:nvSpPr>
      <dsp:spPr>
        <a:xfrm>
          <a:off x="556307" y="90441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3445D-46C3-4DC8-8EE8-786AC91FAFCA}">
      <dsp:nvSpPr>
        <dsp:cNvPr id="0" name=""/>
        <dsp:cNvSpPr/>
      </dsp:nvSpPr>
      <dsp:spPr>
        <a:xfrm>
          <a:off x="790307" y="113841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A6078-02DC-4DAE-938F-D6C88D9FAB73}">
      <dsp:nvSpPr>
        <dsp:cNvPr id="0" name=""/>
        <dsp:cNvSpPr/>
      </dsp:nvSpPr>
      <dsp:spPr>
        <a:xfrm>
          <a:off x="205307" y="2344419"/>
          <a:ext cx="18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Inexpensive to construct</a:t>
          </a:r>
        </a:p>
      </dsp:txBody>
      <dsp:txXfrm>
        <a:off x="205307" y="2344419"/>
        <a:ext cx="1800000" cy="1102500"/>
      </dsp:txXfrm>
    </dsp:sp>
    <dsp:sp modelId="{7CE4A611-85AF-4F7C-BFFD-184C803890B0}">
      <dsp:nvSpPr>
        <dsp:cNvPr id="0" name=""/>
        <dsp:cNvSpPr/>
      </dsp:nvSpPr>
      <dsp:spPr>
        <a:xfrm>
          <a:off x="2671307" y="90441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4F285-BB18-4A4D-A352-8C36BADEA072}">
      <dsp:nvSpPr>
        <dsp:cNvPr id="0" name=""/>
        <dsp:cNvSpPr/>
      </dsp:nvSpPr>
      <dsp:spPr>
        <a:xfrm>
          <a:off x="2905307" y="113841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35552-D018-487C-935E-34C15EA151EA}">
      <dsp:nvSpPr>
        <dsp:cNvPr id="0" name=""/>
        <dsp:cNvSpPr/>
      </dsp:nvSpPr>
      <dsp:spPr>
        <a:xfrm>
          <a:off x="2320307" y="2344419"/>
          <a:ext cx="18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Extremely fast at classifying unknown records</a:t>
          </a:r>
        </a:p>
      </dsp:txBody>
      <dsp:txXfrm>
        <a:off x="2320307" y="2344419"/>
        <a:ext cx="1800000" cy="1102500"/>
      </dsp:txXfrm>
    </dsp:sp>
    <dsp:sp modelId="{3BF22975-DC3E-450E-854F-9297E186BD3F}">
      <dsp:nvSpPr>
        <dsp:cNvPr id="0" name=""/>
        <dsp:cNvSpPr/>
      </dsp:nvSpPr>
      <dsp:spPr>
        <a:xfrm>
          <a:off x="4786307" y="90441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1A4F7-7472-4304-8A46-4A28D159E15B}">
      <dsp:nvSpPr>
        <dsp:cNvPr id="0" name=""/>
        <dsp:cNvSpPr/>
      </dsp:nvSpPr>
      <dsp:spPr>
        <a:xfrm>
          <a:off x="5020307" y="113841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BA95D-0121-497E-9C65-AB39BF85951A}">
      <dsp:nvSpPr>
        <dsp:cNvPr id="0" name=""/>
        <dsp:cNvSpPr/>
      </dsp:nvSpPr>
      <dsp:spPr>
        <a:xfrm>
          <a:off x="4435307" y="2344419"/>
          <a:ext cx="18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Easy to interpret for small-sized trees</a:t>
          </a:r>
        </a:p>
      </dsp:txBody>
      <dsp:txXfrm>
        <a:off x="4435307" y="2344419"/>
        <a:ext cx="1800000" cy="1102500"/>
      </dsp:txXfrm>
    </dsp:sp>
    <dsp:sp modelId="{03CD53EF-6217-4110-ACFF-5B7DFF2BA33D}">
      <dsp:nvSpPr>
        <dsp:cNvPr id="0" name=""/>
        <dsp:cNvSpPr/>
      </dsp:nvSpPr>
      <dsp:spPr>
        <a:xfrm>
          <a:off x="6901307" y="90441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47A24-85C6-42B0-8A70-51BAF411C609}">
      <dsp:nvSpPr>
        <dsp:cNvPr id="0" name=""/>
        <dsp:cNvSpPr/>
      </dsp:nvSpPr>
      <dsp:spPr>
        <a:xfrm>
          <a:off x="7135307" y="113841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DAA80-8F6E-4340-B933-533133B943DC}">
      <dsp:nvSpPr>
        <dsp:cNvPr id="0" name=""/>
        <dsp:cNvSpPr/>
      </dsp:nvSpPr>
      <dsp:spPr>
        <a:xfrm>
          <a:off x="6550307" y="2344419"/>
          <a:ext cx="180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Accuracy is comparable to other classification techniques for many simple data sets</a:t>
          </a:r>
        </a:p>
      </dsp:txBody>
      <dsp:txXfrm>
        <a:off x="6550307" y="2344419"/>
        <a:ext cx="1800000" cy="110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2E5C-03A7-4483-B98C-89EB0398AAEA}">
      <dsp:nvSpPr>
        <dsp:cNvPr id="0" name=""/>
        <dsp:cNvSpPr/>
      </dsp:nvSpPr>
      <dsp:spPr>
        <a:xfrm>
          <a:off x="38" y="19208"/>
          <a:ext cx="3685337" cy="767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Univariate feature importance score</a:t>
          </a:r>
        </a:p>
      </dsp:txBody>
      <dsp:txXfrm>
        <a:off x="38" y="19208"/>
        <a:ext cx="3685337" cy="767800"/>
      </dsp:txXfrm>
    </dsp:sp>
    <dsp:sp modelId="{47288B3E-2BEE-4007-A0EB-462800906E74}">
      <dsp:nvSpPr>
        <dsp:cNvPr id="0" name=""/>
        <dsp:cNvSpPr/>
      </dsp:nvSpPr>
      <dsp:spPr>
        <a:xfrm>
          <a:off x="38" y="787009"/>
          <a:ext cx="3685337" cy="30641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 dirty="0"/>
            <a:t>Measures how related each feature is to the class variable.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 dirty="0"/>
            <a:t>E.g., chi-squared statistic, information gain.</a:t>
          </a:r>
        </a:p>
      </dsp:txBody>
      <dsp:txXfrm>
        <a:off x="38" y="787009"/>
        <a:ext cx="3685337" cy="3064192"/>
      </dsp:txXfrm>
    </dsp:sp>
    <dsp:sp modelId="{CE8DD8A2-5534-4D82-B191-A494961FE508}">
      <dsp:nvSpPr>
        <dsp:cNvPr id="0" name=""/>
        <dsp:cNvSpPr/>
      </dsp:nvSpPr>
      <dsp:spPr>
        <a:xfrm>
          <a:off x="4201323" y="19208"/>
          <a:ext cx="3685337" cy="767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Feature subset selection</a:t>
          </a:r>
        </a:p>
      </dsp:txBody>
      <dsp:txXfrm>
        <a:off x="4201323" y="19208"/>
        <a:ext cx="3685337" cy="767800"/>
      </dsp:txXfrm>
    </dsp:sp>
    <dsp:sp modelId="{D84DE624-3359-4CE6-8859-01433C93627E}">
      <dsp:nvSpPr>
        <dsp:cNvPr id="0" name=""/>
        <dsp:cNvSpPr/>
      </dsp:nvSpPr>
      <dsp:spPr>
        <a:xfrm>
          <a:off x="4201323" y="787009"/>
          <a:ext cx="3685337" cy="30641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Tries to find the best set of features.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Often uses a black box approach where different subsets are evaluated using a greedy search strategy.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E.g.: Stepwise backward selection tries to remove one feature at a time.</a:t>
          </a:r>
        </a:p>
      </dsp:txBody>
      <dsp:txXfrm>
        <a:off x="4201323" y="787009"/>
        <a:ext cx="3685337" cy="3064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ED07AC0D-9A4E-4FB5-8A4B-57C1F0C72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D6ADBC3-96A0-470F-B24E-B6AF6E222A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73138" y="4560888"/>
            <a:ext cx="53657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7CB8ED1-23C3-4B9C-8C14-1BA6DF5DDEA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8375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C5A6EE-2107-4610-A3EE-3D7D4253C8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F9E2E-023C-4A8D-996B-ED8627AE5C5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E2F1D6F-3701-48F2-860A-7FDFCFE5FE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54E14DE4-C6AA-4E5B-B597-F7D16B910F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>
            <a:extLst>
              <a:ext uri="{FF2B5EF4-FFF2-40B4-BE49-F238E27FC236}">
                <a16:creationId xmlns:a16="http://schemas.microsoft.com/office/drawing/2014/main" id="{083B8B16-939A-491E-9B1E-5A09C2DC6C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CAD2129F-A5B1-4FAD-87D7-F858374E5A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>
            <a:extLst>
              <a:ext uri="{FF2B5EF4-FFF2-40B4-BE49-F238E27FC236}">
                <a16:creationId xmlns:a16="http://schemas.microsoft.com/office/drawing/2014/main" id="{789187FC-403B-48C2-87B9-EE05AE8594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57ABB57E-4522-4528-B864-90068C6BFC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>
            <a:extLst>
              <a:ext uri="{FF2B5EF4-FFF2-40B4-BE49-F238E27FC236}">
                <a16:creationId xmlns:a16="http://schemas.microsoft.com/office/drawing/2014/main" id="{04332AB6-56DC-4D1C-AFC3-2FECFCB19F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B8746E3C-B028-4E74-B33A-3451E1A59B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>
            <a:extLst>
              <a:ext uri="{FF2B5EF4-FFF2-40B4-BE49-F238E27FC236}">
                <a16:creationId xmlns:a16="http://schemas.microsoft.com/office/drawing/2014/main" id="{C6334F64-8DB8-4279-9DA2-33F1B62D41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84273FD6-1A7F-468A-976A-A54820D168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>
            <a:extLst>
              <a:ext uri="{FF2B5EF4-FFF2-40B4-BE49-F238E27FC236}">
                <a16:creationId xmlns:a16="http://schemas.microsoft.com/office/drawing/2014/main" id="{4EF96FB5-B795-4756-88CB-7A033AA58E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96D3BC09-3CBB-4C38-A9ED-34256C1DC9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D1C81-902D-81AD-4E39-486C0855D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4E2D4852-5511-E0DB-CEBF-8F65545BBF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98E5E0DA-9B14-8E23-DF3B-B0819148A9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77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>
            <a:extLst>
              <a:ext uri="{FF2B5EF4-FFF2-40B4-BE49-F238E27FC236}">
                <a16:creationId xmlns:a16="http://schemas.microsoft.com/office/drawing/2014/main" id="{9DFCBD53-B44F-4B27-AF44-22AEC44E9E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C502FB62-F60B-42A8-A294-24FD623086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>
            <a:extLst>
              <a:ext uri="{FF2B5EF4-FFF2-40B4-BE49-F238E27FC236}">
                <a16:creationId xmlns:a16="http://schemas.microsoft.com/office/drawing/2014/main" id="{BE261B3E-EF64-4FB0-82D2-3B4BB005233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324DADD9-EE18-4EE5-9CBC-D9F5B62971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59917-3495-AFDE-A1C1-1B7AE960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>
            <a:extLst>
              <a:ext uri="{FF2B5EF4-FFF2-40B4-BE49-F238E27FC236}">
                <a16:creationId xmlns:a16="http://schemas.microsoft.com/office/drawing/2014/main" id="{4D9CC447-34D3-5F78-8748-7E9F2B82E27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E10C7A5C-6E8A-C3DB-DAF9-7FE55BA343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246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>
            <a:extLst>
              <a:ext uri="{FF2B5EF4-FFF2-40B4-BE49-F238E27FC236}">
                <a16:creationId xmlns:a16="http://schemas.microsoft.com/office/drawing/2014/main" id="{628C48AC-2F3D-4E83-8FCD-50A1C343346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EE4F8D5D-FBED-401A-B768-ACF7729AEB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76087-8694-7F89-A266-CC3CE252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3B8194F1-C08C-17B9-9ACA-51B5EA2A2E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B0DFF922-FE41-F719-0697-E23D9A9F42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68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>
            <a:extLst>
              <a:ext uri="{FF2B5EF4-FFF2-40B4-BE49-F238E27FC236}">
                <a16:creationId xmlns:a16="http://schemas.microsoft.com/office/drawing/2014/main" id="{3CBC6D9C-7145-4858-88A0-5DF8ABF165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0A397DAA-E570-44F9-9561-D4BB073DD9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>
            <a:extLst>
              <a:ext uri="{FF2B5EF4-FFF2-40B4-BE49-F238E27FC236}">
                <a16:creationId xmlns:a16="http://schemas.microsoft.com/office/drawing/2014/main" id="{5E026120-5167-4F88-84C7-6D6989A64EE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708F8D31-1CD5-4FFA-A5B5-D4CABD36F6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>
            <a:extLst>
              <a:ext uri="{FF2B5EF4-FFF2-40B4-BE49-F238E27FC236}">
                <a16:creationId xmlns:a16="http://schemas.microsoft.com/office/drawing/2014/main" id="{C4F49048-6ABF-4324-91A2-A69FF4DB7AC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807F9B59-B679-44C4-B5D5-F259D3BF08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>
            <a:extLst>
              <a:ext uri="{FF2B5EF4-FFF2-40B4-BE49-F238E27FC236}">
                <a16:creationId xmlns:a16="http://schemas.microsoft.com/office/drawing/2014/main" id="{E0CC77EB-067A-4739-89A0-99AF2AFEF2D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E30C8CD5-7193-4F29-AC69-E3426F9984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>
            <a:extLst>
              <a:ext uri="{FF2B5EF4-FFF2-40B4-BE49-F238E27FC236}">
                <a16:creationId xmlns:a16="http://schemas.microsoft.com/office/drawing/2014/main" id="{9B5A6AF3-51B4-421A-B296-157F82D0E3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891DF4A-6283-4122-8112-A8EC6A02B8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>
            <a:extLst>
              <a:ext uri="{FF2B5EF4-FFF2-40B4-BE49-F238E27FC236}">
                <a16:creationId xmlns:a16="http://schemas.microsoft.com/office/drawing/2014/main" id="{9B5A6AF3-51B4-421A-B296-157F82D0E3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891DF4A-6283-4122-8112-A8EC6A02B8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910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>
            <a:extLst>
              <a:ext uri="{FF2B5EF4-FFF2-40B4-BE49-F238E27FC236}">
                <a16:creationId xmlns:a16="http://schemas.microsoft.com/office/drawing/2014/main" id="{5A6C43FF-5131-442B-B591-02CB1A1DF32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9B0F526A-D8FD-4695-BC2F-B4B853769B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05B7F-B779-343C-1256-6602DB019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>
            <a:extLst>
              <a:ext uri="{FF2B5EF4-FFF2-40B4-BE49-F238E27FC236}">
                <a16:creationId xmlns:a16="http://schemas.microsoft.com/office/drawing/2014/main" id="{7C665FB3-EEA3-2F13-F599-53A0E36C14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2B9C0E55-D4AE-B2D7-3B01-6C340A4D49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05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>
            <a:extLst>
              <a:ext uri="{FF2B5EF4-FFF2-40B4-BE49-F238E27FC236}">
                <a16:creationId xmlns:a16="http://schemas.microsoft.com/office/drawing/2014/main" id="{56C5A2FE-C1FA-4C85-9578-958936BAFF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0AF66996-1A08-4B01-A85C-C65D2BDA1B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>
            <a:extLst>
              <a:ext uri="{FF2B5EF4-FFF2-40B4-BE49-F238E27FC236}">
                <a16:creationId xmlns:a16="http://schemas.microsoft.com/office/drawing/2014/main" id="{F2A06EFE-78C5-4603-AD7F-3DC84748CF5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A6EEF042-33F2-471C-A7B6-685B87E8C1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>
            <a:extLst>
              <a:ext uri="{FF2B5EF4-FFF2-40B4-BE49-F238E27FC236}">
                <a16:creationId xmlns:a16="http://schemas.microsoft.com/office/drawing/2014/main" id="{63A139C0-9E3A-47E3-B38A-945247CD5F5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3CA15C65-4F89-4F2E-BF55-F88C8C0246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>
            <a:extLst>
              <a:ext uri="{FF2B5EF4-FFF2-40B4-BE49-F238E27FC236}">
                <a16:creationId xmlns:a16="http://schemas.microsoft.com/office/drawing/2014/main" id="{9B5A6AF3-51B4-421A-B296-157F82D0E3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891DF4A-6283-4122-8112-A8EC6A02B8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223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1">
            <a:extLst>
              <a:ext uri="{FF2B5EF4-FFF2-40B4-BE49-F238E27FC236}">
                <a16:creationId xmlns:a16="http://schemas.microsoft.com/office/drawing/2014/main" id="{0CA5F2C1-35A2-4706-9056-9888093D82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1F37E3A6-F0E7-4328-B91F-3708855368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>
            <a:extLst>
              <a:ext uri="{FF2B5EF4-FFF2-40B4-BE49-F238E27FC236}">
                <a16:creationId xmlns:a16="http://schemas.microsoft.com/office/drawing/2014/main" id="{88C0DE2F-ED1F-4FD2-B49A-C711E137665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4CEB75BF-4A6C-4F39-8368-999B75DFBB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>
            <a:extLst>
              <a:ext uri="{FF2B5EF4-FFF2-40B4-BE49-F238E27FC236}">
                <a16:creationId xmlns:a16="http://schemas.microsoft.com/office/drawing/2014/main" id="{CB46E810-F77E-49A2-9A93-1C55D3ECB9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3D1817D2-C604-49D7-9E54-AE2AC33572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>
            <a:extLst>
              <a:ext uri="{FF2B5EF4-FFF2-40B4-BE49-F238E27FC236}">
                <a16:creationId xmlns:a16="http://schemas.microsoft.com/office/drawing/2014/main" id="{3345592D-3A19-4535-808D-102679985F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FDB0B21B-7A23-4482-A8FB-88CCF0A0DE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44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>
            <a:extLst>
              <a:ext uri="{FF2B5EF4-FFF2-40B4-BE49-F238E27FC236}">
                <a16:creationId xmlns:a16="http://schemas.microsoft.com/office/drawing/2014/main" id="{CCBB385D-4E49-4B69-89F8-09BE872B49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89BEB613-6C86-4982-8BB2-E13A6D7A23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>
            <a:extLst>
              <a:ext uri="{FF2B5EF4-FFF2-40B4-BE49-F238E27FC236}">
                <a16:creationId xmlns:a16="http://schemas.microsoft.com/office/drawing/2014/main" id="{41003FFD-15A4-48AA-9DD8-D1147A583C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240AC99B-270A-4EA6-B562-A0FE2840B0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>
            <a:extLst>
              <a:ext uri="{FF2B5EF4-FFF2-40B4-BE49-F238E27FC236}">
                <a16:creationId xmlns:a16="http://schemas.microsoft.com/office/drawing/2014/main" id="{3A9A7444-525B-466D-B11C-C34500449A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552CAE65-4787-4A8F-94FE-E462E28A15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>
            <a:extLst>
              <a:ext uri="{FF2B5EF4-FFF2-40B4-BE49-F238E27FC236}">
                <a16:creationId xmlns:a16="http://schemas.microsoft.com/office/drawing/2014/main" id="{F69F18CA-04FD-402C-8D0E-CDAA878B28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9893E884-FF46-4077-AD8A-C3298B837C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>
            <a:extLst>
              <a:ext uri="{FF2B5EF4-FFF2-40B4-BE49-F238E27FC236}">
                <a16:creationId xmlns:a16="http://schemas.microsoft.com/office/drawing/2014/main" id="{3E52E34C-219F-4431-8FC6-46EDB9EB617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E84E8222-FE5C-4528-9A31-88BE4AF4FF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>
            <a:extLst>
              <a:ext uri="{FF2B5EF4-FFF2-40B4-BE49-F238E27FC236}">
                <a16:creationId xmlns:a16="http://schemas.microsoft.com/office/drawing/2014/main" id="{97E2AC79-4B11-4796-AFA9-EA23A977B8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EA724BDA-8717-4458-A341-9D414CEE18E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>
            <a:extLst>
              <a:ext uri="{FF2B5EF4-FFF2-40B4-BE49-F238E27FC236}">
                <a16:creationId xmlns:a16="http://schemas.microsoft.com/office/drawing/2014/main" id="{3345592D-3A19-4535-808D-102679985F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FDB0B21B-7A23-4482-A8FB-88CCF0A0DE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222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>
            <a:extLst>
              <a:ext uri="{FF2B5EF4-FFF2-40B4-BE49-F238E27FC236}">
                <a16:creationId xmlns:a16="http://schemas.microsoft.com/office/drawing/2014/main" id="{18BB5DDD-BC40-487F-A3D5-B3FEE21FE2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565090F8-785B-4741-AC1B-653940367D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">
            <a:extLst>
              <a:ext uri="{FF2B5EF4-FFF2-40B4-BE49-F238E27FC236}">
                <a16:creationId xmlns:a16="http://schemas.microsoft.com/office/drawing/2014/main" id="{2FB91241-F5B5-413C-8B4D-F3335A5143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1E7C02DE-BCA9-43B4-834F-A8FCC4FA6C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1">
            <a:extLst>
              <a:ext uri="{FF2B5EF4-FFF2-40B4-BE49-F238E27FC236}">
                <a16:creationId xmlns:a16="http://schemas.microsoft.com/office/drawing/2014/main" id="{E8AE92E2-3590-46CF-A20A-1B9CC3D4963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13FF3C3F-26C7-4597-8E8F-46C1C72BCE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>
            <a:extLst>
              <a:ext uri="{FF2B5EF4-FFF2-40B4-BE49-F238E27FC236}">
                <a16:creationId xmlns:a16="http://schemas.microsoft.com/office/drawing/2014/main" id="{663DBF7A-6493-4036-B364-7FC170A7F7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11538B99-AF33-4A63-8325-157E42F0E4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>
            <a:extLst>
              <a:ext uri="{FF2B5EF4-FFF2-40B4-BE49-F238E27FC236}">
                <a16:creationId xmlns:a16="http://schemas.microsoft.com/office/drawing/2014/main" id="{3345592D-3A19-4535-808D-102679985F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FDB0B21B-7A23-4482-A8FB-88CCF0A0DE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68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>
            <a:extLst>
              <a:ext uri="{FF2B5EF4-FFF2-40B4-BE49-F238E27FC236}">
                <a16:creationId xmlns:a16="http://schemas.microsoft.com/office/drawing/2014/main" id="{289E6E36-9510-4236-800E-F3A2F30A790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B4F8E1BF-FB67-4FA8-9F24-F0381A2C7B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>
            <a:extLst>
              <a:ext uri="{FF2B5EF4-FFF2-40B4-BE49-F238E27FC236}">
                <a16:creationId xmlns:a16="http://schemas.microsoft.com/office/drawing/2014/main" id="{991930AB-0F99-4947-83C9-123C47CE20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E905E7D3-2506-4614-B54B-2F09D8D724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>
            <a:extLst>
              <a:ext uri="{FF2B5EF4-FFF2-40B4-BE49-F238E27FC236}">
                <a16:creationId xmlns:a16="http://schemas.microsoft.com/office/drawing/2014/main" id="{1BE2163E-3E54-45E2-B67C-EB90DC68C9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C1055944-4EDE-4F6E-84E4-4AC2952EAE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>
            <a:extLst>
              <a:ext uri="{FF2B5EF4-FFF2-40B4-BE49-F238E27FC236}">
                <a16:creationId xmlns:a16="http://schemas.microsoft.com/office/drawing/2014/main" id="{3ECEFC2A-2DB0-470D-860A-F8786888B2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CDF8AA90-2DBD-46FF-B2A4-7AFA7981B1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658AD4CE-2351-4E02-8593-13BC7B98DF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5F31B197-B856-4134-AFE2-BEBE6F9734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764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>
            <a:extLst>
              <a:ext uri="{FF2B5EF4-FFF2-40B4-BE49-F238E27FC236}">
                <a16:creationId xmlns:a16="http://schemas.microsoft.com/office/drawing/2014/main" id="{9B5A6AF3-51B4-421A-B296-157F82D0E3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891DF4A-6283-4122-8112-A8EC6A02B8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2835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>
            <a:extLst>
              <a:ext uri="{FF2B5EF4-FFF2-40B4-BE49-F238E27FC236}">
                <a16:creationId xmlns:a16="http://schemas.microsoft.com/office/drawing/2014/main" id="{C58924B3-8D92-4053-BB94-9B6A26404F3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24B03448-7034-4644-89C6-25B9A6A786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1">
            <a:extLst>
              <a:ext uri="{FF2B5EF4-FFF2-40B4-BE49-F238E27FC236}">
                <a16:creationId xmlns:a16="http://schemas.microsoft.com/office/drawing/2014/main" id="{39A7A0D5-3E95-474B-90FF-33368ED385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6E55BB6C-8B71-4E6B-BA19-6FB378CEF2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>
            <a:extLst>
              <a:ext uri="{FF2B5EF4-FFF2-40B4-BE49-F238E27FC236}">
                <a16:creationId xmlns:a16="http://schemas.microsoft.com/office/drawing/2014/main" id="{EA5885BF-DD76-415F-83DC-B33B029DE9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73AB69E9-0538-4034-859A-4CAC20808E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66C37-0D51-97F2-D449-85475F751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C61159F5-5D31-31B3-458F-25019CE079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E0DCED37-42DA-8551-8FB9-5719E151C2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14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>
            <a:extLst>
              <a:ext uri="{FF2B5EF4-FFF2-40B4-BE49-F238E27FC236}">
                <a16:creationId xmlns:a16="http://schemas.microsoft.com/office/drawing/2014/main" id="{44A75DCA-0FC9-4E83-AEAE-115CCD5F20C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308FB356-7908-4695-8895-58DCF21771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>
            <a:extLst>
              <a:ext uri="{FF2B5EF4-FFF2-40B4-BE49-F238E27FC236}">
                <a16:creationId xmlns:a16="http://schemas.microsoft.com/office/drawing/2014/main" id="{C1AAEB8C-8DC3-461B-8289-6A4A844193C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DBA27B54-21BE-4113-AD49-FD7A3A91ED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>
            <a:extLst>
              <a:ext uri="{FF2B5EF4-FFF2-40B4-BE49-F238E27FC236}">
                <a16:creationId xmlns:a16="http://schemas.microsoft.com/office/drawing/2014/main" id="{E0BA82C1-CF97-466F-A1E3-911699904F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5192C4E5-5FF5-483C-96D8-C7CE29ED3E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>
            <a:extLst>
              <a:ext uri="{FF2B5EF4-FFF2-40B4-BE49-F238E27FC236}">
                <a16:creationId xmlns:a16="http://schemas.microsoft.com/office/drawing/2014/main" id="{AB15E8F1-A3F0-42C5-914A-16B66EB9846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3CCA0633-71EF-4B09-9967-0E79B69201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>
            <a:extLst>
              <a:ext uri="{FF2B5EF4-FFF2-40B4-BE49-F238E27FC236}">
                <a16:creationId xmlns:a16="http://schemas.microsoft.com/office/drawing/2014/main" id="{C728D2B8-9B5D-40DF-9ADE-6154C1B218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9005A378-60C5-45BC-B711-1E1E74922D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>
            <a:extLst>
              <a:ext uri="{FF2B5EF4-FFF2-40B4-BE49-F238E27FC236}">
                <a16:creationId xmlns:a16="http://schemas.microsoft.com/office/drawing/2014/main" id="{903274B1-B374-4EDA-B4A0-36470FBED8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19197F62-9AAB-459B-ABBB-FB09617D96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1">
            <a:extLst>
              <a:ext uri="{FF2B5EF4-FFF2-40B4-BE49-F238E27FC236}">
                <a16:creationId xmlns:a16="http://schemas.microsoft.com/office/drawing/2014/main" id="{9A73A952-C1FD-4497-9735-3ACFB9F0688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78F5070E-FF87-4368-A122-5D61FEA5E6F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1">
            <a:extLst>
              <a:ext uri="{FF2B5EF4-FFF2-40B4-BE49-F238E27FC236}">
                <a16:creationId xmlns:a16="http://schemas.microsoft.com/office/drawing/2014/main" id="{A5D9019E-FE68-4392-970C-B83815A707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8752E516-6479-4C09-8E79-9568AFBECF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">
            <a:extLst>
              <a:ext uri="{FF2B5EF4-FFF2-40B4-BE49-F238E27FC236}">
                <a16:creationId xmlns:a16="http://schemas.microsoft.com/office/drawing/2014/main" id="{612080F3-1166-4A54-85C7-2BB792B404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8D4FC3B3-0C50-4F0D-9FE5-464DCE27FBD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1">
            <a:extLst>
              <a:ext uri="{FF2B5EF4-FFF2-40B4-BE49-F238E27FC236}">
                <a16:creationId xmlns:a16="http://schemas.microsoft.com/office/drawing/2014/main" id="{697CD67B-AC3D-486B-906D-3703E64C5D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53DF5D84-8906-4E50-AE15-39FBCA0CFB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>
            <a:extLst>
              <a:ext uri="{FF2B5EF4-FFF2-40B4-BE49-F238E27FC236}">
                <a16:creationId xmlns:a16="http://schemas.microsoft.com/office/drawing/2014/main" id="{F6F6FE7C-A0E7-4791-951B-4636A84537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CE107EFB-34DF-4394-B752-1875302FE0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1">
            <a:extLst>
              <a:ext uri="{FF2B5EF4-FFF2-40B4-BE49-F238E27FC236}">
                <a16:creationId xmlns:a16="http://schemas.microsoft.com/office/drawing/2014/main" id="{5E0671B2-849E-49E0-A59B-FFAD6E42F89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3DB2CCB0-D36A-430B-8BED-61FCB79429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1">
            <a:extLst>
              <a:ext uri="{FF2B5EF4-FFF2-40B4-BE49-F238E27FC236}">
                <a16:creationId xmlns:a16="http://schemas.microsoft.com/office/drawing/2014/main" id="{C2D7529A-8681-49EF-A53B-ED4321EC22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FFA7AF99-5A89-4202-B9B5-3B0FABA280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">
            <a:extLst>
              <a:ext uri="{FF2B5EF4-FFF2-40B4-BE49-F238E27FC236}">
                <a16:creationId xmlns:a16="http://schemas.microsoft.com/office/drawing/2014/main" id="{0E93DDD6-EFF3-42B5-AB45-02D8E52E66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BD64B170-CB63-4B3B-89D3-889AE5C219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">
            <a:extLst>
              <a:ext uri="{FF2B5EF4-FFF2-40B4-BE49-F238E27FC236}">
                <a16:creationId xmlns:a16="http://schemas.microsoft.com/office/drawing/2014/main" id="{B99E0E93-F990-4D68-944C-C1F1C88922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2B709537-0288-4F83-87CA-7BB677E54A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>
            <a:extLst>
              <a:ext uri="{FF2B5EF4-FFF2-40B4-BE49-F238E27FC236}">
                <a16:creationId xmlns:a16="http://schemas.microsoft.com/office/drawing/2014/main" id="{3F96FE32-8596-442C-BC6D-8DEB159F37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17C1F022-E415-43D7-BD2F-EA5C4A28BA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>
            <a:extLst>
              <a:ext uri="{FF2B5EF4-FFF2-40B4-BE49-F238E27FC236}">
                <a16:creationId xmlns:a16="http://schemas.microsoft.com/office/drawing/2014/main" id="{79A801F8-B0A2-4219-9028-9A86E3B87B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97396C97-314B-4817-8859-0209AF0488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>
            <a:extLst>
              <a:ext uri="{FF2B5EF4-FFF2-40B4-BE49-F238E27FC236}">
                <a16:creationId xmlns:a16="http://schemas.microsoft.com/office/drawing/2014/main" id="{9EF87D24-BA93-4721-8974-A950A42C39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F07618A7-88C5-43F1-B1A2-FC9A5D16D1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D6965-2B66-CFF6-9D6D-D7652A31C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58A6A728-CEB3-72DD-3496-D05996E02C0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AD543BC7-858A-B014-B942-612A4860E7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848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">
            <a:extLst>
              <a:ext uri="{FF2B5EF4-FFF2-40B4-BE49-F238E27FC236}">
                <a16:creationId xmlns:a16="http://schemas.microsoft.com/office/drawing/2014/main" id="{AEB4162C-A85A-410A-951D-688732AD35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46E741CF-1707-4BF4-B1C4-E15089281D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1">
            <a:extLst>
              <a:ext uri="{FF2B5EF4-FFF2-40B4-BE49-F238E27FC236}">
                <a16:creationId xmlns:a16="http://schemas.microsoft.com/office/drawing/2014/main" id="{C85BF5C8-76CB-41E1-B17B-876C41D57C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49AB5FFC-D91E-4F1C-937B-953A9F9DC2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1">
            <a:extLst>
              <a:ext uri="{FF2B5EF4-FFF2-40B4-BE49-F238E27FC236}">
                <a16:creationId xmlns:a16="http://schemas.microsoft.com/office/drawing/2014/main" id="{974B6EFA-CBD2-4FAB-92C7-F25E9BF14B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5FF0C1DC-8FD3-4086-A488-990F180122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>
            <a:extLst>
              <a:ext uri="{FF2B5EF4-FFF2-40B4-BE49-F238E27FC236}">
                <a16:creationId xmlns:a16="http://schemas.microsoft.com/office/drawing/2014/main" id="{D6B7A380-5C6E-41ED-B7E4-A1B334C8B4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F5AE4963-DEF0-434F-8E09-9C8D0BF942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1">
            <a:extLst>
              <a:ext uri="{FF2B5EF4-FFF2-40B4-BE49-F238E27FC236}">
                <a16:creationId xmlns:a16="http://schemas.microsoft.com/office/drawing/2014/main" id="{248CA877-D617-4AA0-AE76-10DA755349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FF8F9F13-315C-44CE-B46C-ED51F38829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">
            <a:extLst>
              <a:ext uri="{FF2B5EF4-FFF2-40B4-BE49-F238E27FC236}">
                <a16:creationId xmlns:a16="http://schemas.microsoft.com/office/drawing/2014/main" id="{D8C015B6-84CE-4559-BFEA-09F360E76D4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9E2A061F-FDF7-4095-9D17-80B3CC964F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>
            <a:extLst>
              <a:ext uri="{FF2B5EF4-FFF2-40B4-BE49-F238E27FC236}">
                <a16:creationId xmlns:a16="http://schemas.microsoft.com/office/drawing/2014/main" id="{17491574-7FB2-4F02-8C95-02C44E16DC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160E8D30-8025-4196-AD03-CB7E009835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>
            <a:extLst>
              <a:ext uri="{FF2B5EF4-FFF2-40B4-BE49-F238E27FC236}">
                <a16:creationId xmlns:a16="http://schemas.microsoft.com/office/drawing/2014/main" id="{E8716D7B-ABEB-4466-BC13-8603A5C53C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B7B4080F-384D-499C-BD89-F4F676D745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>
            <a:extLst>
              <a:ext uri="{FF2B5EF4-FFF2-40B4-BE49-F238E27FC236}">
                <a16:creationId xmlns:a16="http://schemas.microsoft.com/office/drawing/2014/main" id="{84361D0D-61B0-4B17-950D-C9DC532E4BE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A065883B-6778-4A11-B51E-2CA5581526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1">
            <a:extLst>
              <a:ext uri="{FF2B5EF4-FFF2-40B4-BE49-F238E27FC236}">
                <a16:creationId xmlns:a16="http://schemas.microsoft.com/office/drawing/2014/main" id="{5B7CD2EA-F757-4594-AA30-31B9199F63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45CCFFB9-3E2E-4B1B-9B04-C878C12E98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>
            <a:extLst>
              <a:ext uri="{FF2B5EF4-FFF2-40B4-BE49-F238E27FC236}">
                <a16:creationId xmlns:a16="http://schemas.microsoft.com/office/drawing/2014/main" id="{53A524DD-B460-44C1-A35A-47AB817BC1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1A59F4C0-125F-4AE6-9489-78698CC52B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1">
            <a:extLst>
              <a:ext uri="{FF2B5EF4-FFF2-40B4-BE49-F238E27FC236}">
                <a16:creationId xmlns:a16="http://schemas.microsoft.com/office/drawing/2014/main" id="{60C6F50F-4279-4EDC-9F71-FD4A9F6D78C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88EAB29C-BB90-4143-9124-C60DA216BA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1">
            <a:extLst>
              <a:ext uri="{FF2B5EF4-FFF2-40B4-BE49-F238E27FC236}">
                <a16:creationId xmlns:a16="http://schemas.microsoft.com/office/drawing/2014/main" id="{52650B38-6F88-4893-9B89-2D7A05937C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E0761D25-27C0-4D37-9BB6-0796F02125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>
            <a:extLst>
              <a:ext uri="{FF2B5EF4-FFF2-40B4-BE49-F238E27FC236}">
                <a16:creationId xmlns:a16="http://schemas.microsoft.com/office/drawing/2014/main" id="{833A2050-F25A-4015-A73B-A3F0D24ED56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C08ABF0D-C131-46C5-ABB7-850D55FCA8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1DE690-B8A3-E5AB-5613-284C83B62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E44C3C0D-00FC-8CCF-2C0D-0FD7EFB39B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9602C9D7-BEE3-4094-4311-2B8D63AA53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4841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1">
            <a:extLst>
              <a:ext uri="{FF2B5EF4-FFF2-40B4-BE49-F238E27FC236}">
                <a16:creationId xmlns:a16="http://schemas.microsoft.com/office/drawing/2014/main" id="{2A82FE93-8784-4BC2-8325-D4B37D44FE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132F4BA6-DDE7-4156-8BB3-AA681A614E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960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1692B-0687-3568-20FF-0FCC9C0B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FEAA6-A736-67ED-D63B-AD0AFB4AB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F330E-21C7-A86B-FDE0-AD43E4CEF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9D046-E724-404A-A853-D5B053A9B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341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4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>
            <a:extLst>
              <a:ext uri="{FF2B5EF4-FFF2-40B4-BE49-F238E27FC236}">
                <a16:creationId xmlns:a16="http://schemas.microsoft.com/office/drawing/2014/main" id="{86CC4FB3-B1DB-4C93-9899-132CD92C4F2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09D5783A-1F1C-4E66-A1FA-1D4E964C13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1661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1">
            <a:extLst>
              <a:ext uri="{FF2B5EF4-FFF2-40B4-BE49-F238E27FC236}">
                <a16:creationId xmlns:a16="http://schemas.microsoft.com/office/drawing/2014/main" id="{F16CFC1F-2A6E-4A05-9E0F-AD0C18D1A6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EAB0704C-A61B-438E-BBEF-A9B13D6257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1">
            <a:extLst>
              <a:ext uri="{FF2B5EF4-FFF2-40B4-BE49-F238E27FC236}">
                <a16:creationId xmlns:a16="http://schemas.microsoft.com/office/drawing/2014/main" id="{30D841FD-E49F-4A34-8805-4352964906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17A07547-E6C5-4436-A376-BA056CE018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1">
            <a:extLst>
              <a:ext uri="{FF2B5EF4-FFF2-40B4-BE49-F238E27FC236}">
                <a16:creationId xmlns:a16="http://schemas.microsoft.com/office/drawing/2014/main" id="{6C13AB50-3B20-4A65-96C3-E3562176F5F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5CC0A2A9-FE31-4E5E-B102-B842CB4A8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EDB27-650B-4367-83C7-CADD0058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7388E483-3FCC-0A1E-25F8-736E02E65E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ECF509A2-B2BF-9DAD-9669-311510025C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01501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>
            <a:extLst>
              <a:ext uri="{FF2B5EF4-FFF2-40B4-BE49-F238E27FC236}">
                <a16:creationId xmlns:a16="http://schemas.microsoft.com/office/drawing/2014/main" id="{8E5F8E69-268B-42E9-A71C-3300920007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24EF6C6D-1E4C-46DE-9CC8-4368766A9C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3CF21-E26B-7E4D-F663-3E707E3F5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A3720005-F618-22AB-B8A1-A84019722E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55EFC0DF-A390-D6A5-7D01-10B413727C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98852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1">
            <a:extLst>
              <a:ext uri="{FF2B5EF4-FFF2-40B4-BE49-F238E27FC236}">
                <a16:creationId xmlns:a16="http://schemas.microsoft.com/office/drawing/2014/main" id="{020E468A-F6F8-4C86-B956-8D2A8912E5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3EE8E327-235C-4996-895E-A65F5B3939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1">
            <a:extLst>
              <a:ext uri="{FF2B5EF4-FFF2-40B4-BE49-F238E27FC236}">
                <a16:creationId xmlns:a16="http://schemas.microsoft.com/office/drawing/2014/main" id="{388B628C-F8B5-49CE-AEE4-7103AAF4E2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10A53CA7-C582-4587-95A7-45A03B3ED9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61A7-455C-43A0-85A7-C2621FD15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5ED11-3175-4CD8-8291-24F24884E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1C859-CF0F-47D6-BFAB-4AD3C006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AD59-8608-482B-BB5B-87381679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476F2-163B-4A57-8F4A-14FA8E39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4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2085-E80B-47F2-8AF8-24C23ED9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E5841-0F3C-4ED4-B751-0D7AEF82F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5C74-2F8E-4E5F-9CD0-C8CDA8D8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79E90-89A8-4615-9090-948D794B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1751-8612-4DB1-87FE-0DBF56F2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9E889-9087-4DC2-A849-B242ADC30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D80F0-80DB-4C77-A17E-72F313C66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44F35-35C3-4875-A233-8DA7B15C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8B569-2CC1-4A61-882B-69E014A6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E377C-164F-4C45-9B16-152E3796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94CD-92A9-4698-9057-A1C23AD8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8300"/>
            <a:ext cx="8278813" cy="544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B4146-BB86-48BF-A67B-5215CF99AF4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6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366BA-1D4D-42E8-8390-9DA7CC123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63" y="3206750"/>
            <a:ext cx="8316912" cy="191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721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E647-DCF2-49AB-A81F-8D0F5519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8300"/>
            <a:ext cx="8278813" cy="544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24EF9-EB6B-4A5D-A740-6351C4CF88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1462" cy="3976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DB4CA-DC35-4544-8070-92B67B70CE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5025" y="1143000"/>
            <a:ext cx="4083050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28419-167E-4C7E-9C73-FF93004E7D0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5025" y="3206750"/>
            <a:ext cx="4083050" cy="191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49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5DBE-20AD-44BA-9892-4288562E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8300"/>
            <a:ext cx="8278813" cy="544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2218163-28F3-425D-B51F-81BDF5A6345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6912" cy="39766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C5D3-A096-46FD-8EF3-9E6A2FAB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BD363-A05E-4440-A865-4E7973BA9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—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C6BA8-D33E-4AE6-A626-DA99CC35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863D-62AA-4EDE-A67D-5130BA7E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B4153-C3C8-48B2-B332-AD650D53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5518-3F6C-4F11-9DCB-B86D8360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33925-6443-46B4-B80D-5000640CB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F95A-CCC7-48EA-972B-96E468D7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A699-BFD9-4CE1-94DB-2B7FF343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EA9B9-12A6-42EF-9ED6-0E9D3148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0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2193-058C-45CB-AEF0-4A4308D1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49E7-0434-44C2-9779-5879C8312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A5FBE-0E6F-45CE-A933-1E874B970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FDD46-7FDD-41D2-A596-C2AB7666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432E5-9E89-40C0-AF6C-51385555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355BD-625B-49DD-9ED2-D0C4EF8E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1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9CB6-2541-44B4-813B-4E927AA8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594C9-3F87-4429-97FF-6F8EAE1E8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498D3-5B18-4196-A026-0768EC9E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984D5-C360-450A-A734-E2836806B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7B05E-CDCC-4DEB-9EF5-C9E5BD572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E91F9-B00D-4657-80D3-2FD1A8FD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16C65A-F82E-4C9D-BEA0-A22C83EF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49EE3-A64C-472D-8580-E5CD1CA1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127B-5905-470A-A182-BD847D76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BA277-B0D4-4ABE-AD21-44F960F5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3AD61-33F9-4691-B220-152C3752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3A05C-227C-4C14-BC2B-4ED34D2A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3A02D-A570-40EA-9FA6-5AFE0D9E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BDE2C-FFBF-4C51-B0C9-A95A32E5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8276C-D57B-454A-878E-B121D27A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CC28-8AA8-44E7-9471-D9F53125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C66C7-6643-4DBC-AACC-0BD07521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18B1B-93A9-412F-BE36-A5AAD56F7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FD833-9B2D-427D-AC9D-AF08D0D8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9F3BA-CEE9-40B8-BC81-10AE32A9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ABF27-EC34-4425-B3C5-B61B50B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7544-F9C2-4E50-93DE-D14BDCAD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0491B-6B29-4A19-B59B-A8F260C11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74C7C-9F33-46BB-B546-EFC87A27E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E3451-548D-4E83-BE6A-172EB783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1DD41-70DC-45DC-86CA-E3BF8C8D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B19CD-6AE8-4E9E-9662-44C09E6F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D82FE-A735-4A09-B969-BD4B1122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03E5C-CA82-4367-8C78-CA578266F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0E0C-FC0C-4C81-BBE2-F7B016051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D904-437F-48D7-AB87-71E52152CAF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EC89-C212-491B-B659-B2EE3A9B0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9BFBE-A1B8-4874-A28A-9B57B237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68B1-41AB-4504-A189-E3E93DAD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hahsler.github.io/Introduction_to_Data_Mining_R_Examp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5.png"/><Relationship Id="rId7" Type="http://schemas.openxmlformats.org/officeDocument/2006/relationships/image" Target="../media/image36.emf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9.wmf"/><Relationship Id="rId9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2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9.wmf"/><Relationship Id="rId9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7.emf"/><Relationship Id="rId9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sw.edu.au/~quinlan/c4.5r8.tar.gz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85.png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97.png"/><Relationship Id="rId5" Type="http://schemas.openxmlformats.org/officeDocument/2006/relationships/image" Target="../media/image80.wmf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8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88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0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20.png"/><Relationship Id="rId4" Type="http://schemas.openxmlformats.org/officeDocument/2006/relationships/image" Target="../media/image111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Machine Learning Classifiers. What is classification? | by Sidath Asiri |  Towards Data Science">
            <a:extLst>
              <a:ext uri="{FF2B5EF4-FFF2-40B4-BE49-F238E27FC236}">
                <a16:creationId xmlns:a16="http://schemas.microsoft.com/office/drawing/2014/main" id="{35EF4A91-FA2E-2A0C-EBA3-779087ECD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0" b="9090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EE1335-9E38-4786-82B6-B419D03F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/>
            <a:r>
              <a:rPr lang="en-US" altLang="en-US" sz="2900" b="1" dirty="0"/>
              <a:t>Introduction to </a:t>
            </a:r>
            <a:br>
              <a:rPr lang="en-US" altLang="en-US" sz="2900" b="1" dirty="0"/>
            </a:br>
            <a:r>
              <a:rPr lang="en-US" altLang="en-US" sz="2900" b="1" dirty="0"/>
              <a:t>Data Mining </a:t>
            </a:r>
            <a:br>
              <a:rPr lang="en-US" altLang="en-US" sz="2900" dirty="0"/>
            </a:br>
            <a:br>
              <a:rPr lang="en-US" altLang="en-US" sz="2900" dirty="0"/>
            </a:br>
            <a:br>
              <a:rPr lang="en-US" altLang="en-US" sz="2900" dirty="0"/>
            </a:br>
            <a:r>
              <a:rPr lang="en-US" altLang="en-US" sz="2900" dirty="0"/>
              <a:t>Chapter 3 </a:t>
            </a:r>
            <a:br>
              <a:rPr lang="en-US" altLang="en-US" sz="2900" dirty="0"/>
            </a:br>
            <a:r>
              <a:rPr lang="en-US" altLang="en-US" sz="2900" dirty="0"/>
              <a:t>Classification – </a:t>
            </a:r>
            <a:br>
              <a:rPr lang="en-US" altLang="en-US" sz="2900" dirty="0"/>
            </a:br>
            <a:r>
              <a:rPr lang="en-US" altLang="en-US" sz="2900" dirty="0"/>
              <a:t>Basic Concepts</a:t>
            </a:r>
            <a:br>
              <a:rPr lang="en-US" altLang="en-US" sz="2900" dirty="0"/>
            </a:br>
            <a:endParaRPr lang="en-US" sz="29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BA47D24-3166-4DDB-A131-F89CCFB76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altLang="en-US" sz="1700" dirty="0"/>
              <a:t>by Michael Hahsler </a:t>
            </a:r>
          </a:p>
          <a:p>
            <a:pPr algn="l" defTabSz="914400">
              <a:spcBef>
                <a:spcPts val="1000"/>
              </a:spcBef>
            </a:pPr>
            <a:r>
              <a:rPr lang="en-US" altLang="en-US" sz="1700" dirty="0"/>
              <a:t>Based </a:t>
            </a:r>
            <a:r>
              <a:rPr lang="en-US" altLang="en-US" sz="1700"/>
              <a:t>in Slides </a:t>
            </a:r>
            <a:r>
              <a:rPr lang="en-US" sz="1700"/>
              <a:t>by </a:t>
            </a:r>
            <a:r>
              <a:rPr lang="en-US" sz="1700" dirty="0"/>
              <a:t>Tan, Steinbach, </a:t>
            </a:r>
            <a:r>
              <a:rPr lang="en-US" sz="1700" dirty="0" err="1"/>
              <a:t>Karpatne</a:t>
            </a:r>
            <a:r>
              <a:rPr lang="en-US" sz="1700" dirty="0"/>
              <a:t>, Kumar</a:t>
            </a:r>
            <a:endParaRPr lang="en-US" altLang="en-US" sz="1700" dirty="0"/>
          </a:p>
          <a:p>
            <a:pPr algn="l" defTabSz="914400">
              <a:spcBef>
                <a:spcPts val="1000"/>
              </a:spcBef>
            </a:pPr>
            <a:endParaRPr lang="en-US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CD36559D-2CE9-467C-B2A6-1B220BAFB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1"/>
          <a:stretch/>
        </p:blipFill>
        <p:spPr bwMode="auto">
          <a:xfrm>
            <a:off x="930275" y="1177925"/>
            <a:ext cx="7481888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9EB43F61-8C5F-43C9-8A11-CCAF5FD89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Tree: Deduction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5A8A3E54-8410-4DED-88F6-F78470F82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443412"/>
            <a:ext cx="1219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Decision Tree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D29F5B5-AF87-4977-BAEE-12ECE654E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332287"/>
            <a:ext cx="1279525" cy="822325"/>
          </a:xfrm>
          <a:prstGeom prst="rect">
            <a:avLst/>
          </a:prstGeom>
          <a:solidFill>
            <a:srgbClr val="FF0000">
              <a:alpha val="20000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232C9-A8B5-9AB5-E6B7-A9D700D5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8FDBC692-0DCA-6CE1-40FA-349EF72B1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Topics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F73744B-C78D-3A80-3AA7-FAD6EDC370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Introduction</a:t>
            </a:r>
          </a:p>
          <a:p>
            <a:r>
              <a:rPr lang="en-US" altLang="en-US" sz="1700" dirty="0"/>
              <a:t>Decision Trees</a:t>
            </a:r>
          </a:p>
          <a:p>
            <a:pPr lvl="1"/>
            <a:r>
              <a:rPr lang="en-US" altLang="en-US" sz="1700" dirty="0"/>
              <a:t>Overview</a:t>
            </a:r>
          </a:p>
          <a:p>
            <a:pPr lvl="1"/>
            <a:r>
              <a:rPr lang="en-US" altLang="en-US" sz="1700" dirty="0"/>
              <a:t>Tree Induction</a:t>
            </a:r>
          </a:p>
          <a:p>
            <a:r>
              <a:rPr lang="en-US" altLang="en-US" sz="1700" dirty="0"/>
              <a:t>Overfitting and other Practical Issues</a:t>
            </a:r>
          </a:p>
          <a:p>
            <a:r>
              <a:rPr lang="en-US" altLang="en-US" sz="1700" dirty="0"/>
              <a:t>Model Selection and Evaluation</a:t>
            </a:r>
          </a:p>
          <a:p>
            <a:pPr lvl="1"/>
            <a:r>
              <a:rPr lang="en-US" altLang="en-US" sz="1700" dirty="0"/>
              <a:t>Metrics for Performance Evaluation</a:t>
            </a:r>
          </a:p>
          <a:p>
            <a:pPr lvl="1"/>
            <a:r>
              <a:rPr lang="en-US" altLang="en-US" sz="1700" dirty="0"/>
              <a:t>Methods to Obtain Reliable Estimates</a:t>
            </a:r>
          </a:p>
          <a:p>
            <a:pPr lvl="1"/>
            <a:r>
              <a:rPr lang="en-US" altLang="en-US" sz="1700" dirty="0"/>
              <a:t>Model Comparison (Relative Performance)</a:t>
            </a:r>
          </a:p>
          <a:p>
            <a:r>
              <a:rPr lang="en-US" altLang="en-US" sz="1700" b="1" dirty="0"/>
              <a:t>Feature Selection</a:t>
            </a:r>
          </a:p>
        </p:txBody>
      </p:sp>
      <p:pic>
        <p:nvPicPr>
          <p:cNvPr id="3" name="Picture 2" descr="Selecting the perfect agency - A more efficient process">
            <a:extLst>
              <a:ext uri="{FF2B5EF4-FFF2-40B4-BE49-F238E27FC236}">
                <a16:creationId xmlns:a16="http://schemas.microsoft.com/office/drawing/2014/main" id="{2ECF043A-0676-2312-2D1B-F73F79DF1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9" r="17435"/>
          <a:stretch/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84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>
            <a:extLst>
              <a:ext uri="{FF2B5EF4-FFF2-40B4-BE49-F238E27FC236}">
                <a16:creationId xmlns:a16="http://schemas.microsoft.com/office/drawing/2014/main" id="{9411648C-DEEA-4AAB-9F00-0107F3C18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Selection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B17B95-07F5-4AB3-A1BB-72FF2F0DB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407410"/>
              </p:ext>
            </p:extLst>
          </p:nvPr>
        </p:nvGraphicFramePr>
        <p:xfrm>
          <a:off x="628650" y="2133600"/>
          <a:ext cx="7886700" cy="387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7763" name="Picture 3">
            <a:extLst>
              <a:ext uri="{FF2B5EF4-FFF2-40B4-BE49-F238E27FC236}">
                <a16:creationId xmlns:a16="http://schemas.microsoft.com/office/drawing/2014/main" id="{14B15D13-4D86-4BDA-B376-560656644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41CF40-A043-470E-9B10-15C8B4C555F3}"/>
              </a:ext>
            </a:extLst>
          </p:cNvPr>
          <p:cNvSpPr/>
          <p:nvPr/>
        </p:nvSpPr>
        <p:spPr>
          <a:xfrm>
            <a:off x="628650" y="1355939"/>
            <a:ext cx="788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What features should be used in the model?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>
            <a:extLst>
              <a:ext uri="{FF2B5EF4-FFF2-40B4-BE49-F238E27FC236}">
                <a16:creationId xmlns:a16="http://schemas.microsoft.com/office/drawing/2014/main" id="{9D1C1ACD-BD30-4A62-B28B-A49CDF084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Conclusion</a:t>
            </a: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9DE7D157-788F-4855-BE1C-EF3302A3C7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Classification is </a:t>
            </a:r>
            <a:r>
              <a:rPr lang="en-US" altLang="en-US" sz="1700" b="1" dirty="0"/>
              <a:t>supervised learning </a:t>
            </a:r>
            <a:r>
              <a:rPr lang="en-US" altLang="en-US" sz="1700" dirty="0"/>
              <a:t>with the goal to find a model that generalizes well.</a:t>
            </a:r>
          </a:p>
          <a:p>
            <a:endParaRPr lang="en-US" altLang="en-US" sz="1700" b="1" dirty="0"/>
          </a:p>
          <a:p>
            <a:r>
              <a:rPr lang="en-US" altLang="en-US" sz="1700" b="1" dirty="0"/>
              <a:t>Generalization error </a:t>
            </a:r>
            <a:r>
              <a:rPr lang="en-US" altLang="en-US" sz="1700" dirty="0"/>
              <a:t>can be estimated using test sets/cross-validation and should be used for model selection.</a:t>
            </a:r>
          </a:p>
          <a:p>
            <a:endParaRPr lang="en-US" altLang="en-US" sz="1700" dirty="0"/>
          </a:p>
          <a:p>
            <a:r>
              <a:rPr lang="en-US" altLang="en-US" sz="1700" dirty="0"/>
              <a:t>Model evaluation and comparison needs to take </a:t>
            </a:r>
            <a:r>
              <a:rPr lang="en-US" altLang="en-US" sz="1700" b="1" dirty="0"/>
              <a:t>model complexity </a:t>
            </a:r>
            <a:r>
              <a:rPr lang="en-US" altLang="en-US" sz="1700" dirty="0"/>
              <a:t>into account.</a:t>
            </a:r>
          </a:p>
        </p:txBody>
      </p:sp>
      <p:pic>
        <p:nvPicPr>
          <p:cNvPr id="123908" name="Picture 123907">
            <a:extLst>
              <a:ext uri="{FF2B5EF4-FFF2-40B4-BE49-F238E27FC236}">
                <a16:creationId xmlns:a16="http://schemas.microsoft.com/office/drawing/2014/main" id="{E398A94F-351B-48C6-80CA-0DA9DB6FB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40" r="1228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9F35DCE-F241-4DC2-B338-6BAB3F839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 Model to Test Data</a:t>
            </a:r>
          </a:p>
        </p:txBody>
      </p:sp>
      <p:grpSp>
        <p:nvGrpSpPr>
          <p:cNvPr id="14338" name="Group 2">
            <a:extLst>
              <a:ext uri="{FF2B5EF4-FFF2-40B4-BE49-F238E27FC236}">
                <a16:creationId xmlns:a16="http://schemas.microsoft.com/office/drawing/2014/main" id="{CF488744-9123-4D4D-AE67-654D9EAAD934}"/>
              </a:ext>
            </a:extLst>
          </p:cNvPr>
          <p:cNvGrpSpPr>
            <a:grpSpLocks/>
          </p:cNvGrpSpPr>
          <p:nvPr/>
        </p:nvGrpSpPr>
        <p:grpSpPr bwMode="auto">
          <a:xfrm>
            <a:off x="685801" y="2724150"/>
            <a:ext cx="4605338" cy="3297238"/>
            <a:chOff x="432" y="1488"/>
            <a:chExt cx="2901" cy="2077"/>
          </a:xfrm>
        </p:grpSpPr>
        <p:sp>
          <p:nvSpPr>
            <p:cNvPr id="14339" name="Line 3">
              <a:extLst>
                <a:ext uri="{FF2B5EF4-FFF2-40B4-BE49-F238E27FC236}">
                  <a16:creationId xmlns:a16="http://schemas.microsoft.com/office/drawing/2014/main" id="{E44FFA3E-AEEC-45E4-BC95-716E21FE2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6" y="2867"/>
              <a:ext cx="167" cy="406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0" name="Line 4">
              <a:extLst>
                <a:ext uri="{FF2B5EF4-FFF2-40B4-BE49-F238E27FC236}">
                  <a16:creationId xmlns:a16="http://schemas.microsoft.com/office/drawing/2014/main" id="{A1618D2A-02F2-42D5-AABB-A2573E13C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2867"/>
              <a:ext cx="225" cy="406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1" name="Line 5">
              <a:extLst>
                <a:ext uri="{FF2B5EF4-FFF2-40B4-BE49-F238E27FC236}">
                  <a16:creationId xmlns:a16="http://schemas.microsoft.com/office/drawing/2014/main" id="{99DE12A0-1C5B-4A5B-915A-2FB9B2EF5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1" y="2253"/>
              <a:ext cx="279" cy="407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2" name="Line 6">
              <a:extLst>
                <a:ext uri="{FF2B5EF4-FFF2-40B4-BE49-F238E27FC236}">
                  <a16:creationId xmlns:a16="http://schemas.microsoft.com/office/drawing/2014/main" id="{46D58A65-0D5B-4275-8DCB-FF74C99E5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" y="2253"/>
              <a:ext cx="333" cy="407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3" name="Line 7">
              <a:extLst>
                <a:ext uri="{FF2B5EF4-FFF2-40B4-BE49-F238E27FC236}">
                  <a16:creationId xmlns:a16="http://schemas.microsoft.com/office/drawing/2014/main" id="{CA4DCB4E-2316-4881-A4BD-FFC18EF05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3" y="1691"/>
              <a:ext cx="389" cy="357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4" name="Line 8">
              <a:extLst>
                <a:ext uri="{FF2B5EF4-FFF2-40B4-BE49-F238E27FC236}">
                  <a16:creationId xmlns:a16="http://schemas.microsoft.com/office/drawing/2014/main" id="{38FF8736-2323-41B8-9D46-5C19BB884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" y="1691"/>
              <a:ext cx="391" cy="357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5" name="Text Box 9">
              <a:extLst>
                <a:ext uri="{FF2B5EF4-FFF2-40B4-BE49-F238E27FC236}">
                  <a16:creationId xmlns:a16="http://schemas.microsoft.com/office/drawing/2014/main" id="{503F950F-963D-4FEC-998B-F38003AF1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" y="1488"/>
              <a:ext cx="646" cy="21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600" cap="flat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+mn-lt"/>
                </a:rPr>
                <a:t>Refund</a:t>
              </a:r>
            </a:p>
          </p:txBody>
        </p:sp>
        <p:sp>
          <p:nvSpPr>
            <p:cNvPr id="14346" name="Text Box 10">
              <a:extLst>
                <a:ext uri="{FF2B5EF4-FFF2-40B4-BE49-F238E27FC236}">
                  <a16:creationId xmlns:a16="http://schemas.microsoft.com/office/drawing/2014/main" id="{30143794-CB81-4DCB-A89D-AD5C05FFE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" y="2050"/>
              <a:ext cx="645" cy="21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600" cap="flat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+mn-lt"/>
                </a:rPr>
                <a:t>MarSt</a:t>
              </a:r>
            </a:p>
          </p:txBody>
        </p:sp>
        <p:sp>
          <p:nvSpPr>
            <p:cNvPr id="14347" name="Text Box 11">
              <a:extLst>
                <a:ext uri="{FF2B5EF4-FFF2-40B4-BE49-F238E27FC236}">
                  <a16:creationId xmlns:a16="http://schemas.microsoft.com/office/drawing/2014/main" id="{0C879ADE-A61A-41EB-9C34-1CF29143D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3" y="2662"/>
              <a:ext cx="668" cy="21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600" cap="flat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+mn-lt"/>
                </a:rPr>
                <a:t>TaxInc</a:t>
              </a:r>
            </a:p>
          </p:txBody>
        </p:sp>
        <p:sp>
          <p:nvSpPr>
            <p:cNvPr id="14348" name="AutoShape 12">
              <a:extLst>
                <a:ext uri="{FF2B5EF4-FFF2-40B4-BE49-F238E27FC236}">
                  <a16:creationId xmlns:a16="http://schemas.microsoft.com/office/drawing/2014/main" id="{48D30A72-06D5-4344-BB62-92D67A8A3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3272"/>
              <a:ext cx="432" cy="282"/>
            </a:xfrm>
            <a:prstGeom prst="roundRect">
              <a:avLst>
                <a:gd name="adj" fmla="val 16769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9" name="Text Box 13">
              <a:extLst>
                <a:ext uri="{FF2B5EF4-FFF2-40B4-BE49-F238E27FC236}">
                  <a16:creationId xmlns:a16="http://schemas.microsoft.com/office/drawing/2014/main" id="{A405BAD1-67A3-4DC7-BF12-BA3B3FBC1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" y="3272"/>
              <a:ext cx="4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YES</a:t>
              </a:r>
            </a:p>
          </p:txBody>
        </p:sp>
        <p:sp>
          <p:nvSpPr>
            <p:cNvPr id="14350" name="AutoShape 14">
              <a:extLst>
                <a:ext uri="{FF2B5EF4-FFF2-40B4-BE49-F238E27FC236}">
                  <a16:creationId xmlns:a16="http://schemas.microsoft.com/office/drawing/2014/main" id="{F365F9F2-8EEE-411F-BA4B-B12CC13FB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3285"/>
              <a:ext cx="451" cy="280"/>
            </a:xfrm>
            <a:prstGeom prst="roundRect">
              <a:avLst>
                <a:gd name="adj" fmla="val 16667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1" name="Text Box 15">
              <a:extLst>
                <a:ext uri="{FF2B5EF4-FFF2-40B4-BE49-F238E27FC236}">
                  <a16:creationId xmlns:a16="http://schemas.microsoft.com/office/drawing/2014/main" id="{4E2EFD28-21C1-48DC-A04C-0C832DDB6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3274"/>
              <a:ext cx="2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NO</a:t>
              </a:r>
            </a:p>
          </p:txBody>
        </p:sp>
        <p:sp>
          <p:nvSpPr>
            <p:cNvPr id="14352" name="AutoShape 16">
              <a:extLst>
                <a:ext uri="{FF2B5EF4-FFF2-40B4-BE49-F238E27FC236}">
                  <a16:creationId xmlns:a16="http://schemas.microsoft.com/office/drawing/2014/main" id="{9F106A33-620D-4C06-9E7D-FD9480229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061"/>
              <a:ext cx="472" cy="267"/>
            </a:xfrm>
            <a:prstGeom prst="roundRect">
              <a:avLst>
                <a:gd name="adj" fmla="val 16667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3" name="Text Box 17">
              <a:extLst>
                <a:ext uri="{FF2B5EF4-FFF2-40B4-BE49-F238E27FC236}">
                  <a16:creationId xmlns:a16="http://schemas.microsoft.com/office/drawing/2014/main" id="{E983229A-C0CF-44D8-90CF-13F72B48B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2050"/>
              <a:ext cx="2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NO</a:t>
              </a:r>
            </a:p>
          </p:txBody>
        </p:sp>
        <p:sp>
          <p:nvSpPr>
            <p:cNvPr id="14354" name="AutoShape 18">
              <a:extLst>
                <a:ext uri="{FF2B5EF4-FFF2-40B4-BE49-F238E27FC236}">
                  <a16:creationId xmlns:a16="http://schemas.microsoft.com/office/drawing/2014/main" id="{3CCCD3A1-007B-4BD2-B40E-12B3AC32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683"/>
              <a:ext cx="472" cy="293"/>
            </a:xfrm>
            <a:prstGeom prst="roundRect">
              <a:avLst>
                <a:gd name="adj" fmla="val 16667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5" name="Text Box 19">
              <a:extLst>
                <a:ext uri="{FF2B5EF4-FFF2-40B4-BE49-F238E27FC236}">
                  <a16:creationId xmlns:a16="http://schemas.microsoft.com/office/drawing/2014/main" id="{6630197E-456A-404B-85AE-CEC9DDCC0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2683"/>
              <a:ext cx="2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NO</a:t>
              </a:r>
            </a:p>
          </p:txBody>
        </p:sp>
        <p:sp>
          <p:nvSpPr>
            <p:cNvPr id="14356" name="Text Box 20">
              <a:extLst>
                <a:ext uri="{FF2B5EF4-FFF2-40B4-BE49-F238E27FC236}">
                  <a16:creationId xmlns:a16="http://schemas.microsoft.com/office/drawing/2014/main" id="{D0A94D85-36BD-420B-B761-1B94C7F30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1691"/>
              <a:ext cx="2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Yes</a:t>
              </a:r>
            </a:p>
          </p:txBody>
        </p:sp>
        <p:sp>
          <p:nvSpPr>
            <p:cNvPr id="14357" name="Text Box 21">
              <a:extLst>
                <a:ext uri="{FF2B5EF4-FFF2-40B4-BE49-F238E27FC236}">
                  <a16:creationId xmlns:a16="http://schemas.microsoft.com/office/drawing/2014/main" id="{380B3D27-67FE-4498-91E9-2C0EDFABB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" y="1691"/>
              <a:ext cx="26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No</a:t>
              </a:r>
            </a:p>
          </p:txBody>
        </p:sp>
        <p:sp>
          <p:nvSpPr>
            <p:cNvPr id="14358" name="Text Box 22">
              <a:extLst>
                <a:ext uri="{FF2B5EF4-FFF2-40B4-BE49-F238E27FC236}">
                  <a16:creationId xmlns:a16="http://schemas.microsoft.com/office/drawing/2014/main" id="{AE2CD2CD-C3B3-4D61-B08A-487AC7038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" y="2283"/>
              <a:ext cx="56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Married</a:t>
              </a:r>
              <a:r>
                <a:rPr lang="en-US" altLang="en-US" sz="1600">
                  <a:solidFill>
                    <a:srgbClr val="C0C0C0"/>
                  </a:solidFill>
                  <a:latin typeface="+mn-lt"/>
                </a:rPr>
                <a:t> </a:t>
              </a:r>
            </a:p>
          </p:txBody>
        </p:sp>
        <p:sp>
          <p:nvSpPr>
            <p:cNvPr id="14359" name="Text Box 23">
              <a:extLst>
                <a:ext uri="{FF2B5EF4-FFF2-40B4-BE49-F238E27FC236}">
                  <a16:creationId xmlns:a16="http://schemas.microsoft.com/office/drawing/2014/main" id="{2D0FBAD2-DB71-48A1-9572-DCC9877F0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2305"/>
              <a:ext cx="95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Single, Divorced</a:t>
              </a:r>
            </a:p>
          </p:txBody>
        </p:sp>
        <p:sp>
          <p:nvSpPr>
            <p:cNvPr id="14360" name="Text Box 24">
              <a:extLst>
                <a:ext uri="{FF2B5EF4-FFF2-40B4-BE49-F238E27FC236}">
                  <a16:creationId xmlns:a16="http://schemas.microsoft.com/office/drawing/2014/main" id="{34DD8A09-CF5A-420A-B336-A4BD7BEBC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2917"/>
              <a:ext cx="40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&lt; 80K</a:t>
              </a:r>
            </a:p>
          </p:txBody>
        </p:sp>
        <p:sp>
          <p:nvSpPr>
            <p:cNvPr id="14361" name="Text Box 25">
              <a:extLst>
                <a:ext uri="{FF2B5EF4-FFF2-40B4-BE49-F238E27FC236}">
                  <a16:creationId xmlns:a16="http://schemas.microsoft.com/office/drawing/2014/main" id="{91A2DA5D-89F4-4C46-BC0E-2800063AA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" y="2917"/>
              <a:ext cx="40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&gt; 80K</a:t>
              </a:r>
            </a:p>
          </p:txBody>
        </p:sp>
      </p:grpSp>
      <p:graphicFrame>
        <p:nvGraphicFramePr>
          <p:cNvPr id="14362" name="Object 26">
            <a:extLst>
              <a:ext uri="{FF2B5EF4-FFF2-40B4-BE49-F238E27FC236}">
                <a16:creationId xmlns:a16="http://schemas.microsoft.com/office/drawing/2014/main" id="{81E31656-E66E-4C5F-8665-C3DD870D8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716038"/>
              </p:ext>
            </p:extLst>
          </p:nvPr>
        </p:nvGraphicFramePr>
        <p:xfrm>
          <a:off x="4953000" y="1962150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51200" imgH="1576800" progId="">
                  <p:embed/>
                </p:oleObj>
              </mc:Choice>
              <mc:Fallback>
                <p:oleObj r:id="rId3" imgW="4651200" imgH="157680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62150"/>
                        <a:ext cx="3343275" cy="1133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Text Box 27">
            <a:extLst>
              <a:ext uri="{FF2B5EF4-FFF2-40B4-BE49-F238E27FC236}">
                <a16:creationId xmlns:a16="http://schemas.microsoft.com/office/drawing/2014/main" id="{614F3AE4-BE21-4EE7-9E55-035DF8F0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04950"/>
            <a:ext cx="16002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Test Data</a:t>
            </a:r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F4082214-871F-46CB-93F3-4B8CD11A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09750"/>
            <a:ext cx="34290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>
                <a:latin typeface="+mn-lt"/>
              </a:rPr>
              <a:t>Start from the root of tree.</a:t>
            </a:r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4C53D6C7-AB17-466B-A113-2F1D71B45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190750"/>
            <a:ext cx="1588" cy="457200"/>
          </a:xfrm>
          <a:prstGeom prst="line">
            <a:avLst/>
          </a:prstGeom>
          <a:noFill/>
          <a:ln w="1584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F4BD47CE-210B-4284-BAA2-FBCC774FB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 Model to Test Data</a:t>
            </a:r>
          </a:p>
        </p:txBody>
      </p:sp>
      <p:grpSp>
        <p:nvGrpSpPr>
          <p:cNvPr id="15362" name="Group 2">
            <a:extLst>
              <a:ext uri="{FF2B5EF4-FFF2-40B4-BE49-F238E27FC236}">
                <a16:creationId xmlns:a16="http://schemas.microsoft.com/office/drawing/2014/main" id="{A137A7C1-43D8-4523-9059-8E1F84A1D500}"/>
              </a:ext>
            </a:extLst>
          </p:cNvPr>
          <p:cNvGrpSpPr>
            <a:grpSpLocks/>
          </p:cNvGrpSpPr>
          <p:nvPr/>
        </p:nvGrpSpPr>
        <p:grpSpPr bwMode="auto">
          <a:xfrm>
            <a:off x="685801" y="2722562"/>
            <a:ext cx="4605338" cy="3297238"/>
            <a:chOff x="432" y="1488"/>
            <a:chExt cx="2901" cy="2077"/>
          </a:xfrm>
        </p:grpSpPr>
        <p:sp>
          <p:nvSpPr>
            <p:cNvPr id="15363" name="Line 3">
              <a:extLst>
                <a:ext uri="{FF2B5EF4-FFF2-40B4-BE49-F238E27FC236}">
                  <a16:creationId xmlns:a16="http://schemas.microsoft.com/office/drawing/2014/main" id="{FCC1F133-C2CF-4CC9-BD1C-647B64543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6" y="2867"/>
              <a:ext cx="167" cy="406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64" name="Line 4">
              <a:extLst>
                <a:ext uri="{FF2B5EF4-FFF2-40B4-BE49-F238E27FC236}">
                  <a16:creationId xmlns:a16="http://schemas.microsoft.com/office/drawing/2014/main" id="{3DA67D19-BE86-43E8-8647-832BCA3A3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2867"/>
              <a:ext cx="225" cy="406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65" name="Line 5">
              <a:extLst>
                <a:ext uri="{FF2B5EF4-FFF2-40B4-BE49-F238E27FC236}">
                  <a16:creationId xmlns:a16="http://schemas.microsoft.com/office/drawing/2014/main" id="{9DA3A2D6-82CB-4EC7-941A-CE1DDAEDA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1" y="2253"/>
              <a:ext cx="279" cy="407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66" name="Line 6">
              <a:extLst>
                <a:ext uri="{FF2B5EF4-FFF2-40B4-BE49-F238E27FC236}">
                  <a16:creationId xmlns:a16="http://schemas.microsoft.com/office/drawing/2014/main" id="{21EE6879-BB6D-4BB8-8E39-3FF54A476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" y="2253"/>
              <a:ext cx="333" cy="407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67" name="Line 7">
              <a:extLst>
                <a:ext uri="{FF2B5EF4-FFF2-40B4-BE49-F238E27FC236}">
                  <a16:creationId xmlns:a16="http://schemas.microsoft.com/office/drawing/2014/main" id="{DE787955-02DE-4269-AAA0-EEBBF8AD8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3" y="1691"/>
              <a:ext cx="389" cy="357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68" name="Line 8">
              <a:extLst>
                <a:ext uri="{FF2B5EF4-FFF2-40B4-BE49-F238E27FC236}">
                  <a16:creationId xmlns:a16="http://schemas.microsoft.com/office/drawing/2014/main" id="{CB36FCBB-E0F7-478A-8048-A54C1CE90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" y="1691"/>
              <a:ext cx="391" cy="357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69" name="Text Box 9">
              <a:extLst>
                <a:ext uri="{FF2B5EF4-FFF2-40B4-BE49-F238E27FC236}">
                  <a16:creationId xmlns:a16="http://schemas.microsoft.com/office/drawing/2014/main" id="{C54398E4-B0EE-4C07-837C-325F75743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" y="1488"/>
              <a:ext cx="646" cy="21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600" cap="flat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+mn-lt"/>
                </a:rPr>
                <a:t>Refund</a:t>
              </a:r>
            </a:p>
          </p:txBody>
        </p:sp>
        <p:sp>
          <p:nvSpPr>
            <p:cNvPr id="15370" name="Text Box 10">
              <a:extLst>
                <a:ext uri="{FF2B5EF4-FFF2-40B4-BE49-F238E27FC236}">
                  <a16:creationId xmlns:a16="http://schemas.microsoft.com/office/drawing/2014/main" id="{EA17F1B7-DF66-4685-8CC5-53504362F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" y="2050"/>
              <a:ext cx="645" cy="21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600" cap="flat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+mn-lt"/>
                </a:rPr>
                <a:t>MarSt</a:t>
              </a:r>
            </a:p>
          </p:txBody>
        </p:sp>
        <p:sp>
          <p:nvSpPr>
            <p:cNvPr id="15371" name="Text Box 11">
              <a:extLst>
                <a:ext uri="{FF2B5EF4-FFF2-40B4-BE49-F238E27FC236}">
                  <a16:creationId xmlns:a16="http://schemas.microsoft.com/office/drawing/2014/main" id="{0F42073E-E6B3-4A4D-89CC-A860E836A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3" y="2662"/>
              <a:ext cx="668" cy="21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600" cap="flat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+mn-lt"/>
                </a:rPr>
                <a:t>TaxInc</a:t>
              </a:r>
            </a:p>
          </p:txBody>
        </p:sp>
        <p:sp>
          <p:nvSpPr>
            <p:cNvPr id="15372" name="AutoShape 12">
              <a:extLst>
                <a:ext uri="{FF2B5EF4-FFF2-40B4-BE49-F238E27FC236}">
                  <a16:creationId xmlns:a16="http://schemas.microsoft.com/office/drawing/2014/main" id="{63A13B08-CA00-44CA-A89A-11BEF4628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3272"/>
              <a:ext cx="432" cy="282"/>
            </a:xfrm>
            <a:prstGeom prst="roundRect">
              <a:avLst>
                <a:gd name="adj" fmla="val 16769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73" name="Text Box 13">
              <a:extLst>
                <a:ext uri="{FF2B5EF4-FFF2-40B4-BE49-F238E27FC236}">
                  <a16:creationId xmlns:a16="http://schemas.microsoft.com/office/drawing/2014/main" id="{7F2AFA68-738B-4046-A3A2-5D0DC69FB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" y="3272"/>
              <a:ext cx="4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YES</a:t>
              </a:r>
            </a:p>
          </p:txBody>
        </p:sp>
        <p:sp>
          <p:nvSpPr>
            <p:cNvPr id="15374" name="AutoShape 14">
              <a:extLst>
                <a:ext uri="{FF2B5EF4-FFF2-40B4-BE49-F238E27FC236}">
                  <a16:creationId xmlns:a16="http://schemas.microsoft.com/office/drawing/2014/main" id="{1FE24A25-E731-4758-97DA-E5FFE6244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3285"/>
              <a:ext cx="451" cy="280"/>
            </a:xfrm>
            <a:prstGeom prst="roundRect">
              <a:avLst>
                <a:gd name="adj" fmla="val 16667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75" name="Text Box 15">
              <a:extLst>
                <a:ext uri="{FF2B5EF4-FFF2-40B4-BE49-F238E27FC236}">
                  <a16:creationId xmlns:a16="http://schemas.microsoft.com/office/drawing/2014/main" id="{44CB7A81-6697-469D-9030-4DC0EBA47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3274"/>
              <a:ext cx="2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NO</a:t>
              </a:r>
            </a:p>
          </p:txBody>
        </p:sp>
        <p:sp>
          <p:nvSpPr>
            <p:cNvPr id="15376" name="AutoShape 16">
              <a:extLst>
                <a:ext uri="{FF2B5EF4-FFF2-40B4-BE49-F238E27FC236}">
                  <a16:creationId xmlns:a16="http://schemas.microsoft.com/office/drawing/2014/main" id="{3C45560C-EC93-462B-B72C-27FE47DE5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061"/>
              <a:ext cx="472" cy="267"/>
            </a:xfrm>
            <a:prstGeom prst="roundRect">
              <a:avLst>
                <a:gd name="adj" fmla="val 16667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77" name="Text Box 17">
              <a:extLst>
                <a:ext uri="{FF2B5EF4-FFF2-40B4-BE49-F238E27FC236}">
                  <a16:creationId xmlns:a16="http://schemas.microsoft.com/office/drawing/2014/main" id="{6D1ABC57-30FE-4FDD-B492-3E8CECA6C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2050"/>
              <a:ext cx="2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NO</a:t>
              </a:r>
            </a:p>
          </p:txBody>
        </p:sp>
        <p:sp>
          <p:nvSpPr>
            <p:cNvPr id="15378" name="AutoShape 18">
              <a:extLst>
                <a:ext uri="{FF2B5EF4-FFF2-40B4-BE49-F238E27FC236}">
                  <a16:creationId xmlns:a16="http://schemas.microsoft.com/office/drawing/2014/main" id="{7CAEFBA3-DBA0-471A-9899-8FE27EEE7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683"/>
              <a:ext cx="472" cy="293"/>
            </a:xfrm>
            <a:prstGeom prst="roundRect">
              <a:avLst>
                <a:gd name="adj" fmla="val 16667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79" name="Text Box 19">
              <a:extLst>
                <a:ext uri="{FF2B5EF4-FFF2-40B4-BE49-F238E27FC236}">
                  <a16:creationId xmlns:a16="http://schemas.microsoft.com/office/drawing/2014/main" id="{03C8A368-CEDC-49BB-804C-50B70369F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2683"/>
              <a:ext cx="2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NO</a:t>
              </a:r>
            </a:p>
          </p:txBody>
        </p:sp>
        <p:sp>
          <p:nvSpPr>
            <p:cNvPr id="15380" name="Text Box 20">
              <a:extLst>
                <a:ext uri="{FF2B5EF4-FFF2-40B4-BE49-F238E27FC236}">
                  <a16:creationId xmlns:a16="http://schemas.microsoft.com/office/drawing/2014/main" id="{EEEC5DBF-BD29-46CA-BB58-D546F9710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1691"/>
              <a:ext cx="2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Yes</a:t>
              </a:r>
            </a:p>
          </p:txBody>
        </p:sp>
        <p:sp>
          <p:nvSpPr>
            <p:cNvPr id="15381" name="Text Box 21">
              <a:extLst>
                <a:ext uri="{FF2B5EF4-FFF2-40B4-BE49-F238E27FC236}">
                  <a16:creationId xmlns:a16="http://schemas.microsoft.com/office/drawing/2014/main" id="{335C2156-930C-482F-BEAC-3FA61A400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" y="1691"/>
              <a:ext cx="26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No</a:t>
              </a:r>
            </a:p>
          </p:txBody>
        </p:sp>
        <p:sp>
          <p:nvSpPr>
            <p:cNvPr id="15382" name="Text Box 22">
              <a:extLst>
                <a:ext uri="{FF2B5EF4-FFF2-40B4-BE49-F238E27FC236}">
                  <a16:creationId xmlns:a16="http://schemas.microsoft.com/office/drawing/2014/main" id="{77A41C8B-254A-4E3D-8B70-64DFC4ACF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" y="2283"/>
              <a:ext cx="56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Married</a:t>
              </a:r>
              <a:r>
                <a:rPr lang="en-US" altLang="en-US" sz="1600">
                  <a:solidFill>
                    <a:srgbClr val="C0C0C0"/>
                  </a:solidFill>
                  <a:latin typeface="+mn-lt"/>
                </a:rPr>
                <a:t> </a:t>
              </a:r>
            </a:p>
          </p:txBody>
        </p:sp>
        <p:sp>
          <p:nvSpPr>
            <p:cNvPr id="15383" name="Text Box 23">
              <a:extLst>
                <a:ext uri="{FF2B5EF4-FFF2-40B4-BE49-F238E27FC236}">
                  <a16:creationId xmlns:a16="http://schemas.microsoft.com/office/drawing/2014/main" id="{BDD30F83-5C7E-4B1F-9F6E-1DA856C58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2305"/>
              <a:ext cx="95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Single, Divorced</a:t>
              </a:r>
            </a:p>
          </p:txBody>
        </p:sp>
        <p:sp>
          <p:nvSpPr>
            <p:cNvPr id="15384" name="Text Box 24">
              <a:extLst>
                <a:ext uri="{FF2B5EF4-FFF2-40B4-BE49-F238E27FC236}">
                  <a16:creationId xmlns:a16="http://schemas.microsoft.com/office/drawing/2014/main" id="{6719CA87-3C63-4386-BF6A-5E3BFC907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" y="2917"/>
              <a:ext cx="40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&lt; 80K</a:t>
              </a:r>
            </a:p>
          </p:txBody>
        </p:sp>
        <p:sp>
          <p:nvSpPr>
            <p:cNvPr id="15385" name="Text Box 25">
              <a:extLst>
                <a:ext uri="{FF2B5EF4-FFF2-40B4-BE49-F238E27FC236}">
                  <a16:creationId xmlns:a16="http://schemas.microsoft.com/office/drawing/2014/main" id="{14045BCE-9EC8-4B6E-8A0E-9E6799944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" y="2917"/>
              <a:ext cx="40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>
                  <a:latin typeface="+mn-lt"/>
                </a:rPr>
                <a:t>&gt; 80K</a:t>
              </a:r>
            </a:p>
          </p:txBody>
        </p:sp>
      </p:grpSp>
      <p:graphicFrame>
        <p:nvGraphicFramePr>
          <p:cNvPr id="15386" name="Object 26">
            <a:extLst>
              <a:ext uri="{FF2B5EF4-FFF2-40B4-BE49-F238E27FC236}">
                <a16:creationId xmlns:a16="http://schemas.microsoft.com/office/drawing/2014/main" id="{C58AFCBA-2B6B-4B25-BB7C-FA155ED8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38530"/>
              </p:ext>
            </p:extLst>
          </p:nvPr>
        </p:nvGraphicFramePr>
        <p:xfrm>
          <a:off x="4953000" y="1960562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51200" imgH="1576800" progId="">
                  <p:embed/>
                </p:oleObj>
              </mc:Choice>
              <mc:Fallback>
                <p:oleObj r:id="rId3" imgW="4651200" imgH="157680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60562"/>
                        <a:ext cx="3343275" cy="1133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Text Box 27">
            <a:extLst>
              <a:ext uri="{FF2B5EF4-FFF2-40B4-BE49-F238E27FC236}">
                <a16:creationId xmlns:a16="http://schemas.microsoft.com/office/drawing/2014/main" id="{E14FB93A-F246-4514-99A1-2F8BDA2F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03362"/>
            <a:ext cx="16002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Test Data</a:t>
            </a:r>
          </a:p>
        </p:txBody>
      </p:sp>
      <p:sp>
        <p:nvSpPr>
          <p:cNvPr id="15388" name="Line 28">
            <a:extLst>
              <a:ext uri="{FF2B5EF4-FFF2-40B4-BE49-F238E27FC236}">
                <a16:creationId xmlns:a16="http://schemas.microsoft.com/office/drawing/2014/main" id="{3668AA18-BE5E-475A-B915-E580A76E7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2189162"/>
            <a:ext cx="2365375" cy="685800"/>
          </a:xfrm>
          <a:prstGeom prst="line">
            <a:avLst/>
          </a:prstGeom>
          <a:noFill/>
          <a:ln w="15840" cap="flat">
            <a:solidFill>
              <a:srgbClr val="FF0000"/>
            </a:solidFill>
            <a:prstDash val="lgDash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22A3E1A9-5165-4F1A-B654-7CBD993C5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 Model to Test Data</a:t>
            </a:r>
          </a:p>
        </p:txBody>
      </p:sp>
      <p:sp>
        <p:nvSpPr>
          <p:cNvPr id="16386" name="Line 2">
            <a:extLst>
              <a:ext uri="{FF2B5EF4-FFF2-40B4-BE49-F238E27FC236}">
                <a16:creationId xmlns:a16="http://schemas.microsoft.com/office/drawing/2014/main" id="{04DCBA18-4305-41C9-933A-F7E366A9C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910138"/>
            <a:ext cx="266700" cy="646112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BB46AEEB-ED34-468E-9AD1-356C29580B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0" y="4910138"/>
            <a:ext cx="358775" cy="646112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19632929-6472-4C7B-A996-73091A848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5375" y="3935413"/>
            <a:ext cx="446088" cy="649287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58FE0189-C776-455B-9A75-9FE087257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935413"/>
            <a:ext cx="531813" cy="649287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888EA601-B5B4-4867-B51D-161D55869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3044825"/>
            <a:ext cx="620712" cy="568325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DBB0C500-9025-49B1-9B88-C37C1B372A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8225" y="3044825"/>
            <a:ext cx="622300" cy="568325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058B5E3A-ED91-4873-919E-EB4A1FA7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720975"/>
            <a:ext cx="1027113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Refund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2F4BF58A-C627-439E-B050-82B16EB9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613150"/>
            <a:ext cx="1025525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MarSt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52AB33E3-93FB-41F9-BB3C-4491C776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584700"/>
            <a:ext cx="1062037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TaxInc</a:t>
            </a:r>
          </a:p>
        </p:txBody>
      </p:sp>
      <p:sp>
        <p:nvSpPr>
          <p:cNvPr id="16395" name="AutoShape 11">
            <a:extLst>
              <a:ext uri="{FF2B5EF4-FFF2-40B4-BE49-F238E27FC236}">
                <a16:creationId xmlns:a16="http://schemas.microsoft.com/office/drawing/2014/main" id="{12363955-AC3E-4FA2-A86C-5D8DB70E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5530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A877760A-1B63-4448-9ABD-81F1F0D3E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553075"/>
            <a:ext cx="7508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YES</a:t>
            </a:r>
          </a:p>
        </p:txBody>
      </p:sp>
      <p:sp>
        <p:nvSpPr>
          <p:cNvPr id="16397" name="AutoShape 13">
            <a:extLst>
              <a:ext uri="{FF2B5EF4-FFF2-40B4-BE49-F238E27FC236}">
                <a16:creationId xmlns:a16="http://schemas.microsoft.com/office/drawing/2014/main" id="{54492867-614F-4404-AF5F-85BB70307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5737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6835E917-EBA6-4C50-9C56-4BD5D6A6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792" y="555625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6399" name="AutoShape 15">
            <a:extLst>
              <a:ext uri="{FF2B5EF4-FFF2-40B4-BE49-F238E27FC236}">
                <a16:creationId xmlns:a16="http://schemas.microsoft.com/office/drawing/2014/main" id="{25DF463A-3FBB-46DD-AD1B-665FDA4C4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306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BEB7A707-993E-471C-BCA3-5C3E60029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79" y="361315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6401" name="AutoShape 17">
            <a:extLst>
              <a:ext uri="{FF2B5EF4-FFF2-40B4-BE49-F238E27FC236}">
                <a16:creationId xmlns:a16="http://schemas.microsoft.com/office/drawing/2014/main" id="{ECC12A24-7FEA-438E-BC60-9B04BBFE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6180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6402" name="Text Box 18">
            <a:extLst>
              <a:ext uri="{FF2B5EF4-FFF2-40B4-BE49-F238E27FC236}">
                <a16:creationId xmlns:a16="http://schemas.microsoft.com/office/drawing/2014/main" id="{BC949D6C-E10E-419F-AC57-CA2BBE082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42" y="4618038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CD67CFE5-E6BC-48F5-B4A4-63ABE153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17" y="3044825"/>
            <a:ext cx="45042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Yes</a:t>
            </a: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127082DC-FC53-404B-9EC4-68A29F4A1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319" y="3044825"/>
            <a:ext cx="42509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+mn-lt"/>
              </a:rPr>
              <a:t>No</a:t>
            </a:r>
          </a:p>
        </p:txBody>
      </p:sp>
      <p:sp>
        <p:nvSpPr>
          <p:cNvPr id="16405" name="Text Box 21">
            <a:extLst>
              <a:ext uri="{FF2B5EF4-FFF2-40B4-BE49-F238E27FC236}">
                <a16:creationId xmlns:a16="http://schemas.microsoft.com/office/drawing/2014/main" id="{637B0DC1-FD02-41A2-A50C-8CA94D5BC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937" y="3983038"/>
            <a:ext cx="9027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Married</a:t>
            </a:r>
            <a:r>
              <a:rPr lang="en-US" altLang="en-US" sz="1600">
                <a:solidFill>
                  <a:srgbClr val="C0C0C0"/>
                </a:solidFill>
                <a:latin typeface="+mn-lt"/>
              </a:rPr>
              <a:t> </a:t>
            </a:r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08B2FF51-7D78-4B8B-A722-5DFB21E65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134" y="4017963"/>
            <a:ext cx="151340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Single, Divorced</a:t>
            </a:r>
          </a:p>
        </p:txBody>
      </p:sp>
      <p:sp>
        <p:nvSpPr>
          <p:cNvPr id="16407" name="Text Box 23">
            <a:extLst>
              <a:ext uri="{FF2B5EF4-FFF2-40B4-BE49-F238E27FC236}">
                <a16:creationId xmlns:a16="http://schemas.microsoft.com/office/drawing/2014/main" id="{90671B46-494D-46BC-8688-9955944B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827" y="4989513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&lt; 80K</a:t>
            </a:r>
          </a:p>
        </p:txBody>
      </p:sp>
      <p:sp>
        <p:nvSpPr>
          <p:cNvPr id="16408" name="Text Box 24">
            <a:extLst>
              <a:ext uri="{FF2B5EF4-FFF2-40B4-BE49-F238E27FC236}">
                <a16:creationId xmlns:a16="http://schemas.microsoft.com/office/drawing/2014/main" id="{699FBF45-4BF5-4298-8CCB-3EB5E1D2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102" y="4989513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&gt; 80K</a:t>
            </a:r>
          </a:p>
        </p:txBody>
      </p:sp>
      <p:graphicFrame>
        <p:nvGraphicFramePr>
          <p:cNvPr id="16409" name="Object 25">
            <a:extLst>
              <a:ext uri="{FF2B5EF4-FFF2-40B4-BE49-F238E27FC236}">
                <a16:creationId xmlns:a16="http://schemas.microsoft.com/office/drawing/2014/main" id="{45134DE6-C0DB-4371-A9E8-0FC17E3F7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623270"/>
              </p:ext>
            </p:extLst>
          </p:nvPr>
        </p:nvGraphicFramePr>
        <p:xfrm>
          <a:off x="4953000" y="19589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51200" imgH="1576800" progId="">
                  <p:embed/>
                </p:oleObj>
              </mc:Choice>
              <mc:Fallback>
                <p:oleObj r:id="rId3" imgW="4651200" imgH="15768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58975"/>
                        <a:ext cx="3343275" cy="1133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0" name="Text Box 26">
            <a:extLst>
              <a:ext uri="{FF2B5EF4-FFF2-40B4-BE49-F238E27FC236}">
                <a16:creationId xmlns:a16="http://schemas.microsoft.com/office/drawing/2014/main" id="{1147A682-B1FA-4FAA-AE2B-78E7B4C41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01775"/>
            <a:ext cx="16002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Test Data</a:t>
            </a:r>
          </a:p>
        </p:txBody>
      </p:sp>
      <p:sp>
        <p:nvSpPr>
          <p:cNvPr id="16411" name="Line 27">
            <a:extLst>
              <a:ext uri="{FF2B5EF4-FFF2-40B4-BE49-F238E27FC236}">
                <a16:creationId xmlns:a16="http://schemas.microsoft.com/office/drawing/2014/main" id="{9562946A-250B-43F2-BE56-BCE29167EE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1213" y="2720975"/>
            <a:ext cx="1603375" cy="457200"/>
          </a:xfrm>
          <a:prstGeom prst="line">
            <a:avLst/>
          </a:prstGeom>
          <a:noFill/>
          <a:ln w="15840" cap="flat">
            <a:solidFill>
              <a:srgbClr val="FF0000"/>
            </a:solidFill>
            <a:prstDash val="lg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B21D5285-5540-43F0-9EC0-FCED10082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 Model to Test Data</a:t>
            </a:r>
          </a:p>
        </p:txBody>
      </p:sp>
      <p:sp>
        <p:nvSpPr>
          <p:cNvPr id="17410" name="Line 2">
            <a:extLst>
              <a:ext uri="{FF2B5EF4-FFF2-40B4-BE49-F238E27FC236}">
                <a16:creationId xmlns:a16="http://schemas.microsoft.com/office/drawing/2014/main" id="{07DC7AB4-3EC0-4F94-A2E5-0B9456EAA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910138"/>
            <a:ext cx="266700" cy="646112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61430A22-7AE9-456F-86DD-07D76A8BE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0" y="4910138"/>
            <a:ext cx="358775" cy="646112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71AFFCD5-70BB-4CE4-B7A2-28F3D2D447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5375" y="3935413"/>
            <a:ext cx="446088" cy="649287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CDA37C24-7713-4227-BDD4-C114C68DB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935413"/>
            <a:ext cx="531813" cy="649287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9D27F899-7C79-4609-8891-2D6DC918D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3044825"/>
            <a:ext cx="620712" cy="568325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4902DD81-3046-4F5C-9DEE-F4A990BD94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8225" y="3044825"/>
            <a:ext cx="622300" cy="568325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8B013E3B-6819-43CE-84F2-FFE524BD9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720975"/>
            <a:ext cx="1027113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Refund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7F3C0DCA-CA3D-49A3-AC46-369E5E16C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613150"/>
            <a:ext cx="1025525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MarSt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89E6405D-3393-4480-89FE-053DDA7CF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584700"/>
            <a:ext cx="1062037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TaxInc</a:t>
            </a:r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id="{2A76DD5E-3E16-429A-BC86-6012DC36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5530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E90D4770-8B8B-4A88-A28F-DAFF07F7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553075"/>
            <a:ext cx="7508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YES</a:t>
            </a:r>
          </a:p>
        </p:txBody>
      </p:sp>
      <p:sp>
        <p:nvSpPr>
          <p:cNvPr id="17421" name="AutoShape 13">
            <a:extLst>
              <a:ext uri="{FF2B5EF4-FFF2-40B4-BE49-F238E27FC236}">
                <a16:creationId xmlns:a16="http://schemas.microsoft.com/office/drawing/2014/main" id="{BD8F5CAA-5A2F-4E0D-87F1-2E552F62E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5737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0B12CC8C-5500-4DA8-99D9-2505BA62D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792" y="555625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7423" name="AutoShape 15">
            <a:extLst>
              <a:ext uri="{FF2B5EF4-FFF2-40B4-BE49-F238E27FC236}">
                <a16:creationId xmlns:a16="http://schemas.microsoft.com/office/drawing/2014/main" id="{A20E8279-30F4-4C26-BE0A-19AA6125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306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254B4BB6-35FA-483D-97E9-7B85DE06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79" y="361315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7425" name="AutoShape 17">
            <a:extLst>
              <a:ext uri="{FF2B5EF4-FFF2-40B4-BE49-F238E27FC236}">
                <a16:creationId xmlns:a16="http://schemas.microsoft.com/office/drawing/2014/main" id="{2CF542CF-BACC-440E-8AAC-FFB69BBE2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6180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EF576A7F-EBD6-4F23-8BB0-95CEC986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42" y="4618038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28801A54-838A-4531-B46D-306A5483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17" y="3044825"/>
            <a:ext cx="45042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Yes</a:t>
            </a:r>
          </a:p>
        </p:txBody>
      </p:sp>
      <p:sp>
        <p:nvSpPr>
          <p:cNvPr id="17428" name="Text Box 20">
            <a:extLst>
              <a:ext uri="{FF2B5EF4-FFF2-40B4-BE49-F238E27FC236}">
                <a16:creationId xmlns:a16="http://schemas.microsoft.com/office/drawing/2014/main" id="{7579DC0B-FB2E-4312-B02B-64824758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319" y="3044825"/>
            <a:ext cx="42509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+mn-lt"/>
              </a:rPr>
              <a:t>No</a:t>
            </a: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3299C11D-165C-4B40-BD0A-2ADDF5E1F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937" y="3983038"/>
            <a:ext cx="9027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Married</a:t>
            </a:r>
            <a:r>
              <a:rPr lang="en-US" altLang="en-US" sz="1600">
                <a:solidFill>
                  <a:srgbClr val="C0C0C0"/>
                </a:solidFill>
                <a:latin typeface="+mn-lt"/>
              </a:rPr>
              <a:t> </a:t>
            </a:r>
          </a:p>
        </p:txBody>
      </p:sp>
      <p:sp>
        <p:nvSpPr>
          <p:cNvPr id="17430" name="Text Box 22">
            <a:extLst>
              <a:ext uri="{FF2B5EF4-FFF2-40B4-BE49-F238E27FC236}">
                <a16:creationId xmlns:a16="http://schemas.microsoft.com/office/drawing/2014/main" id="{F26A23E5-AAE3-47AF-869D-AEC89C654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134" y="4017963"/>
            <a:ext cx="151340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Single, Divorced</a:t>
            </a:r>
          </a:p>
        </p:txBody>
      </p:sp>
      <p:sp>
        <p:nvSpPr>
          <p:cNvPr id="17431" name="Text Box 23">
            <a:extLst>
              <a:ext uri="{FF2B5EF4-FFF2-40B4-BE49-F238E27FC236}">
                <a16:creationId xmlns:a16="http://schemas.microsoft.com/office/drawing/2014/main" id="{999A1049-6F29-4AD6-A3BD-7FB6C4A3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827" y="4989513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&lt; 80K</a:t>
            </a:r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05FAE0BA-E8DA-4B25-9E0F-7339A1A76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102" y="4989513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&gt; 80K</a:t>
            </a:r>
          </a:p>
        </p:txBody>
      </p:sp>
      <p:graphicFrame>
        <p:nvGraphicFramePr>
          <p:cNvPr id="17433" name="Object 25">
            <a:extLst>
              <a:ext uri="{FF2B5EF4-FFF2-40B4-BE49-F238E27FC236}">
                <a16:creationId xmlns:a16="http://schemas.microsoft.com/office/drawing/2014/main" id="{C6001759-642E-40A7-823C-16EC9DAB4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990514"/>
              </p:ext>
            </p:extLst>
          </p:nvPr>
        </p:nvGraphicFramePr>
        <p:xfrm>
          <a:off x="4953000" y="19589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51200" imgH="1576800" progId="">
                  <p:embed/>
                </p:oleObj>
              </mc:Choice>
              <mc:Fallback>
                <p:oleObj r:id="rId3" imgW="4651200" imgH="15768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58975"/>
                        <a:ext cx="3343275" cy="1133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Text Box 26">
            <a:extLst>
              <a:ext uri="{FF2B5EF4-FFF2-40B4-BE49-F238E27FC236}">
                <a16:creationId xmlns:a16="http://schemas.microsoft.com/office/drawing/2014/main" id="{A791E8A8-45EC-47EA-AAB0-975F7397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01775"/>
            <a:ext cx="16002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Test Data</a:t>
            </a:r>
          </a:p>
        </p:txBody>
      </p:sp>
      <p:sp>
        <p:nvSpPr>
          <p:cNvPr id="17435" name="Line 27">
            <a:extLst>
              <a:ext uri="{FF2B5EF4-FFF2-40B4-BE49-F238E27FC236}">
                <a16:creationId xmlns:a16="http://schemas.microsoft.com/office/drawing/2014/main" id="{33EB09DF-9488-4440-B031-E537E28BA1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413" y="2416175"/>
            <a:ext cx="2060575" cy="1295400"/>
          </a:xfrm>
          <a:prstGeom prst="line">
            <a:avLst/>
          </a:prstGeom>
          <a:noFill/>
          <a:ln w="15840" cap="flat">
            <a:solidFill>
              <a:srgbClr val="FF0000"/>
            </a:solidFill>
            <a:prstDash val="lgDash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C1BDB5F8-0AA7-4D9E-90DA-6B5292C3C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 Model to Test Data</a:t>
            </a:r>
          </a:p>
        </p:txBody>
      </p:sp>
      <p:sp>
        <p:nvSpPr>
          <p:cNvPr id="18434" name="Line 2">
            <a:extLst>
              <a:ext uri="{FF2B5EF4-FFF2-40B4-BE49-F238E27FC236}">
                <a16:creationId xmlns:a16="http://schemas.microsoft.com/office/drawing/2014/main" id="{5CEF6F62-B381-43C7-9F8F-6384BD1D3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910138"/>
            <a:ext cx="266700" cy="646112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F4287B6A-10F9-4597-AB0B-E57317DDAA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0" y="4910138"/>
            <a:ext cx="358775" cy="646112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931CFEE2-6164-4837-A329-2A4C308C62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5375" y="3935413"/>
            <a:ext cx="446088" cy="649287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5B764472-7884-4A1E-BBBF-F7B450B2A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935413"/>
            <a:ext cx="531813" cy="649287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E9AB7C22-1512-4176-B0C4-232600187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3044825"/>
            <a:ext cx="620712" cy="568325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531409DB-E952-47EA-8AAA-1666FA2CB9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8225" y="3044825"/>
            <a:ext cx="622300" cy="568325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F7127A4F-AFED-4DA4-9537-1296BB4CC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720975"/>
            <a:ext cx="1027113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Refund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8C66055C-1E80-4822-BC6B-9D04D751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613150"/>
            <a:ext cx="1025525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MarSt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EA84CF34-5DF8-460A-870F-F49BFCE93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584700"/>
            <a:ext cx="1062037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TaxInc</a:t>
            </a:r>
          </a:p>
        </p:txBody>
      </p:sp>
      <p:sp>
        <p:nvSpPr>
          <p:cNvPr id="18443" name="AutoShape 11">
            <a:extLst>
              <a:ext uri="{FF2B5EF4-FFF2-40B4-BE49-F238E27FC236}">
                <a16:creationId xmlns:a16="http://schemas.microsoft.com/office/drawing/2014/main" id="{A4914937-7230-4C28-B5E8-61F110CD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5530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4083EF5A-F487-46CF-99E0-B3ECF8F05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553075"/>
            <a:ext cx="7508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YES</a:t>
            </a:r>
          </a:p>
        </p:txBody>
      </p: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94EE95B8-8452-4794-AA4B-9FD19297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5737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709BC05F-E756-4143-957E-191154FCA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792" y="555625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8447" name="AutoShape 15">
            <a:extLst>
              <a:ext uri="{FF2B5EF4-FFF2-40B4-BE49-F238E27FC236}">
                <a16:creationId xmlns:a16="http://schemas.microsoft.com/office/drawing/2014/main" id="{58418E58-D3AE-433F-AA0E-1DE7B63EB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306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BE775E9D-2AA1-4A85-B91F-6D020F66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79" y="361315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8449" name="AutoShape 17">
            <a:extLst>
              <a:ext uri="{FF2B5EF4-FFF2-40B4-BE49-F238E27FC236}">
                <a16:creationId xmlns:a16="http://schemas.microsoft.com/office/drawing/2014/main" id="{9BEB0171-54AF-4E53-91A2-37DF59088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6180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DA518023-6932-499E-A33C-D3F2FB717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42" y="4618038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6D2012E3-3C27-443F-81AF-12C9CA00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17" y="3044825"/>
            <a:ext cx="45042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Yes</a:t>
            </a: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40CE50C0-687D-45F6-9027-F1F79DA7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319" y="3044825"/>
            <a:ext cx="42509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+mn-lt"/>
              </a:rPr>
              <a:t>No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4A3E3BFB-6C90-443C-BE32-675E3626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937" y="3983038"/>
            <a:ext cx="9027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+mn-lt"/>
              </a:rPr>
              <a:t>Married 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0B41F357-ADB1-4B8E-B69B-CE2BF5A1B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134" y="4017963"/>
            <a:ext cx="151340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Single, Divorced</a:t>
            </a:r>
          </a:p>
        </p:txBody>
      </p:sp>
      <p:sp>
        <p:nvSpPr>
          <p:cNvPr id="18455" name="Text Box 23">
            <a:extLst>
              <a:ext uri="{FF2B5EF4-FFF2-40B4-BE49-F238E27FC236}">
                <a16:creationId xmlns:a16="http://schemas.microsoft.com/office/drawing/2014/main" id="{5921DFFB-78A1-448E-A008-8F9C1318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827" y="4989513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&lt; 80K</a:t>
            </a:r>
          </a:p>
        </p:txBody>
      </p:sp>
      <p:sp>
        <p:nvSpPr>
          <p:cNvPr id="18456" name="Text Box 24">
            <a:extLst>
              <a:ext uri="{FF2B5EF4-FFF2-40B4-BE49-F238E27FC236}">
                <a16:creationId xmlns:a16="http://schemas.microsoft.com/office/drawing/2014/main" id="{F59A6305-9953-4424-9CC9-A3E5F606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102" y="4989513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&gt; 80K</a:t>
            </a:r>
          </a:p>
        </p:txBody>
      </p:sp>
      <p:graphicFrame>
        <p:nvGraphicFramePr>
          <p:cNvPr id="18457" name="Object 25">
            <a:extLst>
              <a:ext uri="{FF2B5EF4-FFF2-40B4-BE49-F238E27FC236}">
                <a16:creationId xmlns:a16="http://schemas.microsoft.com/office/drawing/2014/main" id="{BFE030C3-63E6-45CF-8630-ECE87A2B0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243946"/>
              </p:ext>
            </p:extLst>
          </p:nvPr>
        </p:nvGraphicFramePr>
        <p:xfrm>
          <a:off x="4953000" y="19589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51200" imgH="1576800" progId="">
                  <p:embed/>
                </p:oleObj>
              </mc:Choice>
              <mc:Fallback>
                <p:oleObj r:id="rId3" imgW="4651200" imgH="15768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58975"/>
                        <a:ext cx="3343275" cy="1133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Text Box 26">
            <a:extLst>
              <a:ext uri="{FF2B5EF4-FFF2-40B4-BE49-F238E27FC236}">
                <a16:creationId xmlns:a16="http://schemas.microsoft.com/office/drawing/2014/main" id="{73FF907A-C43D-4F9B-9519-7AFB2E0A3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01775"/>
            <a:ext cx="16002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Test Data</a:t>
            </a:r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43CFEE9C-9B2B-423C-A240-892FE3171A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6613" y="2949575"/>
            <a:ext cx="1298575" cy="990600"/>
          </a:xfrm>
          <a:prstGeom prst="line">
            <a:avLst/>
          </a:prstGeom>
          <a:noFill/>
          <a:ln w="15840" cap="flat">
            <a:solidFill>
              <a:srgbClr val="FF0000"/>
            </a:solidFill>
            <a:prstDash val="lg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8588A50-0749-4008-8B2B-E639E41F3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 Model to Test Data</a:t>
            </a:r>
          </a:p>
        </p:txBody>
      </p:sp>
      <p:sp>
        <p:nvSpPr>
          <p:cNvPr id="19458" name="Line 2">
            <a:extLst>
              <a:ext uri="{FF2B5EF4-FFF2-40B4-BE49-F238E27FC236}">
                <a16:creationId xmlns:a16="http://schemas.microsoft.com/office/drawing/2014/main" id="{02265E15-BC24-4FCA-8B74-E7382F06C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910138"/>
            <a:ext cx="266700" cy="646112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AC592E56-C64D-4ACF-876D-61B2CE48AD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0" y="4910138"/>
            <a:ext cx="358775" cy="646112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31F14E92-49FF-4A2F-80C5-B904AFA89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5375" y="3935413"/>
            <a:ext cx="446088" cy="649287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0DBDDA5C-E720-47DE-B8CF-E41A169A5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935413"/>
            <a:ext cx="531813" cy="649287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27718FE0-B9F5-40E7-98E9-9BCFEAA5C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3044825"/>
            <a:ext cx="620712" cy="568325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E1D825D-8EE6-44C8-B70D-65A6C8B7AE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8225" y="3044825"/>
            <a:ext cx="622300" cy="568325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8E1EBB82-7B3A-4BB2-A08C-35CE6F9E2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720975"/>
            <a:ext cx="1027113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Refund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745848F5-D32E-42EF-8786-B3890909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613150"/>
            <a:ext cx="1025525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MarSt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D329938A-1088-471D-B48D-B94E365E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584700"/>
            <a:ext cx="1062037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TaxInc</a:t>
            </a:r>
          </a:p>
        </p:txBody>
      </p:sp>
      <p:sp>
        <p:nvSpPr>
          <p:cNvPr id="19467" name="AutoShape 11">
            <a:extLst>
              <a:ext uri="{FF2B5EF4-FFF2-40B4-BE49-F238E27FC236}">
                <a16:creationId xmlns:a16="http://schemas.microsoft.com/office/drawing/2014/main" id="{41B00A4B-D1F4-4516-B96C-266A1B2C3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5530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649FC95E-B5FF-43D7-84EE-CB84269A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553075"/>
            <a:ext cx="7508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YES</a:t>
            </a:r>
          </a:p>
        </p:txBody>
      </p:sp>
      <p:sp>
        <p:nvSpPr>
          <p:cNvPr id="19469" name="AutoShape 13">
            <a:extLst>
              <a:ext uri="{FF2B5EF4-FFF2-40B4-BE49-F238E27FC236}">
                <a16:creationId xmlns:a16="http://schemas.microsoft.com/office/drawing/2014/main" id="{D81E3A04-D7D9-4A44-A8F8-D6EFFF7C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5737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7C1AFBC7-5C9E-48CE-A9B8-1A283DA0D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792" y="555625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9471" name="AutoShape 15">
            <a:extLst>
              <a:ext uri="{FF2B5EF4-FFF2-40B4-BE49-F238E27FC236}">
                <a16:creationId xmlns:a16="http://schemas.microsoft.com/office/drawing/2014/main" id="{3B391BE6-8342-4D98-B1A9-5C6F1019A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306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00A8EAF7-5824-4074-9440-D9BB65B2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79" y="361315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9473" name="AutoShape 17">
            <a:extLst>
              <a:ext uri="{FF2B5EF4-FFF2-40B4-BE49-F238E27FC236}">
                <a16:creationId xmlns:a16="http://schemas.microsoft.com/office/drawing/2014/main" id="{F3EB4298-CA86-4882-906B-119E402F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6180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C4840BFD-A530-4DB0-AC7D-6211CC9B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42" y="4618038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F979D2CD-3231-4261-A544-DD0422C06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17" y="3044825"/>
            <a:ext cx="45042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Yes</a:t>
            </a:r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id="{0CAC67DD-0089-496B-9B6A-64E30EEF9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319" y="3044825"/>
            <a:ext cx="42509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+mn-lt"/>
              </a:rPr>
              <a:t>No</a:t>
            </a:r>
          </a:p>
        </p:txBody>
      </p:sp>
      <p:sp>
        <p:nvSpPr>
          <p:cNvPr id="19477" name="Text Box 21">
            <a:extLst>
              <a:ext uri="{FF2B5EF4-FFF2-40B4-BE49-F238E27FC236}">
                <a16:creationId xmlns:a16="http://schemas.microsoft.com/office/drawing/2014/main" id="{E6FDA0F6-465C-4C8B-987C-745C3978D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937" y="3983038"/>
            <a:ext cx="9027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+mn-lt"/>
              </a:rPr>
              <a:t>Married </a:t>
            </a:r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id="{8AE36665-6328-4001-9544-C96982FD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134" y="4017963"/>
            <a:ext cx="151340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Single, Divorced</a:t>
            </a:r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38C65B93-16C7-4866-9FE3-652622086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827" y="4989513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&lt; 80K</a:t>
            </a: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3E5C2581-DFB8-4D14-9560-F0E226754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102" y="4989513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&gt; 80K</a:t>
            </a:r>
          </a:p>
        </p:txBody>
      </p:sp>
      <p:graphicFrame>
        <p:nvGraphicFramePr>
          <p:cNvPr id="19481" name="Object 25">
            <a:extLst>
              <a:ext uri="{FF2B5EF4-FFF2-40B4-BE49-F238E27FC236}">
                <a16:creationId xmlns:a16="http://schemas.microsoft.com/office/drawing/2014/main" id="{3DFDB6E7-D3C9-497E-B203-0BA870EA8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96437"/>
              </p:ext>
            </p:extLst>
          </p:nvPr>
        </p:nvGraphicFramePr>
        <p:xfrm>
          <a:off x="4953000" y="19589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51200" imgH="1576800" progId="">
                  <p:embed/>
                </p:oleObj>
              </mc:Choice>
              <mc:Fallback>
                <p:oleObj r:id="rId3" imgW="4651200" imgH="15768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58975"/>
                        <a:ext cx="3343275" cy="1133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2" name="Text Box 26">
            <a:extLst>
              <a:ext uri="{FF2B5EF4-FFF2-40B4-BE49-F238E27FC236}">
                <a16:creationId xmlns:a16="http://schemas.microsoft.com/office/drawing/2014/main" id="{809EAD48-9CD0-4B40-B273-3B7E0222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01775"/>
            <a:ext cx="16002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 dirty="0">
                <a:solidFill>
                  <a:srgbClr val="006B61"/>
                </a:solidFill>
                <a:latin typeface="+mn-lt"/>
              </a:rPr>
              <a:t>Test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Data</a:t>
            </a: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4ACB087A-830D-46A9-A8F9-D0C67A6BC7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2949575"/>
            <a:ext cx="3127375" cy="1828800"/>
          </a:xfrm>
          <a:prstGeom prst="line">
            <a:avLst/>
          </a:prstGeom>
          <a:noFill/>
          <a:ln w="15840" cap="flat">
            <a:solidFill>
              <a:srgbClr val="FF0000"/>
            </a:solidFill>
            <a:prstDash val="lgDash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9484" name="Text Box 28">
            <a:extLst>
              <a:ext uri="{FF2B5EF4-FFF2-40B4-BE49-F238E27FC236}">
                <a16:creationId xmlns:a16="http://schemas.microsoft.com/office/drawing/2014/main" id="{33CFBE31-F121-41DE-9676-8D68DF40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940175"/>
            <a:ext cx="26670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>
                <a:latin typeface="+mn-lt"/>
              </a:rPr>
              <a:t>Assign Cheat to “No”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92168-E1E9-DD07-39E4-021DF66A7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1DE58B34-A95C-59F4-1D96-B5D8B0A1D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Topics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7DE57AB-3B6A-E958-4DC0-FCF38A933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Introduction</a:t>
            </a:r>
          </a:p>
          <a:p>
            <a:r>
              <a:rPr lang="en-US" altLang="en-US" sz="1700" dirty="0"/>
              <a:t>Decision Trees</a:t>
            </a:r>
          </a:p>
          <a:p>
            <a:pPr lvl="1"/>
            <a:r>
              <a:rPr lang="en-US" altLang="en-US" sz="1700" dirty="0"/>
              <a:t>Overview</a:t>
            </a:r>
          </a:p>
          <a:p>
            <a:pPr lvl="1"/>
            <a:r>
              <a:rPr lang="en-US" altLang="en-US" sz="1700" b="1" dirty="0"/>
              <a:t>Tree Induction</a:t>
            </a:r>
          </a:p>
          <a:p>
            <a:r>
              <a:rPr lang="en-US" altLang="en-US" sz="1700" dirty="0"/>
              <a:t>Overfitting and other Practical Issues</a:t>
            </a:r>
          </a:p>
          <a:p>
            <a:r>
              <a:rPr lang="en-US" altLang="en-US" sz="1700" dirty="0"/>
              <a:t>Model Selection and Evaluation</a:t>
            </a:r>
          </a:p>
          <a:p>
            <a:pPr lvl="1"/>
            <a:r>
              <a:rPr lang="en-US" altLang="en-US" sz="1700" dirty="0"/>
              <a:t>Metrics for Performance Evaluation</a:t>
            </a:r>
          </a:p>
          <a:p>
            <a:pPr lvl="1"/>
            <a:r>
              <a:rPr lang="en-US" altLang="en-US" sz="1700" dirty="0"/>
              <a:t>Methods to Obtain Reliable Estimates</a:t>
            </a:r>
          </a:p>
          <a:p>
            <a:pPr lvl="1"/>
            <a:r>
              <a:rPr lang="en-US" altLang="en-US" sz="1700" dirty="0"/>
              <a:t>Model Comparison (Relative Performance)</a:t>
            </a:r>
          </a:p>
          <a:p>
            <a:r>
              <a:rPr lang="en-US" altLang="en-US" sz="1700" dirty="0"/>
              <a:t>Feature Selection</a:t>
            </a:r>
          </a:p>
        </p:txBody>
      </p:sp>
      <p:pic>
        <p:nvPicPr>
          <p:cNvPr id="5125" name="Picture 5" descr="Machine Learning Classifiers. What is classification? | by Sidath Asiri |  Towards Data Science">
            <a:extLst>
              <a:ext uri="{FF2B5EF4-FFF2-40B4-BE49-F238E27FC236}">
                <a16:creationId xmlns:a16="http://schemas.microsoft.com/office/drawing/2014/main" id="{B5B92FAC-3161-A9B0-6C99-A628EA4A0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r="59376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48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E0888B12-19CE-4B10-A6BD-46F7D39E3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 bwMode="auto">
          <a:xfrm>
            <a:off x="930275" y="1357313"/>
            <a:ext cx="7481888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F9E98513-52E6-4044-9484-A94596766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Tree: Induction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D92FC8C-5BA7-40A0-937F-8A2EE176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648200"/>
            <a:ext cx="1219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Decision Tree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50A9E48-96DE-4080-BAED-820E970AE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1574800"/>
            <a:ext cx="1279525" cy="2560638"/>
          </a:xfrm>
          <a:prstGeom prst="rect">
            <a:avLst/>
          </a:prstGeom>
          <a:solidFill>
            <a:srgbClr val="FF0000">
              <a:alpha val="20000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92483672-6CE0-46E9-8384-E0A190D5C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 Induction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EAC8A1C-319D-405B-B901-F2D9C1AF5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Many Algorithms:</a:t>
            </a:r>
          </a:p>
          <a:p>
            <a:pPr lvl="1"/>
            <a:r>
              <a:rPr lang="en-US" altLang="en-US" dirty="0"/>
              <a:t>Hunt’s Algorithm (one of the earliest)</a:t>
            </a:r>
          </a:p>
          <a:p>
            <a:pPr lvl="1"/>
            <a:r>
              <a:rPr lang="en-US" altLang="en-US" dirty="0"/>
              <a:t>CART (Classification And Regression Tree)</a:t>
            </a:r>
          </a:p>
          <a:p>
            <a:pPr lvl="1"/>
            <a:r>
              <a:rPr lang="en-US" altLang="en-US" dirty="0"/>
              <a:t>ID3, C4.5, C5.0 (by Ross Quinlan, introduced information gain)</a:t>
            </a:r>
          </a:p>
          <a:p>
            <a:pPr lvl="1"/>
            <a:r>
              <a:rPr lang="en-US" altLang="en-US" dirty="0"/>
              <a:t>CHAID (</a:t>
            </a:r>
            <a:r>
              <a:rPr lang="en-US" altLang="en-US" dirty="0" err="1"/>
              <a:t>CHi</a:t>
            </a:r>
            <a:r>
              <a:rPr lang="en-US" altLang="en-US" dirty="0"/>
              <a:t>-squared Automatic Interaction Detection) </a:t>
            </a:r>
          </a:p>
          <a:p>
            <a:pPr lvl="1"/>
            <a:r>
              <a:rPr lang="en-US" altLang="en-US" dirty="0"/>
              <a:t>MARS (Improvement for numerical features)</a:t>
            </a:r>
          </a:p>
          <a:p>
            <a:pPr lvl="1"/>
            <a:r>
              <a:rPr lang="en-US" altLang="en-US" dirty="0"/>
              <a:t>SLIQ, SPRINT</a:t>
            </a:r>
          </a:p>
          <a:p>
            <a:pPr lvl="1"/>
            <a:r>
              <a:rPr lang="en-US" altLang="en-US" dirty="0"/>
              <a:t>Conditional Inference Trees (recursive partitioning using statistical tests)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3030-919F-5DF8-93C0-1C7D8EAD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Code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214E-8ED1-4E50-1856-315923B6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677150" cy="4351338"/>
          </a:xfrm>
        </p:spPr>
        <p:txBody>
          <a:bodyPr/>
          <a:lstStyle/>
          <a:p>
            <a:r>
              <a:rPr lang="en-US" dirty="0"/>
              <a:t>Available R Code examples are indicated </a:t>
            </a:r>
            <a:br>
              <a:rPr lang="en-US" dirty="0"/>
            </a:br>
            <a:r>
              <a:rPr lang="en-US" dirty="0"/>
              <a:t>on slides by the R logo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Examples are available at</a:t>
            </a:r>
            <a:br>
              <a:rPr lang="en-US" dirty="0"/>
            </a:br>
            <a:r>
              <a:rPr lang="en-US" sz="1800" dirty="0">
                <a:hlinkClick r:id="rId2"/>
              </a:rPr>
              <a:t>https://mhahsler.github.io/Introduction_to_Data_Mining_R_Examples/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5" name="Picture 14" descr="A qr code with a blue let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4805D84-F754-5B49-9101-2D133912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59299"/>
            <a:ext cx="1885950" cy="1933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618B8-BD22-A4B7-CCE6-B1E3C1C4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2438400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1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A9BD2-102C-2618-8851-C8C6615F9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EC9B7F92-3E33-B00B-4AD3-6608BEFF6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963" y="302418"/>
            <a:ext cx="7886700" cy="1325563"/>
          </a:xfrm>
        </p:spPr>
        <p:txBody>
          <a:bodyPr/>
          <a:lstStyle/>
          <a:p>
            <a:r>
              <a:rPr lang="en-US" altLang="en-US" dirty="0"/>
              <a:t>The Effect of a Split</a:t>
            </a:r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45853C9E-A4FF-7E98-E224-EC365652BAAC}"/>
              </a:ext>
            </a:extLst>
          </p:cNvPr>
          <p:cNvGrpSpPr>
            <a:grpSpLocks/>
          </p:cNvGrpSpPr>
          <p:nvPr/>
        </p:nvGrpSpPr>
        <p:grpSpPr bwMode="auto">
          <a:xfrm>
            <a:off x="3827842" y="2886152"/>
            <a:ext cx="1785938" cy="1260475"/>
            <a:chOff x="864" y="720"/>
            <a:chExt cx="1125" cy="794"/>
          </a:xfrm>
        </p:grpSpPr>
        <p:sp>
          <p:nvSpPr>
            <p:cNvPr id="24581" name="Oval 5">
              <a:extLst>
                <a:ext uri="{FF2B5EF4-FFF2-40B4-BE49-F238E27FC236}">
                  <a16:creationId xmlns:a16="http://schemas.microsoft.com/office/drawing/2014/main" id="{D0007B05-3974-FDCE-B448-46551D22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720"/>
              <a:ext cx="435" cy="271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25560" cap="flat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 dirty="0">
                  <a:solidFill>
                    <a:srgbClr val="0033CC"/>
                  </a:solidFill>
                  <a:latin typeface="+mn-lt"/>
                </a:rPr>
                <a:t>Refund</a:t>
              </a:r>
            </a:p>
          </p:txBody>
        </p:sp>
        <p:sp>
          <p:nvSpPr>
            <p:cNvPr id="24582" name="Line 6">
              <a:extLst>
                <a:ext uri="{FF2B5EF4-FFF2-40B4-BE49-F238E27FC236}">
                  <a16:creationId xmlns:a16="http://schemas.microsoft.com/office/drawing/2014/main" id="{6327CF49-CECC-57E2-62B3-132240A41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992"/>
              <a:ext cx="365" cy="223"/>
            </a:xfrm>
            <a:prstGeom prst="line">
              <a:avLst/>
            </a:prstGeom>
            <a:noFill/>
            <a:ln w="25560" cap="flat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583" name="Line 7">
              <a:extLst>
                <a:ext uri="{FF2B5EF4-FFF2-40B4-BE49-F238E27FC236}">
                  <a16:creationId xmlns:a16="http://schemas.microsoft.com/office/drawing/2014/main" id="{BC9181B3-3A04-FE90-B7D0-BE3F34C29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992"/>
              <a:ext cx="362" cy="223"/>
            </a:xfrm>
            <a:prstGeom prst="line">
              <a:avLst/>
            </a:prstGeom>
            <a:noFill/>
            <a:ln w="25560" cap="flat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584" name="Rectangle 8">
              <a:extLst>
                <a:ext uri="{FF2B5EF4-FFF2-40B4-BE49-F238E27FC236}">
                  <a16:creationId xmlns:a16="http://schemas.microsoft.com/office/drawing/2014/main" id="{152853B5-21C0-BCEE-1676-D1874069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216"/>
              <a:ext cx="362" cy="2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7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dirty="0">
                  <a:latin typeface="+mn-lt"/>
                </a:rPr>
                <a:t>Don’t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400" dirty="0">
                  <a:latin typeface="+mn-lt"/>
                </a:rPr>
                <a:t>Cheat</a:t>
              </a:r>
            </a:p>
          </p:txBody>
        </p:sp>
        <p:sp>
          <p:nvSpPr>
            <p:cNvPr id="24585" name="Rectangle 9">
              <a:extLst>
                <a:ext uri="{FF2B5EF4-FFF2-40B4-BE49-F238E27FC236}">
                  <a16:creationId xmlns:a16="http://schemas.microsoft.com/office/drawing/2014/main" id="{1D337556-67B9-A933-7460-68388EAA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1216"/>
              <a:ext cx="362" cy="2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25560" cap="flat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>
                  <a:latin typeface="+mn-lt"/>
                </a:rPr>
                <a:t>mixed </a:t>
              </a:r>
            </a:p>
          </p:txBody>
        </p:sp>
        <p:sp>
          <p:nvSpPr>
            <p:cNvPr id="24586" name="Text Box 10">
              <a:extLst>
                <a:ext uri="{FF2B5EF4-FFF2-40B4-BE49-F238E27FC236}">
                  <a16:creationId xmlns:a16="http://schemas.microsoft.com/office/drawing/2014/main" id="{8BEA1213-E486-0FD4-294E-F8F91137D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" y="946"/>
              <a:ext cx="26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b="1">
                  <a:solidFill>
                    <a:srgbClr val="0066FF"/>
                  </a:solidFill>
                  <a:latin typeface="+mn-lt"/>
                </a:rPr>
                <a:t>Yes</a:t>
              </a:r>
            </a:p>
          </p:txBody>
        </p:sp>
        <p:sp>
          <p:nvSpPr>
            <p:cNvPr id="24587" name="Text Box 11">
              <a:extLst>
                <a:ext uri="{FF2B5EF4-FFF2-40B4-BE49-F238E27FC236}">
                  <a16:creationId xmlns:a16="http://schemas.microsoft.com/office/drawing/2014/main" id="{DF891BE2-8278-FC78-0925-A3F945406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946"/>
              <a:ext cx="25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b="1">
                  <a:solidFill>
                    <a:srgbClr val="0066FF"/>
                  </a:solidFill>
                  <a:latin typeface="+mn-lt"/>
                </a:rPr>
                <a:t>No</a:t>
              </a:r>
            </a:p>
          </p:txBody>
        </p:sp>
      </p:grpSp>
      <p:graphicFrame>
        <p:nvGraphicFramePr>
          <p:cNvPr id="2" name="Object 52">
            <a:extLst>
              <a:ext uri="{FF2B5EF4-FFF2-40B4-BE49-F238E27FC236}">
                <a16:creationId xmlns:a16="http://schemas.microsoft.com/office/drawing/2014/main" id="{656D6BAC-EC79-498A-FB1E-E998B4A6D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211858"/>
              </p:ext>
            </p:extLst>
          </p:nvPr>
        </p:nvGraphicFramePr>
        <p:xfrm>
          <a:off x="4925761" y="1024064"/>
          <a:ext cx="1912589" cy="651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4814" imgH="19678412" progId="Word.Document.8">
                  <p:embed/>
                </p:oleObj>
              </mc:Choice>
              <mc:Fallback>
                <p:oleObj name="Document" r:id="rId3" imgW="5754814" imgH="19678412" progId="Word.Document.8">
                  <p:embed/>
                  <p:pic>
                    <p:nvPicPr>
                      <p:cNvPr id="2" name="Object 52">
                        <a:extLst>
                          <a:ext uri="{FF2B5EF4-FFF2-40B4-BE49-F238E27FC236}">
                            <a16:creationId xmlns:a16="http://schemas.microsoft.com/office/drawing/2014/main" id="{6C26475D-D260-306C-30DD-74AD74837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761" y="1024064"/>
                        <a:ext cx="1912589" cy="6518191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FCBA1EC9-5E3C-8EAA-3259-636A08610214}"/>
              </a:ext>
            </a:extLst>
          </p:cNvPr>
          <p:cNvGrpSpPr/>
          <p:nvPr/>
        </p:nvGrpSpPr>
        <p:grpSpPr>
          <a:xfrm>
            <a:off x="5695626" y="3671965"/>
            <a:ext cx="1912589" cy="6518191"/>
            <a:chOff x="5722318" y="3995506"/>
            <a:chExt cx="1912589" cy="6518191"/>
          </a:xfrm>
        </p:grpSpPr>
        <p:graphicFrame>
          <p:nvGraphicFramePr>
            <p:cNvPr id="5" name="Object 52">
              <a:extLst>
                <a:ext uri="{FF2B5EF4-FFF2-40B4-BE49-F238E27FC236}">
                  <a16:creationId xmlns:a16="http://schemas.microsoft.com/office/drawing/2014/main" id="{840AD16F-C2BD-70BC-9949-7307390EE6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12684"/>
                </p:ext>
              </p:extLst>
            </p:nvPr>
          </p:nvGraphicFramePr>
          <p:xfrm>
            <a:off x="5722318" y="3995506"/>
            <a:ext cx="1912589" cy="6518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5754814" imgH="19649571" progId="Word.Document.8">
                    <p:embed/>
                  </p:oleObj>
                </mc:Choice>
                <mc:Fallback>
                  <p:oleObj name="Document" r:id="rId5" imgW="5754814" imgH="19649571" progId="Word.Document.8">
                    <p:embed/>
                    <p:pic>
                      <p:nvPicPr>
                        <p:cNvPr id="2" name="Object 52">
                          <a:extLst>
                            <a:ext uri="{FF2B5EF4-FFF2-40B4-BE49-F238E27FC236}">
                              <a16:creationId xmlns:a16="http://schemas.microsoft.com/office/drawing/2014/main" id="{656D6BAC-EC79-498A-FB1E-E998B4A6D5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2318" y="3995506"/>
                          <a:ext cx="1912589" cy="6518191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16B811-9661-41B5-B902-A2C5926B5C65}"/>
                </a:ext>
              </a:extLst>
            </p:cNvPr>
            <p:cNvCxnSpPr/>
            <p:nvPr/>
          </p:nvCxnSpPr>
          <p:spPr>
            <a:xfrm>
              <a:off x="5764437" y="4341913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E4EBCB-B569-7F6A-7297-B49A59BE6250}"/>
                </a:ext>
              </a:extLst>
            </p:cNvPr>
            <p:cNvCxnSpPr/>
            <p:nvPr/>
          </p:nvCxnSpPr>
          <p:spPr>
            <a:xfrm>
              <a:off x="5764436" y="4806548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5F0CA6-C132-AD69-A256-AE7D66FCAE19}"/>
                </a:ext>
              </a:extLst>
            </p:cNvPr>
            <p:cNvCxnSpPr/>
            <p:nvPr/>
          </p:nvCxnSpPr>
          <p:spPr>
            <a:xfrm>
              <a:off x="5764436" y="5297202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01898F-DB0C-6D5C-67A7-16D1734B309C}"/>
              </a:ext>
            </a:extLst>
          </p:cNvPr>
          <p:cNvGrpSpPr/>
          <p:nvPr/>
        </p:nvGrpSpPr>
        <p:grpSpPr>
          <a:xfrm>
            <a:off x="2013357" y="3671965"/>
            <a:ext cx="1912589" cy="6518191"/>
            <a:chOff x="1959687" y="3971848"/>
            <a:chExt cx="1912589" cy="6518191"/>
          </a:xfrm>
        </p:grpSpPr>
        <p:graphicFrame>
          <p:nvGraphicFramePr>
            <p:cNvPr id="4" name="Object 52">
              <a:extLst>
                <a:ext uri="{FF2B5EF4-FFF2-40B4-BE49-F238E27FC236}">
                  <a16:creationId xmlns:a16="http://schemas.microsoft.com/office/drawing/2014/main" id="{00CC70FD-F4AA-432F-FD3B-4095394009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184165"/>
                </p:ext>
              </p:extLst>
            </p:nvPr>
          </p:nvGraphicFramePr>
          <p:xfrm>
            <a:off x="1959687" y="3971848"/>
            <a:ext cx="1912589" cy="6518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5754814" imgH="19649571" progId="Word.Document.8">
                    <p:embed/>
                  </p:oleObj>
                </mc:Choice>
                <mc:Fallback>
                  <p:oleObj name="Document" r:id="rId7" imgW="5754814" imgH="19649571" progId="Word.Document.8">
                    <p:embed/>
                    <p:pic>
                      <p:nvPicPr>
                        <p:cNvPr id="2" name="Object 52">
                          <a:extLst>
                            <a:ext uri="{FF2B5EF4-FFF2-40B4-BE49-F238E27FC236}">
                              <a16:creationId xmlns:a16="http://schemas.microsoft.com/office/drawing/2014/main" id="{656D6BAC-EC79-498A-FB1E-E998B4A6D5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9687" y="3971848"/>
                          <a:ext cx="1912589" cy="6518191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496D359-078A-74A9-85E1-59E23A1F0532}"/>
                </a:ext>
              </a:extLst>
            </p:cNvPr>
            <p:cNvCxnSpPr/>
            <p:nvPr/>
          </p:nvCxnSpPr>
          <p:spPr>
            <a:xfrm>
              <a:off x="1981200" y="4953000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549F2A-9F76-CA23-B589-6FCF6685325B}"/>
                </a:ext>
              </a:extLst>
            </p:cNvPr>
            <p:cNvCxnSpPr/>
            <p:nvPr/>
          </p:nvCxnSpPr>
          <p:spPr>
            <a:xfrm>
              <a:off x="1981200" y="5436963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3C2602-4214-0868-5854-912749C4F1D2}"/>
                </a:ext>
              </a:extLst>
            </p:cNvPr>
            <p:cNvCxnSpPr/>
            <p:nvPr/>
          </p:nvCxnSpPr>
          <p:spPr>
            <a:xfrm>
              <a:off x="1981200" y="5759605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9D103E-974F-CE9C-45BD-396F6C9A0729}"/>
                </a:ext>
              </a:extLst>
            </p:cNvPr>
            <p:cNvCxnSpPr/>
            <p:nvPr/>
          </p:nvCxnSpPr>
          <p:spPr>
            <a:xfrm>
              <a:off x="1981200" y="5589363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BFB17D-36D2-BD42-2DA1-63CC37E279EF}"/>
                </a:ext>
              </a:extLst>
            </p:cNvPr>
            <p:cNvCxnSpPr/>
            <p:nvPr/>
          </p:nvCxnSpPr>
          <p:spPr>
            <a:xfrm>
              <a:off x="1981200" y="5107630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BA4D9B-74AF-1358-773F-EE0DA47CC800}"/>
                </a:ext>
              </a:extLst>
            </p:cNvPr>
            <p:cNvCxnSpPr/>
            <p:nvPr/>
          </p:nvCxnSpPr>
          <p:spPr>
            <a:xfrm>
              <a:off x="1981200" y="4465707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DD8617-205C-2F14-107C-A6D9F61E2B58}"/>
                </a:ext>
              </a:extLst>
            </p:cNvPr>
            <p:cNvCxnSpPr/>
            <p:nvPr/>
          </p:nvCxnSpPr>
          <p:spPr>
            <a:xfrm>
              <a:off x="1985226" y="4643739"/>
              <a:ext cx="16217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61A287-6A74-6CF4-4FAB-B51E3F887F91}"/>
              </a:ext>
            </a:extLst>
          </p:cNvPr>
          <p:cNvSpPr txBox="1"/>
          <p:nvPr/>
        </p:nvSpPr>
        <p:spPr>
          <a:xfrm>
            <a:off x="687094" y="6049033"/>
            <a:ext cx="7935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Every split partitions the data set into two subsets.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26EA5B-4A18-0057-28A0-4D51CFD9AB8B}"/>
              </a:ext>
            </a:extLst>
          </p:cNvPr>
          <p:cNvSpPr txBox="1"/>
          <p:nvPr/>
        </p:nvSpPr>
        <p:spPr>
          <a:xfrm>
            <a:off x="3859499" y="4207670"/>
            <a:ext cx="508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+mn-lt"/>
              </a:rPr>
              <a:t>No:  3</a:t>
            </a:r>
            <a:br>
              <a:rPr lang="en-US" sz="1050" dirty="0">
                <a:solidFill>
                  <a:schemeClr val="tx1"/>
                </a:solidFill>
                <a:latin typeface="+mn-lt"/>
              </a:rPr>
            </a:br>
            <a:r>
              <a:rPr lang="en-US" sz="1050" dirty="0">
                <a:solidFill>
                  <a:schemeClr val="tx1"/>
                </a:solidFill>
                <a:latin typeface="+mn-lt"/>
              </a:rPr>
              <a:t>Yes: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EFE6B6-C24F-6E9B-5D6F-411394CF0FDD}"/>
              </a:ext>
            </a:extLst>
          </p:cNvPr>
          <p:cNvSpPr txBox="1"/>
          <p:nvPr/>
        </p:nvSpPr>
        <p:spPr>
          <a:xfrm>
            <a:off x="5037518" y="4205364"/>
            <a:ext cx="508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+mn-lt"/>
              </a:rPr>
              <a:t>No:  4</a:t>
            </a:r>
            <a:br>
              <a:rPr lang="en-US" sz="1050" dirty="0">
                <a:solidFill>
                  <a:schemeClr val="tx1"/>
                </a:solidFill>
                <a:latin typeface="+mn-lt"/>
              </a:rPr>
            </a:br>
            <a:r>
              <a:rPr lang="en-US" sz="1050" dirty="0">
                <a:solidFill>
                  <a:schemeClr val="tx1"/>
                </a:solidFill>
                <a:latin typeface="+mn-lt"/>
              </a:rPr>
              <a:t>Yes: 3</a:t>
            </a:r>
          </a:p>
        </p:txBody>
      </p:sp>
    </p:spTree>
    <p:extLst>
      <p:ext uri="{BB962C8B-B14F-4D97-AF65-F5344CB8AC3E}">
        <p14:creationId xmlns:p14="http://schemas.microsoft.com/office/powerpoint/2010/main" val="55445301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51BFF5D5-BB65-468A-A488-113B27AEB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963" y="302418"/>
            <a:ext cx="7886700" cy="1325563"/>
          </a:xfrm>
        </p:spPr>
        <p:txBody>
          <a:bodyPr/>
          <a:lstStyle/>
          <a:p>
            <a:r>
              <a:rPr lang="en-US" altLang="en-US" dirty="0"/>
              <a:t>Hunt’s Algorithm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4A39A90-2652-4747-B475-AA099DFB3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456" y="2168525"/>
            <a:ext cx="576263" cy="414338"/>
          </a:xfrm>
          <a:prstGeom prst="rect">
            <a:avLst/>
          </a:prstGeom>
          <a:solidFill>
            <a:srgbClr val="FFFFFF">
              <a:alpha val="20000"/>
            </a:srgbClr>
          </a:solidFill>
          <a:ln w="25560" cap="flat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400">
                <a:latin typeface="+mn-lt"/>
              </a:rPr>
              <a:t>mixed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70F37077-5DA3-4DA6-9F40-C589E6E1F46A}"/>
              </a:ext>
            </a:extLst>
          </p:cNvPr>
          <p:cNvGrpSpPr>
            <a:grpSpLocks/>
          </p:cNvGrpSpPr>
          <p:nvPr/>
        </p:nvGrpSpPr>
        <p:grpSpPr bwMode="auto">
          <a:xfrm>
            <a:off x="1627256" y="1863725"/>
            <a:ext cx="2166938" cy="1260475"/>
            <a:chOff x="624" y="720"/>
            <a:chExt cx="1365" cy="794"/>
          </a:xfrm>
        </p:grpSpPr>
        <p:grpSp>
          <p:nvGrpSpPr>
            <p:cNvPr id="24580" name="Group 4">
              <a:extLst>
                <a:ext uri="{FF2B5EF4-FFF2-40B4-BE49-F238E27FC236}">
                  <a16:creationId xmlns:a16="http://schemas.microsoft.com/office/drawing/2014/main" id="{A4C0214D-33C5-4342-8574-BCCC2B2D1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720"/>
              <a:ext cx="1125" cy="794"/>
              <a:chOff x="864" y="720"/>
              <a:chExt cx="1125" cy="794"/>
            </a:xfrm>
          </p:grpSpPr>
          <p:sp>
            <p:nvSpPr>
              <p:cNvPr id="24581" name="Oval 5">
                <a:extLst>
                  <a:ext uri="{FF2B5EF4-FFF2-40B4-BE49-F238E27FC236}">
                    <a16:creationId xmlns:a16="http://schemas.microsoft.com/office/drawing/2014/main" id="{181DC620-6186-420D-8DFD-7692893F9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720"/>
                <a:ext cx="435" cy="271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25560" cap="flat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600">
                    <a:solidFill>
                      <a:srgbClr val="0033CC"/>
                    </a:solidFill>
                    <a:latin typeface="+mn-lt"/>
                  </a:rPr>
                  <a:t>Refund</a:t>
                </a:r>
              </a:p>
            </p:txBody>
          </p:sp>
          <p:sp>
            <p:nvSpPr>
              <p:cNvPr id="24582" name="Line 6">
                <a:extLst>
                  <a:ext uri="{FF2B5EF4-FFF2-40B4-BE49-F238E27FC236}">
                    <a16:creationId xmlns:a16="http://schemas.microsoft.com/office/drawing/2014/main" id="{71CFE039-38E2-42D2-A671-F275A2D97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4" y="992"/>
                <a:ext cx="365" cy="223"/>
              </a:xfrm>
              <a:prstGeom prst="line">
                <a:avLst/>
              </a:prstGeom>
              <a:noFill/>
              <a:ln w="25560" cap="flat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583" name="Line 7">
                <a:extLst>
                  <a:ext uri="{FF2B5EF4-FFF2-40B4-BE49-F238E27FC236}">
                    <a16:creationId xmlns:a16="http://schemas.microsoft.com/office/drawing/2014/main" id="{BA3A69E1-013D-4968-883B-43AC3246B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992"/>
                <a:ext cx="362" cy="223"/>
              </a:xfrm>
              <a:prstGeom prst="line">
                <a:avLst/>
              </a:prstGeom>
              <a:noFill/>
              <a:ln w="25560" cap="flat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584" name="Rectangle 8">
                <a:extLst>
                  <a:ext uri="{FF2B5EF4-FFF2-40B4-BE49-F238E27FC236}">
                    <a16:creationId xmlns:a16="http://schemas.microsoft.com/office/drawing/2014/main" id="{408A7F31-E428-460F-9197-7F08263E5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216"/>
                <a:ext cx="362" cy="298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507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dirty="0">
                    <a:latin typeface="+mn-lt"/>
                  </a:rPr>
                  <a:t>Don’t 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400" dirty="0">
                    <a:latin typeface="+mn-lt"/>
                  </a:rPr>
                  <a:t>Cheat</a:t>
                </a:r>
              </a:p>
            </p:txBody>
          </p:sp>
          <p:sp>
            <p:nvSpPr>
              <p:cNvPr id="24585" name="Rectangle 9">
                <a:extLst>
                  <a:ext uri="{FF2B5EF4-FFF2-40B4-BE49-F238E27FC236}">
                    <a16:creationId xmlns:a16="http://schemas.microsoft.com/office/drawing/2014/main" id="{0E8600A5-92FB-48A1-ACC4-6FECF7491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" y="1216"/>
                <a:ext cx="362" cy="260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25560" cap="flat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>
                    <a:latin typeface="+mn-lt"/>
                  </a:rPr>
                  <a:t>mixed </a:t>
                </a:r>
              </a:p>
            </p:txBody>
          </p:sp>
          <p:sp>
            <p:nvSpPr>
              <p:cNvPr id="24586" name="Text Box 10">
                <a:extLst>
                  <a:ext uri="{FF2B5EF4-FFF2-40B4-BE49-F238E27FC236}">
                    <a16:creationId xmlns:a16="http://schemas.microsoft.com/office/drawing/2014/main" id="{554004D1-DAD1-4443-8CC6-6485A0AAA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" y="946"/>
                <a:ext cx="266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0066FF"/>
                    </a:solidFill>
                    <a:latin typeface="+mn-lt"/>
                  </a:rPr>
                  <a:t>Yes</a:t>
                </a:r>
              </a:p>
            </p:txBody>
          </p:sp>
          <p:sp>
            <p:nvSpPr>
              <p:cNvPr id="24587" name="Text Box 11">
                <a:extLst>
                  <a:ext uri="{FF2B5EF4-FFF2-40B4-BE49-F238E27FC236}">
                    <a16:creationId xmlns:a16="http://schemas.microsoft.com/office/drawing/2014/main" id="{B261B2D0-CC75-4F19-980B-6D2DF026D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1" y="946"/>
                <a:ext cx="25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0066FF"/>
                    </a:solidFill>
                    <a:latin typeface="+mn-lt"/>
                  </a:rPr>
                  <a:t>No</a:t>
                </a:r>
              </a:p>
            </p:txBody>
          </p:sp>
        </p:grpSp>
        <p:sp>
          <p:nvSpPr>
            <p:cNvPr id="24588" name="Line 12">
              <a:extLst>
                <a:ext uri="{FF2B5EF4-FFF2-40B4-BE49-F238E27FC236}">
                  <a16:creationId xmlns:a16="http://schemas.microsoft.com/office/drawing/2014/main" id="{8372D8F2-93EF-46F3-B937-65C8183C7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056"/>
              <a:ext cx="239" cy="0"/>
            </a:xfrm>
            <a:prstGeom prst="line">
              <a:avLst/>
            </a:prstGeom>
            <a:noFill/>
            <a:ln w="76320" cap="flat">
              <a:solidFill>
                <a:srgbClr val="CC3300"/>
              </a:solidFill>
              <a:miter lim="800000"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4589" name="Group 13">
            <a:extLst>
              <a:ext uri="{FF2B5EF4-FFF2-40B4-BE49-F238E27FC236}">
                <a16:creationId xmlns:a16="http://schemas.microsoft.com/office/drawing/2014/main" id="{F2F8FF9D-3A49-46C0-9931-FBF618622E11}"/>
              </a:ext>
            </a:extLst>
          </p:cNvPr>
          <p:cNvGrpSpPr>
            <a:grpSpLocks/>
          </p:cNvGrpSpPr>
          <p:nvPr/>
        </p:nvGrpSpPr>
        <p:grpSpPr bwMode="auto">
          <a:xfrm>
            <a:off x="3240156" y="3336925"/>
            <a:ext cx="3368675" cy="3292475"/>
            <a:chOff x="1640" y="1920"/>
            <a:chExt cx="2122" cy="2074"/>
          </a:xfrm>
        </p:grpSpPr>
        <p:grpSp>
          <p:nvGrpSpPr>
            <p:cNvPr id="24590" name="Group 14">
              <a:extLst>
                <a:ext uri="{FF2B5EF4-FFF2-40B4-BE49-F238E27FC236}">
                  <a16:creationId xmlns:a16="http://schemas.microsoft.com/office/drawing/2014/main" id="{FA4B4DAD-8EE5-4D6C-AA9D-35EDD10C6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920"/>
              <a:ext cx="1794" cy="2074"/>
              <a:chOff x="1968" y="1920"/>
              <a:chExt cx="1794" cy="2074"/>
            </a:xfrm>
          </p:grpSpPr>
          <p:sp>
            <p:nvSpPr>
              <p:cNvPr id="24591" name="Oval 15">
                <a:extLst>
                  <a:ext uri="{FF2B5EF4-FFF2-40B4-BE49-F238E27FC236}">
                    <a16:creationId xmlns:a16="http://schemas.microsoft.com/office/drawing/2014/main" id="{873207B2-85BB-49F4-913F-5055081F9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1920"/>
                <a:ext cx="436" cy="282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600" dirty="0">
                    <a:latin typeface="+mn-lt"/>
                  </a:rPr>
                  <a:t>Refund</a:t>
                </a:r>
              </a:p>
            </p:txBody>
          </p:sp>
          <p:sp>
            <p:nvSpPr>
              <p:cNvPr id="24592" name="Line 16">
                <a:extLst>
                  <a:ext uri="{FF2B5EF4-FFF2-40B4-BE49-F238E27FC236}">
                    <a16:creationId xmlns:a16="http://schemas.microsoft.com/office/drawing/2014/main" id="{EF9C2BAB-93E6-4E30-8EFA-4D8C7E459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3" y="2203"/>
                <a:ext cx="365" cy="22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593" name="Line 17">
                <a:extLst>
                  <a:ext uri="{FF2B5EF4-FFF2-40B4-BE49-F238E27FC236}">
                    <a16:creationId xmlns:a16="http://schemas.microsoft.com/office/drawing/2014/main" id="{922D0A58-CB70-47EE-B676-56751495D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8" y="2203"/>
                <a:ext cx="362" cy="22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594" name="Rectangle 18">
                <a:extLst>
                  <a:ext uri="{FF2B5EF4-FFF2-40B4-BE49-F238E27FC236}">
                    <a16:creationId xmlns:a16="http://schemas.microsoft.com/office/drawing/2014/main" id="{E49AD00A-E399-4F65-B12E-8626E38EF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27"/>
                <a:ext cx="363" cy="297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507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>
                    <a:latin typeface="+mn-lt"/>
                  </a:rPr>
                  <a:t>Don’t 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400">
                    <a:latin typeface="+mn-lt"/>
                  </a:rPr>
                  <a:t>Cheat</a:t>
                </a:r>
              </a:p>
            </p:txBody>
          </p:sp>
          <p:sp>
            <p:nvSpPr>
              <p:cNvPr id="24595" name="Text Box 19">
                <a:extLst>
                  <a:ext uri="{FF2B5EF4-FFF2-40B4-BE49-F238E27FC236}">
                    <a16:creationId xmlns:a16="http://schemas.microsoft.com/office/drawing/2014/main" id="{4E078FD4-8C3D-400B-A69F-9E788FDD05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5" y="2155"/>
                <a:ext cx="266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>
                    <a:latin typeface="+mn-lt"/>
                  </a:rPr>
                  <a:t>Yes</a:t>
                </a:r>
              </a:p>
            </p:txBody>
          </p:sp>
          <p:sp>
            <p:nvSpPr>
              <p:cNvPr id="24596" name="Text Box 20">
                <a:extLst>
                  <a:ext uri="{FF2B5EF4-FFF2-40B4-BE49-F238E27FC236}">
                    <a16:creationId xmlns:a16="http://schemas.microsoft.com/office/drawing/2014/main" id="{729CE70D-9102-4D93-AC9A-B75221E29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0" y="2155"/>
                <a:ext cx="25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>
                    <a:latin typeface="+mn-lt"/>
                  </a:rPr>
                  <a:t>No</a:t>
                </a:r>
              </a:p>
            </p:txBody>
          </p:sp>
          <p:sp>
            <p:nvSpPr>
              <p:cNvPr id="24597" name="Oval 21">
                <a:extLst>
                  <a:ext uri="{FF2B5EF4-FFF2-40B4-BE49-F238E27FC236}">
                    <a16:creationId xmlns:a16="http://schemas.microsoft.com/office/drawing/2014/main" id="{75D86C96-9C94-4009-97A9-A04B9C976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2427"/>
                <a:ext cx="544" cy="372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600">
                    <a:latin typeface="+mn-lt"/>
                  </a:rPr>
                  <a:t>Marital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600">
                    <a:latin typeface="+mn-lt"/>
                  </a:rPr>
                  <a:t>Status</a:t>
                </a:r>
              </a:p>
            </p:txBody>
          </p:sp>
          <p:sp>
            <p:nvSpPr>
              <p:cNvPr id="24598" name="Line 22">
                <a:extLst>
                  <a:ext uri="{FF2B5EF4-FFF2-40B4-BE49-F238E27FC236}">
                    <a16:creationId xmlns:a16="http://schemas.microsoft.com/office/drawing/2014/main" id="{D1726BAF-23B8-48D4-B0C4-E9F9FE954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1" y="2800"/>
                <a:ext cx="466" cy="271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599" name="Line 23">
                <a:extLst>
                  <a:ext uri="{FF2B5EF4-FFF2-40B4-BE49-F238E27FC236}">
                    <a16:creationId xmlns:a16="http://schemas.microsoft.com/office/drawing/2014/main" id="{C07DF95E-29D5-47D3-895A-B9F639232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7" y="2800"/>
                <a:ext cx="399" cy="26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600" name="Rectangle 24">
                <a:extLst>
                  <a:ext uri="{FF2B5EF4-FFF2-40B4-BE49-F238E27FC236}">
                    <a16:creationId xmlns:a16="http://schemas.microsoft.com/office/drawing/2014/main" id="{DBB28698-47F1-4A5F-9389-DAF20E9B0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" y="3061"/>
                <a:ext cx="362" cy="298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507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>
                    <a:latin typeface="+mn-lt"/>
                  </a:rPr>
                  <a:t>Don’t 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400">
                    <a:latin typeface="+mn-lt"/>
                  </a:rPr>
                  <a:t>Cheat</a:t>
                </a:r>
              </a:p>
            </p:txBody>
          </p:sp>
          <p:sp>
            <p:nvSpPr>
              <p:cNvPr id="24601" name="Rectangle 25">
                <a:extLst>
                  <a:ext uri="{FF2B5EF4-FFF2-40B4-BE49-F238E27FC236}">
                    <a16:creationId xmlns:a16="http://schemas.microsoft.com/office/drawing/2014/main" id="{4053CFC5-68C2-4889-A054-7ECE9AA3A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696"/>
                <a:ext cx="363" cy="261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507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600">
                    <a:latin typeface="+mn-lt"/>
                  </a:rPr>
                  <a:t>Cheat</a:t>
                </a:r>
              </a:p>
            </p:txBody>
          </p:sp>
          <p:sp>
            <p:nvSpPr>
              <p:cNvPr id="24602" name="Text Box 26">
                <a:extLst>
                  <a:ext uri="{FF2B5EF4-FFF2-40B4-BE49-F238E27FC236}">
                    <a16:creationId xmlns:a16="http://schemas.microsoft.com/office/drawing/2014/main" id="{2E3EEC23-8D0A-40AA-98A5-78B6F065E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" y="2714"/>
                <a:ext cx="531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 dirty="0">
                    <a:latin typeface="+mn-lt"/>
                  </a:rPr>
                  <a:t>Single,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400" b="1" dirty="0">
                    <a:latin typeface="+mn-lt"/>
                  </a:rPr>
                  <a:t>Divorced</a:t>
                </a:r>
              </a:p>
            </p:txBody>
          </p:sp>
          <p:sp>
            <p:nvSpPr>
              <p:cNvPr id="24603" name="Text Box 27">
                <a:extLst>
                  <a:ext uri="{FF2B5EF4-FFF2-40B4-BE49-F238E27FC236}">
                    <a16:creationId xmlns:a16="http://schemas.microsoft.com/office/drawing/2014/main" id="{0A2779F1-D39C-44CB-A593-95E050839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7" y="2781"/>
                <a:ext cx="495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>
                    <a:latin typeface="+mn-lt"/>
                  </a:rPr>
                  <a:t>Married</a:t>
                </a:r>
              </a:p>
            </p:txBody>
          </p:sp>
          <p:sp>
            <p:nvSpPr>
              <p:cNvPr id="24604" name="Oval 28">
                <a:extLst>
                  <a:ext uri="{FF2B5EF4-FFF2-40B4-BE49-F238E27FC236}">
                    <a16:creationId xmlns:a16="http://schemas.microsoft.com/office/drawing/2014/main" id="{CBAF4B94-55B6-4CF3-AC13-EE7BE2CCE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767" cy="38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25560" cap="flat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600">
                    <a:solidFill>
                      <a:srgbClr val="0033CC"/>
                    </a:solidFill>
                    <a:latin typeface="+mn-lt"/>
                  </a:rPr>
                  <a:t>Taxable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600">
                    <a:solidFill>
                      <a:srgbClr val="0033CC"/>
                    </a:solidFill>
                    <a:latin typeface="+mn-lt"/>
                  </a:rPr>
                  <a:t>Income</a:t>
                </a:r>
              </a:p>
            </p:txBody>
          </p:sp>
          <p:sp>
            <p:nvSpPr>
              <p:cNvPr id="24605" name="Rectangle 29">
                <a:extLst>
                  <a:ext uri="{FF2B5EF4-FFF2-40B4-BE49-F238E27FC236}">
                    <a16:creationId xmlns:a16="http://schemas.microsoft.com/office/drawing/2014/main" id="{0AF5E9E5-26FF-4C19-8241-A072F5323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696"/>
                <a:ext cx="362" cy="298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507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>
                    <a:latin typeface="+mn-lt"/>
                  </a:rPr>
                  <a:t>Don’t 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altLang="en-US" sz="1400">
                    <a:latin typeface="+mn-lt"/>
                  </a:rPr>
                  <a:t>Cheat</a:t>
                </a:r>
              </a:p>
            </p:txBody>
          </p:sp>
          <p:sp>
            <p:nvSpPr>
              <p:cNvPr id="24606" name="Line 30">
                <a:extLst>
                  <a:ext uri="{FF2B5EF4-FFF2-40B4-BE49-F238E27FC236}">
                    <a16:creationId xmlns:a16="http://schemas.microsoft.com/office/drawing/2014/main" id="{5B87B586-1DE4-40D9-9C54-782A0BC78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59" y="3456"/>
                <a:ext cx="433" cy="239"/>
              </a:xfrm>
              <a:prstGeom prst="line">
                <a:avLst/>
              </a:prstGeom>
              <a:noFill/>
              <a:ln w="25560" cap="flat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607" name="Line 31">
                <a:extLst>
                  <a:ext uri="{FF2B5EF4-FFF2-40B4-BE49-F238E27FC236}">
                    <a16:creationId xmlns:a16="http://schemas.microsoft.com/office/drawing/2014/main" id="{FAB417E5-B3E0-47BC-A183-2A6110EC8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456"/>
                <a:ext cx="431" cy="239"/>
              </a:xfrm>
              <a:prstGeom prst="line">
                <a:avLst/>
              </a:prstGeom>
              <a:noFill/>
              <a:ln w="25560" cap="flat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608" name="Text Box 32">
                <a:extLst>
                  <a:ext uri="{FF2B5EF4-FFF2-40B4-BE49-F238E27FC236}">
                    <a16:creationId xmlns:a16="http://schemas.microsoft.com/office/drawing/2014/main" id="{4211CCAC-9A82-47D4-A04A-1B01205D30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" y="3453"/>
                <a:ext cx="373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0066FF"/>
                    </a:solidFill>
                    <a:latin typeface="+mn-lt"/>
                  </a:rPr>
                  <a:t>&lt; 80K</a:t>
                </a:r>
              </a:p>
            </p:txBody>
          </p:sp>
          <p:sp>
            <p:nvSpPr>
              <p:cNvPr id="24609" name="Text Box 33">
                <a:extLst>
                  <a:ext uri="{FF2B5EF4-FFF2-40B4-BE49-F238E27FC236}">
                    <a16:creationId xmlns:a16="http://schemas.microsoft.com/office/drawing/2014/main" id="{244D1A3D-9C7D-4B59-9F48-339511F9A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453"/>
                <a:ext cx="4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0066FF"/>
                    </a:solidFill>
                    <a:latin typeface="+mn-lt"/>
                  </a:rPr>
                  <a:t>&gt;= 80K</a:t>
                </a:r>
              </a:p>
            </p:txBody>
          </p:sp>
        </p:grpSp>
        <p:sp>
          <p:nvSpPr>
            <p:cNvPr id="24610" name="Line 34">
              <a:extLst>
                <a:ext uri="{FF2B5EF4-FFF2-40B4-BE49-F238E27FC236}">
                  <a16:creationId xmlns:a16="http://schemas.microsoft.com/office/drawing/2014/main" id="{99057EA4-2B1D-4509-8552-9E5C4DA25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2494"/>
              <a:ext cx="271" cy="2"/>
            </a:xfrm>
            <a:prstGeom prst="line">
              <a:avLst/>
            </a:prstGeom>
            <a:noFill/>
            <a:ln w="76320" cap="flat">
              <a:solidFill>
                <a:srgbClr val="CC3300"/>
              </a:solidFill>
              <a:miter lim="800000"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4611" name="Group 35">
            <a:extLst>
              <a:ext uri="{FF2B5EF4-FFF2-40B4-BE49-F238E27FC236}">
                <a16:creationId xmlns:a16="http://schemas.microsoft.com/office/drawing/2014/main" id="{1BDA9BEF-25ED-40DA-ADBD-C2460DCA20EA}"/>
              </a:ext>
            </a:extLst>
          </p:cNvPr>
          <p:cNvGrpSpPr>
            <a:grpSpLocks/>
          </p:cNvGrpSpPr>
          <p:nvPr/>
        </p:nvGrpSpPr>
        <p:grpSpPr bwMode="auto">
          <a:xfrm>
            <a:off x="712856" y="3200400"/>
            <a:ext cx="2633663" cy="2806700"/>
            <a:chOff x="48" y="1639"/>
            <a:chExt cx="1659" cy="1768"/>
          </a:xfrm>
        </p:grpSpPr>
        <p:grpSp>
          <p:nvGrpSpPr>
            <p:cNvPr id="24612" name="Group 36">
              <a:extLst>
                <a:ext uri="{FF2B5EF4-FFF2-40B4-BE49-F238E27FC236}">
                  <a16:creationId xmlns:a16="http://schemas.microsoft.com/office/drawing/2014/main" id="{6CC488A6-6C13-4193-86DB-444366E27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968"/>
              <a:ext cx="1659" cy="1439"/>
              <a:chOff x="48" y="1968"/>
              <a:chExt cx="1659" cy="1439"/>
            </a:xfrm>
          </p:grpSpPr>
          <p:grpSp>
            <p:nvGrpSpPr>
              <p:cNvPr id="24613" name="Group 37">
                <a:extLst>
                  <a:ext uri="{FF2B5EF4-FFF2-40B4-BE49-F238E27FC236}">
                    <a16:creationId xmlns:a16="http://schemas.microsoft.com/office/drawing/2014/main" id="{B3A811DC-EA5B-485C-A28E-B0440C781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" y="1968"/>
                <a:ext cx="1526" cy="1439"/>
                <a:chOff x="48" y="1968"/>
                <a:chExt cx="1526" cy="1439"/>
              </a:xfrm>
            </p:grpSpPr>
            <p:sp>
              <p:nvSpPr>
                <p:cNvPr id="24614" name="Oval 38">
                  <a:extLst>
                    <a:ext uri="{FF2B5EF4-FFF2-40B4-BE49-F238E27FC236}">
                      <a16:creationId xmlns:a16="http://schemas.microsoft.com/office/drawing/2014/main" id="{8FC7263D-0C92-43D1-9C01-8F0E9598F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" y="1968"/>
                  <a:ext cx="436" cy="282"/>
                </a:xfrm>
                <a:prstGeom prst="ellipse">
                  <a:avLst/>
                </a:prstGeom>
                <a:solidFill>
                  <a:srgbClr val="FFFFFF">
                    <a:alpha val="20000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altLang="en-US" sz="1600">
                      <a:latin typeface="+mn-lt"/>
                    </a:rPr>
                    <a:t>Refund</a:t>
                  </a:r>
                </a:p>
              </p:txBody>
            </p:sp>
            <p:sp>
              <p:nvSpPr>
                <p:cNvPr id="24615" name="Line 39">
                  <a:extLst>
                    <a:ext uri="{FF2B5EF4-FFF2-40B4-BE49-F238E27FC236}">
                      <a16:creationId xmlns:a16="http://schemas.microsoft.com/office/drawing/2014/main" id="{E5E72190-FC97-4B45-8E05-B440A870D1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9" y="2251"/>
                  <a:ext cx="365" cy="223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24616" name="Line 40">
                  <a:extLst>
                    <a:ext uri="{FF2B5EF4-FFF2-40B4-BE49-F238E27FC236}">
                      <a16:creationId xmlns:a16="http://schemas.microsoft.com/office/drawing/2014/main" id="{39331769-4E0B-4AC1-9859-8FE0D5F812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4" y="2251"/>
                  <a:ext cx="362" cy="223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24617" name="Rectangle 41">
                  <a:extLst>
                    <a:ext uri="{FF2B5EF4-FFF2-40B4-BE49-F238E27FC236}">
                      <a16:creationId xmlns:a16="http://schemas.microsoft.com/office/drawing/2014/main" id="{27502470-5715-4D6B-A387-D5B8F9508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" y="2475"/>
                  <a:ext cx="363" cy="297"/>
                </a:xfrm>
                <a:prstGeom prst="rect">
                  <a:avLst/>
                </a:prstGeom>
                <a:solidFill>
                  <a:srgbClr val="FFFFFF">
                    <a:alpha val="20000"/>
                  </a:srgbClr>
                </a:solidFill>
                <a:ln w="507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altLang="en-US" sz="1400">
                      <a:latin typeface="+mn-lt"/>
                    </a:rPr>
                    <a:t>Don’t 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en-US" altLang="en-US" sz="1400">
                      <a:latin typeface="+mn-lt"/>
                    </a:rPr>
                    <a:t>Cheat</a:t>
                  </a:r>
                </a:p>
              </p:txBody>
            </p:sp>
            <p:sp>
              <p:nvSpPr>
                <p:cNvPr id="24618" name="Text Box 42">
                  <a:extLst>
                    <a:ext uri="{FF2B5EF4-FFF2-40B4-BE49-F238E27FC236}">
                      <a16:creationId xmlns:a16="http://schemas.microsoft.com/office/drawing/2014/main" id="{0E60FEE1-1D2B-4135-AD79-EA54DDA849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1" y="2203"/>
                  <a:ext cx="266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altLang="en-US" sz="1400" b="1">
                      <a:latin typeface="+mn-lt"/>
                    </a:rPr>
                    <a:t>Yes</a:t>
                  </a:r>
                </a:p>
              </p:txBody>
            </p:sp>
            <p:sp>
              <p:nvSpPr>
                <p:cNvPr id="24619" name="Text Box 43">
                  <a:extLst>
                    <a:ext uri="{FF2B5EF4-FFF2-40B4-BE49-F238E27FC236}">
                      <a16:creationId xmlns:a16="http://schemas.microsoft.com/office/drawing/2014/main" id="{08CD54CA-1458-4BE9-B2B5-E837D91CE9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6" y="2203"/>
                  <a:ext cx="250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altLang="en-US" sz="1400" b="1">
                      <a:latin typeface="+mn-lt"/>
                    </a:rPr>
                    <a:t>No</a:t>
                  </a:r>
                </a:p>
              </p:txBody>
            </p:sp>
            <p:sp>
              <p:nvSpPr>
                <p:cNvPr id="24620" name="Oval 44">
                  <a:extLst>
                    <a:ext uri="{FF2B5EF4-FFF2-40B4-BE49-F238E27FC236}">
                      <a16:creationId xmlns:a16="http://schemas.microsoft.com/office/drawing/2014/main" id="{A1221409-96E6-4FB7-AEEA-4115B83B7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2475"/>
                  <a:ext cx="544" cy="372"/>
                </a:xfrm>
                <a:prstGeom prst="ellipse">
                  <a:avLst/>
                </a:prstGeom>
                <a:solidFill>
                  <a:srgbClr val="FFFFFF">
                    <a:alpha val="20000"/>
                  </a:srgbClr>
                </a:solidFill>
                <a:ln w="25560" cap="flat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altLang="en-US" sz="1600">
                      <a:solidFill>
                        <a:srgbClr val="0033CC"/>
                      </a:solidFill>
                      <a:latin typeface="+mn-lt"/>
                    </a:rPr>
                    <a:t>Marital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en-US" altLang="en-US" sz="1600">
                      <a:solidFill>
                        <a:srgbClr val="0033CC"/>
                      </a:solidFill>
                      <a:latin typeface="+mn-lt"/>
                    </a:rPr>
                    <a:t>Status</a:t>
                  </a:r>
                </a:p>
              </p:txBody>
            </p:sp>
            <p:sp>
              <p:nvSpPr>
                <p:cNvPr id="24621" name="Line 45">
                  <a:extLst>
                    <a:ext uri="{FF2B5EF4-FFF2-40B4-BE49-F238E27FC236}">
                      <a16:creationId xmlns:a16="http://schemas.microsoft.com/office/drawing/2014/main" id="{B9CCF589-9C58-4B40-9014-31CCC6EC1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6" y="2848"/>
                  <a:ext cx="437" cy="260"/>
                </a:xfrm>
                <a:prstGeom prst="line">
                  <a:avLst/>
                </a:prstGeom>
                <a:noFill/>
                <a:ln w="25560" cap="flat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24622" name="Line 46">
                  <a:extLst>
                    <a:ext uri="{FF2B5EF4-FFF2-40B4-BE49-F238E27FC236}">
                      <a16:creationId xmlns:a16="http://schemas.microsoft.com/office/drawing/2014/main" id="{8D614324-C963-40AE-B549-785E74690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3" y="2848"/>
                  <a:ext cx="399" cy="260"/>
                </a:xfrm>
                <a:prstGeom prst="line">
                  <a:avLst/>
                </a:prstGeom>
                <a:noFill/>
                <a:ln w="25560" cap="flat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24623" name="Rectangle 47">
                  <a:extLst>
                    <a:ext uri="{FF2B5EF4-FFF2-40B4-BE49-F238E27FC236}">
                      <a16:creationId xmlns:a16="http://schemas.microsoft.com/office/drawing/2014/main" id="{1257A3A6-E31B-4D9F-A8C0-54A678F8A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2" y="3109"/>
                  <a:ext cx="362" cy="298"/>
                </a:xfrm>
                <a:prstGeom prst="rect">
                  <a:avLst/>
                </a:prstGeom>
                <a:solidFill>
                  <a:srgbClr val="FFFFFF">
                    <a:alpha val="20000"/>
                  </a:srgbClr>
                </a:solidFill>
                <a:ln w="507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altLang="en-US" sz="1400">
                      <a:latin typeface="+mn-lt"/>
                    </a:rPr>
                    <a:t>Don’t 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en-US" altLang="en-US" sz="1400">
                      <a:latin typeface="+mn-lt"/>
                    </a:rPr>
                    <a:t>Cheat</a:t>
                  </a:r>
                </a:p>
              </p:txBody>
            </p:sp>
            <p:sp>
              <p:nvSpPr>
                <p:cNvPr id="24624" name="Rectangle 48">
                  <a:extLst>
                    <a:ext uri="{FF2B5EF4-FFF2-40B4-BE49-F238E27FC236}">
                      <a16:creationId xmlns:a16="http://schemas.microsoft.com/office/drawing/2014/main" id="{14135698-E848-4923-B21E-2FA73C702E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" y="3109"/>
                  <a:ext cx="363" cy="261"/>
                </a:xfrm>
                <a:prstGeom prst="rect">
                  <a:avLst/>
                </a:prstGeom>
                <a:solidFill>
                  <a:srgbClr val="FFFFFF">
                    <a:alpha val="20000"/>
                  </a:srgbClr>
                </a:solidFill>
                <a:ln w="25560" cap="flat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altLang="en-US" sz="1600">
                      <a:latin typeface="+mn-lt"/>
                    </a:rPr>
                    <a:t>mixed</a:t>
                  </a:r>
                </a:p>
              </p:txBody>
            </p:sp>
            <p:sp>
              <p:nvSpPr>
                <p:cNvPr id="24625" name="Text Box 49">
                  <a:extLst>
                    <a:ext uri="{FF2B5EF4-FFF2-40B4-BE49-F238E27FC236}">
                      <a16:creationId xmlns:a16="http://schemas.microsoft.com/office/drawing/2014/main" id="{3F51F6FF-7E02-43BF-AEE3-A4DEB9CA02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7" y="2762"/>
                  <a:ext cx="531" cy="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 algn="ctr">
                    <a:buClrTx/>
                    <a:buFontTx/>
                    <a:buNone/>
                  </a:pPr>
                  <a:r>
                    <a:rPr lang="en-US" altLang="en-US" sz="1400" b="1">
                      <a:solidFill>
                        <a:srgbClr val="0066FF"/>
                      </a:solidFill>
                      <a:latin typeface="+mn-lt"/>
                    </a:rPr>
                    <a:t>Single,</a:t>
                  </a:r>
                </a:p>
                <a:p>
                  <a:pPr algn="ctr">
                    <a:buClrTx/>
                    <a:buFontTx/>
                    <a:buNone/>
                  </a:pPr>
                  <a:r>
                    <a:rPr lang="en-US" altLang="en-US" sz="1400" b="1">
                      <a:solidFill>
                        <a:srgbClr val="0066FF"/>
                      </a:solidFill>
                      <a:latin typeface="+mn-lt"/>
                    </a:rPr>
                    <a:t>Divorced</a:t>
                  </a:r>
                </a:p>
              </p:txBody>
            </p:sp>
          </p:grpSp>
          <p:sp>
            <p:nvSpPr>
              <p:cNvPr id="24626" name="Text Box 50">
                <a:extLst>
                  <a:ext uri="{FF2B5EF4-FFF2-40B4-BE49-F238E27FC236}">
                    <a16:creationId xmlns:a16="http://schemas.microsoft.com/office/drawing/2014/main" id="{61B16276-14E9-4663-A233-DF36F4D65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2" y="2829"/>
                <a:ext cx="495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0066FF"/>
                    </a:solidFill>
                    <a:latin typeface="+mn-lt"/>
                  </a:rPr>
                  <a:t>Married</a:t>
                </a:r>
              </a:p>
            </p:txBody>
          </p:sp>
        </p:grpSp>
        <p:sp>
          <p:nvSpPr>
            <p:cNvPr id="24627" name="Line 51">
              <a:extLst>
                <a:ext uri="{FF2B5EF4-FFF2-40B4-BE49-F238E27FC236}">
                  <a16:creationId xmlns:a16="http://schemas.microsoft.com/office/drawing/2014/main" id="{D5E6415B-B666-4E7F-A885-D6CDC467E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5" y="1639"/>
              <a:ext cx="306" cy="262"/>
            </a:xfrm>
            <a:prstGeom prst="line">
              <a:avLst/>
            </a:prstGeom>
            <a:noFill/>
            <a:ln w="76320" cap="flat">
              <a:solidFill>
                <a:srgbClr val="CC3300"/>
              </a:solidFill>
              <a:miter lim="800000"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aphicFrame>
        <p:nvGraphicFramePr>
          <p:cNvPr id="24628" name="Object 52">
            <a:extLst>
              <a:ext uri="{FF2B5EF4-FFF2-40B4-BE49-F238E27FC236}">
                <a16:creationId xmlns:a16="http://schemas.microsoft.com/office/drawing/2014/main" id="{F9260A36-F8A7-4A37-BCC1-516C755A9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067461"/>
              </p:ext>
            </p:extLst>
          </p:nvPr>
        </p:nvGraphicFramePr>
        <p:xfrm>
          <a:off x="5935274" y="895350"/>
          <a:ext cx="2788039" cy="945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4814" imgH="19621090" progId="Word.Document.8">
                  <p:embed/>
                </p:oleObj>
              </mc:Choice>
              <mc:Fallback>
                <p:oleObj name="Document" r:id="rId3" imgW="5754814" imgH="19621090" progId="Word.Document.8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274" y="895350"/>
                        <a:ext cx="2788039" cy="945197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C0C95470-46A0-464C-946B-5E4BDCF96916}"/>
              </a:ext>
            </a:extLst>
          </p:cNvPr>
          <p:cNvSpPr txBox="1"/>
          <p:nvPr/>
        </p:nvSpPr>
        <p:spPr>
          <a:xfrm>
            <a:off x="580105" y="11062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"Use attributes to split the data recursively, till each split contains only a single class."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867DD9B6-8068-4A56-8ABC-838AADCA2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 Creating a Decision Tree</a:t>
            </a:r>
          </a:p>
        </p:txBody>
      </p:sp>
      <p:sp>
        <p:nvSpPr>
          <p:cNvPr id="25602" name="Line 2">
            <a:extLst>
              <a:ext uri="{FF2B5EF4-FFF2-40B4-BE49-F238E27FC236}">
                <a16:creationId xmlns:a16="http://schemas.microsoft.com/office/drawing/2014/main" id="{EDFE2D24-19BD-40A4-8BAC-B5492535A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25" y="4740275"/>
            <a:ext cx="3749675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055C6BEC-A4A9-44A8-8730-5202EDA69E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3625" y="1812925"/>
            <a:ext cx="1588" cy="292893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774A981-9448-4810-BFAE-0119A1E2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4799013"/>
            <a:ext cx="4857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6317A756-4037-4F68-9595-82E3A8AE4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527175"/>
            <a:ext cx="485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27D373A8-3315-4E25-AF25-BE9C64007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AEF56089-0894-4992-9430-7459D7959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3282950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EC52054D-D2FF-41FA-9328-9AB69513D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9ABB32A1-99EE-4BCA-838D-14F6C808A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50A8260C-04CF-4743-BA71-23A24790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3930650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CA981555-4633-46C0-9411-B4A85BF07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3895725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id="{ACB7353E-6845-4A45-9B32-60713B18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5638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2EBF642C-5740-4DA8-B7DD-F01B219B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571875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9D703584-9B41-4C01-B8ED-67B9966D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465E7BEE-4621-4495-B078-A6596EE4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041650"/>
            <a:ext cx="3222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844354F2-E82A-4CD0-8FCA-6B6FFC057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318611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AA4C6833-A2C1-47DD-8C47-240DE632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18611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DFD2D042-4A89-48F6-8E3B-18686536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933700"/>
            <a:ext cx="322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58AA0A29-0147-4290-8E9D-72402585C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249488"/>
            <a:ext cx="3222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E7175659-57C4-46DD-9F51-1470312F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99866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5621" name="Text Box 21">
            <a:extLst>
              <a:ext uri="{FF2B5EF4-FFF2-40B4-BE49-F238E27FC236}">
                <a16:creationId xmlns:a16="http://schemas.microsoft.com/office/drawing/2014/main" id="{5CA2D8A9-E881-492B-9BE8-311B6A37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393950"/>
            <a:ext cx="322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5622" name="Text Box 22">
            <a:extLst>
              <a:ext uri="{FF2B5EF4-FFF2-40B4-BE49-F238E27FC236}">
                <a16:creationId xmlns:a16="http://schemas.microsoft.com/office/drawing/2014/main" id="{2F4D294C-BA83-478E-B674-9EF77742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3186113"/>
            <a:ext cx="3222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5623" name="Text Box 23">
            <a:extLst>
              <a:ext uri="{FF2B5EF4-FFF2-40B4-BE49-F238E27FC236}">
                <a16:creationId xmlns:a16="http://schemas.microsoft.com/office/drawing/2014/main" id="{7AD7D259-0D13-4B0A-A900-7F87F14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832350"/>
            <a:ext cx="3333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9B6D2048-35E2-41BB-9B81-493C01C04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 Creating a Decision Tree</a:t>
            </a:r>
          </a:p>
        </p:txBody>
      </p:sp>
      <p:sp>
        <p:nvSpPr>
          <p:cNvPr id="26626" name="Line 2">
            <a:extLst>
              <a:ext uri="{FF2B5EF4-FFF2-40B4-BE49-F238E27FC236}">
                <a16:creationId xmlns:a16="http://schemas.microsoft.com/office/drawing/2014/main" id="{D2E66FEC-BE0F-43D1-B0B9-4ED09DACC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25" y="4740275"/>
            <a:ext cx="3749675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id="{372FA91C-2B30-4B36-816B-3C50A85D1C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3625" y="1812925"/>
            <a:ext cx="1588" cy="292893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A2528BE-3A0D-4444-A622-8C3DF41F1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4799013"/>
            <a:ext cx="4857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9B163C9D-F0E9-4BC3-991C-9A0C24F8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527175"/>
            <a:ext cx="485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E84D64CA-C0F4-4E4E-8271-5C107750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DAD28A38-EAA9-411F-B380-907B993C7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3282950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0FE7AAC7-1C5F-4B79-9411-EDFB9C70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2A7CA128-B548-4167-92B8-1857949DD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F449C2F6-7E7F-44F5-A573-1478EE9B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3930650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0ED52D05-1E5D-4E2F-96DB-F236094EE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3895725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300CF7ED-029E-456E-94A4-12B30303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5638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FFB5A7D8-CDBB-41E9-B16A-2339A80E3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571875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228CD054-400C-40B1-BD6F-C17F69573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772EDBB5-F6B9-4334-A88B-BE98FA6F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041650"/>
            <a:ext cx="3222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81FE0533-6C0A-479B-9E09-1A34F41C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318611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88E6D6A2-201A-4051-9443-4D4B8688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18611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1A37F9F1-E555-4788-BE51-19B147677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933700"/>
            <a:ext cx="322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95945161-3DD8-4ABB-A3BF-CB284CDA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249488"/>
            <a:ext cx="3222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8D833D88-6559-45F7-96A4-DC325FE60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99866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E82E23A5-0ED7-43FC-BCE1-67261F5F6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393950"/>
            <a:ext cx="322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46" name="Text Box 22">
            <a:extLst>
              <a:ext uri="{FF2B5EF4-FFF2-40B4-BE49-F238E27FC236}">
                <a16:creationId xmlns:a16="http://schemas.microsoft.com/office/drawing/2014/main" id="{3D59EE9A-048A-47A0-A580-A0F8830E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3186113"/>
            <a:ext cx="3222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41FF2BC8-C87B-4824-BD78-F74F3EA53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963" y="3659188"/>
            <a:ext cx="3932237" cy="1587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ABF44B80-1D90-4044-9D69-B36C01AAC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832350"/>
            <a:ext cx="3333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7772C259-71E7-4C8B-9C50-758428F8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24238"/>
            <a:ext cx="5619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2.5</a:t>
            </a:r>
          </a:p>
        </p:txBody>
      </p:sp>
      <p:sp>
        <p:nvSpPr>
          <p:cNvPr id="26650" name="Oval 26">
            <a:extLst>
              <a:ext uri="{FF2B5EF4-FFF2-40B4-BE49-F238E27FC236}">
                <a16:creationId xmlns:a16="http://schemas.microsoft.com/office/drawing/2014/main" id="{C5832CBB-864C-4E8E-A696-CC3FA48E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1689100"/>
            <a:ext cx="1571625" cy="54927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dirty="0"/>
              <a:t>X2 &lt; 2.5</a:t>
            </a:r>
          </a:p>
        </p:txBody>
      </p:sp>
      <p:sp>
        <p:nvSpPr>
          <p:cNvPr id="26651" name="Rectangle 27">
            <a:extLst>
              <a:ext uri="{FF2B5EF4-FFF2-40B4-BE49-F238E27FC236}">
                <a16:creationId xmlns:a16="http://schemas.microsoft.com/office/drawing/2014/main" id="{95387955-702E-4483-BBD6-B46D74650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828925"/>
            <a:ext cx="1327150" cy="617538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6666FF"/>
                </a:solidFill>
              </a:rPr>
              <a:t>Blue circle</a:t>
            </a:r>
          </a:p>
        </p:txBody>
      </p:sp>
      <p:cxnSp>
        <p:nvCxnSpPr>
          <p:cNvPr id="26652" name="AutoShape 28">
            <a:extLst>
              <a:ext uri="{FF2B5EF4-FFF2-40B4-BE49-F238E27FC236}">
                <a16:creationId xmlns:a16="http://schemas.microsoft.com/office/drawing/2014/main" id="{2A515236-EA1D-4E55-9ADD-F70C7DAD4F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32450" y="2238375"/>
            <a:ext cx="847725" cy="59055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53" name="AutoShape 29">
            <a:extLst>
              <a:ext uri="{FF2B5EF4-FFF2-40B4-BE49-F238E27FC236}">
                <a16:creationId xmlns:a16="http://schemas.microsoft.com/office/drawing/2014/main" id="{78697E6C-A003-47A6-AD85-64DD8DCDC1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80175" y="2238375"/>
            <a:ext cx="863600" cy="56832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54" name="Rectangle 30">
            <a:extLst>
              <a:ext uri="{FF2B5EF4-FFF2-40B4-BE49-F238E27FC236}">
                <a16:creationId xmlns:a16="http://schemas.microsoft.com/office/drawing/2014/main" id="{8ACCE20B-FF79-481B-BCB7-2797A6A8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817813"/>
            <a:ext cx="1327150" cy="617537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/>
              <a:t>Mixed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786B2-CE03-44AF-A8E2-94CFDB993A2A}"/>
              </a:ext>
            </a:extLst>
          </p:cNvPr>
          <p:cNvSpPr txBox="1"/>
          <p:nvPr/>
        </p:nvSpPr>
        <p:spPr>
          <a:xfrm>
            <a:off x="5225256" y="2223739"/>
            <a:ext cx="6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F4CD0C-DF0D-44F6-A32C-AA09C80C0A61}"/>
              </a:ext>
            </a:extLst>
          </p:cNvPr>
          <p:cNvSpPr txBox="1"/>
          <p:nvPr/>
        </p:nvSpPr>
        <p:spPr>
          <a:xfrm>
            <a:off x="7014368" y="2269020"/>
            <a:ext cx="6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85F8F-99B3-DCAB-845B-711C242FF2E4}"/>
              </a:ext>
            </a:extLst>
          </p:cNvPr>
          <p:cNvSpPr txBox="1"/>
          <p:nvPr/>
        </p:nvSpPr>
        <p:spPr>
          <a:xfrm>
            <a:off x="1561152" y="5960095"/>
            <a:ext cx="622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Decision trees can only cut parallel to an axis!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AC4D1C10-8033-45D9-915A-59F46904D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 Creating a Decision Tree</a:t>
            </a:r>
          </a:p>
        </p:txBody>
      </p:sp>
      <p:sp>
        <p:nvSpPr>
          <p:cNvPr id="27650" name="Line 2">
            <a:extLst>
              <a:ext uri="{FF2B5EF4-FFF2-40B4-BE49-F238E27FC236}">
                <a16:creationId xmlns:a16="http://schemas.microsoft.com/office/drawing/2014/main" id="{E9C1D245-C65B-4D0A-A2A9-0FBABA657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25" y="4740275"/>
            <a:ext cx="3965575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C44A92DC-5223-4B78-AB2D-17F4ADE92C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3625" y="1812925"/>
            <a:ext cx="1588" cy="292893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9BEA8007-D234-4FEC-A8C4-F2FAA4611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4799013"/>
            <a:ext cx="4857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75104998-EDFE-4836-A291-C40862B6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527175"/>
            <a:ext cx="485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984B851B-9338-472A-BDC4-EC660526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819892C6-7E8C-4191-AEAF-64CB220A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3282950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0228719-0ABC-44F5-A647-74142D0C0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E7FEE8A1-C7A1-4EB0-A30F-CEC156A8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10DA16CA-4C68-439E-8F3A-B32740FF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3930650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id="{23F3847C-642D-42E0-AB74-932C29808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3895725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BF9CE411-87F3-4D07-8FE9-2D242C4C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5638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00242196-55BD-4E6E-92D3-53DD1A8A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571875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EA3BFACD-0567-4FBA-A6D4-1BB2743F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729B0CDF-8A82-4D4B-9E42-2EE42A32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041650"/>
            <a:ext cx="3222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EF467B58-58A9-45A2-80B9-76E79C920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318611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15C46F4F-6B76-4ABD-A86F-E4182F3C8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18611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666" name="Text Box 18">
            <a:extLst>
              <a:ext uri="{FF2B5EF4-FFF2-40B4-BE49-F238E27FC236}">
                <a16:creationId xmlns:a16="http://schemas.microsoft.com/office/drawing/2014/main" id="{539D571F-8545-4495-955E-192598A72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933700"/>
            <a:ext cx="322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667" name="Text Box 19">
            <a:extLst>
              <a:ext uri="{FF2B5EF4-FFF2-40B4-BE49-F238E27FC236}">
                <a16:creationId xmlns:a16="http://schemas.microsoft.com/office/drawing/2014/main" id="{0347289A-3974-4A2F-9C5D-A9DBB2A62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249488"/>
            <a:ext cx="3222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668" name="Text Box 20">
            <a:extLst>
              <a:ext uri="{FF2B5EF4-FFF2-40B4-BE49-F238E27FC236}">
                <a16:creationId xmlns:a16="http://schemas.microsoft.com/office/drawing/2014/main" id="{C45F80BC-646E-476F-A5F6-B005F707C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99866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E264D7F5-DBAF-41E5-9B79-FB459AFE1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393950"/>
            <a:ext cx="322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670" name="Text Box 22">
            <a:extLst>
              <a:ext uri="{FF2B5EF4-FFF2-40B4-BE49-F238E27FC236}">
                <a16:creationId xmlns:a16="http://schemas.microsoft.com/office/drawing/2014/main" id="{7FA6CE66-C56D-4C66-AA7A-0083BA6C5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3186113"/>
            <a:ext cx="3222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671" name="Line 23">
            <a:extLst>
              <a:ext uri="{FF2B5EF4-FFF2-40B4-BE49-F238E27FC236}">
                <a16:creationId xmlns:a16="http://schemas.microsoft.com/office/drawing/2014/main" id="{B004F1FB-0667-4E61-92E7-13E779A02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963" y="3659188"/>
            <a:ext cx="3932237" cy="1587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Text Box 24">
            <a:extLst>
              <a:ext uri="{FF2B5EF4-FFF2-40B4-BE49-F238E27FC236}">
                <a16:creationId xmlns:a16="http://schemas.microsoft.com/office/drawing/2014/main" id="{11909A8C-96C6-4443-BE18-5FE580D81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832350"/>
            <a:ext cx="3333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27673" name="Text Box 25">
            <a:extLst>
              <a:ext uri="{FF2B5EF4-FFF2-40B4-BE49-F238E27FC236}">
                <a16:creationId xmlns:a16="http://schemas.microsoft.com/office/drawing/2014/main" id="{77FB6847-9A81-4FF9-B933-AADFBB12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24238"/>
            <a:ext cx="5619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2.5</a:t>
            </a:r>
          </a:p>
        </p:txBody>
      </p:sp>
      <p:sp>
        <p:nvSpPr>
          <p:cNvPr id="27674" name="Oval 26">
            <a:extLst>
              <a:ext uri="{FF2B5EF4-FFF2-40B4-BE49-F238E27FC236}">
                <a16:creationId xmlns:a16="http://schemas.microsoft.com/office/drawing/2014/main" id="{9F866140-5EA6-4690-ADB3-8C655C00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1689100"/>
            <a:ext cx="1571625" cy="54927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dirty="0"/>
              <a:t>X2 &lt; 2.5</a:t>
            </a:r>
          </a:p>
        </p:txBody>
      </p:sp>
      <p:sp>
        <p:nvSpPr>
          <p:cNvPr id="27675" name="Rectangle 27">
            <a:extLst>
              <a:ext uri="{FF2B5EF4-FFF2-40B4-BE49-F238E27FC236}">
                <a16:creationId xmlns:a16="http://schemas.microsoft.com/office/drawing/2014/main" id="{57CD4233-B5CF-488A-AF1F-C0B4C004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828925"/>
            <a:ext cx="1327150" cy="617538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6666FF"/>
                </a:solidFill>
              </a:rPr>
              <a:t>Blue circle</a:t>
            </a:r>
          </a:p>
        </p:txBody>
      </p:sp>
      <p:cxnSp>
        <p:nvCxnSpPr>
          <p:cNvPr id="27676" name="AutoShape 28">
            <a:extLst>
              <a:ext uri="{FF2B5EF4-FFF2-40B4-BE49-F238E27FC236}">
                <a16:creationId xmlns:a16="http://schemas.microsoft.com/office/drawing/2014/main" id="{1C9A2C09-96C4-4265-9213-E1ADC52812AA}"/>
              </a:ext>
            </a:extLst>
          </p:cNvPr>
          <p:cNvCxnSpPr>
            <a:cxnSpLocks noChangeShapeType="1"/>
            <a:stCxn id="27674" idx="4"/>
            <a:endCxn id="27675" idx="0"/>
          </p:cNvCxnSpPr>
          <p:nvPr/>
        </p:nvCxnSpPr>
        <p:spPr bwMode="auto">
          <a:xfrm flipH="1">
            <a:off x="5632450" y="2238375"/>
            <a:ext cx="847725" cy="59055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677" name="AutoShape 29">
            <a:extLst>
              <a:ext uri="{FF2B5EF4-FFF2-40B4-BE49-F238E27FC236}">
                <a16:creationId xmlns:a16="http://schemas.microsoft.com/office/drawing/2014/main" id="{4B6605BB-CC7C-45B9-A693-F5D0164828E3}"/>
              </a:ext>
            </a:extLst>
          </p:cNvPr>
          <p:cNvCxnSpPr>
            <a:cxnSpLocks noChangeShapeType="1"/>
            <a:stCxn id="27674" idx="4"/>
          </p:cNvCxnSpPr>
          <p:nvPr/>
        </p:nvCxnSpPr>
        <p:spPr bwMode="auto">
          <a:xfrm>
            <a:off x="6480175" y="2238375"/>
            <a:ext cx="863600" cy="56832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678" name="Rectangle 30">
            <a:extLst>
              <a:ext uri="{FF2B5EF4-FFF2-40B4-BE49-F238E27FC236}">
                <a16:creationId xmlns:a16="http://schemas.microsoft.com/office/drawing/2014/main" id="{F0E03F7D-5022-456D-AA05-9849C3FA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817813"/>
            <a:ext cx="1327150" cy="617537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/>
              <a:t>Mixed</a:t>
            </a:r>
          </a:p>
        </p:txBody>
      </p:sp>
      <p:sp>
        <p:nvSpPr>
          <p:cNvPr id="27680" name="Text Box 32">
            <a:extLst>
              <a:ext uri="{FF2B5EF4-FFF2-40B4-BE49-F238E27FC236}">
                <a16:creationId xmlns:a16="http://schemas.microsoft.com/office/drawing/2014/main" id="{563AE13E-A1BD-4669-9541-7341789C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4189413"/>
            <a:ext cx="14636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pure</a:t>
            </a:r>
          </a:p>
        </p:txBody>
      </p:sp>
      <p:cxnSp>
        <p:nvCxnSpPr>
          <p:cNvPr id="34" name="AutoShape 28">
            <a:extLst>
              <a:ext uri="{FF2B5EF4-FFF2-40B4-BE49-F238E27FC236}">
                <a16:creationId xmlns:a16="http://schemas.microsoft.com/office/drawing/2014/main" id="{E3380013-89C2-457A-B936-63CAB9887C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32450" y="2238375"/>
            <a:ext cx="847725" cy="59055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AutoShape 29">
            <a:extLst>
              <a:ext uri="{FF2B5EF4-FFF2-40B4-BE49-F238E27FC236}">
                <a16:creationId xmlns:a16="http://schemas.microsoft.com/office/drawing/2014/main" id="{4DEC0F8C-0462-4DC5-A498-B7EF0B6ACF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80175" y="2238375"/>
            <a:ext cx="863600" cy="56832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BA3A55A-B265-4FD9-802F-7B0D2585B638}"/>
              </a:ext>
            </a:extLst>
          </p:cNvPr>
          <p:cNvSpPr txBox="1"/>
          <p:nvPr/>
        </p:nvSpPr>
        <p:spPr>
          <a:xfrm>
            <a:off x="5225256" y="2223739"/>
            <a:ext cx="6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DED5CF-6493-4D8E-9AFC-203F9FB20C1B}"/>
              </a:ext>
            </a:extLst>
          </p:cNvPr>
          <p:cNvSpPr txBox="1"/>
          <p:nvPr/>
        </p:nvSpPr>
        <p:spPr>
          <a:xfrm>
            <a:off x="7014368" y="2269020"/>
            <a:ext cx="6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0E6D47-3E73-A305-A733-DAF23EC81F05}"/>
              </a:ext>
            </a:extLst>
          </p:cNvPr>
          <p:cNvSpPr/>
          <p:nvPr/>
        </p:nvSpPr>
        <p:spPr>
          <a:xfrm>
            <a:off x="1063625" y="3678238"/>
            <a:ext cx="3838575" cy="1050924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A34A81D7-1C17-4AA3-9C1C-24E56B12F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 Creating a Decision Tree</a:t>
            </a:r>
          </a:p>
        </p:txBody>
      </p:sp>
      <p:sp>
        <p:nvSpPr>
          <p:cNvPr id="28674" name="Line 2">
            <a:extLst>
              <a:ext uri="{FF2B5EF4-FFF2-40B4-BE49-F238E27FC236}">
                <a16:creationId xmlns:a16="http://schemas.microsoft.com/office/drawing/2014/main" id="{6D13B99E-282D-405B-ADEB-A8C5B263E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25" y="4740275"/>
            <a:ext cx="3965575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F9AC3A67-52E5-4645-8CD8-27773E910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3625" y="1812925"/>
            <a:ext cx="1588" cy="292893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926809F4-A2A5-4801-AF1E-9B35BF2B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4799013"/>
            <a:ext cx="4857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C7FE60A-BFF6-467D-8879-F49AF8CA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527175"/>
            <a:ext cx="485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502A52A3-FBB3-4051-A94D-1A7885B7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3B23A96E-DF9E-44CA-9F9C-7D819D4D7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3282950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0A5F0330-5DC5-4C3D-AC9A-D6091DAF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3F9974A9-4F7D-4737-B241-D6E9B6B38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6B658265-4018-45C1-9EB2-ACDC2C62F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3930650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8B36FD33-B0DE-4105-BCFD-993B1D724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3895725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2B71EB98-AC6C-49C0-8C69-8EAE12FE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5638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C24FE414-2577-46FF-BA7E-CDB27A34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571875"/>
            <a:ext cx="3365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FA8C2AD9-38C3-4DEC-A29F-86630F0DA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A4D4472E-3C5C-4FE2-A816-06DABB64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041650"/>
            <a:ext cx="3222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08513907-1582-45B2-A311-656AB342E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318611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BD6F537B-DD48-43F1-9E3B-952C924F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18611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5DE3DA0A-3D48-4E33-BEAD-22ED77B51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933700"/>
            <a:ext cx="322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E6734954-F6C1-4A8C-B9F3-F37935B0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249488"/>
            <a:ext cx="3222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92" name="Text Box 20">
            <a:extLst>
              <a:ext uri="{FF2B5EF4-FFF2-40B4-BE49-F238E27FC236}">
                <a16:creationId xmlns:a16="http://schemas.microsoft.com/office/drawing/2014/main" id="{DA3DF1E6-550E-4EAC-BE1C-F07ADADF7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99866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93" name="Text Box 21">
            <a:extLst>
              <a:ext uri="{FF2B5EF4-FFF2-40B4-BE49-F238E27FC236}">
                <a16:creationId xmlns:a16="http://schemas.microsoft.com/office/drawing/2014/main" id="{3786C30C-F34A-4BFB-9732-B129F4EB4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393950"/>
            <a:ext cx="322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94" name="Text Box 22">
            <a:extLst>
              <a:ext uri="{FF2B5EF4-FFF2-40B4-BE49-F238E27FC236}">
                <a16:creationId xmlns:a16="http://schemas.microsoft.com/office/drawing/2014/main" id="{2B37E548-7186-4CEE-95B3-9BC9FA27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3186113"/>
            <a:ext cx="3222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6E855B86-4049-4BF7-8B95-0325DC440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963" y="3659188"/>
            <a:ext cx="3932237" cy="1587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Text Box 24">
            <a:extLst>
              <a:ext uri="{FF2B5EF4-FFF2-40B4-BE49-F238E27FC236}">
                <a16:creationId xmlns:a16="http://schemas.microsoft.com/office/drawing/2014/main" id="{53DBA4C1-1732-4688-91C6-01130BA0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832350"/>
            <a:ext cx="3333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28697" name="Text Box 25">
            <a:extLst>
              <a:ext uri="{FF2B5EF4-FFF2-40B4-BE49-F238E27FC236}">
                <a16:creationId xmlns:a16="http://schemas.microsoft.com/office/drawing/2014/main" id="{95A6BC66-1F9D-482F-AB1A-31EAE276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24238"/>
            <a:ext cx="5619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2.5</a:t>
            </a: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F9181065-56A1-4154-A50E-E833F880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870450"/>
            <a:ext cx="3333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28699" name="Text Box 27">
            <a:extLst>
              <a:ext uri="{FF2B5EF4-FFF2-40B4-BE49-F238E27FC236}">
                <a16:creationId xmlns:a16="http://schemas.microsoft.com/office/drawing/2014/main" id="{23F26D15-4C7C-49A4-BDFE-01F1ED8E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364331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AE3D9F5A-0997-4671-BEB3-E035A73F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3967163"/>
            <a:ext cx="336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6666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701" name="Text Box 29">
            <a:extLst>
              <a:ext uri="{FF2B5EF4-FFF2-40B4-BE49-F238E27FC236}">
                <a16:creationId xmlns:a16="http://schemas.microsoft.com/office/drawing/2014/main" id="{53B91287-C0EB-4827-BDC1-02B6E738A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998663"/>
            <a:ext cx="322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3333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702" name="Line 30">
            <a:extLst>
              <a:ext uri="{FF2B5EF4-FFF2-40B4-BE49-F238E27FC236}">
                <a16:creationId xmlns:a16="http://schemas.microsoft.com/office/drawing/2014/main" id="{85B9566E-9D5B-41FE-9B42-6CDC4211F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975" y="1743075"/>
            <a:ext cx="1588" cy="1900238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1">
            <a:extLst>
              <a:ext uri="{FF2B5EF4-FFF2-40B4-BE49-F238E27FC236}">
                <a16:creationId xmlns:a16="http://schemas.microsoft.com/office/drawing/2014/main" id="{96FF9A12-D6A3-4161-904B-4EB528EE3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975" y="3660775"/>
            <a:ext cx="1588" cy="117157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32">
            <a:extLst>
              <a:ext uri="{FF2B5EF4-FFF2-40B4-BE49-F238E27FC236}">
                <a16:creationId xmlns:a16="http://schemas.microsoft.com/office/drawing/2014/main" id="{02D07E5C-8A23-45D8-9782-0F30144F7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870450"/>
            <a:ext cx="3333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28705" name="Oval 33">
            <a:extLst>
              <a:ext uri="{FF2B5EF4-FFF2-40B4-BE49-F238E27FC236}">
                <a16:creationId xmlns:a16="http://schemas.microsoft.com/office/drawing/2014/main" id="{F64E3072-5975-410F-8FA6-B76F6C3F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1689100"/>
            <a:ext cx="1571625" cy="54927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dirty="0"/>
              <a:t>X2 &lt; 2.5</a:t>
            </a:r>
          </a:p>
        </p:txBody>
      </p:sp>
      <p:sp>
        <p:nvSpPr>
          <p:cNvPr id="28706" name="Rectangle 34">
            <a:extLst>
              <a:ext uri="{FF2B5EF4-FFF2-40B4-BE49-F238E27FC236}">
                <a16:creationId xmlns:a16="http://schemas.microsoft.com/office/drawing/2014/main" id="{0055E06C-5895-4AB2-8B5C-D550B1670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828925"/>
            <a:ext cx="1327150" cy="617538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6666FF"/>
                </a:solidFill>
              </a:rPr>
              <a:t>Blue circle</a:t>
            </a:r>
          </a:p>
        </p:txBody>
      </p:sp>
      <p:cxnSp>
        <p:nvCxnSpPr>
          <p:cNvPr id="28707" name="AutoShape 35">
            <a:extLst>
              <a:ext uri="{FF2B5EF4-FFF2-40B4-BE49-F238E27FC236}">
                <a16:creationId xmlns:a16="http://schemas.microsoft.com/office/drawing/2014/main" id="{953B12CB-BD73-4229-AEE2-58274D9ECE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68963" y="2238375"/>
            <a:ext cx="847725" cy="59055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708" name="Oval 36">
            <a:extLst>
              <a:ext uri="{FF2B5EF4-FFF2-40B4-BE49-F238E27FC236}">
                <a16:creationId xmlns:a16="http://schemas.microsoft.com/office/drawing/2014/main" id="{8D483BBE-1B1A-4174-9F5A-703005779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2805113"/>
            <a:ext cx="1571625" cy="54927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dirty="0"/>
              <a:t>X1 &lt; 2</a:t>
            </a:r>
          </a:p>
        </p:txBody>
      </p:sp>
      <p:cxnSp>
        <p:nvCxnSpPr>
          <p:cNvPr id="28709" name="AutoShape 37">
            <a:extLst>
              <a:ext uri="{FF2B5EF4-FFF2-40B4-BE49-F238E27FC236}">
                <a16:creationId xmlns:a16="http://schemas.microsoft.com/office/drawing/2014/main" id="{B5C18441-F4E1-46C8-8B82-979B95791E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6688" y="2238375"/>
            <a:ext cx="863600" cy="56832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710" name="Rectangle 38">
            <a:extLst>
              <a:ext uri="{FF2B5EF4-FFF2-40B4-BE49-F238E27FC236}">
                <a16:creationId xmlns:a16="http://schemas.microsoft.com/office/drawing/2014/main" id="{47B5B3B9-B623-42FD-A787-E8841DE4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944938"/>
            <a:ext cx="1327150" cy="617537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6666FF"/>
                </a:solidFill>
              </a:rPr>
              <a:t>Blue circle</a:t>
            </a:r>
          </a:p>
        </p:txBody>
      </p:sp>
      <p:sp>
        <p:nvSpPr>
          <p:cNvPr id="28711" name="Rectangle 39">
            <a:extLst>
              <a:ext uri="{FF2B5EF4-FFF2-40B4-BE49-F238E27FC236}">
                <a16:creationId xmlns:a16="http://schemas.microsoft.com/office/drawing/2014/main" id="{0747CE57-A46A-4414-B75D-693885EB1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944938"/>
            <a:ext cx="1327150" cy="617537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3333"/>
                </a:solidFill>
              </a:rPr>
              <a:t>Red X</a:t>
            </a:r>
          </a:p>
        </p:txBody>
      </p:sp>
      <p:cxnSp>
        <p:nvCxnSpPr>
          <p:cNvPr id="28712" name="AutoShape 40">
            <a:extLst>
              <a:ext uri="{FF2B5EF4-FFF2-40B4-BE49-F238E27FC236}">
                <a16:creationId xmlns:a16="http://schemas.microsoft.com/office/drawing/2014/main" id="{72D7CD84-44EA-4A1B-A34C-40170393453A}"/>
              </a:ext>
            </a:extLst>
          </p:cNvPr>
          <p:cNvCxnSpPr>
            <a:cxnSpLocks noChangeShapeType="1"/>
            <a:endCxn id="28710" idx="0"/>
          </p:cNvCxnSpPr>
          <p:nvPr/>
        </p:nvCxnSpPr>
        <p:spPr bwMode="auto">
          <a:xfrm flipH="1">
            <a:off x="6640513" y="3354388"/>
            <a:ext cx="703262" cy="59055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713" name="AutoShape 41">
            <a:extLst>
              <a:ext uri="{FF2B5EF4-FFF2-40B4-BE49-F238E27FC236}">
                <a16:creationId xmlns:a16="http://schemas.microsoft.com/office/drawing/2014/main" id="{9DDDF0AF-BDDC-4DC1-83E9-856B42BAF014}"/>
              </a:ext>
            </a:extLst>
          </p:cNvPr>
          <p:cNvCxnSpPr>
            <a:cxnSpLocks noChangeShapeType="1"/>
            <a:stCxn id="28712" idx="3"/>
            <a:endCxn id="28711" idx="0"/>
          </p:cNvCxnSpPr>
          <p:nvPr/>
        </p:nvCxnSpPr>
        <p:spPr bwMode="auto">
          <a:xfrm>
            <a:off x="7343775" y="3354388"/>
            <a:ext cx="700088" cy="59055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C74EAD3-3754-4E54-BBDE-500C88ADE393}"/>
              </a:ext>
            </a:extLst>
          </p:cNvPr>
          <p:cNvSpPr txBox="1"/>
          <p:nvPr/>
        </p:nvSpPr>
        <p:spPr>
          <a:xfrm>
            <a:off x="5225256" y="2223739"/>
            <a:ext cx="6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C82326-E58C-409F-B39F-F7B985901013}"/>
              </a:ext>
            </a:extLst>
          </p:cNvPr>
          <p:cNvSpPr txBox="1"/>
          <p:nvPr/>
        </p:nvSpPr>
        <p:spPr>
          <a:xfrm>
            <a:off x="7014368" y="2269020"/>
            <a:ext cx="6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A2C073-49C3-4D49-BB05-B79C17B5C707}"/>
              </a:ext>
            </a:extLst>
          </p:cNvPr>
          <p:cNvSpPr txBox="1"/>
          <p:nvPr/>
        </p:nvSpPr>
        <p:spPr>
          <a:xfrm>
            <a:off x="6311106" y="3364538"/>
            <a:ext cx="6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A791F5-5ADC-48ED-999E-4E496750E3CC}"/>
              </a:ext>
            </a:extLst>
          </p:cNvPr>
          <p:cNvSpPr txBox="1"/>
          <p:nvPr/>
        </p:nvSpPr>
        <p:spPr>
          <a:xfrm>
            <a:off x="7800181" y="3383756"/>
            <a:ext cx="6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65A9A6F-3A8F-450D-B7B5-50F0BFC59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Induction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CF26E4E-73CE-41EA-8BA7-A1B83FDA6D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Greedy strategy</a:t>
            </a:r>
          </a:p>
          <a:p>
            <a:pPr lvl="1"/>
            <a:r>
              <a:rPr lang="en-US" altLang="en-US" dirty="0"/>
              <a:t>Split the records based on an attribute test that optimizes a certain criterion.</a:t>
            </a:r>
          </a:p>
          <a:p>
            <a:endParaRPr lang="en-US" altLang="en-US" dirty="0"/>
          </a:p>
          <a:p>
            <a:r>
              <a:rPr lang="en-US" altLang="en-US" dirty="0"/>
              <a:t>Issues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287C0125-1212-136B-E283-53C240519E91}"/>
              </a:ext>
            </a:extLst>
          </p:cNvPr>
          <p:cNvGrpSpPr>
            <a:grpSpLocks/>
          </p:cNvGrpSpPr>
          <p:nvPr/>
        </p:nvGrpSpPr>
        <p:grpSpPr bwMode="auto">
          <a:xfrm>
            <a:off x="3553146" y="2972594"/>
            <a:ext cx="2847975" cy="3292475"/>
            <a:chOff x="1968" y="1920"/>
            <a:chExt cx="1794" cy="2074"/>
          </a:xfrm>
        </p:grpSpPr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D9D56200-6CAE-35AB-AC6A-000C93A8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1920"/>
              <a:ext cx="436" cy="28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 dirty="0">
                  <a:latin typeface="+mn-lt"/>
                </a:rPr>
                <a:t>Refund</a:t>
              </a:r>
            </a:p>
          </p:txBody>
        </p:sp>
        <p:sp>
          <p:nvSpPr>
            <p:cNvPr id="6" name="Line 16">
              <a:extLst>
                <a:ext uri="{FF2B5EF4-FFF2-40B4-BE49-F238E27FC236}">
                  <a16:creationId xmlns:a16="http://schemas.microsoft.com/office/drawing/2014/main" id="{69F7501C-8D5C-2922-709E-E6A918B6B7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3" y="2203"/>
              <a:ext cx="365" cy="223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17">
              <a:extLst>
                <a:ext uri="{FF2B5EF4-FFF2-40B4-BE49-F238E27FC236}">
                  <a16:creationId xmlns:a16="http://schemas.microsoft.com/office/drawing/2014/main" id="{0E8DF17E-808E-070E-3144-F24D870EA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8" y="2203"/>
              <a:ext cx="362" cy="223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E2997AEE-1A1A-F999-CA84-9B4591C23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27"/>
              <a:ext cx="363" cy="29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7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>
                  <a:latin typeface="+mn-lt"/>
                </a:rPr>
                <a:t>Don’t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400">
                  <a:latin typeface="+mn-lt"/>
                </a:rPr>
                <a:t>Cheat</a:t>
              </a: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6FC9646B-6A58-0F59-28DD-153D8B5E9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" y="2155"/>
              <a:ext cx="26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b="1">
                  <a:latin typeface="+mn-lt"/>
                </a:rPr>
                <a:t>Yes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A0F035D6-04D9-56B1-A5A7-D9D62C669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0" y="2155"/>
              <a:ext cx="25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b="1">
                  <a:latin typeface="+mn-lt"/>
                </a:rPr>
                <a:t>No</a:t>
              </a:r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8548DCDD-3C71-9BA2-B600-FAEB8BE30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427"/>
              <a:ext cx="544" cy="37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+mn-lt"/>
                </a:rPr>
                <a:t>Marital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+mn-lt"/>
                </a:rPr>
                <a:t>Status</a:t>
              </a:r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2EF35A4B-EDCF-62E5-1A6B-5409D903B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1" y="2800"/>
              <a:ext cx="466" cy="271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A682C9B7-B9EB-144A-638A-DE6D35FD8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7" y="2800"/>
              <a:ext cx="399" cy="26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438043B7-6E61-ACC9-8E39-ECBB9DEF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3061"/>
              <a:ext cx="362" cy="2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7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>
                  <a:latin typeface="+mn-lt"/>
                </a:rPr>
                <a:t>Don’t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400">
                  <a:latin typeface="+mn-lt"/>
                </a:rPr>
                <a:t>Cheat</a:t>
              </a: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24EC1BD-789A-81A2-5872-A9C21561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96"/>
              <a:ext cx="363" cy="26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7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+mn-lt"/>
                </a:rPr>
                <a:t>Cheat</a:t>
              </a:r>
            </a:p>
          </p:txBody>
        </p: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id="{1F274499-20E4-D31F-56E4-0F3B79DA2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2714"/>
              <a:ext cx="53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b="1" dirty="0">
                  <a:latin typeface="+mn-lt"/>
                </a:rPr>
                <a:t>Single,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400" b="1" dirty="0">
                  <a:latin typeface="+mn-lt"/>
                </a:rPr>
                <a:t>Divorced</a:t>
              </a:r>
            </a:p>
          </p:txBody>
        </p:sp>
        <p:sp>
          <p:nvSpPr>
            <p:cNvPr id="17" name="Text Box 27">
              <a:extLst>
                <a:ext uri="{FF2B5EF4-FFF2-40B4-BE49-F238E27FC236}">
                  <a16:creationId xmlns:a16="http://schemas.microsoft.com/office/drawing/2014/main" id="{036E23D8-CB65-E37C-EB29-48147D78F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7" y="2781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b="1">
                  <a:latin typeface="+mn-lt"/>
                </a:rPr>
                <a:t>Married</a:t>
              </a:r>
            </a:p>
          </p:txBody>
        </p:sp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052952CD-9049-BF7B-1791-4B05C196F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72"/>
              <a:ext cx="767" cy="38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cap="flat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+mn-lt"/>
                </a:rPr>
                <a:t>Taxable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+mn-lt"/>
                </a:rPr>
                <a:t>Income</a:t>
              </a: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A77282F-1938-5BCD-6EFF-69385877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696"/>
              <a:ext cx="362" cy="29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7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>
                  <a:latin typeface="+mn-lt"/>
                </a:rPr>
                <a:t>Don’t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400">
                  <a:latin typeface="+mn-lt"/>
                </a:rPr>
                <a:t>Cheat</a:t>
              </a:r>
            </a:p>
          </p:txBody>
        </p:sp>
        <p:sp>
          <p:nvSpPr>
            <p:cNvPr id="20" name="Line 30">
              <a:extLst>
                <a:ext uri="{FF2B5EF4-FFF2-40B4-BE49-F238E27FC236}">
                  <a16:creationId xmlns:a16="http://schemas.microsoft.com/office/drawing/2014/main" id="{8887AD8D-F446-C950-7E5B-4EA76FD5F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9" y="3456"/>
              <a:ext cx="433" cy="23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31">
              <a:extLst>
                <a:ext uri="{FF2B5EF4-FFF2-40B4-BE49-F238E27FC236}">
                  <a16:creationId xmlns:a16="http://schemas.microsoft.com/office/drawing/2014/main" id="{4AAA45E7-1832-F393-8B3F-1A3977911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431" cy="23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Text Box 32">
              <a:extLst>
                <a:ext uri="{FF2B5EF4-FFF2-40B4-BE49-F238E27FC236}">
                  <a16:creationId xmlns:a16="http://schemas.microsoft.com/office/drawing/2014/main" id="{205C0442-16BF-B81C-4FC7-F04FC0B04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9" y="3453"/>
              <a:ext cx="37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&lt; 80K</a:t>
              </a:r>
            </a:p>
          </p:txBody>
        </p:sp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251BE621-48A8-843C-1D85-636AA6332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3453"/>
              <a:ext cx="43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+mn-lt"/>
                </a:rPr>
                <a:t>&gt;= 80K</a:t>
              </a:r>
            </a:p>
          </p:txBody>
        </p:sp>
      </p:grp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CF5E200-7E6C-A379-4BB1-9FBFB88ECEC8}"/>
              </a:ext>
            </a:extLst>
          </p:cNvPr>
          <p:cNvSpPr/>
          <p:nvPr/>
        </p:nvSpPr>
        <p:spPr>
          <a:xfrm>
            <a:off x="6192580" y="5626895"/>
            <a:ext cx="1732220" cy="638174"/>
          </a:xfrm>
          <a:prstGeom prst="wedgeRoundRectCallout">
            <a:avLst>
              <a:gd name="adj1" fmla="val -94546"/>
              <a:gd name="adj2" fmla="val -248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/>
              <a:t>Determine when to stop splitting.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E57D1B0F-5644-A6CE-8BEF-969C060B86BF}"/>
              </a:ext>
            </a:extLst>
          </p:cNvPr>
          <p:cNvSpPr/>
          <p:nvPr/>
        </p:nvSpPr>
        <p:spPr>
          <a:xfrm>
            <a:off x="5570924" y="2672935"/>
            <a:ext cx="1732220" cy="638174"/>
          </a:xfrm>
          <a:prstGeom prst="wedgeRoundRectCallout">
            <a:avLst>
              <a:gd name="adj1" fmla="val -78851"/>
              <a:gd name="adj2" fmla="val 284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200" dirty="0"/>
              <a:t>How to determine the best split variable? Order?</a:t>
            </a:r>
            <a:endParaRPr lang="en-US" altLang="en-US" sz="1600" dirty="0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FD521F49-B6C7-D27A-BA73-45C6D112A1B6}"/>
              </a:ext>
            </a:extLst>
          </p:cNvPr>
          <p:cNvSpPr/>
          <p:nvPr/>
        </p:nvSpPr>
        <p:spPr>
          <a:xfrm>
            <a:off x="1025182" y="4419600"/>
            <a:ext cx="1877090" cy="1077197"/>
          </a:xfrm>
          <a:prstGeom prst="wedgeRoundRectCallout">
            <a:avLst>
              <a:gd name="adj1" fmla="val 98569"/>
              <a:gd name="adj2" fmla="val 4842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/>
              <a:t>Determine how to split the records using different attribute types.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65A9A6F-3A8F-450D-B7B5-50F0BFC59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Induction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CF26E4E-73CE-41EA-8BA7-A1B83FDA6D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Greedy strategy</a:t>
            </a:r>
          </a:p>
          <a:p>
            <a:pPr lvl="1"/>
            <a:r>
              <a:rPr lang="en-US" altLang="en-US"/>
              <a:t>Split the records based on an attribute test that optimizes a certain criterion.</a:t>
            </a:r>
          </a:p>
          <a:p>
            <a:endParaRPr lang="en-US" altLang="en-US"/>
          </a:p>
          <a:p>
            <a:r>
              <a:rPr lang="en-US" altLang="en-US"/>
              <a:t>Issues</a:t>
            </a:r>
          </a:p>
          <a:p>
            <a:pPr lvl="1"/>
            <a:r>
              <a:rPr lang="en-US" altLang="en-US" b="1"/>
              <a:t>Determine how to split the records using different attribute types.</a:t>
            </a:r>
          </a:p>
          <a:p>
            <a:pPr lvl="1"/>
            <a:r>
              <a:rPr lang="en-US" altLang="en-US"/>
              <a:t>How to determine the best split variable?</a:t>
            </a:r>
          </a:p>
          <a:p>
            <a:pPr lvl="1"/>
            <a:r>
              <a:rPr lang="en-US" altLang="en-US"/>
              <a:t>Determine when to stop splitting.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28976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1CDFA90E-CCEC-414E-B47A-A15D9F065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Specify Test Condition?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251A184-A3EB-43A1-83BF-CF91E38CFB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Depends on attribute types</a:t>
            </a:r>
          </a:p>
          <a:p>
            <a:pPr lvl="1"/>
            <a:r>
              <a:rPr lang="en-US" altLang="en-US" dirty="0"/>
              <a:t>Nominal</a:t>
            </a:r>
          </a:p>
          <a:p>
            <a:pPr lvl="1"/>
            <a:r>
              <a:rPr lang="en-US" altLang="en-US" dirty="0"/>
              <a:t>Ordinal</a:t>
            </a:r>
          </a:p>
          <a:p>
            <a:pPr lvl="1"/>
            <a:r>
              <a:rPr lang="en-US" altLang="en-US" dirty="0"/>
              <a:t>Continuous (interval/ratio)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D3FEA-8D99-3E11-CDCF-C6DD04A89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769F1FC8-753C-7ECE-3B85-192B8D4B1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Splitting Based on Nominal Attributes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BD58970-6C33-BBD1-284A-14B91DF370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Divide the unordered values into two subsets. </a:t>
            </a:r>
          </a:p>
          <a:p>
            <a:r>
              <a:rPr lang="en-US" altLang="en-US" dirty="0"/>
              <a:t>We need to find optimal partitioning.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32779" name="Group 11">
            <a:extLst>
              <a:ext uri="{FF2B5EF4-FFF2-40B4-BE49-F238E27FC236}">
                <a16:creationId xmlns:a16="http://schemas.microsoft.com/office/drawing/2014/main" id="{E5830C9D-7665-D94E-1FD6-E4CE502BF1C1}"/>
              </a:ext>
            </a:extLst>
          </p:cNvPr>
          <p:cNvGrpSpPr>
            <a:grpSpLocks/>
          </p:cNvGrpSpPr>
          <p:nvPr/>
        </p:nvGrpSpPr>
        <p:grpSpPr bwMode="auto">
          <a:xfrm>
            <a:off x="5640388" y="3124200"/>
            <a:ext cx="2744787" cy="912813"/>
            <a:chOff x="3505" y="3072"/>
            <a:chExt cx="1729" cy="575"/>
          </a:xfrm>
        </p:grpSpPr>
        <p:sp>
          <p:nvSpPr>
            <p:cNvPr id="32780" name="Oval 12">
              <a:extLst>
                <a:ext uri="{FF2B5EF4-FFF2-40B4-BE49-F238E27FC236}">
                  <a16:creationId xmlns:a16="http://schemas.microsoft.com/office/drawing/2014/main" id="{97CA1946-E479-FD7D-DB54-1E19E0C39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3072"/>
              <a:ext cx="575" cy="287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 dirty="0" err="1"/>
                <a:t>CarType</a:t>
              </a:r>
              <a:endParaRPr lang="en-US" altLang="en-US" sz="1800" dirty="0"/>
            </a:p>
          </p:txBody>
        </p:sp>
        <p:sp>
          <p:nvSpPr>
            <p:cNvPr id="32781" name="Line 13">
              <a:extLst>
                <a:ext uri="{FF2B5EF4-FFF2-40B4-BE49-F238E27FC236}">
                  <a16:creationId xmlns:a16="http://schemas.microsoft.com/office/drawing/2014/main" id="{421EA096-8A2E-46B4-D176-376AC34A3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6" y="3360"/>
              <a:ext cx="529" cy="23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4">
              <a:extLst>
                <a:ext uri="{FF2B5EF4-FFF2-40B4-BE49-F238E27FC236}">
                  <a16:creationId xmlns:a16="http://schemas.microsoft.com/office/drawing/2014/main" id="{6A228AE2-97A6-36A3-7A63-14820C2D7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6" y="3360"/>
              <a:ext cx="479" cy="28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Text Box 15">
              <a:extLst>
                <a:ext uri="{FF2B5EF4-FFF2-40B4-BE49-F238E27FC236}">
                  <a16:creationId xmlns:a16="http://schemas.microsoft.com/office/drawing/2014/main" id="{40871EC4-7B40-FBB0-609A-F865F5121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" y="3216"/>
              <a:ext cx="6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{Family, </a:t>
              </a:r>
              <a:br>
                <a:rPr lang="en-US" altLang="en-US" sz="1600" dirty="0">
                  <a:latin typeface="Arial" panose="020B0604020202020204" pitchFamily="34" charset="0"/>
                </a:rPr>
              </a:br>
              <a:r>
                <a:rPr lang="en-US" altLang="en-US" sz="1600" dirty="0">
                  <a:latin typeface="Arial" panose="020B0604020202020204" pitchFamily="34" charset="0"/>
                </a:rPr>
                <a:t>Luxury}</a:t>
              </a:r>
            </a:p>
          </p:txBody>
        </p:sp>
        <p:sp>
          <p:nvSpPr>
            <p:cNvPr id="32784" name="Text Box 16">
              <a:extLst>
                <a:ext uri="{FF2B5EF4-FFF2-40B4-BE49-F238E27FC236}">
                  <a16:creationId xmlns:a16="http://schemas.microsoft.com/office/drawing/2014/main" id="{97744DEE-981F-9D9C-174B-8EE48D179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" y="3312"/>
              <a:ext cx="56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{Sports}</a:t>
              </a:r>
            </a:p>
          </p:txBody>
        </p:sp>
      </p:grpSp>
      <p:grpSp>
        <p:nvGrpSpPr>
          <p:cNvPr id="32785" name="Group 17">
            <a:extLst>
              <a:ext uri="{FF2B5EF4-FFF2-40B4-BE49-F238E27FC236}">
                <a16:creationId xmlns:a16="http://schemas.microsoft.com/office/drawing/2014/main" id="{4184DA05-636F-C2C7-CE23-6FBC30A7616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124200"/>
            <a:ext cx="2901950" cy="912813"/>
            <a:chOff x="432" y="3072"/>
            <a:chExt cx="1828" cy="575"/>
          </a:xfrm>
        </p:grpSpPr>
        <p:sp>
          <p:nvSpPr>
            <p:cNvPr id="32786" name="Oval 18">
              <a:extLst>
                <a:ext uri="{FF2B5EF4-FFF2-40B4-BE49-F238E27FC236}">
                  <a16:creationId xmlns:a16="http://schemas.microsoft.com/office/drawing/2014/main" id="{7A168935-FBEA-6D01-41EE-AED7E6962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3072"/>
              <a:ext cx="575" cy="287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/>
                <a:t>CarType</a:t>
              </a:r>
            </a:p>
          </p:txBody>
        </p:sp>
        <p:sp>
          <p:nvSpPr>
            <p:cNvPr id="32787" name="Line 19">
              <a:extLst>
                <a:ext uri="{FF2B5EF4-FFF2-40B4-BE49-F238E27FC236}">
                  <a16:creationId xmlns:a16="http://schemas.microsoft.com/office/drawing/2014/main" id="{9C10663C-0F5A-F0FC-89DC-47AF2DDA8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7" y="3360"/>
              <a:ext cx="529" cy="23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0">
              <a:extLst>
                <a:ext uri="{FF2B5EF4-FFF2-40B4-BE49-F238E27FC236}">
                  <a16:creationId xmlns:a16="http://schemas.microsoft.com/office/drawing/2014/main" id="{17E127E6-CBB9-175E-CA7F-9CAC30398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6" y="3360"/>
              <a:ext cx="479" cy="28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Text Box 21">
              <a:extLst>
                <a:ext uri="{FF2B5EF4-FFF2-40B4-BE49-F238E27FC236}">
                  <a16:creationId xmlns:a16="http://schemas.microsoft.com/office/drawing/2014/main" id="{1917FB7A-69E3-9D52-5F4B-B6BE4BE65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16"/>
              <a:ext cx="5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{Sports, Luxury}</a:t>
              </a:r>
            </a:p>
          </p:txBody>
        </p:sp>
        <p:sp>
          <p:nvSpPr>
            <p:cNvPr id="32790" name="Text Box 22">
              <a:extLst>
                <a:ext uri="{FF2B5EF4-FFF2-40B4-BE49-F238E27FC236}">
                  <a16:creationId xmlns:a16="http://schemas.microsoft.com/office/drawing/2014/main" id="{A55A0B43-8F30-4403-E61A-2314D3F75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" y="3312"/>
              <a:ext cx="57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{Family}</a:t>
              </a:r>
            </a:p>
          </p:txBody>
        </p:sp>
      </p:grpSp>
      <p:sp>
        <p:nvSpPr>
          <p:cNvPr id="32791" name="Text Box 23">
            <a:extLst>
              <a:ext uri="{FF2B5EF4-FFF2-40B4-BE49-F238E27FC236}">
                <a16:creationId xmlns:a16="http://schemas.microsoft.com/office/drawing/2014/main" id="{59DF8FF3-6980-A5C5-3450-4836EA5A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3351213"/>
            <a:ext cx="603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/>
              <a:t>OR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5D4C2356-C017-005A-2F15-83EC043E87A4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4424363"/>
            <a:ext cx="2759075" cy="912813"/>
            <a:chOff x="3506" y="3072"/>
            <a:chExt cx="1738" cy="575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2EC64814-849D-32FC-8F28-E6A78E1EB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3072"/>
              <a:ext cx="575" cy="287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 dirty="0" err="1"/>
                <a:t>CarType</a:t>
              </a:r>
              <a:endParaRPr lang="en-US" altLang="en-US" sz="1800" dirty="0"/>
            </a:p>
          </p:txBody>
        </p:sp>
        <p:sp>
          <p:nvSpPr>
            <p:cNvPr id="4" name="Line 13">
              <a:extLst>
                <a:ext uri="{FF2B5EF4-FFF2-40B4-BE49-F238E27FC236}">
                  <a16:creationId xmlns:a16="http://schemas.microsoft.com/office/drawing/2014/main" id="{3DF5A13D-C3A1-215B-CAED-6D7633C230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6" y="3360"/>
              <a:ext cx="529" cy="23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4">
              <a:extLst>
                <a:ext uri="{FF2B5EF4-FFF2-40B4-BE49-F238E27FC236}">
                  <a16:creationId xmlns:a16="http://schemas.microsoft.com/office/drawing/2014/main" id="{8657FEF4-3CA0-496D-E7E0-43323B619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6" y="3360"/>
              <a:ext cx="479" cy="28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E6EDB8D2-A1AE-2A3E-17BF-3957E471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3214"/>
              <a:ext cx="601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{Family, </a:t>
              </a:r>
              <a:br>
                <a:rPr lang="en-US" altLang="en-US" sz="1600" dirty="0">
                  <a:latin typeface="Arial" panose="020B0604020202020204" pitchFamily="34" charset="0"/>
                </a:rPr>
              </a:br>
              <a:r>
                <a:rPr lang="en-US" altLang="en-US" sz="1600" dirty="0">
                  <a:latin typeface="Arial" panose="020B0604020202020204" pitchFamily="34" charset="0"/>
                </a:rPr>
                <a:t>Sports}</a:t>
              </a:r>
            </a:p>
          </p:txBody>
        </p: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ECE408A9-C668-716F-83A3-072B3E62D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5" y="3310"/>
              <a:ext cx="58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{Luxury}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D7424A-17C8-2140-200A-F294CFB76999}"/>
              </a:ext>
            </a:extLst>
          </p:cNvPr>
          <p:cNvSpPr txBox="1"/>
          <p:nvPr/>
        </p:nvSpPr>
        <p:spPr>
          <a:xfrm>
            <a:off x="698157" y="5864137"/>
            <a:ext cx="5791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+mn-cs"/>
              </a:rPr>
              <a:t>Best decision depends on what we want to predict!</a:t>
            </a:r>
          </a:p>
        </p:txBody>
      </p:sp>
    </p:spTree>
    <p:extLst>
      <p:ext uri="{BB962C8B-B14F-4D97-AF65-F5344CB8AC3E}">
        <p14:creationId xmlns:p14="http://schemas.microsoft.com/office/powerpoint/2010/main" val="2639057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096E2-D323-2DF2-AFFA-6FE656123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1A11F186-0C93-3C94-A847-FBDFE0D28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Topics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5B7ECE4-A9D7-3824-969A-F6047C509A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b="1" dirty="0"/>
              <a:t>Introduction</a:t>
            </a:r>
          </a:p>
          <a:p>
            <a:r>
              <a:rPr lang="en-US" altLang="en-US" sz="1700" dirty="0"/>
              <a:t>Decision Trees</a:t>
            </a:r>
          </a:p>
          <a:p>
            <a:pPr lvl="1"/>
            <a:r>
              <a:rPr lang="en-US" altLang="en-US" sz="1700" dirty="0"/>
              <a:t>Overview</a:t>
            </a:r>
          </a:p>
          <a:p>
            <a:pPr lvl="1"/>
            <a:r>
              <a:rPr lang="en-US" altLang="en-US" sz="1700" dirty="0"/>
              <a:t>Tree Induction</a:t>
            </a:r>
          </a:p>
          <a:p>
            <a:r>
              <a:rPr lang="en-US" altLang="en-US" sz="1700" dirty="0"/>
              <a:t>Overfitting and other Practical Issues</a:t>
            </a:r>
          </a:p>
          <a:p>
            <a:r>
              <a:rPr lang="en-US" altLang="en-US" sz="1700" dirty="0"/>
              <a:t>Model Selection and Evaluation</a:t>
            </a:r>
          </a:p>
          <a:p>
            <a:pPr lvl="1"/>
            <a:r>
              <a:rPr lang="en-US" altLang="en-US" sz="1700" dirty="0"/>
              <a:t>Metrics for Performance Evaluation</a:t>
            </a:r>
          </a:p>
          <a:p>
            <a:pPr lvl="1"/>
            <a:r>
              <a:rPr lang="en-US" altLang="en-US" sz="1700" dirty="0"/>
              <a:t>Methods to Obtain Reliable Estimates</a:t>
            </a:r>
          </a:p>
          <a:p>
            <a:pPr lvl="1"/>
            <a:r>
              <a:rPr lang="en-US" altLang="en-US" sz="1700" dirty="0"/>
              <a:t>Model Comparison (Relative Performance)</a:t>
            </a:r>
          </a:p>
          <a:p>
            <a:r>
              <a:rPr lang="en-US" altLang="en-US" sz="1700" dirty="0"/>
              <a:t>Feature Selection</a:t>
            </a:r>
          </a:p>
        </p:txBody>
      </p:sp>
      <p:pic>
        <p:nvPicPr>
          <p:cNvPr id="5125" name="Picture 5" descr="Machine Learning Classifiers. What is classification? | by Sidath Asiri |  Towards Data Science">
            <a:extLst>
              <a:ext uri="{FF2B5EF4-FFF2-40B4-BE49-F238E27FC236}">
                <a16:creationId xmlns:a16="http://schemas.microsoft.com/office/drawing/2014/main" id="{D173D010-BC48-02B4-A6BA-479EFD29E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r="59376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1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435CF435-FD76-4D5D-8C81-E109B9F74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Splitting Based on Ordinal Attributes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2406AE1-14DF-435B-847F-DA0FBA5DB6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Divide the ordered values into two subsets. </a:t>
            </a:r>
            <a:br>
              <a:rPr lang="en-US" altLang="en-US" dirty="0"/>
            </a:br>
            <a:r>
              <a:rPr lang="en-US" altLang="en-US" dirty="0"/>
              <a:t>		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What about this split?</a:t>
            </a:r>
          </a:p>
          <a:p>
            <a:endParaRPr lang="en-US" altLang="en-US" dirty="0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710A2BCB-9BE0-4090-B974-21CA18D55F5F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2743993"/>
            <a:ext cx="2768600" cy="912813"/>
            <a:chOff x="3506" y="2688"/>
            <a:chExt cx="1744" cy="575"/>
          </a:xfrm>
        </p:grpSpPr>
        <p:sp>
          <p:nvSpPr>
            <p:cNvPr id="26" name="Oval 12">
              <a:extLst>
                <a:ext uri="{FF2B5EF4-FFF2-40B4-BE49-F238E27FC236}">
                  <a16:creationId xmlns:a16="http://schemas.microsoft.com/office/drawing/2014/main" id="{71DD2D0E-EC9F-4D2C-B7B5-382E614C6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688"/>
              <a:ext cx="575" cy="287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/>
                <a:t>Size</a:t>
              </a:r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1EA03DE8-F799-4497-8C2B-F0C5FFACCD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5" y="2976"/>
              <a:ext cx="529" cy="23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4FEC9C2B-5212-4318-AC22-FAC82578E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5" y="2976"/>
              <a:ext cx="479" cy="28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5AFA3A87-20AF-4521-A3A0-8239DE062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2832"/>
              <a:ext cx="6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{Medium, </a:t>
              </a:r>
              <a:br>
                <a:rPr lang="en-US" altLang="en-US" sz="1600">
                  <a:latin typeface="Arial" panose="020B0604020202020204" pitchFamily="34" charset="0"/>
                </a:rPr>
              </a:br>
              <a:r>
                <a:rPr lang="en-US" altLang="en-US" sz="1600">
                  <a:latin typeface="Arial" panose="020B0604020202020204" pitchFamily="34" charset="0"/>
                </a:rPr>
                <a:t>Large}</a:t>
              </a:r>
            </a:p>
          </p:txBody>
        </p:sp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id="{4A3E5752-9E00-473C-B041-AB8180E19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" y="2928"/>
              <a:ext cx="51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{Small}</a:t>
              </a:r>
            </a:p>
          </p:txBody>
        </p:sp>
      </p:grpSp>
      <p:grpSp>
        <p:nvGrpSpPr>
          <p:cNvPr id="31" name="Group 17">
            <a:extLst>
              <a:ext uri="{FF2B5EF4-FFF2-40B4-BE49-F238E27FC236}">
                <a16:creationId xmlns:a16="http://schemas.microsoft.com/office/drawing/2014/main" id="{C2D6EBF1-9A0C-42D7-B05E-092877128994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2743993"/>
            <a:ext cx="2990850" cy="912813"/>
            <a:chOff x="480" y="2688"/>
            <a:chExt cx="1884" cy="575"/>
          </a:xfrm>
        </p:grpSpPr>
        <p:sp>
          <p:nvSpPr>
            <p:cNvPr id="32" name="Oval 18">
              <a:extLst>
                <a:ext uri="{FF2B5EF4-FFF2-40B4-BE49-F238E27FC236}">
                  <a16:creationId xmlns:a16="http://schemas.microsoft.com/office/drawing/2014/main" id="{20DC1B40-E5D3-40CC-B02A-1BB7664CD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688"/>
              <a:ext cx="605" cy="287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/>
                <a:t>Size</a:t>
              </a:r>
            </a:p>
          </p:txBody>
        </p:sp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78B4092E-E3B9-4797-8231-552F9353C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1" y="2976"/>
              <a:ext cx="556" cy="23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">
              <a:extLst>
                <a:ext uri="{FF2B5EF4-FFF2-40B4-BE49-F238E27FC236}">
                  <a16:creationId xmlns:a16="http://schemas.microsoft.com/office/drawing/2014/main" id="{8A6C66BB-7538-4EFE-8F5C-43DB09B52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" y="2976"/>
              <a:ext cx="504" cy="28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0B8D4933-E8C5-406D-A976-B4E845CF9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832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{Small, Medium}</a:t>
              </a: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A6307345-AACF-4C96-851A-8C0550C4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2928"/>
              <a:ext cx="52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{Large}</a:t>
              </a:r>
            </a:p>
          </p:txBody>
        </p:sp>
      </p:grpSp>
      <p:sp>
        <p:nvSpPr>
          <p:cNvPr id="37" name="Text Box 23">
            <a:extLst>
              <a:ext uri="{FF2B5EF4-FFF2-40B4-BE49-F238E27FC236}">
                <a16:creationId xmlns:a16="http://schemas.microsoft.com/office/drawing/2014/main" id="{E7BD8B6D-4899-484C-AE6B-A6BA3BD4B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2894806"/>
            <a:ext cx="603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/>
              <a:t>OR</a:t>
            </a:r>
          </a:p>
        </p:txBody>
      </p:sp>
      <p:grpSp>
        <p:nvGrpSpPr>
          <p:cNvPr id="38" name="Group 24">
            <a:extLst>
              <a:ext uri="{FF2B5EF4-FFF2-40B4-BE49-F238E27FC236}">
                <a16:creationId xmlns:a16="http://schemas.microsoft.com/office/drawing/2014/main" id="{399551B8-D2AE-498B-8E61-F61D3015119D}"/>
              </a:ext>
            </a:extLst>
          </p:cNvPr>
          <p:cNvGrpSpPr>
            <a:grpSpLocks/>
          </p:cNvGrpSpPr>
          <p:nvPr/>
        </p:nvGrpSpPr>
        <p:grpSpPr bwMode="auto">
          <a:xfrm>
            <a:off x="3752636" y="5029200"/>
            <a:ext cx="3097213" cy="912813"/>
            <a:chOff x="2702" y="3456"/>
            <a:chExt cx="1951" cy="575"/>
          </a:xfrm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832B6D05-9C59-4100-9F79-2A9240E4D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3456"/>
              <a:ext cx="605" cy="287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/>
                <a:t>Size</a:t>
              </a:r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DD978E48-AD08-4708-B542-2AFC0A442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3744"/>
              <a:ext cx="557" cy="23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5527AD01-9A11-45C2-82C5-E995160F6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9" y="3744"/>
              <a:ext cx="504" cy="28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28">
              <a:extLst>
                <a:ext uri="{FF2B5EF4-FFF2-40B4-BE49-F238E27FC236}">
                  <a16:creationId xmlns:a16="http://schemas.microsoft.com/office/drawing/2014/main" id="{150B734D-5392-4F05-9E4B-376B7AF5C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" y="3600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{Small, Large}</a:t>
              </a:r>
            </a:p>
          </p:txBody>
        </p:sp>
        <p:sp>
          <p:nvSpPr>
            <p:cNvPr id="43" name="Text Box 29">
              <a:extLst>
                <a:ext uri="{FF2B5EF4-FFF2-40B4-BE49-F238E27FC236}">
                  <a16:creationId xmlns:a16="http://schemas.microsoft.com/office/drawing/2014/main" id="{5D1E6109-2018-4B34-BCCF-AFDBCE72E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" y="3696"/>
              <a:ext cx="65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{Medium}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20623A16-5F75-4022-82C0-BFF3A4BE8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Splitting Based on Continuous Attributes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5E9CF470-D9D6-42FB-88DC-7A88D4556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6"/>
          <a:stretch/>
        </p:blipFill>
        <p:spPr bwMode="auto">
          <a:xfrm>
            <a:off x="1147763" y="1843088"/>
            <a:ext cx="6899275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3F838B05-7CEC-41C2-B7D0-F42DD5FF2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295400"/>
            <a:ext cx="66754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>
                <a:latin typeface="+mn-lt"/>
              </a:rPr>
              <a:t>Binary split			   Multi-way split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DD213CE6-45A4-4E94-B9CC-7B332599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28650" y="4556125"/>
                <a:ext cx="7886700" cy="2136775"/>
              </a:xfrm>
              <a:prstGeom prst="rect">
                <a:avLst/>
              </a:prstGeom>
            </p:spPr>
            <p:txBody>
              <a:bodyPr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en-US" dirty="0"/>
                  <a:t>Discretization to form an ordinal categorical attribute:</a:t>
                </a:r>
              </a:p>
              <a:p>
                <a:pPr fontAlgn="auto">
                  <a:spcAft>
                    <a:spcPts val="0"/>
                  </a:spcAft>
                  <a:buClrTx/>
                  <a:buSzTx/>
                </a:pPr>
                <a:r>
                  <a:rPr lang="en-US" altLang="en-US" b="1" dirty="0"/>
                  <a:t>Static</a:t>
                </a:r>
                <a:r>
                  <a:rPr lang="en-US" altLang="en-US" dirty="0"/>
                  <a:t> – discretize the data set once at the beginning (equal interval, equal frequency, etc.). </a:t>
                </a:r>
              </a:p>
              <a:p>
                <a:pPr fontAlgn="auto">
                  <a:spcAft>
                    <a:spcPts val="0"/>
                  </a:spcAft>
                  <a:buClrTx/>
                  <a:buSzTx/>
                </a:pPr>
                <a:r>
                  <a:rPr lang="en-US" altLang="en-US" b="1" dirty="0"/>
                  <a:t>Dynamic</a:t>
                </a:r>
                <a:r>
                  <a:rPr lang="en-US" altLang="en-US" dirty="0"/>
                  <a:t> – discretize during the tree construction.</a:t>
                </a:r>
              </a:p>
              <a:p>
                <a:pPr lvl="1" fontAlgn="auto">
                  <a:spcAft>
                    <a:spcPts val="0"/>
                  </a:spcAft>
                  <a:buClrTx/>
                  <a:buSzTx/>
                </a:pPr>
                <a:r>
                  <a:rPr lang="en-US" altLang="en-US" dirty="0"/>
                  <a:t> Example: For a binary decision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) or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) consider all possible splits and finds the best cut. This can be done efficiently.</a:t>
                </a:r>
              </a:p>
            </p:txBody>
          </p:sp>
        </mc:Choice>
        <mc:Fallback xmlns="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DD213CE6-45A4-4E94-B9CC-7B332599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56125"/>
                <a:ext cx="7886700" cy="2136775"/>
              </a:xfrm>
              <a:prstGeom prst="rect">
                <a:avLst/>
              </a:prstGeom>
              <a:blipFill>
                <a:blip r:embed="rId4"/>
                <a:stretch>
                  <a:fillRect l="-927" t="-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65A9A6F-3A8F-450D-B7B5-50F0BFC59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Induction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CF26E4E-73CE-41EA-8BA7-A1B83FDA6D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Greedy strategy</a:t>
            </a:r>
          </a:p>
          <a:p>
            <a:pPr lvl="1"/>
            <a:r>
              <a:rPr lang="en-US" altLang="en-US" dirty="0"/>
              <a:t>Split the records based on an attribute test that optimizes a certain criterion.</a:t>
            </a:r>
          </a:p>
          <a:p>
            <a:endParaRPr lang="en-US" altLang="en-US" dirty="0"/>
          </a:p>
          <a:p>
            <a:r>
              <a:rPr lang="en-US" altLang="en-US" dirty="0"/>
              <a:t>Issues</a:t>
            </a:r>
          </a:p>
          <a:p>
            <a:pPr lvl="1"/>
            <a:r>
              <a:rPr lang="en-US" altLang="en-US" dirty="0"/>
              <a:t>Determine how to split the records using different attribute types.</a:t>
            </a:r>
          </a:p>
          <a:p>
            <a:pPr lvl="1"/>
            <a:r>
              <a:rPr lang="en-US" altLang="en-US" b="1" dirty="0"/>
              <a:t>How to determine the best split variable?</a:t>
            </a:r>
          </a:p>
          <a:p>
            <a:pPr lvl="1"/>
            <a:r>
              <a:rPr lang="en-US" altLang="en-US" dirty="0"/>
              <a:t>Determine when to stop splitting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082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230FB80-443E-4CD1-BBCF-D536E70DD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determine the Best Split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32CC40A6-0206-4C16-BDCA-E606202C4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66887"/>
            <a:ext cx="5105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+mn-lt"/>
              </a:rPr>
              <a:t>Before Splitting: 10 records of class 0,</a:t>
            </a:r>
            <a:br>
              <a:rPr lang="en-US" altLang="en-US" sz="1800" b="1">
                <a:latin typeface="+mn-lt"/>
              </a:rPr>
            </a:br>
            <a:r>
              <a:rPr lang="en-US" altLang="en-US" sz="1800" b="1">
                <a:latin typeface="+mn-lt"/>
              </a:rPr>
              <a:t>		10 records of class 1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8A5EBB15-3BB0-4BFE-950E-035FB4ED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67375"/>
            <a:ext cx="51054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en-US" altLang="en-US" sz="2200" b="1" dirty="0">
                <a:latin typeface="+mn-lt"/>
              </a:rPr>
              <a:t>Which splitting variable is the best?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04C4C7FB-3CD6-49FD-9AD6-1816B799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5"/>
          <a:stretch/>
        </p:blipFill>
        <p:spPr bwMode="auto">
          <a:xfrm>
            <a:off x="549275" y="2573338"/>
            <a:ext cx="79819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BCC15F47-C4A3-4DA7-8872-1B006C01E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736725"/>
            <a:ext cx="914400" cy="639762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000">
                <a:latin typeface="+mn-lt"/>
              </a:rPr>
              <a:t>C0: 10</a:t>
            </a:r>
            <a:br>
              <a:rPr lang="en-US" altLang="en-US" sz="2000">
                <a:latin typeface="+mn-lt"/>
              </a:rPr>
            </a:br>
            <a:r>
              <a:rPr lang="en-US" altLang="en-US" sz="2000">
                <a:latin typeface="+mn-lt"/>
              </a:rPr>
              <a:t>C1: 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B7ABA7BE-C7B5-4D8F-93B2-C320B025C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Determine the Quality of a Node: </a:t>
            </a:r>
            <a:br>
              <a:rPr lang="en-US" altLang="en-US" dirty="0"/>
            </a:br>
            <a:r>
              <a:rPr lang="en-US" altLang="en-US" dirty="0"/>
              <a:t>Node Impurity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176FD62-BFFE-4CCA-B3CC-51693F5011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1200152"/>
          </a:xfrm>
        </p:spPr>
        <p:txBody>
          <a:bodyPr/>
          <a:lstStyle/>
          <a:p>
            <a:r>
              <a:rPr lang="en-US" altLang="en-US" dirty="0"/>
              <a:t>Nodes represent a subset of data that satisfy the splitting condition. </a:t>
            </a:r>
          </a:p>
          <a:p>
            <a:r>
              <a:rPr lang="en-US" altLang="en-US" dirty="0"/>
              <a:t>We want to create nodes with homogeneous class distributions.</a:t>
            </a:r>
          </a:p>
          <a:p>
            <a:r>
              <a:rPr lang="en-US" altLang="en-US" dirty="0"/>
              <a:t>Need a measure of node impurity:</a:t>
            </a:r>
          </a:p>
          <a:p>
            <a:pPr lvl="1"/>
            <a:endParaRPr lang="en-US" altLang="en-US" dirty="0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A00AC2B-205B-4C67-B9AB-D2C57E6E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4411534"/>
            <a:ext cx="28194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Non-homogeneous,</a:t>
            </a:r>
            <a:br>
              <a:rPr lang="en-US" altLang="en-US" sz="1800" b="1" dirty="0">
                <a:latin typeface="+mn-lt"/>
              </a:rPr>
            </a:br>
            <a:r>
              <a:rPr lang="en-US" altLang="en-US" sz="1800" b="1" dirty="0">
                <a:latin typeface="+mn-lt"/>
              </a:rPr>
              <a:t>High degree of impurity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2DD0C17F-E20B-484A-B037-05BD44C0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4411534"/>
            <a:ext cx="28194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Homogeneous,</a:t>
            </a:r>
            <a:br>
              <a:rPr lang="en-US" altLang="en-US" sz="1800" b="1" dirty="0">
                <a:latin typeface="+mn-lt"/>
              </a:rPr>
            </a:br>
            <a:r>
              <a:rPr lang="en-US" altLang="en-US" sz="1800" b="1" dirty="0">
                <a:latin typeface="+mn-lt"/>
              </a:rPr>
              <a:t>Low degree of impurity</a:t>
            </a:r>
          </a:p>
        </p:txBody>
      </p:sp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3E27622B-8CC9-4555-9BFE-594B40AC7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08124"/>
              </p:ext>
            </p:extLst>
          </p:nvPr>
        </p:nvGraphicFramePr>
        <p:xfrm>
          <a:off x="1295400" y="3076446"/>
          <a:ext cx="2668587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73880" imgH="3369240" progId="">
                  <p:embed/>
                </p:oleObj>
              </mc:Choice>
              <mc:Fallback>
                <p:oleObj r:id="rId3" imgW="5573880" imgH="33692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76446"/>
                        <a:ext cx="2668587" cy="1597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>
            <a:extLst>
              <a:ext uri="{FF2B5EF4-FFF2-40B4-BE49-F238E27FC236}">
                <a16:creationId xmlns:a16="http://schemas.microsoft.com/office/drawing/2014/main" id="{96BF31E9-FCCB-4483-8132-C2F0A772A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107862"/>
              </p:ext>
            </p:extLst>
          </p:nvPr>
        </p:nvGraphicFramePr>
        <p:xfrm>
          <a:off x="5009033" y="3139946"/>
          <a:ext cx="266858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573880" imgH="3369240" progId="">
                  <p:embed/>
                </p:oleObj>
              </mc:Choice>
              <mc:Fallback>
                <p:oleObj r:id="rId5" imgW="5573880" imgH="33692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033" y="3139946"/>
                        <a:ext cx="2668588" cy="1597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6FC6797-6DDE-CC50-ED7B-17A183498E5D}"/>
              </a:ext>
            </a:extLst>
          </p:cNvPr>
          <p:cNvSpPr/>
          <p:nvPr/>
        </p:nvSpPr>
        <p:spPr>
          <a:xfrm>
            <a:off x="5967842" y="2743200"/>
            <a:ext cx="1828800" cy="609600"/>
          </a:xfrm>
          <a:prstGeom prst="wedgeRoundRectCallout">
            <a:avLst>
              <a:gd name="adj1" fmla="val -26238"/>
              <a:gd name="adj2" fmla="val 93581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This is preferred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56CCDB-D785-0FFE-4635-9FD4C86A03C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5403824"/>
            <a:ext cx="7886700" cy="9278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Calibri" panose="020F0502020204030204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Tx/>
            </a:pPr>
            <a:r>
              <a:rPr lang="en-US" altLang="en-US" dirty="0"/>
              <a:t>General rule for measures of impurity: </a:t>
            </a:r>
          </a:p>
          <a:p>
            <a:pPr lvl="1" fontAlgn="auto">
              <a:spcAft>
                <a:spcPts val="0"/>
              </a:spcAft>
              <a:buSzTx/>
            </a:pPr>
            <a:r>
              <a:rPr lang="en-US" altLang="en-US" dirty="0"/>
              <a:t>Smaller is better. </a:t>
            </a:r>
          </a:p>
          <a:p>
            <a:pPr lvl="1" fontAlgn="auto">
              <a:spcAft>
                <a:spcPts val="0"/>
              </a:spcAft>
              <a:buSzTx/>
            </a:pPr>
            <a:r>
              <a:rPr lang="en-US" altLang="en-US" dirty="0"/>
              <a:t>0 represents the complete purity.</a:t>
            </a:r>
          </a:p>
          <a:p>
            <a:pPr lvl="1" fontAlgn="auto">
              <a:spcAft>
                <a:spcPts val="0"/>
              </a:spcAft>
              <a:buSzTx/>
            </a:pPr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0AA84B20-2A90-417C-AE43-E133883D7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r>
              <a:rPr lang="en-US" altLang="en-US" dirty="0"/>
              <a:t>Find the Best Split: General Framework</a:t>
            </a:r>
          </a:p>
        </p:txBody>
      </p:sp>
      <p:sp>
        <p:nvSpPr>
          <p:cNvPr id="39938" name="Oval 2">
            <a:extLst>
              <a:ext uri="{FF2B5EF4-FFF2-40B4-BE49-F238E27FC236}">
                <a16:creationId xmlns:a16="http://schemas.microsoft.com/office/drawing/2014/main" id="{A6656479-026F-4256-887C-24E86D26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2286000"/>
            <a:ext cx="1646237" cy="454025"/>
          </a:xfrm>
          <a:prstGeom prst="ellipse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000">
                <a:latin typeface="+mn-lt"/>
              </a:rPr>
              <a:t>Attribute B</a:t>
            </a:r>
          </a:p>
        </p:txBody>
      </p:sp>
      <p:sp>
        <p:nvSpPr>
          <p:cNvPr id="39939" name="Line 3">
            <a:extLst>
              <a:ext uri="{FF2B5EF4-FFF2-40B4-BE49-F238E27FC236}">
                <a16:creationId xmlns:a16="http://schemas.microsoft.com/office/drawing/2014/main" id="{810E56C6-A8FD-4B91-A876-3FCBC52ACF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0738" y="2743200"/>
            <a:ext cx="1111250" cy="7254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21AD7FDA-22CA-44E6-AF33-606888EE0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743200"/>
            <a:ext cx="1184275" cy="7254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B3290608-D75E-4D61-857A-2116AA87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52" y="2857482"/>
            <a:ext cx="48260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Yes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25D82345-6146-4C77-9B2F-A81187AB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063" y="2859088"/>
            <a:ext cx="460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0A9842FA-44E8-4A44-8EB6-86FE451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468688"/>
            <a:ext cx="936625" cy="341312"/>
          </a:xfrm>
          <a:prstGeom prst="rect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Node N3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F598AE70-F11D-45AB-89B1-4C60588B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3468688"/>
            <a:ext cx="936625" cy="341312"/>
          </a:xfrm>
          <a:prstGeom prst="rect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Node N4</a:t>
            </a:r>
          </a:p>
        </p:txBody>
      </p:sp>
      <p:sp>
        <p:nvSpPr>
          <p:cNvPr id="39945" name="Oval 9">
            <a:extLst>
              <a:ext uri="{FF2B5EF4-FFF2-40B4-BE49-F238E27FC236}">
                <a16:creationId xmlns:a16="http://schemas.microsoft.com/office/drawing/2014/main" id="{4A0680AF-41EA-4762-86E7-75CAA573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2209800"/>
            <a:ext cx="1463675" cy="454025"/>
          </a:xfrm>
          <a:prstGeom prst="ellipse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000">
                <a:latin typeface="+mn-lt"/>
              </a:rPr>
              <a:t>Attribute A</a:t>
            </a:r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0ABE3ABF-F516-4C47-9F67-13EC3C2C72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538" y="2667000"/>
            <a:ext cx="1111250" cy="7254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947" name="Line 11">
            <a:extLst>
              <a:ext uri="{FF2B5EF4-FFF2-40B4-BE49-F238E27FC236}">
                <a16:creationId xmlns:a16="http://schemas.microsoft.com/office/drawing/2014/main" id="{663E70A9-846A-4F55-BAE9-B1C7144FE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667000"/>
            <a:ext cx="1184275" cy="7254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BE6E870F-D016-4F82-9238-0E9E336F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2" y="2781282"/>
            <a:ext cx="48260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Yes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891D3965-6DF3-47F8-AC9C-451699430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2782888"/>
            <a:ext cx="460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</a:t>
            </a:r>
          </a:p>
        </p:txBody>
      </p:sp>
      <p:sp>
        <p:nvSpPr>
          <p:cNvPr id="39950" name="Rectangle 14">
            <a:extLst>
              <a:ext uri="{FF2B5EF4-FFF2-40B4-BE49-F238E27FC236}">
                <a16:creationId xmlns:a16="http://schemas.microsoft.com/office/drawing/2014/main" id="{0F1E2846-D4FD-4431-A56F-A8096B526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92488"/>
            <a:ext cx="936625" cy="341312"/>
          </a:xfrm>
          <a:prstGeom prst="rect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Node N1</a:t>
            </a: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6AD432CF-6CFD-430A-824B-94E07759C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3392488"/>
            <a:ext cx="936625" cy="341312"/>
          </a:xfrm>
          <a:prstGeom prst="rect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 dirty="0">
                <a:latin typeface="+mn-lt"/>
              </a:rPr>
              <a:t>Node N2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F2E7242D-5AA4-4D96-B131-374AFE26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186" y="1358106"/>
            <a:ext cx="1981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Before Splitting:</a:t>
            </a:r>
          </a:p>
        </p:txBody>
      </p:sp>
      <p:graphicFrame>
        <p:nvGraphicFramePr>
          <p:cNvPr id="39953" name="Object 17">
            <a:extLst>
              <a:ext uri="{FF2B5EF4-FFF2-40B4-BE49-F238E27FC236}">
                <a16:creationId xmlns:a16="http://schemas.microsoft.com/office/drawing/2014/main" id="{C8E4D126-52C3-4E12-8D20-002C279BF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14947"/>
              </p:ext>
            </p:extLst>
          </p:nvPr>
        </p:nvGraphicFramePr>
        <p:xfrm>
          <a:off x="-268287" y="3324225"/>
          <a:ext cx="2670176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138720" imgH="3857760" progId="">
                  <p:embed/>
                </p:oleObj>
              </mc:Choice>
              <mc:Fallback>
                <p:oleObj r:id="rId3" imgW="6138720" imgH="385776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8287" y="3324225"/>
                        <a:ext cx="2670176" cy="193357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>
            <a:extLst>
              <a:ext uri="{FF2B5EF4-FFF2-40B4-BE49-F238E27FC236}">
                <a16:creationId xmlns:a16="http://schemas.microsoft.com/office/drawing/2014/main" id="{28450B60-D879-43F9-B758-5E4551A0B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041815"/>
              </p:ext>
            </p:extLst>
          </p:nvPr>
        </p:nvGraphicFramePr>
        <p:xfrm>
          <a:off x="1905000" y="3317875"/>
          <a:ext cx="24066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509440" imgH="2714760" progId="">
                  <p:embed/>
                </p:oleObj>
              </mc:Choice>
              <mc:Fallback>
                <p:oleObj r:id="rId5" imgW="5509440" imgH="271476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17875"/>
                        <a:ext cx="2406650" cy="13303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>
            <a:extLst>
              <a:ext uri="{FF2B5EF4-FFF2-40B4-BE49-F238E27FC236}">
                <a16:creationId xmlns:a16="http://schemas.microsoft.com/office/drawing/2014/main" id="{BC80F10C-8D5A-48CB-9013-57A5A4D84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444031"/>
              </p:ext>
            </p:extLst>
          </p:nvPr>
        </p:nvGraphicFramePr>
        <p:xfrm>
          <a:off x="4722812" y="3429000"/>
          <a:ext cx="2668588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987880" imgH="3933720" progId="">
                  <p:embed/>
                </p:oleObj>
              </mc:Choice>
              <mc:Fallback>
                <p:oleObj r:id="rId7" imgW="5987880" imgH="39337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3429000"/>
                        <a:ext cx="2668588" cy="197008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20">
            <a:extLst>
              <a:ext uri="{FF2B5EF4-FFF2-40B4-BE49-F238E27FC236}">
                <a16:creationId xmlns:a16="http://schemas.microsoft.com/office/drawing/2014/main" id="{CD56545E-1136-436D-A54F-452670EE4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86239"/>
              </p:ext>
            </p:extLst>
          </p:nvPr>
        </p:nvGraphicFramePr>
        <p:xfrm>
          <a:off x="7010400" y="3457575"/>
          <a:ext cx="20574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831560" imgH="2739960" progId="">
                  <p:embed/>
                </p:oleObj>
              </mc:Choice>
              <mc:Fallback>
                <p:oleObj r:id="rId9" imgW="4831560" imgH="273996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57575"/>
                        <a:ext cx="2057400" cy="13430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>
            <a:extLst>
              <a:ext uri="{FF2B5EF4-FFF2-40B4-BE49-F238E27FC236}">
                <a16:creationId xmlns:a16="http://schemas.microsoft.com/office/drawing/2014/main" id="{32FB86C3-BAE1-4C8B-99A2-6FCBE3962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82723"/>
              </p:ext>
            </p:extLst>
          </p:nvPr>
        </p:nvGraphicFramePr>
        <p:xfrm>
          <a:off x="3382963" y="1244599"/>
          <a:ext cx="2668587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572800" imgH="3371040" progId="">
                  <p:embed/>
                </p:oleObj>
              </mc:Choice>
              <mc:Fallback>
                <p:oleObj r:id="rId11" imgW="5572800" imgH="337104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1244599"/>
                        <a:ext cx="2668587" cy="1597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58" name="Group 22">
            <a:extLst>
              <a:ext uri="{FF2B5EF4-FFF2-40B4-BE49-F238E27FC236}">
                <a16:creationId xmlns:a16="http://schemas.microsoft.com/office/drawing/2014/main" id="{1D6925A3-BB9B-4CF5-8BBA-CB09AF830B29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692274"/>
            <a:ext cx="1293813" cy="401638"/>
            <a:chOff x="3600" y="1012"/>
            <a:chExt cx="815" cy="253"/>
          </a:xfrm>
        </p:grpSpPr>
        <p:sp>
          <p:nvSpPr>
            <p:cNvPr id="39959" name="Line 23">
              <a:extLst>
                <a:ext uri="{FF2B5EF4-FFF2-40B4-BE49-F238E27FC236}">
                  <a16:creationId xmlns:a16="http://schemas.microsoft.com/office/drawing/2014/main" id="{CE65D344-7C7D-45DA-9CC6-A21042AFF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156"/>
              <a:ext cx="335" cy="0"/>
            </a:xfrm>
            <a:prstGeom prst="line">
              <a:avLst/>
            </a:prstGeom>
            <a:noFill/>
            <a:ln w="38160" cap="flat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960" name="Text Box 24">
              <a:extLst>
                <a:ext uri="{FF2B5EF4-FFF2-40B4-BE49-F238E27FC236}">
                  <a16:creationId xmlns:a16="http://schemas.microsoft.com/office/drawing/2014/main" id="{A5777D1C-0ECF-4E79-A732-964773EC4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012"/>
              <a:ext cx="43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n-US" altLang="en-US" sz="2000" b="1">
                  <a:latin typeface="+mn-lt"/>
                </a:rPr>
                <a:t>M0</a:t>
              </a:r>
            </a:p>
          </p:txBody>
        </p:sp>
      </p:grpSp>
      <p:grpSp>
        <p:nvGrpSpPr>
          <p:cNvPr id="39961" name="Group 25">
            <a:extLst>
              <a:ext uri="{FF2B5EF4-FFF2-40B4-BE49-F238E27FC236}">
                <a16:creationId xmlns:a16="http://schemas.microsoft.com/office/drawing/2014/main" id="{1AEF498E-812F-42CE-BAC0-F5D66620EA3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267200"/>
            <a:ext cx="7999413" cy="858838"/>
            <a:chOff x="384" y="2940"/>
            <a:chExt cx="5039" cy="541"/>
          </a:xfrm>
        </p:grpSpPr>
        <p:sp>
          <p:nvSpPr>
            <p:cNvPr id="39962" name="Text Box 26">
              <a:extLst>
                <a:ext uri="{FF2B5EF4-FFF2-40B4-BE49-F238E27FC236}">
                  <a16:creationId xmlns:a16="http://schemas.microsoft.com/office/drawing/2014/main" id="{6E303916-C8D4-4919-B75E-F38733019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228"/>
              <a:ext cx="43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n-US" altLang="en-US" sz="2000" b="1" dirty="0">
                  <a:latin typeface="+mn-lt"/>
                </a:rPr>
                <a:t>M1</a:t>
              </a:r>
            </a:p>
          </p:txBody>
        </p:sp>
        <p:sp>
          <p:nvSpPr>
            <p:cNvPr id="39963" name="Text Box 27">
              <a:extLst>
                <a:ext uri="{FF2B5EF4-FFF2-40B4-BE49-F238E27FC236}">
                  <a16:creationId xmlns:a16="http://schemas.microsoft.com/office/drawing/2014/main" id="{838D84F9-DD16-4AD4-94C5-6EA1D1A63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218"/>
              <a:ext cx="43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n-US" altLang="en-US" sz="2000" b="1">
                  <a:latin typeface="+mn-lt"/>
                </a:rPr>
                <a:t>M2</a:t>
              </a:r>
            </a:p>
          </p:txBody>
        </p:sp>
        <p:sp>
          <p:nvSpPr>
            <p:cNvPr id="39964" name="Text Box 28">
              <a:extLst>
                <a:ext uri="{FF2B5EF4-FFF2-40B4-BE49-F238E27FC236}">
                  <a16:creationId xmlns:a16="http://schemas.microsoft.com/office/drawing/2014/main" id="{E7512A2C-E90F-44EA-AB22-1707BDE2D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218"/>
              <a:ext cx="43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n-US" altLang="en-US" sz="2000" b="1">
                  <a:latin typeface="+mn-lt"/>
                </a:rPr>
                <a:t>M3</a:t>
              </a:r>
            </a:p>
          </p:txBody>
        </p:sp>
        <p:sp>
          <p:nvSpPr>
            <p:cNvPr id="39965" name="Text Box 29">
              <a:extLst>
                <a:ext uri="{FF2B5EF4-FFF2-40B4-BE49-F238E27FC236}">
                  <a16:creationId xmlns:a16="http://schemas.microsoft.com/office/drawing/2014/main" id="{B3EC6CC8-3490-484F-90AA-AA4BE778D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218"/>
              <a:ext cx="43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n-US" altLang="en-US" sz="2000" b="1">
                  <a:latin typeface="+mn-lt"/>
                </a:rPr>
                <a:t>M4</a:t>
              </a:r>
            </a:p>
          </p:txBody>
        </p:sp>
        <p:sp>
          <p:nvSpPr>
            <p:cNvPr id="39966" name="Line 30">
              <a:extLst>
                <a:ext uri="{FF2B5EF4-FFF2-40B4-BE49-F238E27FC236}">
                  <a16:creationId xmlns:a16="http://schemas.microsoft.com/office/drawing/2014/main" id="{329014A4-F4C8-4FA8-BE96-C788A9749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940"/>
              <a:ext cx="0" cy="287"/>
            </a:xfrm>
            <a:prstGeom prst="line">
              <a:avLst/>
            </a:prstGeom>
            <a:noFill/>
            <a:ln w="38160" cap="flat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967" name="Line 31">
              <a:extLst>
                <a:ext uri="{FF2B5EF4-FFF2-40B4-BE49-F238E27FC236}">
                  <a16:creationId xmlns:a16="http://schemas.microsoft.com/office/drawing/2014/main" id="{7EEA3B07-356A-4F42-B4B0-4EC014A97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40"/>
              <a:ext cx="0" cy="287"/>
            </a:xfrm>
            <a:prstGeom prst="line">
              <a:avLst/>
            </a:prstGeom>
            <a:noFill/>
            <a:ln w="38160" cap="flat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968" name="Line 32">
              <a:extLst>
                <a:ext uri="{FF2B5EF4-FFF2-40B4-BE49-F238E27FC236}">
                  <a16:creationId xmlns:a16="http://schemas.microsoft.com/office/drawing/2014/main" id="{D268005E-DA4F-4302-9413-F653C19B7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40"/>
              <a:ext cx="0" cy="287"/>
            </a:xfrm>
            <a:prstGeom prst="line">
              <a:avLst/>
            </a:prstGeom>
            <a:noFill/>
            <a:ln w="38160" cap="flat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969" name="Line 33">
              <a:extLst>
                <a:ext uri="{FF2B5EF4-FFF2-40B4-BE49-F238E27FC236}">
                  <a16:creationId xmlns:a16="http://schemas.microsoft.com/office/drawing/2014/main" id="{D7A394E5-7C1E-4B7D-93B6-5D4616EAE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940"/>
              <a:ext cx="0" cy="287"/>
            </a:xfrm>
            <a:prstGeom prst="line">
              <a:avLst/>
            </a:prstGeom>
            <a:noFill/>
            <a:ln w="38160" cap="flat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970" name="AutoShape 34">
            <a:extLst>
              <a:ext uri="{FF2B5EF4-FFF2-40B4-BE49-F238E27FC236}">
                <a16:creationId xmlns:a16="http://schemas.microsoft.com/office/drawing/2014/main" id="{7D2A0BA4-006F-4762-9E48-6C9176CC1268}"/>
              </a:ext>
            </a:extLst>
          </p:cNvPr>
          <p:cNvSpPr>
            <a:spLocks/>
          </p:cNvSpPr>
          <p:nvPr/>
        </p:nvSpPr>
        <p:spPr bwMode="auto">
          <a:xfrm rot="16200000">
            <a:off x="1828800" y="3992562"/>
            <a:ext cx="304800" cy="2438400"/>
          </a:xfrm>
          <a:prstGeom prst="leftBrace">
            <a:avLst>
              <a:gd name="adj1" fmla="val 66667"/>
              <a:gd name="adj2" fmla="val 50963"/>
            </a:avLst>
          </a:prstGeom>
          <a:noFill/>
          <a:ln w="255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9971" name="AutoShape 35">
            <a:extLst>
              <a:ext uri="{FF2B5EF4-FFF2-40B4-BE49-F238E27FC236}">
                <a16:creationId xmlns:a16="http://schemas.microsoft.com/office/drawing/2014/main" id="{F319D2C0-D50E-4D7E-9281-E893EE6B007D}"/>
              </a:ext>
            </a:extLst>
          </p:cNvPr>
          <p:cNvSpPr>
            <a:spLocks/>
          </p:cNvSpPr>
          <p:nvPr/>
        </p:nvSpPr>
        <p:spPr bwMode="auto">
          <a:xfrm rot="16200000">
            <a:off x="7010400" y="3992562"/>
            <a:ext cx="304800" cy="2438400"/>
          </a:xfrm>
          <a:prstGeom prst="leftBrace">
            <a:avLst>
              <a:gd name="adj1" fmla="val 66667"/>
              <a:gd name="adj2" fmla="val 50963"/>
            </a:avLst>
          </a:prstGeom>
          <a:noFill/>
          <a:ln w="255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9972" name="Text Box 36">
            <a:extLst>
              <a:ext uri="{FF2B5EF4-FFF2-40B4-BE49-F238E27FC236}">
                <a16:creationId xmlns:a16="http://schemas.microsoft.com/office/drawing/2014/main" id="{CF5BE0E3-5E52-4334-A927-3066D799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5376862"/>
            <a:ext cx="685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 dirty="0">
                <a:latin typeface="+mn-lt"/>
              </a:rPr>
              <a:t>MA </a:t>
            </a:r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D54EF38F-7015-4DBD-9EFF-F32083086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392737"/>
            <a:ext cx="685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 dirty="0">
                <a:latin typeface="+mn-lt"/>
              </a:rPr>
              <a:t>MB</a:t>
            </a:r>
          </a:p>
        </p:txBody>
      </p:sp>
      <p:sp>
        <p:nvSpPr>
          <p:cNvPr id="39974" name="Text Box 38">
            <a:extLst>
              <a:ext uri="{FF2B5EF4-FFF2-40B4-BE49-F238E27FC236}">
                <a16:creationId xmlns:a16="http://schemas.microsoft.com/office/drawing/2014/main" id="{5E05A091-D6C9-422B-BFD6-74D10FF80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7" y="5880036"/>
            <a:ext cx="702945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We look at the improvement called the gain: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b="1" dirty="0">
                <a:latin typeface="+mn-lt"/>
              </a:rPr>
              <a:t>Gain = M0 – MA vs. M0 – MB   → </a:t>
            </a:r>
            <a:r>
              <a:rPr lang="en-US" altLang="en-US" sz="2000" dirty="0">
                <a:latin typeface="+mn-lt"/>
              </a:rPr>
              <a:t>Choose best split </a:t>
            </a:r>
          </a:p>
        </p:txBody>
      </p:sp>
      <p:sp>
        <p:nvSpPr>
          <p:cNvPr id="39975" name="Text Box 39">
            <a:extLst>
              <a:ext uri="{FF2B5EF4-FFF2-40B4-BE49-F238E27FC236}">
                <a16:creationId xmlns:a16="http://schemas.microsoft.com/office/drawing/2014/main" id="{4DF92C90-2E18-4C31-86D2-371C4BB80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50603"/>
            <a:ext cx="7997825" cy="45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dirty="0">
                <a:latin typeface="+mn-lt"/>
              </a:rPr>
              <a:t>Assume we have a measure </a:t>
            </a:r>
            <a:r>
              <a:rPr lang="en-US" altLang="en-US" sz="2000" b="1" dirty="0">
                <a:latin typeface="+mn-lt"/>
              </a:rPr>
              <a:t>M</a:t>
            </a:r>
            <a:r>
              <a:rPr lang="en-US" altLang="en-US" sz="2000" dirty="0">
                <a:latin typeface="+mn-lt"/>
              </a:rPr>
              <a:t> that tells us how "pure" a node is.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C9711-9D1B-0E18-D4A1-2BED737A7767}"/>
              </a:ext>
            </a:extLst>
          </p:cNvPr>
          <p:cNvSpPr txBox="1"/>
          <p:nvPr/>
        </p:nvSpPr>
        <p:spPr>
          <a:xfrm>
            <a:off x="3450437" y="4740275"/>
            <a:ext cx="2075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Aggregate the purity measure of the child nodes into a single number.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B5BB04F1-8C77-4128-8E85-DA0D9E7CA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Measures of Node Impurity</a:t>
            </a:r>
          </a:p>
        </p:txBody>
      </p:sp>
      <p:graphicFrame>
        <p:nvGraphicFramePr>
          <p:cNvPr id="40964" name="Rectangle 2">
            <a:extLst>
              <a:ext uri="{FF2B5EF4-FFF2-40B4-BE49-F238E27FC236}">
                <a16:creationId xmlns:a16="http://schemas.microsoft.com/office/drawing/2014/main" id="{B99895E5-666D-4F69-BDD4-743EFBAFD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3311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03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C052D7BC-8E1F-4484-BD30-A83378D45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 of Impurity: Gini Index of a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>
                <a:extLst>
                  <a:ext uri="{FF2B5EF4-FFF2-40B4-BE49-F238E27FC236}">
                    <a16:creationId xmlns:a16="http://schemas.microsoft.com/office/drawing/2014/main" id="{B987B784-BD87-4A43-9BA5-85C27CABF7E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600200"/>
                <a:ext cx="7886700" cy="4267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/>
                  <a:t>Gini Index for a given node t 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lvl="2"/>
                <a:endParaRPr lang="en-US" altLang="en-US" dirty="0"/>
              </a:p>
              <a:p>
                <a:pPr marL="685800" lvl="2" indent="0">
                  <a:buNone/>
                </a:pPr>
                <a:r>
                  <a:rPr lang="en-US" altLang="en-US" sz="1700" dirty="0"/>
                  <a:t>     </a:t>
                </a:r>
                <a14:m>
                  <m:oMath xmlns:m="http://schemas.openxmlformats.org/officeDocument/2006/math">
                    <m:r>
                      <a:rPr lang="en-US" altLang="en-US" sz="17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700" i="1" dirty="0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altLang="en-US" sz="17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17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sz="17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7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1700" dirty="0"/>
                  <a:t>is estimated as the relative frequency of class j at node t</a:t>
                </a:r>
              </a:p>
              <a:p>
                <a:pPr lvl="2"/>
                <a:endParaRPr lang="en-US" altLang="en-US" dirty="0"/>
              </a:p>
              <a:p>
                <a:r>
                  <a:rPr lang="en-US" altLang="en-US" dirty="0"/>
                  <a:t>Origin: The Gini index is a measure of statistical dispersion intended to represent the income inequality within nations. Here it is used as a statistical measure that quantifies how mixed or impure the class distribution in a node is.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Maximum Impurity: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1 – 1/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dirty="0"/>
                  <a:t>(number of classes) when records are equally distributed among all classes. For a binary decision it is 0.5.</a:t>
                </a:r>
              </a:p>
              <a:p>
                <a:r>
                  <a:rPr lang="en-US" altLang="en-US" dirty="0"/>
                  <a:t>Minimum Impurity: 0 when all records belong to one class.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Examples:</a:t>
                </a:r>
              </a:p>
            </p:txBody>
          </p:sp>
        </mc:Choice>
        <mc:Fallback xmlns="">
          <p:sp>
            <p:nvSpPr>
              <p:cNvPr id="41986" name="Rectangle 2">
                <a:extLst>
                  <a:ext uri="{FF2B5EF4-FFF2-40B4-BE49-F238E27FC236}">
                    <a16:creationId xmlns:a16="http://schemas.microsoft.com/office/drawing/2014/main" id="{B987B784-BD87-4A43-9BA5-85C27CABF7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0200"/>
                <a:ext cx="7886700" cy="4267200"/>
              </a:xfrm>
              <a:blipFill>
                <a:blip r:embed="rId3"/>
                <a:stretch>
                  <a:fillRect l="-309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1DE56D02-5C02-49F0-B20C-E006EA300C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50" y="5300663"/>
          <a:ext cx="2630488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00000" imgH="3116520" progId="">
                  <p:embed/>
                </p:oleObj>
              </mc:Choice>
              <mc:Fallback>
                <p:oleObj r:id="rId4" imgW="6300000" imgH="31165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5300663"/>
                        <a:ext cx="2630488" cy="1277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0F77CC3F-9531-46CD-8E62-B1E79B8E8F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0588" y="5310188"/>
          <a:ext cx="2022475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54600" imgH="3453120" progId="">
                  <p:embed/>
                </p:oleObj>
              </mc:Choice>
              <mc:Fallback>
                <p:oleObj r:id="rId6" imgW="4854600" imgH="34531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5310188"/>
                        <a:ext cx="2022475" cy="1414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>
            <a:extLst>
              <a:ext uri="{FF2B5EF4-FFF2-40B4-BE49-F238E27FC236}">
                <a16:creationId xmlns:a16="http://schemas.microsoft.com/office/drawing/2014/main" id="{D5778E37-AF11-45F3-910C-DF392ABE4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1113" y="5281613"/>
          <a:ext cx="1801812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318560" imgH="2962800" progId="">
                  <p:embed/>
                </p:oleObj>
              </mc:Choice>
              <mc:Fallback>
                <p:oleObj r:id="rId8" imgW="4318560" imgH="29628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5281613"/>
                        <a:ext cx="1801812" cy="12144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>
            <a:extLst>
              <a:ext uri="{FF2B5EF4-FFF2-40B4-BE49-F238E27FC236}">
                <a16:creationId xmlns:a16="http://schemas.microsoft.com/office/drawing/2014/main" id="{0ACC9F5B-8E36-4A49-B5C6-D28FF581BA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5297488"/>
          <a:ext cx="178593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290840" imgH="3037680" progId="">
                  <p:embed/>
                </p:oleObj>
              </mc:Choice>
              <mc:Fallback>
                <p:oleObj r:id="rId10" imgW="4290840" imgH="30376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297488"/>
                        <a:ext cx="1785937" cy="123983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E53536-454F-4D00-89B1-891FDAD83280}"/>
                  </a:ext>
                </a:extLst>
              </p:cNvPr>
              <p:cNvSpPr txBox="1"/>
              <p:nvPr/>
            </p:nvSpPr>
            <p:spPr>
              <a:xfrm>
                <a:off x="1447991" y="2113848"/>
                <a:ext cx="5814028" cy="7817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𝐺𝐼𝑁𝐼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E53536-454F-4D00-89B1-891FDAD83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91" y="2113848"/>
                <a:ext cx="5814028" cy="7817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81649EBF-BBDD-49E3-89B0-0B9B4631D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Examples: Gini Index of a Node</a:t>
            </a:r>
          </a:p>
        </p:txBody>
      </p:sp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C992480A-7CDC-4544-AA44-3A330B9AC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45412"/>
              </p:ext>
            </p:extLst>
          </p:nvPr>
        </p:nvGraphicFramePr>
        <p:xfrm>
          <a:off x="4572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239280" imgH="1357560" progId="">
                  <p:embed/>
                </p:oleObj>
              </mc:Choice>
              <mc:Fallback>
                <p:oleObj r:id="rId3" imgW="3239280" imgH="1357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AB425BEA-8D7E-4053-B65C-F468B06AA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735680"/>
              </p:ext>
            </p:extLst>
          </p:nvPr>
        </p:nvGraphicFramePr>
        <p:xfrm>
          <a:off x="5334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239280" imgH="1381680" progId="">
                  <p:embed/>
                </p:oleObj>
              </mc:Choice>
              <mc:Fallback>
                <p:oleObj r:id="rId5" imgW="3239280" imgH="13816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567A71DE-AF58-4985-B1DA-20E5FEC75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242300"/>
              </p:ext>
            </p:extLst>
          </p:nvPr>
        </p:nvGraphicFramePr>
        <p:xfrm>
          <a:off x="5334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239280" imgH="1357560" progId="">
                  <p:embed/>
                </p:oleObj>
              </mc:Choice>
              <mc:Fallback>
                <p:oleObj r:id="rId7" imgW="3239280" imgH="13575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5">
            <a:extLst>
              <a:ext uri="{FF2B5EF4-FFF2-40B4-BE49-F238E27FC236}">
                <a16:creationId xmlns:a16="http://schemas.microsoft.com/office/drawing/2014/main" id="{6B79A8DB-157C-4074-9304-99EC99666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39975"/>
            <a:ext cx="5181600" cy="8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P(C1) = 0/6 = 0     P(C2) = 6/6 = 1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Gini = 1 – P(C1)</a:t>
            </a:r>
            <a:r>
              <a:rPr lang="en-US" altLang="en-US" sz="2000" baseline="30000">
                <a:latin typeface="+mn-lt"/>
              </a:rPr>
              <a:t>2 </a:t>
            </a:r>
            <a:r>
              <a:rPr lang="en-US" altLang="en-US" sz="2000">
                <a:latin typeface="+mn-lt"/>
              </a:rPr>
              <a:t>– P(C2)</a:t>
            </a:r>
            <a:r>
              <a:rPr lang="en-US" altLang="en-US" sz="2000" baseline="30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= 1 – 0 – 1 = </a:t>
            </a:r>
            <a:r>
              <a:rPr lang="en-US" altLang="en-US" sz="2000" b="1">
                <a:latin typeface="+mn-lt"/>
              </a:rPr>
              <a:t>0 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C685F3CD-A033-4A72-9EB5-4F3AE6A7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7938"/>
            <a:ext cx="5181600" cy="8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P(C1) = 1/6          P(C2) = 5/6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Gini = 1 – (1/6)</a:t>
            </a:r>
            <a:r>
              <a:rPr lang="en-US" altLang="en-US" sz="2000" baseline="30000">
                <a:latin typeface="+mn-lt"/>
              </a:rPr>
              <a:t>2 </a:t>
            </a:r>
            <a:r>
              <a:rPr lang="en-US" altLang="en-US" sz="2000">
                <a:latin typeface="+mn-lt"/>
              </a:rPr>
              <a:t>– (5/6)</a:t>
            </a:r>
            <a:r>
              <a:rPr lang="en-US" altLang="en-US" sz="2000" baseline="30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= </a:t>
            </a:r>
            <a:r>
              <a:rPr lang="en-US" altLang="en-US" sz="2000" b="1">
                <a:latin typeface="+mn-lt"/>
              </a:rPr>
              <a:t>0.278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88BA2B9A-8EE8-48CA-8884-5EA8B93F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181600" cy="8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P(C1) = 2/6          P(C2) = 4/6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Gini = 1 – (2/6)</a:t>
            </a:r>
            <a:r>
              <a:rPr lang="en-US" altLang="en-US" sz="2000" baseline="30000">
                <a:latin typeface="+mn-lt"/>
              </a:rPr>
              <a:t>2 </a:t>
            </a:r>
            <a:r>
              <a:rPr lang="en-US" altLang="en-US" sz="2000">
                <a:latin typeface="+mn-lt"/>
              </a:rPr>
              <a:t>– (4/6)</a:t>
            </a:r>
            <a:r>
              <a:rPr lang="en-US" altLang="en-US" sz="2000" baseline="30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= </a:t>
            </a:r>
            <a:r>
              <a:rPr lang="en-US" altLang="en-US" sz="2000" b="1">
                <a:latin typeface="+mn-lt"/>
              </a:rPr>
              <a:t>0.444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357EC462-6D9D-4F80-A452-4B2661B20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308725"/>
            <a:ext cx="4206875" cy="457200"/>
          </a:xfrm>
          <a:prstGeom prst="rect">
            <a:avLst/>
          </a:prstGeom>
          <a:solidFill>
            <a:srgbClr val="FFFFFF">
              <a:alpha val="20000"/>
            </a:srgbClr>
          </a:solidFill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54000" rIns="99000" bIns="54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Maximal impurity here is ½ = 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BB21C-7229-42D0-B86E-DB5993D7A78E}"/>
                  </a:ext>
                </a:extLst>
              </p:cNvPr>
              <p:cNvSpPr txBox="1"/>
              <p:nvPr/>
            </p:nvSpPr>
            <p:spPr>
              <a:xfrm>
                <a:off x="3048000" y="1361724"/>
                <a:ext cx="3035895" cy="7817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𝐺𝐼𝑁𝐼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BB21C-7229-42D0-B86E-DB5993D7A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361724"/>
                <a:ext cx="3035895" cy="7817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30F9F612-5746-45F5-8765-0353E582B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Splitting Based on the Gini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Rectangle 2">
                <a:extLst>
                  <a:ext uri="{FF2B5EF4-FFF2-40B4-BE49-F238E27FC236}">
                    <a16:creationId xmlns:a16="http://schemas.microsoft.com/office/drawing/2014/main" id="{5F3DDE56-7FD3-4A9C-A861-24B9A37667B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47800"/>
                <a:ext cx="7886700" cy="47291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en-US" dirty="0"/>
                  <a:t>When a node p is split into k partitions (children), the quality of the split is computed as a weighted sum: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	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         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is the number of records at child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/>
                  <a:t>, </a:t>
                </a:r>
                <a:br>
                  <a:rPr lang="en-US" altLang="en-US" dirty="0"/>
                </a:br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 is the number of records at node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Used in the algorithms CART, SLIQ, SPRINT.</a:t>
                </a:r>
              </a:p>
            </p:txBody>
          </p:sp>
        </mc:Choice>
        <mc:Fallback xmlns="">
          <p:sp>
            <p:nvSpPr>
              <p:cNvPr id="44034" name="Rectangle 2">
                <a:extLst>
                  <a:ext uri="{FF2B5EF4-FFF2-40B4-BE49-F238E27FC236}">
                    <a16:creationId xmlns:a16="http://schemas.microsoft.com/office/drawing/2014/main" id="{5F3DDE56-7FD3-4A9C-A861-24B9A3766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4729163"/>
              </a:xfrm>
              <a:blipFill>
                <a:blip r:embed="rId3"/>
                <a:stretch>
                  <a:fillRect l="-696" t="-2194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Rectangle 4">
                <a:extLst>
                  <a:ext uri="{FF2B5EF4-FFF2-40B4-BE49-F238E27FC236}">
                    <a16:creationId xmlns:a16="http://schemas.microsoft.com/office/drawing/2014/main" id="{4B7E63F7-F4EA-4108-BF19-5F0BF2999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6475" y="1982788"/>
                <a:ext cx="1371600" cy="549275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1600" b="0" i="1" dirty="0" smtClean="0">
                          <a:latin typeface="Cambria Math" panose="02040503050406030204" pitchFamily="18" charset="0"/>
                        </a:rPr>
                        <m:t>𝐼𝑁𝐼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1600" dirty="0"/>
              </a:p>
            </p:txBody>
          </p:sp>
        </mc:Choice>
        <mc:Fallback xmlns="">
          <p:sp>
            <p:nvSpPr>
              <p:cNvPr id="44036" name="Rectangle 4">
                <a:extLst>
                  <a:ext uri="{FF2B5EF4-FFF2-40B4-BE49-F238E27FC236}">
                    <a16:creationId xmlns:a16="http://schemas.microsoft.com/office/drawing/2014/main" id="{4B7E63F7-F4EA-4108-BF19-5F0BF2999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6475" y="1982788"/>
                <a:ext cx="1371600" cy="549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5">
                <a:extLst>
                  <a:ext uri="{FF2B5EF4-FFF2-40B4-BE49-F238E27FC236}">
                    <a16:creationId xmlns:a16="http://schemas.microsoft.com/office/drawing/2014/main" id="{6F9A71DF-23DF-495C-ACDE-7CB4CF66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275" y="3243263"/>
                <a:ext cx="1371600" cy="549275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1600" b="0" i="1" dirty="0" smtClean="0">
                          <a:latin typeface="Cambria Math" panose="02040503050406030204" pitchFamily="18" charset="0"/>
                        </a:rPr>
                        <m:t>𝐼𝑁𝐼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(1)  −</m:t>
                      </m:r>
                      <m:sSub>
                        <m:sSubPr>
                          <m:ctrlPr>
                            <a:rPr lang="en-US" alt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1600" dirty="0"/>
              </a:p>
            </p:txBody>
          </p:sp>
        </mc:Choice>
        <mc:Fallback xmlns="">
          <p:sp>
            <p:nvSpPr>
              <p:cNvPr id="44037" name="Rectangle 5">
                <a:extLst>
                  <a:ext uri="{FF2B5EF4-FFF2-40B4-BE49-F238E27FC236}">
                    <a16:creationId xmlns:a16="http://schemas.microsoft.com/office/drawing/2014/main" id="{6F9A71DF-23DF-495C-ACDE-7CB4CF66D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9275" y="3243263"/>
                <a:ext cx="1371600" cy="549275"/>
              </a:xfrm>
              <a:prstGeom prst="rect">
                <a:avLst/>
              </a:prstGeom>
              <a:blipFill>
                <a:blip r:embed="rId5"/>
                <a:stretch>
                  <a:fillRect l="-2203"/>
                </a:stretch>
              </a:blipFill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8" name="Rectangle 6">
                <a:extLst>
                  <a:ext uri="{FF2B5EF4-FFF2-40B4-BE49-F238E27FC236}">
                    <a16:creationId xmlns:a16="http://schemas.microsoft.com/office/drawing/2014/main" id="{762105B6-2748-466B-8AF8-460FB928C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963" y="3243263"/>
                <a:ext cx="1371600" cy="549275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1600" b="0" i="1" dirty="0" smtClean="0">
                          <a:latin typeface="Cambria Math" panose="02040503050406030204" pitchFamily="18" charset="0"/>
                        </a:rPr>
                        <m:t>𝐼𝑁𝐼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) − </m:t>
                      </m:r>
                      <m:sSub>
                        <m:sSubPr>
                          <m:ctrlPr>
                            <a:rPr lang="en-US" alt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1600" dirty="0"/>
              </a:p>
            </p:txBody>
          </p:sp>
        </mc:Choice>
        <mc:Fallback xmlns="">
          <p:sp>
            <p:nvSpPr>
              <p:cNvPr id="44038" name="Rectangle 6">
                <a:extLst>
                  <a:ext uri="{FF2B5EF4-FFF2-40B4-BE49-F238E27FC236}">
                    <a16:creationId xmlns:a16="http://schemas.microsoft.com/office/drawing/2014/main" id="{762105B6-2748-466B-8AF8-460FB928C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9963" y="3243263"/>
                <a:ext cx="1371600" cy="549275"/>
              </a:xfrm>
              <a:prstGeom prst="rect">
                <a:avLst/>
              </a:prstGeom>
              <a:blipFill>
                <a:blip r:embed="rId6"/>
                <a:stretch>
                  <a:fillRect l="-2643"/>
                </a:stretch>
              </a:blipFill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39" name="Rectangle 7">
                <a:extLst>
                  <a:ext uri="{FF2B5EF4-FFF2-40B4-BE49-F238E27FC236}">
                    <a16:creationId xmlns:a16="http://schemas.microsoft.com/office/drawing/2014/main" id="{CFDB4EC4-B3DF-4755-907D-3D92FDCFF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863" y="3243263"/>
                <a:ext cx="1371600" cy="549275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1600" b="0" i="1" dirty="0" smtClean="0">
                          <a:latin typeface="Cambria Math" panose="02040503050406030204" pitchFamily="18" charset="0"/>
                        </a:rPr>
                        <m:t>𝐼𝑁𝐼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) −</m:t>
                      </m:r>
                      <m:sSub>
                        <m:sSubPr>
                          <m:ctrlPr>
                            <a:rPr lang="en-US" alt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sz="16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en-US" sz="1600" dirty="0"/>
              </a:p>
            </p:txBody>
          </p:sp>
        </mc:Choice>
        <mc:Fallback xmlns="">
          <p:sp>
            <p:nvSpPr>
              <p:cNvPr id="44039" name="Rectangle 7">
                <a:extLst>
                  <a:ext uri="{FF2B5EF4-FFF2-40B4-BE49-F238E27FC236}">
                    <a16:creationId xmlns:a16="http://schemas.microsoft.com/office/drawing/2014/main" id="{CFDB4EC4-B3DF-4755-907D-3D92FDCFF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8863" y="3243263"/>
                <a:ext cx="1371600" cy="549275"/>
              </a:xfrm>
              <a:prstGeom prst="rect">
                <a:avLst/>
              </a:prstGeom>
              <a:blipFill>
                <a:blip r:embed="rId7"/>
                <a:stretch>
                  <a:fillRect l="-1322"/>
                </a:stretch>
              </a:blipFill>
              <a:ln w="9525" cap="flat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040" name="AutoShape 8">
            <a:extLst>
              <a:ext uri="{FF2B5EF4-FFF2-40B4-BE49-F238E27FC236}">
                <a16:creationId xmlns:a16="http://schemas.microsoft.com/office/drawing/2014/main" id="{0F74D71E-5B23-4CE5-90A6-B5B939EB590F}"/>
              </a:ext>
            </a:extLst>
          </p:cNvPr>
          <p:cNvCxnSpPr>
            <a:cxnSpLocks noChangeShapeType="1"/>
            <a:stCxn id="44037" idx="0"/>
            <a:endCxn id="44036" idx="2"/>
          </p:cNvCxnSpPr>
          <p:nvPr/>
        </p:nvCxnSpPr>
        <p:spPr bwMode="auto">
          <a:xfrm flipV="1">
            <a:off x="2505075" y="2532063"/>
            <a:ext cx="1728788" cy="7112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1" name="AutoShape 9">
            <a:extLst>
              <a:ext uri="{FF2B5EF4-FFF2-40B4-BE49-F238E27FC236}">
                <a16:creationId xmlns:a16="http://schemas.microsoft.com/office/drawing/2014/main" id="{62054305-A798-440B-B59E-F51D6D29A4E2}"/>
              </a:ext>
            </a:extLst>
          </p:cNvPr>
          <p:cNvCxnSpPr>
            <a:cxnSpLocks noChangeShapeType="1"/>
            <a:stCxn id="44036" idx="2"/>
            <a:endCxn id="44038" idx="0"/>
          </p:cNvCxnSpPr>
          <p:nvPr/>
        </p:nvCxnSpPr>
        <p:spPr bwMode="auto">
          <a:xfrm flipH="1">
            <a:off x="4195763" y="2532063"/>
            <a:ext cx="34925" cy="7112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042" name="AutoShape 10">
            <a:extLst>
              <a:ext uri="{FF2B5EF4-FFF2-40B4-BE49-F238E27FC236}">
                <a16:creationId xmlns:a16="http://schemas.microsoft.com/office/drawing/2014/main" id="{1073F767-AB97-4684-B9CE-07877277E625}"/>
              </a:ext>
            </a:extLst>
          </p:cNvPr>
          <p:cNvCxnSpPr>
            <a:cxnSpLocks noChangeShapeType="1"/>
            <a:stCxn id="44036" idx="2"/>
            <a:endCxn id="44039" idx="0"/>
          </p:cNvCxnSpPr>
          <p:nvPr/>
        </p:nvCxnSpPr>
        <p:spPr bwMode="auto">
          <a:xfrm>
            <a:off x="4232275" y="2532063"/>
            <a:ext cx="2592388" cy="7112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043" name="Text Box 11">
            <a:extLst>
              <a:ext uri="{FF2B5EF4-FFF2-40B4-BE49-F238E27FC236}">
                <a16:creationId xmlns:a16="http://schemas.microsoft.com/office/drawing/2014/main" id="{95E8DF07-C544-472F-A839-292885D5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3152775"/>
            <a:ext cx="4095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/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5FECFC-A3AA-4F6E-82EF-79813249AAF5}"/>
                  </a:ext>
                </a:extLst>
              </p:cNvPr>
              <p:cNvSpPr txBox="1"/>
              <p:nvPr/>
            </p:nvSpPr>
            <p:spPr>
              <a:xfrm>
                <a:off x="2590800" y="4113449"/>
                <a:ext cx="3669851" cy="76335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𝐺𝐼𝑁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𝑠𝑝𝑙𝑖𝑡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𝐺𝐼𝑁𝐼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5FECFC-A3AA-4F6E-82EF-79813249A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113449"/>
                <a:ext cx="3669851" cy="7633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48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5"/>
                <a:ext cx="7886700" cy="40417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Examples</a:t>
                </a:r>
              </a:p>
              <a:p>
                <a:pPr lvl="1"/>
                <a:r>
                  <a:rPr lang="en-US" dirty="0"/>
                  <a:t>Input-output pairs: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,…,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assume that the examples are produced </a:t>
                </a:r>
                <a:r>
                  <a:rPr lang="en-US" dirty="0" err="1"/>
                  <a:t>iid</a:t>
                </a:r>
                <a:r>
                  <a:rPr lang="en-US" dirty="0"/>
                  <a:t> (with noise and errors) from a target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Learning problem</a:t>
                </a:r>
              </a:p>
              <a:p>
                <a:pPr lvl="1"/>
                <a:r>
                  <a:rPr lang="en-US" dirty="0"/>
                  <a:t>Given a hypothesis space H</a:t>
                </a:r>
              </a:p>
              <a:p>
                <a:pPr lvl="1"/>
                <a:r>
                  <a:rPr lang="en-US" dirty="0"/>
                  <a:t>Find a hypothesis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) 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is, we want to approximate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Includes</a:t>
                </a:r>
              </a:p>
              <a:p>
                <a:pPr lvl="1"/>
                <a:r>
                  <a:rPr lang="en-US" b="1" dirty="0"/>
                  <a:t>Regression</a:t>
                </a:r>
                <a:r>
                  <a:rPr lang="en-US" dirty="0"/>
                  <a:t> (outputs = real numbers).  Goal: Predict the number accurately.</a:t>
                </a:r>
                <a:br>
                  <a:rPr lang="en-US" dirty="0"/>
                </a:br>
                <a:r>
                  <a:rPr lang="en-US" dirty="0"/>
                  <a:t>E.g., x is a house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its selling price.</a:t>
                </a:r>
              </a:p>
              <a:p>
                <a:pPr lvl="1"/>
                <a:r>
                  <a:rPr lang="en-US" b="1" dirty="0"/>
                  <a:t>Classification</a:t>
                </a:r>
                <a:r>
                  <a:rPr lang="en-US" dirty="0"/>
                  <a:t> (outputs = class labels).  Goal: Assign new records to a class.</a:t>
                </a:r>
                <a:br>
                  <a:rPr lang="en-US" dirty="0"/>
                </a:br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email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spam / ham</a:t>
                </a:r>
              </a:p>
            </p:txBody>
          </p:sp>
        </mc:Choice>
        <mc:Fallback xmlns="">
          <p:sp>
            <p:nvSpPr>
              <p:cNvPr id="1104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041775"/>
              </a:xfrm>
              <a:blipFill>
                <a:blip r:embed="rId4"/>
                <a:stretch>
                  <a:fillRect l="-541" t="-1958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4901" name="Freeform 5"/>
          <p:cNvSpPr>
            <a:spLocks/>
          </p:cNvSpPr>
          <p:nvPr/>
        </p:nvSpPr>
        <p:spPr bwMode="auto">
          <a:xfrm>
            <a:off x="6553200" y="3499024"/>
            <a:ext cx="2210990" cy="1057275"/>
          </a:xfrm>
          <a:custGeom>
            <a:avLst/>
            <a:gdLst>
              <a:gd name="T0" fmla="*/ 213 w 1857"/>
              <a:gd name="T1" fmla="*/ 128 h 888"/>
              <a:gd name="T2" fmla="*/ 80 w 1857"/>
              <a:gd name="T3" fmla="*/ 475 h 888"/>
              <a:gd name="T4" fmla="*/ 692 w 1857"/>
              <a:gd name="T5" fmla="*/ 852 h 888"/>
              <a:gd name="T6" fmla="*/ 1013 w 1857"/>
              <a:gd name="T7" fmla="*/ 689 h 888"/>
              <a:gd name="T8" fmla="*/ 1451 w 1857"/>
              <a:gd name="T9" fmla="*/ 638 h 888"/>
              <a:gd name="T10" fmla="*/ 1752 w 1857"/>
              <a:gd name="T11" fmla="*/ 592 h 888"/>
              <a:gd name="T12" fmla="*/ 1818 w 1857"/>
              <a:gd name="T13" fmla="*/ 306 h 888"/>
              <a:gd name="T14" fmla="*/ 1517 w 1857"/>
              <a:gd name="T15" fmla="*/ 92 h 888"/>
              <a:gd name="T16" fmla="*/ 998 w 1857"/>
              <a:gd name="T17" fmla="*/ 6 h 888"/>
              <a:gd name="T18" fmla="*/ 213 w 1857"/>
              <a:gd name="T19" fmla="*/ 12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7" h="888">
                <a:moveTo>
                  <a:pt x="213" y="128"/>
                </a:moveTo>
                <a:cubicBezTo>
                  <a:pt x="60" y="206"/>
                  <a:pt x="0" y="354"/>
                  <a:pt x="80" y="475"/>
                </a:cubicBezTo>
                <a:cubicBezTo>
                  <a:pt x="160" y="596"/>
                  <a:pt x="537" y="816"/>
                  <a:pt x="692" y="852"/>
                </a:cubicBezTo>
                <a:cubicBezTo>
                  <a:pt x="847" y="888"/>
                  <a:pt x="887" y="725"/>
                  <a:pt x="1013" y="689"/>
                </a:cubicBezTo>
                <a:cubicBezTo>
                  <a:pt x="1139" y="653"/>
                  <a:pt x="1328" y="654"/>
                  <a:pt x="1451" y="638"/>
                </a:cubicBezTo>
                <a:cubicBezTo>
                  <a:pt x="1574" y="622"/>
                  <a:pt x="1691" y="647"/>
                  <a:pt x="1752" y="592"/>
                </a:cubicBezTo>
                <a:cubicBezTo>
                  <a:pt x="1813" y="537"/>
                  <a:pt x="1857" y="389"/>
                  <a:pt x="1818" y="306"/>
                </a:cubicBezTo>
                <a:cubicBezTo>
                  <a:pt x="1779" y="223"/>
                  <a:pt x="1654" y="142"/>
                  <a:pt x="1517" y="92"/>
                </a:cubicBezTo>
                <a:cubicBezTo>
                  <a:pt x="1380" y="42"/>
                  <a:pt x="1215" y="0"/>
                  <a:pt x="998" y="6"/>
                </a:cubicBezTo>
                <a:cubicBezTo>
                  <a:pt x="781" y="12"/>
                  <a:pt x="366" y="50"/>
                  <a:pt x="213" y="128"/>
                </a:cubicBezTo>
                <a:close/>
              </a:path>
            </a:pathLst>
          </a:cu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800"/>
          </a:p>
        </p:txBody>
      </p:sp>
      <p:pic>
        <p:nvPicPr>
          <p:cNvPr id="110490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40" y="3614515"/>
            <a:ext cx="139304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4905" name="Oval 9"/>
          <p:cNvSpPr>
            <a:spLocks noChangeArrowheads="1"/>
          </p:cNvSpPr>
          <p:nvPr/>
        </p:nvSpPr>
        <p:spPr bwMode="auto">
          <a:xfrm>
            <a:off x="7575947" y="3469259"/>
            <a:ext cx="84535" cy="84534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04906" name="Oval 10"/>
          <p:cNvSpPr>
            <a:spLocks noChangeArrowheads="1"/>
          </p:cNvSpPr>
          <p:nvPr/>
        </p:nvSpPr>
        <p:spPr bwMode="auto">
          <a:xfrm>
            <a:off x="7575947" y="3128740"/>
            <a:ext cx="84535" cy="84534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04907" name="Line 11"/>
          <p:cNvSpPr>
            <a:spLocks noChangeShapeType="1"/>
          </p:cNvSpPr>
          <p:nvPr/>
        </p:nvSpPr>
        <p:spPr bwMode="auto">
          <a:xfrm>
            <a:off x="7618809" y="3165649"/>
            <a:ext cx="0" cy="321469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10490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97" y="4074096"/>
            <a:ext cx="227410" cy="1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DD4B3D-2CB0-4966-BB2B-CB641EA9EEE3}"/>
                  </a:ext>
                </a:extLst>
              </p:cNvPr>
              <p:cNvSpPr txBox="1"/>
              <p:nvPr/>
            </p:nvSpPr>
            <p:spPr>
              <a:xfrm>
                <a:off x="7487840" y="2800350"/>
                <a:ext cx="209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DD4B3D-2CB0-4966-BB2B-CB641EA9E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840" y="2800350"/>
                <a:ext cx="209550" cy="369332"/>
              </a:xfrm>
              <a:prstGeom prst="rect">
                <a:avLst/>
              </a:prstGeom>
              <a:blipFill>
                <a:blip r:embed="rId7"/>
                <a:stretch>
                  <a:fillRect l="-8571" r="-5428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3609FC4-3784-464B-B8D8-6DF75E19F197}"/>
              </a:ext>
            </a:extLst>
          </p:cNvPr>
          <p:cNvSpPr txBox="1"/>
          <p:nvPr/>
        </p:nvSpPr>
        <p:spPr>
          <a:xfrm>
            <a:off x="8382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You already know linear regression. We focus on Classification.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B91E45-97B8-4580-BDC3-523DEB1A7518}"/>
                  </a:ext>
                </a:extLst>
              </p:cNvPr>
              <p:cNvSpPr txBox="1"/>
              <p:nvPr/>
            </p:nvSpPr>
            <p:spPr>
              <a:xfrm>
                <a:off x="7542754" y="2787269"/>
                <a:ext cx="375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B91E45-97B8-4580-BDC3-523DEB1A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54" y="2787269"/>
                <a:ext cx="375744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373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AFA59B58-4DB1-4CAB-9C35-A2966E96C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Splitting based on the Gini Index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375A5B-C2CF-4697-940E-0B58621C0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7025"/>
            <a:ext cx="7886700" cy="1195388"/>
          </a:xfrm>
        </p:spPr>
        <p:txBody>
          <a:bodyPr/>
          <a:lstStyle/>
          <a:p>
            <a:r>
              <a:rPr lang="en-US" altLang="en-US" sz="2000" dirty="0"/>
              <a:t>Effect of weighing partitions: Larger </a:t>
            </a:r>
            <a:r>
              <a:rPr lang="en-US" altLang="en-US" sz="2000" b="1" dirty="0"/>
              <a:t>and</a:t>
            </a:r>
            <a:r>
              <a:rPr lang="en-US" altLang="en-US" sz="2000" dirty="0"/>
              <a:t> purer partitions are preferred.</a:t>
            </a:r>
          </a:p>
          <a:p>
            <a:endParaRPr lang="en-US" dirty="0"/>
          </a:p>
        </p:txBody>
      </p:sp>
      <p:sp>
        <p:nvSpPr>
          <p:cNvPr id="45059" name="Oval 3">
            <a:extLst>
              <a:ext uri="{FF2B5EF4-FFF2-40B4-BE49-F238E27FC236}">
                <a16:creationId xmlns:a16="http://schemas.microsoft.com/office/drawing/2014/main" id="{539F236B-35AA-4550-8986-BE7F9B73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89188"/>
            <a:ext cx="1009650" cy="454025"/>
          </a:xfrm>
          <a:prstGeom prst="ellipse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000">
                <a:latin typeface="+mn-lt"/>
              </a:rPr>
              <a:t>B?</a:t>
            </a: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4EFF7C6-05A6-4F81-8B76-D8D92C289E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1338" y="2846388"/>
            <a:ext cx="1111250" cy="7254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E46F04A1-ECAD-426A-BC0B-B8DD57E9E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846388"/>
            <a:ext cx="1184275" cy="7254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B0B12710-F6E2-40BD-9D6D-E811A9E9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652" y="2960669"/>
            <a:ext cx="48260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Yes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0F57894-6F79-4008-B589-EAFD81BD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2962275"/>
            <a:ext cx="460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9C8B66A3-A4F0-47C7-8CC8-52F702F1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71875"/>
            <a:ext cx="936625" cy="341313"/>
          </a:xfrm>
          <a:prstGeom prst="rect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Node N1</a:t>
            </a: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EDE0805A-8E45-42A3-A748-4EE25397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3571875"/>
            <a:ext cx="936625" cy="341313"/>
          </a:xfrm>
          <a:prstGeom prst="rect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Node N2</a:t>
            </a:r>
          </a:p>
        </p:txBody>
      </p:sp>
      <p:graphicFrame>
        <p:nvGraphicFramePr>
          <p:cNvPr id="45066" name="Object 10">
            <a:extLst>
              <a:ext uri="{FF2B5EF4-FFF2-40B4-BE49-F238E27FC236}">
                <a16:creationId xmlns:a16="http://schemas.microsoft.com/office/drawing/2014/main" id="{F7C7E60C-5816-4F25-8EC0-38BEF65E9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37365"/>
              </p:ext>
            </p:extLst>
          </p:nvPr>
        </p:nvGraphicFramePr>
        <p:xfrm>
          <a:off x="5943600" y="1905000"/>
          <a:ext cx="4672013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499520" imgH="4921920" progId="">
                  <p:embed/>
                </p:oleObj>
              </mc:Choice>
              <mc:Fallback>
                <p:oleObj r:id="rId3" imgW="7499520" imgH="492192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05000"/>
                        <a:ext cx="4672013" cy="2882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>
            <a:extLst>
              <a:ext uri="{FF2B5EF4-FFF2-40B4-BE49-F238E27FC236}">
                <a16:creationId xmlns:a16="http://schemas.microsoft.com/office/drawing/2014/main" id="{116E42AD-1B5C-442E-B1D6-BA70FC00B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42012"/>
              </p:ext>
            </p:extLst>
          </p:nvPr>
        </p:nvGraphicFramePr>
        <p:xfrm>
          <a:off x="2751138" y="4098925"/>
          <a:ext cx="3557587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109920" imgH="4269600" progId="">
                  <p:embed/>
                </p:oleObj>
              </mc:Choice>
              <mc:Fallback>
                <p:oleObj r:id="rId5" imgW="6109920" imgH="4269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4098925"/>
                        <a:ext cx="3557587" cy="2470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Text Box 12">
            <a:extLst>
              <a:ext uri="{FF2B5EF4-FFF2-40B4-BE49-F238E27FC236}">
                <a16:creationId xmlns:a16="http://schemas.microsoft.com/office/drawing/2014/main" id="{D2E6184B-8BA8-485E-80E0-4E0C6F281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17925"/>
            <a:ext cx="2438400" cy="21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Gini(N1) </a:t>
            </a:r>
            <a:br>
              <a:rPr lang="en-US" altLang="en-US" sz="2000">
                <a:latin typeface="+mn-lt"/>
              </a:rPr>
            </a:br>
            <a:r>
              <a:rPr lang="en-US" altLang="en-US" sz="2000">
                <a:latin typeface="+mn-lt"/>
              </a:rPr>
              <a:t>= 1 – (5/8)</a:t>
            </a:r>
            <a:r>
              <a:rPr lang="en-US" altLang="en-US" sz="2000" baseline="30000">
                <a:latin typeface="+mn-lt"/>
              </a:rPr>
              <a:t>2 </a:t>
            </a:r>
            <a:r>
              <a:rPr lang="en-US" altLang="en-US" sz="2000">
                <a:latin typeface="+mn-lt"/>
              </a:rPr>
              <a:t>– (3/8)</a:t>
            </a:r>
            <a:r>
              <a:rPr lang="en-US" altLang="en-US" sz="2000" baseline="30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</a:t>
            </a:r>
            <a:br>
              <a:rPr lang="en-US" altLang="en-US" sz="2000">
                <a:latin typeface="+mn-lt"/>
              </a:rPr>
            </a:br>
            <a:r>
              <a:rPr lang="en-US" altLang="en-US" sz="2000">
                <a:latin typeface="+mn-lt"/>
              </a:rPr>
              <a:t>= 0.469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Gini(N2) </a:t>
            </a:r>
            <a:br>
              <a:rPr lang="en-US" altLang="en-US" sz="2000">
                <a:latin typeface="+mn-lt"/>
              </a:rPr>
            </a:br>
            <a:r>
              <a:rPr lang="en-US" altLang="en-US" sz="2000">
                <a:latin typeface="+mn-lt"/>
              </a:rPr>
              <a:t>= 1 – (1/4)</a:t>
            </a:r>
            <a:r>
              <a:rPr lang="en-US" altLang="en-US" sz="2000" baseline="30000">
                <a:latin typeface="+mn-lt"/>
              </a:rPr>
              <a:t>2 </a:t>
            </a:r>
            <a:r>
              <a:rPr lang="en-US" altLang="en-US" sz="2000">
                <a:latin typeface="+mn-lt"/>
              </a:rPr>
              <a:t>– (3/4)</a:t>
            </a:r>
            <a:r>
              <a:rPr lang="en-US" altLang="en-US" sz="2000" baseline="30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</a:t>
            </a:r>
            <a:br>
              <a:rPr lang="en-US" altLang="en-US" sz="2000">
                <a:latin typeface="+mn-lt"/>
              </a:rPr>
            </a:br>
            <a:r>
              <a:rPr lang="en-US" altLang="en-US" sz="2000">
                <a:latin typeface="+mn-lt"/>
              </a:rPr>
              <a:t>= 0.375</a:t>
            </a: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A79E59CC-BC7B-4505-9690-A2FD76E2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75125"/>
            <a:ext cx="2438400" cy="21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Gini of the split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  = 8/12 * 0.469 +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     4/12 * 0.375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  = 0.438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Gain = 0.5 – 0.438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         = 0.062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9D7445E8-2FEB-44ED-A00F-742378AC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231" y="6295230"/>
            <a:ext cx="198913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 dirty="0">
                <a:solidFill>
                  <a:srgbClr val="FF3333"/>
                </a:solidFill>
                <a:latin typeface="+mn-lt"/>
              </a:rPr>
              <a:t>GINI improves!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04B53DAE-B05D-4379-9D25-E6C69861D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 Attributes: Computing Gini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6" name="Rectangle 2">
                <a:extLst>
                  <a:ext uri="{FF2B5EF4-FFF2-40B4-BE49-F238E27FC236}">
                    <a16:creationId xmlns:a16="http://schemas.microsoft.com/office/drawing/2014/main" id="{799CB8BF-50E0-4052-B7C0-C9AD30C562A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82160" y="1447486"/>
                <a:ext cx="4781550" cy="259111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/>
                  <a:t>How does the algorithm choose the splitting value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? (= dynamic discretization)</a:t>
                </a:r>
              </a:p>
              <a:p>
                <a:pPr lvl="1"/>
                <a:r>
                  <a:rPr lang="en-US" altLang="en-US" dirty="0"/>
                  <a:t>Number of possible splitting values </a:t>
                </a:r>
                <a:br>
                  <a:rPr lang="en-US" altLang="en-US" dirty="0"/>
                </a:br>
                <a:r>
                  <a:rPr lang="en-US" altLang="en-US" dirty="0"/>
                  <a:t>= Number of distinct values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Efficient Method: for each attribute,</a:t>
                </a:r>
              </a:p>
              <a:p>
                <a:pPr lvl="1"/>
                <a:r>
                  <a:rPr lang="en-US" altLang="en-US" dirty="0"/>
                  <a:t>Sort the attribute on values</a:t>
                </a:r>
              </a:p>
              <a:p>
                <a:pPr lvl="1"/>
                <a:r>
                  <a:rPr lang="en-US" altLang="en-US" dirty="0"/>
                  <a:t>Linearly scan these values, each time updating the count matrix and computing Gini index</a:t>
                </a:r>
              </a:p>
              <a:p>
                <a:pPr lvl="1"/>
                <a:r>
                  <a:rPr lang="en-US" altLang="en-US" dirty="0"/>
                  <a:t>Choose the split position that has the smallest Gini index</a:t>
                </a:r>
              </a:p>
            </p:txBody>
          </p:sp>
        </mc:Choice>
        <mc:Fallback xmlns="">
          <p:sp>
            <p:nvSpPr>
              <p:cNvPr id="47106" name="Rectangle 2">
                <a:extLst>
                  <a:ext uri="{FF2B5EF4-FFF2-40B4-BE49-F238E27FC236}">
                    <a16:creationId xmlns:a16="http://schemas.microsoft.com/office/drawing/2014/main" id="{799CB8BF-50E0-4052-B7C0-C9AD30C56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160" y="1447486"/>
                <a:ext cx="4781550" cy="2591114"/>
              </a:xfrm>
              <a:blipFill>
                <a:blip r:embed="rId3"/>
                <a:stretch>
                  <a:fillRect l="-892" t="-3991" r="-1783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A305F7B3-162B-42D3-9353-0E38733F8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608516"/>
              </p:ext>
            </p:extLst>
          </p:nvPr>
        </p:nvGraphicFramePr>
        <p:xfrm>
          <a:off x="6248400" y="1336361"/>
          <a:ext cx="2032282" cy="216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36361"/>
                        <a:ext cx="2032282" cy="216883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C02C5065-ADC0-4315-87A8-820D34685FF7}"/>
              </a:ext>
            </a:extLst>
          </p:cNvPr>
          <p:cNvSpPr/>
          <p:nvPr/>
        </p:nvSpPr>
        <p:spPr>
          <a:xfrm>
            <a:off x="7467600" y="33147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5C7D7B-3F99-43E5-B9BA-7D0A5B290820}"/>
                  </a:ext>
                </a:extLst>
              </p:cNvPr>
              <p:cNvSpPr/>
              <p:nvPr/>
            </p:nvSpPr>
            <p:spPr>
              <a:xfrm>
                <a:off x="8052212" y="3962400"/>
                <a:ext cx="7939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=97</m:t>
                      </m:r>
                      <m:r>
                        <a:rPr lang="en-US" altLang="en-US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5C7D7B-3F99-43E5-B9BA-7D0A5B290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212" y="3962400"/>
                <a:ext cx="79393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3">
            <a:extLst>
              <a:ext uri="{FF2B5EF4-FFF2-40B4-BE49-F238E27FC236}">
                <a16:creationId xmlns:a16="http://schemas.microsoft.com/office/drawing/2014/main" id="{68DFA30E-A5CE-1438-4416-8689D3427297}"/>
              </a:ext>
            </a:extLst>
          </p:cNvPr>
          <p:cNvGrpSpPr>
            <a:grpSpLocks/>
          </p:cNvGrpSpPr>
          <p:nvPr/>
        </p:nvGrpSpPr>
        <p:grpSpPr bwMode="auto">
          <a:xfrm>
            <a:off x="483846" y="4121055"/>
            <a:ext cx="6028128" cy="2209800"/>
            <a:chOff x="40" y="2092"/>
            <a:chExt cx="5791" cy="1651"/>
          </a:xfrm>
        </p:grpSpPr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EED45691-ED69-02D9-23FD-09794F1299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0" y="2092"/>
            <a:ext cx="4971" cy="1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0585440" imgH="3557880" progId="">
                    <p:embed/>
                  </p:oleObj>
                </mc:Choice>
                <mc:Fallback>
                  <p:oleObj r:id="rId7" imgW="10585440" imgH="3557880" progId="">
                    <p:embed/>
                    <p:pic>
                      <p:nvPicPr>
                        <p:cNvPr id="48132" name="Object 4">
                          <a:extLst>
                            <a:ext uri="{FF2B5EF4-FFF2-40B4-BE49-F238E27FC236}">
                              <a16:creationId xmlns:a16="http://schemas.microsoft.com/office/drawing/2014/main" id="{75A957B4-AD03-4710-BB0A-63B1FB7B56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" y="2092"/>
                          <a:ext cx="4971" cy="165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3F2DBD0E-24E6-EC16-600A-8291167CE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" y="2540"/>
              <a:ext cx="191" cy="0"/>
            </a:xfrm>
            <a:prstGeom prst="line">
              <a:avLst/>
            </a:prstGeom>
            <a:noFill/>
            <a:ln w="9360" cap="flat">
              <a:solidFill>
                <a:srgbClr val="006B6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latin typeface="+mn-lt"/>
              </a:endParaRPr>
            </a:p>
          </p:txBody>
        </p: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16C3DDDE-018C-DBE2-1B24-861A605CF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" y="2609"/>
              <a:ext cx="1202" cy="197"/>
              <a:chOff x="40" y="2609"/>
              <a:chExt cx="1202" cy="197"/>
            </a:xfrm>
          </p:grpSpPr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BEF3D208-D6E9-8306-34E6-FD7FE6485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" y="2609"/>
                <a:ext cx="971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400"/>
                  </a:spcBef>
                  <a:buClrTx/>
                  <a:buFontTx/>
                  <a:buNone/>
                </a:pPr>
                <a:r>
                  <a:rPr lang="en-US" altLang="en-US" sz="1100" b="1" dirty="0">
                    <a:latin typeface="+mn-lt"/>
                  </a:rPr>
                  <a:t>Split Positions</a:t>
                </a:r>
              </a:p>
            </p:txBody>
          </p:sp>
          <p:sp>
            <p:nvSpPr>
              <p:cNvPr id="18" name="Line 8">
                <a:extLst>
                  <a:ext uri="{FF2B5EF4-FFF2-40B4-BE49-F238E27FC236}">
                    <a16:creationId xmlns:a16="http://schemas.microsoft.com/office/drawing/2014/main" id="{EE4517F7-9BBD-7CA0-E091-41EBF3F4A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1" y="2711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6B6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</p:grp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80C403ED-D93E-6B05-AE68-F06D19E8C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" y="2441"/>
              <a:ext cx="10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n-US" altLang="en-US" sz="1100" b="1" dirty="0">
                  <a:latin typeface="+mn-lt"/>
                </a:rPr>
                <a:t>Sorted Values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5700AEB-4B30-097D-A93E-582AEDCF40DE}"/>
              </a:ext>
            </a:extLst>
          </p:cNvPr>
          <p:cNvSpPr/>
          <p:nvPr/>
        </p:nvSpPr>
        <p:spPr>
          <a:xfrm>
            <a:off x="7162800" y="3708195"/>
            <a:ext cx="793935" cy="7496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Taxable income</a:t>
            </a:r>
            <a:br>
              <a:rPr lang="en-US" sz="900" dirty="0"/>
            </a:br>
            <a:r>
              <a:rPr lang="en-US" sz="900" dirty="0"/>
              <a:t> &gt; 97K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BFE943-25FE-DA55-EE53-25D549FD66B4}"/>
              </a:ext>
            </a:extLst>
          </p:cNvPr>
          <p:cNvCxnSpPr>
            <a:stCxn id="19" idx="4"/>
          </p:cNvCxnSpPr>
          <p:nvPr/>
        </p:nvCxnSpPr>
        <p:spPr>
          <a:xfrm flipH="1">
            <a:off x="7162800" y="4457844"/>
            <a:ext cx="396968" cy="43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D6C069-D24F-B676-E730-7C4842B1C7EA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7559768" y="4457844"/>
            <a:ext cx="396967" cy="43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8870BE9-D7B1-B0B1-4DC2-C13E2A4AC6A2}"/>
              </a:ext>
            </a:extLst>
          </p:cNvPr>
          <p:cNvSpPr txBox="1"/>
          <p:nvPr/>
        </p:nvSpPr>
        <p:spPr>
          <a:xfrm>
            <a:off x="6912899" y="4451695"/>
            <a:ext cx="447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DDED14-1849-E591-7714-BB97905B98FE}"/>
              </a:ext>
            </a:extLst>
          </p:cNvPr>
          <p:cNvSpPr txBox="1"/>
          <p:nvPr/>
        </p:nvSpPr>
        <p:spPr>
          <a:xfrm>
            <a:off x="7733116" y="443777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B5BB04F1-8C77-4128-8E85-DA0D9E7CA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Measures of Node Impurity</a:t>
            </a:r>
          </a:p>
        </p:txBody>
      </p:sp>
      <p:graphicFrame>
        <p:nvGraphicFramePr>
          <p:cNvPr id="40964" name="Rectangle 2">
            <a:extLst>
              <a:ext uri="{FF2B5EF4-FFF2-40B4-BE49-F238E27FC236}">
                <a16:creationId xmlns:a16="http://schemas.microsoft.com/office/drawing/2014/main" id="{B99895E5-666D-4F69-BDD4-743EFBAFD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93625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4967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BC8615A2-59B9-487E-822B-7E3354C98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 of Impurity: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Rectangle 2">
                <a:extLst>
                  <a:ext uri="{FF2B5EF4-FFF2-40B4-BE49-F238E27FC236}">
                    <a16:creationId xmlns:a16="http://schemas.microsoft.com/office/drawing/2014/main" id="{E2F8062B-4076-42A7-8EEB-3A69234F96B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Entropy at a given node t:</a:t>
                </a:r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4"/>
                <a:endParaRPr lang="en-US" altLang="en-US" dirty="0"/>
              </a:p>
              <a:p>
                <a:pPr marL="1371600" lvl="4" indent="0">
                  <a:buNone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is the relative frequency of class j at node t; </a:t>
                </a:r>
                <a:br>
                  <a:rPr lang="en-US" altLang="en-US" sz="1800" dirty="0"/>
                </a:b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altLang="en-US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⁡(0)≝0 </m:t>
                    </m:r>
                  </m:oMath>
                </a14:m>
                <a:r>
                  <a:rPr lang="en-US" altLang="en-US" sz="1800" dirty="0"/>
                  <a:t>is used!</a:t>
                </a:r>
              </a:p>
              <a:p>
                <a:pPr marL="342900" lvl="1" indent="0"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Origin: In information theory, entropy quantifies the amount of uncertainty involved in the value of a random. Here the random variable is the class label of a randomly chosen observation in a node.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Maximum Impurity: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when records are equally distributed among all classes.</a:t>
                </a:r>
              </a:p>
              <a:p>
                <a:r>
                  <a:rPr lang="en-US" altLang="en-US" dirty="0"/>
                  <a:t>Minimum Impurity: 0 when all records belong to one class. We can perfectly predict the class label of each observation in the node. </a:t>
                </a:r>
              </a:p>
            </p:txBody>
          </p:sp>
        </mc:Choice>
        <mc:Fallback xmlns="">
          <p:sp>
            <p:nvSpPr>
              <p:cNvPr id="50178" name="Rectangle 2">
                <a:extLst>
                  <a:ext uri="{FF2B5EF4-FFF2-40B4-BE49-F238E27FC236}">
                    <a16:creationId xmlns:a16="http://schemas.microsoft.com/office/drawing/2014/main" id="{E2F8062B-4076-42A7-8EEB-3A69234F9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1" t="-1821" r="-1314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F94120-E4DC-4AEE-9F2B-F3AF89754BFD}"/>
                  </a:ext>
                </a:extLst>
              </p:cNvPr>
              <p:cNvSpPr txBox="1"/>
              <p:nvPr/>
            </p:nvSpPr>
            <p:spPr>
              <a:xfrm>
                <a:off x="2209800" y="2209800"/>
                <a:ext cx="4263090" cy="7817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Entropy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F94120-E4DC-4AEE-9F2B-F3AF89754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209800"/>
                <a:ext cx="4263090" cy="781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7DC325A3-9EF1-4D0D-82B2-6919BE36D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Examples: Entropy</a:t>
            </a:r>
          </a:p>
        </p:txBody>
      </p:sp>
      <p:graphicFrame>
        <p:nvGraphicFramePr>
          <p:cNvPr id="51202" name="Object 2">
            <a:extLst>
              <a:ext uri="{FF2B5EF4-FFF2-40B4-BE49-F238E27FC236}">
                <a16:creationId xmlns:a16="http://schemas.microsoft.com/office/drawing/2014/main" id="{915C7E6B-19D5-4B9B-865C-FC69AAEEC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960468"/>
              </p:ext>
            </p:extLst>
          </p:nvPr>
        </p:nvGraphicFramePr>
        <p:xfrm>
          <a:off x="3048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239280" imgH="1357560" progId="">
                  <p:embed/>
                </p:oleObj>
              </mc:Choice>
              <mc:Fallback>
                <p:oleObj r:id="rId3" imgW="3239280" imgH="1357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>
            <a:extLst>
              <a:ext uri="{FF2B5EF4-FFF2-40B4-BE49-F238E27FC236}">
                <a16:creationId xmlns:a16="http://schemas.microsoft.com/office/drawing/2014/main" id="{581BF39E-C025-4C8F-8435-8448F01A2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25659"/>
              </p:ext>
            </p:extLst>
          </p:nvPr>
        </p:nvGraphicFramePr>
        <p:xfrm>
          <a:off x="-365125" y="4549775"/>
          <a:ext cx="340677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828680" imgH="2861280" progId="">
                  <p:embed/>
                </p:oleObj>
              </mc:Choice>
              <mc:Fallback>
                <p:oleObj r:id="rId5" imgW="4828680" imgH="2861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5" y="4549775"/>
                        <a:ext cx="3406775" cy="1941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40296922-8819-4B7B-BB9C-3FD127D7F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47101"/>
              </p:ext>
            </p:extLst>
          </p:nvPr>
        </p:nvGraphicFramePr>
        <p:xfrm>
          <a:off x="3810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239280" imgH="1357560" progId="">
                  <p:embed/>
                </p:oleObj>
              </mc:Choice>
              <mc:Fallback>
                <p:oleObj r:id="rId7" imgW="3239280" imgH="13575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5">
            <a:extLst>
              <a:ext uri="{FF2B5EF4-FFF2-40B4-BE49-F238E27FC236}">
                <a16:creationId xmlns:a16="http://schemas.microsoft.com/office/drawing/2014/main" id="{F1F56A2B-7A34-48F3-BD81-04E8A28A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39975"/>
            <a:ext cx="5943600" cy="8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P(C1) = 0/6 = 0     P(C2) = 6/6 = 1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Entropy = – 0 log 0</a:t>
            </a:r>
            <a:r>
              <a:rPr lang="en-US" altLang="en-US" sz="2000" baseline="30000">
                <a:latin typeface="+mn-lt"/>
              </a:rPr>
              <a:t> </a:t>
            </a:r>
            <a:r>
              <a:rPr lang="en-US" altLang="en-US" sz="2000">
                <a:latin typeface="+mn-lt"/>
              </a:rPr>
              <a:t>– 1 log 1 = – 0 – 0 = 0 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CF6D944B-533C-43B4-AACA-3BDDC736A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617220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P(C1) = 1/6          P(C2) = 5/6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Entropy = – (1/6) log</a:t>
            </a:r>
            <a:r>
              <a:rPr lang="en-US" altLang="en-US" sz="2000" baseline="-25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(1/6)</a:t>
            </a:r>
            <a:r>
              <a:rPr lang="en-US" altLang="en-US" sz="2000" baseline="30000">
                <a:latin typeface="+mn-lt"/>
              </a:rPr>
              <a:t> </a:t>
            </a:r>
            <a:r>
              <a:rPr lang="en-US" altLang="en-US" sz="2000">
                <a:latin typeface="+mn-lt"/>
              </a:rPr>
              <a:t>– (5/6) log</a:t>
            </a:r>
            <a:r>
              <a:rPr lang="en-US" altLang="en-US" sz="2000" baseline="-25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(1/6) = 0.65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7E1E1ED9-C9C2-46AD-B0D0-A20DEDCF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617220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P(C1) = 3/6          P(C2) = 3/6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Entropy = – (3/6) log</a:t>
            </a:r>
            <a:r>
              <a:rPr lang="en-US" altLang="en-US" sz="2000" baseline="-25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(3/6)</a:t>
            </a:r>
            <a:r>
              <a:rPr lang="en-US" altLang="en-US" sz="2000" baseline="30000">
                <a:latin typeface="+mn-lt"/>
              </a:rPr>
              <a:t> </a:t>
            </a:r>
            <a:r>
              <a:rPr lang="en-US" altLang="en-US" sz="2000">
                <a:latin typeface="+mn-lt"/>
              </a:rPr>
              <a:t>– (3/6) log</a:t>
            </a:r>
            <a:r>
              <a:rPr lang="en-US" altLang="en-US" sz="2000" baseline="-25000">
                <a:latin typeface="+mn-lt"/>
              </a:rPr>
              <a:t>2</a:t>
            </a:r>
            <a:r>
              <a:rPr lang="en-US" altLang="en-US" sz="2000">
                <a:latin typeface="+mn-lt"/>
              </a:rPr>
              <a:t> (3/6)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553BDD-2324-46DF-807A-1DC495FA9694}"/>
                  </a:ext>
                </a:extLst>
              </p:cNvPr>
              <p:cNvSpPr txBox="1"/>
              <p:nvPr/>
            </p:nvSpPr>
            <p:spPr>
              <a:xfrm>
                <a:off x="2286000" y="1368554"/>
                <a:ext cx="4263090" cy="7817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Entropy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553BDD-2324-46DF-807A-1DC495FA9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368554"/>
                <a:ext cx="4263090" cy="7817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FCAD3D93-7A10-4148-B2E1-D80B90E23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Splitting based on Information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6" name="Rectangle 2">
                <a:extLst>
                  <a:ext uri="{FF2B5EF4-FFF2-40B4-BE49-F238E27FC236}">
                    <a16:creationId xmlns:a16="http://schemas.microsoft.com/office/drawing/2014/main" id="{752EDF82-F6DB-4AFE-AC15-1490989EC11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0">
                  <a:buNone/>
                </a:pPr>
                <a:endParaRPr lang="en-US" altLang="en-US" dirty="0"/>
              </a:p>
              <a:p>
                <a:pPr lvl="2"/>
                <a:endParaRPr lang="en-US" altLang="en-US" dirty="0"/>
              </a:p>
              <a:p>
                <a:pPr lvl="2"/>
                <a:endParaRPr lang="en-US" altLang="en-US" dirty="0"/>
              </a:p>
              <a:p>
                <a:pPr marL="685800" lvl="2" indent="0">
                  <a:buNone/>
                </a:pPr>
                <a:r>
                  <a:rPr lang="en-US" altLang="en-US" sz="1800" dirty="0"/>
                  <a:t>	Parent Node, p is split into k partitions;</a:t>
                </a:r>
              </a:p>
              <a:p>
                <a:pPr marL="685800" lvl="2" indent="0">
                  <a:buNone/>
                </a:pPr>
                <a:r>
                  <a:rPr lang="en-US" alt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 is number of records in partition </a:t>
                </a:r>
                <a:r>
                  <a:rPr lang="en-US" altLang="en-US" sz="1800" dirty="0" err="1"/>
                  <a:t>i</a:t>
                </a:r>
                <a:endParaRPr lang="en-US" altLang="en-US" sz="1800" dirty="0"/>
              </a:p>
              <a:p>
                <a:pPr lvl="1"/>
                <a:endParaRPr lang="en-US" altLang="en-US" dirty="0"/>
              </a:p>
              <a:p>
                <a:r>
                  <a:rPr lang="en-US" altLang="en-US" dirty="0"/>
                  <a:t>Measures reduction in Entropy achieved because of the split. Choose the split that achieves most reduction (maximizes GAIN)</a:t>
                </a:r>
              </a:p>
              <a:p>
                <a:r>
                  <a:rPr lang="en-US" altLang="en-US" dirty="0"/>
                  <a:t>Used in ID3, C4.5 and C5.0</a:t>
                </a:r>
              </a:p>
              <a:p>
                <a:r>
                  <a:rPr lang="en-US" altLang="en-US" dirty="0"/>
                  <a:t>Disadvantage: Tends to prefer splits that result in large number of partitions, each being small but pure.</a:t>
                </a:r>
              </a:p>
            </p:txBody>
          </p:sp>
        </mc:Choice>
        <mc:Fallback xmlns="">
          <p:sp>
            <p:nvSpPr>
              <p:cNvPr id="52226" name="Rectangle 2">
                <a:extLst>
                  <a:ext uri="{FF2B5EF4-FFF2-40B4-BE49-F238E27FC236}">
                    <a16:creationId xmlns:a16="http://schemas.microsoft.com/office/drawing/2014/main" id="{752EDF82-F6DB-4AFE-AC15-1490989EC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149C25-E13E-47DB-8B8D-9A8D3AA3D725}"/>
                  </a:ext>
                </a:extLst>
              </p:cNvPr>
              <p:cNvSpPr txBox="1"/>
              <p:nvPr/>
            </p:nvSpPr>
            <p:spPr>
              <a:xfrm>
                <a:off x="1676400" y="1524000"/>
                <a:ext cx="5322163" cy="99084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𝐺𝐴𝐼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𝑠𝑝𝑙𝑖𝑡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𝐸𝑛𝑡𝑟𝑜𝑝𝑦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149C25-E13E-47DB-8B8D-9A8D3AA3D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24000"/>
                <a:ext cx="5322163" cy="990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7C5172B4-0869-4B94-8948-169BC5E47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Splitting based on the Gain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0" name="Rectangle 2">
                <a:extLst>
                  <a:ext uri="{FF2B5EF4-FFF2-40B4-BE49-F238E27FC236}">
                    <a16:creationId xmlns:a16="http://schemas.microsoft.com/office/drawing/2014/main" id="{CD3A6A74-9AAB-476A-B739-4C0D462495E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3167062"/>
                <a:ext cx="7886700" cy="3009899"/>
              </a:xfrm>
            </p:spPr>
            <p:txBody>
              <a:bodyPr>
                <a:normAutofit/>
              </a:bodyPr>
              <a:lstStyle/>
              <a:p>
                <a:pPr marL="685800" lvl="2" indent="0">
                  <a:buNone/>
                </a:pPr>
                <a:endParaRPr lang="en-US" altLang="en-US" dirty="0"/>
              </a:p>
              <a:p>
                <a:pPr marL="685800" lvl="2" indent="0">
                  <a:buNone/>
                </a:pPr>
                <a:r>
                  <a:rPr lang="en-US" altLang="en-US" sz="1600" dirty="0"/>
                  <a:t>	Parent Node, p is split into k partitions;</a:t>
                </a:r>
              </a:p>
              <a:p>
                <a:pPr marL="685800" lvl="2" indent="0">
                  <a:buNone/>
                </a:pPr>
                <a:r>
                  <a:rPr lang="en-US" altLang="en-U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dirty="0"/>
                  <a:t> is number of records in partition </a:t>
                </a:r>
                <a:r>
                  <a:rPr lang="en-US" altLang="en-US" sz="1600" dirty="0" err="1"/>
                  <a:t>i</a:t>
                </a:r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Adjusts Information Gain by the entropy of the partitioning (</a:t>
                </a:r>
                <a:r>
                  <a:rPr lang="en-US" altLang="en-US" dirty="0" err="1"/>
                  <a:t>SplitInfo</a:t>
                </a:r>
                <a:r>
                  <a:rPr lang="en-US" altLang="en-US" dirty="0"/>
                  <a:t>). Higher entropy partitioning (large number of small partitions) is penalized!</a:t>
                </a:r>
              </a:p>
              <a:p>
                <a:r>
                  <a:rPr lang="en-US" altLang="en-US" dirty="0"/>
                  <a:t>Used in C4.5</a:t>
                </a:r>
              </a:p>
              <a:p>
                <a:r>
                  <a:rPr lang="en-US" altLang="en-US" dirty="0"/>
                  <a:t>Designed to overcome the disadvantage of Information Gain.</a:t>
                </a:r>
              </a:p>
            </p:txBody>
          </p:sp>
        </mc:Choice>
        <mc:Fallback xmlns="">
          <p:sp>
            <p:nvSpPr>
              <p:cNvPr id="53250" name="Rectangle 2">
                <a:extLst>
                  <a:ext uri="{FF2B5EF4-FFF2-40B4-BE49-F238E27FC236}">
                    <a16:creationId xmlns:a16="http://schemas.microsoft.com/office/drawing/2014/main" id="{CD3A6A74-9AAB-476A-B739-4C0D46249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167062"/>
                <a:ext cx="7886700" cy="3009899"/>
              </a:xfrm>
              <a:blipFill>
                <a:blip r:embed="rId3"/>
                <a:stretch>
                  <a:fillRect l="-773" b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702104-AFD5-41C6-B090-EC757E430295}"/>
                  </a:ext>
                </a:extLst>
              </p:cNvPr>
              <p:cNvSpPr txBox="1"/>
              <p:nvPr/>
            </p:nvSpPr>
            <p:spPr>
              <a:xfrm>
                <a:off x="2514600" y="1653619"/>
                <a:ext cx="3578159" cy="7680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𝐺𝑎𝑖𝑛𝑅𝑎𝑡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𝑠𝑝𝑙𝑖𝑡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𝐺𝐴𝐼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𝑠𝑝𝑙𝑖𝑡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𝑆𝑝𝑙𝑖𝑡𝐼𝑛𝑓𝑜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702104-AFD5-41C6-B090-EC757E43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53619"/>
                <a:ext cx="3578159" cy="768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9BDE9B-B398-43A2-A80E-D6FDF8FCF0EB}"/>
                  </a:ext>
                </a:extLst>
              </p:cNvPr>
              <p:cNvSpPr txBox="1"/>
              <p:nvPr/>
            </p:nvSpPr>
            <p:spPr>
              <a:xfrm>
                <a:off x="2819400" y="2514600"/>
                <a:ext cx="2607509" cy="697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𝑆𝑝𝑙𝑖𝑡𝐼𝑛𝑓𝑜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9BDE9B-B398-43A2-A80E-D6FDF8FC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514600"/>
                <a:ext cx="2607509" cy="697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B5BB04F1-8C77-4128-8E85-DA0D9E7CA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Measures of Node Impurity</a:t>
            </a:r>
          </a:p>
        </p:txBody>
      </p:sp>
      <p:graphicFrame>
        <p:nvGraphicFramePr>
          <p:cNvPr id="40964" name="Rectangle 2">
            <a:extLst>
              <a:ext uri="{FF2B5EF4-FFF2-40B4-BE49-F238E27FC236}">
                <a16:creationId xmlns:a16="http://schemas.microsoft.com/office/drawing/2014/main" id="{B99895E5-666D-4F69-BDD4-743EFBAFD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54740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4734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C740B35E-9527-444D-A6E6-7732FAE56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Splitting Criteria based on Classification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8" name="Rectangle 2">
                <a:extLst>
                  <a:ext uri="{FF2B5EF4-FFF2-40B4-BE49-F238E27FC236}">
                    <a16:creationId xmlns:a16="http://schemas.microsoft.com/office/drawing/2014/main" id="{31FD21BD-DC7B-4BEA-8F37-D78D13A8898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Classification error at a node t 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marL="1371600" lvl="4" indent="0">
                  <a:buNone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is the relative frequency of class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dirty="0"/>
                  <a:t> at node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1600" dirty="0"/>
              </a:p>
              <a:p>
                <a:endParaRPr lang="en-US" altLang="en-US" dirty="0"/>
              </a:p>
              <a:p>
                <a:r>
                  <a:rPr lang="en-US" altLang="en-US" dirty="0"/>
                  <a:t>Measures the classification error made in a node by a simple classifier that always predict the majority class (given by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altLang="en-US" dirty="0"/>
                  <a:t> in the equation).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Maximum Impurity: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when records are equally distributed among all classes (maximal error).</a:t>
                </a:r>
              </a:p>
              <a:p>
                <a:r>
                  <a:rPr lang="en-US" altLang="en-US" dirty="0"/>
                  <a:t>Minimum Impurity: 0 when all records belong to one class = maximal purity (no error)</a:t>
                </a:r>
              </a:p>
            </p:txBody>
          </p:sp>
        </mc:Choice>
        <mc:Fallback xmlns="">
          <p:sp>
            <p:nvSpPr>
              <p:cNvPr id="55298" name="Rectangle 2">
                <a:extLst>
                  <a:ext uri="{FF2B5EF4-FFF2-40B4-BE49-F238E27FC236}">
                    <a16:creationId xmlns:a16="http://schemas.microsoft.com/office/drawing/2014/main" id="{31FD21BD-DC7B-4BEA-8F37-D78D13A88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C90F84-7C96-4D17-B933-1401E093271F}"/>
                  </a:ext>
                </a:extLst>
              </p:cNvPr>
              <p:cNvSpPr txBox="1"/>
              <p:nvPr/>
            </p:nvSpPr>
            <p:spPr>
              <a:xfrm>
                <a:off x="2438400" y="2514600"/>
                <a:ext cx="3638497" cy="48320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C90F84-7C96-4D17-B933-1401E0932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14600"/>
                <a:ext cx="3638497" cy="483209"/>
              </a:xfrm>
              <a:prstGeom prst="rect">
                <a:avLst/>
              </a:prstGeom>
              <a:blipFill>
                <a:blip r:embed="rId4"/>
                <a:stretch>
                  <a:fillRect l="-1169" r="-217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29BC921F-9E0D-4879-A8B0-910297CA1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Examples: Classification Error</a:t>
            </a:r>
          </a:p>
        </p:txBody>
      </p:sp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id="{5C853C0F-083F-417F-9AB9-D932CA388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565044"/>
              </p:ext>
            </p:extLst>
          </p:nvPr>
        </p:nvGraphicFramePr>
        <p:xfrm>
          <a:off x="407987" y="2699476"/>
          <a:ext cx="3244469" cy="164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710218" imgH="2524694" progId="Word.Document.8">
                  <p:embed/>
                </p:oleObj>
              </mc:Choice>
              <mc:Fallback>
                <p:oleObj name="Document" r:id="rId3" imgW="4710218" imgH="252469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" y="2699476"/>
                        <a:ext cx="3244469" cy="164392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>
            <a:extLst>
              <a:ext uri="{FF2B5EF4-FFF2-40B4-BE49-F238E27FC236}">
                <a16:creationId xmlns:a16="http://schemas.microsoft.com/office/drawing/2014/main" id="{46723F22-E220-40AA-83C4-77D52ED67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275974"/>
              </p:ext>
            </p:extLst>
          </p:nvPr>
        </p:nvGraphicFramePr>
        <p:xfrm>
          <a:off x="407987" y="5448300"/>
          <a:ext cx="3097213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386368" imgH="2297209" progId="Word.Document.8">
                  <p:embed/>
                </p:oleObj>
              </mc:Choice>
              <mc:Fallback>
                <p:oleObj name="Document" r:id="rId5" imgW="4386368" imgH="229720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" y="5448300"/>
                        <a:ext cx="3097213" cy="1562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E0077BD5-C2C5-4EE1-9C4C-76869C4C1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37584"/>
              </p:ext>
            </p:extLst>
          </p:nvPr>
        </p:nvGraphicFramePr>
        <p:xfrm>
          <a:off x="379412" y="4084638"/>
          <a:ext cx="343058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4856311" imgH="2217895" progId="Word.Document.8">
                  <p:embed/>
                </p:oleObj>
              </mc:Choice>
              <mc:Fallback>
                <p:oleObj name="Document" r:id="rId7" imgW="4856311" imgH="221789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" y="4084638"/>
                        <a:ext cx="3430588" cy="14779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5">
            <a:extLst>
              <a:ext uri="{FF2B5EF4-FFF2-40B4-BE49-F238E27FC236}">
                <a16:creationId xmlns:a16="http://schemas.microsoft.com/office/drawing/2014/main" id="{5705E538-4300-43FD-9273-88DD9A078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977" y="2648506"/>
            <a:ext cx="5943600" cy="8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P(C1) = 0/6 = 0     P(C2) = 6/6 = 1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Error = 1 – max (0, 1) = 1 – 1 = 0 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E12E282B-F55C-479D-ACFB-846E5DC6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72554"/>
            <a:ext cx="5105400" cy="8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P(C1) = 1/6          P(C2) = 5/6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Error = 1 – max (1/6, 5/6) = 1 – 5/6 = 1/6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E8AA505D-65C4-463E-98A7-E8BAD24A7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977" y="5370384"/>
            <a:ext cx="6172200" cy="87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P(C1) = 3/6          P(C2) = 3/6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Error = 1 – max (3/6, 3/6) = 1 – 3/6 = 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A15A16-5680-4253-B8BF-52BECB96D4AF}"/>
                  </a:ext>
                </a:extLst>
              </p:cNvPr>
              <p:cNvSpPr txBox="1"/>
              <p:nvPr/>
            </p:nvSpPr>
            <p:spPr>
              <a:xfrm>
                <a:off x="2752751" y="1590545"/>
                <a:ext cx="3638497" cy="48320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A15A16-5680-4253-B8BF-52BECB96D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751" y="1590545"/>
                <a:ext cx="3638497" cy="483209"/>
              </a:xfrm>
              <a:prstGeom prst="rect">
                <a:avLst/>
              </a:prstGeom>
              <a:blipFill>
                <a:blip r:embed="rId9"/>
                <a:stretch>
                  <a:fillRect l="-1338" r="-2341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0912429B-A949-45C2-B758-EC20DF0FF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Illustrating Classification Task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BD2B89E-F9F6-4C1A-9E70-F3127BD04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5"/>
          <a:stretch/>
        </p:blipFill>
        <p:spPr bwMode="auto">
          <a:xfrm>
            <a:off x="655638" y="1371600"/>
            <a:ext cx="7481887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DC7DCCC-E66B-4B83-8FE2-F9B634B24D4A}"/>
                  </a:ext>
                </a:extLst>
              </p:cNvPr>
              <p:cNvSpPr/>
              <p:nvPr/>
            </p:nvSpPr>
            <p:spPr>
              <a:xfrm>
                <a:off x="6879632" y="3429000"/>
                <a:ext cx="14446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DC7DCCC-E66B-4B83-8FE2-F9B634B24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632" y="3429000"/>
                <a:ext cx="1444626" cy="461665"/>
              </a:xfrm>
              <a:prstGeom prst="rect">
                <a:avLst/>
              </a:prstGeom>
              <a:blipFill>
                <a:blip r:embed="rId4"/>
                <a:stretch>
                  <a:fillRect r="-42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E7ADB82-19EE-4B5D-BB39-524D955EB990}"/>
              </a:ext>
            </a:extLst>
          </p:cNvPr>
          <p:cNvSpPr txBox="1"/>
          <p:nvPr/>
        </p:nvSpPr>
        <p:spPr>
          <a:xfrm>
            <a:off x="3352800" y="1219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A4C8B95-83FF-458E-AE99-9044D2733045}"/>
              </a:ext>
            </a:extLst>
          </p:cNvPr>
          <p:cNvSpPr/>
          <p:nvPr/>
        </p:nvSpPr>
        <p:spPr>
          <a:xfrm rot="16200000">
            <a:off x="2213587" y="758215"/>
            <a:ext cx="68632" cy="2057401"/>
          </a:xfrm>
          <a:prstGeom prst="rightBrace">
            <a:avLst>
              <a:gd name="adj1" fmla="val 8333"/>
              <a:gd name="adj2" fmla="val 186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C7212-B9AA-4413-847B-B4CCE542734A}"/>
              </a:ext>
            </a:extLst>
          </p:cNvPr>
          <p:cNvSpPr txBox="1"/>
          <p:nvPr/>
        </p:nvSpPr>
        <p:spPr>
          <a:xfrm>
            <a:off x="1447800" y="1290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D6F3B-3D3C-42DE-BF0B-FF23E653E21A}"/>
              </a:ext>
            </a:extLst>
          </p:cNvPr>
          <p:cNvSpPr txBox="1"/>
          <p:nvPr/>
        </p:nvSpPr>
        <p:spPr>
          <a:xfrm>
            <a:off x="685800" y="12909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F9440B-BD93-46CD-AF29-3CE0AE4AA4A2}"/>
              </a:ext>
            </a:extLst>
          </p:cNvPr>
          <p:cNvCxnSpPr/>
          <p:nvPr/>
        </p:nvCxnSpPr>
        <p:spPr>
          <a:xfrm>
            <a:off x="3522077" y="1690689"/>
            <a:ext cx="0" cy="130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A445-F0A4-1ADA-76BD-B92B77D7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based on the Classification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44E6A-9478-F789-9D2C-1CB09EA40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weighted averages or gain as for the other indices to make the splitting decision. </a:t>
            </a:r>
          </a:p>
        </p:txBody>
      </p:sp>
    </p:spTree>
    <p:extLst>
      <p:ext uri="{BB962C8B-B14F-4D97-AF65-F5344CB8AC3E}">
        <p14:creationId xmlns:p14="http://schemas.microsoft.com/office/powerpoint/2010/main" val="2837999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083F374-90C4-4AE0-B78A-C2DD98284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 among Splitting Criteria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C4EA43D1-CE46-423B-9EF2-63F20D6AF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359803"/>
            <a:ext cx="77533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For a 2-class problem: Probability of the majority class p is always &gt; .5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FF34C3C0-F8EB-4625-B218-E186E088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84" y="5851592"/>
            <a:ext cx="7642225" cy="81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 dirty="0">
                <a:latin typeface="+mn-lt"/>
              </a:rPr>
              <a:t>Note:</a:t>
            </a:r>
            <a:r>
              <a:rPr lang="en-US" altLang="en-US" sz="2000" dirty="0">
                <a:latin typeface="+mn-lt"/>
              </a:rPr>
              <a:t> The order is the same no matter what splitting criterion is used,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	however, the gain (differences) are not since they depend on the slope.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E3855E-5BA8-4232-80F0-4D1413C2DAB0}"/>
              </a:ext>
            </a:extLst>
          </p:cNvPr>
          <p:cNvGrpSpPr/>
          <p:nvPr/>
        </p:nvGrpSpPr>
        <p:grpSpPr>
          <a:xfrm>
            <a:off x="1844675" y="1752600"/>
            <a:ext cx="5119134" cy="3868083"/>
            <a:chOff x="1463675" y="1257300"/>
            <a:chExt cx="6248400" cy="4687432"/>
          </a:xfrm>
        </p:grpSpPr>
        <p:pic>
          <p:nvPicPr>
            <p:cNvPr id="57345" name="Picture 1">
              <a:extLst>
                <a:ext uri="{FF2B5EF4-FFF2-40B4-BE49-F238E27FC236}">
                  <a16:creationId xmlns:a16="http://schemas.microsoft.com/office/drawing/2014/main" id="{B4F5948C-0A7B-4EEA-AF61-F6D0A7694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675" y="1257300"/>
              <a:ext cx="6248400" cy="468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50" name="Rectangle 6">
              <a:extLst>
                <a:ext uri="{FF2B5EF4-FFF2-40B4-BE49-F238E27FC236}">
                  <a16:creationId xmlns:a16="http://schemas.microsoft.com/office/drawing/2014/main" id="{E4CF2C85-D121-49DA-8E74-BC707B5A0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800" y="5647869"/>
              <a:ext cx="3657600" cy="296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sz="1600" dirty="0">
                  <a:latin typeface="Arial" panose="020B0604020202020204" pitchFamily="34" charset="0"/>
                </a:rPr>
                <a:t>Probability of majority class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75622F-2DFA-808E-6552-7D21891706DD}"/>
              </a:ext>
            </a:extLst>
          </p:cNvPr>
          <p:cNvSpPr/>
          <p:nvPr/>
        </p:nvSpPr>
        <p:spPr>
          <a:xfrm>
            <a:off x="4495800" y="2057400"/>
            <a:ext cx="1981200" cy="3124200"/>
          </a:xfrm>
          <a:prstGeom prst="rect">
            <a:avLst/>
          </a:prstGeom>
          <a:solidFill>
            <a:srgbClr val="A5A5A5">
              <a:alpha val="83137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9046C-1505-C54A-BBB6-3AD5611F3183}"/>
              </a:ext>
            </a:extLst>
          </p:cNvPr>
          <p:cNvSpPr txBox="1"/>
          <p:nvPr/>
        </p:nvSpPr>
        <p:spPr>
          <a:xfrm>
            <a:off x="5091546" y="3381495"/>
            <a:ext cx="88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unused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CD862DEE-07E6-4A81-937E-7C276D7C9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Error vs Gini Index</a:t>
            </a:r>
          </a:p>
        </p:txBody>
      </p:sp>
      <p:sp>
        <p:nvSpPr>
          <p:cNvPr id="58370" name="Oval 2">
            <a:extLst>
              <a:ext uri="{FF2B5EF4-FFF2-40B4-BE49-F238E27FC236}">
                <a16:creationId xmlns:a16="http://schemas.microsoft.com/office/drawing/2014/main" id="{467CCE2B-5F33-432D-9A09-F751AC69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607857"/>
            <a:ext cx="1009650" cy="454025"/>
          </a:xfrm>
          <a:prstGeom prst="ellipse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000">
                <a:latin typeface="+mn-lt"/>
              </a:rPr>
              <a:t>A?</a:t>
            </a:r>
          </a:p>
        </p:txBody>
      </p:sp>
      <p:sp>
        <p:nvSpPr>
          <p:cNvPr id="58371" name="Line 3">
            <a:extLst>
              <a:ext uri="{FF2B5EF4-FFF2-40B4-BE49-F238E27FC236}">
                <a16:creationId xmlns:a16="http://schemas.microsoft.com/office/drawing/2014/main" id="{142A8F60-F69A-4DD7-889F-43C68368C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7938" y="2065057"/>
            <a:ext cx="1111250" cy="7254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8372" name="Line 4">
            <a:extLst>
              <a:ext uri="{FF2B5EF4-FFF2-40B4-BE49-F238E27FC236}">
                <a16:creationId xmlns:a16="http://schemas.microsoft.com/office/drawing/2014/main" id="{12657F84-CF49-4602-A0CC-642F43F93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65057"/>
            <a:ext cx="1184275" cy="7254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6149C209-5332-4F00-977A-050DF121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252" y="2177751"/>
            <a:ext cx="48260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Yes</a:t>
            </a: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692A5B1F-1613-495C-9EBB-3CFA5949F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179357"/>
            <a:ext cx="460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EE09356F-DC23-49A8-BF2B-038E3E02D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90544"/>
            <a:ext cx="936625" cy="341313"/>
          </a:xfrm>
          <a:prstGeom prst="rect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Node N1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37C885CD-337B-4CCC-90B5-618F0821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790544"/>
            <a:ext cx="936625" cy="341313"/>
          </a:xfrm>
          <a:prstGeom prst="rect">
            <a:avLst/>
          </a:prstGeom>
          <a:solidFill>
            <a:srgbClr val="FFFFFF">
              <a:alpha val="20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>
                <a:latin typeface="+mn-lt"/>
              </a:rPr>
              <a:t>Node N2</a:t>
            </a:r>
          </a:p>
        </p:txBody>
      </p:sp>
      <p:graphicFrame>
        <p:nvGraphicFramePr>
          <p:cNvPr id="58377" name="Object 9">
            <a:extLst>
              <a:ext uri="{FF2B5EF4-FFF2-40B4-BE49-F238E27FC236}">
                <a16:creationId xmlns:a16="http://schemas.microsoft.com/office/drawing/2014/main" id="{E0AC6F25-A476-4759-991A-4FCA6D70F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43058"/>
              </p:ext>
            </p:extLst>
          </p:nvPr>
        </p:nvGraphicFramePr>
        <p:xfrm>
          <a:off x="5619750" y="947457"/>
          <a:ext cx="2751138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37360" imgH="3985920" progId="">
                  <p:embed/>
                </p:oleObj>
              </mc:Choice>
              <mc:Fallback>
                <p:oleObj r:id="rId3" imgW="4437360" imgH="398592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947457"/>
                        <a:ext cx="2751138" cy="2470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10">
            <a:extLst>
              <a:ext uri="{FF2B5EF4-FFF2-40B4-BE49-F238E27FC236}">
                <a16:creationId xmlns:a16="http://schemas.microsoft.com/office/drawing/2014/main" id="{DCD0538B-3D89-4A81-A17F-EBBB82CAB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61626"/>
              </p:ext>
            </p:extLst>
          </p:nvPr>
        </p:nvGraphicFramePr>
        <p:xfrm>
          <a:off x="5697538" y="3357282"/>
          <a:ext cx="3446462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915520" imgH="4642560" progId="">
                  <p:embed/>
                </p:oleObj>
              </mc:Choice>
              <mc:Fallback>
                <p:oleObj r:id="rId5" imgW="5915520" imgH="46425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3357282"/>
                        <a:ext cx="3446462" cy="2679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9" name="Text Box 11">
            <a:extLst>
              <a:ext uri="{FF2B5EF4-FFF2-40B4-BE49-F238E27FC236}">
                <a16:creationId xmlns:a16="http://schemas.microsoft.com/office/drawing/2014/main" id="{DD88A85F-4662-46EF-A155-29B9FB9E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3692244"/>
            <a:ext cx="5668962" cy="118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Gini(N1) = 1 – (3/3)</a:t>
            </a:r>
            <a:r>
              <a:rPr lang="en-US" altLang="en-US" sz="2000" baseline="30000" dirty="0">
                <a:latin typeface="+mn-lt"/>
              </a:rPr>
              <a:t>2 </a:t>
            </a:r>
            <a:r>
              <a:rPr lang="en-US" altLang="en-US" sz="2000" dirty="0">
                <a:latin typeface="+mn-lt"/>
              </a:rPr>
              <a:t>– (0/3)</a:t>
            </a:r>
            <a:r>
              <a:rPr lang="en-US" altLang="en-US" sz="2000" baseline="30000" dirty="0">
                <a:latin typeface="+mn-lt"/>
              </a:rPr>
              <a:t>2</a:t>
            </a:r>
            <a:r>
              <a:rPr lang="en-US" altLang="en-US" sz="2000" dirty="0">
                <a:latin typeface="+mn-lt"/>
              </a:rPr>
              <a:t> = 0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Gini(N2) = 1 – (4/7)</a:t>
            </a:r>
            <a:r>
              <a:rPr lang="en-US" altLang="en-US" sz="2000" baseline="30000" dirty="0">
                <a:latin typeface="+mn-lt"/>
              </a:rPr>
              <a:t>2 </a:t>
            </a:r>
            <a:r>
              <a:rPr lang="en-US" altLang="en-US" sz="2000" dirty="0">
                <a:latin typeface="+mn-lt"/>
              </a:rPr>
              <a:t>– (3/7)</a:t>
            </a:r>
            <a:r>
              <a:rPr lang="en-US" altLang="en-US" sz="2000" baseline="30000" dirty="0">
                <a:latin typeface="+mn-lt"/>
              </a:rPr>
              <a:t>2</a:t>
            </a:r>
            <a:r>
              <a:rPr lang="en-US" altLang="en-US" sz="2000" dirty="0">
                <a:latin typeface="+mn-lt"/>
              </a:rPr>
              <a:t> = 0.489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dirty="0">
                <a:latin typeface="+mn-lt"/>
              </a:rPr>
              <a:t>Gini(Split) = 3/10 * 0 + 7/10 * 0.489 = 0.342</a:t>
            </a:r>
          </a:p>
        </p:txBody>
      </p:sp>
      <p:sp>
        <p:nvSpPr>
          <p:cNvPr id="58380" name="Text Box 12">
            <a:extLst>
              <a:ext uri="{FF2B5EF4-FFF2-40B4-BE49-F238E27FC236}">
                <a16:creationId xmlns:a16="http://schemas.microsoft.com/office/drawing/2014/main" id="{E43306DF-A267-4CAD-8342-35936597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674015"/>
            <a:ext cx="22098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Gini improves!</a:t>
            </a:r>
            <a:br>
              <a:rPr lang="en-US" altLang="en-US" sz="2000" b="1" dirty="0">
                <a:solidFill>
                  <a:srgbClr val="FF0000"/>
                </a:solidFill>
                <a:latin typeface="+mn-lt"/>
              </a:rPr>
            </a:b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Error does not!!!</a:t>
            </a:r>
          </a:p>
        </p:txBody>
      </p:sp>
      <p:sp>
        <p:nvSpPr>
          <p:cNvPr id="58381" name="Text Box 13">
            <a:extLst>
              <a:ext uri="{FF2B5EF4-FFF2-40B4-BE49-F238E27FC236}">
                <a16:creationId xmlns:a16="http://schemas.microsoft.com/office/drawing/2014/main" id="{8744689F-56DA-4967-B808-6D5C7AD3A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063844"/>
            <a:ext cx="4632325" cy="14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Error(N1) = 1-3/3=0</a:t>
            </a:r>
            <a:br>
              <a:rPr lang="en-US" altLang="en-US" sz="2000">
                <a:latin typeface="+mn-lt"/>
              </a:rPr>
            </a:br>
            <a:r>
              <a:rPr lang="en-US" altLang="en-US" sz="2000">
                <a:latin typeface="+mn-lt"/>
              </a:rPr>
              <a:t>Error(N2)=1-4/7=3/7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+mn-lt"/>
              </a:rPr>
              <a:t>Error(Split)= 3/10*0 + 7/10*3/7 = 0.3 </a:t>
            </a:r>
            <a:br>
              <a:rPr lang="en-US" altLang="en-US" sz="2000">
                <a:latin typeface="+mn-lt"/>
              </a:rPr>
            </a:br>
            <a:endParaRPr lang="en-US" altLang="en-US" sz="2000">
              <a:latin typeface="+mn-lt"/>
            </a:endParaRPr>
          </a:p>
        </p:txBody>
      </p:sp>
      <p:sp>
        <p:nvSpPr>
          <p:cNvPr id="58382" name="Line 14">
            <a:extLst>
              <a:ext uri="{FF2B5EF4-FFF2-40B4-BE49-F238E27FC236}">
                <a16:creationId xmlns:a16="http://schemas.microsoft.com/office/drawing/2014/main" id="{2DB53770-6CC3-4F42-8537-EB8ACAE10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038" y="4698719"/>
            <a:ext cx="731837" cy="365125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8383" name="Line 15">
            <a:extLst>
              <a:ext uri="{FF2B5EF4-FFF2-40B4-BE49-F238E27FC236}">
                <a16:creationId xmlns:a16="http://schemas.microsoft.com/office/drawing/2014/main" id="{34921256-231D-464D-A90B-C09BFA53C5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7125" y="5336894"/>
            <a:ext cx="1463675" cy="642938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65A9A6F-3A8F-450D-B7B5-50F0BFC59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Induction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CF26E4E-73CE-41EA-8BA7-A1B83FDA6D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Greedy strategy</a:t>
            </a:r>
          </a:p>
          <a:p>
            <a:pPr lvl="1"/>
            <a:r>
              <a:rPr lang="en-US" altLang="en-US" dirty="0"/>
              <a:t>Split the records based on an attribute test that optimizes a certain criterion.</a:t>
            </a:r>
          </a:p>
          <a:p>
            <a:endParaRPr lang="en-US" altLang="en-US" dirty="0"/>
          </a:p>
          <a:p>
            <a:r>
              <a:rPr lang="en-US" altLang="en-US" dirty="0"/>
              <a:t>Issues</a:t>
            </a:r>
          </a:p>
          <a:p>
            <a:pPr lvl="1"/>
            <a:r>
              <a:rPr lang="en-US" altLang="en-US" dirty="0"/>
              <a:t>Determine how to split the record using different attribute types.</a:t>
            </a:r>
          </a:p>
          <a:p>
            <a:pPr lvl="1"/>
            <a:r>
              <a:rPr lang="en-US" altLang="en-US" dirty="0"/>
              <a:t>How to determine the best split?</a:t>
            </a:r>
          </a:p>
          <a:p>
            <a:pPr lvl="1"/>
            <a:r>
              <a:rPr lang="en-US" altLang="en-US" b="1" dirty="0"/>
              <a:t>Determine when to stop splitting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8706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BAF3AB05-8358-4F94-8935-39A6CB422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Stopping Criteria for Tree Induction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2710D3E0-7471-4F3F-AFD3-5A77613746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6457950" cy="4351338"/>
          </a:xfrm>
        </p:spPr>
        <p:txBody>
          <a:bodyPr/>
          <a:lstStyle/>
          <a:p>
            <a:r>
              <a:rPr lang="en-US" altLang="en-US" dirty="0"/>
              <a:t>Stop expanding a node when </a:t>
            </a:r>
            <a:r>
              <a:rPr lang="en-US" altLang="en-US" b="1" dirty="0">
                <a:solidFill>
                  <a:srgbClr val="FF0000"/>
                </a:solidFill>
              </a:rPr>
              <a:t>all the records belong to the same class </a:t>
            </a:r>
            <a:r>
              <a:rPr lang="en-US" altLang="en-US" dirty="0"/>
              <a:t>(used Hunt's algorithm).</a:t>
            </a:r>
          </a:p>
          <a:p>
            <a:endParaRPr lang="en-US" altLang="en-US" dirty="0"/>
          </a:p>
          <a:p>
            <a:r>
              <a:rPr lang="en-US" altLang="en-US" dirty="0"/>
              <a:t>Stop expanding a node when all the records in the node have the </a:t>
            </a:r>
            <a:r>
              <a:rPr lang="en-US" altLang="en-US" b="1" dirty="0">
                <a:solidFill>
                  <a:srgbClr val="FF0000"/>
                </a:solidFill>
              </a:rPr>
              <a:t>same attribute values</a:t>
            </a:r>
            <a:r>
              <a:rPr lang="en-US" altLang="en-US" dirty="0"/>
              <a:t>. Splitting becomes impossible.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Early termination criterion.  </a:t>
            </a:r>
            <a:r>
              <a:rPr lang="en-US" altLang="en-US" dirty="0"/>
              <a:t>Stop when more splits will lead to overfitting the training data. We will discuss this later with tree pruning.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849814-ACA6-5349-9FE9-0336D7C80BB5}"/>
              </a:ext>
            </a:extLst>
          </p:cNvPr>
          <p:cNvSpPr/>
          <p:nvPr/>
        </p:nvSpPr>
        <p:spPr>
          <a:xfrm>
            <a:off x="533400" y="4191000"/>
            <a:ext cx="67818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4CD7E-9B6A-03A5-724B-81DA4CDA2859}"/>
              </a:ext>
            </a:extLst>
          </p:cNvPr>
          <p:cNvSpPr txBox="1"/>
          <p:nvPr/>
        </p:nvSpPr>
        <p:spPr>
          <a:xfrm>
            <a:off x="7410450" y="44393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</a:rPr>
              <a:t>Standard method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A9CA235B-88BC-4C91-87B0-BB6178524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429" y="320675"/>
            <a:ext cx="8555616" cy="1325563"/>
          </a:xfrm>
        </p:spPr>
        <p:txBody>
          <a:bodyPr>
            <a:normAutofit/>
          </a:bodyPr>
          <a:lstStyle/>
          <a:p>
            <a:r>
              <a:rPr lang="en-US" altLang="en-US" sz="4300" dirty="0"/>
              <a:t>Advantages of Decision Trees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1444" name="Rectangle 2">
            <a:extLst>
              <a:ext uri="{FF2B5EF4-FFF2-40B4-BE49-F238E27FC236}">
                <a16:creationId xmlns:a16="http://schemas.microsoft.com/office/drawing/2014/main" id="{A5FC0B42-4C1C-42BF-8D16-D50D39FF0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438807"/>
              </p:ext>
            </p:extLst>
          </p:nvPr>
        </p:nvGraphicFramePr>
        <p:xfrm>
          <a:off x="297430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DF2C55BD-0CA2-48E8-A566-C52487B1E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C4.5</a:t>
            </a: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D29C070-1DD6-4CEA-BDF9-3E6CA0C3E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Simple depth-first construction.</a:t>
            </a:r>
          </a:p>
          <a:p>
            <a:r>
              <a:rPr lang="en-US" altLang="en-US" dirty="0"/>
              <a:t>Uses Information Gain (improvement of the entropy measure).</a:t>
            </a:r>
          </a:p>
          <a:p>
            <a:r>
              <a:rPr lang="en-US" altLang="en-US" dirty="0"/>
              <a:t>Handling both continuous and discrete attributes (continuous attributes are split at threshold).</a:t>
            </a:r>
          </a:p>
          <a:p>
            <a:r>
              <a:rPr lang="en-US" altLang="en-US" dirty="0"/>
              <a:t>Needs entire data to fit in memory (unsuitable for large datasets).</a:t>
            </a:r>
          </a:p>
          <a:p>
            <a:r>
              <a:rPr lang="en-US" altLang="en-US" dirty="0"/>
              <a:t>Final trees are pruned to remove branches that hurt performance.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Code available at</a:t>
            </a:r>
          </a:p>
          <a:p>
            <a:pPr lvl="1"/>
            <a:r>
              <a:rPr lang="en-US" altLang="en-US" dirty="0">
                <a:hlinkClick r:id="rId3"/>
              </a:rPr>
              <a:t>http://www.cse.unsw.edu.au/~quinlan/c4.5r8.tar.gz</a:t>
            </a:r>
          </a:p>
          <a:p>
            <a:pPr lvl="1"/>
            <a:r>
              <a:rPr lang="en-US" altLang="en-US" dirty="0"/>
              <a:t>Open-Source implementation as J48 in Weka/</a:t>
            </a:r>
            <a:r>
              <a:rPr lang="en-US" altLang="en-US" dirty="0" err="1"/>
              <a:t>rWeka</a:t>
            </a:r>
            <a:endParaRPr lang="en-US" altLang="en-US" dirty="0"/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D6DB413F-C888-416A-A736-6CD46F52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03CAA-DF29-29BF-44CA-E98392EC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870A3D7-E3A7-A8EC-31C8-3577C1683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Topics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C5084EC-BD37-0C1B-A153-9BF4EF476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Introduction</a:t>
            </a:r>
          </a:p>
          <a:p>
            <a:r>
              <a:rPr lang="en-US" altLang="en-US" sz="1700" dirty="0"/>
              <a:t>Decision Trees</a:t>
            </a:r>
          </a:p>
          <a:p>
            <a:pPr lvl="1"/>
            <a:r>
              <a:rPr lang="en-US" altLang="en-US" sz="1700" dirty="0"/>
              <a:t>Overview</a:t>
            </a:r>
          </a:p>
          <a:p>
            <a:pPr lvl="1"/>
            <a:r>
              <a:rPr lang="en-US" altLang="en-US" sz="1700" dirty="0"/>
              <a:t>Tree Induction</a:t>
            </a:r>
          </a:p>
          <a:p>
            <a:r>
              <a:rPr lang="en-US" altLang="en-US" sz="1700" b="1" dirty="0"/>
              <a:t>Overfitting and other Practical Issues</a:t>
            </a:r>
          </a:p>
          <a:p>
            <a:r>
              <a:rPr lang="en-US" altLang="en-US" sz="1700" dirty="0"/>
              <a:t>Model Selection and Evaluation</a:t>
            </a:r>
          </a:p>
          <a:p>
            <a:pPr lvl="1"/>
            <a:r>
              <a:rPr lang="en-US" altLang="en-US" sz="1700" dirty="0"/>
              <a:t>Metrics for Performance Evaluation</a:t>
            </a:r>
          </a:p>
          <a:p>
            <a:pPr lvl="1"/>
            <a:r>
              <a:rPr lang="en-US" altLang="en-US" sz="1700" dirty="0"/>
              <a:t>Methods to Obtain Reliable Estimates</a:t>
            </a:r>
          </a:p>
          <a:p>
            <a:pPr lvl="1"/>
            <a:r>
              <a:rPr lang="en-US" altLang="en-US" sz="1700" dirty="0"/>
              <a:t>Model Comparison (Relative Performance)</a:t>
            </a:r>
          </a:p>
          <a:p>
            <a:r>
              <a:rPr lang="en-US" altLang="en-US" sz="1700" dirty="0"/>
              <a:t>Feature Selection</a:t>
            </a:r>
          </a:p>
        </p:txBody>
      </p:sp>
      <p:pic>
        <p:nvPicPr>
          <p:cNvPr id="5125" name="Picture 5" descr="Machine Learning Classifiers. What is classification? | by Sidath Asiri |  Towards Data Science">
            <a:extLst>
              <a:ext uri="{FF2B5EF4-FFF2-40B4-BE49-F238E27FC236}">
                <a16:creationId xmlns:a16="http://schemas.microsoft.com/office/drawing/2014/main" id="{8533FF94-9E0B-B531-7942-2169BFE75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r="59376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46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F815-730C-4EEE-B25F-C6D782A9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Selection: Bias vs.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0669D3-C76F-4860-919B-1C91EB068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86" b="21972"/>
          <a:stretch/>
        </p:blipFill>
        <p:spPr>
          <a:xfrm>
            <a:off x="469232" y="2148276"/>
            <a:ext cx="6286500" cy="28428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8F71785-A232-4094-8F22-F6A37EA274B4}"/>
              </a:ext>
            </a:extLst>
          </p:cNvPr>
          <p:cNvSpPr/>
          <p:nvPr/>
        </p:nvSpPr>
        <p:spPr>
          <a:xfrm>
            <a:off x="533400" y="5276850"/>
            <a:ext cx="6286499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Low    </a:t>
            </a:r>
            <a:r>
              <a:rPr lang="en-US" sz="1400" b="1" dirty="0"/>
              <a:t>Variance</a:t>
            </a:r>
            <a:r>
              <a:rPr lang="en-US" sz="1400" dirty="0"/>
              <a:t>: difference in the model due to slightly different data.   high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7137B17-72F3-4A79-AFD5-FED3B56484F5}"/>
              </a:ext>
            </a:extLst>
          </p:cNvPr>
          <p:cNvSpPr/>
          <p:nvPr/>
        </p:nvSpPr>
        <p:spPr>
          <a:xfrm>
            <a:off x="240634" y="4819650"/>
            <a:ext cx="6515099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                 </a:t>
            </a:r>
            <a:r>
              <a:rPr lang="en-US" sz="1600" b="1" dirty="0"/>
              <a:t>Bias</a:t>
            </a:r>
            <a:r>
              <a:rPr lang="en-US" sz="1600" dirty="0"/>
              <a:t>: restrictions by the model class                     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2EF071-26BC-4AA4-88BA-1079C43A0085}"/>
                  </a:ext>
                </a:extLst>
              </p:cNvPr>
              <p:cNvSpPr txBox="1"/>
              <p:nvPr/>
            </p:nvSpPr>
            <p:spPr>
              <a:xfrm>
                <a:off x="7246018" y="3444701"/>
                <a:ext cx="1428750" cy="23083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Two samples from the same function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(points) with the learned function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/>
                  <a:t> (lines).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2EF071-26BC-4AA4-88BA-1079C43A0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018" y="3444701"/>
                <a:ext cx="1428750" cy="2308324"/>
              </a:xfrm>
              <a:prstGeom prst="rect">
                <a:avLst/>
              </a:prstGeom>
              <a:blipFill>
                <a:blip r:embed="rId3"/>
                <a:stretch>
                  <a:fillRect l="-3830" t="-1316" r="-2979" b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30E26D-136D-4B2C-A7FC-940D927BB765}"/>
              </a:ext>
            </a:extLst>
          </p:cNvPr>
          <p:cNvCxnSpPr/>
          <p:nvPr/>
        </p:nvCxnSpPr>
        <p:spPr>
          <a:xfrm flipH="1" flipV="1">
            <a:off x="6572250" y="3219451"/>
            <a:ext cx="571500" cy="350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877BD8-590A-4BD1-87B0-76CC1440E03B}"/>
              </a:ext>
            </a:extLst>
          </p:cNvPr>
          <p:cNvCxnSpPr>
            <a:cxnSpLocks/>
          </p:cNvCxnSpPr>
          <p:nvPr/>
        </p:nvCxnSpPr>
        <p:spPr>
          <a:xfrm flipH="1">
            <a:off x="6663991" y="3848100"/>
            <a:ext cx="479759" cy="340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2EA726A7-CAEF-4BA5-9F79-EDE918FF2949}"/>
              </a:ext>
            </a:extLst>
          </p:cNvPr>
          <p:cNvSpPr/>
          <p:nvPr/>
        </p:nvSpPr>
        <p:spPr>
          <a:xfrm>
            <a:off x="3736108" y="1447800"/>
            <a:ext cx="1491539" cy="7048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Consistency</a:t>
            </a:r>
            <a:br>
              <a:rPr lang="en-US" sz="1100" dirty="0"/>
            </a:br>
            <a:r>
              <a:rPr lang="en-US" sz="1100" dirty="0"/>
              <a:t>(fit)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70ADEB-6869-4A05-B975-69B8828E9EEF}"/>
              </a:ext>
            </a:extLst>
          </p:cNvPr>
          <p:cNvSpPr/>
          <p:nvPr/>
        </p:nvSpPr>
        <p:spPr>
          <a:xfrm flipH="1">
            <a:off x="2154334" y="1447800"/>
            <a:ext cx="1491539" cy="68699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Simplicity</a:t>
            </a:r>
            <a:br>
              <a:rPr lang="en-US" sz="1100" dirty="0"/>
            </a:br>
            <a:r>
              <a:rPr lang="en-US" sz="1100" dirty="0"/>
              <a:t>(fewer parameters)</a:t>
            </a:r>
            <a:endParaRPr lang="en-US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38B87B-FD8F-4D40-9442-C6D2BF9E9732}"/>
              </a:ext>
            </a:extLst>
          </p:cNvPr>
          <p:cNvCxnSpPr>
            <a:cxnSpLocks/>
          </p:cNvCxnSpPr>
          <p:nvPr/>
        </p:nvCxnSpPr>
        <p:spPr>
          <a:xfrm flipH="1">
            <a:off x="6686550" y="1447800"/>
            <a:ext cx="102870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DB9680-B52C-4396-9715-604840BFAA82}"/>
              </a:ext>
            </a:extLst>
          </p:cNvPr>
          <p:cNvSpPr txBox="1"/>
          <p:nvPr/>
        </p:nvSpPr>
        <p:spPr>
          <a:xfrm>
            <a:off x="7315200" y="1219200"/>
            <a:ext cx="142875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Overfitting to training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DD44E-659F-47B0-9938-CCB42D1DD049}"/>
              </a:ext>
            </a:extLst>
          </p:cNvPr>
          <p:cNvSpPr txBox="1"/>
          <p:nvPr/>
        </p:nvSpPr>
        <p:spPr>
          <a:xfrm>
            <a:off x="628650" y="6187902"/>
            <a:ext cx="76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n-lt"/>
              </a:rPr>
              <a:t>Note: This trade-off applies to any model.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66217-9E90-A949-392D-6EEE95DE2B4F}"/>
              </a:ext>
            </a:extLst>
          </p:cNvPr>
          <p:cNvSpPr/>
          <p:nvPr/>
        </p:nvSpPr>
        <p:spPr>
          <a:xfrm>
            <a:off x="3718524" y="2247900"/>
            <a:ext cx="3083791" cy="2689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7" grpId="0" animBg="1"/>
      <p:bldP spid="8" grpId="0" animBg="1"/>
      <p:bldP spid="3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4B261134-4F62-4453-9727-394EBAE29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Underfitting and Overfitting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063BE022-118D-4DEB-B5D4-E2D72401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5309" r="5812" b="5804"/>
          <a:stretch>
            <a:fillRect/>
          </a:stretch>
        </p:blipFill>
        <p:spPr bwMode="auto">
          <a:xfrm>
            <a:off x="304800" y="13716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36" t="5309" r="5812" b="58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515" name="Text Box 3">
                <a:extLst>
                  <a:ext uri="{FF2B5EF4-FFF2-40B4-BE49-F238E27FC236}">
                    <a16:creationId xmlns:a16="http://schemas.microsoft.com/office/drawing/2014/main" id="{047E7B31-3B30-4377-96B1-59513A144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2467" y="2133600"/>
                <a:ext cx="2743200" cy="3292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500 circular and 500 triangular data points.</a:t>
                </a: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endParaRPr lang="en-US" altLang="en-US" sz="1800" dirty="0">
                  <a:latin typeface="+mn-lt"/>
                </a:endParaRP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Circular points:</a:t>
                </a: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18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800" dirty="0">
                  <a:latin typeface="+mn-lt"/>
                </a:endParaRP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endParaRPr lang="en-US" altLang="en-US" sz="1800" dirty="0">
                  <a:latin typeface="+mn-lt"/>
                </a:endParaRP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Triangular points:</a:t>
                </a:r>
              </a:p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d>
                      <m:d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8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1800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8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800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0.5 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4515" name="Text Box 3">
                <a:extLst>
                  <a:ext uri="{FF2B5EF4-FFF2-40B4-BE49-F238E27FC236}">
                    <a16:creationId xmlns:a16="http://schemas.microsoft.com/office/drawing/2014/main" id="{047E7B31-3B30-4377-96B1-59513A14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2467" y="2133600"/>
                <a:ext cx="2743200" cy="3292826"/>
              </a:xfrm>
              <a:prstGeom prst="rect">
                <a:avLst/>
              </a:prstGeom>
              <a:blipFill>
                <a:blip r:embed="rId4"/>
                <a:stretch>
                  <a:fillRect l="-2000" t="-926" b="-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8441ADC3-549F-40CB-9048-BAA7EDE1E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856180"/>
            <a:ext cx="3959556" cy="1128068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Examples of Classification Task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123821"/>
            <a:ext cx="37313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4D20776-D604-4761-A417-67DC8A030E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039" y="2330505"/>
            <a:ext cx="3958549" cy="3979585"/>
          </a:xfrm>
        </p:spPr>
        <p:txBody>
          <a:bodyPr anchor="ctr">
            <a:normAutofit/>
          </a:bodyPr>
          <a:lstStyle/>
          <a:p>
            <a:r>
              <a:rPr lang="en-US" altLang="en-US" sz="1700" dirty="0"/>
              <a:t>Predicting tumor cells as benign or </a:t>
            </a:r>
            <a:br>
              <a:rPr lang="en-US" altLang="en-US" sz="1700" dirty="0"/>
            </a:br>
            <a:r>
              <a:rPr lang="en-US" altLang="en-US" sz="1700" dirty="0"/>
              <a:t>malignant.</a:t>
            </a:r>
          </a:p>
          <a:p>
            <a:pPr lvl="4"/>
            <a:endParaRPr lang="en-US" altLang="en-US" sz="1700" dirty="0"/>
          </a:p>
          <a:p>
            <a:r>
              <a:rPr lang="en-US" altLang="en-US" sz="1700" dirty="0"/>
              <a:t>Classifying credit card transactions </a:t>
            </a:r>
            <a:br>
              <a:rPr lang="en-US" altLang="en-US" sz="1700" dirty="0"/>
            </a:br>
            <a:r>
              <a:rPr lang="en-US" altLang="en-US" sz="1700" dirty="0"/>
              <a:t>as legitimate or fraudulent.</a:t>
            </a:r>
          </a:p>
          <a:p>
            <a:pPr marL="1371600" lvl="4" indent="0">
              <a:buNone/>
            </a:pPr>
            <a:endParaRPr lang="en-US" altLang="en-US" sz="1700" dirty="0"/>
          </a:p>
          <a:p>
            <a:r>
              <a:rPr lang="en-US" altLang="en-US" sz="1700" dirty="0"/>
              <a:t>Categorizing news stories </a:t>
            </a:r>
            <a:br>
              <a:rPr lang="en-US" altLang="en-US" sz="1700" dirty="0"/>
            </a:br>
            <a:r>
              <a:rPr lang="en-US" altLang="en-US" sz="1700" dirty="0"/>
              <a:t>as finance, weather, entertainment, sports, etc.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7447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A18FDF3A-DBE7-4CCA-91E3-6483E88CF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" r="-2" b="15717"/>
          <a:stretch/>
        </p:blipFill>
        <p:spPr bwMode="auto">
          <a:xfrm>
            <a:off x="5312567" y="581892"/>
            <a:ext cx="3298075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05479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mpare Credit Cards and Apply Online | MyRatePlan">
            <a:extLst>
              <a:ext uri="{FF2B5EF4-FFF2-40B4-BE49-F238E27FC236}">
                <a16:creationId xmlns:a16="http://schemas.microsoft.com/office/drawing/2014/main" id="{A2FB4E9E-7691-628A-6FD1-3B3F2AFB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38" y="3638481"/>
            <a:ext cx="3111727" cy="25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FB2285A8-B6CA-4557-A67A-A0934251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Underfitting and Overfitting</a:t>
            </a:r>
          </a:p>
        </p:txBody>
      </p:sp>
      <p:pic>
        <p:nvPicPr>
          <p:cNvPr id="65538" name="Picture 2">
            <a:extLst>
              <a:ext uri="{FF2B5EF4-FFF2-40B4-BE49-F238E27FC236}">
                <a16:creationId xmlns:a16="http://schemas.microsoft.com/office/drawing/2014/main" id="{C772808D-372F-4589-A030-630BD8E5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9387"/>
            <a:ext cx="5484812" cy="411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" name="Line 3">
            <a:extLst>
              <a:ext uri="{FF2B5EF4-FFF2-40B4-BE49-F238E27FC236}">
                <a16:creationId xmlns:a16="http://schemas.microsoft.com/office/drawing/2014/main" id="{3A936834-8191-4544-8925-7AD75F2C8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729" y="1569443"/>
            <a:ext cx="1588" cy="4114800"/>
          </a:xfrm>
          <a:prstGeom prst="line">
            <a:avLst/>
          </a:prstGeom>
          <a:noFill/>
          <a:ln w="25560" cap="flat">
            <a:solidFill>
              <a:srgbClr val="8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F94499A-BECA-4F86-9F38-37B51F36F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041" y="1862345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Overfitting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59183A90-6721-43AC-81A1-CAA1DE6CF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52024"/>
            <a:ext cx="84582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en-US" altLang="en-US" sz="1600" b="1" dirty="0">
                <a:latin typeface="+mn-lt"/>
              </a:rPr>
              <a:t>Underfitting</a:t>
            </a:r>
            <a:r>
              <a:rPr lang="en-US" altLang="en-US" sz="1600" dirty="0">
                <a:latin typeface="+mn-lt"/>
              </a:rPr>
              <a:t>: when model is too simple, both training and test errors are large.</a:t>
            </a:r>
            <a:br>
              <a:rPr lang="en-US" altLang="en-US" sz="1600" dirty="0">
                <a:latin typeface="+mn-lt"/>
              </a:rPr>
            </a:br>
            <a:r>
              <a:rPr lang="en-US" altLang="en-US" sz="1600" b="1" dirty="0">
                <a:latin typeface="+mn-lt"/>
              </a:rPr>
              <a:t>Overfitting</a:t>
            </a:r>
            <a:r>
              <a:rPr lang="en-US" altLang="en-US" sz="1600" dirty="0">
                <a:latin typeface="+mn-lt"/>
              </a:rPr>
              <a:t>: when model is too complicated and starts memorizing the training data. </a:t>
            </a:r>
            <a:br>
              <a:rPr lang="en-US" altLang="en-US" sz="1600" dirty="0">
                <a:latin typeface="+mn-lt"/>
              </a:rPr>
            </a:br>
            <a:r>
              <a:rPr lang="en-US" altLang="en-US" sz="1600" dirty="0">
                <a:latin typeface="+mn-lt"/>
              </a:rPr>
              <a:t>                      Generalization error goes up again.</a:t>
            </a: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FA1067F5-58B8-47AC-BE6E-22006412F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5788" y="1601787"/>
            <a:ext cx="1587" cy="4114800"/>
          </a:xfrm>
          <a:prstGeom prst="line">
            <a:avLst/>
          </a:prstGeom>
          <a:noFill/>
          <a:ln w="25560" cap="flat">
            <a:solidFill>
              <a:srgbClr val="8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8DAE5F6D-4751-40BE-B2CB-FAFF15672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219200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Underfitting</a:t>
            </a:r>
          </a:p>
        </p:txBody>
      </p:sp>
      <p:sp>
        <p:nvSpPr>
          <p:cNvPr id="65544" name="Line 8">
            <a:extLst>
              <a:ext uri="{FF2B5EF4-FFF2-40B4-BE49-F238E27FC236}">
                <a16:creationId xmlns:a16="http://schemas.microsoft.com/office/drawing/2014/main" id="{017BEFEF-2876-48C5-A14B-4AD663DCC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4163" y="1587500"/>
            <a:ext cx="182562" cy="4413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599BE272-4A1F-486B-A879-F6B0F023A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49" y="4474793"/>
            <a:ext cx="26511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dirty="0" err="1">
                <a:latin typeface="+mn-lt"/>
              </a:rPr>
              <a:t>Resubstitution</a:t>
            </a:r>
            <a:r>
              <a:rPr lang="en-US" altLang="en-US" dirty="0">
                <a:latin typeface="+mn-lt"/>
              </a:rPr>
              <a:t> Error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EEDF6997-3240-482B-BA9A-ADFA35DC5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241" y="2225777"/>
            <a:ext cx="26511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dirty="0">
                <a:latin typeface="+mn-lt"/>
              </a:rPr>
              <a:t>Generalization Error</a:t>
            </a:r>
          </a:p>
        </p:txBody>
      </p:sp>
      <p:sp>
        <p:nvSpPr>
          <p:cNvPr id="65547" name="Line 11">
            <a:extLst>
              <a:ext uri="{FF2B5EF4-FFF2-40B4-BE49-F238E27FC236}">
                <a16:creationId xmlns:a16="http://schemas.microsoft.com/office/drawing/2014/main" id="{AE18EFC5-F54D-4991-A816-1D38769D4A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4099" y="4657355"/>
            <a:ext cx="100965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8" name="Line 12">
            <a:extLst>
              <a:ext uri="{FF2B5EF4-FFF2-40B4-BE49-F238E27FC236}">
                <a16:creationId xmlns:a16="http://schemas.microsoft.com/office/drawing/2014/main" id="{B8352997-3248-4A1D-A9AB-BEEA01527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0254" y="2408340"/>
            <a:ext cx="82550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5540" grpId="0"/>
      <p:bldP spid="65542" grpId="0" animBg="1"/>
      <p:bldP spid="65543" grpId="0"/>
      <p:bldP spid="6554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93C43ACD-E8B8-4498-B2F3-3AF755099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 due to Noise 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B6D38DB9-BD9D-41C4-B6EB-1B5B7A5D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" b="3616"/>
          <a:stretch>
            <a:fillRect/>
          </a:stretch>
        </p:blipFill>
        <p:spPr bwMode="auto">
          <a:xfrm>
            <a:off x="1355725" y="1444625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822" b="36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6D3667B0-BC3C-4FBF-AC05-E56CABB8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632459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Decision boundary is distorted to accommodate a noise point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A4D6DA64-016D-4E66-AFF3-06B390BC1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 due to Insufficient Examples</a:t>
            </a: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A6C19996-E330-4E8F-8657-D8876ED5A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7620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Lack of training data points in the lower half of the diagram makes it difficult to predict correctly the class labels of that region 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09F1D716-F967-487F-9C84-353CAAF4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4858" r="5357" b="4858"/>
          <a:stretch>
            <a:fillRect/>
          </a:stretch>
        </p:blipFill>
        <p:spPr bwMode="auto">
          <a:xfrm>
            <a:off x="1066800" y="1447800"/>
            <a:ext cx="5668963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71" t="4858" r="5357" b="48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64FE2D7D-ECF5-4FF2-B9A5-97E5BE662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1" y="3316496"/>
            <a:ext cx="833437" cy="669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3200" dirty="0">
                <a:latin typeface="+mn-lt"/>
              </a:rPr>
              <a:t>test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220F76-350F-B326-16A8-D061AADDBC46}"/>
              </a:ext>
            </a:extLst>
          </p:cNvPr>
          <p:cNvSpPr/>
          <p:nvPr/>
        </p:nvSpPr>
        <p:spPr>
          <a:xfrm>
            <a:off x="7105960" y="177154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C959D21-09F8-55E2-E774-C4C30F4D15D6}"/>
              </a:ext>
            </a:extLst>
          </p:cNvPr>
          <p:cNvSpPr/>
          <p:nvPr/>
        </p:nvSpPr>
        <p:spPr>
          <a:xfrm>
            <a:off x="7105960" y="2212871"/>
            <a:ext cx="152400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98042-2D4E-CEDC-4281-C1D86C08F788}"/>
              </a:ext>
            </a:extLst>
          </p:cNvPr>
          <p:cNvSpPr txBox="1"/>
          <p:nvPr/>
        </p:nvSpPr>
        <p:spPr>
          <a:xfrm>
            <a:off x="7329797" y="1633434"/>
            <a:ext cx="1324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Training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38BEB-8133-7773-4BE2-59133FF0D7E9}"/>
              </a:ext>
            </a:extLst>
          </p:cNvPr>
          <p:cNvSpPr txBox="1"/>
          <p:nvPr/>
        </p:nvSpPr>
        <p:spPr>
          <a:xfrm>
            <a:off x="7339144" y="2119794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Test point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>
            <a:extLst>
              <a:ext uri="{FF2B5EF4-FFF2-40B4-BE49-F238E27FC236}">
                <a16:creationId xmlns:a16="http://schemas.microsoft.com/office/drawing/2014/main" id="{7457094E-64FE-4CE1-B805-94A54E22C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Training Error vs. Generalization Error</a:t>
            </a: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EA70C943-454A-4025-9AAF-DCBC7E7AC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Overfitting results in decision trees that </a:t>
            </a:r>
            <a:r>
              <a:rPr lang="en-US" altLang="en-US" b="1" dirty="0">
                <a:solidFill>
                  <a:srgbClr val="FF0000"/>
                </a:solidFill>
              </a:rPr>
              <a:t>are more complex than necessary.</a:t>
            </a:r>
          </a:p>
          <a:p>
            <a:endParaRPr lang="en-US" altLang="en-US" dirty="0"/>
          </a:p>
          <a:p>
            <a:r>
              <a:rPr lang="en-US" altLang="en-US" dirty="0"/>
              <a:t>Training error does not provide a good estimate of how well the tree will perform on previously unseen records (e.g., test data).</a:t>
            </a:r>
          </a:p>
          <a:p>
            <a:endParaRPr lang="en-US" altLang="en-US" dirty="0"/>
          </a:p>
          <a:p>
            <a:r>
              <a:rPr lang="en-US" altLang="en-US" dirty="0"/>
              <a:t>We need to estimate the </a:t>
            </a:r>
            <a:r>
              <a:rPr lang="en-US" altLang="en-US" b="1" dirty="0">
                <a:solidFill>
                  <a:srgbClr val="FF0000"/>
                </a:solidFill>
              </a:rPr>
              <a:t>Generalization Error.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86EC2E6C-E0A0-4B85-821B-50202EB24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Estimating the Generalization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4" name="Rectangle 2">
                <a:extLst>
                  <a:ext uri="{FF2B5EF4-FFF2-40B4-BE49-F238E27FC236}">
                    <a16:creationId xmlns:a16="http://schemas.microsoft.com/office/drawing/2014/main" id="{F467D611-770F-4018-AE03-4FD4760950A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Resubstitution error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dirty="0"/>
                  <a:t>: error on training set</a:t>
                </a:r>
              </a:p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Generalization error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en-US" dirty="0"/>
                  <a:t>error on testing set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Methods for estimating generalization errors: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>
                    <a:solidFill>
                      <a:srgbClr val="FF0000"/>
                    </a:solidFill>
                  </a:rPr>
                  <a:t>Optimistic approach</a:t>
                </a:r>
                <a:r>
                  <a:rPr lang="en-US" altLang="en-US" dirty="0"/>
                  <a:t>: assume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>
                    <a:solidFill>
                      <a:srgbClr val="FF0000"/>
                    </a:solidFill>
                  </a:rPr>
                  <a:t>Pessimistic approach: </a:t>
                </a:r>
              </a:p>
              <a:p>
                <a:pPr lvl="1"/>
                <a:r>
                  <a:rPr lang="en-US" altLang="en-US" dirty="0"/>
                  <a:t> Estimate as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0.5 </m:t>
                    </m:r>
                  </m:oMath>
                </a14:m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: number of leaf nodes)</a:t>
                </a:r>
              </a:p>
              <a:p>
                <a:pPr lvl="1"/>
                <a:r>
                  <a:rPr lang="en-US" altLang="en-US" dirty="0"/>
                  <a:t> For a tree with 30 leaf nodes and 10 errors on training out of 1000 training instances:</a:t>
                </a:r>
                <a:br>
                  <a:rPr lang="en-US" altLang="en-US" dirty="0"/>
                </a:br>
                <a:r>
                  <a:rPr lang="en-US" altLang="en-US" dirty="0"/>
                  <a:t>   Training error </a:t>
                </a:r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10/1000 = 1%</m:t>
                    </m:r>
                  </m:oMath>
                </a14:m>
                <a:br>
                  <a:rPr lang="en-US" altLang="en-US" dirty="0"/>
                </a:br>
                <a:r>
                  <a:rPr lang="en-US" altLang="en-US" dirty="0"/>
                  <a:t>   Estimated generalization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(10 + 30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0.5)/1000 = 2.5%</m:t>
                    </m:r>
                  </m:oMath>
                </a14:m>
                <a:endParaRPr lang="en-US" alt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>
                    <a:solidFill>
                      <a:srgbClr val="FF0000"/>
                    </a:solidFill>
                  </a:rPr>
                  <a:t>Validation approach:</a:t>
                </a:r>
              </a:p>
              <a:p>
                <a:pPr lvl="1"/>
                <a:r>
                  <a:rPr lang="en-US" altLang="en-US" dirty="0"/>
                  <a:t> uses a validation (test) data set (or cross-validation) to estimate the generalization error.</a:t>
                </a:r>
              </a:p>
            </p:txBody>
          </p:sp>
        </mc:Choice>
        <mc:Fallback xmlns="">
          <p:sp>
            <p:nvSpPr>
              <p:cNvPr id="69634" name="Rectangle 2">
                <a:extLst>
                  <a:ext uri="{FF2B5EF4-FFF2-40B4-BE49-F238E27FC236}">
                    <a16:creationId xmlns:a16="http://schemas.microsoft.com/office/drawing/2014/main" id="{F467D611-770F-4018-AE03-4FD476095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DFD385E-4E04-EE32-6FCC-F9A29A5018C3}"/>
              </a:ext>
            </a:extLst>
          </p:cNvPr>
          <p:cNvSpPr/>
          <p:nvPr/>
        </p:nvSpPr>
        <p:spPr>
          <a:xfrm>
            <a:off x="6400800" y="2514600"/>
            <a:ext cx="2314575" cy="1052511"/>
          </a:xfrm>
          <a:prstGeom prst="wedgeRoundRectCallout">
            <a:avLst>
              <a:gd name="adj1" fmla="val -92395"/>
              <a:gd name="adj2" fmla="val 90707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latin typeface="+mn-lt"/>
              </a:rPr>
              <a:t>Penalty for</a:t>
            </a:r>
            <a:br>
              <a:rPr lang="en-US" altLang="en-US" sz="1400" dirty="0">
                <a:latin typeface="+mn-lt"/>
              </a:rPr>
            </a:br>
            <a:r>
              <a:rPr lang="en-US" altLang="en-US" sz="1400" dirty="0">
                <a:latin typeface="+mn-lt"/>
              </a:rPr>
              <a:t>model complexity!</a:t>
            </a:r>
          </a:p>
          <a:p>
            <a:pPr algn="ctr"/>
            <a:r>
              <a:rPr lang="en-US" altLang="en-US" sz="1400" dirty="0">
                <a:latin typeface="+mn-lt"/>
              </a:rPr>
              <a:t>0.5 per leave node is often </a:t>
            </a:r>
            <a:br>
              <a:rPr lang="en-US" altLang="en-US" sz="1400" dirty="0">
                <a:latin typeface="+mn-lt"/>
              </a:rPr>
            </a:br>
            <a:r>
              <a:rPr lang="en-US" altLang="en-US" sz="1400" dirty="0">
                <a:latin typeface="+mn-lt"/>
              </a:rPr>
              <a:t>used for binary splits.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C48256D0-0D86-40AC-A66C-D42FDB627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100" dirty="0"/>
              <a:t>Occam’s Razor </a:t>
            </a:r>
            <a:br>
              <a:rPr lang="en-US" altLang="en-US" sz="3100" dirty="0"/>
            </a:br>
            <a:r>
              <a:rPr lang="en-US" altLang="en-US" sz="3100" dirty="0"/>
              <a:t>-</a:t>
            </a:r>
            <a:br>
              <a:rPr lang="en-US" altLang="en-US" sz="3100" dirty="0"/>
            </a:br>
            <a:r>
              <a:rPr lang="en-US" altLang="en-US" sz="3100" dirty="0"/>
              <a:t>The Principle of Parsimony</a:t>
            </a:r>
          </a:p>
        </p:txBody>
      </p:sp>
      <p:pic>
        <p:nvPicPr>
          <p:cNvPr id="2050" name="Picture 2" descr="What is Occam’s razor? | New Scientist">
            <a:extLst>
              <a:ext uri="{FF2B5EF4-FFF2-40B4-BE49-F238E27FC236}">
                <a16:creationId xmlns:a16="http://schemas.microsoft.com/office/drawing/2014/main" id="{A560B265-8477-E104-4B30-94135002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6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Rectangle 2">
            <a:extLst>
              <a:ext uri="{FF2B5EF4-FFF2-40B4-BE49-F238E27FC236}">
                <a16:creationId xmlns:a16="http://schemas.microsoft.com/office/drawing/2014/main" id="{6B181ACF-814F-4CFC-83EF-CAAABC77B2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2800" b="1" dirty="0"/>
              <a:t>"Simpler is better"</a:t>
            </a:r>
          </a:p>
          <a:p>
            <a:endParaRPr lang="en-US" altLang="en-US" sz="1500" dirty="0"/>
          </a:p>
          <a:p>
            <a:r>
              <a:rPr lang="en-US" altLang="en-US" sz="1500" dirty="0"/>
              <a:t>Given two models of similar generalization errors, one should prefer the simpler model over the more complex model.</a:t>
            </a:r>
          </a:p>
          <a:p>
            <a:r>
              <a:rPr lang="en-US" altLang="en-US" sz="1500" dirty="0"/>
              <a:t>Reason: Complex models have a greater chance of overfitting. I.e., it fitted accidentally errors in the training data.</a:t>
            </a:r>
          </a:p>
          <a:p>
            <a:endParaRPr lang="en-US" altLang="en-US" sz="1500" dirty="0"/>
          </a:p>
          <a:p>
            <a:pPr marL="0" indent="0">
              <a:buNone/>
            </a:pPr>
            <a:r>
              <a:rPr lang="en-US" altLang="en-US" sz="1500" b="1" dirty="0"/>
              <a:t>Therefore, one should include model complexity when evaluating a model.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597AD3CD-69FC-4653-BB78-C7AC66C82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Address Overfitting in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2" name="Rectangle 2">
                <a:extLst>
                  <a:ext uri="{FF2B5EF4-FFF2-40B4-BE49-F238E27FC236}">
                    <a16:creationId xmlns:a16="http://schemas.microsoft.com/office/drawing/2014/main" id="{CE9EFFB6-65F3-4F31-8944-461C2B2798E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</a:rPr>
                  <a:t>Pre-Pruning</a:t>
                </a:r>
                <a:r>
                  <a:rPr lang="en-US" altLang="en-US" dirty="0"/>
                  <a:t> (Early Stopping Rule): Stop the algorithm before the tree is fully-grown.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Full tree</a:t>
                </a:r>
              </a:p>
              <a:p>
                <a:pPr lvl="1"/>
                <a:r>
                  <a:rPr lang="en-US" altLang="en-US" dirty="0"/>
                  <a:t> Stop if all instances belong to the </a:t>
                </a:r>
                <a:r>
                  <a:rPr lang="en-US" altLang="en-US" b="1" dirty="0"/>
                  <a:t>same class.</a:t>
                </a:r>
              </a:p>
              <a:p>
                <a:pPr lvl="1"/>
                <a:r>
                  <a:rPr lang="en-US" altLang="en-US" dirty="0"/>
                  <a:t> Stop if all the </a:t>
                </a:r>
                <a:r>
                  <a:rPr lang="en-US" altLang="en-US" b="1" dirty="0"/>
                  <a:t>attribute values are the same.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Early stopping</a:t>
                </a:r>
              </a:p>
              <a:p>
                <a:pPr lvl="1"/>
                <a:r>
                  <a:rPr lang="en-US" altLang="en-US" dirty="0"/>
                  <a:t> Stop if </a:t>
                </a:r>
                <a:r>
                  <a:rPr lang="en-US" altLang="en-US" b="1" dirty="0"/>
                  <a:t>number of instances </a:t>
                </a:r>
                <a:r>
                  <a:rPr lang="en-US" altLang="en-US" dirty="0"/>
                  <a:t>is less than some user-specified threshold (estimates become bad for small sets of instances).</a:t>
                </a:r>
              </a:p>
              <a:p>
                <a:pPr lvl="1"/>
                <a:r>
                  <a:rPr lang="en-US" altLang="en-US" dirty="0"/>
                  <a:t> Stop if class distribution of instances are </a:t>
                </a:r>
                <a:r>
                  <a:rPr lang="en-US" altLang="en-US" b="1" dirty="0"/>
                  <a:t>independent</a:t>
                </a:r>
                <a:r>
                  <a:rPr lang="en-US" altLang="en-US" dirty="0"/>
                  <a:t> of the available features (e.g., using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test).</a:t>
                </a:r>
              </a:p>
              <a:p>
                <a:pPr lvl="1"/>
                <a:r>
                  <a:rPr lang="en-US" altLang="en-US" dirty="0"/>
                  <a:t> Stop if expanding the current node </a:t>
                </a:r>
                <a:r>
                  <a:rPr lang="en-US" altLang="en-US" b="1" dirty="0"/>
                  <a:t>does not improve impurity</a:t>
                </a:r>
                <a:br>
                  <a:rPr lang="en-US" altLang="en-US" dirty="0"/>
                </a:br>
                <a:r>
                  <a:rPr lang="en-US" altLang="en-US" dirty="0"/>
                  <a:t>    measures more than a user-specified threshold (e.g., Gini or information gain).</a:t>
                </a:r>
              </a:p>
            </p:txBody>
          </p:sp>
        </mc:Choice>
        <mc:Fallback xmlns="">
          <p:sp>
            <p:nvSpPr>
              <p:cNvPr id="71682" name="Rectangle 2">
                <a:extLst>
                  <a:ext uri="{FF2B5EF4-FFF2-40B4-BE49-F238E27FC236}">
                    <a16:creationId xmlns:a16="http://schemas.microsoft.com/office/drawing/2014/main" id="{CE9EFFB6-65F3-4F31-8944-461C2B279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2101" r="-773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2CDC982F-3716-4994-95CD-F6100D5BF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Address Overfitting in Decision Trees</a:t>
            </a: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37813D4-4FA0-443E-B577-FD2B7CA26A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Post-pruning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Grow complete decision tree.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Try to prune sub-trees of the decision tree in a bottom-up fashion.</a:t>
            </a:r>
          </a:p>
          <a:p>
            <a:endParaRPr lang="en-US" altLang="en-US" dirty="0"/>
          </a:p>
          <a:p>
            <a:r>
              <a:rPr lang="en-US" altLang="en-US" dirty="0"/>
              <a:t>If generalization error improves after pruning a sub-tree, replace the sub-tree by a leaf node with the majority class of the training instances as the predicted label.</a:t>
            </a:r>
          </a:p>
          <a:p>
            <a:endParaRPr lang="en-US" altLang="en-US" dirty="0"/>
          </a:p>
          <a:p>
            <a:r>
              <a:rPr lang="en-US" altLang="en-US" dirty="0"/>
              <a:t>You can use MDL instead of error for post-pruning.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EC56480E-9861-4994-9F5F-5FCEBC51F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Refresher: Minimum Description Length (MDL)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0" name="Rectangle 2">
                <a:extLst>
                  <a:ext uri="{FF2B5EF4-FFF2-40B4-BE49-F238E27FC236}">
                    <a16:creationId xmlns:a16="http://schemas.microsoft.com/office/drawing/2014/main" id="{700D7277-D4F6-4129-AA31-560681929BB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4795837"/>
                <a:ext cx="7886700" cy="1909763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𝑀𝑜𝑑𝑒𝑙</m:t>
                        </m:r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𝐷𝑎𝑡𝑎</m:t>
                        </m:r>
                      </m:e>
                      <m:e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𝑀𝑜𝑑𝑒𝑙</m:t>
                        </m:r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𝑀𝑜𝑑𝑒𝑙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/>
                  <a:t>Cost is the number of bits needed for encoding.</a:t>
                </a:r>
              </a:p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𝑀𝑜𝑑𝑒𝑙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encodes each node (splitting condition and children).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𝐷𝑎𝑡𝑎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𝑀𝑜𝑑𝑒𝑙</m:t>
                    </m:r>
                  </m:oMath>
                </a14:m>
                <a:r>
                  <a:rPr lang="en-US" altLang="en-US" dirty="0"/>
                  <a:t>) encodes information to correct misclassification errors.</a:t>
                </a:r>
              </a:p>
              <a:p>
                <a:pPr marL="0" indent="0" algn="ctr">
                  <a:buNone/>
                </a:pPr>
                <a:endParaRPr lang="en-US" altLang="en-US" dirty="0"/>
              </a:p>
              <a:p>
                <a:pPr marL="0" indent="0" algn="ctr">
                  <a:buNone/>
                </a:pPr>
                <a:r>
                  <a:rPr lang="en-US" altLang="en-US" dirty="0"/>
                  <a:t>This is equivalent to the pessimistic generalization error</a:t>
                </a:r>
              </a:p>
            </p:txBody>
          </p:sp>
        </mc:Choice>
        <mc:Fallback xmlns="">
          <p:sp>
            <p:nvSpPr>
              <p:cNvPr id="73730" name="Rectangle 2">
                <a:extLst>
                  <a:ext uri="{FF2B5EF4-FFF2-40B4-BE49-F238E27FC236}">
                    <a16:creationId xmlns:a16="http://schemas.microsoft.com/office/drawing/2014/main" id="{700D7277-D4F6-4129-AA31-560681929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795837"/>
                <a:ext cx="7886700" cy="1909763"/>
              </a:xfrm>
              <a:blipFill>
                <a:blip r:embed="rId3"/>
                <a:stretch>
                  <a:fillRect l="-541" t="-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731" name="Object 3">
            <a:extLst>
              <a:ext uri="{FF2B5EF4-FFF2-40B4-BE49-F238E27FC236}">
                <a16:creationId xmlns:a16="http://schemas.microsoft.com/office/drawing/2014/main" id="{E3C70C11-63D3-4970-8DFD-EE537AB13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38518"/>
              </p:ext>
            </p:extLst>
          </p:nvPr>
        </p:nvGraphicFramePr>
        <p:xfrm>
          <a:off x="2057401" y="1889069"/>
          <a:ext cx="3693192" cy="202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46800" imgH="3477960" progId="">
                  <p:embed/>
                </p:oleObj>
              </mc:Choice>
              <mc:Fallback>
                <p:oleObj r:id="rId4" imgW="6346800" imgH="34779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1889069"/>
                        <a:ext cx="3693192" cy="202344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B4A877E9-84F9-464C-9217-66EECCEB7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15752"/>
              </p:ext>
            </p:extLst>
          </p:nvPr>
        </p:nvGraphicFramePr>
        <p:xfrm>
          <a:off x="990600" y="2499642"/>
          <a:ext cx="951661" cy="179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89520" imgH="2305440" progId="">
                  <p:embed/>
                </p:oleObj>
              </mc:Choice>
              <mc:Fallback>
                <p:oleObj r:id="rId6" imgW="1289520" imgH="23054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99642"/>
                        <a:ext cx="951661" cy="179387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>
            <a:extLst>
              <a:ext uri="{FF2B5EF4-FFF2-40B4-BE49-F238E27FC236}">
                <a16:creationId xmlns:a16="http://schemas.microsoft.com/office/drawing/2014/main" id="{8D7E531B-1089-4ED5-AA66-951F2A8FA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491256"/>
              </p:ext>
            </p:extLst>
          </p:nvPr>
        </p:nvGraphicFramePr>
        <p:xfrm>
          <a:off x="5867400" y="2575842"/>
          <a:ext cx="951661" cy="179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8000" imgH="2305440" progId="">
                  <p:embed/>
                </p:oleObj>
              </mc:Choice>
              <mc:Fallback>
                <p:oleObj r:id="rId8" imgW="1278000" imgH="23054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75842"/>
                        <a:ext cx="951661" cy="179387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>
            <a:extLst>
              <a:ext uri="{FF2B5EF4-FFF2-40B4-BE49-F238E27FC236}">
                <a16:creationId xmlns:a16="http://schemas.microsoft.com/office/drawing/2014/main" id="{318A1FD0-C1F5-4FBF-AEF1-F86350579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862" y="3878876"/>
            <a:ext cx="969644" cy="38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>
                <a:latin typeface="+mn-lt"/>
              </a:rPr>
              <a:t>mistakes</a:t>
            </a:r>
          </a:p>
        </p:txBody>
      </p:sp>
      <p:sp>
        <p:nvSpPr>
          <p:cNvPr id="73735" name="AutoShape 7">
            <a:extLst>
              <a:ext uri="{FF2B5EF4-FFF2-40B4-BE49-F238E27FC236}">
                <a16:creationId xmlns:a16="http://schemas.microsoft.com/office/drawing/2014/main" id="{A4DD88C2-7DE3-405E-9A3A-8D6CB5DA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861" y="3823312"/>
            <a:ext cx="1905000" cy="672487"/>
          </a:xfrm>
          <a:prstGeom prst="verticalScroll">
            <a:avLst>
              <a:gd name="adj" fmla="val 12500"/>
            </a:avLst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1BF6DD57-527D-47F8-8890-2D00D9BAB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37312"/>
            <a:ext cx="2590800" cy="1918004"/>
          </a:xfrm>
          <a:prstGeom prst="verticalScroll">
            <a:avLst>
              <a:gd name="adj" fmla="val 6171"/>
            </a:avLst>
          </a:prstGeom>
          <a:solidFill>
            <a:srgbClr val="FFFFFF">
              <a:alpha val="20000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994791-2FCB-4711-A636-F008092D62E2}"/>
                  </a:ext>
                </a:extLst>
              </p:cNvPr>
              <p:cNvSpPr/>
              <p:nvPr/>
            </p:nvSpPr>
            <p:spPr>
              <a:xfrm>
                <a:off x="3886200" y="1629275"/>
                <a:ext cx="9773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alt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𝑀𝑜𝑑𝑒𝑙</m:t>
                      </m:r>
                      <m:r>
                        <a:rPr lang="en-US" alt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994791-2FCB-4711-A636-F008092D6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629275"/>
                <a:ext cx="977314" cy="338554"/>
              </a:xfrm>
              <a:prstGeom prst="rect">
                <a:avLst/>
              </a:prstGeom>
              <a:blipFill>
                <a:blip r:embed="rId10"/>
                <a:stretch>
                  <a:fillRect r="-362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1F124F6-FD81-427F-AA0E-19160609B1AA}"/>
                  </a:ext>
                </a:extLst>
              </p:cNvPr>
              <p:cNvSpPr/>
              <p:nvPr/>
            </p:nvSpPr>
            <p:spPr>
              <a:xfrm>
                <a:off x="3055099" y="4188023"/>
                <a:ext cx="119067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alt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𝐷𝑎𝑡𝑎</m:t>
                      </m:r>
                      <m:r>
                        <a:rPr lang="en-US" alt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𝑀𝑜𝑑𝑒𝑙</m:t>
                      </m:r>
                      <m:r>
                        <a:rPr lang="en-US" alt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1F124F6-FD81-427F-AA0E-19160609B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099" y="4188023"/>
                <a:ext cx="1190673" cy="307777"/>
              </a:xfrm>
              <a:prstGeom prst="rect">
                <a:avLst/>
              </a:prstGeom>
              <a:blipFill>
                <a:blip r:embed="rId11"/>
                <a:stretch>
                  <a:fillRect r="-3743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1ED958B3-9D9A-425E-97C4-6E0DFC4E37C5}"/>
              </a:ext>
            </a:extLst>
          </p:cNvPr>
          <p:cNvSpPr/>
          <p:nvPr/>
        </p:nvSpPr>
        <p:spPr>
          <a:xfrm>
            <a:off x="2856661" y="3442311"/>
            <a:ext cx="2172539" cy="372087"/>
          </a:xfrm>
          <a:prstGeom prst="rightArrow">
            <a:avLst>
              <a:gd name="adj1" fmla="val 50000"/>
              <a:gd name="adj2" fmla="val 66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F899646-5D6F-135D-F3E8-EBC30F03285D}"/>
              </a:ext>
            </a:extLst>
          </p:cNvPr>
          <p:cNvSpPr/>
          <p:nvPr/>
        </p:nvSpPr>
        <p:spPr>
          <a:xfrm>
            <a:off x="7543800" y="3200400"/>
            <a:ext cx="1371600" cy="935404"/>
          </a:xfrm>
          <a:prstGeom prst="wedgeRoundRectCallout">
            <a:avLst>
              <a:gd name="adj1" fmla="val -115771"/>
              <a:gd name="adj2" fmla="val 118777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latin typeface="+mn-lt"/>
              </a:rPr>
              <a:t>Penalty for</a:t>
            </a:r>
            <a:br>
              <a:rPr lang="en-US" altLang="en-US" sz="1400" dirty="0">
                <a:latin typeface="+mn-lt"/>
              </a:rPr>
            </a:br>
            <a:r>
              <a:rPr lang="en-US" altLang="en-US" sz="1400" dirty="0">
                <a:latin typeface="+mn-lt"/>
              </a:rPr>
              <a:t>model complexity!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EC35072A-E074-4F9C-AB83-79805CBA4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Post-Pruning</a:t>
            </a:r>
          </a:p>
        </p:txBody>
      </p:sp>
      <p:graphicFrame>
        <p:nvGraphicFramePr>
          <p:cNvPr id="74754" name="Object 2">
            <a:extLst>
              <a:ext uri="{FF2B5EF4-FFF2-40B4-BE49-F238E27FC236}">
                <a16:creationId xmlns:a16="http://schemas.microsoft.com/office/drawing/2014/main" id="{352281D7-22CB-43D8-8718-D6D024BA2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317940"/>
              </p:ext>
            </p:extLst>
          </p:nvPr>
        </p:nvGraphicFramePr>
        <p:xfrm>
          <a:off x="1447800" y="3124200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9360" imgH="2390760" progId="">
                  <p:embed/>
                </p:oleObj>
              </mc:Choice>
              <mc:Fallback>
                <p:oleObj r:id="rId3" imgW="4689360" imgH="2390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24200"/>
                        <a:ext cx="4689475" cy="23907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Group 3">
            <a:extLst>
              <a:ext uri="{FF2B5EF4-FFF2-40B4-BE49-F238E27FC236}">
                <a16:creationId xmlns:a16="http://schemas.microsoft.com/office/drawing/2014/main" id="{70860194-7ECC-463F-BE7C-4B933CA33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4253"/>
              </p:ext>
            </p:extLst>
          </p:nvPr>
        </p:nvGraphicFramePr>
        <p:xfrm>
          <a:off x="838200" y="1690689"/>
          <a:ext cx="1906588" cy="1219200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val="24474179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1476002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Yes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18744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No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753123"/>
                  </a:ext>
                </a:extLst>
              </a:tr>
              <a:tr h="381000">
                <a:tc gridSpan="2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Error = 10/30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54895"/>
                  </a:ext>
                </a:extLst>
              </a:tr>
            </a:tbl>
          </a:graphicData>
        </a:graphic>
      </p:graphicFrame>
      <p:sp>
        <p:nvSpPr>
          <p:cNvPr id="74776" name="Text Box 24">
            <a:extLst>
              <a:ext uri="{FF2B5EF4-FFF2-40B4-BE49-F238E27FC236}">
                <a16:creationId xmlns:a16="http://schemas.microsoft.com/office/drawing/2014/main" id="{45984E41-5B42-44BD-8516-9E15DBA9F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00275"/>
            <a:ext cx="4572000" cy="189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Before split: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Training Error = 10/30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Pessimistic error = (10 + 1 x 0.5)/30 = 10.5/30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After split: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Training Error = 9/30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Pessimistic error = (9 + 4 x 0.5)/30 = 11/30</a:t>
            </a:r>
          </a:p>
        </p:txBody>
      </p:sp>
      <p:graphicFrame>
        <p:nvGraphicFramePr>
          <p:cNvPr id="74777" name="Group 25">
            <a:extLst>
              <a:ext uri="{FF2B5EF4-FFF2-40B4-BE49-F238E27FC236}">
                <a16:creationId xmlns:a16="http://schemas.microsoft.com/office/drawing/2014/main" id="{4B417328-5068-4392-8C50-57367223A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18538"/>
              </p:ext>
            </p:extLst>
          </p:nvPr>
        </p:nvGraphicFramePr>
        <p:xfrm>
          <a:off x="152400" y="5562600"/>
          <a:ext cx="1754188" cy="715963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19491033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10954129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Yes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776876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No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729007"/>
                  </a:ext>
                </a:extLst>
              </a:tr>
            </a:tbl>
          </a:graphicData>
        </a:graphic>
      </p:graphicFrame>
      <p:graphicFrame>
        <p:nvGraphicFramePr>
          <p:cNvPr id="74794" name="Group 42">
            <a:extLst>
              <a:ext uri="{FF2B5EF4-FFF2-40B4-BE49-F238E27FC236}">
                <a16:creationId xmlns:a16="http://schemas.microsoft.com/office/drawing/2014/main" id="{26388A2F-6DC9-440E-B79A-7483EE37F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12267"/>
              </p:ext>
            </p:extLst>
          </p:nvPr>
        </p:nvGraphicFramePr>
        <p:xfrm>
          <a:off x="1981200" y="5562600"/>
          <a:ext cx="1754188" cy="715963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338842905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37707415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Yes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985173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No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476449"/>
                  </a:ext>
                </a:extLst>
              </a:tr>
            </a:tbl>
          </a:graphicData>
        </a:graphic>
      </p:graphicFrame>
      <p:graphicFrame>
        <p:nvGraphicFramePr>
          <p:cNvPr id="74811" name="Group 59">
            <a:extLst>
              <a:ext uri="{FF2B5EF4-FFF2-40B4-BE49-F238E27FC236}">
                <a16:creationId xmlns:a16="http://schemas.microsoft.com/office/drawing/2014/main" id="{20134A7D-3865-4B6E-8CD9-DBC842E29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46413"/>
              </p:ext>
            </p:extLst>
          </p:nvPr>
        </p:nvGraphicFramePr>
        <p:xfrm>
          <a:off x="3810000" y="5562600"/>
          <a:ext cx="1754188" cy="715963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37045196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83750604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Yes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181631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No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38302"/>
                  </a:ext>
                </a:extLst>
              </a:tr>
            </a:tbl>
          </a:graphicData>
        </a:graphic>
      </p:graphicFrame>
      <p:graphicFrame>
        <p:nvGraphicFramePr>
          <p:cNvPr id="74828" name="Group 76">
            <a:extLst>
              <a:ext uri="{FF2B5EF4-FFF2-40B4-BE49-F238E27FC236}">
                <a16:creationId xmlns:a16="http://schemas.microsoft.com/office/drawing/2014/main" id="{82D4488C-3FF4-4C1B-8A71-87F2EB033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758655"/>
              </p:ext>
            </p:extLst>
          </p:nvPr>
        </p:nvGraphicFramePr>
        <p:xfrm>
          <a:off x="5638800" y="5562600"/>
          <a:ext cx="1754188" cy="715963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4736199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89888661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Yes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273761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 = No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0142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5AC042-8C77-4797-B3AF-7D98B5CBB605}"/>
              </a:ext>
            </a:extLst>
          </p:cNvPr>
          <p:cNvSpPr txBox="1"/>
          <p:nvPr/>
        </p:nvSpPr>
        <p:spPr>
          <a:xfrm>
            <a:off x="7467600" y="555124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Error =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0EF84-0698-6587-C380-D85311FA08A7}"/>
              </a:ext>
            </a:extLst>
          </p:cNvPr>
          <p:cNvSpPr txBox="1"/>
          <p:nvPr/>
        </p:nvSpPr>
        <p:spPr>
          <a:xfrm>
            <a:off x="4667250" y="3367445"/>
            <a:ext cx="39433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dirty="0"/>
              <a:t>Training error decreases but	</a:t>
            </a:r>
            <a:br>
              <a:rPr lang="en-US" altLang="en-US" sz="1800" dirty="0"/>
            </a:br>
            <a:r>
              <a:rPr lang="en-US" altLang="en-US" sz="1800" dirty="0"/>
              <a:t>pessimistic error estimate increases! </a:t>
            </a:r>
            <a:r>
              <a:rPr lang="en-US" altLang="en-US" sz="1800" b="1" dirty="0"/>
              <a:t>PRUNE!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C5F5D40-7AE8-443D-FF64-51D2F8D0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43D1D38-1B93-450F-B901-DE8C1B714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Topics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7220091-40A9-4895-AECE-46AD7D74FF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Introduction</a:t>
            </a:r>
          </a:p>
          <a:p>
            <a:r>
              <a:rPr lang="en-US" altLang="en-US" sz="1700" b="1" dirty="0"/>
              <a:t>Decision Trees</a:t>
            </a:r>
          </a:p>
          <a:p>
            <a:pPr lvl="1"/>
            <a:r>
              <a:rPr lang="en-US" altLang="en-US" sz="1700" b="1" dirty="0"/>
              <a:t>Overview</a:t>
            </a:r>
          </a:p>
          <a:p>
            <a:pPr lvl="1"/>
            <a:r>
              <a:rPr lang="en-US" altLang="en-US" sz="1700" dirty="0"/>
              <a:t>Tree Induction</a:t>
            </a:r>
          </a:p>
          <a:p>
            <a:r>
              <a:rPr lang="en-US" altLang="en-US" sz="1700" dirty="0"/>
              <a:t>Overfitting and other Practical Issues</a:t>
            </a:r>
          </a:p>
          <a:p>
            <a:r>
              <a:rPr lang="en-US" altLang="en-US" sz="1700" dirty="0"/>
              <a:t>Model Selection and Evaluation</a:t>
            </a:r>
          </a:p>
          <a:p>
            <a:pPr lvl="1"/>
            <a:r>
              <a:rPr lang="en-US" altLang="en-US" sz="1700" dirty="0"/>
              <a:t>Metrics for Performance Evaluation</a:t>
            </a:r>
          </a:p>
          <a:p>
            <a:pPr lvl="1"/>
            <a:r>
              <a:rPr lang="en-US" altLang="en-US" sz="1700" dirty="0"/>
              <a:t>Methods to Obtain Reliable Estimates</a:t>
            </a:r>
          </a:p>
          <a:p>
            <a:pPr lvl="1"/>
            <a:r>
              <a:rPr lang="en-US" altLang="en-US" sz="1700" dirty="0"/>
              <a:t>Model Comparison (Relative Performance)</a:t>
            </a:r>
          </a:p>
          <a:p>
            <a:r>
              <a:rPr lang="en-US" altLang="en-US" sz="1700" dirty="0"/>
              <a:t>Feature Selection</a:t>
            </a:r>
          </a:p>
        </p:txBody>
      </p:sp>
      <p:pic>
        <p:nvPicPr>
          <p:cNvPr id="5125" name="Picture 5" descr="Machine Learning Classifiers. What is classification? | by Sidath Asiri |  Towards Data Science">
            <a:extLst>
              <a:ext uri="{FF2B5EF4-FFF2-40B4-BE49-F238E27FC236}">
                <a16:creationId xmlns:a16="http://schemas.microsoft.com/office/drawing/2014/main" id="{F9A4E2D7-F5DD-4261-BF8C-6D0B60422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r="59376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67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>
            <a:extLst>
              <a:ext uri="{FF2B5EF4-FFF2-40B4-BE49-F238E27FC236}">
                <a16:creationId xmlns:a16="http://schemas.microsoft.com/office/drawing/2014/main" id="{FAE4972D-F472-4AA9-ABB8-C22AC1D9F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issues:</a:t>
            </a:r>
            <a:br>
              <a:rPr lang="en-US" altLang="en-US" dirty="0"/>
            </a:br>
            <a:r>
              <a:rPr lang="en-US" altLang="en-US" dirty="0"/>
              <a:t>Data Fragmentation and Search Strategy</a:t>
            </a: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7E2B678-84DF-4A5D-AD75-F3B613CBC4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Data Fragmentation</a:t>
            </a:r>
          </a:p>
          <a:p>
            <a:r>
              <a:rPr lang="en-US" altLang="en-US" dirty="0"/>
              <a:t>Number of instances gets smaller as you traverse down the tree and can become too small to make a statistically significant decision (splitting or determining the class in a leaf node)</a:t>
            </a:r>
          </a:p>
          <a:p>
            <a:pPr marL="0" indent="0">
              <a:buNone/>
            </a:pPr>
            <a:r>
              <a:rPr lang="en-US" altLang="en-US" dirty="0"/>
              <a:t>→ Many algorithms </a:t>
            </a:r>
            <a:r>
              <a:rPr lang="en-US" altLang="en-US" b="1" dirty="0">
                <a:solidFill>
                  <a:srgbClr val="FF0000"/>
                </a:solidFill>
              </a:rPr>
              <a:t>stop when a node has not enough instances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Search Strategy</a:t>
            </a:r>
          </a:p>
          <a:p>
            <a:r>
              <a:rPr lang="en-US" altLang="en-US" dirty="0"/>
              <a:t>Finding an optimal decision tree is NP-hard</a:t>
            </a:r>
          </a:p>
          <a:p>
            <a:pPr marL="0" indent="0">
              <a:buNone/>
            </a:pPr>
            <a:r>
              <a:rPr lang="en-US" altLang="en-US" dirty="0"/>
              <a:t>→ Most algorithm use a </a:t>
            </a:r>
            <a:r>
              <a:rPr lang="en-US" altLang="en-US" b="1" dirty="0">
                <a:solidFill>
                  <a:srgbClr val="FF0000"/>
                </a:solidFill>
              </a:rPr>
              <a:t>greedy, top-down, recursive partitioning strategy</a:t>
            </a:r>
            <a:r>
              <a:rPr lang="en-US" altLang="en-US" dirty="0"/>
              <a:t> to induce a reasonable solution.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2D3F95E1-1F18-46E3-A400-033E16B22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issues: Tree Replication</a:t>
            </a:r>
          </a:p>
        </p:txBody>
      </p:sp>
      <p:graphicFrame>
        <p:nvGraphicFramePr>
          <p:cNvPr id="88066" name="Object 2">
            <a:extLst>
              <a:ext uri="{FF2B5EF4-FFF2-40B4-BE49-F238E27FC236}">
                <a16:creationId xmlns:a16="http://schemas.microsoft.com/office/drawing/2014/main" id="{4090C76C-F8E3-48F8-BA22-B75C009A5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34642"/>
              </p:ext>
            </p:extLst>
          </p:nvPr>
        </p:nvGraphicFramePr>
        <p:xfrm>
          <a:off x="1676400" y="1689698"/>
          <a:ext cx="5105400" cy="375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33880" imgH="7019280" progId="">
                  <p:embed/>
                </p:oleObj>
              </mc:Choice>
              <mc:Fallback>
                <p:oleObj r:id="rId3" imgW="9533880" imgH="7019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89698"/>
                        <a:ext cx="5105400" cy="3758602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3">
            <a:extLst>
              <a:ext uri="{FF2B5EF4-FFF2-40B4-BE49-F238E27FC236}">
                <a16:creationId xmlns:a16="http://schemas.microsoft.com/office/drawing/2014/main" id="{8BBCCB37-1967-4857-8004-1894C3922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03" y="5735135"/>
            <a:ext cx="80010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marL="285750" indent="-285750">
              <a:spcBef>
                <a:spcPts val="11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 Same subtree appears in multiple branches</a:t>
            </a:r>
          </a:p>
          <a:p>
            <a:pPr marL="285750" indent="-285750">
              <a:spcBef>
                <a:spcPts val="11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 Makes the model more complicated and harder to interpret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>
            <a:extLst>
              <a:ext uri="{FF2B5EF4-FFF2-40B4-BE49-F238E27FC236}">
                <a16:creationId xmlns:a16="http://schemas.microsoft.com/office/drawing/2014/main" id="{7E4D42ED-9F3A-436E-906B-52F8FC2C0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Expressiveness of Decision Trees</a:t>
            </a: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364498F5-8908-41DB-A45F-F48CFD9F6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Decision tree can learn discrete-valued functions to separate classes.</a:t>
            </a:r>
          </a:p>
          <a:p>
            <a:r>
              <a:rPr lang="en-US" altLang="en-US" dirty="0"/>
              <a:t>This function represents the </a:t>
            </a:r>
            <a:r>
              <a:rPr lang="en-US" altLang="en-US" b="1" dirty="0">
                <a:solidFill>
                  <a:srgbClr val="FF0000"/>
                </a:solidFill>
              </a:rPr>
              <a:t>decision boundary.</a:t>
            </a:r>
          </a:p>
          <a:p>
            <a:endParaRPr lang="en-US" altLang="en-US" dirty="0"/>
          </a:p>
          <a:p>
            <a:r>
              <a:rPr lang="en-US" altLang="en-US" dirty="0"/>
              <a:t>Issues</a:t>
            </a:r>
          </a:p>
          <a:p>
            <a:pPr lvl="1"/>
            <a:r>
              <a:rPr lang="en-US" altLang="en-US" dirty="0"/>
              <a:t>Not expressive enough for modeling continuous variables directly. Discretization is performed for the splits.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Do not generalize well to certain types of Boolean functions like the parity function (Class = 1 if there is an even number of Boolean attributes with truth value = True and 0 otherwise). These functions lead to excessive tree replication.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>
            <a:extLst>
              <a:ext uri="{FF2B5EF4-FFF2-40B4-BE49-F238E27FC236}">
                <a16:creationId xmlns:a16="http://schemas.microsoft.com/office/drawing/2014/main" id="{900E9CAD-5986-44DB-81CB-BB1D858A4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Boundary</a:t>
            </a:r>
          </a:p>
        </p:txBody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A96B3457-B3FE-44CB-9EAE-E31BF153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43500"/>
            <a:ext cx="8001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marL="285750" indent="-285750">
              <a:spcBef>
                <a:spcPts val="11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The border line between two neighboring regions of different classes is known as the decision boundary.</a:t>
            </a:r>
          </a:p>
          <a:p>
            <a:pPr marL="285750" indent="-285750">
              <a:spcBef>
                <a:spcPts val="11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The decision boundary is parallel to the axes because each test condition represents a threshold on a single attribute.</a:t>
            </a:r>
          </a:p>
        </p:txBody>
      </p:sp>
      <p:pic>
        <p:nvPicPr>
          <p:cNvPr id="86019" name="Picture 3">
            <a:extLst>
              <a:ext uri="{FF2B5EF4-FFF2-40B4-BE49-F238E27FC236}">
                <a16:creationId xmlns:a16="http://schemas.microsoft.com/office/drawing/2014/main" id="{9DC6BCCE-8088-4772-8B02-8B38F68B4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7"/>
          <a:stretch/>
        </p:blipFill>
        <p:spPr bwMode="auto">
          <a:xfrm>
            <a:off x="381000" y="1296988"/>
            <a:ext cx="8105775" cy="37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486CEF-9349-4887-9121-1D36BFE91709}"/>
              </a:ext>
            </a:extLst>
          </p:cNvPr>
          <p:cNvCxnSpPr/>
          <p:nvPr/>
        </p:nvCxnSpPr>
        <p:spPr>
          <a:xfrm>
            <a:off x="2819400" y="1523999"/>
            <a:ext cx="0" cy="3048000"/>
          </a:xfrm>
          <a:prstGeom prst="line">
            <a:avLst/>
          </a:prstGeom>
          <a:ln w="5715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5B691A-DAF2-42B3-B624-6C379602D2F7}"/>
              </a:ext>
            </a:extLst>
          </p:cNvPr>
          <p:cNvCxnSpPr>
            <a:cxnSpLocks/>
          </p:cNvCxnSpPr>
          <p:nvPr/>
        </p:nvCxnSpPr>
        <p:spPr>
          <a:xfrm flipH="1">
            <a:off x="1066800" y="3124199"/>
            <a:ext cx="1752600" cy="0"/>
          </a:xfrm>
          <a:prstGeom prst="line">
            <a:avLst/>
          </a:prstGeom>
          <a:ln w="57150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76DF67-FD76-49C2-9378-705B8C86B9B8}"/>
              </a:ext>
            </a:extLst>
          </p:cNvPr>
          <p:cNvCxnSpPr>
            <a:cxnSpLocks/>
          </p:cNvCxnSpPr>
          <p:nvPr/>
        </p:nvCxnSpPr>
        <p:spPr>
          <a:xfrm flipH="1">
            <a:off x="2819400" y="3581399"/>
            <a:ext cx="2362200" cy="0"/>
          </a:xfrm>
          <a:prstGeom prst="line">
            <a:avLst/>
          </a:prstGeom>
          <a:ln w="5715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67F70BC-317C-43F3-A7E4-A83143BE7142}"/>
              </a:ext>
            </a:extLst>
          </p:cNvPr>
          <p:cNvSpPr/>
          <p:nvPr/>
        </p:nvSpPr>
        <p:spPr>
          <a:xfrm>
            <a:off x="6400800" y="1752599"/>
            <a:ext cx="990600" cy="60960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84B92D-2908-4B4F-9D33-6FC624497741}"/>
              </a:ext>
            </a:extLst>
          </p:cNvPr>
          <p:cNvSpPr/>
          <p:nvPr/>
        </p:nvSpPr>
        <p:spPr>
          <a:xfrm>
            <a:off x="5715000" y="2819399"/>
            <a:ext cx="990600" cy="6096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32AA7F-87FE-4018-8143-215403F3E3D1}"/>
              </a:ext>
            </a:extLst>
          </p:cNvPr>
          <p:cNvSpPr/>
          <p:nvPr/>
        </p:nvSpPr>
        <p:spPr>
          <a:xfrm>
            <a:off x="7162803" y="2819399"/>
            <a:ext cx="990600" cy="6096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>
            <a:extLst>
              <a:ext uri="{FF2B5EF4-FFF2-40B4-BE49-F238E27FC236}">
                <a16:creationId xmlns:a16="http://schemas.microsoft.com/office/drawing/2014/main" id="{C1232B6B-29E3-4125-BC0A-4ABDC3223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Oblique Decision Trees</a:t>
            </a:r>
          </a:p>
        </p:txBody>
      </p:sp>
      <p:pic>
        <p:nvPicPr>
          <p:cNvPr id="87042" name="Picture 2">
            <a:extLst>
              <a:ext uri="{FF2B5EF4-FFF2-40B4-BE49-F238E27FC236}">
                <a16:creationId xmlns:a16="http://schemas.microsoft.com/office/drawing/2014/main" id="{3E51AD3A-BB4E-4629-9D6C-944FB5F7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6657" r="7355" b="5884"/>
          <a:stretch>
            <a:fillRect/>
          </a:stretch>
        </p:blipFill>
        <p:spPr bwMode="auto">
          <a:xfrm>
            <a:off x="533400" y="13716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55" t="6657" r="7355" b="58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043" name="Group 3">
            <a:extLst>
              <a:ext uri="{FF2B5EF4-FFF2-40B4-BE49-F238E27FC236}">
                <a16:creationId xmlns:a16="http://schemas.microsoft.com/office/drawing/2014/main" id="{2DFE81C9-4FD7-4913-8BFD-D566DC58FE0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286000"/>
            <a:ext cx="3198813" cy="2284413"/>
            <a:chOff x="3552" y="1248"/>
            <a:chExt cx="2015" cy="1439"/>
          </a:xfrm>
        </p:grpSpPr>
        <p:sp>
          <p:nvSpPr>
            <p:cNvPr id="87044" name="Oval 4">
              <a:extLst>
                <a:ext uri="{FF2B5EF4-FFF2-40B4-BE49-F238E27FC236}">
                  <a16:creationId xmlns:a16="http://schemas.microsoft.com/office/drawing/2014/main" id="{E724F919-25F9-4D99-9E07-495CBF74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248"/>
              <a:ext cx="1007" cy="479"/>
            </a:xfrm>
            <a:prstGeom prst="ellipse">
              <a:avLst/>
            </a:prstGeom>
            <a:noFill/>
            <a:ln w="3816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2000" b="1">
                  <a:latin typeface="+mn-lt"/>
                </a:rPr>
                <a:t>x + y &lt; 1</a:t>
              </a:r>
            </a:p>
          </p:txBody>
        </p:sp>
        <p:sp>
          <p:nvSpPr>
            <p:cNvPr id="87045" name="Line 5">
              <a:extLst>
                <a:ext uri="{FF2B5EF4-FFF2-40B4-BE49-F238E27FC236}">
                  <a16:creationId xmlns:a16="http://schemas.microsoft.com/office/drawing/2014/main" id="{7C69E6B5-2665-4DD7-9420-041F71A0B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" y="1728"/>
              <a:ext cx="529" cy="479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7046" name="Line 6">
              <a:extLst>
                <a:ext uri="{FF2B5EF4-FFF2-40B4-BE49-F238E27FC236}">
                  <a16:creationId xmlns:a16="http://schemas.microsoft.com/office/drawing/2014/main" id="{25F7DCDC-4643-4798-9AAA-78359D842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728"/>
              <a:ext cx="623" cy="431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7047" name="Rectangle 7">
              <a:extLst>
                <a:ext uri="{FF2B5EF4-FFF2-40B4-BE49-F238E27FC236}">
                  <a16:creationId xmlns:a16="http://schemas.microsoft.com/office/drawing/2014/main" id="{66BAE46C-C1A3-4B8A-AC49-830FA67CB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208"/>
              <a:ext cx="815" cy="479"/>
            </a:xfrm>
            <a:prstGeom prst="rect">
              <a:avLst/>
            </a:prstGeom>
            <a:noFill/>
            <a:ln w="25560" cap="flat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 b="1">
                  <a:latin typeface="+mn-lt"/>
                </a:rPr>
                <a:t>Class = </a:t>
              </a:r>
              <a:r>
                <a:rPr lang="en-US" altLang="en-US" b="1">
                  <a:solidFill>
                    <a:srgbClr val="FF0000"/>
                  </a:solidFill>
                  <a:latin typeface="+mn-lt"/>
                </a:rPr>
                <a:t>+</a:t>
              </a:r>
              <a:r>
                <a:rPr lang="en-US" altLang="en-US" sz="1800" b="1">
                  <a:latin typeface="+mn-lt"/>
                </a:rPr>
                <a:t> </a:t>
              </a:r>
            </a:p>
          </p:txBody>
        </p:sp>
        <p:sp>
          <p:nvSpPr>
            <p:cNvPr id="87048" name="Rectangle 8">
              <a:extLst>
                <a:ext uri="{FF2B5EF4-FFF2-40B4-BE49-F238E27FC236}">
                  <a16:creationId xmlns:a16="http://schemas.microsoft.com/office/drawing/2014/main" id="{FDA15083-63CE-4808-831D-2648D799A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208"/>
              <a:ext cx="815" cy="479"/>
            </a:xfrm>
            <a:prstGeom prst="rect">
              <a:avLst/>
            </a:prstGeom>
            <a:noFill/>
            <a:ln w="25560" cap="flat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800" b="1">
                  <a:latin typeface="+mn-lt"/>
                </a:rPr>
                <a:t>Class =     </a:t>
              </a:r>
            </a:p>
          </p:txBody>
        </p:sp>
        <p:sp>
          <p:nvSpPr>
            <p:cNvPr id="87049" name="Oval 9">
              <a:extLst>
                <a:ext uri="{FF2B5EF4-FFF2-40B4-BE49-F238E27FC236}">
                  <a16:creationId xmlns:a16="http://schemas.microsoft.com/office/drawing/2014/main" id="{05845186-6253-49C0-B246-5F180F326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2400"/>
              <a:ext cx="95" cy="9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87050" name="Text Box 10">
            <a:extLst>
              <a:ext uri="{FF2B5EF4-FFF2-40B4-BE49-F238E27FC236}">
                <a16:creationId xmlns:a16="http://schemas.microsoft.com/office/drawing/2014/main" id="{54B65454-D4F8-4304-9253-A883165B3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99063"/>
            <a:ext cx="8001000" cy="14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marL="285750" indent="-285750">
              <a:spcBef>
                <a:spcPts val="11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 The test condition may involve multiple attributes.</a:t>
            </a:r>
          </a:p>
          <a:p>
            <a:pPr marL="285750" indent="-285750">
              <a:spcBef>
                <a:spcPts val="11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 More expressive representation.</a:t>
            </a:r>
          </a:p>
          <a:p>
            <a:pPr marL="285750" indent="-285750">
              <a:spcBef>
                <a:spcPts val="11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 Finding the optimal test condition is computationally expensive! -&gt; Not used in practice.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80BCD-6961-B0B3-6743-CB3EDB733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B8E6406-054D-09CD-5439-6D2AEC4F0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Topics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2B2D44D-C17A-EE14-3214-33C426F5C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Introduction</a:t>
            </a:r>
          </a:p>
          <a:p>
            <a:r>
              <a:rPr lang="en-US" altLang="en-US" sz="1700" dirty="0"/>
              <a:t>Decision Trees</a:t>
            </a:r>
          </a:p>
          <a:p>
            <a:pPr lvl="1"/>
            <a:r>
              <a:rPr lang="en-US" altLang="en-US" sz="1700" dirty="0"/>
              <a:t>Overview</a:t>
            </a:r>
          </a:p>
          <a:p>
            <a:pPr lvl="1"/>
            <a:r>
              <a:rPr lang="en-US" altLang="en-US" sz="1700" dirty="0"/>
              <a:t>Tree Induction</a:t>
            </a:r>
          </a:p>
          <a:p>
            <a:r>
              <a:rPr lang="en-US" altLang="en-US" sz="1700" dirty="0"/>
              <a:t>Overfitting and other Practical Issues</a:t>
            </a:r>
          </a:p>
          <a:p>
            <a:r>
              <a:rPr lang="en-US" altLang="en-US" sz="1700" b="1" dirty="0"/>
              <a:t>Model Selection and Evaluation</a:t>
            </a:r>
          </a:p>
          <a:p>
            <a:pPr lvl="1"/>
            <a:r>
              <a:rPr lang="en-US" altLang="en-US" sz="1700" b="1" dirty="0"/>
              <a:t>Metrics for Performance Evaluation</a:t>
            </a:r>
          </a:p>
          <a:p>
            <a:pPr lvl="1"/>
            <a:r>
              <a:rPr lang="en-US" altLang="en-US" sz="1700" dirty="0"/>
              <a:t>Methods to Obtain Reliable Estimates</a:t>
            </a:r>
          </a:p>
          <a:p>
            <a:pPr lvl="1"/>
            <a:r>
              <a:rPr lang="en-US" altLang="en-US" sz="1700" dirty="0"/>
              <a:t>Model Comparison (Relative Performance)</a:t>
            </a:r>
          </a:p>
          <a:p>
            <a:r>
              <a:rPr lang="en-US" altLang="en-US" sz="1700" dirty="0"/>
              <a:t>Feature Selection</a:t>
            </a:r>
          </a:p>
        </p:txBody>
      </p:sp>
      <p:pic>
        <p:nvPicPr>
          <p:cNvPr id="2" name="Picture 4" descr="2018: time to update the DAC evaluation criteria? | Overseas Development  Institute (ODI)">
            <a:extLst>
              <a:ext uri="{FF2B5EF4-FFF2-40B4-BE49-F238E27FC236}">
                <a16:creationId xmlns:a16="http://schemas.microsoft.com/office/drawing/2014/main" id="{F6155CA5-FF6D-D978-3995-86F2383B6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r="38787"/>
          <a:stretch/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59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>
            <a:extLst>
              <a:ext uri="{FF2B5EF4-FFF2-40B4-BE49-F238E27FC236}">
                <a16:creationId xmlns:a16="http://schemas.microsoft.com/office/drawing/2014/main" id="{8649C74C-0CB2-4812-841B-F0F5FBDC9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Metrics for Performance Evaluation: Confusion Matrix</a:t>
            </a: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957AE4BF-0530-46FB-9CB3-186277690D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8560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Focuses on the predictive capability of a model (not speed, scalability, etc.)</a:t>
            </a:r>
          </a:p>
          <a:p>
            <a:r>
              <a:rPr lang="en-US" altLang="en-US" dirty="0"/>
              <a:t>For simplicity, we will present a binary classification problem here, but most measures generalize to multi-class problems.</a:t>
            </a:r>
          </a:p>
        </p:txBody>
      </p:sp>
      <p:graphicFrame>
        <p:nvGraphicFramePr>
          <p:cNvPr id="90115" name="Group 3">
            <a:extLst>
              <a:ext uri="{FF2B5EF4-FFF2-40B4-BE49-F238E27FC236}">
                <a16:creationId xmlns:a16="http://schemas.microsoft.com/office/drawing/2014/main" id="{3C5A7CBE-8BB1-4FDB-8DF3-312D70BBC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15824"/>
              </p:ext>
            </p:extLst>
          </p:nvPr>
        </p:nvGraphicFramePr>
        <p:xfrm>
          <a:off x="762000" y="3200400"/>
          <a:ext cx="6097588" cy="2874964"/>
        </p:xfrm>
        <a:graphic>
          <a:graphicData uri="http://schemas.openxmlformats.org/drawingml/2006/table">
            <a:tbl>
              <a:tblPr firstRow="1" firstCol="1"/>
              <a:tblGrid>
                <a:gridCol w="1524000">
                  <a:extLst>
                    <a:ext uri="{9D8B030D-6E8A-4147-A177-3AD203B41FA5}">
                      <a16:colId xmlns:a16="http://schemas.microsoft.com/office/drawing/2014/main" val="4230705381"/>
                    </a:ext>
                  </a:extLst>
                </a:gridCol>
                <a:gridCol w="1525588">
                  <a:extLst>
                    <a:ext uri="{9D8B030D-6E8A-4147-A177-3AD203B41FA5}">
                      <a16:colId xmlns:a16="http://schemas.microsoft.com/office/drawing/2014/main" val="32978583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428883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09591431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499378"/>
                  </a:ext>
                </a:extLst>
              </a:tr>
              <a:tr h="663575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711674"/>
                  </a:ext>
                </a:extLst>
              </a:tr>
              <a:tr h="785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 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(TP)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b 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(FN)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128980"/>
                  </a:ext>
                </a:extLst>
              </a:tr>
              <a:tr h="785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 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(FP)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d 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(TN)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40132"/>
                  </a:ext>
                </a:extLst>
              </a:tr>
            </a:tbl>
          </a:graphicData>
        </a:graphic>
      </p:graphicFrame>
      <p:sp>
        <p:nvSpPr>
          <p:cNvPr id="90160" name="Text Box 48">
            <a:extLst>
              <a:ext uri="{FF2B5EF4-FFF2-40B4-BE49-F238E27FC236}">
                <a16:creationId xmlns:a16="http://schemas.microsoft.com/office/drawing/2014/main" id="{97F8FA88-C836-4CF0-ACA6-D9AE41C5D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114800"/>
            <a:ext cx="2209800" cy="130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+mn-lt"/>
              </a:rPr>
              <a:t>a: TP (true positive)</a:t>
            </a:r>
          </a:p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+mn-lt"/>
              </a:rPr>
              <a:t>b: FN (false negative)</a:t>
            </a:r>
          </a:p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+mn-lt"/>
              </a:rPr>
              <a:t>c: FP (false positive)</a:t>
            </a:r>
          </a:p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+mn-lt"/>
              </a:rPr>
              <a:t>d: TN (true negative)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23322-7F33-143E-84F1-BD3C68601338}"/>
              </a:ext>
            </a:extLst>
          </p:cNvPr>
          <p:cNvSpPr txBox="1"/>
          <p:nvPr/>
        </p:nvSpPr>
        <p:spPr>
          <a:xfrm>
            <a:off x="628650" y="2681654"/>
            <a:ext cx="4611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Confusion Matrix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>
            <a:extLst>
              <a:ext uri="{FF2B5EF4-FFF2-40B4-BE49-F238E27FC236}">
                <a16:creationId xmlns:a16="http://schemas.microsoft.com/office/drawing/2014/main" id="{C8A0A910-A8F6-4BAA-9E1B-362316A0A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Metrics for Performance Evaluation:</a:t>
            </a:r>
            <a:br>
              <a:rPr lang="en-US" altLang="en-US" dirty="0"/>
            </a:br>
            <a:r>
              <a:rPr lang="en-US" altLang="en-US" dirty="0"/>
              <a:t>Statistical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8" name="Rectangle 2">
                <a:extLst>
                  <a:ext uri="{FF2B5EF4-FFF2-40B4-BE49-F238E27FC236}">
                    <a16:creationId xmlns:a16="http://schemas.microsoft.com/office/drawing/2014/main" id="{FD846C6F-467D-4544-9F23-ED4E93EBA2B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From Statistics: Null Hypotheses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dirty="0"/>
                  <a:t> is that the actual class is Yes.</a:t>
                </a:r>
              </a:p>
            </p:txBody>
          </p:sp>
        </mc:Choice>
        <mc:Fallback xmlns="">
          <p:sp>
            <p:nvSpPr>
              <p:cNvPr id="91138" name="Rectangle 2">
                <a:extLst>
                  <a:ext uri="{FF2B5EF4-FFF2-40B4-BE49-F238E27FC236}">
                    <a16:creationId xmlns:a16="http://schemas.microsoft.com/office/drawing/2014/main" id="{FD846C6F-467D-4544-9F23-ED4E93EBA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1139" name="Group 3">
            <a:extLst>
              <a:ext uri="{FF2B5EF4-FFF2-40B4-BE49-F238E27FC236}">
                <a16:creationId xmlns:a16="http://schemas.microsoft.com/office/drawing/2014/main" id="{69A376F3-1118-4A5F-B0CF-E14B4F158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7887"/>
              </p:ext>
            </p:extLst>
          </p:nvPr>
        </p:nvGraphicFramePr>
        <p:xfrm>
          <a:off x="1317625" y="2616200"/>
          <a:ext cx="6097588" cy="279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044070335"/>
                    </a:ext>
                  </a:extLst>
                </a:gridCol>
                <a:gridCol w="1525588">
                  <a:extLst>
                    <a:ext uri="{9D8B030D-6E8A-4147-A177-3AD203B41FA5}">
                      <a16:colId xmlns:a16="http://schemas.microsoft.com/office/drawing/2014/main" val="9914357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977493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13553943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3018"/>
                  </a:ext>
                </a:extLst>
              </a:tr>
              <a:tr h="685800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766519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Type I error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DejaVu Sans" charset="0"/>
                        </a:rPr>
                        <a:t>(FN)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241211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Type II error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DejaVu Sans" charset="0"/>
                        </a:rPr>
                        <a:t>(FP)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7801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184" name="Text Box 48">
                <a:extLst>
                  <a:ext uri="{FF2B5EF4-FFF2-40B4-BE49-F238E27FC236}">
                    <a16:creationId xmlns:a16="http://schemas.microsoft.com/office/drawing/2014/main" id="{D6BF1698-026A-4141-9A26-0B6410EEB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963" y="5580063"/>
                <a:ext cx="7959725" cy="82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Type I error: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	</m:t>
                    </m:r>
                  </m:oMath>
                </a14:m>
                <a:r>
                  <a:rPr lang="en-US" altLang="en-US" dirty="0">
                    <a:latin typeface="+mn-lt"/>
                  </a:rPr>
                  <a:t>	→ Significance level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en-US" dirty="0"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altLang="en-US" dirty="0">
                    <a:latin typeface="+mn-lt"/>
                  </a:rPr>
                  <a:t>Type II error: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Yes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false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+mn-lt"/>
                  </a:rPr>
                  <a:t>	→ Power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dirty="0"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184" name="Text Box 48">
                <a:extLst>
                  <a:ext uri="{FF2B5EF4-FFF2-40B4-BE49-F238E27FC236}">
                    <a16:creationId xmlns:a16="http://schemas.microsoft.com/office/drawing/2014/main" id="{D6BF1698-026A-4141-9A26-0B6410EE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963" y="5580063"/>
                <a:ext cx="7959725" cy="822325"/>
              </a:xfrm>
              <a:prstGeom prst="rect">
                <a:avLst/>
              </a:prstGeom>
              <a:blipFill>
                <a:blip r:embed="rId4"/>
                <a:stretch>
                  <a:fillRect l="-1149" t="-5926" b="-170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80FB32-04A4-2ACD-708B-8934EBC3B7DD}"/>
                  </a:ext>
                </a:extLst>
              </p:cNvPr>
              <p:cNvSpPr txBox="1"/>
              <p:nvPr/>
            </p:nvSpPr>
            <p:spPr>
              <a:xfrm>
                <a:off x="8025973" y="4106802"/>
                <a:ext cx="6330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80FB32-04A4-2ACD-708B-8934EBC3B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973" y="4106802"/>
                <a:ext cx="6330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39159D-89A0-8BD9-BF04-7865201057A2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7596554" y="4337635"/>
            <a:ext cx="4294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75C5DBBF-7306-4BEE-81B3-C572ADD73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Metrics for Performance Evaluation:</a:t>
            </a:r>
            <a:br>
              <a:rPr lang="en-US" altLang="en-US" dirty="0"/>
            </a:br>
            <a:r>
              <a:rPr lang="en-US" altLang="en-US" dirty="0"/>
              <a:t>Accuracy</a:t>
            </a: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28553392-47A1-4F79-9DFF-583F398E0A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Most widely-used metric: </a:t>
            </a:r>
            <a:br>
              <a:rPr lang="en-US" altLang="en-US" dirty="0"/>
            </a:br>
            <a:r>
              <a:rPr lang="en-US" altLang="en-US" dirty="0">
                <a:latin typeface="Arial" panose="020B0604020202020204" pitchFamily="34" charset="0"/>
              </a:rPr>
              <a:t>How many do we predict correct (in percent)?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92163" name="Group 3">
            <a:extLst>
              <a:ext uri="{FF2B5EF4-FFF2-40B4-BE49-F238E27FC236}">
                <a16:creationId xmlns:a16="http://schemas.microsoft.com/office/drawing/2014/main" id="{1CFF2461-7EC4-4C5D-B611-ABC84A19F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71455"/>
              </p:ext>
            </p:extLst>
          </p:nvPr>
        </p:nvGraphicFramePr>
        <p:xfrm>
          <a:off x="1523206" y="2666998"/>
          <a:ext cx="6097588" cy="281940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34808808"/>
                    </a:ext>
                  </a:extLst>
                </a:gridCol>
                <a:gridCol w="1525588">
                  <a:extLst>
                    <a:ext uri="{9D8B030D-6E8A-4147-A177-3AD203B41FA5}">
                      <a16:colId xmlns:a16="http://schemas.microsoft.com/office/drawing/2014/main" val="23574115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504288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22585734"/>
                    </a:ext>
                  </a:extLst>
                </a:gridCol>
              </a:tblGrid>
              <a:tr h="65881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22562"/>
                  </a:ext>
                </a:extLst>
              </a:tr>
              <a:tr h="684213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805899"/>
                  </a:ext>
                </a:extLst>
              </a:tr>
              <a:tr h="703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DejaVu Sans" charset="0"/>
                        </a:rPr>
                        <a:t>(TP)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b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DejaVu Sans" charset="0"/>
                        </a:rPr>
                        <a:t>(FN)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2516"/>
                  </a:ext>
                </a:extLst>
              </a:tr>
              <a:tr h="773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DejaVu Sans" charset="0"/>
                        </a:rPr>
                        <a:t>(FP)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d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DejaVu Sans" charset="0"/>
                        </a:rPr>
                        <a:t>(TN)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944333"/>
                  </a:ext>
                </a:extLst>
              </a:tr>
            </a:tbl>
          </a:graphicData>
        </a:graphic>
      </p:graphicFrame>
      <p:sp>
        <p:nvSpPr>
          <p:cNvPr id="92209" name="Text Box 49">
            <a:extLst>
              <a:ext uri="{FF2B5EF4-FFF2-40B4-BE49-F238E27FC236}">
                <a16:creationId xmlns:a16="http://schemas.microsoft.com/office/drawing/2014/main" id="{E3085C8A-9F7A-4D42-801E-E6EFBDF4B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26163"/>
            <a:ext cx="63309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9A9133-5373-420D-8DA8-B22443C853EF}"/>
                  </a:ext>
                </a:extLst>
              </p:cNvPr>
              <p:cNvSpPr txBox="1"/>
              <p:nvPr/>
            </p:nvSpPr>
            <p:spPr>
              <a:xfrm>
                <a:off x="1773244" y="5805660"/>
                <a:ext cx="5186356" cy="7074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9A9133-5373-420D-8DA8-B22443C85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44" y="5805660"/>
                <a:ext cx="5186356" cy="707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>
            <a:extLst>
              <a:ext uri="{FF2B5EF4-FFF2-40B4-BE49-F238E27FC236}">
                <a16:creationId xmlns:a16="http://schemas.microsoft.com/office/drawing/2014/main" id="{82B5D071-9118-4F5A-928C-05C1EB316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 of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2">
                <a:extLst>
                  <a:ext uri="{FF2B5EF4-FFF2-40B4-BE49-F238E27FC236}">
                    <a16:creationId xmlns:a16="http://schemas.microsoft.com/office/drawing/2014/main" id="{F0770ED9-7489-4DB3-87D5-59535BE8718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Consider a 2-class problem with a total population of</a:t>
                </a:r>
              </a:p>
              <a:p>
                <a:pPr lvl="1"/>
                <a:r>
                  <a:rPr lang="en-US" altLang="en-US" dirty="0"/>
                  <a:t>Number of Class 0 examples = 9990</a:t>
                </a:r>
              </a:p>
              <a:p>
                <a:pPr lvl="1"/>
                <a:r>
                  <a:rPr lang="en-US" altLang="en-US" dirty="0"/>
                  <a:t>Number of Class 1 examples = 10</a:t>
                </a:r>
              </a:p>
              <a:p>
                <a:pPr lvl="1"/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A model that predicts everything to be class 0, has an accuracy of </a:t>
                </a:r>
                <a:br>
                  <a:rPr lang="en-US" alt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9990/10000 = 99.9 %</m:t>
                      </m:r>
                    </m:oMath>
                  </m:oMathPara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dirty="0"/>
                  <a:t>Accuracy is misleading because the model does not detect any class 1 example!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sz="2400" b="1" dirty="0"/>
                  <a:t>→ </a:t>
                </a:r>
                <a:r>
                  <a:rPr lang="en-US" altLang="en-US" sz="2400" dirty="0"/>
                  <a:t>This is called the </a:t>
                </a:r>
                <a:r>
                  <a:rPr lang="en-US" altLang="en-US" sz="2400" b="1" dirty="0">
                    <a:solidFill>
                      <a:srgbClr val="FF3333"/>
                    </a:solidFill>
                  </a:rPr>
                  <a:t>class imbalance problem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3186" name="Rectangle 2">
                <a:extLst>
                  <a:ext uri="{FF2B5EF4-FFF2-40B4-BE49-F238E27FC236}">
                    <a16:creationId xmlns:a16="http://schemas.microsoft.com/office/drawing/2014/main" id="{F0770ED9-7489-4DB3-87D5-59535BE871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54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8272F79-0568-45B4-B8BF-B55865AE7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a Decision Tree</a:t>
            </a:r>
          </a:p>
        </p:txBody>
      </p:sp>
      <p:grpSp>
        <p:nvGrpSpPr>
          <p:cNvPr id="11266" name="Group 2">
            <a:extLst>
              <a:ext uri="{FF2B5EF4-FFF2-40B4-BE49-F238E27FC236}">
                <a16:creationId xmlns:a16="http://schemas.microsoft.com/office/drawing/2014/main" id="{2C7E56E1-DB56-43FF-BD4F-5B4F3F8BFD68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1618249"/>
            <a:ext cx="3529013" cy="4349750"/>
            <a:chOff x="146" y="862"/>
            <a:chExt cx="2223" cy="2740"/>
          </a:xfrm>
        </p:grpSpPr>
        <p:graphicFrame>
          <p:nvGraphicFramePr>
            <p:cNvPr id="11267" name="Object 3">
              <a:extLst>
                <a:ext uri="{FF2B5EF4-FFF2-40B4-BE49-F238E27FC236}">
                  <a16:creationId xmlns:a16="http://schemas.microsoft.com/office/drawing/2014/main" id="{16F67D3E-EEE5-4196-96BA-A31BF9C307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6011961"/>
                </p:ext>
              </p:extLst>
            </p:nvPr>
          </p:nvGraphicFramePr>
          <p:xfrm>
            <a:off x="146" y="1255"/>
            <a:ext cx="2192" cy="2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402538" imgH="5788447" progId="Word.Document.8">
                    <p:embed/>
                  </p:oleObj>
                </mc:Choice>
                <mc:Fallback>
                  <p:oleObj name="Document" r:id="rId3" imgW="5402538" imgH="5788447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" y="1255"/>
                          <a:ext cx="2192" cy="234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8" name="Text Box 4">
              <a:extLst>
                <a:ext uri="{FF2B5EF4-FFF2-40B4-BE49-F238E27FC236}">
                  <a16:creationId xmlns:a16="http://schemas.microsoft.com/office/drawing/2014/main" id="{A2B74EC8-2395-43DE-9F50-C05108BB1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00000">
              <a:off x="576" y="862"/>
              <a:ext cx="69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006600"/>
                  </a:solidFill>
                  <a:latin typeface="+mn-lt"/>
                </a:rPr>
                <a:t>categorical</a:t>
              </a:r>
            </a:p>
          </p:txBody>
        </p:sp>
        <p:sp>
          <p:nvSpPr>
            <p:cNvPr id="11269" name="Text Box 5">
              <a:extLst>
                <a:ext uri="{FF2B5EF4-FFF2-40B4-BE49-F238E27FC236}">
                  <a16:creationId xmlns:a16="http://schemas.microsoft.com/office/drawing/2014/main" id="{0AD81BE6-8914-4BB3-B85A-14849087E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00000">
              <a:off x="1008" y="862"/>
              <a:ext cx="69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006600"/>
                  </a:solidFill>
                  <a:latin typeface="+mn-lt"/>
                </a:rPr>
                <a:t>categorical</a:t>
              </a:r>
            </a:p>
          </p:txBody>
        </p:sp>
        <p:sp>
          <p:nvSpPr>
            <p:cNvPr id="11270" name="Text Box 6">
              <a:extLst>
                <a:ext uri="{FF2B5EF4-FFF2-40B4-BE49-F238E27FC236}">
                  <a16:creationId xmlns:a16="http://schemas.microsoft.com/office/drawing/2014/main" id="{FBE6F2A9-6718-4C49-AFB8-705A970CB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00000">
              <a:off x="1534" y="862"/>
              <a:ext cx="71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006600"/>
                  </a:solidFill>
                  <a:latin typeface="+mn-lt"/>
                </a:rPr>
                <a:t>continuous</a:t>
              </a:r>
            </a:p>
          </p:txBody>
        </p:sp>
        <p:sp>
          <p:nvSpPr>
            <p:cNvPr id="11271" name="Text Box 7">
              <a:extLst>
                <a:ext uri="{FF2B5EF4-FFF2-40B4-BE49-F238E27FC236}">
                  <a16:creationId xmlns:a16="http://schemas.microsoft.com/office/drawing/2014/main" id="{F54FA39F-C6CC-4941-9527-0791F6770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00000">
              <a:off x="2001" y="959"/>
              <a:ext cx="36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 dirty="0">
                  <a:solidFill>
                    <a:srgbClr val="006600"/>
                  </a:solidFill>
                  <a:latin typeface="+mn-lt"/>
                </a:rPr>
                <a:t>class</a:t>
              </a:r>
            </a:p>
          </p:txBody>
        </p:sp>
      </p:grpSp>
      <p:sp>
        <p:nvSpPr>
          <p:cNvPr id="11272" name="Line 8">
            <a:extLst>
              <a:ext uri="{FF2B5EF4-FFF2-40B4-BE49-F238E27FC236}">
                <a16:creationId xmlns:a16="http://schemas.microsoft.com/office/drawing/2014/main" id="{968A82A2-3594-429D-8BD5-C22037DD8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4755148"/>
            <a:ext cx="242888" cy="52705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FEC1E675-5C2F-4A6B-B865-929FAD6F87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4063" y="4755148"/>
            <a:ext cx="327025" cy="52705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CDC44EE6-509D-46AF-BE34-C287F245E1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0175" y="3961398"/>
            <a:ext cx="406400" cy="528638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0A7ABF87-1DEC-4218-A453-49888D1D6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3025" y="3961398"/>
            <a:ext cx="484188" cy="528638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EF4B3A58-B124-48DA-8973-76031A273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3234323"/>
            <a:ext cx="565150" cy="46355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55910648-B717-460A-992B-8232CFF7CA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8913" y="3234323"/>
            <a:ext cx="568325" cy="46355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9179AD3B-6DD9-4510-8CE2-DC5FAE33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2970798"/>
            <a:ext cx="936625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 dirty="0">
                <a:solidFill>
                  <a:srgbClr val="2D1993"/>
                </a:solidFill>
                <a:latin typeface="+mn-lt"/>
              </a:rPr>
              <a:t>Refund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95A6CC55-CA88-4BD1-AAC8-BB773991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697873"/>
            <a:ext cx="935038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MarSt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83029096-47CC-40DF-9C0B-01A523BC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4490036"/>
            <a:ext cx="968375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TaxInc</a:t>
            </a:r>
          </a:p>
        </p:txBody>
      </p:sp>
      <p:sp>
        <p:nvSpPr>
          <p:cNvPr id="11281" name="AutoShape 17">
            <a:extLst>
              <a:ext uri="{FF2B5EF4-FFF2-40B4-BE49-F238E27FC236}">
                <a16:creationId xmlns:a16="http://schemas.microsoft.com/office/drawing/2014/main" id="{6E4594EA-293B-419C-B5CD-9932960D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5279023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1275403A-8410-450F-90B1-8E198B4D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5279023"/>
            <a:ext cx="685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YES</a:t>
            </a:r>
          </a:p>
        </p:txBody>
      </p:sp>
      <p:sp>
        <p:nvSpPr>
          <p:cNvPr id="11283" name="AutoShape 19">
            <a:extLst>
              <a:ext uri="{FF2B5EF4-FFF2-40B4-BE49-F238E27FC236}">
                <a16:creationId xmlns:a16="http://schemas.microsoft.com/office/drawing/2014/main" id="{14EDC4E8-DFC0-4026-B7F5-9803F01BC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296486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6A674454-3F02-4F55-B46B-5950476C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917" y="5282198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1285" name="AutoShape 21">
            <a:extLst>
              <a:ext uri="{FF2B5EF4-FFF2-40B4-BE49-F238E27FC236}">
                <a16:creationId xmlns:a16="http://schemas.microsoft.com/office/drawing/2014/main" id="{2ED81126-620C-46B0-A454-A51C8B0C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3712161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87E3313F-CAAF-4277-9DD4-00E304A8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179" y="3697873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1287" name="AutoShape 23">
            <a:extLst>
              <a:ext uri="{FF2B5EF4-FFF2-40B4-BE49-F238E27FC236}">
                <a16:creationId xmlns:a16="http://schemas.microsoft.com/office/drawing/2014/main" id="{931E997E-79C2-4815-9DB6-758CDC2E4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4517023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A77A62F7-7456-46CF-BCCE-74EF7F97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729" y="4517023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D7D782F6-D096-460B-A114-30F7CAF45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242" y="3234323"/>
            <a:ext cx="45042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Yes</a:t>
            </a: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160C7F8D-9110-4B08-8E73-450416EE0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394" y="3234323"/>
            <a:ext cx="42509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No</a:t>
            </a: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F49E41D1-1413-45DE-8B09-A47800C5F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137" y="3999498"/>
            <a:ext cx="9027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Married</a:t>
            </a:r>
            <a:r>
              <a:rPr lang="en-US" altLang="en-US" sz="1600">
                <a:solidFill>
                  <a:srgbClr val="C0C0C0"/>
                </a:solidFill>
                <a:latin typeface="+mn-lt"/>
              </a:rPr>
              <a:t> </a:t>
            </a: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F9FA4E0E-11A5-4FF5-8576-AE96192D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796" y="4028073"/>
            <a:ext cx="151340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Single, Divorced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73D6CE7E-AED4-4727-8D5B-FA84C698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489" y="4820236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&lt; 80K</a:t>
            </a: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89D9D87A-92D0-4574-8515-CE689BD3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314" y="4820236"/>
            <a:ext cx="6479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&gt; 80K</a:t>
            </a:r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4645A46E-118C-4790-87FE-74C57D03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525" y="2016711"/>
            <a:ext cx="19921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50"/>
              </a:spcBef>
              <a:buClrTx/>
              <a:buSzPct val="75000"/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  <a:latin typeface="+mn-lt"/>
              </a:rPr>
              <a:t>Splitting Attributes</a:t>
            </a:r>
          </a:p>
        </p:txBody>
      </p:sp>
      <p:sp>
        <p:nvSpPr>
          <p:cNvPr id="11296" name="Line 32">
            <a:extLst>
              <a:ext uri="{FF2B5EF4-FFF2-40B4-BE49-F238E27FC236}">
                <a16:creationId xmlns:a16="http://schemas.microsoft.com/office/drawing/2014/main" id="{033DB7A5-3003-4250-A0DB-76CA3DF997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4025" y="2397711"/>
            <a:ext cx="539750" cy="534987"/>
          </a:xfrm>
          <a:prstGeom prst="line">
            <a:avLst/>
          </a:prstGeom>
          <a:noFill/>
          <a:ln w="1584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298" name="Line 34">
            <a:extLst>
              <a:ext uri="{FF2B5EF4-FFF2-40B4-BE49-F238E27FC236}">
                <a16:creationId xmlns:a16="http://schemas.microsoft.com/office/drawing/2014/main" id="{B1841C17-7F46-497C-A15B-CDD7099B7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8388" y="2397711"/>
            <a:ext cx="76200" cy="1144587"/>
          </a:xfrm>
          <a:prstGeom prst="line">
            <a:avLst/>
          </a:prstGeom>
          <a:noFill/>
          <a:ln w="1584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819BFC34-04DF-4A7F-A032-77198FA4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17223"/>
            <a:ext cx="2514600" cy="3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Training Data</a:t>
            </a:r>
          </a:p>
        </p:txBody>
      </p:sp>
      <p:sp>
        <p:nvSpPr>
          <p:cNvPr id="11300" name="Text Box 36">
            <a:extLst>
              <a:ext uri="{FF2B5EF4-FFF2-40B4-BE49-F238E27FC236}">
                <a16:creationId xmlns:a16="http://schemas.microsoft.com/office/drawing/2014/main" id="{B15FBE70-E6DF-43D9-BE8A-C16512BA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6132096"/>
            <a:ext cx="3124200" cy="3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Model:  Decision Tree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>
            <a:extLst>
              <a:ext uri="{FF2B5EF4-FFF2-40B4-BE49-F238E27FC236}">
                <a16:creationId xmlns:a16="http://schemas.microsoft.com/office/drawing/2014/main" id="{1B303ACE-1308-4B00-9B80-945DC55AF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 Matrix</a:t>
            </a:r>
          </a:p>
        </p:txBody>
      </p:sp>
      <p:graphicFrame>
        <p:nvGraphicFramePr>
          <p:cNvPr id="94210" name="Group 2">
            <a:extLst>
              <a:ext uri="{FF2B5EF4-FFF2-40B4-BE49-F238E27FC236}">
                <a16:creationId xmlns:a16="http://schemas.microsoft.com/office/drawing/2014/main" id="{8F5503AF-27A5-4AD2-A7EA-AFDCE7FE8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05273"/>
              </p:ext>
            </p:extLst>
          </p:nvPr>
        </p:nvGraphicFramePr>
        <p:xfrm>
          <a:off x="1447800" y="2768600"/>
          <a:ext cx="6097588" cy="279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189496846"/>
                    </a:ext>
                  </a:extLst>
                </a:gridCol>
                <a:gridCol w="1525588">
                  <a:extLst>
                    <a:ext uri="{9D8B030D-6E8A-4147-A177-3AD203B41FA5}">
                      <a16:colId xmlns:a16="http://schemas.microsoft.com/office/drawing/2014/main" val="6451509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032047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3151488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      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099755"/>
                  </a:ext>
                </a:extLst>
              </a:tr>
              <a:tr h="685800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C(i|j)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13249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C(Yes|Yes)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C(No|Yes)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598054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C(Yes|No)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No|No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2424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4255" name="Rectangle 47">
                <a:extLst>
                  <a:ext uri="{FF2B5EF4-FFF2-40B4-BE49-F238E27FC236}">
                    <a16:creationId xmlns:a16="http://schemas.microsoft.com/office/drawing/2014/main" id="{12BD0460-0B0C-45C2-87FA-BC2B279AD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5829300"/>
                <a:ext cx="706755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360" tIns="44280" rIns="90360" bIns="44280"/>
              <a:lstStyle>
                <a:lvl1pPr marL="292100" indent="-290513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1500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endChr m:val="|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+mn-lt"/>
                  </a:rPr>
                  <a:t>: Cost of misclassifying class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+mn-lt"/>
                  </a:rPr>
                  <a:t>example as class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4255" name="Rectangle 47">
                <a:extLst>
                  <a:ext uri="{FF2B5EF4-FFF2-40B4-BE49-F238E27FC236}">
                    <a16:creationId xmlns:a16="http://schemas.microsoft.com/office/drawing/2014/main" id="{12BD0460-0B0C-45C2-87FA-BC2B279AD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5829300"/>
                <a:ext cx="7067550" cy="647700"/>
              </a:xfrm>
              <a:prstGeom prst="rect">
                <a:avLst/>
              </a:prstGeom>
              <a:blipFill>
                <a:blip r:embed="rId3"/>
                <a:stretch>
                  <a:fillRect l="-259" t="-74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56" name="Rectangle 48">
            <a:extLst>
              <a:ext uri="{FF2B5EF4-FFF2-40B4-BE49-F238E27FC236}">
                <a16:creationId xmlns:a16="http://schemas.microsoft.com/office/drawing/2014/main" id="{23AE3CE7-13F2-4389-A4B1-7B48C035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1772444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292100" indent="-2905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dirty="0">
                <a:latin typeface="+mn-lt"/>
              </a:rPr>
              <a:t>Different types of error can have different cost!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>
            <a:extLst>
              <a:ext uri="{FF2B5EF4-FFF2-40B4-BE49-F238E27FC236}">
                <a16:creationId xmlns:a16="http://schemas.microsoft.com/office/drawing/2014/main" id="{A806225D-1B6F-4598-AAE9-7BD144F31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Cost of Classification</a:t>
            </a:r>
          </a:p>
        </p:txBody>
      </p:sp>
      <p:graphicFrame>
        <p:nvGraphicFramePr>
          <p:cNvPr id="95234" name="Group 2">
            <a:extLst>
              <a:ext uri="{FF2B5EF4-FFF2-40B4-BE49-F238E27FC236}">
                <a16:creationId xmlns:a16="http://schemas.microsoft.com/office/drawing/2014/main" id="{5D78B381-123A-4865-B7EE-09D6AC607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01910"/>
              </p:ext>
            </p:extLst>
          </p:nvPr>
        </p:nvGraphicFramePr>
        <p:xfrm>
          <a:off x="2895600" y="1447799"/>
          <a:ext cx="3582988" cy="1838327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59561556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5232973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710572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174693275"/>
                    </a:ext>
                  </a:extLst>
                </a:gridCol>
              </a:tblGrid>
              <a:tr h="642938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Cost Matrix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22522"/>
                  </a:ext>
                </a:extLst>
              </a:tr>
              <a:tr h="398463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C(i|j)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61795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-1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009233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523826"/>
                  </a:ext>
                </a:extLst>
              </a:tr>
            </a:tbl>
          </a:graphicData>
        </a:graphic>
      </p:graphicFrame>
      <p:graphicFrame>
        <p:nvGraphicFramePr>
          <p:cNvPr id="95279" name="Group 47">
            <a:extLst>
              <a:ext uri="{FF2B5EF4-FFF2-40B4-BE49-F238E27FC236}">
                <a16:creationId xmlns:a16="http://schemas.microsoft.com/office/drawing/2014/main" id="{EF897DD1-5116-4E4D-9946-69B8F9A99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19082"/>
              </p:ext>
            </p:extLst>
          </p:nvPr>
        </p:nvGraphicFramePr>
        <p:xfrm>
          <a:off x="685800" y="3581399"/>
          <a:ext cx="3582988" cy="182880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954686099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25229270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1774378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45543771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Model M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38290"/>
                  </a:ext>
                </a:extLst>
              </a:tr>
              <a:tr h="460375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42169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150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40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571894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60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250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95461"/>
                  </a:ext>
                </a:extLst>
              </a:tr>
            </a:tbl>
          </a:graphicData>
        </a:graphic>
      </p:graphicFrame>
      <p:graphicFrame>
        <p:nvGraphicFramePr>
          <p:cNvPr id="95324" name="Group 92">
            <a:extLst>
              <a:ext uri="{FF2B5EF4-FFF2-40B4-BE49-F238E27FC236}">
                <a16:creationId xmlns:a16="http://schemas.microsoft.com/office/drawing/2014/main" id="{2F4F4DE7-E501-47FA-826A-CA09B205B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92158"/>
              </p:ext>
            </p:extLst>
          </p:nvPr>
        </p:nvGraphicFramePr>
        <p:xfrm>
          <a:off x="4953000" y="3581399"/>
          <a:ext cx="3582988" cy="182880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94685505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1632334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0459379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07194513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Model M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92642"/>
                  </a:ext>
                </a:extLst>
              </a:tr>
              <a:tr h="460375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53520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250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45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941460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200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080047"/>
                  </a:ext>
                </a:extLst>
              </a:tr>
            </a:tbl>
          </a:graphicData>
        </a:graphic>
      </p:graphicFrame>
      <p:sp>
        <p:nvSpPr>
          <p:cNvPr id="95369" name="Rectangle 137">
            <a:extLst>
              <a:ext uri="{FF2B5EF4-FFF2-40B4-BE49-F238E27FC236}">
                <a16:creationId xmlns:a16="http://schemas.microsoft.com/office/drawing/2014/main" id="{C6623F67-7DF2-401D-8B3E-8C6389A3A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304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292100" indent="-2905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300"/>
              </a:spcBef>
              <a:spcAft>
                <a:spcPts val="400"/>
              </a:spcAft>
              <a:buClrTx/>
              <a:buSzPct val="75000"/>
              <a:buFontTx/>
              <a:buNone/>
            </a:pPr>
            <a:r>
              <a:rPr lang="en-US" altLang="en-US" sz="2000" dirty="0">
                <a:latin typeface="+mn-lt"/>
              </a:rPr>
              <a:t>Accuracy = 80%</a:t>
            </a:r>
          </a:p>
          <a:p>
            <a:pPr>
              <a:spcBef>
                <a:spcPts val="300"/>
              </a:spcBef>
              <a:spcAft>
                <a:spcPts val="400"/>
              </a:spcAft>
              <a:buClrTx/>
              <a:buSzPct val="75000"/>
              <a:buFontTx/>
              <a:buNone/>
            </a:pPr>
            <a:r>
              <a:rPr lang="en-US" altLang="en-US" sz="2000" dirty="0">
                <a:latin typeface="+mn-lt"/>
              </a:rPr>
              <a:t>Cost = -1*150+100*40+ 1*60+0*250 = 3910</a:t>
            </a:r>
          </a:p>
        </p:txBody>
      </p:sp>
      <p:sp>
        <p:nvSpPr>
          <p:cNvPr id="95370" name="Rectangle 138">
            <a:extLst>
              <a:ext uri="{FF2B5EF4-FFF2-40B4-BE49-F238E27FC236}">
                <a16:creationId xmlns:a16="http://schemas.microsoft.com/office/drawing/2014/main" id="{616A3FB5-149D-4F74-8B4F-6AF03B33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304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292100" indent="-2905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300"/>
              </a:spcBef>
              <a:spcAft>
                <a:spcPts val="400"/>
              </a:spcAft>
              <a:buClrTx/>
              <a:buSzPct val="75000"/>
              <a:buFontTx/>
              <a:buNone/>
            </a:pPr>
            <a:r>
              <a:rPr lang="en-US" altLang="en-US" sz="2000" dirty="0">
                <a:latin typeface="+mn-lt"/>
              </a:rPr>
              <a:t>Accuracy = 90%</a:t>
            </a:r>
          </a:p>
          <a:p>
            <a:pPr>
              <a:spcBef>
                <a:spcPts val="300"/>
              </a:spcBef>
              <a:spcAft>
                <a:spcPts val="400"/>
              </a:spcAft>
              <a:buClrTx/>
              <a:buSzPct val="75000"/>
              <a:buFontTx/>
              <a:buNone/>
            </a:pPr>
            <a:r>
              <a:rPr lang="en-US" altLang="en-US" sz="2000" dirty="0">
                <a:latin typeface="+mn-lt"/>
              </a:rPr>
              <a:t>Cost = 4255</a:t>
            </a:r>
          </a:p>
        </p:txBody>
      </p:sp>
      <p:sp>
        <p:nvSpPr>
          <p:cNvPr id="95371" name="AutoShape 139">
            <a:extLst>
              <a:ext uri="{FF2B5EF4-FFF2-40B4-BE49-F238E27FC236}">
                <a16:creationId xmlns:a16="http://schemas.microsoft.com/office/drawing/2014/main" id="{D3DA4D63-9B6A-4E2C-8351-47EB64AA6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1951037"/>
            <a:ext cx="1828800" cy="639762"/>
          </a:xfrm>
          <a:prstGeom prst="wedgeRoundRectCallout">
            <a:avLst>
              <a:gd name="adj1" fmla="val -67556"/>
              <a:gd name="adj2" fmla="val 7928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Missing a ‘+’ case is</a:t>
            </a:r>
            <a:br>
              <a:rPr lang="en-US" altLang="en-US" sz="1800" dirty="0">
                <a:solidFill>
                  <a:schemeClr val="bg1"/>
                </a:solidFill>
                <a:latin typeface="+mn-lt"/>
              </a:rPr>
            </a:b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really expensive!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>
            <a:extLst>
              <a:ext uri="{FF2B5EF4-FFF2-40B4-BE49-F238E27FC236}">
                <a16:creationId xmlns:a16="http://schemas.microsoft.com/office/drawing/2014/main" id="{018BC248-DEAA-462A-A12C-787127F5D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 vs Accuracy</a:t>
            </a:r>
          </a:p>
        </p:txBody>
      </p:sp>
      <p:graphicFrame>
        <p:nvGraphicFramePr>
          <p:cNvPr id="96258" name="Group 2">
            <a:extLst>
              <a:ext uri="{FF2B5EF4-FFF2-40B4-BE49-F238E27FC236}">
                <a16:creationId xmlns:a16="http://schemas.microsoft.com/office/drawing/2014/main" id="{FB00C64A-AE00-409D-ADF1-1223F4B0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69240"/>
              </p:ext>
            </p:extLst>
          </p:nvPr>
        </p:nvGraphicFramePr>
        <p:xfrm>
          <a:off x="411163" y="1555750"/>
          <a:ext cx="4391025" cy="2241551"/>
        </p:xfrm>
        <a:graphic>
          <a:graphicData uri="http://schemas.openxmlformats.org/drawingml/2006/table">
            <a:tbl>
              <a:tblPr/>
              <a:tblGrid>
                <a:gridCol w="1096962">
                  <a:extLst>
                    <a:ext uri="{9D8B030D-6E8A-4147-A177-3AD203B41FA5}">
                      <a16:colId xmlns:a16="http://schemas.microsoft.com/office/drawing/2014/main" val="2373627932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1405412834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860685335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1416728235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Count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03429"/>
                  </a:ext>
                </a:extLst>
              </a:tr>
              <a:tr h="563563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660727"/>
                  </a:ext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93756"/>
                  </a:ext>
                </a:extLst>
              </a:tr>
              <a:tr h="654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371248"/>
                  </a:ext>
                </a:extLst>
              </a:tr>
            </a:tbl>
          </a:graphicData>
        </a:graphic>
      </p:graphicFrame>
      <p:graphicFrame>
        <p:nvGraphicFramePr>
          <p:cNvPr id="96303" name="Group 47">
            <a:extLst>
              <a:ext uri="{FF2B5EF4-FFF2-40B4-BE49-F238E27FC236}">
                <a16:creationId xmlns:a16="http://schemas.microsoft.com/office/drawing/2014/main" id="{00810616-6ABB-44A8-AAF2-0972023D1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71641"/>
              </p:ext>
            </p:extLst>
          </p:nvPr>
        </p:nvGraphicFramePr>
        <p:xfrm>
          <a:off x="381000" y="4298950"/>
          <a:ext cx="4391025" cy="2241551"/>
        </p:xfrm>
        <a:graphic>
          <a:graphicData uri="http://schemas.openxmlformats.org/drawingml/2006/table">
            <a:tbl>
              <a:tblPr/>
              <a:tblGrid>
                <a:gridCol w="1096963">
                  <a:extLst>
                    <a:ext uri="{9D8B030D-6E8A-4147-A177-3AD203B41FA5}">
                      <a16:colId xmlns:a16="http://schemas.microsoft.com/office/drawing/2014/main" val="3452657879"/>
                    </a:ext>
                  </a:extLst>
                </a:gridCol>
                <a:gridCol w="1100137">
                  <a:extLst>
                    <a:ext uri="{9D8B030D-6E8A-4147-A177-3AD203B41FA5}">
                      <a16:colId xmlns:a16="http://schemas.microsoft.com/office/drawing/2014/main" val="114578957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250508804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1535179502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Cost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71283"/>
                  </a:ext>
                </a:extLst>
              </a:tr>
              <a:tr h="563563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615964"/>
                  </a:ext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q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66810"/>
                  </a:ext>
                </a:extLst>
              </a:tr>
              <a:tr h="654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17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Class=No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q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322070"/>
                  </a:ext>
                </a:extLst>
              </a:tr>
            </a:tbl>
          </a:graphicData>
        </a:graphic>
      </p:graphicFrame>
      <p:grpSp>
        <p:nvGrpSpPr>
          <p:cNvPr id="96348" name="Group 92">
            <a:extLst>
              <a:ext uri="{FF2B5EF4-FFF2-40B4-BE49-F238E27FC236}">
                <a16:creationId xmlns:a16="http://schemas.microsoft.com/office/drawing/2014/main" id="{3CF9B2C1-B194-46FC-A68A-0C58EBE5F60A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555750"/>
            <a:ext cx="3732213" cy="4495800"/>
            <a:chOff x="3216" y="720"/>
            <a:chExt cx="2351" cy="2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349" name="Text Box 93">
                  <a:extLst>
                    <a:ext uri="{FF2B5EF4-FFF2-40B4-BE49-F238E27FC236}">
                      <a16:creationId xmlns:a16="http://schemas.microsoft.com/office/drawing/2014/main" id="{7983E010-B8FF-488D-9923-44C29B0960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1536"/>
                  <a:ext cx="2255" cy="20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:endParaRPr lang="en-US" altLang="en-US" sz="1800" dirty="0">
                    <a:latin typeface="+mn-lt"/>
                  </a:endParaRPr>
                </a:p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:r>
                    <a:rPr lang="en-US" altLang="en-US" sz="1800" dirty="0">
                      <a:latin typeface="+mn-lt"/>
                    </a:rPr>
                    <a:t>Accuracy </a:t>
                  </a:r>
                  <a14:m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= (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US" altLang="en-US" sz="1800" dirty="0">
                    <a:latin typeface="+mn-lt"/>
                  </a:endParaRPr>
                </a:p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:endParaRPr lang="en-US" altLang="en-US" sz="1800" dirty="0">
                    <a:latin typeface="+mn-lt"/>
                  </a:endParaRPr>
                </a:p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:r>
                    <a:rPr lang="en-US" altLang="en-US" sz="1800" dirty="0">
                      <a:latin typeface="+mn-lt"/>
                    </a:rPr>
                    <a:t>Cost    </a:t>
                  </a:r>
                  <a14:m>
                    <m:oMath xmlns:m="http://schemas.openxmlformats.org/officeDocument/2006/math">
                      <m:r>
                        <a:rPr lang="en-US" altLang="en-US" sz="1600" b="0" i="0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en-US" sz="1600" dirty="0">
                    <a:latin typeface="+mn-lt"/>
                  </a:endParaRPr>
                </a:p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) +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1600" dirty="0">
                    <a:latin typeface="+mn-lt"/>
                  </a:endParaRPr>
                </a:p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– (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1600" dirty="0">
                    <a:latin typeface="+mn-lt"/>
                  </a:endParaRPr>
                </a:p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[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d>
                          <m:dPr>
                            <m:ctrlPr>
                              <a:rPr lang="en-US" alt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en-US" sz="16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60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1600" i="0" dirty="0" smtClean="0">
                            <a:latin typeface="Cambria Math" panose="02040503050406030204" pitchFamily="18" charset="0"/>
                          </a:rPr>
                          <m:t>Accuracy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en-US" altLang="en-US" sz="1600" dirty="0">
                    <a:latin typeface="+mn-lt"/>
                  </a:endParaRPr>
                </a:p>
                <a:p>
                  <a:pPr>
                    <a:spcBef>
                      <a:spcPts val="1125"/>
                    </a:spcBef>
                    <a:buClrTx/>
                    <a:buFontTx/>
                    <a:buNone/>
                  </a:pPr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6349" name="Text Box 93">
                  <a:extLst>
                    <a:ext uri="{FF2B5EF4-FFF2-40B4-BE49-F238E27FC236}">
                      <a16:creationId xmlns:a16="http://schemas.microsoft.com/office/drawing/2014/main" id="{7983E010-B8FF-488D-9923-44C29B096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4" y="1536"/>
                  <a:ext cx="2255" cy="2016"/>
                </a:xfrm>
                <a:prstGeom prst="rect">
                  <a:avLst/>
                </a:prstGeom>
                <a:blipFill>
                  <a:blip r:embed="rId3"/>
                  <a:stretch>
                    <a:fillRect l="-15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350" name="Rectangle 94">
              <a:extLst>
                <a:ext uri="{FF2B5EF4-FFF2-40B4-BE49-F238E27FC236}">
                  <a16:creationId xmlns:a16="http://schemas.microsoft.com/office/drawing/2014/main" id="{2911663D-63F5-418B-B819-2E0E5B623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720"/>
              <a:ext cx="2351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>
                  <a:latin typeface="+mn-lt"/>
                </a:rPr>
                <a:t>Accuracy is only proportional to cost if</a:t>
              </a:r>
              <a:br>
                <a:rPr lang="en-US" altLang="en-US" sz="1800">
                  <a:latin typeface="+mn-lt"/>
                </a:rPr>
              </a:br>
              <a:r>
                <a:rPr lang="en-US" altLang="en-US" sz="1800">
                  <a:latin typeface="+mn-lt"/>
                </a:rPr>
                <a:t>1. C(Yes|No)=C(No|Yes) = q </a:t>
              </a:r>
              <a:br>
                <a:rPr lang="en-US" altLang="en-US" sz="1800">
                  <a:latin typeface="+mn-lt"/>
                </a:rPr>
              </a:br>
              <a:r>
                <a:rPr lang="en-US" altLang="en-US" sz="1800">
                  <a:latin typeface="+mn-lt"/>
                </a:rPr>
                <a:t>2. C(Yes|Yes)=C(No|No) = p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6A0D92FF-AA90-4277-8D38-8B0C6ABC3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Cost-Biased Measures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5F274-7050-444F-A4E5-1423D1E3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84628"/>
            <a:ext cx="7886700" cy="127317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altLang="en-US" sz="2000" dirty="0">
                <a:latin typeface="Arial" panose="020B0604020202020204" pitchFamily="34" charset="0"/>
              </a:rPr>
              <a:t>Precision is biased towards C(</a:t>
            </a:r>
            <a:r>
              <a:rPr lang="en-US" altLang="en-US" sz="2000" dirty="0" err="1">
                <a:latin typeface="Arial" panose="020B0604020202020204" pitchFamily="34" charset="0"/>
              </a:rPr>
              <a:t>Yes|Yes</a:t>
            </a:r>
            <a:r>
              <a:rPr lang="en-US" altLang="en-US" sz="2000" dirty="0">
                <a:latin typeface="Arial" panose="020B0604020202020204" pitchFamily="34" charset="0"/>
              </a:rPr>
              <a:t>) &amp; C(</a:t>
            </a:r>
            <a:r>
              <a:rPr lang="en-US" altLang="en-US" sz="2000" dirty="0" err="1">
                <a:latin typeface="Arial" panose="020B0604020202020204" pitchFamily="34" charset="0"/>
              </a:rPr>
              <a:t>Yes|No</a:t>
            </a:r>
            <a:r>
              <a:rPr lang="en-US" altLang="en-US" sz="20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altLang="en-US" sz="2000" dirty="0">
                <a:latin typeface="Arial" panose="020B0604020202020204" pitchFamily="34" charset="0"/>
              </a:rPr>
              <a:t>Recall is biased towards C(</a:t>
            </a:r>
            <a:r>
              <a:rPr lang="en-US" altLang="en-US" sz="2000" dirty="0" err="1">
                <a:latin typeface="Arial" panose="020B0604020202020204" pitchFamily="34" charset="0"/>
              </a:rPr>
              <a:t>Yes|Yes</a:t>
            </a:r>
            <a:r>
              <a:rPr lang="en-US" altLang="en-US" sz="2000" dirty="0">
                <a:latin typeface="Arial" panose="020B0604020202020204" pitchFamily="34" charset="0"/>
              </a:rPr>
              <a:t>) &amp; C(</a:t>
            </a:r>
            <a:r>
              <a:rPr lang="en-US" altLang="en-US" sz="2000" dirty="0" err="1">
                <a:latin typeface="Arial" panose="020B0604020202020204" pitchFamily="34" charset="0"/>
              </a:rPr>
              <a:t>No|Yes</a:t>
            </a:r>
            <a:r>
              <a:rPr lang="en-US" altLang="en-US" sz="20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altLang="en-US" sz="2000" dirty="0">
                <a:latin typeface="Arial" panose="020B0604020202020204" pitchFamily="34" charset="0"/>
              </a:rPr>
              <a:t>F-measure is biased towards all except C(</a:t>
            </a:r>
            <a:r>
              <a:rPr lang="en-US" altLang="en-US" sz="2000" dirty="0" err="1">
                <a:latin typeface="Arial" panose="020B0604020202020204" pitchFamily="34" charset="0"/>
              </a:rPr>
              <a:t>No|No</a:t>
            </a:r>
            <a:r>
              <a:rPr lang="en-US" altLang="en-US" sz="2000" dirty="0">
                <a:latin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769F91D-EECE-4399-B9BA-74231C7B4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3962400"/>
            <a:ext cx="8839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290513" indent="-2905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"/>
            </a:pPr>
            <a:endParaRPr lang="en-US" altLang="en-US" sz="2200" dirty="0">
              <a:latin typeface="Arial" panose="020B0604020202020204" pitchFamily="34" charset="0"/>
            </a:endParaRPr>
          </a:p>
        </p:txBody>
      </p:sp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B1B904DE-2441-4B70-BC7B-D6650FB02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5518150"/>
          <a:ext cx="601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859480" imgH="426240" progId="">
                  <p:embed/>
                </p:oleObj>
              </mc:Choice>
              <mc:Fallback>
                <p:oleObj r:id="rId3" imgW="2859480" imgH="426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18150"/>
                        <a:ext cx="6019800" cy="914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Group 5">
            <a:extLst>
              <a:ext uri="{FF2B5EF4-FFF2-40B4-BE49-F238E27FC236}">
                <a16:creationId xmlns:a16="http://schemas.microsoft.com/office/drawing/2014/main" id="{3DA898B5-F219-40B8-9978-548D59A26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94856"/>
              </p:ext>
            </p:extLst>
          </p:nvPr>
        </p:nvGraphicFramePr>
        <p:xfrm>
          <a:off x="5105400" y="457200"/>
          <a:ext cx="3565525" cy="2203450"/>
        </p:xfrm>
        <a:graphic>
          <a:graphicData uri="http://schemas.openxmlformats.org/drawingml/2006/table">
            <a:tbl>
              <a:tblPr/>
              <a:tblGrid>
                <a:gridCol w="890587">
                  <a:extLst>
                    <a:ext uri="{9D8B030D-6E8A-4147-A177-3AD203B41FA5}">
                      <a16:colId xmlns:a16="http://schemas.microsoft.com/office/drawing/2014/main" val="3230275778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3753389862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364961223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94496461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667303"/>
                  </a:ext>
                </a:extLst>
              </a:tr>
              <a:tr h="581025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919422"/>
                  </a:ext>
                </a:extLst>
              </a:tr>
              <a:tr h="581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a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(TP)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b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(FN)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705762"/>
                  </a:ext>
                </a:extLst>
              </a:tr>
              <a:tr h="581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Class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c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(FP)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d</a:t>
                      </a:r>
                      <a:b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(TN)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262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8A1146-7413-46C5-B086-AEBA2AAC59A0}"/>
                  </a:ext>
                </a:extLst>
              </p:cNvPr>
              <p:cNvSpPr txBox="1"/>
              <p:nvPr/>
            </p:nvSpPr>
            <p:spPr>
              <a:xfrm>
                <a:off x="628650" y="1690689"/>
                <a:ext cx="5270417" cy="2033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𝑚𝑒𝑎𝑠𝑢𝑟𝑒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8A1146-7413-46C5-B086-AEBA2AAC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90689"/>
                <a:ext cx="5270417" cy="2033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>
            <a:extLst>
              <a:ext uri="{FF2B5EF4-FFF2-40B4-BE49-F238E27FC236}">
                <a16:creationId xmlns:a16="http://schemas.microsoft.com/office/drawing/2014/main" id="{00867342-8B0E-4DA0-BA29-D08345B44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Kappa Statistic</a:t>
            </a:r>
          </a:p>
        </p:txBody>
      </p:sp>
      <p:graphicFrame>
        <p:nvGraphicFramePr>
          <p:cNvPr id="98307" name="Group 3">
            <a:extLst>
              <a:ext uri="{FF2B5EF4-FFF2-40B4-BE49-F238E27FC236}">
                <a16:creationId xmlns:a16="http://schemas.microsoft.com/office/drawing/2014/main" id="{B3E6A1F9-28D0-45D7-9E8D-FA7D7C99F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51328"/>
              </p:ext>
            </p:extLst>
          </p:nvPr>
        </p:nvGraphicFramePr>
        <p:xfrm>
          <a:off x="5319713" y="842963"/>
          <a:ext cx="3565525" cy="2203450"/>
        </p:xfrm>
        <a:graphic>
          <a:graphicData uri="http://schemas.openxmlformats.org/drawingml/2006/table">
            <a:tbl>
              <a:tblPr/>
              <a:tblGrid>
                <a:gridCol w="890587">
                  <a:extLst>
                    <a:ext uri="{9D8B030D-6E8A-4147-A177-3AD203B41FA5}">
                      <a16:colId xmlns:a16="http://schemas.microsoft.com/office/drawing/2014/main" val="3795728253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3514255832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4228935014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4181988344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PREDICTED CLASS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388371"/>
                  </a:ext>
                </a:extLst>
              </a:tr>
              <a:tr h="581025">
                <a:tc rowSpan="3"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b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ACTUAL</a:t>
                      </a:r>
                      <a:b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13435"/>
                  </a:ext>
                </a:extLst>
              </a:tr>
              <a:tr h="581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Yes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a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(TP)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b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(FN)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464880"/>
                  </a:ext>
                </a:extLst>
              </a:tr>
              <a:tr h="581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Class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No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c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(FP)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  <a:t>d</a:t>
                      </a:r>
                      <a:b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DejaVu Sans" charset="0"/>
                        </a:rPr>
                      </a:b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DejaVu Sans" charset="0"/>
                        </a:rPr>
                        <a:t>(TN)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592041"/>
                  </a:ext>
                </a:extLst>
              </a:tr>
            </a:tbl>
          </a:graphicData>
        </a:graphic>
      </p:graphicFrame>
      <p:sp>
        <p:nvSpPr>
          <p:cNvPr id="98352" name="Text Box 48">
            <a:extLst>
              <a:ext uri="{FF2B5EF4-FFF2-40B4-BE49-F238E27FC236}">
                <a16:creationId xmlns:a16="http://schemas.microsoft.com/office/drawing/2014/main" id="{D0CCAAA6-57A4-496D-A7B4-FC3A1DBDA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34" y="1570037"/>
            <a:ext cx="44799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b="1" dirty="0">
                <a:latin typeface="+mn-lt"/>
              </a:rPr>
              <a:t>Idea</a:t>
            </a:r>
            <a:r>
              <a:rPr lang="en-US" altLang="en-US" sz="2000" dirty="0">
                <a:latin typeface="+mn-lt"/>
              </a:rPr>
              <a:t>: Compare the accuracy of the classifier with a random classifier. The classifier should be better than random!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4EB2EB-2CE5-4C66-85B6-067DAC3E65AC}"/>
                  </a:ext>
                </a:extLst>
              </p:cNvPr>
              <p:cNvSpPr txBox="1"/>
              <p:nvPr/>
            </p:nvSpPr>
            <p:spPr>
              <a:xfrm>
                <a:off x="612608" y="3811588"/>
                <a:ext cx="7729295" cy="2462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accuracy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random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accuracy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random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accuracy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random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endParaRPr lang="en-US" sz="2000" b="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4EB2EB-2CE5-4C66-85B6-067DAC3E6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8" y="3811588"/>
                <a:ext cx="7729295" cy="2462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">
            <a:extLst>
              <a:ext uri="{FF2B5EF4-FFF2-40B4-BE49-F238E27FC236}">
                <a16:creationId xmlns:a16="http://schemas.microsoft.com/office/drawing/2014/main" id="{44119CF1-3B04-3017-1836-E42941F0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338" name="Rectangle 9933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7" name="Rectangle 9933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29" name="Rectangle 1">
            <a:extLst>
              <a:ext uri="{FF2B5EF4-FFF2-40B4-BE49-F238E27FC236}">
                <a16:creationId xmlns:a16="http://schemas.microsoft.com/office/drawing/2014/main" id="{2894B858-DC94-41C4-B68A-E2E908676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0349" y="609600"/>
            <a:ext cx="3105011" cy="1330839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Receiver Operating Characteristic (ROC)</a:t>
            </a:r>
          </a:p>
        </p:txBody>
      </p:sp>
      <p:pic>
        <p:nvPicPr>
          <p:cNvPr id="3074" name="Picture 2" descr="8,600+ Ship Radar Stock Photos, Pictures &amp; Royalty-Free Images - iStock">
            <a:extLst>
              <a:ext uri="{FF2B5EF4-FFF2-40B4-BE49-F238E27FC236}">
                <a16:creationId xmlns:a16="http://schemas.microsoft.com/office/drawing/2014/main" id="{28567896-C780-6C62-53A1-A1691147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r="12117"/>
          <a:stretch/>
        </p:blipFill>
        <p:spPr bwMode="auto"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>
            <a:extLst>
              <a:ext uri="{FF2B5EF4-FFF2-40B4-BE49-F238E27FC236}">
                <a16:creationId xmlns:a16="http://schemas.microsoft.com/office/drawing/2014/main" id="{7F16B242-56B9-418B-AA57-8C8AB24375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5682" y="2194102"/>
            <a:ext cx="3659676" cy="3926143"/>
          </a:xfrm>
        </p:spPr>
        <p:txBody>
          <a:bodyPr>
            <a:normAutofit/>
          </a:bodyPr>
          <a:lstStyle/>
          <a:p>
            <a:r>
              <a:rPr lang="en-US" altLang="en-US" sz="1400" dirty="0"/>
              <a:t>Developed in 1950s for signal detection theory to analyze noisy signals to characterize the trade-off between positive hits and false alarms.</a:t>
            </a:r>
          </a:p>
          <a:p>
            <a:r>
              <a:rPr lang="en-US" altLang="en-US" sz="1400" dirty="0"/>
              <a:t>Works only for binary classification (two-class problems).</a:t>
            </a:r>
          </a:p>
          <a:p>
            <a:r>
              <a:rPr lang="en-US" altLang="en-US" sz="1400" dirty="0"/>
              <a:t>ROC curve plots TPR (true positive rate) on the y-axis against FPR (false positive rate) on the x-axis.</a:t>
            </a:r>
          </a:p>
          <a:p>
            <a:r>
              <a:rPr lang="en-US" altLang="en-US" sz="1400" dirty="0"/>
              <a:t>Performance of each classifier represented as a point. Changing the threshold of the algorithm, sample distribution or cost matrix changes the location of the point and forms a curve.</a:t>
            </a:r>
          </a:p>
          <a:p>
            <a:endParaRPr lang="en-US" altLang="en-US" sz="14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7ACBDF4-1062-04F4-3F45-9FE45897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r="6558"/>
          <a:stretch>
            <a:fillRect/>
          </a:stretch>
        </p:blipFill>
        <p:spPr bwMode="auto">
          <a:xfrm>
            <a:off x="323810" y="4280934"/>
            <a:ext cx="2385623" cy="238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70" r="65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4B61B00A-8FF2-9AD7-D757-9D6683894470}"/>
              </a:ext>
            </a:extLst>
          </p:cNvPr>
          <p:cNvSpPr/>
          <p:nvPr/>
        </p:nvSpPr>
        <p:spPr>
          <a:xfrm>
            <a:off x="1122944" y="4862147"/>
            <a:ext cx="123093" cy="158261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>
            <a:extLst>
              <a:ext uri="{FF2B5EF4-FFF2-40B4-BE49-F238E27FC236}">
                <a16:creationId xmlns:a16="http://schemas.microsoft.com/office/drawing/2014/main" id="{28FDFE5B-7F82-49CD-B768-ED81BC071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ROC Curve</a:t>
            </a:r>
          </a:p>
        </p:txBody>
      </p:sp>
      <p:pic>
        <p:nvPicPr>
          <p:cNvPr id="100354" name="Picture 2">
            <a:extLst>
              <a:ext uri="{FF2B5EF4-FFF2-40B4-BE49-F238E27FC236}">
                <a16:creationId xmlns:a16="http://schemas.microsoft.com/office/drawing/2014/main" id="{D7B3DDF6-CA51-48D1-8256-E4DA6A2B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5716"/>
          <a:stretch>
            <a:fillRect/>
          </a:stretch>
        </p:blipFill>
        <p:spPr bwMode="auto">
          <a:xfrm>
            <a:off x="276225" y="1934550"/>
            <a:ext cx="4343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285" r="57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5" name="Oval 3">
            <a:extLst>
              <a:ext uri="{FF2B5EF4-FFF2-40B4-BE49-F238E27FC236}">
                <a16:creationId xmlns:a16="http://schemas.microsoft.com/office/drawing/2014/main" id="{9D5DF347-47AB-4981-B26C-EB34FC715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7" y="3810000"/>
            <a:ext cx="76200" cy="76200"/>
          </a:xfrm>
          <a:prstGeom prst="ellipse">
            <a:avLst/>
          </a:prstGeom>
          <a:solidFill>
            <a:srgbClr val="000000">
              <a:alpha val="20000"/>
            </a:srgbClr>
          </a:solidFill>
          <a:ln w="9525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8B51A466-E5F3-4F59-A365-7A11DD26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r="6558"/>
          <a:stretch>
            <a:fillRect/>
          </a:stretch>
        </p:blipFill>
        <p:spPr bwMode="auto">
          <a:xfrm>
            <a:off x="4475162" y="16002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70" r="65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7" name="Text Box 5">
            <a:extLst>
              <a:ext uri="{FF2B5EF4-FFF2-40B4-BE49-F238E27FC236}">
                <a16:creationId xmlns:a16="http://schemas.microsoft.com/office/drawing/2014/main" id="{142417DF-1498-4EB7-B1C3-00F9CEB2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77" y="5458285"/>
            <a:ext cx="53340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1800" b="1" dirty="0">
                <a:latin typeface="+mn-lt"/>
              </a:rPr>
              <a:t>At threshold t:</a:t>
            </a:r>
            <a:br>
              <a:rPr lang="en-US" altLang="en-US" sz="1800" b="1" dirty="0">
                <a:latin typeface="+mn-lt"/>
              </a:rPr>
            </a:br>
            <a:r>
              <a:rPr lang="en-US" altLang="en-US" sz="1800" b="1" dirty="0">
                <a:latin typeface="+mn-lt"/>
              </a:rPr>
              <a:t>TPR=0.5, </a:t>
            </a:r>
            <a:r>
              <a:rPr lang="en-US" altLang="en-US" sz="1800" dirty="0">
                <a:latin typeface="+mn-lt"/>
              </a:rPr>
              <a:t>FNR=0.5,</a:t>
            </a:r>
            <a:r>
              <a:rPr lang="en-US" altLang="en-US" sz="1800" b="1" dirty="0">
                <a:latin typeface="+mn-lt"/>
              </a:rPr>
              <a:t> FPR=0.12,</a:t>
            </a:r>
            <a:r>
              <a:rPr lang="en-US" altLang="en-US" sz="1800" dirty="0">
                <a:latin typeface="+mn-lt"/>
              </a:rPr>
              <a:t> FNR=0.88</a:t>
            </a:r>
          </a:p>
        </p:txBody>
      </p:sp>
      <p:sp>
        <p:nvSpPr>
          <p:cNvPr id="100358" name="Text Box 6">
            <a:extLst>
              <a:ext uri="{FF2B5EF4-FFF2-40B4-BE49-F238E27FC236}">
                <a16:creationId xmlns:a16="http://schemas.microsoft.com/office/drawing/2014/main" id="{490B4A5E-E000-442C-898D-518189D10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" y="1321032"/>
            <a:ext cx="8229600" cy="58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3050" indent="-27305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Arial" panose="020B0604020202020204" pitchFamily="34" charset="0"/>
              </a:rPr>
              <a:t>Example with 1-dimensional data set containing 2 classes (positive and negative)</a:t>
            </a:r>
          </a:p>
          <a:p>
            <a:pPr marL="342900" indent="-342900">
              <a:lnSpc>
                <a:spcPct val="90000"/>
              </a:lnSpc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Arial" panose="020B0604020202020204" pitchFamily="34" charset="0"/>
              </a:rPr>
              <a:t>Any points located at x &gt; t is classified as positive</a:t>
            </a:r>
          </a:p>
        </p:txBody>
      </p:sp>
      <p:sp>
        <p:nvSpPr>
          <p:cNvPr id="100359" name="Line 7">
            <a:extLst>
              <a:ext uri="{FF2B5EF4-FFF2-40B4-BE49-F238E27FC236}">
                <a16:creationId xmlns:a16="http://schemas.microsoft.com/office/drawing/2014/main" id="{ADF031FE-BABB-4153-93A5-F8B8A547CF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8400" y="3817465"/>
            <a:ext cx="457200" cy="127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0360" name="Line 8">
            <a:extLst>
              <a:ext uri="{FF2B5EF4-FFF2-40B4-BE49-F238E27FC236}">
                <a16:creationId xmlns:a16="http://schemas.microsoft.com/office/drawing/2014/main" id="{EB3DFAC0-3D92-4C64-9FBD-8288AD123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819525"/>
            <a:ext cx="1587" cy="19208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0361" name="Line 9">
            <a:extLst>
              <a:ext uri="{FF2B5EF4-FFF2-40B4-BE49-F238E27FC236}">
                <a16:creationId xmlns:a16="http://schemas.microsoft.com/office/drawing/2014/main" id="{2CEFCCA6-6D41-40F9-B8AE-B5D6964D4C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813" y="3557587"/>
            <a:ext cx="1982788" cy="2240324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0362" name="Line 10">
            <a:extLst>
              <a:ext uri="{FF2B5EF4-FFF2-40B4-BE49-F238E27FC236}">
                <a16:creationId xmlns:a16="http://schemas.microsoft.com/office/drawing/2014/main" id="{2605D8E4-743B-4B4D-AE06-DEFF6A89D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9909" y="4676775"/>
            <a:ext cx="5541" cy="103552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0363" name="Text Box 11">
            <a:extLst>
              <a:ext uri="{FF2B5EF4-FFF2-40B4-BE49-F238E27FC236}">
                <a16:creationId xmlns:a16="http://schemas.microsoft.com/office/drawing/2014/main" id="{4BB6C9B8-CC96-4CB7-B215-B491FFD3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867400"/>
            <a:ext cx="1216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1400" b="1">
                <a:latin typeface="+mn-lt"/>
              </a:rPr>
              <a:t>FPR=0.12</a:t>
            </a:r>
          </a:p>
        </p:txBody>
      </p:sp>
      <p:sp>
        <p:nvSpPr>
          <p:cNvPr id="100364" name="Text Box 12">
            <a:extLst>
              <a:ext uri="{FF2B5EF4-FFF2-40B4-BE49-F238E27FC236}">
                <a16:creationId xmlns:a16="http://schemas.microsoft.com/office/drawing/2014/main" id="{5BE4FED0-7C12-4E5B-9EF4-A78F966C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882" y="3689982"/>
            <a:ext cx="1089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1400" b="1" dirty="0">
                <a:latin typeface="+mn-lt"/>
              </a:rPr>
              <a:t>TPR=0.5</a:t>
            </a:r>
          </a:p>
        </p:txBody>
      </p:sp>
      <p:sp>
        <p:nvSpPr>
          <p:cNvPr id="100365" name="Text Box 13">
            <a:extLst>
              <a:ext uri="{FF2B5EF4-FFF2-40B4-BE49-F238E27FC236}">
                <a16:creationId xmlns:a16="http://schemas.microsoft.com/office/drawing/2014/main" id="{79E9C712-6AA1-40C2-A5AC-6DC16C144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15074"/>
            <a:ext cx="65468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rial" panose="020B0604020202020204" pitchFamily="34" charset="0"/>
              </a:rPr>
              <a:t>Move t to get the other points on the ROC curve.</a:t>
            </a:r>
          </a:p>
        </p:txBody>
      </p:sp>
      <p:sp>
        <p:nvSpPr>
          <p:cNvPr id="100366" name="Text Box 14">
            <a:extLst>
              <a:ext uri="{FF2B5EF4-FFF2-40B4-BE49-F238E27FC236}">
                <a16:creationId xmlns:a16="http://schemas.microsoft.com/office/drawing/2014/main" id="{8BC2DC64-261A-4564-97A9-EFFD76BCE9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447132" y="3267868"/>
            <a:ext cx="5334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en-US" altLang="en-US" sz="1500" b="1" dirty="0">
                <a:latin typeface="Arial" panose="020B0604020202020204" pitchFamily="34" charset="0"/>
              </a:rPr>
              <a:t>Prob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5D412-4D9D-78F1-8C64-FA503D745204}"/>
              </a:ext>
            </a:extLst>
          </p:cNvPr>
          <p:cNvSpPr txBox="1"/>
          <p:nvPr/>
        </p:nvSpPr>
        <p:spPr>
          <a:xfrm>
            <a:off x="5272415" y="349527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1920D3-8CDE-F237-D3DC-B2B34895F60B}"/>
              </a:ext>
            </a:extLst>
          </p:cNvPr>
          <p:cNvCxnSpPr/>
          <p:nvPr/>
        </p:nvCxnSpPr>
        <p:spPr>
          <a:xfrm flipH="1">
            <a:off x="2497781" y="5300032"/>
            <a:ext cx="244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670C7D-1B04-DD54-F727-F758CD40085B}"/>
              </a:ext>
            </a:extLst>
          </p:cNvPr>
          <p:cNvCxnSpPr>
            <a:cxnSpLocks/>
          </p:cNvCxnSpPr>
          <p:nvPr/>
        </p:nvCxnSpPr>
        <p:spPr>
          <a:xfrm flipV="1">
            <a:off x="5464307" y="3362725"/>
            <a:ext cx="168143" cy="28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FA48BC-6755-7BAB-783F-B3A0F6E8B941}"/>
              </a:ext>
            </a:extLst>
          </p:cNvPr>
          <p:cNvSpPr txBox="1"/>
          <p:nvPr/>
        </p:nvSpPr>
        <p:spPr>
          <a:xfrm>
            <a:off x="5205046" y="2083777"/>
            <a:ext cx="87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ROC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0" grpId="0" animBg="1"/>
      <p:bldP spid="100363" grpId="0"/>
      <p:bldP spid="100364" grpId="0"/>
      <p:bldP spid="100365" grpId="0"/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>
            <a:extLst>
              <a:ext uri="{FF2B5EF4-FFF2-40B4-BE49-F238E27FC236}">
                <a16:creationId xmlns:a16="http://schemas.microsoft.com/office/drawing/2014/main" id="{3F083AA4-99C0-4C08-8510-2134AC36B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ROC Curve</a:t>
            </a: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913893E7-CD4C-4903-A2EA-44D1EFEF5B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348615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(TPR,FPR):</a:t>
            </a:r>
          </a:p>
          <a:p>
            <a:r>
              <a:rPr lang="en-US" altLang="en-US" dirty="0"/>
              <a:t>(0,0): declare everything</a:t>
            </a:r>
            <a:br>
              <a:rPr lang="en-US" altLang="en-US" dirty="0"/>
            </a:br>
            <a:r>
              <a:rPr lang="en-US" altLang="en-US" dirty="0"/>
              <a:t>          to be negative class</a:t>
            </a:r>
          </a:p>
          <a:p>
            <a:r>
              <a:rPr lang="en-US" altLang="en-US" dirty="0"/>
              <a:t>(1,1): declare everything</a:t>
            </a:r>
            <a:br>
              <a:rPr lang="en-US" altLang="en-US" dirty="0"/>
            </a:br>
            <a:r>
              <a:rPr lang="en-US" altLang="en-US" dirty="0"/>
              <a:t>         to be positive class</a:t>
            </a:r>
          </a:p>
          <a:p>
            <a:r>
              <a:rPr lang="en-US" altLang="en-US" dirty="0"/>
              <a:t>(1,0): ideal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Diagonal line:</a:t>
            </a:r>
          </a:p>
          <a:p>
            <a:pPr lvl="1"/>
            <a:r>
              <a:rPr lang="en-US" altLang="en-US" dirty="0"/>
              <a:t>Random guessing</a:t>
            </a:r>
          </a:p>
          <a:p>
            <a:pPr lvl="1"/>
            <a:r>
              <a:rPr lang="en-US" altLang="en-US" dirty="0"/>
              <a:t>Below diagonal line: prediction is opposite of the true class</a:t>
            </a:r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0A759A64-77C8-4122-80DE-3A676BDE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r="6558"/>
          <a:stretch>
            <a:fillRect/>
          </a:stretch>
        </p:blipFill>
        <p:spPr bwMode="auto">
          <a:xfrm>
            <a:off x="4038600" y="1508125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70" r="65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0" name="Oval 4">
            <a:extLst>
              <a:ext uri="{FF2B5EF4-FFF2-40B4-BE49-F238E27FC236}">
                <a16:creationId xmlns:a16="http://schemas.microsoft.com/office/drawing/2014/main" id="{6CD9B917-63C5-4B4D-A543-D9A6CD2CD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36725"/>
            <a:ext cx="290513" cy="365125"/>
          </a:xfrm>
          <a:prstGeom prst="ellipse">
            <a:avLst/>
          </a:prstGeom>
          <a:solidFill>
            <a:srgbClr val="FFFFFF">
              <a:alpha val="20000"/>
            </a:srgbClr>
          </a:solidFill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583EDD7-3D8A-2402-F903-D6EDCE157ED2}"/>
              </a:ext>
            </a:extLst>
          </p:cNvPr>
          <p:cNvSpPr/>
          <p:nvPr/>
        </p:nvSpPr>
        <p:spPr>
          <a:xfrm>
            <a:off x="4718906" y="764931"/>
            <a:ext cx="1655518" cy="608258"/>
          </a:xfrm>
          <a:prstGeom prst="wedgeRoundRectCallout">
            <a:avLst>
              <a:gd name="adj1" fmla="val -55536"/>
              <a:gd name="adj2" fmla="val 128536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Ideal Classifier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E1B3950-9EF1-5778-B6E1-D698E5E1E949}"/>
              </a:ext>
            </a:extLst>
          </p:cNvPr>
          <p:cNvSpPr/>
          <p:nvPr/>
        </p:nvSpPr>
        <p:spPr>
          <a:xfrm>
            <a:off x="6893169" y="764931"/>
            <a:ext cx="1869281" cy="608258"/>
          </a:xfrm>
          <a:prstGeom prst="wedgeRoundRectCallout">
            <a:avLst>
              <a:gd name="adj1" fmla="val -17662"/>
              <a:gd name="adj2" fmla="val 30199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Random Guessing Line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B88014C-5EEA-05EA-D6DC-75F03239BE2B}"/>
              </a:ext>
            </a:extLst>
          </p:cNvPr>
          <p:cNvSpPr/>
          <p:nvPr/>
        </p:nvSpPr>
        <p:spPr>
          <a:xfrm>
            <a:off x="3273945" y="6093069"/>
            <a:ext cx="3091687" cy="608258"/>
          </a:xfrm>
          <a:prstGeom prst="wedgeRoundRectCallout">
            <a:avLst>
              <a:gd name="adj1" fmla="val 46040"/>
              <a:gd name="adj2" fmla="val -232836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Below the diagonal: predict the opposite class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2" grpId="0" animBg="1"/>
      <p:bldP spid="3" grpId="0" animBg="1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>
            <a:extLst>
              <a:ext uri="{FF2B5EF4-FFF2-40B4-BE49-F238E27FC236}">
                <a16:creationId xmlns:a16="http://schemas.microsoft.com/office/drawing/2014/main" id="{06F308BA-B98D-4093-92D6-70EAB509D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ROC for Model Comparison</a:t>
            </a:r>
          </a:p>
        </p:txBody>
      </p:sp>
      <p:pic>
        <p:nvPicPr>
          <p:cNvPr id="102402" name="Picture 2">
            <a:extLst>
              <a:ext uri="{FF2B5EF4-FFF2-40B4-BE49-F238E27FC236}">
                <a16:creationId xmlns:a16="http://schemas.microsoft.com/office/drawing/2014/main" id="{91B85680-0FC2-418E-9E85-1481C4C4D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8218"/>
          <a:stretch>
            <a:fillRect/>
          </a:stretch>
        </p:blipFill>
        <p:spPr bwMode="auto">
          <a:xfrm>
            <a:off x="76200" y="1447800"/>
            <a:ext cx="52578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365" r="82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30F76390-57B9-4BEB-99ED-A42D49C0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85925"/>
            <a:ext cx="36576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 marL="593725" indent="-22860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 marL="1096963" indent="-182563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altLang="en-US" sz="2000" dirty="0">
                <a:latin typeface="+mn-lt"/>
              </a:rPr>
              <a:t>No model consistently outperform the other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Ubuntu Light" charset="0"/>
              <a:buChar char="-"/>
            </a:pPr>
            <a:r>
              <a:rPr lang="en-US" altLang="en-US" sz="2000" dirty="0">
                <a:latin typeface="+mn-lt"/>
              </a:rPr>
              <a:t>M1 is better for small FPR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Ubuntu Light" charset="0"/>
              <a:buChar char="-"/>
            </a:pPr>
            <a:r>
              <a:rPr lang="en-US" altLang="en-US" sz="2000" dirty="0">
                <a:latin typeface="+mn-lt"/>
              </a:rPr>
              <a:t>M2 is better for large FPR</a:t>
            </a:r>
          </a:p>
          <a:p>
            <a:pPr lvl="1"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Ubuntu Light" charset="0"/>
              <a:buNone/>
            </a:pPr>
            <a:endParaRPr lang="en-US" altLang="en-US" sz="20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en-US" altLang="en-US" sz="2000" b="1" dirty="0">
                <a:latin typeface="+mn-lt"/>
              </a:rPr>
              <a:t>Area Under the ROC curve (AUC)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Ubuntu Light" charset="0"/>
              <a:buChar char="-"/>
            </a:pPr>
            <a:r>
              <a:rPr lang="en-US" altLang="en-US" sz="2000" dirty="0">
                <a:latin typeface="+mn-lt"/>
              </a:rPr>
              <a:t>Ideal: </a:t>
            </a:r>
          </a:p>
          <a:p>
            <a:pPr lvl="1"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Font typeface="Ubuntu" charset="0"/>
              <a:buChar char="•"/>
            </a:pPr>
            <a:r>
              <a:rPr lang="en-US" altLang="en-US" sz="2000" dirty="0">
                <a:latin typeface="+mn-lt"/>
              </a:rPr>
              <a:t> AUC = 1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Ubuntu Light" charset="0"/>
              <a:buChar char="-"/>
            </a:pPr>
            <a:r>
              <a:rPr lang="en-US" altLang="en-US" sz="2000" dirty="0">
                <a:latin typeface="+mn-lt"/>
              </a:rPr>
              <a:t>Random guess:</a:t>
            </a:r>
          </a:p>
          <a:p>
            <a:pPr lvl="1">
              <a:spcBef>
                <a:spcPts val="300"/>
              </a:spcBef>
              <a:spcAft>
                <a:spcPts val="400"/>
              </a:spcAft>
              <a:buClr>
                <a:srgbClr val="0C7B9C"/>
              </a:buClr>
              <a:buFont typeface="Ubuntu" charset="0"/>
              <a:buChar char="•"/>
            </a:pPr>
            <a:r>
              <a:rPr lang="en-US" altLang="en-US" sz="2000" dirty="0">
                <a:latin typeface="+mn-lt"/>
              </a:rPr>
              <a:t> AUC = 0.5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40912-6964-05E8-0EE4-F07FC090D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D4D0832B-62C3-175D-78FE-4A7B00210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Topics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ACBEA6D7-1289-6276-161D-D2A27DD9DB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Introduction</a:t>
            </a:r>
          </a:p>
          <a:p>
            <a:r>
              <a:rPr lang="en-US" altLang="en-US" sz="1700" dirty="0"/>
              <a:t>Decision Trees</a:t>
            </a:r>
          </a:p>
          <a:p>
            <a:pPr lvl="1"/>
            <a:r>
              <a:rPr lang="en-US" altLang="en-US" sz="1700" dirty="0"/>
              <a:t>Overview</a:t>
            </a:r>
          </a:p>
          <a:p>
            <a:pPr lvl="1"/>
            <a:r>
              <a:rPr lang="en-US" altLang="en-US" sz="1700" dirty="0"/>
              <a:t>Tree Induction</a:t>
            </a:r>
          </a:p>
          <a:p>
            <a:r>
              <a:rPr lang="en-US" altLang="en-US" sz="1700" dirty="0"/>
              <a:t>Overfitting and other Practical Issues</a:t>
            </a:r>
          </a:p>
          <a:p>
            <a:r>
              <a:rPr lang="en-US" altLang="en-US" sz="1700" dirty="0"/>
              <a:t>Model Selection and Evaluation</a:t>
            </a:r>
          </a:p>
          <a:p>
            <a:pPr lvl="1"/>
            <a:r>
              <a:rPr lang="en-US" altLang="en-US" sz="1700" dirty="0"/>
              <a:t>Metrics for Performance Evaluation</a:t>
            </a:r>
          </a:p>
          <a:p>
            <a:pPr lvl="1"/>
            <a:r>
              <a:rPr lang="en-US" altLang="en-US" sz="1700" b="1" dirty="0"/>
              <a:t>Methods to Obtain Reliable Estimates</a:t>
            </a:r>
          </a:p>
          <a:p>
            <a:pPr lvl="1"/>
            <a:r>
              <a:rPr lang="en-US" altLang="en-US" sz="1700" dirty="0"/>
              <a:t>Model Comparison (Relative Performance)</a:t>
            </a:r>
          </a:p>
          <a:p>
            <a:r>
              <a:rPr lang="en-US" altLang="en-US" sz="1700" dirty="0"/>
              <a:t>Feature Selection</a:t>
            </a:r>
          </a:p>
        </p:txBody>
      </p:sp>
      <p:pic>
        <p:nvPicPr>
          <p:cNvPr id="2" name="Picture 4" descr="2018: time to update the DAC evaluation criteria? | Overseas Development  Institute (ODI)">
            <a:extLst>
              <a:ext uri="{FF2B5EF4-FFF2-40B4-BE49-F238E27FC236}">
                <a16:creationId xmlns:a16="http://schemas.microsoft.com/office/drawing/2014/main" id="{073B7D7B-C07F-EF5D-5090-43CAD2FBC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r="38787"/>
          <a:stretch/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39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A8B221D-07C7-40C4-B697-8D038743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Another Example of Decision Tree</a:t>
            </a: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7C0A199E-A784-4BCB-9F3E-7A12C9B9A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66672"/>
              </p:ext>
            </p:extLst>
          </p:nvPr>
        </p:nvGraphicFramePr>
        <p:xfrm>
          <a:off x="228600" y="2245427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405040" imgH="5780520" progId="">
                  <p:embed/>
                </p:oleObj>
              </mc:Choice>
              <mc:Fallback>
                <p:oleObj r:id="rId3" imgW="5405040" imgH="5780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45427"/>
                        <a:ext cx="3565525" cy="3687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>
            <a:extLst>
              <a:ext uri="{FF2B5EF4-FFF2-40B4-BE49-F238E27FC236}">
                <a16:creationId xmlns:a16="http://schemas.microsoft.com/office/drawing/2014/main" id="{26DF4841-5413-4856-9B14-332F29D17A34}"/>
              </a:ext>
            </a:extLst>
          </p:cNvPr>
          <p:cNvSpPr txBox="1">
            <a:spLocks noChangeArrowheads="1"/>
          </p:cNvSpPr>
          <p:nvPr/>
        </p:nvSpPr>
        <p:spPr bwMode="auto">
          <a:xfrm rot="19200000">
            <a:off x="914883" y="1619448"/>
            <a:ext cx="110393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006600"/>
                </a:solidFill>
                <a:latin typeface="+mn-lt"/>
              </a:rPr>
              <a:t>categorical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321F7CA9-3E29-48DE-8956-D620732BC210}"/>
              </a:ext>
            </a:extLst>
          </p:cNvPr>
          <p:cNvSpPr txBox="1">
            <a:spLocks noChangeArrowheads="1"/>
          </p:cNvSpPr>
          <p:nvPr/>
        </p:nvSpPr>
        <p:spPr bwMode="auto">
          <a:xfrm rot="19200000">
            <a:off x="1600683" y="1619448"/>
            <a:ext cx="110393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006600"/>
                </a:solidFill>
                <a:latin typeface="+mn-lt"/>
              </a:rPr>
              <a:t>categorical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4F0DD7B-8515-411C-8A90-FE48DE504544}"/>
              </a:ext>
            </a:extLst>
          </p:cNvPr>
          <p:cNvSpPr txBox="1">
            <a:spLocks noChangeArrowheads="1"/>
          </p:cNvSpPr>
          <p:nvPr/>
        </p:nvSpPr>
        <p:spPr bwMode="auto">
          <a:xfrm rot="19200000">
            <a:off x="2435826" y="1619448"/>
            <a:ext cx="113227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006600"/>
                </a:solidFill>
                <a:latin typeface="+mn-lt"/>
              </a:rPr>
              <a:t>continuous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FB4AB4F1-EFCD-483F-B00D-5350FD5084D2}"/>
              </a:ext>
            </a:extLst>
          </p:cNvPr>
          <p:cNvSpPr txBox="1">
            <a:spLocks noChangeArrowheads="1"/>
          </p:cNvSpPr>
          <p:nvPr/>
        </p:nvSpPr>
        <p:spPr bwMode="auto">
          <a:xfrm rot="19200000">
            <a:off x="3177586" y="1773435"/>
            <a:ext cx="58379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006600"/>
                </a:solidFill>
                <a:latin typeface="+mn-lt"/>
              </a:rPr>
              <a:t>class</a:t>
            </a:r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9900C995-7081-4885-887A-A105BB7D3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7163" y="3609090"/>
            <a:ext cx="242887" cy="52705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82175C36-8043-48CE-8591-2D12743D0C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5275" y="3609090"/>
            <a:ext cx="327025" cy="52705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B287A22D-3A24-44BB-8FCC-2A83337999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2845502"/>
            <a:ext cx="406400" cy="528638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D1C061C0-2915-4CB3-9BE5-D9A41F423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2845502"/>
            <a:ext cx="484188" cy="528638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BA7852F7-7F92-4B6E-A5EA-2B083E560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5013" y="2118427"/>
            <a:ext cx="565150" cy="46355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C0A2A3FC-4A84-4A96-882F-1AAFB29CC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0238" y="2118427"/>
            <a:ext cx="568325" cy="46355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4172EE7C-06F2-4FF5-B5EF-2705F31F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1854902"/>
            <a:ext cx="936625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MarSt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9A8AB6D9-B074-491A-A82E-94C348C36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2581977"/>
            <a:ext cx="935038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Refund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A1BB6115-DF4C-4EB2-A33D-4AEB09AF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3343977"/>
            <a:ext cx="968375" cy="340735"/>
          </a:xfrm>
          <a:prstGeom prst="rect">
            <a:avLst/>
          </a:prstGeom>
          <a:solidFill>
            <a:srgbClr val="FFFF00">
              <a:alpha val="20000"/>
            </a:srgbClr>
          </a:solidFill>
          <a:ln w="1260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2D1993"/>
                </a:solidFill>
                <a:latin typeface="+mn-lt"/>
              </a:rPr>
              <a:t>TaxInc</a:t>
            </a:r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id="{3EAE1B9D-09F2-4F45-AA05-3AA2EDE5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850" y="413296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321A0C82-075F-43A0-A110-2F36040A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132965"/>
            <a:ext cx="685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YES</a:t>
            </a:r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B1A93A4A-D8FE-4E61-BB55-E78276939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15042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BED87DA0-2CB9-4582-AC4F-F86CA158F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130" y="4136140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sp>
        <p:nvSpPr>
          <p:cNvPr id="12308" name="AutoShape 20">
            <a:extLst>
              <a:ext uri="{FF2B5EF4-FFF2-40B4-BE49-F238E27FC236}">
                <a16:creationId xmlns:a16="http://schemas.microsoft.com/office/drawing/2014/main" id="{5D2E759B-8D12-479F-9AD7-23B6882C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259626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81FCCE3E-7FBA-4FCC-AB14-55E80C11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505" y="2581977"/>
            <a:ext cx="45715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+mn-lt"/>
              </a:rPr>
              <a:t>NO</a:t>
            </a:r>
          </a:p>
        </p:txBody>
      </p:sp>
      <p:grpSp>
        <p:nvGrpSpPr>
          <p:cNvPr id="12310" name="Group 22">
            <a:extLst>
              <a:ext uri="{FF2B5EF4-FFF2-40B4-BE49-F238E27FC236}">
                <a16:creationId xmlns:a16="http://schemas.microsoft.com/office/drawing/2014/main" id="{A8B16D1B-0EFF-4FBD-BAA6-7A2FAA077182}"/>
              </a:ext>
            </a:extLst>
          </p:cNvPr>
          <p:cNvGrpSpPr>
            <a:grpSpLocks/>
          </p:cNvGrpSpPr>
          <p:nvPr/>
        </p:nvGrpSpPr>
        <p:grpSpPr bwMode="auto">
          <a:xfrm>
            <a:off x="5365754" y="3343977"/>
            <a:ext cx="684213" cy="379413"/>
            <a:chOff x="3524" y="2036"/>
            <a:chExt cx="431" cy="239"/>
          </a:xfrm>
        </p:grpSpPr>
        <p:sp>
          <p:nvSpPr>
            <p:cNvPr id="12311" name="AutoShape 23">
              <a:extLst>
                <a:ext uri="{FF2B5EF4-FFF2-40B4-BE49-F238E27FC236}">
                  <a16:creationId xmlns:a16="http://schemas.microsoft.com/office/drawing/2014/main" id="{40C1D035-A42A-4A2F-A986-DB37E3B91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036"/>
              <a:ext cx="431" cy="239"/>
            </a:xfrm>
            <a:prstGeom prst="roundRect">
              <a:avLst>
                <a:gd name="adj" fmla="val 16667"/>
              </a:avLst>
            </a:prstGeom>
            <a:solidFill>
              <a:srgbClr val="33CC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12" name="Text Box 24">
              <a:extLst>
                <a:ext uri="{FF2B5EF4-FFF2-40B4-BE49-F238E27FC236}">
                  <a16:creationId xmlns:a16="http://schemas.microsoft.com/office/drawing/2014/main" id="{96ABB9F6-00E2-4E85-AB55-0C7FA74DC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2036"/>
              <a:ext cx="2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400"/>
                </a:spcBef>
                <a:buClrTx/>
                <a:buSzPct val="75000"/>
                <a:buFontTx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+mn-lt"/>
                </a:rPr>
                <a:t>NO</a:t>
              </a:r>
            </a:p>
          </p:txBody>
        </p:sp>
      </p:grpSp>
      <p:sp>
        <p:nvSpPr>
          <p:cNvPr id="12313" name="Text Box 25">
            <a:extLst>
              <a:ext uri="{FF2B5EF4-FFF2-40B4-BE49-F238E27FC236}">
                <a16:creationId xmlns:a16="http://schemas.microsoft.com/office/drawing/2014/main" id="{2D3013C3-DA9A-446E-9A05-344F58A5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433" y="2886777"/>
            <a:ext cx="4468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Yes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11689C68-AF51-4945-8BC8-FA89DD8C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487" y="2810577"/>
            <a:ext cx="42188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No</a:t>
            </a: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9884FAF3-DA1A-49BA-B0B7-897ADBE8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161" y="2048577"/>
            <a:ext cx="90278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Married</a:t>
            </a:r>
            <a:r>
              <a:rPr lang="en-US" altLang="en-US" sz="1600">
                <a:solidFill>
                  <a:srgbClr val="C0C0C0"/>
                </a:solidFill>
                <a:latin typeface="+mn-lt"/>
              </a:rPr>
              <a:t> </a:t>
            </a:r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7886F3E7-B0DF-42DF-ADDB-51267B2F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1819977"/>
            <a:ext cx="13985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Single, Divorced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31C3B2E4-0136-4D66-98B7-87CAA9B5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908" y="3674177"/>
            <a:ext cx="64470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&lt; 80K</a:t>
            </a:r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D876E70E-8D9F-42F4-ACE6-C23E36C95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733" y="3674177"/>
            <a:ext cx="64470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r"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>
                <a:latin typeface="+mn-lt"/>
              </a:rPr>
              <a:t>&gt; 80K</a:t>
            </a:r>
          </a:p>
        </p:txBody>
      </p:sp>
      <p:sp>
        <p:nvSpPr>
          <p:cNvPr id="12319" name="Text Box 31">
            <a:extLst>
              <a:ext uri="{FF2B5EF4-FFF2-40B4-BE49-F238E27FC236}">
                <a16:creationId xmlns:a16="http://schemas.microsoft.com/office/drawing/2014/main" id="{5F17A3BA-D2AB-4F26-9E2B-FA489E35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41027"/>
            <a:ext cx="4419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C3300"/>
                </a:solidFill>
                <a:latin typeface="+mn-lt"/>
              </a:rPr>
              <a:t>There could be more than one tree that fits the same data!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>
            <a:extLst>
              <a:ext uri="{FF2B5EF4-FFF2-40B4-BE49-F238E27FC236}">
                <a16:creationId xmlns:a16="http://schemas.microsoft.com/office/drawing/2014/main" id="{13B5B29E-7C1E-4E48-BD55-D7EAEB1A0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Curve</a:t>
            </a:r>
          </a:p>
        </p:txBody>
      </p:sp>
      <p:grpSp>
        <p:nvGrpSpPr>
          <p:cNvPr id="105474" name="Group 2">
            <a:extLst>
              <a:ext uri="{FF2B5EF4-FFF2-40B4-BE49-F238E27FC236}">
                <a16:creationId xmlns:a16="http://schemas.microsoft.com/office/drawing/2014/main" id="{462D7FBA-DDF1-4B10-8DC7-982E2B5F0B4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524000"/>
            <a:ext cx="5713413" cy="4856163"/>
            <a:chOff x="48" y="768"/>
            <a:chExt cx="3599" cy="3059"/>
          </a:xfrm>
        </p:grpSpPr>
        <p:pic>
          <p:nvPicPr>
            <p:cNvPr id="105475" name="Picture 3">
              <a:extLst>
                <a:ext uri="{FF2B5EF4-FFF2-40B4-BE49-F238E27FC236}">
                  <a16:creationId xmlns:a16="http://schemas.microsoft.com/office/drawing/2014/main" id="{9657567B-A76B-482E-96FE-EF97F9D2A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4" r="5884"/>
            <a:stretch>
              <a:fillRect/>
            </a:stretch>
          </p:blipFill>
          <p:spPr bwMode="auto">
            <a:xfrm>
              <a:off x="48" y="768"/>
              <a:ext cx="3599" cy="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5884" r="588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6" name="Line 4">
              <a:extLst>
                <a:ext uri="{FF2B5EF4-FFF2-40B4-BE49-F238E27FC236}">
                  <a16:creationId xmlns:a16="http://schemas.microsoft.com/office/drawing/2014/main" id="{685B5A6E-4C4B-4EF4-99A0-9A65FC0ED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214"/>
              <a:ext cx="3167" cy="0"/>
            </a:xfrm>
            <a:prstGeom prst="line">
              <a:avLst/>
            </a:prstGeom>
            <a:noFill/>
            <a:ln w="12600" cap="flat">
              <a:solidFill>
                <a:srgbClr val="000000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</p:grp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1F96B0F2-9DBC-44DE-A62D-182D3A93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03438"/>
            <a:ext cx="3352800" cy="1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 marL="292100" indent="-2905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250"/>
              </a:spcBef>
              <a:spcAft>
                <a:spcPts val="400"/>
              </a:spcAft>
            </a:pPr>
            <a:r>
              <a:rPr lang="en-US" altLang="en-US" sz="1800" dirty="0">
                <a:latin typeface="+mn-lt"/>
              </a:rPr>
              <a:t>Learning curve shows how accuracy on unseen examples changes with varying training sample size</a:t>
            </a:r>
          </a:p>
          <a:p>
            <a:pPr>
              <a:spcBef>
                <a:spcPts val="250"/>
              </a:spcBef>
              <a:spcAft>
                <a:spcPts val="400"/>
              </a:spcAft>
              <a:buClrTx/>
              <a:buSzPct val="75000"/>
              <a:buFontTx/>
              <a:buNone/>
            </a:pPr>
            <a:endParaRPr lang="en-US" altLang="en-US" sz="1800" dirty="0">
              <a:latin typeface="+mn-lt"/>
            </a:endParaRP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FCE60231-3434-43E1-BD16-95884161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6096000"/>
            <a:ext cx="3175000" cy="455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000" dirty="0">
                <a:latin typeface="+mn-lt"/>
              </a:rPr>
              <a:t>Training data size (log scale)</a:t>
            </a: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C5141CE3-E0A8-4098-A1BB-B39B1E92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295400"/>
            <a:ext cx="69405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Accuracy and variance between runs depend on the size of the training data.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EFAB5C1-AF71-6DDB-9C20-8D7B6002B02E}"/>
              </a:ext>
            </a:extLst>
          </p:cNvPr>
          <p:cNvSpPr/>
          <p:nvPr/>
        </p:nvSpPr>
        <p:spPr>
          <a:xfrm>
            <a:off x="6254261" y="4486848"/>
            <a:ext cx="1597269" cy="1178646"/>
          </a:xfrm>
          <a:prstGeom prst="wedgeRoundRectCallout">
            <a:avLst>
              <a:gd name="adj1" fmla="val -344660"/>
              <a:gd name="adj2" fmla="val -892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Variation for different runs</a:t>
            </a:r>
          </a:p>
        </p:txBody>
      </p:sp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Generalization Error </a:t>
            </a:r>
            <a:br>
              <a:rPr lang="en-US" dirty="0"/>
            </a:br>
            <a:r>
              <a:rPr lang="en-US" dirty="0"/>
              <a:t>Using Test Data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5772150" cy="4351338"/>
          </a:xfrm>
        </p:spPr>
        <p:txBody>
          <a:bodyPr>
            <a:normAutofit/>
          </a:bodyPr>
          <a:lstStyle/>
          <a:p>
            <a:r>
              <a:rPr lang="en-US" dirty="0"/>
              <a:t>To estimate generalization error we need to separate the data into a set to train and a set to test.</a:t>
            </a:r>
          </a:p>
          <a:p>
            <a:endParaRPr lang="en-US" dirty="0"/>
          </a:p>
          <a:p>
            <a:r>
              <a:rPr lang="en-US" b="1" dirty="0"/>
              <a:t>Holdout testing/Random splits</a:t>
            </a:r>
            <a:r>
              <a:rPr lang="en-US" dirty="0"/>
              <a:t>: Split the data randomly into, e.g., 80% training and 20% testing.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Very important: </a:t>
            </a:r>
            <a:r>
              <a:rPr lang="en-US" dirty="0"/>
              <a:t>the algorithm can never look at the test set during learning!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315200" y="4914900"/>
            <a:ext cx="12573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7EC834-138C-41AE-87CB-FE5BD6F87D5E}"/>
              </a:ext>
            </a:extLst>
          </p:cNvPr>
          <p:cNvSpPr/>
          <p:nvPr/>
        </p:nvSpPr>
        <p:spPr>
          <a:xfrm>
            <a:off x="7258050" y="4862513"/>
            <a:ext cx="1371600" cy="7905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9FD1274-050F-48BF-AC65-0077052B7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14549"/>
            <a:ext cx="1257300" cy="2695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 sz="1800" dirty="0">
                <a:latin typeface="Calibri"/>
                <a:cs typeface="Calibri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77068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88EF7-39DF-8D55-6C9A-FC71DB54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2">
                <a:extLst>
                  <a:ext uri="{FF2B5EF4-FFF2-40B4-BE49-F238E27FC236}">
                    <a16:creationId xmlns:a16="http://schemas.microsoft.com/office/drawing/2014/main" id="{9BC0A2D7-D475-F6F7-7DF0-DD51FFFCFE8C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28650" y="365126"/>
                <a:ext cx="3187684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-fold Cross Validation</a:t>
                </a:r>
              </a:p>
            </p:txBody>
          </p:sp>
        </mc:Choice>
        <mc:Fallback xmlns="">
          <p:sp>
            <p:nvSpPr>
              <p:cNvPr id="17410" name="Rectangle 2">
                <a:extLst>
                  <a:ext uri="{FF2B5EF4-FFF2-40B4-BE49-F238E27FC236}">
                    <a16:creationId xmlns:a16="http://schemas.microsoft.com/office/drawing/2014/main" id="{9BC0A2D7-D475-F6F7-7DF0-DD51FFFCF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3187684" cy="1325563"/>
              </a:xfrm>
              <a:blipFill>
                <a:blip r:embed="rId3"/>
                <a:stretch>
                  <a:fillRect l="-5163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6D23FA70-D01A-4498-FFF1-1F0D90BD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80" y="2755378"/>
            <a:ext cx="865761" cy="34509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800" dirty="0">
              <a:latin typeface="Calibri"/>
              <a:cs typeface="Calibri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D7A90E-696E-5D68-7EC5-6F13E50FFF55}"/>
              </a:ext>
            </a:extLst>
          </p:cNvPr>
          <p:cNvGrpSpPr/>
          <p:nvPr/>
        </p:nvGrpSpPr>
        <p:grpSpPr>
          <a:xfrm>
            <a:off x="948447" y="2956012"/>
            <a:ext cx="643642" cy="586905"/>
            <a:chOff x="928991" y="2081719"/>
            <a:chExt cx="643642" cy="58690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304472-768D-A7A0-D37F-DE7426D8054C}"/>
                </a:ext>
              </a:extLst>
            </p:cNvPr>
            <p:cNvCxnSpPr>
              <a:cxnSpLocks/>
            </p:cNvCxnSpPr>
            <p:nvPr/>
          </p:nvCxnSpPr>
          <p:spPr>
            <a:xfrm>
              <a:off x="930608" y="2081719"/>
              <a:ext cx="64202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CBD849-5DDA-8163-14A1-2EF54D7ECF07}"/>
                </a:ext>
              </a:extLst>
            </p:cNvPr>
            <p:cNvCxnSpPr>
              <a:cxnSpLocks/>
            </p:cNvCxnSpPr>
            <p:nvPr/>
          </p:nvCxnSpPr>
          <p:spPr>
            <a:xfrm>
              <a:off x="930608" y="2195209"/>
              <a:ext cx="64202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C514BA-7351-6BF3-6416-CBABEA5D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28991" y="2321671"/>
              <a:ext cx="64202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15BB52-B7EE-6BCB-A3D1-2F92F29C4345}"/>
                </a:ext>
              </a:extLst>
            </p:cNvPr>
            <p:cNvCxnSpPr>
              <a:cxnSpLocks/>
            </p:cNvCxnSpPr>
            <p:nvPr/>
          </p:nvCxnSpPr>
          <p:spPr>
            <a:xfrm>
              <a:off x="930608" y="2428672"/>
              <a:ext cx="64202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571D01-C759-1BCC-BD6C-99A06E5AF9B2}"/>
                </a:ext>
              </a:extLst>
            </p:cNvPr>
            <p:cNvCxnSpPr>
              <a:cxnSpLocks/>
            </p:cNvCxnSpPr>
            <p:nvPr/>
          </p:nvCxnSpPr>
          <p:spPr>
            <a:xfrm>
              <a:off x="930608" y="2542162"/>
              <a:ext cx="64202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7A9512-4E5A-7B07-E92B-1CDA459F9EC8}"/>
                </a:ext>
              </a:extLst>
            </p:cNvPr>
            <p:cNvCxnSpPr>
              <a:cxnSpLocks/>
            </p:cNvCxnSpPr>
            <p:nvPr/>
          </p:nvCxnSpPr>
          <p:spPr>
            <a:xfrm>
              <a:off x="928991" y="2668624"/>
              <a:ext cx="64202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0663CA-ADDC-E6A9-0909-2E785A639296}"/>
              </a:ext>
            </a:extLst>
          </p:cNvPr>
          <p:cNvCxnSpPr>
            <a:cxnSpLocks/>
          </p:cNvCxnSpPr>
          <p:nvPr/>
        </p:nvCxnSpPr>
        <p:spPr>
          <a:xfrm>
            <a:off x="1590472" y="2952772"/>
            <a:ext cx="891702" cy="34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10E274-7B13-F4C9-7C1F-3DF35F43B67F}"/>
              </a:ext>
            </a:extLst>
          </p:cNvPr>
          <p:cNvCxnSpPr>
            <a:cxnSpLocks/>
          </p:cNvCxnSpPr>
          <p:nvPr/>
        </p:nvCxnSpPr>
        <p:spPr>
          <a:xfrm>
            <a:off x="1633437" y="3083182"/>
            <a:ext cx="822796" cy="2223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3CC2A5-0C16-4ABF-5BD4-5A83669C2DF1}"/>
              </a:ext>
            </a:extLst>
          </p:cNvPr>
          <p:cNvCxnSpPr>
            <a:cxnSpLocks/>
          </p:cNvCxnSpPr>
          <p:nvPr/>
        </p:nvCxnSpPr>
        <p:spPr>
          <a:xfrm flipV="1">
            <a:off x="1605879" y="2956012"/>
            <a:ext cx="850354" cy="23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E625E52-FBB6-C3A3-657C-D5674A042E9B}"/>
              </a:ext>
            </a:extLst>
          </p:cNvPr>
          <p:cNvCxnSpPr>
            <a:cxnSpLocks/>
          </p:cNvCxnSpPr>
          <p:nvPr/>
        </p:nvCxnSpPr>
        <p:spPr>
          <a:xfrm>
            <a:off x="1605879" y="3319186"/>
            <a:ext cx="891702" cy="34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A7E749A-0665-D6A8-1587-71B1B71A8C0A}"/>
              </a:ext>
            </a:extLst>
          </p:cNvPr>
          <p:cNvCxnSpPr>
            <a:cxnSpLocks/>
          </p:cNvCxnSpPr>
          <p:nvPr/>
        </p:nvCxnSpPr>
        <p:spPr>
          <a:xfrm flipV="1">
            <a:off x="1633437" y="3059773"/>
            <a:ext cx="848737" cy="496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37807F1-B792-0E43-47E6-D3EF754CB448}"/>
              </a:ext>
            </a:extLst>
          </p:cNvPr>
          <p:cNvSpPr txBox="1"/>
          <p:nvPr/>
        </p:nvSpPr>
        <p:spPr>
          <a:xfrm>
            <a:off x="1727479" y="2300077"/>
            <a:ext cx="8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shuffle</a:t>
            </a:r>
          </a:p>
        </p:txBody>
      </p:sp>
      <p:grpSp>
        <p:nvGrpSpPr>
          <p:cNvPr id="1283095" name="Group 1283094">
            <a:extLst>
              <a:ext uri="{FF2B5EF4-FFF2-40B4-BE49-F238E27FC236}">
                <a16:creationId xmlns:a16="http://schemas.microsoft.com/office/drawing/2014/main" id="{BEBECB3D-68D2-9017-6153-E3F64E01F994}"/>
              </a:ext>
            </a:extLst>
          </p:cNvPr>
          <p:cNvGrpSpPr/>
          <p:nvPr/>
        </p:nvGrpSpPr>
        <p:grpSpPr>
          <a:xfrm>
            <a:off x="2552705" y="2755378"/>
            <a:ext cx="873861" cy="3450926"/>
            <a:chOff x="4598353" y="1630334"/>
            <a:chExt cx="873861" cy="3450926"/>
          </a:xfrm>
        </p:grpSpPr>
        <p:sp>
          <p:nvSpPr>
            <p:cNvPr id="1283085" name="Rectangle 1283084">
              <a:extLst>
                <a:ext uri="{FF2B5EF4-FFF2-40B4-BE49-F238E27FC236}">
                  <a16:creationId xmlns:a16="http://schemas.microsoft.com/office/drawing/2014/main" id="{DB15B758-288C-AA01-88DF-1F487B589A9E}"/>
                </a:ext>
              </a:extLst>
            </p:cNvPr>
            <p:cNvSpPr/>
            <p:nvPr/>
          </p:nvSpPr>
          <p:spPr>
            <a:xfrm>
              <a:off x="4598353" y="1630334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3086" name="Rectangle 1283085">
              <a:extLst>
                <a:ext uri="{FF2B5EF4-FFF2-40B4-BE49-F238E27FC236}">
                  <a16:creationId xmlns:a16="http://schemas.microsoft.com/office/drawing/2014/main" id="{458BD0CB-D5FC-B026-067C-327E06687560}"/>
                </a:ext>
              </a:extLst>
            </p:cNvPr>
            <p:cNvSpPr/>
            <p:nvPr/>
          </p:nvSpPr>
          <p:spPr>
            <a:xfrm>
              <a:off x="4598353" y="1978967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83087" name="Rectangle 1283086">
              <a:extLst>
                <a:ext uri="{FF2B5EF4-FFF2-40B4-BE49-F238E27FC236}">
                  <a16:creationId xmlns:a16="http://schemas.microsoft.com/office/drawing/2014/main" id="{5BE914CD-CC8E-A7E9-2ABB-5546A3CAC323}"/>
                </a:ext>
              </a:extLst>
            </p:cNvPr>
            <p:cNvSpPr/>
            <p:nvPr/>
          </p:nvSpPr>
          <p:spPr>
            <a:xfrm>
              <a:off x="4598353" y="2313587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83088" name="Rectangle 1283087">
              <a:extLst>
                <a:ext uri="{FF2B5EF4-FFF2-40B4-BE49-F238E27FC236}">
                  <a16:creationId xmlns:a16="http://schemas.microsoft.com/office/drawing/2014/main" id="{71211699-A092-ECD3-5F69-C6369A921C41}"/>
                </a:ext>
              </a:extLst>
            </p:cNvPr>
            <p:cNvSpPr/>
            <p:nvPr/>
          </p:nvSpPr>
          <p:spPr>
            <a:xfrm>
              <a:off x="4598353" y="2662220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83089" name="Rectangle 1283088">
              <a:extLst>
                <a:ext uri="{FF2B5EF4-FFF2-40B4-BE49-F238E27FC236}">
                  <a16:creationId xmlns:a16="http://schemas.microsoft.com/office/drawing/2014/main" id="{AD8D32CA-E13B-70D1-E472-0EC30B4DAFD6}"/>
                </a:ext>
              </a:extLst>
            </p:cNvPr>
            <p:cNvSpPr/>
            <p:nvPr/>
          </p:nvSpPr>
          <p:spPr>
            <a:xfrm>
              <a:off x="4598353" y="3012478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83090" name="Rectangle 1283089">
              <a:extLst>
                <a:ext uri="{FF2B5EF4-FFF2-40B4-BE49-F238E27FC236}">
                  <a16:creationId xmlns:a16="http://schemas.microsoft.com/office/drawing/2014/main" id="{EAA53B6C-7343-7332-2C0E-69E9B429D41D}"/>
                </a:ext>
              </a:extLst>
            </p:cNvPr>
            <p:cNvSpPr/>
            <p:nvPr/>
          </p:nvSpPr>
          <p:spPr>
            <a:xfrm>
              <a:off x="4598353" y="3361111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83091" name="Rectangle 1283090">
              <a:extLst>
                <a:ext uri="{FF2B5EF4-FFF2-40B4-BE49-F238E27FC236}">
                  <a16:creationId xmlns:a16="http://schemas.microsoft.com/office/drawing/2014/main" id="{09B29A0D-D711-4C1A-E016-9198075D7A59}"/>
                </a:ext>
              </a:extLst>
            </p:cNvPr>
            <p:cNvSpPr/>
            <p:nvPr/>
          </p:nvSpPr>
          <p:spPr>
            <a:xfrm>
              <a:off x="4598353" y="3703990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283092" name="Rectangle 1283091">
              <a:extLst>
                <a:ext uri="{FF2B5EF4-FFF2-40B4-BE49-F238E27FC236}">
                  <a16:creationId xmlns:a16="http://schemas.microsoft.com/office/drawing/2014/main" id="{517DFD72-F9C5-575B-E510-26EA04ACD909}"/>
                </a:ext>
              </a:extLst>
            </p:cNvPr>
            <p:cNvSpPr/>
            <p:nvPr/>
          </p:nvSpPr>
          <p:spPr>
            <a:xfrm>
              <a:off x="4598353" y="4046869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283093" name="Rectangle 1283092">
              <a:extLst>
                <a:ext uri="{FF2B5EF4-FFF2-40B4-BE49-F238E27FC236}">
                  <a16:creationId xmlns:a16="http://schemas.microsoft.com/office/drawing/2014/main" id="{5359F172-79FC-7E71-A7C5-3C35D9F4C9DB}"/>
                </a:ext>
              </a:extLst>
            </p:cNvPr>
            <p:cNvSpPr/>
            <p:nvPr/>
          </p:nvSpPr>
          <p:spPr>
            <a:xfrm>
              <a:off x="4598353" y="4380622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283094" name="Rectangle 1283093">
              <a:extLst>
                <a:ext uri="{FF2B5EF4-FFF2-40B4-BE49-F238E27FC236}">
                  <a16:creationId xmlns:a16="http://schemas.microsoft.com/office/drawing/2014/main" id="{6B0D6887-FD9D-801F-456C-F9E175739358}"/>
                </a:ext>
              </a:extLst>
            </p:cNvPr>
            <p:cNvSpPr/>
            <p:nvPr/>
          </p:nvSpPr>
          <p:spPr>
            <a:xfrm>
              <a:off x="4598353" y="4732627"/>
              <a:ext cx="873861" cy="34863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sp>
        <p:nvSpPr>
          <p:cNvPr id="1283096" name="Right Brace 1283095">
            <a:extLst>
              <a:ext uri="{FF2B5EF4-FFF2-40B4-BE49-F238E27FC236}">
                <a16:creationId xmlns:a16="http://schemas.microsoft.com/office/drawing/2014/main" id="{E9792D5A-BCBE-C16E-D976-D8D76A5C5292}"/>
              </a:ext>
            </a:extLst>
          </p:cNvPr>
          <p:cNvSpPr/>
          <p:nvPr/>
        </p:nvSpPr>
        <p:spPr>
          <a:xfrm>
            <a:off x="3456412" y="2755378"/>
            <a:ext cx="123368" cy="3083464"/>
          </a:xfrm>
          <a:prstGeom prst="rightBrace">
            <a:avLst>
              <a:gd name="adj1" fmla="val 8333"/>
              <a:gd name="adj2" fmla="val 179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097" name="Rectangle 1283096">
            <a:extLst>
              <a:ext uri="{FF2B5EF4-FFF2-40B4-BE49-F238E27FC236}">
                <a16:creationId xmlns:a16="http://schemas.microsoft.com/office/drawing/2014/main" id="{1BFFF83D-761F-A33A-54AC-B41CC1738C19}"/>
              </a:ext>
            </a:extLst>
          </p:cNvPr>
          <p:cNvSpPr/>
          <p:nvPr/>
        </p:nvSpPr>
        <p:spPr>
          <a:xfrm>
            <a:off x="4259055" y="2918734"/>
            <a:ext cx="1167319" cy="800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1283099" name="Straight Arrow Connector 1283098">
            <a:extLst>
              <a:ext uri="{FF2B5EF4-FFF2-40B4-BE49-F238E27FC236}">
                <a16:creationId xmlns:a16="http://schemas.microsoft.com/office/drawing/2014/main" id="{EFFBA21C-93E8-A8DB-0472-CC39ECA57D37}"/>
              </a:ext>
            </a:extLst>
          </p:cNvPr>
          <p:cNvCxnSpPr>
            <a:cxnSpLocks/>
            <a:stCxn id="1283096" idx="1"/>
            <a:endCxn id="1283097" idx="1"/>
          </p:cNvCxnSpPr>
          <p:nvPr/>
        </p:nvCxnSpPr>
        <p:spPr>
          <a:xfrm>
            <a:off x="3579780" y="3309846"/>
            <a:ext cx="679275" cy="9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101" name="TextBox 1283100">
            <a:extLst>
              <a:ext uri="{FF2B5EF4-FFF2-40B4-BE49-F238E27FC236}">
                <a16:creationId xmlns:a16="http://schemas.microsoft.com/office/drawing/2014/main" id="{6C57081D-EF69-A312-BA2D-4E2DB047B6B5}"/>
              </a:ext>
            </a:extLst>
          </p:cNvPr>
          <p:cNvSpPr txBox="1"/>
          <p:nvPr/>
        </p:nvSpPr>
        <p:spPr>
          <a:xfrm>
            <a:off x="3654580" y="2919345"/>
            <a:ext cx="62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train</a:t>
            </a:r>
          </a:p>
        </p:txBody>
      </p:sp>
      <p:cxnSp>
        <p:nvCxnSpPr>
          <p:cNvPr id="1283103" name="Straight Connector 1283102">
            <a:extLst>
              <a:ext uri="{FF2B5EF4-FFF2-40B4-BE49-F238E27FC236}">
                <a16:creationId xmlns:a16="http://schemas.microsoft.com/office/drawing/2014/main" id="{7EB74F2A-D727-492D-C217-6107CF8916FC}"/>
              </a:ext>
            </a:extLst>
          </p:cNvPr>
          <p:cNvCxnSpPr>
            <a:cxnSpLocks/>
            <a:stCxn id="1283094" idx="3"/>
          </p:cNvCxnSpPr>
          <p:nvPr/>
        </p:nvCxnSpPr>
        <p:spPr>
          <a:xfrm>
            <a:off x="3426566" y="6031988"/>
            <a:ext cx="1416148" cy="1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3105" name="Straight Arrow Connector 1283104">
            <a:extLst>
              <a:ext uri="{FF2B5EF4-FFF2-40B4-BE49-F238E27FC236}">
                <a16:creationId xmlns:a16="http://schemas.microsoft.com/office/drawing/2014/main" id="{D7D77671-2FBB-E32A-F733-76A37D18BD19}"/>
              </a:ext>
            </a:extLst>
          </p:cNvPr>
          <p:cNvCxnSpPr>
            <a:cxnSpLocks/>
            <a:endCxn id="1283097" idx="2"/>
          </p:cNvCxnSpPr>
          <p:nvPr/>
        </p:nvCxnSpPr>
        <p:spPr>
          <a:xfrm flipV="1">
            <a:off x="4842714" y="3719638"/>
            <a:ext cx="1" cy="231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109" name="TextBox 1283108">
            <a:extLst>
              <a:ext uri="{FF2B5EF4-FFF2-40B4-BE49-F238E27FC236}">
                <a16:creationId xmlns:a16="http://schemas.microsoft.com/office/drawing/2014/main" id="{6BACD2A1-731D-166F-6B3A-C7EFECB0DF3B}"/>
              </a:ext>
            </a:extLst>
          </p:cNvPr>
          <p:cNvSpPr txBox="1"/>
          <p:nvPr/>
        </p:nvSpPr>
        <p:spPr>
          <a:xfrm>
            <a:off x="4255395" y="4818684"/>
            <a:ext cx="5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test</a:t>
            </a:r>
          </a:p>
        </p:txBody>
      </p:sp>
      <p:cxnSp>
        <p:nvCxnSpPr>
          <p:cNvPr id="1283111" name="Straight Arrow Connector 1283110">
            <a:extLst>
              <a:ext uri="{FF2B5EF4-FFF2-40B4-BE49-F238E27FC236}">
                <a16:creationId xmlns:a16="http://schemas.microsoft.com/office/drawing/2014/main" id="{D4E86AC2-013E-F7B0-7BB6-8CC590B55B66}"/>
              </a:ext>
            </a:extLst>
          </p:cNvPr>
          <p:cNvCxnSpPr>
            <a:cxnSpLocks/>
            <a:stCxn id="1283097" idx="3"/>
          </p:cNvCxnSpPr>
          <p:nvPr/>
        </p:nvCxnSpPr>
        <p:spPr>
          <a:xfrm flipV="1">
            <a:off x="5426374" y="3314782"/>
            <a:ext cx="346434" cy="4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3112" name="TextBox 1283111">
            <a:extLst>
              <a:ext uri="{FF2B5EF4-FFF2-40B4-BE49-F238E27FC236}">
                <a16:creationId xmlns:a16="http://schemas.microsoft.com/office/drawing/2014/main" id="{FD59FA3D-078A-3F72-04AA-3F9BF3E7CED4}"/>
              </a:ext>
            </a:extLst>
          </p:cNvPr>
          <p:cNvSpPr txBox="1"/>
          <p:nvPr/>
        </p:nvSpPr>
        <p:spPr>
          <a:xfrm>
            <a:off x="5772808" y="3125913"/>
            <a:ext cx="15723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Error on fold 10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Error on fold   9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Error on fold   8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Error on fold   7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Error on fold   1</a:t>
            </a:r>
          </a:p>
        </p:txBody>
      </p:sp>
      <p:sp>
        <p:nvSpPr>
          <p:cNvPr id="1283113" name="TextBox 1283112">
            <a:extLst>
              <a:ext uri="{FF2B5EF4-FFF2-40B4-BE49-F238E27FC236}">
                <a16:creationId xmlns:a16="http://schemas.microsoft.com/office/drawing/2014/main" id="{378285F1-5968-AF1B-EE01-44689181ABBC}"/>
              </a:ext>
            </a:extLst>
          </p:cNvPr>
          <p:cNvSpPr txBox="1"/>
          <p:nvPr/>
        </p:nvSpPr>
        <p:spPr>
          <a:xfrm>
            <a:off x="948447" y="6261589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Data</a:t>
            </a:r>
          </a:p>
        </p:txBody>
      </p:sp>
      <p:sp>
        <p:nvSpPr>
          <p:cNvPr id="1283114" name="TextBox 1283113">
            <a:extLst>
              <a:ext uri="{FF2B5EF4-FFF2-40B4-BE49-F238E27FC236}">
                <a16:creationId xmlns:a16="http://schemas.microsoft.com/office/drawing/2014/main" id="{5D1B3E8D-8E1A-D0ED-0225-DFB511E8064E}"/>
              </a:ext>
            </a:extLst>
          </p:cNvPr>
          <p:cNvSpPr txBox="1"/>
          <p:nvPr/>
        </p:nvSpPr>
        <p:spPr>
          <a:xfrm>
            <a:off x="2679358" y="6261589"/>
            <a:ext cx="67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Folds</a:t>
            </a:r>
          </a:p>
        </p:txBody>
      </p:sp>
      <p:sp>
        <p:nvSpPr>
          <p:cNvPr id="1283115" name="Right Brace 1283114">
            <a:extLst>
              <a:ext uri="{FF2B5EF4-FFF2-40B4-BE49-F238E27FC236}">
                <a16:creationId xmlns:a16="http://schemas.microsoft.com/office/drawing/2014/main" id="{D6CAC655-F391-1024-FED6-5A7A3B34B7EB}"/>
              </a:ext>
            </a:extLst>
          </p:cNvPr>
          <p:cNvSpPr/>
          <p:nvPr/>
        </p:nvSpPr>
        <p:spPr>
          <a:xfrm>
            <a:off x="7286561" y="3174733"/>
            <a:ext cx="272375" cy="1975896"/>
          </a:xfrm>
          <a:prstGeom prst="rightBrace">
            <a:avLst>
              <a:gd name="adj1" fmla="val 8333"/>
              <a:gd name="adj2" fmla="val 179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117" name="TextBox 1283116">
            <a:extLst>
              <a:ext uri="{FF2B5EF4-FFF2-40B4-BE49-F238E27FC236}">
                <a16:creationId xmlns:a16="http://schemas.microsoft.com/office/drawing/2014/main" id="{88AB4763-4185-2CE5-B18D-5AC7625CB274}"/>
              </a:ext>
            </a:extLst>
          </p:cNvPr>
          <p:cNvSpPr txBox="1"/>
          <p:nvPr/>
        </p:nvSpPr>
        <p:spPr>
          <a:xfrm>
            <a:off x="7607581" y="3260386"/>
            <a:ext cx="10100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Average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83124" name="TextBox 1283123">
                <a:extLst>
                  <a:ext uri="{FF2B5EF4-FFF2-40B4-BE49-F238E27FC236}">
                    <a16:creationId xmlns:a16="http://schemas.microsoft.com/office/drawing/2014/main" id="{F821CD96-F451-E561-0E84-8B44404FAF16}"/>
                  </a:ext>
                </a:extLst>
              </p:cNvPr>
              <p:cNvSpPr txBox="1"/>
              <p:nvPr/>
            </p:nvSpPr>
            <p:spPr>
              <a:xfrm>
                <a:off x="4148412" y="401369"/>
                <a:ext cx="4572000" cy="181588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tx1"/>
                    </a:solidFill>
                    <a:latin typeface="+mn-lt"/>
                  </a:rPr>
                  <a:t>k-fold cross validation</a:t>
                </a:r>
                <a:r>
                  <a:rPr lang="en-US" sz="1400" dirty="0">
                    <a:solidFill>
                      <a:schemeClr val="tx1"/>
                    </a:solidFill>
                    <a:latin typeface="+mn-lt"/>
                  </a:rPr>
                  <a:t>: Use data better to estimate the 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generalization error:</a:t>
                </a:r>
                <a:endParaRPr lang="en-US" sz="1400" dirty="0">
                  <a:solidFill>
                    <a:schemeClr val="tx1"/>
                  </a:solidFill>
                  <a:latin typeface="+mn-lt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/>
                    </a:solidFill>
                    <a:latin typeface="+mn-lt"/>
                  </a:rPr>
                  <a:t>Split the data randomly into k folds.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/>
                    </a:solidFill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n-lt"/>
                  </a:rPr>
                  <a:t> rounds hold 1 fold back for testing and use the remaining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n-lt"/>
                  </a:rPr>
                  <a:t> folds for training.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/>
                    </a:solidFill>
                    <a:latin typeface="+mn-lt"/>
                  </a:rPr>
                  <a:t>Use the average of the error/accuracy as a better estimate.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tx1"/>
                    </a:solidFill>
                    <a:latin typeface="+mn-lt"/>
                  </a:rPr>
                  <a:t>Some algorithms/tools do that internally.</a:t>
                </a:r>
              </a:p>
            </p:txBody>
          </p:sp>
        </mc:Choice>
        <mc:Fallback>
          <p:sp>
            <p:nvSpPr>
              <p:cNvPr id="1283124" name="TextBox 1283123">
                <a:extLst>
                  <a:ext uri="{FF2B5EF4-FFF2-40B4-BE49-F238E27FC236}">
                    <a16:creationId xmlns:a16="http://schemas.microsoft.com/office/drawing/2014/main" id="{F821CD96-F451-E561-0E84-8B44404FA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412" y="401369"/>
                <a:ext cx="4572000" cy="1815882"/>
              </a:xfrm>
              <a:prstGeom prst="rect">
                <a:avLst/>
              </a:prstGeom>
              <a:blipFill>
                <a:blip r:embed="rId4"/>
                <a:stretch>
                  <a:fillRect l="-266" t="-33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237427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 with Hyperparameters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60007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Hyperparameters</a:t>
            </a:r>
            <a:r>
              <a:rPr lang="en-US" dirty="0"/>
              <a:t>: Many algorithms allow choices for learning. E.g., </a:t>
            </a:r>
          </a:p>
          <a:p>
            <a:pPr lvl="1"/>
            <a:r>
              <a:rPr lang="en-US" dirty="0"/>
              <a:t>maximal decision tree depth</a:t>
            </a:r>
          </a:p>
          <a:p>
            <a:pPr lvl="1"/>
            <a:r>
              <a:rPr lang="en-US" dirty="0"/>
              <a:t>selected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do not want to overfit the hyperparameters!!!</a:t>
            </a:r>
          </a:p>
          <a:p>
            <a:pPr marL="0" indent="0">
              <a:buNone/>
            </a:pPr>
            <a:r>
              <a:rPr lang="en-US" dirty="0"/>
              <a:t>Use a generalization error estimate twice: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Train:</a:t>
            </a:r>
            <a:r>
              <a:rPr lang="en-US" dirty="0"/>
              <a:t> Learn models on the </a:t>
            </a:r>
            <a:r>
              <a:rPr lang="en-US" b="1" dirty="0"/>
              <a:t>training data </a:t>
            </a:r>
            <a:r>
              <a:rPr lang="en-US" dirty="0"/>
              <a:t>(without the validation data) using different hyperparameters.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grid of possible hyperparameter combinations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greedy search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Model Selection:</a:t>
            </a:r>
            <a:r>
              <a:rPr lang="en-US" dirty="0"/>
              <a:t> Evaluate the models using the </a:t>
            </a:r>
            <a:r>
              <a:rPr lang="en-US" b="1" dirty="0"/>
              <a:t>validation data </a:t>
            </a:r>
            <a:r>
              <a:rPr lang="en-US" dirty="0"/>
              <a:t>and choose the hyperparameters with the best accuracy. Rebuild the model using all the training data.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Test</a:t>
            </a:r>
            <a:r>
              <a:rPr lang="en-US" dirty="0"/>
              <a:t> the final model using the </a:t>
            </a:r>
            <a:r>
              <a:rPr lang="en-US" b="1" dirty="0"/>
              <a:t>test data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7525F42-340E-4DC7-94A8-1422FEA16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14900"/>
            <a:ext cx="12573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 sz="18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7EC834-138C-41AE-87CB-FE5BD6F87D5E}"/>
              </a:ext>
            </a:extLst>
          </p:cNvPr>
          <p:cNvSpPr/>
          <p:nvPr/>
        </p:nvSpPr>
        <p:spPr>
          <a:xfrm>
            <a:off x="7258050" y="4876800"/>
            <a:ext cx="1371600" cy="7905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EEA4FDE-2750-4077-809E-907468C5D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39" y="2114550"/>
            <a:ext cx="1257300" cy="2695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 sz="18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5F7D248-96C5-4931-A444-9377BC60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408" y="4038600"/>
            <a:ext cx="1139992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Validation</a:t>
            </a:r>
          </a:p>
          <a:p>
            <a:pPr algn="ctr"/>
            <a:r>
              <a:rPr lang="en-US" sz="1800" dirty="0">
                <a:latin typeface="Calibri"/>
                <a:cs typeface="Calibri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5564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Data Use with Model Selection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1F35C90-26E4-4465-81D4-0F7552A11898}"/>
              </a:ext>
            </a:extLst>
          </p:cNvPr>
          <p:cNvSpPr/>
          <p:nvPr/>
        </p:nvSpPr>
        <p:spPr>
          <a:xfrm flipH="1">
            <a:off x="5365659" y="2071895"/>
            <a:ext cx="246211" cy="2800350"/>
          </a:xfrm>
          <a:prstGeom prst="leftBrace">
            <a:avLst>
              <a:gd name="adj1" fmla="val 8333"/>
              <a:gd name="adj2" fmla="val 368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7951EB4-6796-4EF8-85FB-79002766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071" y="4924633"/>
            <a:ext cx="12573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 sz="18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74F58-6CC0-40C1-BE95-6B12EB2E7049}"/>
              </a:ext>
            </a:extLst>
          </p:cNvPr>
          <p:cNvSpPr/>
          <p:nvPr/>
        </p:nvSpPr>
        <p:spPr>
          <a:xfrm>
            <a:off x="3940921" y="4886533"/>
            <a:ext cx="1371600" cy="7905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A8DB57C-EADA-4879-9E0D-87CBDB15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110" y="2124283"/>
            <a:ext cx="1257300" cy="2695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 sz="18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B78532-6F7D-4E19-8343-BB2A9854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279" y="4048333"/>
            <a:ext cx="1139992" cy="742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Validation</a:t>
            </a:r>
          </a:p>
          <a:p>
            <a:pPr algn="ctr"/>
            <a:r>
              <a:rPr lang="en-US" sz="18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5AE50-4D3E-21A7-2434-BFC2E069AF9E}"/>
              </a:ext>
            </a:extLst>
          </p:cNvPr>
          <p:cNvSpPr txBox="1"/>
          <p:nvPr/>
        </p:nvSpPr>
        <p:spPr>
          <a:xfrm>
            <a:off x="837212" y="3819643"/>
            <a:ext cx="2548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Test data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: Split the data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randomly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into 20% testing and 80% training + validation.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D5876-9F29-E76D-E497-6B5DA7732FF6}"/>
              </a:ext>
            </a:extLst>
          </p:cNvPr>
          <p:cNvSpPr txBox="1"/>
          <p:nvPr/>
        </p:nvSpPr>
        <p:spPr>
          <a:xfrm>
            <a:off x="5707119" y="2413337"/>
            <a:ext cx="2483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Model Selection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: Use training &amp; validation data  with 10-fold cross validation for choosing between models and hyper parameter tuning.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A315C-4D67-37D5-87BE-822B76E62981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 flipV="1">
            <a:off x="3385230" y="3472071"/>
            <a:ext cx="627880" cy="947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8E136-C09C-8B24-5F68-786B7E5ABE7C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3385230" y="4419808"/>
            <a:ext cx="555691" cy="86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0744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Perspective: The coin toss and the 'hot hand'">
            <a:extLst>
              <a:ext uri="{FF2B5EF4-FFF2-40B4-BE49-F238E27FC236}">
                <a16:creationId xmlns:a16="http://schemas.microsoft.com/office/drawing/2014/main" id="{FEE2DA66-0247-4CA8-B3E0-0A150EA7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26143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5" name="Rectangle 1">
            <a:extLst>
              <a:ext uri="{FF2B5EF4-FFF2-40B4-BE49-F238E27FC236}">
                <a16:creationId xmlns:a16="http://schemas.microsoft.com/office/drawing/2014/main" id="{E574CE98-8210-4E1B-A3F6-C296937F7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Confidence Interval for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Rectangle 2">
                <a:extLst>
                  <a:ext uri="{FF2B5EF4-FFF2-40B4-BE49-F238E27FC236}">
                    <a16:creationId xmlns:a16="http://schemas.microsoft.com/office/drawing/2014/main" id="{DB432907-F666-49CF-88CD-B5D6A70B993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28800" y="1676400"/>
                <a:ext cx="668655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/>
                  <a:t>Each prediction can be regarded as a </a:t>
                </a:r>
                <a:r>
                  <a:rPr lang="en-US" altLang="en-US" b="1" dirty="0"/>
                  <a:t>Bernoulli trial</a:t>
                </a:r>
                <a:r>
                  <a:rPr lang="en-US" altLang="en-US" dirty="0"/>
                  <a:t>: A Bernoulli trial (a biased coin toss) has 2 possible outcomes:</a:t>
                </a:r>
                <a:br>
                  <a:rPr lang="en-US" altLang="en-US" dirty="0"/>
                </a:br>
                <a:r>
                  <a:rPr lang="en-US" altLang="en-US" dirty="0"/>
                  <a:t>			heads (correct) or tails (wrong)</a:t>
                </a:r>
                <a:br>
                  <a:rPr lang="en-US" altLang="en-US" dirty="0"/>
                </a:br>
                <a:br>
                  <a:rPr lang="en-US" altLang="en-US" dirty="0"/>
                </a:br>
                <a:r>
                  <a:rPr lang="en-US" altLang="en-US" dirty="0"/>
                  <a:t>We 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for the true chance that prediction is correct (= true accuracy).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Predictions for a test set of size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 are a collection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 Bernoulli trials. The number of correct predictions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has a </a:t>
                </a:r>
                <a:r>
                  <a:rPr lang="en-US" altLang="en-US" b="1" dirty="0"/>
                  <a:t>Binomial distribution</a:t>
                </a:r>
                <a:r>
                  <a:rPr lang="en-US" altLang="en-US" dirty="0"/>
                  <a:t>: 	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 marL="171450" lvl="1">
                  <a:spcBef>
                    <a:spcPts val="750"/>
                  </a:spcBef>
                  <a:buFont typeface="Wingdings" panose="05000000000000000000" pitchFamily="2" charset="2"/>
                  <a:buChar char="§"/>
                </a:pPr>
                <a:endParaRPr lang="en-US" altLang="en-US" sz="2100" dirty="0"/>
              </a:p>
              <a:p>
                <a:pPr marL="171450" lvl="1">
                  <a:spcBef>
                    <a:spcPts val="750"/>
                  </a:spcBef>
                  <a:buFont typeface="Wingdings" panose="05000000000000000000" pitchFamily="2" charset="2"/>
                  <a:buChar char="§"/>
                </a:pPr>
                <a:r>
                  <a:rPr lang="en-US" altLang="en-US" sz="2100" dirty="0"/>
                  <a:t>Example: Toss a fair coin 50 times, how many heads would turn up? Expected number of heads </a:t>
                </a:r>
                <a14:m>
                  <m:oMath xmlns:m="http://schemas.openxmlformats.org/officeDocument/2006/math"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]= 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𝑁𝑝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 = 50× 0.5 = 25</m:t>
                    </m:r>
                  </m:oMath>
                </a14:m>
                <a:endParaRPr lang="en-US" altLang="en-US" sz="2100" dirty="0"/>
              </a:p>
              <a:p>
                <a:pPr lvl="3"/>
                <a:endParaRPr lang="en-US" altLang="en-US" dirty="0"/>
              </a:p>
              <a:p>
                <a:r>
                  <a:rPr lang="en-US" altLang="en-US" b="1" dirty="0"/>
                  <a:t>Application for Accuracy</a:t>
                </a:r>
                <a:r>
                  <a:rPr lang="en-US" altLang="en-US" dirty="0"/>
                  <a:t>: If we observe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correct predictions then the observed accuracy is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 </a:t>
                </a:r>
                <a:br>
                  <a:rPr lang="en-US" altLang="en-US" dirty="0"/>
                </a:br>
                <a:br>
                  <a:rPr lang="en-US" altLang="en-US" dirty="0"/>
                </a:br>
                <a:r>
                  <a:rPr lang="en-US" altLang="en-US" dirty="0"/>
                  <a:t>Can we give bounds for the true accuracy of model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?</a:t>
                </a:r>
              </a:p>
            </p:txBody>
          </p:sp>
        </mc:Choice>
        <mc:Fallback xmlns="">
          <p:sp>
            <p:nvSpPr>
              <p:cNvPr id="108546" name="Rectangle 2">
                <a:extLst>
                  <a:ext uri="{FF2B5EF4-FFF2-40B4-BE49-F238E27FC236}">
                    <a16:creationId xmlns:a16="http://schemas.microsoft.com/office/drawing/2014/main" id="{DB432907-F666-49CF-88CD-B5D6A70B9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676400"/>
                <a:ext cx="6686550" cy="4351338"/>
              </a:xfrm>
              <a:blipFill>
                <a:blip r:embed="rId4"/>
                <a:stretch>
                  <a:fillRect l="-36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>
            <a:extLst>
              <a:ext uri="{FF2B5EF4-FFF2-40B4-BE49-F238E27FC236}">
                <a16:creationId xmlns:a16="http://schemas.microsoft.com/office/drawing/2014/main" id="{99BBFA39-B38C-4DD4-8A90-14CC45B8A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3792538" cy="1325563"/>
          </a:xfrm>
        </p:spPr>
        <p:txBody>
          <a:bodyPr/>
          <a:lstStyle/>
          <a:p>
            <a:r>
              <a:rPr lang="en-US" altLang="en-US" dirty="0"/>
              <a:t>Confidence Interval for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0" name="Rectangle 2">
                <a:extLst>
                  <a:ext uri="{FF2B5EF4-FFF2-40B4-BE49-F238E27FC236}">
                    <a16:creationId xmlns:a16="http://schemas.microsoft.com/office/drawing/2014/main" id="{1B8DE10E-3050-40D4-8544-419180474D9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5"/>
                <a:ext cx="4325938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en-US" dirty="0"/>
                  <a:t>For large test sets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&gt; 30</m:t>
                    </m:r>
                  </m:oMath>
                </a14:m>
                <a:r>
                  <a:rPr lang="en-US" altLang="en-US" dirty="0"/>
                  <a:t>) we </a:t>
                </a:r>
                <a:br>
                  <a:rPr lang="en-US" altLang="en-US" dirty="0"/>
                </a:br>
                <a:r>
                  <a:rPr lang="en-US" altLang="en-US" dirty="0"/>
                  <a:t>can approximate the Binomial </a:t>
                </a:r>
                <a:br>
                  <a:rPr lang="en-US" altLang="en-US" dirty="0"/>
                </a:br>
                <a:r>
                  <a:rPr lang="en-US" altLang="en-US" dirty="0"/>
                  <a:t>distribution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by a Normal distribution: </a:t>
                </a:r>
              </a:p>
              <a:p>
                <a:pPr marL="0" indent="0">
                  <a:buNone/>
                </a:pP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𝑁𝑝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Confidence Interval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dirty="0"/>
                  <a:t>(Wald Method):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570" name="Rectangle 2">
                <a:extLst>
                  <a:ext uri="{FF2B5EF4-FFF2-40B4-BE49-F238E27FC236}">
                    <a16:creationId xmlns:a16="http://schemas.microsoft.com/office/drawing/2014/main" id="{1B8DE10E-3050-40D4-8544-419180474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325938" cy="4351338"/>
              </a:xfrm>
              <a:blipFill>
                <a:blip r:embed="rId3"/>
                <a:stretch>
                  <a:fillRect l="-126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572" name="Picture 4">
            <a:extLst>
              <a:ext uri="{FF2B5EF4-FFF2-40B4-BE49-F238E27FC236}">
                <a16:creationId xmlns:a16="http://schemas.microsoft.com/office/drawing/2014/main" id="{9A685D20-FFA0-404C-873A-5ACA94E1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8296" b="15460"/>
          <a:stretch>
            <a:fillRect/>
          </a:stretch>
        </p:blipFill>
        <p:spPr bwMode="auto">
          <a:xfrm>
            <a:off x="5105400" y="914400"/>
            <a:ext cx="38862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131" t="8296" b="154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3" name="Line 5">
            <a:extLst>
              <a:ext uri="{FF2B5EF4-FFF2-40B4-BE49-F238E27FC236}">
                <a16:creationId xmlns:a16="http://schemas.microsoft.com/office/drawing/2014/main" id="{4185BD18-FAAD-40E9-BD71-7061ECB6FD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5013" y="839788"/>
            <a:ext cx="765175" cy="1066800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4" name="Text Box 6">
                <a:extLst>
                  <a:ext uri="{FF2B5EF4-FFF2-40B4-BE49-F238E27FC236}">
                    <a16:creationId xmlns:a16="http://schemas.microsoft.com/office/drawing/2014/main" id="{76D2C9C8-8A29-49DB-9619-DC072EE2D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8400" y="457200"/>
                <a:ext cx="3048000" cy="402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125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 = 1 −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en-US" sz="2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9574" name="Text Box 6">
                <a:extLst>
                  <a:ext uri="{FF2B5EF4-FFF2-40B4-BE49-F238E27FC236}">
                    <a16:creationId xmlns:a16="http://schemas.microsoft.com/office/drawing/2014/main" id="{76D2C9C8-8A29-49DB-9619-DC072EE2D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457200"/>
                <a:ext cx="3048000" cy="402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5" name="Line 7">
            <a:extLst>
              <a:ext uri="{FF2B5EF4-FFF2-40B4-BE49-F238E27FC236}">
                <a16:creationId xmlns:a16="http://schemas.microsoft.com/office/drawing/2014/main" id="{F0E1E5F6-C80C-4321-B932-14BB03DC5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894013"/>
            <a:ext cx="228600" cy="7651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6" name="Text Box 8">
                <a:extLst>
                  <a:ext uri="{FF2B5EF4-FFF2-40B4-BE49-F238E27FC236}">
                    <a16:creationId xmlns:a16="http://schemas.microsoft.com/office/drawing/2014/main" id="{D0C0353C-30B7-44FC-922B-B389A0B388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8800" y="3416838"/>
                <a:ext cx="762000" cy="850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lnSpc>
                    <a:spcPct val="140000"/>
                  </a:lnSpc>
                  <a:spcBef>
                    <a:spcPts val="1500"/>
                  </a:spcBef>
                  <a:spcAft>
                    <a:spcPts val="150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altLang="en-US" baseline="-25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576" name="Text Box 8">
                <a:extLst>
                  <a:ext uri="{FF2B5EF4-FFF2-40B4-BE49-F238E27FC236}">
                    <a16:creationId xmlns:a16="http://schemas.microsoft.com/office/drawing/2014/main" id="{D0C0353C-30B7-44FC-922B-B389A0B38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3416838"/>
                <a:ext cx="762000" cy="850362"/>
              </a:xfrm>
              <a:prstGeom prst="rect">
                <a:avLst/>
              </a:prstGeom>
              <a:blipFill>
                <a:blip r:embed="rId6"/>
                <a:stretch>
                  <a:fillRect r="-9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577" name="Text Box 9">
                <a:extLst>
                  <a:ext uri="{FF2B5EF4-FFF2-40B4-BE49-F238E27FC236}">
                    <a16:creationId xmlns:a16="http://schemas.microsoft.com/office/drawing/2014/main" id="{CFDBC7F0-B8A2-4E8E-A375-381853E88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3416838"/>
                <a:ext cx="1066800" cy="850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lnSpc>
                    <a:spcPct val="140000"/>
                  </a:lnSpc>
                  <a:spcBef>
                    <a:spcPts val="1500"/>
                  </a:spcBef>
                  <a:spcAft>
                    <a:spcPts val="1500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altLang="en-US" baseline="-25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577" name="Text Box 9">
                <a:extLst>
                  <a:ext uri="{FF2B5EF4-FFF2-40B4-BE49-F238E27FC236}">
                    <a16:creationId xmlns:a16="http://schemas.microsoft.com/office/drawing/2014/main" id="{CFDBC7F0-B8A2-4E8E-A375-381853E88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3416838"/>
                <a:ext cx="1066800" cy="8503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8" name="Line 10">
            <a:extLst>
              <a:ext uri="{FF2B5EF4-FFF2-40B4-BE49-F238E27FC236}">
                <a16:creationId xmlns:a16="http://schemas.microsoft.com/office/drawing/2014/main" id="{98E17F27-B7A5-4674-9763-4248D4F9BE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4613" y="2894013"/>
            <a:ext cx="155575" cy="6889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>
            <a:extLst>
              <a:ext uri="{FF2B5EF4-FFF2-40B4-BE49-F238E27FC236}">
                <a16:creationId xmlns:a16="http://schemas.microsoft.com/office/drawing/2014/main" id="{4373B6F1-3370-41E5-A1B9-882F3A30A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Confidence Interval for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4" name="Rectangle 2">
                <a:extLst>
                  <a:ext uri="{FF2B5EF4-FFF2-40B4-BE49-F238E27FC236}">
                    <a16:creationId xmlns:a16="http://schemas.microsoft.com/office/drawing/2014/main" id="{70A73155-762D-43CF-96B5-7396642C45D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7442" y="1693745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/>
                  <a:t>Consider a model that produces an accuracy of 80% when evaluated on 100 test instances: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100, 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0.8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0.95 </m:t>
                    </m:r>
                  </m:oMath>
                </a14:m>
                <a:r>
                  <a:rPr lang="en-US" altLang="en-US" dirty="0"/>
                  <a:t>(95% confidence)</a:t>
                </a:r>
              </a:p>
              <a:p>
                <a:pPr lvl="1"/>
                <a:r>
                  <a:rPr lang="en-US" altLang="en-US" dirty="0"/>
                  <a:t>From probability table,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=1.96 </m:t>
                    </m:r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110594" name="Rectangle 2">
                <a:extLst>
                  <a:ext uri="{FF2B5EF4-FFF2-40B4-BE49-F238E27FC236}">
                    <a16:creationId xmlns:a16="http://schemas.microsoft.com/office/drawing/2014/main" id="{70A73155-762D-43CF-96B5-7396642C45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442" y="1693745"/>
                <a:ext cx="7886700" cy="4351338"/>
              </a:xfrm>
              <a:blipFill>
                <a:blip r:embed="rId3"/>
                <a:stretch>
                  <a:fillRect l="-928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0595" name="Group 3">
                <a:extLst>
                  <a:ext uri="{FF2B5EF4-FFF2-40B4-BE49-F238E27FC236}">
                    <a16:creationId xmlns:a16="http://schemas.microsoft.com/office/drawing/2014/main" id="{67C18390-F620-4CC2-AF1E-D9D16C61E0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258529"/>
                  </p:ext>
                </p:extLst>
              </p:nvPr>
            </p:nvGraphicFramePr>
            <p:xfrm>
              <a:off x="6378847" y="2580389"/>
              <a:ext cx="1655762" cy="1885443"/>
            </p:xfrm>
            <a:graphic>
              <a:graphicData uri="http://schemas.openxmlformats.org/drawingml/2006/table">
                <a:tbl>
                  <a:tblPr firstRow="1">
                    <a:tableStyleId>{74C1A8A3-306A-4EB7-A6B1-4F7E0EB9C5D6}</a:tableStyleId>
                  </a:tblPr>
                  <a:tblGrid>
                    <a:gridCol w="953446">
                      <a:extLst>
                        <a:ext uri="{9D8B030D-6E8A-4147-A177-3AD203B41FA5}">
                          <a16:colId xmlns:a16="http://schemas.microsoft.com/office/drawing/2014/main" val="4202346690"/>
                        </a:ext>
                      </a:extLst>
                    </a:gridCol>
                    <a:gridCol w="702316">
                      <a:extLst>
                        <a:ext uri="{9D8B030D-6E8A-4147-A177-3AD203B41FA5}">
                          <a16:colId xmlns:a16="http://schemas.microsoft.com/office/drawing/2014/main" val="1486673965"/>
                        </a:ext>
                      </a:extLst>
                    </a:gridCol>
                  </a:tblGrid>
                  <a:tr h="298459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kumimoji="0" lang="en-US" altLang="en-US" sz="16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kumimoji="0" lang="en-US" altLang="en-US" sz="1600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kumimoji="0" lang="en-US" altLang="en-US" sz="16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anchor="ctr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2365330387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0.99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2.58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extLst>
                      <a:ext uri="{0D108BD9-81ED-4DB2-BD59-A6C34878D82A}">
                        <a16:rowId xmlns:a16="http://schemas.microsoft.com/office/drawing/2014/main" val="3405441520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0.98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</a:rPr>
                            <a:t>2.33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extLst>
                      <a:ext uri="{0D108BD9-81ED-4DB2-BD59-A6C34878D82A}">
                        <a16:rowId xmlns:a16="http://schemas.microsoft.com/office/drawing/2014/main" val="876825399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</a:rPr>
                            <a:t>0.95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</a:rPr>
                            <a:t>1.96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extLst>
                      <a:ext uri="{0D108BD9-81ED-4DB2-BD59-A6C34878D82A}">
                        <a16:rowId xmlns:a16="http://schemas.microsoft.com/office/drawing/2014/main" val="1674626959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0.90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1.65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extLst>
                      <a:ext uri="{0D108BD9-81ED-4DB2-BD59-A6C34878D82A}">
                        <a16:rowId xmlns:a16="http://schemas.microsoft.com/office/drawing/2014/main" val="27132919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0595" name="Group 3">
                <a:extLst>
                  <a:ext uri="{FF2B5EF4-FFF2-40B4-BE49-F238E27FC236}">
                    <a16:creationId xmlns:a16="http://schemas.microsoft.com/office/drawing/2014/main" id="{67C18390-F620-4CC2-AF1E-D9D16C61E0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258529"/>
                  </p:ext>
                </p:extLst>
              </p:nvPr>
            </p:nvGraphicFramePr>
            <p:xfrm>
              <a:off x="6378847" y="2580389"/>
              <a:ext cx="1655762" cy="1885443"/>
            </p:xfrm>
            <a:graphic>
              <a:graphicData uri="http://schemas.openxmlformats.org/drawingml/2006/table">
                <a:tbl>
                  <a:tblPr firstRow="1">
                    <a:tableStyleId>{74C1A8A3-306A-4EB7-A6B1-4F7E0EB9C5D6}</a:tableStyleId>
                  </a:tblPr>
                  <a:tblGrid>
                    <a:gridCol w="953446">
                      <a:extLst>
                        <a:ext uri="{9D8B030D-6E8A-4147-A177-3AD203B41FA5}">
                          <a16:colId xmlns:a16="http://schemas.microsoft.com/office/drawing/2014/main" val="4202346690"/>
                        </a:ext>
                      </a:extLst>
                    </a:gridCol>
                    <a:gridCol w="702316">
                      <a:extLst>
                        <a:ext uri="{9D8B030D-6E8A-4147-A177-3AD203B41FA5}">
                          <a16:colId xmlns:a16="http://schemas.microsoft.com/office/drawing/2014/main" val="1486673965"/>
                        </a:ext>
                      </a:extLst>
                    </a:gridCol>
                  </a:tblGrid>
                  <a:tr h="422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anchor="ctr" horzOverflow="overflow">
                        <a:blipFill>
                          <a:blip r:embed="rId4"/>
                          <a:stretch>
                            <a:fillRect t="-2899" r="-75159" b="-3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anchor="ctr" horzOverflow="overflow">
                        <a:blipFill>
                          <a:blip r:embed="rId4"/>
                          <a:stretch>
                            <a:fillRect l="-135345" t="-2899" r="-1724" b="-3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330387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0.99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2.58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extLst>
                      <a:ext uri="{0D108BD9-81ED-4DB2-BD59-A6C34878D82A}">
                        <a16:rowId xmlns:a16="http://schemas.microsoft.com/office/drawing/2014/main" val="3405441520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0.98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effectLst/>
                            </a:rPr>
                            <a:t>2.33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extLst>
                      <a:ext uri="{0D108BD9-81ED-4DB2-BD59-A6C34878D82A}">
                        <a16:rowId xmlns:a16="http://schemas.microsoft.com/office/drawing/2014/main" val="876825399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</a:rPr>
                            <a:t>0.95</a:t>
                          </a:r>
                          <a:endParaRPr kumimoji="0" lang="en-US" alt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</a:rPr>
                            <a:t>1.96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extLst>
                      <a:ext uri="{0D108BD9-81ED-4DB2-BD59-A6C34878D82A}">
                        <a16:rowId xmlns:a16="http://schemas.microsoft.com/office/drawing/2014/main" val="1674626959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0.90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u="none" strike="noStrike" cap="none" normalizeH="0" baseline="0" dirty="0">
                              <a:ln>
                                <a:noFill/>
                              </a:ln>
                              <a:effectLst/>
                            </a:rPr>
                            <a:t>1.65</a:t>
                          </a:r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n-lt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/>
                    </a:tc>
                    <a:extLst>
                      <a:ext uri="{0D108BD9-81ED-4DB2-BD59-A6C34878D82A}">
                        <a16:rowId xmlns:a16="http://schemas.microsoft.com/office/drawing/2014/main" val="27132919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0633" name="Line 41">
            <a:extLst>
              <a:ext uri="{FF2B5EF4-FFF2-40B4-BE49-F238E27FC236}">
                <a16:creationId xmlns:a16="http://schemas.microsoft.com/office/drawing/2014/main" id="{5ECB70EE-7D35-4E26-BC70-08B3C7027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268" y="2804747"/>
            <a:ext cx="1960286" cy="1125786"/>
          </a:xfrm>
          <a:prstGeom prst="line">
            <a:avLst/>
          </a:prstGeom>
          <a:noFill/>
          <a:ln w="762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0634" name="Group 42">
            <a:extLst>
              <a:ext uri="{FF2B5EF4-FFF2-40B4-BE49-F238E27FC236}">
                <a16:creationId xmlns:a16="http://schemas.microsoft.com/office/drawing/2014/main" id="{66CB3A0C-7E89-4E25-AF52-A8CBE8742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2244"/>
              </p:ext>
            </p:extLst>
          </p:nvPr>
        </p:nvGraphicFramePr>
        <p:xfrm>
          <a:off x="637442" y="4405694"/>
          <a:ext cx="5251873" cy="1046229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1164981">
                  <a:extLst>
                    <a:ext uri="{9D8B030D-6E8A-4147-A177-3AD203B41FA5}">
                      <a16:colId xmlns:a16="http://schemas.microsoft.com/office/drawing/2014/main" val="3533112361"/>
                    </a:ext>
                  </a:extLst>
                </a:gridCol>
                <a:gridCol w="769389">
                  <a:extLst>
                    <a:ext uri="{9D8B030D-6E8A-4147-A177-3AD203B41FA5}">
                      <a16:colId xmlns:a16="http://schemas.microsoft.com/office/drawing/2014/main" val="1289527852"/>
                    </a:ext>
                  </a:extLst>
                </a:gridCol>
                <a:gridCol w="830455">
                  <a:extLst>
                    <a:ext uri="{9D8B030D-6E8A-4147-A177-3AD203B41FA5}">
                      <a16:colId xmlns:a16="http://schemas.microsoft.com/office/drawing/2014/main" val="3640456991"/>
                    </a:ext>
                  </a:extLst>
                </a:gridCol>
                <a:gridCol w="829016">
                  <a:extLst>
                    <a:ext uri="{9D8B030D-6E8A-4147-A177-3AD203B41FA5}">
                      <a16:colId xmlns:a16="http://schemas.microsoft.com/office/drawing/2014/main" val="995286346"/>
                    </a:ext>
                  </a:extLst>
                </a:gridCol>
                <a:gridCol w="829016">
                  <a:extLst>
                    <a:ext uri="{9D8B030D-6E8A-4147-A177-3AD203B41FA5}">
                      <a16:colId xmlns:a16="http://schemas.microsoft.com/office/drawing/2014/main" val="1795546771"/>
                    </a:ext>
                  </a:extLst>
                </a:gridCol>
                <a:gridCol w="829016">
                  <a:extLst>
                    <a:ext uri="{9D8B030D-6E8A-4147-A177-3AD203B41FA5}">
                      <a16:colId xmlns:a16="http://schemas.microsoft.com/office/drawing/2014/main" val="2162446725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566966774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p(lower)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0.689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0.722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0.765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0.775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0.789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4062260970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p(upper)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0.911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0.878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0.835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0.825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0.811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5736921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0698" name="Text Box 106">
                <a:extLst>
                  <a:ext uri="{FF2B5EF4-FFF2-40B4-BE49-F238E27FC236}">
                    <a16:creationId xmlns:a16="http://schemas.microsoft.com/office/drawing/2014/main" id="{EFF7BE8C-50CE-4134-8FD7-BD6219ACF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4237" y="4693051"/>
                <a:ext cx="2646363" cy="655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/>
                <a:r>
                  <a:rPr lang="en-US" altLang="en-US" sz="1800" dirty="0">
                    <a:latin typeface="+mn-lt"/>
                  </a:rPr>
                  <a:t>Table or </a:t>
                </a:r>
                <a:br>
                  <a:rPr lang="en-US" altLang="en-US" sz="1800" dirty="0">
                    <a:latin typeface="+mn-lt"/>
                  </a:rPr>
                </a:br>
                <a:r>
                  <a:rPr lang="en-US" altLang="en-US" sz="1800" dirty="0">
                    <a:latin typeface="+mn-lt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𝑞𝑛𝑜𝑟𝑚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en-US" sz="18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altLang="en-US" sz="1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10698" name="Text Box 106">
                <a:extLst>
                  <a:ext uri="{FF2B5EF4-FFF2-40B4-BE49-F238E27FC236}">
                    <a16:creationId xmlns:a16="http://schemas.microsoft.com/office/drawing/2014/main" id="{EFF7BE8C-50CE-4134-8FD7-BD6219AC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4237" y="4693051"/>
                <a:ext cx="2646363" cy="655766"/>
              </a:xfrm>
              <a:prstGeom prst="rect">
                <a:avLst/>
              </a:prstGeom>
              <a:blipFill>
                <a:blip r:embed="rId5"/>
                <a:stretch>
                  <a:fillRect t="-5607" b="-130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699" name="Line 107">
            <a:extLst>
              <a:ext uri="{FF2B5EF4-FFF2-40B4-BE49-F238E27FC236}">
                <a16:creationId xmlns:a16="http://schemas.microsoft.com/office/drawing/2014/main" id="{7FD0588A-14C5-4A00-95B7-4D8086F07C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6792" y="3950345"/>
            <a:ext cx="3429000" cy="489775"/>
          </a:xfrm>
          <a:prstGeom prst="line">
            <a:avLst/>
          </a:prstGeom>
          <a:noFill/>
          <a:ln w="762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701" name="Picture 109">
            <a:extLst>
              <a:ext uri="{FF2B5EF4-FFF2-40B4-BE49-F238E27FC236}">
                <a16:creationId xmlns:a16="http://schemas.microsoft.com/office/drawing/2014/main" id="{E04146C8-F31A-47ED-B280-BA46F10C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30" y="6095718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3E9FB9-82A9-4864-A35B-F70B676D9FD4}"/>
                  </a:ext>
                </a:extLst>
              </p:cNvPr>
              <p:cNvSpPr/>
              <p:nvPr/>
            </p:nvSpPr>
            <p:spPr>
              <a:xfrm>
                <a:off x="2388852" y="3414064"/>
                <a:ext cx="209788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3E9FB9-82A9-4864-A35B-F70B676D9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52" y="3414064"/>
                <a:ext cx="2097882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908BC0-AA23-09E5-03EB-DCC1579F6023}"/>
              </a:ext>
            </a:extLst>
          </p:cNvPr>
          <p:cNvSpPr txBox="1"/>
          <p:nvPr/>
        </p:nvSpPr>
        <p:spPr>
          <a:xfrm>
            <a:off x="628650" y="5873526"/>
            <a:ext cx="5115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Data mining tools typically calculate this for us.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053B2-95A8-6F31-323A-DE95D0E49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0958FD4-0A5B-F927-D73A-7ADF34A8E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/>
              <a:t>Topics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0EC01F4-977B-30BC-FD41-6E97852EDE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Introduction</a:t>
            </a:r>
          </a:p>
          <a:p>
            <a:r>
              <a:rPr lang="en-US" altLang="en-US" sz="1700" dirty="0"/>
              <a:t>Decision Trees</a:t>
            </a:r>
          </a:p>
          <a:p>
            <a:pPr lvl="1"/>
            <a:r>
              <a:rPr lang="en-US" altLang="en-US" sz="1700" dirty="0"/>
              <a:t>Overview</a:t>
            </a:r>
          </a:p>
          <a:p>
            <a:pPr lvl="1"/>
            <a:r>
              <a:rPr lang="en-US" altLang="en-US" sz="1700" dirty="0"/>
              <a:t>Tree Induction</a:t>
            </a:r>
          </a:p>
          <a:p>
            <a:r>
              <a:rPr lang="en-US" altLang="en-US" sz="1700" dirty="0"/>
              <a:t>Overfitting and other Practical Issues</a:t>
            </a:r>
          </a:p>
          <a:p>
            <a:r>
              <a:rPr lang="en-US" altLang="en-US" sz="1700" dirty="0"/>
              <a:t>Model Selection and Evaluation</a:t>
            </a:r>
          </a:p>
          <a:p>
            <a:pPr lvl="1"/>
            <a:r>
              <a:rPr lang="en-US" altLang="en-US" sz="1700" dirty="0"/>
              <a:t>Metrics for Performance Evaluation</a:t>
            </a:r>
          </a:p>
          <a:p>
            <a:pPr lvl="1"/>
            <a:r>
              <a:rPr lang="en-US" altLang="en-US" sz="1700" dirty="0"/>
              <a:t>Methods to Obtain Reliable Estimates</a:t>
            </a:r>
          </a:p>
          <a:p>
            <a:pPr lvl="1"/>
            <a:r>
              <a:rPr lang="en-US" altLang="en-US" sz="1700" b="1" dirty="0"/>
              <a:t>Model Comparison (Relative Performance)</a:t>
            </a:r>
          </a:p>
          <a:p>
            <a:r>
              <a:rPr lang="en-US" altLang="en-US" sz="1700" dirty="0"/>
              <a:t>Feature Selection</a:t>
            </a:r>
          </a:p>
        </p:txBody>
      </p:sp>
      <p:pic>
        <p:nvPicPr>
          <p:cNvPr id="2" name="Picture 4" descr="2018: time to update the DAC evaluation criteria? | Overseas Development  Institute (ODI)">
            <a:extLst>
              <a:ext uri="{FF2B5EF4-FFF2-40B4-BE49-F238E27FC236}">
                <a16:creationId xmlns:a16="http://schemas.microsoft.com/office/drawing/2014/main" id="{4CD2F001-DD59-0509-07FD-B68B5BB92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r="38787"/>
          <a:stretch/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03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>
            <a:extLst>
              <a:ext uri="{FF2B5EF4-FFF2-40B4-BE49-F238E27FC236}">
                <a16:creationId xmlns:a16="http://schemas.microsoft.com/office/drawing/2014/main" id="{E66B89C8-09FE-4E6E-8656-1B4E256A1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Comparing Performance between 2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2" name="Rectangle 2">
                <a:extLst>
                  <a:ext uri="{FF2B5EF4-FFF2-40B4-BE49-F238E27FC236}">
                    <a16:creationId xmlns:a16="http://schemas.microsoft.com/office/drawing/2014/main" id="{9DCD8FEF-D8D6-40F6-9D28-71BFB723AF8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en-US" dirty="0"/>
                  <a:t>Given two models,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dirty="0"/>
                  <a:t>, which is better?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For large test sets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&gt; 30</m:t>
                    </m:r>
                  </m:oMath>
                </a14:m>
                <a:r>
                  <a:rPr lang="en-US" altLang="en-US" dirty="0"/>
                  <a:t>) we have approximately: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𝑎𝑐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𝑁𝑝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𝑎𝑐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𝑁𝑜𝑟𝑚𝑎𝑙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dirty="0"/>
                  <a:t>Perform a paired t-test with: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H0: There is no difference in accuracy between the models.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H1: There is a difference.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Comparing more than two models: You need to </a:t>
                </a:r>
                <a:r>
                  <a:rPr lang="en-US" altLang="en-US" b="1" dirty="0"/>
                  <a:t>correct for multiple comparisons!</a:t>
                </a:r>
                <a:r>
                  <a:rPr lang="en-US" altLang="en-US" dirty="0"/>
                  <a:t> For example, using Bonferroni correction or False Discovery Rate (FDR).</a:t>
                </a:r>
              </a:p>
            </p:txBody>
          </p:sp>
        </mc:Choice>
        <mc:Fallback xmlns="">
          <p:sp>
            <p:nvSpPr>
              <p:cNvPr id="112642" name="Rectangle 2">
                <a:extLst>
                  <a:ext uri="{FF2B5EF4-FFF2-40B4-BE49-F238E27FC236}">
                    <a16:creationId xmlns:a16="http://schemas.microsoft.com/office/drawing/2014/main" id="{9DCD8FEF-D8D6-40F6-9D28-71BFB723A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21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>
            <a:extLst>
              <a:ext uri="{FF2B5EF4-FFF2-40B4-BE49-F238E27FC236}">
                <a16:creationId xmlns:a16="http://schemas.microsoft.com/office/drawing/2014/main" id="{184F0E8D-E6C9-42E1-BE21-D040AD5A5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8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70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6332</Words>
  <Application>Microsoft Office PowerPoint</Application>
  <PresentationFormat>On-screen Show (4:3)</PresentationFormat>
  <Paragraphs>1277</Paragraphs>
  <Slides>102</Slides>
  <Notes>98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4" baseType="lpstr">
      <vt:lpstr>Arial</vt:lpstr>
      <vt:lpstr>Calibri</vt:lpstr>
      <vt:lpstr>Calibri Light</vt:lpstr>
      <vt:lpstr>Cambria Math</vt:lpstr>
      <vt:lpstr>Monotype Sorts</vt:lpstr>
      <vt:lpstr>Symbol</vt:lpstr>
      <vt:lpstr>Times New Roman</vt:lpstr>
      <vt:lpstr>Ubuntu</vt:lpstr>
      <vt:lpstr>Ubuntu Light</vt:lpstr>
      <vt:lpstr>Wingdings</vt:lpstr>
      <vt:lpstr>1_Office Theme</vt:lpstr>
      <vt:lpstr>Document</vt:lpstr>
      <vt:lpstr>Introduction to  Data Mining    Chapter 3  Classification –  Basic Concepts </vt:lpstr>
      <vt:lpstr>R Code Examples</vt:lpstr>
      <vt:lpstr>Topics</vt:lpstr>
      <vt:lpstr>Supervised Learning</vt:lpstr>
      <vt:lpstr>Illustrating Classification Task</vt:lpstr>
      <vt:lpstr>Examples of Classification Task</vt:lpstr>
      <vt:lpstr>Topics</vt:lpstr>
      <vt:lpstr>Example of a Decision Tree</vt:lpstr>
      <vt:lpstr>Another Example of Decision Tree</vt:lpstr>
      <vt:lpstr>Decision Tree: Deduction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Topics</vt:lpstr>
      <vt:lpstr>Decision Tree: Induction</vt:lpstr>
      <vt:lpstr>Decision Tree Induction</vt:lpstr>
      <vt:lpstr>The Effect of a Split</vt:lpstr>
      <vt:lpstr>Hunt’s Algorithm</vt:lpstr>
      <vt:lpstr>Example 2: Creating a Decision Tree</vt:lpstr>
      <vt:lpstr>Example 2: Creating a Decision Tree</vt:lpstr>
      <vt:lpstr>Example 2: Creating a Decision Tree</vt:lpstr>
      <vt:lpstr>Example 2: Creating a Decision Tree</vt:lpstr>
      <vt:lpstr>Tree Induction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Tree Induction</vt:lpstr>
      <vt:lpstr>How to determine the Best Split</vt:lpstr>
      <vt:lpstr>Determine the Quality of a Node:  Node Impurity</vt:lpstr>
      <vt:lpstr>Find the Best Split: General Framework</vt:lpstr>
      <vt:lpstr>Measures of Node Impurity</vt:lpstr>
      <vt:lpstr>Measure of Impurity: Gini Index of a Node</vt:lpstr>
      <vt:lpstr>Examples: Gini Index of a Node</vt:lpstr>
      <vt:lpstr>Splitting Based on the Gini Index</vt:lpstr>
      <vt:lpstr>Example: Splitting based on the Gini Index</vt:lpstr>
      <vt:lpstr>Continuous Attributes: Computing Gini Index</vt:lpstr>
      <vt:lpstr>Measures of Node Impurity</vt:lpstr>
      <vt:lpstr>Measure of Impurity: Entropy</vt:lpstr>
      <vt:lpstr>Examples: Entropy</vt:lpstr>
      <vt:lpstr>Splitting based on Information Gain</vt:lpstr>
      <vt:lpstr>Splitting based on the Gain Ratio</vt:lpstr>
      <vt:lpstr>Measures of Node Impurity</vt:lpstr>
      <vt:lpstr>Splitting Criteria based on Classification Error</vt:lpstr>
      <vt:lpstr>Examples: Classification Error</vt:lpstr>
      <vt:lpstr>Splitting based on the Classification Error</vt:lpstr>
      <vt:lpstr>Comparison among Splitting Criteria</vt:lpstr>
      <vt:lpstr>Classification Error vs Gini Index</vt:lpstr>
      <vt:lpstr>Tree Induction</vt:lpstr>
      <vt:lpstr>Stopping Criteria for Tree Induction</vt:lpstr>
      <vt:lpstr>Advantages of Decision Trees</vt:lpstr>
      <vt:lpstr>Example: C4.5</vt:lpstr>
      <vt:lpstr>Topics</vt:lpstr>
      <vt:lpstr>Model Selection: Bias vs. Variance</vt:lpstr>
      <vt:lpstr>Example: Underfitting and Overfitting</vt:lpstr>
      <vt:lpstr>Example: Underfitting and Overfitting</vt:lpstr>
      <vt:lpstr>Overfitting due to Noise </vt:lpstr>
      <vt:lpstr>Overfitting due to Insufficient Examples</vt:lpstr>
      <vt:lpstr>Training Error vs. Generalization Error</vt:lpstr>
      <vt:lpstr>Estimating the Generalization Error</vt:lpstr>
      <vt:lpstr>Occam’s Razor  - The Principle of Parsimony</vt:lpstr>
      <vt:lpstr>How to Address Overfitting in Decision Trees</vt:lpstr>
      <vt:lpstr>How to Address Overfitting in Decision Trees</vt:lpstr>
      <vt:lpstr>Refresher: Minimum Description Length (MDL)</vt:lpstr>
      <vt:lpstr>Example: Post-Pruning</vt:lpstr>
      <vt:lpstr>Other issues: Data Fragmentation and Search Strategy</vt:lpstr>
      <vt:lpstr>Other issues: Tree Replication</vt:lpstr>
      <vt:lpstr>Expressiveness of Decision Trees</vt:lpstr>
      <vt:lpstr>Decision Boundary</vt:lpstr>
      <vt:lpstr>Oblique Decision Trees</vt:lpstr>
      <vt:lpstr>Topics</vt:lpstr>
      <vt:lpstr>Metrics for Performance Evaluation: Confusion Matrix</vt:lpstr>
      <vt:lpstr>Metrics for Performance Evaluation: Statistical Test</vt:lpstr>
      <vt:lpstr>Metrics for Performance Evaluation: Accuracy</vt:lpstr>
      <vt:lpstr>Limitation of Accuracy</vt:lpstr>
      <vt:lpstr>Cost Matrix</vt:lpstr>
      <vt:lpstr>Computing Cost of Classification</vt:lpstr>
      <vt:lpstr>Cost vs Accuracy</vt:lpstr>
      <vt:lpstr>Cost-Biased Measures</vt:lpstr>
      <vt:lpstr>Kappa Statistic</vt:lpstr>
      <vt:lpstr>Receiver Operating Characteristic (ROC)</vt:lpstr>
      <vt:lpstr>ROC Curve</vt:lpstr>
      <vt:lpstr>ROC Curve</vt:lpstr>
      <vt:lpstr>Using ROC for Model Comparison</vt:lpstr>
      <vt:lpstr>Topics</vt:lpstr>
      <vt:lpstr>Learning Curve</vt:lpstr>
      <vt:lpstr>Estimating the Generalization Error  Using Test Data</vt:lpstr>
      <vt:lpstr>k-fold Cross Validation</vt:lpstr>
      <vt:lpstr>Training and Testing with Hyperparameters</vt:lpstr>
      <vt:lpstr>Typical Data Use with Model Selection</vt:lpstr>
      <vt:lpstr>Confidence Interval for Accuracy</vt:lpstr>
      <vt:lpstr>Confidence Interval for Accuracy</vt:lpstr>
      <vt:lpstr>Confidence Interval for Accuracy</vt:lpstr>
      <vt:lpstr>Topics</vt:lpstr>
      <vt:lpstr>Comparing Performance between 2 Models</vt:lpstr>
      <vt:lpstr>Topics</vt:lpstr>
      <vt:lpstr>Feature Selection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- Basic Concepts</dc:title>
  <dc:creator>michael</dc:creator>
  <cp:lastModifiedBy>Hahsler, Michael</cp:lastModifiedBy>
  <cp:revision>81</cp:revision>
  <dcterms:created xsi:type="dcterms:W3CDTF">2021-01-24T01:49:01Z</dcterms:created>
  <dcterms:modified xsi:type="dcterms:W3CDTF">2024-11-11T15:56:28Z</dcterms:modified>
</cp:coreProperties>
</file>