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4" r:id="rId1"/>
  </p:sldMasterIdLst>
  <p:notesMasterIdLst>
    <p:notesMasterId r:id="rId82"/>
  </p:notesMasterIdLst>
  <p:sldIdLst>
    <p:sldId id="346" r:id="rId2"/>
    <p:sldId id="506" r:id="rId3"/>
    <p:sldId id="257"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340" r:id="rId31"/>
    <p:sldId id="286" r:id="rId32"/>
    <p:sldId id="287" r:id="rId33"/>
    <p:sldId id="288" r:id="rId34"/>
    <p:sldId id="289" r:id="rId35"/>
    <p:sldId id="290" r:id="rId36"/>
    <p:sldId id="291" r:id="rId37"/>
    <p:sldId id="292" r:id="rId38"/>
    <p:sldId id="341" r:id="rId39"/>
    <p:sldId id="345" r:id="rId40"/>
    <p:sldId id="295" r:id="rId41"/>
    <p:sldId id="296" r:id="rId42"/>
    <p:sldId id="297" r:id="rId43"/>
    <p:sldId id="298" r:id="rId44"/>
    <p:sldId id="299" r:id="rId45"/>
    <p:sldId id="300" r:id="rId46"/>
    <p:sldId id="301" r:id="rId47"/>
    <p:sldId id="302" r:id="rId48"/>
    <p:sldId id="303" r:id="rId49"/>
    <p:sldId id="304" r:id="rId50"/>
    <p:sldId id="342" r:id="rId51"/>
    <p:sldId id="306" r:id="rId52"/>
    <p:sldId id="308" r:id="rId53"/>
    <p:sldId id="309" r:id="rId54"/>
    <p:sldId id="310" r:id="rId55"/>
    <p:sldId id="311" r:id="rId56"/>
    <p:sldId id="312" r:id="rId57"/>
    <p:sldId id="343" r:id="rId58"/>
    <p:sldId id="314" r:id="rId59"/>
    <p:sldId id="317" r:id="rId60"/>
    <p:sldId id="318" r:id="rId61"/>
    <p:sldId id="319" r:id="rId62"/>
    <p:sldId id="322" r:id="rId63"/>
    <p:sldId id="324" r:id="rId64"/>
    <p:sldId id="325" r:id="rId65"/>
    <p:sldId id="344" r:id="rId66"/>
    <p:sldId id="327" r:id="rId67"/>
    <p:sldId id="328" r:id="rId68"/>
    <p:sldId id="329" r:id="rId69"/>
    <p:sldId id="330" r:id="rId70"/>
    <p:sldId id="331" r:id="rId71"/>
    <p:sldId id="332" r:id="rId72"/>
    <p:sldId id="337" r:id="rId73"/>
    <p:sldId id="338" r:id="rId74"/>
    <p:sldId id="339" r:id="rId75"/>
    <p:sldId id="388" r:id="rId76"/>
    <p:sldId id="369" r:id="rId77"/>
    <p:sldId id="370" r:id="rId78"/>
    <p:sldId id="371" r:id="rId79"/>
    <p:sldId id="372" r:id="rId80"/>
    <p:sldId id="373" r:id="rId81"/>
  </p:sldIdLst>
  <p:sldSz cx="9144000" cy="6858000" type="screen4x3"/>
  <p:notesSz cx="7315200" cy="9601200"/>
  <p:defaultTextStyle>
    <a:defPPr>
      <a:defRPr lang="en-GB"/>
    </a:defPPr>
    <a:lvl1pPr algn="l" defTabSz="457200" rtl="0" eaLnBrk="0" fontAlgn="base" hangingPunct="0">
      <a:spcBef>
        <a:spcPct val="0"/>
      </a:spcBef>
      <a:spcAft>
        <a:spcPct val="0"/>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mn-ea"/>
        <a:cs typeface="DejaVu Sans" charset="0"/>
      </a:defRPr>
    </a:lvl1pPr>
    <a:lvl2pPr marL="742950" indent="-285750" algn="l" defTabSz="457200" rtl="0" eaLnBrk="0" fontAlgn="base" hangingPunct="0">
      <a:spcBef>
        <a:spcPct val="0"/>
      </a:spcBef>
      <a:spcAft>
        <a:spcPct val="0"/>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mn-ea"/>
        <a:cs typeface="DejaVu Sans" charset="0"/>
      </a:defRPr>
    </a:lvl2pPr>
    <a:lvl3pPr marL="1143000" indent="-228600" algn="l" defTabSz="457200" rtl="0" eaLnBrk="0" fontAlgn="base" hangingPunct="0">
      <a:spcBef>
        <a:spcPct val="0"/>
      </a:spcBef>
      <a:spcAft>
        <a:spcPct val="0"/>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mn-ea"/>
        <a:cs typeface="DejaVu Sans" charset="0"/>
      </a:defRPr>
    </a:lvl3pPr>
    <a:lvl4pPr marL="1600200" indent="-228600" algn="l" defTabSz="457200" rtl="0" eaLnBrk="0" fontAlgn="base" hangingPunct="0">
      <a:spcBef>
        <a:spcPct val="0"/>
      </a:spcBef>
      <a:spcAft>
        <a:spcPct val="0"/>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mn-ea"/>
        <a:cs typeface="DejaVu Sans" charset="0"/>
      </a:defRPr>
    </a:lvl4pPr>
    <a:lvl5pPr marL="2057400" indent="-228600" algn="l" defTabSz="457200" rtl="0" eaLnBrk="0" fontAlgn="base" hangingPunct="0">
      <a:spcBef>
        <a:spcPct val="0"/>
      </a:spcBef>
      <a:spcAft>
        <a:spcPct val="0"/>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mn-ea"/>
        <a:cs typeface="DejaVu Sans" charset="0"/>
      </a:defRPr>
    </a:lvl5pPr>
    <a:lvl6pPr marL="2286000" algn="l" defTabSz="914400" rtl="0" eaLnBrk="1" latinLnBrk="0" hangingPunct="1">
      <a:defRPr sz="2400" kern="1200">
        <a:solidFill>
          <a:schemeClr val="bg1"/>
        </a:solidFill>
        <a:latin typeface="Times New Roman" panose="02020603050405020304" pitchFamily="18" charset="0"/>
        <a:ea typeface="+mn-ea"/>
        <a:cs typeface="DejaVu Sans" charset="0"/>
      </a:defRPr>
    </a:lvl6pPr>
    <a:lvl7pPr marL="2743200" algn="l" defTabSz="914400" rtl="0" eaLnBrk="1" latinLnBrk="0" hangingPunct="1">
      <a:defRPr sz="2400" kern="1200">
        <a:solidFill>
          <a:schemeClr val="bg1"/>
        </a:solidFill>
        <a:latin typeface="Times New Roman" panose="02020603050405020304" pitchFamily="18" charset="0"/>
        <a:ea typeface="+mn-ea"/>
        <a:cs typeface="DejaVu Sans" charset="0"/>
      </a:defRPr>
    </a:lvl7pPr>
    <a:lvl8pPr marL="3200400" algn="l" defTabSz="914400" rtl="0" eaLnBrk="1" latinLnBrk="0" hangingPunct="1">
      <a:defRPr sz="2400" kern="1200">
        <a:solidFill>
          <a:schemeClr val="bg1"/>
        </a:solidFill>
        <a:latin typeface="Times New Roman" panose="02020603050405020304" pitchFamily="18" charset="0"/>
        <a:ea typeface="+mn-ea"/>
        <a:cs typeface="DejaVu Sans" charset="0"/>
      </a:defRPr>
    </a:lvl8pPr>
    <a:lvl9pPr marL="3657600" algn="l" defTabSz="914400" rtl="0" eaLnBrk="1" latinLnBrk="0" hangingPunct="1">
      <a:defRPr sz="2400" kern="1200">
        <a:solidFill>
          <a:schemeClr val="bg1"/>
        </a:solidFill>
        <a:latin typeface="Times New Roman" panose="02020603050405020304" pitchFamily="18" charset="0"/>
        <a:ea typeface="+mn-ea"/>
        <a:cs typeface="DejaVu Sans"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84" d="100"/>
          <a:sy n="184" d="100"/>
        </p:scale>
        <p:origin x="1116" y="156"/>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D64998-ADB4-403B-8D62-2E3B9CFBC597}"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03CDCED6-93E2-471F-89BD-BE7BA94B47DC}">
      <dgm:prSet/>
      <dgm:spPr/>
      <dgm:t>
        <a:bodyPr/>
        <a:lstStyle/>
        <a:p>
          <a:r>
            <a:rPr lang="en-US" dirty="0"/>
            <a:t>As expressive as decision trees</a:t>
          </a:r>
        </a:p>
      </dgm:t>
    </dgm:pt>
    <dgm:pt modelId="{3FF4C4B0-262E-4DC7-BB31-74CE06BF1566}" type="parTrans" cxnId="{718CDDE6-F6A3-4882-96E1-1F931B1B4A93}">
      <dgm:prSet/>
      <dgm:spPr/>
      <dgm:t>
        <a:bodyPr/>
        <a:lstStyle/>
        <a:p>
          <a:endParaRPr lang="en-US"/>
        </a:p>
      </dgm:t>
    </dgm:pt>
    <dgm:pt modelId="{4CA425D3-6AAD-449C-A864-0B6B75EC4DD8}" type="sibTrans" cxnId="{718CDDE6-F6A3-4882-96E1-1F931B1B4A93}">
      <dgm:prSet/>
      <dgm:spPr/>
      <dgm:t>
        <a:bodyPr/>
        <a:lstStyle/>
        <a:p>
          <a:endParaRPr lang="en-US"/>
        </a:p>
      </dgm:t>
    </dgm:pt>
    <dgm:pt modelId="{A773DA73-F8A4-4C7C-90F1-97794CDCCF97}">
      <dgm:prSet/>
      <dgm:spPr/>
      <dgm:t>
        <a:bodyPr/>
        <a:lstStyle/>
        <a:p>
          <a:r>
            <a:rPr lang="en-US" dirty="0"/>
            <a:t>Easy to interpret</a:t>
          </a:r>
        </a:p>
      </dgm:t>
    </dgm:pt>
    <dgm:pt modelId="{00C290F5-2142-4444-B13D-BEBEF437D8CB}" type="parTrans" cxnId="{D9337140-B199-4926-A7FE-10D446021FCB}">
      <dgm:prSet/>
      <dgm:spPr/>
      <dgm:t>
        <a:bodyPr/>
        <a:lstStyle/>
        <a:p>
          <a:endParaRPr lang="en-US"/>
        </a:p>
      </dgm:t>
    </dgm:pt>
    <dgm:pt modelId="{C505DF15-C701-4822-B7EC-960A76246CA6}" type="sibTrans" cxnId="{D9337140-B199-4926-A7FE-10D446021FCB}">
      <dgm:prSet/>
      <dgm:spPr/>
      <dgm:t>
        <a:bodyPr/>
        <a:lstStyle/>
        <a:p>
          <a:endParaRPr lang="en-US"/>
        </a:p>
      </dgm:t>
    </dgm:pt>
    <dgm:pt modelId="{965B831F-58D4-44C2-8C1F-0FCA2BCA3F1D}">
      <dgm:prSet/>
      <dgm:spPr/>
      <dgm:t>
        <a:bodyPr/>
        <a:lstStyle/>
        <a:p>
          <a:r>
            <a:rPr lang="en-US"/>
            <a:t>Easy to generate</a:t>
          </a:r>
        </a:p>
      </dgm:t>
    </dgm:pt>
    <dgm:pt modelId="{3E041794-8F23-4EA9-829A-5575C343C7DE}" type="parTrans" cxnId="{619CC024-1BC1-402C-A9EC-9E8E768A28E3}">
      <dgm:prSet/>
      <dgm:spPr/>
      <dgm:t>
        <a:bodyPr/>
        <a:lstStyle/>
        <a:p>
          <a:endParaRPr lang="en-US"/>
        </a:p>
      </dgm:t>
    </dgm:pt>
    <dgm:pt modelId="{65284194-0294-4EC1-BAF7-A7B528E8C960}" type="sibTrans" cxnId="{619CC024-1BC1-402C-A9EC-9E8E768A28E3}">
      <dgm:prSet/>
      <dgm:spPr/>
      <dgm:t>
        <a:bodyPr/>
        <a:lstStyle/>
        <a:p>
          <a:endParaRPr lang="en-US"/>
        </a:p>
      </dgm:t>
    </dgm:pt>
    <dgm:pt modelId="{35EF7661-0929-4A99-8EB7-2E48F4275C85}">
      <dgm:prSet/>
      <dgm:spPr/>
      <dgm:t>
        <a:bodyPr/>
        <a:lstStyle/>
        <a:p>
          <a:r>
            <a:rPr lang="en-US"/>
            <a:t>Can classify new instances rapidly</a:t>
          </a:r>
        </a:p>
      </dgm:t>
    </dgm:pt>
    <dgm:pt modelId="{4AEFA2AC-7AF9-41AE-A3C7-FFE50581126F}" type="parTrans" cxnId="{9B3F752C-E330-4F8E-94E0-401C81EDA840}">
      <dgm:prSet/>
      <dgm:spPr/>
      <dgm:t>
        <a:bodyPr/>
        <a:lstStyle/>
        <a:p>
          <a:endParaRPr lang="en-US"/>
        </a:p>
      </dgm:t>
    </dgm:pt>
    <dgm:pt modelId="{9A8F3A3D-35A5-4C1E-9BB0-87A11FCD5DCD}" type="sibTrans" cxnId="{9B3F752C-E330-4F8E-94E0-401C81EDA840}">
      <dgm:prSet/>
      <dgm:spPr/>
      <dgm:t>
        <a:bodyPr/>
        <a:lstStyle/>
        <a:p>
          <a:endParaRPr lang="en-US"/>
        </a:p>
      </dgm:t>
    </dgm:pt>
    <dgm:pt modelId="{0BB5A7CC-14E2-4C07-B355-DDE49F78723D}">
      <dgm:prSet/>
      <dgm:spPr/>
      <dgm:t>
        <a:bodyPr/>
        <a:lstStyle/>
        <a:p>
          <a:r>
            <a:rPr lang="en-US"/>
            <a:t>Performance comparable to decision trees</a:t>
          </a:r>
        </a:p>
      </dgm:t>
    </dgm:pt>
    <dgm:pt modelId="{E1E9BD22-92ED-4DF8-B954-3B8C458FBD28}" type="parTrans" cxnId="{D2DA5448-93E1-46ED-AB9C-D3FDF604D46F}">
      <dgm:prSet/>
      <dgm:spPr/>
      <dgm:t>
        <a:bodyPr/>
        <a:lstStyle/>
        <a:p>
          <a:endParaRPr lang="en-US"/>
        </a:p>
      </dgm:t>
    </dgm:pt>
    <dgm:pt modelId="{2E4DFFC3-7A11-4361-8CA5-42AAB35FA287}" type="sibTrans" cxnId="{D2DA5448-93E1-46ED-AB9C-D3FDF604D46F}">
      <dgm:prSet/>
      <dgm:spPr/>
      <dgm:t>
        <a:bodyPr/>
        <a:lstStyle/>
        <a:p>
          <a:endParaRPr lang="en-US"/>
        </a:p>
      </dgm:t>
    </dgm:pt>
    <dgm:pt modelId="{3C6E32B2-B027-4E7D-BD68-D7F99A869A4C}" type="pres">
      <dgm:prSet presAssocID="{8CD64998-ADB4-403B-8D62-2E3B9CFBC597}" presName="diagram" presStyleCnt="0">
        <dgm:presLayoutVars>
          <dgm:dir/>
          <dgm:resizeHandles val="exact"/>
        </dgm:presLayoutVars>
      </dgm:prSet>
      <dgm:spPr/>
    </dgm:pt>
    <dgm:pt modelId="{A69BDAD5-3DDA-4B3E-9FC1-23E3ACA05FA7}" type="pres">
      <dgm:prSet presAssocID="{03CDCED6-93E2-471F-89BD-BE7BA94B47DC}" presName="node" presStyleLbl="node1" presStyleIdx="0" presStyleCnt="5">
        <dgm:presLayoutVars>
          <dgm:bulletEnabled val="1"/>
        </dgm:presLayoutVars>
      </dgm:prSet>
      <dgm:spPr/>
    </dgm:pt>
    <dgm:pt modelId="{638D7459-7981-447B-9D89-2E2935DFBF8C}" type="pres">
      <dgm:prSet presAssocID="{4CA425D3-6AAD-449C-A864-0B6B75EC4DD8}" presName="sibTrans" presStyleCnt="0"/>
      <dgm:spPr/>
    </dgm:pt>
    <dgm:pt modelId="{47D82A18-2928-43BE-BA2E-B07E5AFF34C0}" type="pres">
      <dgm:prSet presAssocID="{A773DA73-F8A4-4C7C-90F1-97794CDCCF97}" presName="node" presStyleLbl="node1" presStyleIdx="1" presStyleCnt="5">
        <dgm:presLayoutVars>
          <dgm:bulletEnabled val="1"/>
        </dgm:presLayoutVars>
      </dgm:prSet>
      <dgm:spPr/>
    </dgm:pt>
    <dgm:pt modelId="{2B3BE236-432B-43FB-97D3-FE6A7CC4F4FB}" type="pres">
      <dgm:prSet presAssocID="{C505DF15-C701-4822-B7EC-960A76246CA6}" presName="sibTrans" presStyleCnt="0"/>
      <dgm:spPr/>
    </dgm:pt>
    <dgm:pt modelId="{74E019A2-7A52-4664-9418-AF2F2B934845}" type="pres">
      <dgm:prSet presAssocID="{965B831F-58D4-44C2-8C1F-0FCA2BCA3F1D}" presName="node" presStyleLbl="node1" presStyleIdx="2" presStyleCnt="5">
        <dgm:presLayoutVars>
          <dgm:bulletEnabled val="1"/>
        </dgm:presLayoutVars>
      </dgm:prSet>
      <dgm:spPr/>
    </dgm:pt>
    <dgm:pt modelId="{076FD886-E269-49A0-AB09-BB4132AFE183}" type="pres">
      <dgm:prSet presAssocID="{65284194-0294-4EC1-BAF7-A7B528E8C960}" presName="sibTrans" presStyleCnt="0"/>
      <dgm:spPr/>
    </dgm:pt>
    <dgm:pt modelId="{E877F01E-730B-4F1E-893E-1A43A9141EC3}" type="pres">
      <dgm:prSet presAssocID="{35EF7661-0929-4A99-8EB7-2E48F4275C85}" presName="node" presStyleLbl="node1" presStyleIdx="3" presStyleCnt="5">
        <dgm:presLayoutVars>
          <dgm:bulletEnabled val="1"/>
        </dgm:presLayoutVars>
      </dgm:prSet>
      <dgm:spPr/>
    </dgm:pt>
    <dgm:pt modelId="{6510B68C-8E3A-426D-A648-850D87BF97C2}" type="pres">
      <dgm:prSet presAssocID="{9A8F3A3D-35A5-4C1E-9BB0-87A11FCD5DCD}" presName="sibTrans" presStyleCnt="0"/>
      <dgm:spPr/>
    </dgm:pt>
    <dgm:pt modelId="{99C430AC-FDF9-4D4E-A338-1327E266D4D8}" type="pres">
      <dgm:prSet presAssocID="{0BB5A7CC-14E2-4C07-B355-DDE49F78723D}" presName="node" presStyleLbl="node1" presStyleIdx="4" presStyleCnt="5">
        <dgm:presLayoutVars>
          <dgm:bulletEnabled val="1"/>
        </dgm:presLayoutVars>
      </dgm:prSet>
      <dgm:spPr/>
    </dgm:pt>
  </dgm:ptLst>
  <dgm:cxnLst>
    <dgm:cxn modelId="{619CC024-1BC1-402C-A9EC-9E8E768A28E3}" srcId="{8CD64998-ADB4-403B-8D62-2E3B9CFBC597}" destId="{965B831F-58D4-44C2-8C1F-0FCA2BCA3F1D}" srcOrd="2" destOrd="0" parTransId="{3E041794-8F23-4EA9-829A-5575C343C7DE}" sibTransId="{65284194-0294-4EC1-BAF7-A7B528E8C960}"/>
    <dgm:cxn modelId="{9B3F752C-E330-4F8E-94E0-401C81EDA840}" srcId="{8CD64998-ADB4-403B-8D62-2E3B9CFBC597}" destId="{35EF7661-0929-4A99-8EB7-2E48F4275C85}" srcOrd="3" destOrd="0" parTransId="{4AEFA2AC-7AF9-41AE-A3C7-FFE50581126F}" sibTransId="{9A8F3A3D-35A5-4C1E-9BB0-87A11FCD5DCD}"/>
    <dgm:cxn modelId="{D9337140-B199-4926-A7FE-10D446021FCB}" srcId="{8CD64998-ADB4-403B-8D62-2E3B9CFBC597}" destId="{A773DA73-F8A4-4C7C-90F1-97794CDCCF97}" srcOrd="1" destOrd="0" parTransId="{00C290F5-2142-4444-B13D-BEBEF437D8CB}" sibTransId="{C505DF15-C701-4822-B7EC-960A76246CA6}"/>
    <dgm:cxn modelId="{D2DA5448-93E1-46ED-AB9C-D3FDF604D46F}" srcId="{8CD64998-ADB4-403B-8D62-2E3B9CFBC597}" destId="{0BB5A7CC-14E2-4C07-B355-DDE49F78723D}" srcOrd="4" destOrd="0" parTransId="{E1E9BD22-92ED-4DF8-B954-3B8C458FBD28}" sibTransId="{2E4DFFC3-7A11-4361-8CA5-42AAB35FA287}"/>
    <dgm:cxn modelId="{AC18C468-723F-4B29-8823-75EBE08424DD}" type="presOf" srcId="{0BB5A7CC-14E2-4C07-B355-DDE49F78723D}" destId="{99C430AC-FDF9-4D4E-A338-1327E266D4D8}" srcOrd="0" destOrd="0" presId="urn:microsoft.com/office/officeart/2005/8/layout/default"/>
    <dgm:cxn modelId="{D2E62C6E-5DD8-45F8-8A4A-86B2D7E4C5B3}" type="presOf" srcId="{03CDCED6-93E2-471F-89BD-BE7BA94B47DC}" destId="{A69BDAD5-3DDA-4B3E-9FC1-23E3ACA05FA7}" srcOrd="0" destOrd="0" presId="urn:microsoft.com/office/officeart/2005/8/layout/default"/>
    <dgm:cxn modelId="{3E79CC8C-F271-4C4E-93B7-8D73FC5CD398}" type="presOf" srcId="{35EF7661-0929-4A99-8EB7-2E48F4275C85}" destId="{E877F01E-730B-4F1E-893E-1A43A9141EC3}" srcOrd="0" destOrd="0" presId="urn:microsoft.com/office/officeart/2005/8/layout/default"/>
    <dgm:cxn modelId="{548440B7-395A-40ED-9253-807105097D8B}" type="presOf" srcId="{A773DA73-F8A4-4C7C-90F1-97794CDCCF97}" destId="{47D82A18-2928-43BE-BA2E-B07E5AFF34C0}" srcOrd="0" destOrd="0" presId="urn:microsoft.com/office/officeart/2005/8/layout/default"/>
    <dgm:cxn modelId="{A16FA6C2-8D38-4744-8662-3743D844BF73}" type="presOf" srcId="{965B831F-58D4-44C2-8C1F-0FCA2BCA3F1D}" destId="{74E019A2-7A52-4664-9418-AF2F2B934845}" srcOrd="0" destOrd="0" presId="urn:microsoft.com/office/officeart/2005/8/layout/default"/>
    <dgm:cxn modelId="{9FA5D2CA-3ADA-47E8-9776-A04582EBEDA0}" type="presOf" srcId="{8CD64998-ADB4-403B-8D62-2E3B9CFBC597}" destId="{3C6E32B2-B027-4E7D-BD68-D7F99A869A4C}" srcOrd="0" destOrd="0" presId="urn:microsoft.com/office/officeart/2005/8/layout/default"/>
    <dgm:cxn modelId="{718CDDE6-F6A3-4882-96E1-1F931B1B4A93}" srcId="{8CD64998-ADB4-403B-8D62-2E3B9CFBC597}" destId="{03CDCED6-93E2-471F-89BD-BE7BA94B47DC}" srcOrd="0" destOrd="0" parTransId="{3FF4C4B0-262E-4DC7-BB31-74CE06BF1566}" sibTransId="{4CA425D3-6AAD-449C-A864-0B6B75EC4DD8}"/>
    <dgm:cxn modelId="{DC57891F-10AA-4AEB-9A72-FB5C55705DD5}" type="presParOf" srcId="{3C6E32B2-B027-4E7D-BD68-D7F99A869A4C}" destId="{A69BDAD5-3DDA-4B3E-9FC1-23E3ACA05FA7}" srcOrd="0" destOrd="0" presId="urn:microsoft.com/office/officeart/2005/8/layout/default"/>
    <dgm:cxn modelId="{6F80E86E-91D2-42EE-921C-BF2732D1C946}" type="presParOf" srcId="{3C6E32B2-B027-4E7D-BD68-D7F99A869A4C}" destId="{638D7459-7981-447B-9D89-2E2935DFBF8C}" srcOrd="1" destOrd="0" presId="urn:microsoft.com/office/officeart/2005/8/layout/default"/>
    <dgm:cxn modelId="{873BA3AD-534B-42CD-8A7D-E02A4B87CE81}" type="presParOf" srcId="{3C6E32B2-B027-4E7D-BD68-D7F99A869A4C}" destId="{47D82A18-2928-43BE-BA2E-B07E5AFF34C0}" srcOrd="2" destOrd="0" presId="urn:microsoft.com/office/officeart/2005/8/layout/default"/>
    <dgm:cxn modelId="{D43D2C98-D102-4AF7-BD4E-9749C49E54DA}" type="presParOf" srcId="{3C6E32B2-B027-4E7D-BD68-D7F99A869A4C}" destId="{2B3BE236-432B-43FB-97D3-FE6A7CC4F4FB}" srcOrd="3" destOrd="0" presId="urn:microsoft.com/office/officeart/2005/8/layout/default"/>
    <dgm:cxn modelId="{31F2E5D8-3D0B-4033-9ECA-FB1E891B7E8F}" type="presParOf" srcId="{3C6E32B2-B027-4E7D-BD68-D7F99A869A4C}" destId="{74E019A2-7A52-4664-9418-AF2F2B934845}" srcOrd="4" destOrd="0" presId="urn:microsoft.com/office/officeart/2005/8/layout/default"/>
    <dgm:cxn modelId="{9E2F0D33-BEEC-43B8-B6A5-6C1A21D7598E}" type="presParOf" srcId="{3C6E32B2-B027-4E7D-BD68-D7F99A869A4C}" destId="{076FD886-E269-49A0-AB09-BB4132AFE183}" srcOrd="5" destOrd="0" presId="urn:microsoft.com/office/officeart/2005/8/layout/default"/>
    <dgm:cxn modelId="{8C0D4F53-93DE-4500-8C98-45C125D1E488}" type="presParOf" srcId="{3C6E32B2-B027-4E7D-BD68-D7F99A869A4C}" destId="{E877F01E-730B-4F1E-893E-1A43A9141EC3}" srcOrd="6" destOrd="0" presId="urn:microsoft.com/office/officeart/2005/8/layout/default"/>
    <dgm:cxn modelId="{18EA6ADA-96A4-495C-AA84-44662100F989}" type="presParOf" srcId="{3C6E32B2-B027-4E7D-BD68-D7F99A869A4C}" destId="{6510B68C-8E3A-426D-A648-850D87BF97C2}" srcOrd="7" destOrd="0" presId="urn:microsoft.com/office/officeart/2005/8/layout/default"/>
    <dgm:cxn modelId="{512F623C-7860-4C51-B91C-6F6CED9D4F1F}" type="presParOf" srcId="{3C6E32B2-B027-4E7D-BD68-D7F99A869A4C}" destId="{99C430AC-FDF9-4D4E-A338-1327E266D4D8}"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CD2703-5C0A-4847-82FF-849375D5EF5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022A499C-4FEC-4668-AE0F-6DD05CED33A0}">
      <dgm:prSet phldrT="[Text]"/>
      <dgm:spPr/>
      <dgm:t>
        <a:bodyPr/>
        <a:lstStyle/>
        <a:p>
          <a:r>
            <a:rPr lang="en-US" dirty="0"/>
            <a:t>Bagging</a:t>
          </a:r>
        </a:p>
      </dgm:t>
    </dgm:pt>
    <dgm:pt modelId="{0E00215E-FFFF-4E61-8EEB-2EB343DFFE37}" type="parTrans" cxnId="{31C5CFFB-F480-4023-A1E0-118561153A5B}">
      <dgm:prSet/>
      <dgm:spPr/>
      <dgm:t>
        <a:bodyPr/>
        <a:lstStyle/>
        <a:p>
          <a:endParaRPr lang="en-US"/>
        </a:p>
      </dgm:t>
    </dgm:pt>
    <dgm:pt modelId="{233E8C00-5C4C-43A0-86C4-C1C31542D367}" type="sibTrans" cxnId="{31C5CFFB-F480-4023-A1E0-118561153A5B}">
      <dgm:prSet/>
      <dgm:spPr/>
      <dgm:t>
        <a:bodyPr/>
        <a:lstStyle/>
        <a:p>
          <a:endParaRPr lang="en-US"/>
        </a:p>
      </dgm:t>
    </dgm:pt>
    <dgm:pt modelId="{07EA5DA0-6C6A-4ED6-8993-B390D4D04747}">
      <dgm:prSet phldrT="[Text]"/>
      <dgm:spPr/>
      <dgm:t>
        <a:bodyPr/>
        <a:lstStyle/>
        <a:p>
          <a:r>
            <a:rPr lang="en-US" dirty="0"/>
            <a:t>Use several samples</a:t>
          </a:r>
        </a:p>
      </dgm:t>
    </dgm:pt>
    <dgm:pt modelId="{FE905EB3-525F-4270-8C79-C81659AA1B82}" type="parTrans" cxnId="{C20633C8-71B1-44B1-93D5-E75287D8C4EB}">
      <dgm:prSet/>
      <dgm:spPr/>
      <dgm:t>
        <a:bodyPr/>
        <a:lstStyle/>
        <a:p>
          <a:endParaRPr lang="en-US"/>
        </a:p>
      </dgm:t>
    </dgm:pt>
    <dgm:pt modelId="{3487E344-5DE5-4949-AC94-7FCDC65916F8}" type="sibTrans" cxnId="{C20633C8-71B1-44B1-93D5-E75287D8C4EB}">
      <dgm:prSet/>
      <dgm:spPr/>
      <dgm:t>
        <a:bodyPr/>
        <a:lstStyle/>
        <a:p>
          <a:endParaRPr lang="en-US"/>
        </a:p>
      </dgm:t>
    </dgm:pt>
    <dgm:pt modelId="{E7845668-3AAF-4B7C-AC5B-DB22A8EA9642}">
      <dgm:prSet phldrT="[Text]"/>
      <dgm:spPr/>
      <dgm:t>
        <a:bodyPr/>
        <a:lstStyle/>
        <a:p>
          <a:r>
            <a:rPr lang="en-US" dirty="0"/>
            <a:t>Boosting</a:t>
          </a:r>
        </a:p>
      </dgm:t>
    </dgm:pt>
    <dgm:pt modelId="{D60AFBFE-AB3B-420C-A564-397D29059DB9}" type="parTrans" cxnId="{30463357-F06D-4306-8BFA-1910D0D38894}">
      <dgm:prSet/>
      <dgm:spPr/>
      <dgm:t>
        <a:bodyPr/>
        <a:lstStyle/>
        <a:p>
          <a:endParaRPr lang="en-US"/>
        </a:p>
      </dgm:t>
    </dgm:pt>
    <dgm:pt modelId="{3D22DD46-4911-4298-B954-EF2E588D23FB}" type="sibTrans" cxnId="{30463357-F06D-4306-8BFA-1910D0D38894}">
      <dgm:prSet/>
      <dgm:spPr/>
      <dgm:t>
        <a:bodyPr/>
        <a:lstStyle/>
        <a:p>
          <a:endParaRPr lang="en-US"/>
        </a:p>
      </dgm:t>
    </dgm:pt>
    <dgm:pt modelId="{F85D2AE7-FFC4-490D-8927-15491BC21DA0}">
      <dgm:prSet phldrT="[Text]"/>
      <dgm:spPr/>
      <dgm:t>
        <a:bodyPr/>
        <a:lstStyle/>
        <a:p>
          <a:r>
            <a:rPr lang="en-US" dirty="0"/>
            <a:t>Increase the weight for misclassified data points</a:t>
          </a:r>
        </a:p>
      </dgm:t>
    </dgm:pt>
    <dgm:pt modelId="{BE3E8465-6247-4BD5-96F2-7D1F0B69F91D}" type="parTrans" cxnId="{FBB94125-8922-41AD-BE28-2D9CEBB1052F}">
      <dgm:prSet/>
      <dgm:spPr/>
      <dgm:t>
        <a:bodyPr/>
        <a:lstStyle/>
        <a:p>
          <a:endParaRPr lang="en-US"/>
        </a:p>
      </dgm:t>
    </dgm:pt>
    <dgm:pt modelId="{B6DE28C6-2854-4E11-9FA6-023658E6026E}" type="sibTrans" cxnId="{FBB94125-8922-41AD-BE28-2D9CEBB1052F}">
      <dgm:prSet/>
      <dgm:spPr/>
      <dgm:t>
        <a:bodyPr/>
        <a:lstStyle/>
        <a:p>
          <a:endParaRPr lang="en-US"/>
        </a:p>
      </dgm:t>
    </dgm:pt>
    <dgm:pt modelId="{20C9D6C5-1C53-4500-A079-DC1EB8570229}">
      <dgm:prSet phldrT="[Text]"/>
      <dgm:spPr/>
      <dgm:t>
        <a:bodyPr/>
        <a:lstStyle/>
        <a:p>
          <a:r>
            <a:rPr lang="en-US" dirty="0"/>
            <a:t>Random Features</a:t>
          </a:r>
        </a:p>
      </dgm:t>
    </dgm:pt>
    <dgm:pt modelId="{2E42BD30-F709-49DA-BA77-B16BCE9FE222}" type="parTrans" cxnId="{5CC57FFC-78E2-4A77-A889-D85DD76F718B}">
      <dgm:prSet/>
      <dgm:spPr/>
      <dgm:t>
        <a:bodyPr/>
        <a:lstStyle/>
        <a:p>
          <a:endParaRPr lang="en-US"/>
        </a:p>
      </dgm:t>
    </dgm:pt>
    <dgm:pt modelId="{A299E4B4-78A0-48C6-B280-4ECFBBF20584}" type="sibTrans" cxnId="{5CC57FFC-78E2-4A77-A889-D85DD76F718B}">
      <dgm:prSet/>
      <dgm:spPr/>
      <dgm:t>
        <a:bodyPr/>
        <a:lstStyle/>
        <a:p>
          <a:endParaRPr lang="en-US"/>
        </a:p>
      </dgm:t>
    </dgm:pt>
    <dgm:pt modelId="{59F6831F-B7F9-4B89-B052-6A9E7AA41FA7}">
      <dgm:prSet phldrT="[Text]"/>
      <dgm:spPr/>
      <dgm:t>
        <a:bodyPr/>
        <a:lstStyle/>
        <a:p>
          <a:r>
            <a:rPr lang="en-US" dirty="0"/>
            <a:t>Use different features</a:t>
          </a:r>
        </a:p>
      </dgm:t>
    </dgm:pt>
    <dgm:pt modelId="{4E0CE505-B6E5-45C3-A814-AEABA10003AA}" type="parTrans" cxnId="{267776F0-0947-4681-A06C-5192F877A7A9}">
      <dgm:prSet/>
      <dgm:spPr/>
      <dgm:t>
        <a:bodyPr/>
        <a:lstStyle/>
        <a:p>
          <a:endParaRPr lang="en-US"/>
        </a:p>
      </dgm:t>
    </dgm:pt>
    <dgm:pt modelId="{CB99A48B-41FC-4313-9FE9-CD5B21C3301B}" type="sibTrans" cxnId="{267776F0-0947-4681-A06C-5192F877A7A9}">
      <dgm:prSet/>
      <dgm:spPr/>
      <dgm:t>
        <a:bodyPr/>
        <a:lstStyle/>
        <a:p>
          <a:endParaRPr lang="en-US"/>
        </a:p>
      </dgm:t>
    </dgm:pt>
    <dgm:pt modelId="{8B1D2B04-1D2F-4672-9DD5-DF404DEA34FB}" type="pres">
      <dgm:prSet presAssocID="{F8CD2703-5C0A-4847-82FF-849375D5EF5E}" presName="Name0" presStyleCnt="0">
        <dgm:presLayoutVars>
          <dgm:dir/>
          <dgm:animLvl val="lvl"/>
          <dgm:resizeHandles val="exact"/>
        </dgm:presLayoutVars>
      </dgm:prSet>
      <dgm:spPr/>
    </dgm:pt>
    <dgm:pt modelId="{D065A352-26C7-4A0F-BCA0-C68B3DD32E24}" type="pres">
      <dgm:prSet presAssocID="{022A499C-4FEC-4668-AE0F-6DD05CED33A0}" presName="composite" presStyleCnt="0"/>
      <dgm:spPr/>
    </dgm:pt>
    <dgm:pt modelId="{FE121DCE-F767-4F2A-9354-43E0842533B7}" type="pres">
      <dgm:prSet presAssocID="{022A499C-4FEC-4668-AE0F-6DD05CED33A0}" presName="parTx" presStyleLbl="alignNode1" presStyleIdx="0" presStyleCnt="3">
        <dgm:presLayoutVars>
          <dgm:chMax val="0"/>
          <dgm:chPref val="0"/>
          <dgm:bulletEnabled val="1"/>
        </dgm:presLayoutVars>
      </dgm:prSet>
      <dgm:spPr/>
    </dgm:pt>
    <dgm:pt modelId="{3E2FFE0D-2208-4233-BA6D-3F049E3A621F}" type="pres">
      <dgm:prSet presAssocID="{022A499C-4FEC-4668-AE0F-6DD05CED33A0}" presName="desTx" presStyleLbl="alignAccFollowNode1" presStyleIdx="0" presStyleCnt="3">
        <dgm:presLayoutVars>
          <dgm:bulletEnabled val="1"/>
        </dgm:presLayoutVars>
      </dgm:prSet>
      <dgm:spPr/>
    </dgm:pt>
    <dgm:pt modelId="{C6FABFA9-6E7A-43F9-881B-B4BE074419D3}" type="pres">
      <dgm:prSet presAssocID="{233E8C00-5C4C-43A0-86C4-C1C31542D367}" presName="space" presStyleCnt="0"/>
      <dgm:spPr/>
    </dgm:pt>
    <dgm:pt modelId="{F237CE29-7399-4F8F-B5E4-09AD77DB5079}" type="pres">
      <dgm:prSet presAssocID="{E7845668-3AAF-4B7C-AC5B-DB22A8EA9642}" presName="composite" presStyleCnt="0"/>
      <dgm:spPr/>
    </dgm:pt>
    <dgm:pt modelId="{9ADC1191-7A8D-409D-ABF7-597AE9226FCB}" type="pres">
      <dgm:prSet presAssocID="{E7845668-3AAF-4B7C-AC5B-DB22A8EA9642}" presName="parTx" presStyleLbl="alignNode1" presStyleIdx="1" presStyleCnt="3">
        <dgm:presLayoutVars>
          <dgm:chMax val="0"/>
          <dgm:chPref val="0"/>
          <dgm:bulletEnabled val="1"/>
        </dgm:presLayoutVars>
      </dgm:prSet>
      <dgm:spPr/>
    </dgm:pt>
    <dgm:pt modelId="{CA75C6A5-41BE-4E4E-B9E7-601DF0D9F9C0}" type="pres">
      <dgm:prSet presAssocID="{E7845668-3AAF-4B7C-AC5B-DB22A8EA9642}" presName="desTx" presStyleLbl="alignAccFollowNode1" presStyleIdx="1" presStyleCnt="3">
        <dgm:presLayoutVars>
          <dgm:bulletEnabled val="1"/>
        </dgm:presLayoutVars>
      </dgm:prSet>
      <dgm:spPr/>
    </dgm:pt>
    <dgm:pt modelId="{E7BC01AD-A398-49C2-B73F-94260EB36996}" type="pres">
      <dgm:prSet presAssocID="{3D22DD46-4911-4298-B954-EF2E588D23FB}" presName="space" presStyleCnt="0"/>
      <dgm:spPr/>
    </dgm:pt>
    <dgm:pt modelId="{82666C40-7A6F-48D1-B2B6-4F162619AE00}" type="pres">
      <dgm:prSet presAssocID="{20C9D6C5-1C53-4500-A079-DC1EB8570229}" presName="composite" presStyleCnt="0"/>
      <dgm:spPr/>
    </dgm:pt>
    <dgm:pt modelId="{DDBF97FC-9848-4153-A25E-A4744ADAB1F5}" type="pres">
      <dgm:prSet presAssocID="{20C9D6C5-1C53-4500-A079-DC1EB8570229}" presName="parTx" presStyleLbl="alignNode1" presStyleIdx="2" presStyleCnt="3">
        <dgm:presLayoutVars>
          <dgm:chMax val="0"/>
          <dgm:chPref val="0"/>
          <dgm:bulletEnabled val="1"/>
        </dgm:presLayoutVars>
      </dgm:prSet>
      <dgm:spPr/>
    </dgm:pt>
    <dgm:pt modelId="{A81DE52E-0645-49B4-80F1-3DC56F220C95}" type="pres">
      <dgm:prSet presAssocID="{20C9D6C5-1C53-4500-A079-DC1EB8570229}" presName="desTx" presStyleLbl="alignAccFollowNode1" presStyleIdx="2" presStyleCnt="3">
        <dgm:presLayoutVars>
          <dgm:bulletEnabled val="1"/>
        </dgm:presLayoutVars>
      </dgm:prSet>
      <dgm:spPr/>
    </dgm:pt>
  </dgm:ptLst>
  <dgm:cxnLst>
    <dgm:cxn modelId="{F11B0F06-5B61-40F8-B168-CBD03DA4E8B3}" type="presOf" srcId="{07EA5DA0-6C6A-4ED6-8993-B390D4D04747}" destId="{3E2FFE0D-2208-4233-BA6D-3F049E3A621F}" srcOrd="0" destOrd="0" presId="urn:microsoft.com/office/officeart/2005/8/layout/hList1"/>
    <dgm:cxn modelId="{05298F09-BA00-417A-8A85-EF25D49D0E07}" type="presOf" srcId="{F85D2AE7-FFC4-490D-8927-15491BC21DA0}" destId="{CA75C6A5-41BE-4E4E-B9E7-601DF0D9F9C0}" srcOrd="0" destOrd="0" presId="urn:microsoft.com/office/officeart/2005/8/layout/hList1"/>
    <dgm:cxn modelId="{FBB94125-8922-41AD-BE28-2D9CEBB1052F}" srcId="{E7845668-3AAF-4B7C-AC5B-DB22A8EA9642}" destId="{F85D2AE7-FFC4-490D-8927-15491BC21DA0}" srcOrd="0" destOrd="0" parTransId="{BE3E8465-6247-4BD5-96F2-7D1F0B69F91D}" sibTransId="{B6DE28C6-2854-4E11-9FA6-023658E6026E}"/>
    <dgm:cxn modelId="{407DDC40-CC78-4DFF-AFBE-459E674421F5}" type="presOf" srcId="{E7845668-3AAF-4B7C-AC5B-DB22A8EA9642}" destId="{9ADC1191-7A8D-409D-ABF7-597AE9226FCB}" srcOrd="0" destOrd="0" presId="urn:microsoft.com/office/officeart/2005/8/layout/hList1"/>
    <dgm:cxn modelId="{30463357-F06D-4306-8BFA-1910D0D38894}" srcId="{F8CD2703-5C0A-4847-82FF-849375D5EF5E}" destId="{E7845668-3AAF-4B7C-AC5B-DB22A8EA9642}" srcOrd="1" destOrd="0" parTransId="{D60AFBFE-AB3B-420C-A564-397D29059DB9}" sibTransId="{3D22DD46-4911-4298-B954-EF2E588D23FB}"/>
    <dgm:cxn modelId="{8E40AF59-E238-46EA-96FF-00221326E161}" type="presOf" srcId="{59F6831F-B7F9-4B89-B052-6A9E7AA41FA7}" destId="{A81DE52E-0645-49B4-80F1-3DC56F220C95}" srcOrd="0" destOrd="0" presId="urn:microsoft.com/office/officeart/2005/8/layout/hList1"/>
    <dgm:cxn modelId="{9F0B3CAC-05D0-4B92-8DBA-2BC8C1805B3F}" type="presOf" srcId="{022A499C-4FEC-4668-AE0F-6DD05CED33A0}" destId="{FE121DCE-F767-4F2A-9354-43E0842533B7}" srcOrd="0" destOrd="0" presId="urn:microsoft.com/office/officeart/2005/8/layout/hList1"/>
    <dgm:cxn modelId="{C20633C8-71B1-44B1-93D5-E75287D8C4EB}" srcId="{022A499C-4FEC-4668-AE0F-6DD05CED33A0}" destId="{07EA5DA0-6C6A-4ED6-8993-B390D4D04747}" srcOrd="0" destOrd="0" parTransId="{FE905EB3-525F-4270-8C79-C81659AA1B82}" sibTransId="{3487E344-5DE5-4949-AC94-7FCDC65916F8}"/>
    <dgm:cxn modelId="{702D10E1-9BC2-41F3-A67B-853E9430305C}" type="presOf" srcId="{20C9D6C5-1C53-4500-A079-DC1EB8570229}" destId="{DDBF97FC-9848-4153-A25E-A4744ADAB1F5}" srcOrd="0" destOrd="0" presId="urn:microsoft.com/office/officeart/2005/8/layout/hList1"/>
    <dgm:cxn modelId="{434E65ED-F7DC-4048-BCC4-C92E8FA323E5}" type="presOf" srcId="{F8CD2703-5C0A-4847-82FF-849375D5EF5E}" destId="{8B1D2B04-1D2F-4672-9DD5-DF404DEA34FB}" srcOrd="0" destOrd="0" presId="urn:microsoft.com/office/officeart/2005/8/layout/hList1"/>
    <dgm:cxn modelId="{267776F0-0947-4681-A06C-5192F877A7A9}" srcId="{20C9D6C5-1C53-4500-A079-DC1EB8570229}" destId="{59F6831F-B7F9-4B89-B052-6A9E7AA41FA7}" srcOrd="0" destOrd="0" parTransId="{4E0CE505-B6E5-45C3-A814-AEABA10003AA}" sibTransId="{CB99A48B-41FC-4313-9FE9-CD5B21C3301B}"/>
    <dgm:cxn modelId="{31C5CFFB-F480-4023-A1E0-118561153A5B}" srcId="{F8CD2703-5C0A-4847-82FF-849375D5EF5E}" destId="{022A499C-4FEC-4668-AE0F-6DD05CED33A0}" srcOrd="0" destOrd="0" parTransId="{0E00215E-FFFF-4E61-8EEB-2EB343DFFE37}" sibTransId="{233E8C00-5C4C-43A0-86C4-C1C31542D367}"/>
    <dgm:cxn modelId="{5CC57FFC-78E2-4A77-A889-D85DD76F718B}" srcId="{F8CD2703-5C0A-4847-82FF-849375D5EF5E}" destId="{20C9D6C5-1C53-4500-A079-DC1EB8570229}" srcOrd="2" destOrd="0" parTransId="{2E42BD30-F709-49DA-BA77-B16BCE9FE222}" sibTransId="{A299E4B4-78A0-48C6-B280-4ECFBBF20584}"/>
    <dgm:cxn modelId="{9AAB2433-B10C-4520-B952-5E6CF39E1D9C}" type="presParOf" srcId="{8B1D2B04-1D2F-4672-9DD5-DF404DEA34FB}" destId="{D065A352-26C7-4A0F-BCA0-C68B3DD32E24}" srcOrd="0" destOrd="0" presId="urn:microsoft.com/office/officeart/2005/8/layout/hList1"/>
    <dgm:cxn modelId="{089BDC69-B66C-4B7D-9834-EAF727E7B90C}" type="presParOf" srcId="{D065A352-26C7-4A0F-BCA0-C68B3DD32E24}" destId="{FE121DCE-F767-4F2A-9354-43E0842533B7}" srcOrd="0" destOrd="0" presId="urn:microsoft.com/office/officeart/2005/8/layout/hList1"/>
    <dgm:cxn modelId="{01EBC5BE-E54C-4FE7-89CD-25F0B6AAD9B2}" type="presParOf" srcId="{D065A352-26C7-4A0F-BCA0-C68B3DD32E24}" destId="{3E2FFE0D-2208-4233-BA6D-3F049E3A621F}" srcOrd="1" destOrd="0" presId="urn:microsoft.com/office/officeart/2005/8/layout/hList1"/>
    <dgm:cxn modelId="{3F6EF9CA-7EA0-4AC3-B97A-B25D34B6CDDE}" type="presParOf" srcId="{8B1D2B04-1D2F-4672-9DD5-DF404DEA34FB}" destId="{C6FABFA9-6E7A-43F9-881B-B4BE074419D3}" srcOrd="1" destOrd="0" presId="urn:microsoft.com/office/officeart/2005/8/layout/hList1"/>
    <dgm:cxn modelId="{DAE47AC0-53C0-4E61-9CE8-0EE926D8C3B0}" type="presParOf" srcId="{8B1D2B04-1D2F-4672-9DD5-DF404DEA34FB}" destId="{F237CE29-7399-4F8F-B5E4-09AD77DB5079}" srcOrd="2" destOrd="0" presId="urn:microsoft.com/office/officeart/2005/8/layout/hList1"/>
    <dgm:cxn modelId="{FE38055E-8C1E-4616-80CB-5E9BB1C13475}" type="presParOf" srcId="{F237CE29-7399-4F8F-B5E4-09AD77DB5079}" destId="{9ADC1191-7A8D-409D-ABF7-597AE9226FCB}" srcOrd="0" destOrd="0" presId="urn:microsoft.com/office/officeart/2005/8/layout/hList1"/>
    <dgm:cxn modelId="{159B3CB2-7257-41B0-B7D7-6CE51ABACA96}" type="presParOf" srcId="{F237CE29-7399-4F8F-B5E4-09AD77DB5079}" destId="{CA75C6A5-41BE-4E4E-B9E7-601DF0D9F9C0}" srcOrd="1" destOrd="0" presId="urn:microsoft.com/office/officeart/2005/8/layout/hList1"/>
    <dgm:cxn modelId="{B59C1A23-EAFC-43F6-8B79-176931FFDB39}" type="presParOf" srcId="{8B1D2B04-1D2F-4672-9DD5-DF404DEA34FB}" destId="{E7BC01AD-A398-49C2-B73F-94260EB36996}" srcOrd="3" destOrd="0" presId="urn:microsoft.com/office/officeart/2005/8/layout/hList1"/>
    <dgm:cxn modelId="{91BB2E0C-288A-4A9F-AB5D-F5A8E14E973A}" type="presParOf" srcId="{8B1D2B04-1D2F-4672-9DD5-DF404DEA34FB}" destId="{82666C40-7A6F-48D1-B2B6-4F162619AE00}" srcOrd="4" destOrd="0" presId="urn:microsoft.com/office/officeart/2005/8/layout/hList1"/>
    <dgm:cxn modelId="{33DFBC6B-141A-49E6-8AE6-C227E768D027}" type="presParOf" srcId="{82666C40-7A6F-48D1-B2B6-4F162619AE00}" destId="{DDBF97FC-9848-4153-A25E-A4744ADAB1F5}" srcOrd="0" destOrd="0" presId="urn:microsoft.com/office/officeart/2005/8/layout/hList1"/>
    <dgm:cxn modelId="{2E2DAD7A-94D4-4681-A0A5-6F32E48C935F}" type="presParOf" srcId="{82666C40-7A6F-48D1-B2B6-4F162619AE00}" destId="{A81DE52E-0645-49B4-80F1-3DC56F220C9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9BDAD5-3DDA-4B3E-9FC1-23E3ACA05FA7}">
      <dsp:nvSpPr>
        <dsp:cNvPr id="0" name=""/>
        <dsp:cNvSpPr/>
      </dsp:nvSpPr>
      <dsp:spPr>
        <a:xfrm>
          <a:off x="0" y="573683"/>
          <a:ext cx="2464593" cy="147875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As expressive as decision trees</a:t>
          </a:r>
        </a:p>
      </dsp:txBody>
      <dsp:txXfrm>
        <a:off x="0" y="573683"/>
        <a:ext cx="2464593" cy="1478756"/>
      </dsp:txXfrm>
    </dsp:sp>
    <dsp:sp modelId="{47D82A18-2928-43BE-BA2E-B07E5AFF34C0}">
      <dsp:nvSpPr>
        <dsp:cNvPr id="0" name=""/>
        <dsp:cNvSpPr/>
      </dsp:nvSpPr>
      <dsp:spPr>
        <a:xfrm>
          <a:off x="2711053" y="573683"/>
          <a:ext cx="2464593" cy="147875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Easy to interpret</a:t>
          </a:r>
        </a:p>
      </dsp:txBody>
      <dsp:txXfrm>
        <a:off x="2711053" y="573683"/>
        <a:ext cx="2464593" cy="1478756"/>
      </dsp:txXfrm>
    </dsp:sp>
    <dsp:sp modelId="{74E019A2-7A52-4664-9418-AF2F2B934845}">
      <dsp:nvSpPr>
        <dsp:cNvPr id="0" name=""/>
        <dsp:cNvSpPr/>
      </dsp:nvSpPr>
      <dsp:spPr>
        <a:xfrm>
          <a:off x="5422106" y="573683"/>
          <a:ext cx="2464593" cy="147875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Easy to generate</a:t>
          </a:r>
        </a:p>
      </dsp:txBody>
      <dsp:txXfrm>
        <a:off x="5422106" y="573683"/>
        <a:ext cx="2464593" cy="1478756"/>
      </dsp:txXfrm>
    </dsp:sp>
    <dsp:sp modelId="{E877F01E-730B-4F1E-893E-1A43A9141EC3}">
      <dsp:nvSpPr>
        <dsp:cNvPr id="0" name=""/>
        <dsp:cNvSpPr/>
      </dsp:nvSpPr>
      <dsp:spPr>
        <a:xfrm>
          <a:off x="1355526" y="2298898"/>
          <a:ext cx="2464593" cy="147875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Can classify new instances rapidly</a:t>
          </a:r>
        </a:p>
      </dsp:txBody>
      <dsp:txXfrm>
        <a:off x="1355526" y="2298898"/>
        <a:ext cx="2464593" cy="1478756"/>
      </dsp:txXfrm>
    </dsp:sp>
    <dsp:sp modelId="{99C430AC-FDF9-4D4E-A338-1327E266D4D8}">
      <dsp:nvSpPr>
        <dsp:cNvPr id="0" name=""/>
        <dsp:cNvSpPr/>
      </dsp:nvSpPr>
      <dsp:spPr>
        <a:xfrm>
          <a:off x="4066579" y="2298898"/>
          <a:ext cx="2464593" cy="1478756"/>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Performance comparable to decision trees</a:t>
          </a:r>
        </a:p>
      </dsp:txBody>
      <dsp:txXfrm>
        <a:off x="4066579" y="2298898"/>
        <a:ext cx="2464593" cy="14787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121DCE-F767-4F2A-9354-43E0842533B7}">
      <dsp:nvSpPr>
        <dsp:cNvPr id="0" name=""/>
        <dsp:cNvSpPr/>
      </dsp:nvSpPr>
      <dsp:spPr>
        <a:xfrm>
          <a:off x="1905" y="431631"/>
          <a:ext cx="1857374" cy="72208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Bagging</a:t>
          </a:r>
        </a:p>
      </dsp:txBody>
      <dsp:txXfrm>
        <a:off x="1905" y="431631"/>
        <a:ext cx="1857374" cy="722081"/>
      </dsp:txXfrm>
    </dsp:sp>
    <dsp:sp modelId="{3E2FFE0D-2208-4233-BA6D-3F049E3A621F}">
      <dsp:nvSpPr>
        <dsp:cNvPr id="0" name=""/>
        <dsp:cNvSpPr/>
      </dsp:nvSpPr>
      <dsp:spPr>
        <a:xfrm>
          <a:off x="1905" y="1153712"/>
          <a:ext cx="1857374" cy="139995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Use several samples</a:t>
          </a:r>
        </a:p>
      </dsp:txBody>
      <dsp:txXfrm>
        <a:off x="1905" y="1153712"/>
        <a:ext cx="1857374" cy="1399950"/>
      </dsp:txXfrm>
    </dsp:sp>
    <dsp:sp modelId="{9ADC1191-7A8D-409D-ABF7-597AE9226FCB}">
      <dsp:nvSpPr>
        <dsp:cNvPr id="0" name=""/>
        <dsp:cNvSpPr/>
      </dsp:nvSpPr>
      <dsp:spPr>
        <a:xfrm>
          <a:off x="2119312" y="431631"/>
          <a:ext cx="1857374" cy="72208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Boosting</a:t>
          </a:r>
        </a:p>
      </dsp:txBody>
      <dsp:txXfrm>
        <a:off x="2119312" y="431631"/>
        <a:ext cx="1857374" cy="722081"/>
      </dsp:txXfrm>
    </dsp:sp>
    <dsp:sp modelId="{CA75C6A5-41BE-4E4E-B9E7-601DF0D9F9C0}">
      <dsp:nvSpPr>
        <dsp:cNvPr id="0" name=""/>
        <dsp:cNvSpPr/>
      </dsp:nvSpPr>
      <dsp:spPr>
        <a:xfrm>
          <a:off x="2119312" y="1153712"/>
          <a:ext cx="1857374" cy="139995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Increase the weight for misclassified data points</a:t>
          </a:r>
        </a:p>
      </dsp:txBody>
      <dsp:txXfrm>
        <a:off x="2119312" y="1153712"/>
        <a:ext cx="1857374" cy="1399950"/>
      </dsp:txXfrm>
    </dsp:sp>
    <dsp:sp modelId="{DDBF97FC-9848-4153-A25E-A4744ADAB1F5}">
      <dsp:nvSpPr>
        <dsp:cNvPr id="0" name=""/>
        <dsp:cNvSpPr/>
      </dsp:nvSpPr>
      <dsp:spPr>
        <a:xfrm>
          <a:off x="4236719" y="431631"/>
          <a:ext cx="1857374" cy="72208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Random Features</a:t>
          </a:r>
        </a:p>
      </dsp:txBody>
      <dsp:txXfrm>
        <a:off x="4236719" y="431631"/>
        <a:ext cx="1857374" cy="722081"/>
      </dsp:txXfrm>
    </dsp:sp>
    <dsp:sp modelId="{A81DE52E-0645-49B4-80F1-3DC56F220C95}">
      <dsp:nvSpPr>
        <dsp:cNvPr id="0" name=""/>
        <dsp:cNvSpPr/>
      </dsp:nvSpPr>
      <dsp:spPr>
        <a:xfrm>
          <a:off x="4236719" y="1153712"/>
          <a:ext cx="1857374" cy="139995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Use different features</a:t>
          </a:r>
        </a:p>
      </dsp:txBody>
      <dsp:txXfrm>
        <a:off x="4236719" y="1153712"/>
        <a:ext cx="1857374" cy="139995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AutoShape 1">
            <a:extLst>
              <a:ext uri="{FF2B5EF4-FFF2-40B4-BE49-F238E27FC236}">
                <a16:creationId xmlns:a16="http://schemas.microsoft.com/office/drawing/2014/main" id="{084682AB-614B-4CC0-80D2-67DB94A41633}"/>
              </a:ext>
            </a:extLst>
          </p:cNvPr>
          <p:cNvSpPr>
            <a:spLocks noChangeArrowheads="1"/>
          </p:cNvSpPr>
          <p:nvPr/>
        </p:nvSpPr>
        <p:spPr bwMode="auto">
          <a:xfrm>
            <a:off x="0" y="0"/>
            <a:ext cx="7315200" cy="9601200"/>
          </a:xfrm>
          <a:prstGeom prst="roundRect">
            <a:avLst>
              <a:gd name="adj" fmla="val 19"/>
            </a:avLst>
          </a:prstGeom>
          <a:solidFill>
            <a:srgbClr val="FFFFFF"/>
          </a:solidFill>
          <a:ln>
            <a:noFill/>
          </a:ln>
          <a:effectLst/>
          <a:extLst>
            <a:ext uri="{91240B29-F687-4F45-9708-019B960494DF}">
              <a14:hiddenLine xmlns:a14="http://schemas.microsoft.com/office/drawing/2010/main" w="18360"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74" name="Rectangle 2">
            <a:extLst>
              <a:ext uri="{FF2B5EF4-FFF2-40B4-BE49-F238E27FC236}">
                <a16:creationId xmlns:a16="http://schemas.microsoft.com/office/drawing/2014/main" id="{20ADFA55-8721-454E-A26E-5E0A56C5EE1C}"/>
              </a:ext>
            </a:extLst>
          </p:cNvPr>
          <p:cNvSpPr>
            <a:spLocks noGrp="1" noChangeArrowheads="1"/>
          </p:cNvSpPr>
          <p:nvPr>
            <p:ph type="body"/>
          </p:nvPr>
        </p:nvSpPr>
        <p:spPr bwMode="auto">
          <a:xfrm>
            <a:off x="973138" y="4560888"/>
            <a:ext cx="5365750" cy="431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altLang="en-US"/>
          </a:p>
        </p:txBody>
      </p:sp>
      <p:sp>
        <p:nvSpPr>
          <p:cNvPr id="3075" name="Rectangle 3">
            <a:extLst>
              <a:ext uri="{FF2B5EF4-FFF2-40B4-BE49-F238E27FC236}">
                <a16:creationId xmlns:a16="http://schemas.microsoft.com/office/drawing/2014/main" id="{CAD3EFC4-5C46-4F21-BAC4-23C80FB17CEA}"/>
              </a:ext>
            </a:extLst>
          </p:cNvPr>
          <p:cNvSpPr>
            <a:spLocks noGrp="1" noRot="1" noChangeAspect="1" noChangeArrowheads="1"/>
          </p:cNvSpPr>
          <p:nvPr>
            <p:ph type="sldImg"/>
          </p:nvPr>
        </p:nvSpPr>
        <p:spPr bwMode="auto">
          <a:xfrm>
            <a:off x="1270000" y="728663"/>
            <a:ext cx="4778375" cy="3582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9C5A6EE-2107-4610-A3EE-3D7D4253C8CF}"/>
              </a:ext>
            </a:extLst>
          </p:cNvPr>
          <p:cNvSpPr>
            <a:spLocks noGrp="1" noChangeArrowheads="1"/>
          </p:cNvSpPr>
          <p:nvPr>
            <p:ph type="sldNum"/>
          </p:nvPr>
        </p:nvSpPr>
        <p:spPr>
          <a:ln/>
        </p:spPr>
        <p:txBody>
          <a:bodyPr/>
          <a:lstStyle/>
          <a:p>
            <a:fld id="{0EAF9E2E-023C-4A8D-996B-ED8627AE5C58}" type="slidenum">
              <a:rPr lang="en-US" altLang="en-US"/>
              <a:pPr/>
              <a:t>1</a:t>
            </a:fld>
            <a:endParaRPr lang="en-US" altLang="en-US"/>
          </a:p>
        </p:txBody>
      </p:sp>
      <p:sp>
        <p:nvSpPr>
          <p:cNvPr id="77825" name="Rectangle 1">
            <a:extLst>
              <a:ext uri="{FF2B5EF4-FFF2-40B4-BE49-F238E27FC236}">
                <a16:creationId xmlns:a16="http://schemas.microsoft.com/office/drawing/2014/main" id="{9E2F1D6F-3701-48F2-860A-7FDFCFE5FE41}"/>
              </a:ext>
            </a:extLst>
          </p:cNvPr>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7826" name="Rectangle 2">
            <a:extLst>
              <a:ext uri="{FF2B5EF4-FFF2-40B4-BE49-F238E27FC236}">
                <a16:creationId xmlns:a16="http://schemas.microsoft.com/office/drawing/2014/main" id="{54E14DE4-C6AA-4E5B-B597-F7D16B910F69}"/>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353" name="Rectangle 1">
            <a:extLst>
              <a:ext uri="{FF2B5EF4-FFF2-40B4-BE49-F238E27FC236}">
                <a16:creationId xmlns:a16="http://schemas.microsoft.com/office/drawing/2014/main" id="{F48AEDD1-65D6-45BA-81CE-32C7B8498158}"/>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0354" name="Rectangle 2">
            <a:extLst>
              <a:ext uri="{FF2B5EF4-FFF2-40B4-BE49-F238E27FC236}">
                <a16:creationId xmlns:a16="http://schemas.microsoft.com/office/drawing/2014/main" id="{FFB11516-38C6-4A5E-B7BB-A0DF9762ABF4}"/>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377" name="Rectangle 1">
            <a:extLst>
              <a:ext uri="{FF2B5EF4-FFF2-40B4-BE49-F238E27FC236}">
                <a16:creationId xmlns:a16="http://schemas.microsoft.com/office/drawing/2014/main" id="{D1D65336-30DD-46D6-9BBD-12FA20AB0539}"/>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1378" name="Rectangle 2">
            <a:extLst>
              <a:ext uri="{FF2B5EF4-FFF2-40B4-BE49-F238E27FC236}">
                <a16:creationId xmlns:a16="http://schemas.microsoft.com/office/drawing/2014/main" id="{C70D0BCC-7746-4731-9D31-C2114315C095}"/>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01" name="Rectangle 1">
            <a:extLst>
              <a:ext uri="{FF2B5EF4-FFF2-40B4-BE49-F238E27FC236}">
                <a16:creationId xmlns:a16="http://schemas.microsoft.com/office/drawing/2014/main" id="{39646BAF-E61B-4502-B73C-92C23FD26A25}"/>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02" name="Rectangle 2">
            <a:extLst>
              <a:ext uri="{FF2B5EF4-FFF2-40B4-BE49-F238E27FC236}">
                <a16:creationId xmlns:a16="http://schemas.microsoft.com/office/drawing/2014/main" id="{B6BCA1D2-942B-4F1F-B3F8-E29EE8AF97B4}"/>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425" name="Rectangle 1">
            <a:extLst>
              <a:ext uri="{FF2B5EF4-FFF2-40B4-BE49-F238E27FC236}">
                <a16:creationId xmlns:a16="http://schemas.microsoft.com/office/drawing/2014/main" id="{397CACFB-AACE-4B8C-BD9E-62B5FBAEDDBD}"/>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3426" name="Rectangle 2">
            <a:extLst>
              <a:ext uri="{FF2B5EF4-FFF2-40B4-BE49-F238E27FC236}">
                <a16:creationId xmlns:a16="http://schemas.microsoft.com/office/drawing/2014/main" id="{53CB58E8-201D-42DD-ACA9-58C96155E1A7}"/>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449" name="Rectangle 1">
            <a:extLst>
              <a:ext uri="{FF2B5EF4-FFF2-40B4-BE49-F238E27FC236}">
                <a16:creationId xmlns:a16="http://schemas.microsoft.com/office/drawing/2014/main" id="{8A9CDB12-EE5D-4633-8DD4-C84D2B652784}"/>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4450" name="Rectangle 2">
            <a:extLst>
              <a:ext uri="{FF2B5EF4-FFF2-40B4-BE49-F238E27FC236}">
                <a16:creationId xmlns:a16="http://schemas.microsoft.com/office/drawing/2014/main" id="{114E7163-8201-4112-8429-B7062EDCDA3E}"/>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5473" name="Rectangle 1">
            <a:extLst>
              <a:ext uri="{FF2B5EF4-FFF2-40B4-BE49-F238E27FC236}">
                <a16:creationId xmlns:a16="http://schemas.microsoft.com/office/drawing/2014/main" id="{D820D363-4064-465E-9099-6142C8C53192}"/>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5474" name="Rectangle 2">
            <a:extLst>
              <a:ext uri="{FF2B5EF4-FFF2-40B4-BE49-F238E27FC236}">
                <a16:creationId xmlns:a16="http://schemas.microsoft.com/office/drawing/2014/main" id="{5596019A-A556-40E9-810E-6C647F9A3915}"/>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7" name="Rectangle 1">
            <a:extLst>
              <a:ext uri="{FF2B5EF4-FFF2-40B4-BE49-F238E27FC236}">
                <a16:creationId xmlns:a16="http://schemas.microsoft.com/office/drawing/2014/main" id="{F73CEB33-A7FB-41C6-B245-513FDB1557BB}"/>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6498" name="Rectangle 2">
            <a:extLst>
              <a:ext uri="{FF2B5EF4-FFF2-40B4-BE49-F238E27FC236}">
                <a16:creationId xmlns:a16="http://schemas.microsoft.com/office/drawing/2014/main" id="{939A5F42-75F4-4C6C-8D9C-767449312932}"/>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7521" name="Rectangle 1">
            <a:extLst>
              <a:ext uri="{FF2B5EF4-FFF2-40B4-BE49-F238E27FC236}">
                <a16:creationId xmlns:a16="http://schemas.microsoft.com/office/drawing/2014/main" id="{7AF3C27C-2C0C-4190-BC64-977556FC44C7}"/>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7522" name="Rectangle 2">
            <a:extLst>
              <a:ext uri="{FF2B5EF4-FFF2-40B4-BE49-F238E27FC236}">
                <a16:creationId xmlns:a16="http://schemas.microsoft.com/office/drawing/2014/main" id="{BDFF69CF-256A-4B80-B3AE-CBB5F49C4AF8}"/>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8545" name="Rectangle 1">
            <a:extLst>
              <a:ext uri="{FF2B5EF4-FFF2-40B4-BE49-F238E27FC236}">
                <a16:creationId xmlns:a16="http://schemas.microsoft.com/office/drawing/2014/main" id="{8A79452C-7B21-4AA7-98C5-6FA08C25B3D6}"/>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8546" name="Rectangle 2">
            <a:extLst>
              <a:ext uri="{FF2B5EF4-FFF2-40B4-BE49-F238E27FC236}">
                <a16:creationId xmlns:a16="http://schemas.microsoft.com/office/drawing/2014/main" id="{A3B113BD-523A-4308-84E1-965642055528}"/>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9569" name="Rectangle 1">
            <a:extLst>
              <a:ext uri="{FF2B5EF4-FFF2-40B4-BE49-F238E27FC236}">
                <a16:creationId xmlns:a16="http://schemas.microsoft.com/office/drawing/2014/main" id="{E51C6B20-AC7F-44DF-AF54-746DDD9ED918}"/>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9570" name="Rectangle 2">
            <a:extLst>
              <a:ext uri="{FF2B5EF4-FFF2-40B4-BE49-F238E27FC236}">
                <a16:creationId xmlns:a16="http://schemas.microsoft.com/office/drawing/2014/main" id="{B5E5B892-E533-47E3-8325-485885092B53}"/>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7" name="Rectangle 1">
            <a:extLst>
              <a:ext uri="{FF2B5EF4-FFF2-40B4-BE49-F238E27FC236}">
                <a16:creationId xmlns:a16="http://schemas.microsoft.com/office/drawing/2014/main" id="{4B9A7242-1E94-4167-90B0-7B50B1C0E8D2}"/>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1138" name="Rectangle 2">
            <a:extLst>
              <a:ext uri="{FF2B5EF4-FFF2-40B4-BE49-F238E27FC236}">
                <a16:creationId xmlns:a16="http://schemas.microsoft.com/office/drawing/2014/main" id="{249980CD-7524-43F0-9893-94FA865C2110}"/>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0593" name="Rectangle 1">
            <a:extLst>
              <a:ext uri="{FF2B5EF4-FFF2-40B4-BE49-F238E27FC236}">
                <a16:creationId xmlns:a16="http://schemas.microsoft.com/office/drawing/2014/main" id="{85116CCD-DF15-4BEB-B468-2C5230C47409}"/>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0594" name="Rectangle 2">
            <a:extLst>
              <a:ext uri="{FF2B5EF4-FFF2-40B4-BE49-F238E27FC236}">
                <a16:creationId xmlns:a16="http://schemas.microsoft.com/office/drawing/2014/main" id="{3875B58E-3B31-48FD-84F9-F04447B0F68E}"/>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617" name="Rectangle 1">
            <a:extLst>
              <a:ext uri="{FF2B5EF4-FFF2-40B4-BE49-F238E27FC236}">
                <a16:creationId xmlns:a16="http://schemas.microsoft.com/office/drawing/2014/main" id="{4EF4C910-A1A3-449C-818B-3BC8D336B3AE}"/>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1618" name="Rectangle 2">
            <a:extLst>
              <a:ext uri="{FF2B5EF4-FFF2-40B4-BE49-F238E27FC236}">
                <a16:creationId xmlns:a16="http://schemas.microsoft.com/office/drawing/2014/main" id="{D46A3D6B-06A6-4DD4-90A3-59A2965A2AA1}"/>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1" name="Rectangle 1">
            <a:extLst>
              <a:ext uri="{FF2B5EF4-FFF2-40B4-BE49-F238E27FC236}">
                <a16:creationId xmlns:a16="http://schemas.microsoft.com/office/drawing/2014/main" id="{88008B94-FFB9-403F-A0C8-E53DDD9581FB}"/>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642" name="Rectangle 2">
            <a:extLst>
              <a:ext uri="{FF2B5EF4-FFF2-40B4-BE49-F238E27FC236}">
                <a16:creationId xmlns:a16="http://schemas.microsoft.com/office/drawing/2014/main" id="{CAC6FAE3-5417-4BAE-89F6-46EE56366B35}"/>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3665" name="Rectangle 1">
            <a:extLst>
              <a:ext uri="{FF2B5EF4-FFF2-40B4-BE49-F238E27FC236}">
                <a16:creationId xmlns:a16="http://schemas.microsoft.com/office/drawing/2014/main" id="{A45573CD-404E-4AB0-A0F1-90EA8DF19A75}"/>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3666" name="Rectangle 2">
            <a:extLst>
              <a:ext uri="{FF2B5EF4-FFF2-40B4-BE49-F238E27FC236}">
                <a16:creationId xmlns:a16="http://schemas.microsoft.com/office/drawing/2014/main" id="{3F29B202-A081-45F8-8195-AC28CC370A71}"/>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689" name="Rectangle 1">
            <a:extLst>
              <a:ext uri="{FF2B5EF4-FFF2-40B4-BE49-F238E27FC236}">
                <a16:creationId xmlns:a16="http://schemas.microsoft.com/office/drawing/2014/main" id="{55AFC000-CDE7-4E6F-A1AC-F0889D23B6FE}"/>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4690" name="Rectangle 2">
            <a:extLst>
              <a:ext uri="{FF2B5EF4-FFF2-40B4-BE49-F238E27FC236}">
                <a16:creationId xmlns:a16="http://schemas.microsoft.com/office/drawing/2014/main" id="{071CF8BF-7336-4A25-8AF5-BDC784062987}"/>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3" name="Rectangle 1">
            <a:extLst>
              <a:ext uri="{FF2B5EF4-FFF2-40B4-BE49-F238E27FC236}">
                <a16:creationId xmlns:a16="http://schemas.microsoft.com/office/drawing/2014/main" id="{BFDF4A1C-9E43-4292-8C42-41DEE02FFCFA}"/>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5714" name="Rectangle 2">
            <a:extLst>
              <a:ext uri="{FF2B5EF4-FFF2-40B4-BE49-F238E27FC236}">
                <a16:creationId xmlns:a16="http://schemas.microsoft.com/office/drawing/2014/main" id="{1D90D841-C1D0-4A19-B614-EB1C8FA5451C}"/>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737" name="Rectangle 1">
            <a:extLst>
              <a:ext uri="{FF2B5EF4-FFF2-40B4-BE49-F238E27FC236}">
                <a16:creationId xmlns:a16="http://schemas.microsoft.com/office/drawing/2014/main" id="{04F2F637-9EB0-4C5C-B533-96673ABBEE1F}"/>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6738" name="Rectangle 2">
            <a:extLst>
              <a:ext uri="{FF2B5EF4-FFF2-40B4-BE49-F238E27FC236}">
                <a16:creationId xmlns:a16="http://schemas.microsoft.com/office/drawing/2014/main" id="{43060963-3884-4435-B4DE-9CE84D958F52}"/>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7761" name="Rectangle 1">
            <a:extLst>
              <a:ext uri="{FF2B5EF4-FFF2-40B4-BE49-F238E27FC236}">
                <a16:creationId xmlns:a16="http://schemas.microsoft.com/office/drawing/2014/main" id="{1A7174D8-6157-4B6C-B633-0C064C35A614}"/>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7762" name="Rectangle 2">
            <a:extLst>
              <a:ext uri="{FF2B5EF4-FFF2-40B4-BE49-F238E27FC236}">
                <a16:creationId xmlns:a16="http://schemas.microsoft.com/office/drawing/2014/main" id="{A94AB0D1-FCF7-441C-BBF4-D90F45BAE91B}"/>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8785" name="Rectangle 1">
            <a:extLst>
              <a:ext uri="{FF2B5EF4-FFF2-40B4-BE49-F238E27FC236}">
                <a16:creationId xmlns:a16="http://schemas.microsoft.com/office/drawing/2014/main" id="{2141C362-82D5-40EE-B915-AB37D68427BA}"/>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8786" name="Rectangle 2">
            <a:extLst>
              <a:ext uri="{FF2B5EF4-FFF2-40B4-BE49-F238E27FC236}">
                <a16:creationId xmlns:a16="http://schemas.microsoft.com/office/drawing/2014/main" id="{97FE1979-855A-47A7-B745-6FB45D99CFFC}"/>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7" name="Rectangle 1">
            <a:extLst>
              <a:ext uri="{FF2B5EF4-FFF2-40B4-BE49-F238E27FC236}">
                <a16:creationId xmlns:a16="http://schemas.microsoft.com/office/drawing/2014/main" id="{4B9A7242-1E94-4167-90B0-7B50B1C0E8D2}"/>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1138" name="Rectangle 2">
            <a:extLst>
              <a:ext uri="{FF2B5EF4-FFF2-40B4-BE49-F238E27FC236}">
                <a16:creationId xmlns:a16="http://schemas.microsoft.com/office/drawing/2014/main" id="{249980CD-7524-43F0-9893-94FA865C2110}"/>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73850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1" name="Rectangle 1">
            <a:extLst>
              <a:ext uri="{FF2B5EF4-FFF2-40B4-BE49-F238E27FC236}">
                <a16:creationId xmlns:a16="http://schemas.microsoft.com/office/drawing/2014/main" id="{A17ED413-5614-4C65-834C-451D6DF07B00}"/>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62" name="Rectangle 2">
            <a:extLst>
              <a:ext uri="{FF2B5EF4-FFF2-40B4-BE49-F238E27FC236}">
                <a16:creationId xmlns:a16="http://schemas.microsoft.com/office/drawing/2014/main" id="{3B1B186F-C9FE-4C7F-A7ED-94504FA7015D}"/>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0833" name="Rectangle 1">
            <a:extLst>
              <a:ext uri="{FF2B5EF4-FFF2-40B4-BE49-F238E27FC236}">
                <a16:creationId xmlns:a16="http://schemas.microsoft.com/office/drawing/2014/main" id="{2A54643D-D560-45CE-8EF3-74F896B1E20F}"/>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0834" name="Rectangle 2">
            <a:extLst>
              <a:ext uri="{FF2B5EF4-FFF2-40B4-BE49-F238E27FC236}">
                <a16:creationId xmlns:a16="http://schemas.microsoft.com/office/drawing/2014/main" id="{A5571979-9718-45CE-A1AE-A1B2FCC6237C}"/>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1857" name="Rectangle 1">
            <a:extLst>
              <a:ext uri="{FF2B5EF4-FFF2-40B4-BE49-F238E27FC236}">
                <a16:creationId xmlns:a16="http://schemas.microsoft.com/office/drawing/2014/main" id="{75FCE458-6D5A-48D5-B211-3DD546607C7C}"/>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1858" name="Rectangle 2">
            <a:extLst>
              <a:ext uri="{FF2B5EF4-FFF2-40B4-BE49-F238E27FC236}">
                <a16:creationId xmlns:a16="http://schemas.microsoft.com/office/drawing/2014/main" id="{3085F78B-7853-447F-9B0A-B259F2744936}"/>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81" name="Rectangle 1">
            <a:extLst>
              <a:ext uri="{FF2B5EF4-FFF2-40B4-BE49-F238E27FC236}">
                <a16:creationId xmlns:a16="http://schemas.microsoft.com/office/drawing/2014/main" id="{C6D5042F-B3F4-4F43-B5B8-639C6D96299C}"/>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2882" name="Rectangle 2">
            <a:extLst>
              <a:ext uri="{FF2B5EF4-FFF2-40B4-BE49-F238E27FC236}">
                <a16:creationId xmlns:a16="http://schemas.microsoft.com/office/drawing/2014/main" id="{DABCD906-F958-44F7-B069-1800C00B2902}"/>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3905" name="Rectangle 1">
            <a:extLst>
              <a:ext uri="{FF2B5EF4-FFF2-40B4-BE49-F238E27FC236}">
                <a16:creationId xmlns:a16="http://schemas.microsoft.com/office/drawing/2014/main" id="{F50E1DC4-A406-452D-8122-897A88ED0BC9}"/>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3906" name="Rectangle 2">
            <a:extLst>
              <a:ext uri="{FF2B5EF4-FFF2-40B4-BE49-F238E27FC236}">
                <a16:creationId xmlns:a16="http://schemas.microsoft.com/office/drawing/2014/main" id="{98D02255-4D04-4E3F-AF4C-AE6A3CF63A35}"/>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4929" name="Rectangle 1">
            <a:extLst>
              <a:ext uri="{FF2B5EF4-FFF2-40B4-BE49-F238E27FC236}">
                <a16:creationId xmlns:a16="http://schemas.microsoft.com/office/drawing/2014/main" id="{A8E44F08-13EF-4CCC-A92A-FDBD4A4542BE}"/>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4930" name="Rectangle 2">
            <a:extLst>
              <a:ext uri="{FF2B5EF4-FFF2-40B4-BE49-F238E27FC236}">
                <a16:creationId xmlns:a16="http://schemas.microsoft.com/office/drawing/2014/main" id="{90F831BC-4462-486D-96B4-F2F67C9F3928}"/>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953" name="Rectangle 1">
            <a:extLst>
              <a:ext uri="{FF2B5EF4-FFF2-40B4-BE49-F238E27FC236}">
                <a16:creationId xmlns:a16="http://schemas.microsoft.com/office/drawing/2014/main" id="{83E6D1E5-CAB0-442F-97A3-8B0BF7AC7636}"/>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5954" name="Rectangle 2">
            <a:extLst>
              <a:ext uri="{FF2B5EF4-FFF2-40B4-BE49-F238E27FC236}">
                <a16:creationId xmlns:a16="http://schemas.microsoft.com/office/drawing/2014/main" id="{E206F246-56B4-4CEC-895C-93C742759B95}"/>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6977" name="Rectangle 1">
            <a:extLst>
              <a:ext uri="{FF2B5EF4-FFF2-40B4-BE49-F238E27FC236}">
                <a16:creationId xmlns:a16="http://schemas.microsoft.com/office/drawing/2014/main" id="{23587B32-5056-476F-A099-A7562F2BC1BE}"/>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6978" name="Rectangle 2">
            <a:extLst>
              <a:ext uri="{FF2B5EF4-FFF2-40B4-BE49-F238E27FC236}">
                <a16:creationId xmlns:a16="http://schemas.microsoft.com/office/drawing/2014/main" id="{8E4B027A-27E1-46E5-96A8-8C6B2862BC53}"/>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7" name="Rectangle 1">
            <a:extLst>
              <a:ext uri="{FF2B5EF4-FFF2-40B4-BE49-F238E27FC236}">
                <a16:creationId xmlns:a16="http://schemas.microsoft.com/office/drawing/2014/main" id="{4B9A7242-1E94-4167-90B0-7B50B1C0E8D2}"/>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1138" name="Rectangle 2">
            <a:extLst>
              <a:ext uri="{FF2B5EF4-FFF2-40B4-BE49-F238E27FC236}">
                <a16:creationId xmlns:a16="http://schemas.microsoft.com/office/drawing/2014/main" id="{249980CD-7524-43F0-9893-94FA865C2110}"/>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3053274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6DDC4A-28AC-4BB0-A17C-4732441B2B82}" type="slidenum">
              <a:rPr lang="en-US" smtClean="0"/>
              <a:pPr/>
              <a:t>39</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0049" name="Rectangle 1">
            <a:extLst>
              <a:ext uri="{FF2B5EF4-FFF2-40B4-BE49-F238E27FC236}">
                <a16:creationId xmlns:a16="http://schemas.microsoft.com/office/drawing/2014/main" id="{7DE14F4C-0996-47F9-9357-6EC0CCA88BC0}"/>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0050" name="Rectangle 2">
            <a:extLst>
              <a:ext uri="{FF2B5EF4-FFF2-40B4-BE49-F238E27FC236}">
                <a16:creationId xmlns:a16="http://schemas.microsoft.com/office/drawing/2014/main" id="{3703E131-7FC2-4950-A9D5-6190221724DE}"/>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09" name="Rectangle 1">
            <a:extLst>
              <a:ext uri="{FF2B5EF4-FFF2-40B4-BE49-F238E27FC236}">
                <a16:creationId xmlns:a16="http://schemas.microsoft.com/office/drawing/2014/main" id="{034413A6-FB33-4762-8CDF-4D7F4D1AE687}"/>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4210" name="Rectangle 2">
            <a:extLst>
              <a:ext uri="{FF2B5EF4-FFF2-40B4-BE49-F238E27FC236}">
                <a16:creationId xmlns:a16="http://schemas.microsoft.com/office/drawing/2014/main" id="{94DBCEEA-D418-47BC-923A-169CF8CB7F27}"/>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1073" name="Rectangle 1">
            <a:extLst>
              <a:ext uri="{FF2B5EF4-FFF2-40B4-BE49-F238E27FC236}">
                <a16:creationId xmlns:a16="http://schemas.microsoft.com/office/drawing/2014/main" id="{1E13C10B-E55A-4DA4-9677-15AC0B79620F}"/>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1074" name="Rectangle 2">
            <a:extLst>
              <a:ext uri="{FF2B5EF4-FFF2-40B4-BE49-F238E27FC236}">
                <a16:creationId xmlns:a16="http://schemas.microsoft.com/office/drawing/2014/main" id="{E05781FF-0E0A-45D5-801A-28003FF8550D}"/>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2097" name="Rectangle 1">
            <a:extLst>
              <a:ext uri="{FF2B5EF4-FFF2-40B4-BE49-F238E27FC236}">
                <a16:creationId xmlns:a16="http://schemas.microsoft.com/office/drawing/2014/main" id="{551A61FA-CB68-4E9F-8E65-C0D181FBE16B}"/>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2098" name="Rectangle 2">
            <a:extLst>
              <a:ext uri="{FF2B5EF4-FFF2-40B4-BE49-F238E27FC236}">
                <a16:creationId xmlns:a16="http://schemas.microsoft.com/office/drawing/2014/main" id="{412DB797-3DB3-4784-BAF4-F660CA9925F2}"/>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21" name="Rectangle 1">
            <a:extLst>
              <a:ext uri="{FF2B5EF4-FFF2-40B4-BE49-F238E27FC236}">
                <a16:creationId xmlns:a16="http://schemas.microsoft.com/office/drawing/2014/main" id="{EA01F8EF-FDAC-432B-B0FD-7970501F2534}"/>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22" name="Rectangle 2">
            <a:extLst>
              <a:ext uri="{FF2B5EF4-FFF2-40B4-BE49-F238E27FC236}">
                <a16:creationId xmlns:a16="http://schemas.microsoft.com/office/drawing/2014/main" id="{3AE8779B-07DD-424E-8839-BC15F5712923}"/>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4145" name="Rectangle 1">
            <a:extLst>
              <a:ext uri="{FF2B5EF4-FFF2-40B4-BE49-F238E27FC236}">
                <a16:creationId xmlns:a16="http://schemas.microsoft.com/office/drawing/2014/main" id="{052A9DC3-4D0A-4B58-8F20-483CB3D08784}"/>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4146" name="Rectangle 2">
            <a:extLst>
              <a:ext uri="{FF2B5EF4-FFF2-40B4-BE49-F238E27FC236}">
                <a16:creationId xmlns:a16="http://schemas.microsoft.com/office/drawing/2014/main" id="{999264DE-96D7-4A44-92EC-DD4BC953F2B3}"/>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5169" name="Rectangle 1">
            <a:extLst>
              <a:ext uri="{FF2B5EF4-FFF2-40B4-BE49-F238E27FC236}">
                <a16:creationId xmlns:a16="http://schemas.microsoft.com/office/drawing/2014/main" id="{C6E57AC9-7117-4AC3-997A-0516B7D32BC8}"/>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5170" name="Rectangle 2">
            <a:extLst>
              <a:ext uri="{FF2B5EF4-FFF2-40B4-BE49-F238E27FC236}">
                <a16:creationId xmlns:a16="http://schemas.microsoft.com/office/drawing/2014/main" id="{98C3576E-4685-4B4C-89DD-9AEFF61B5CD0}"/>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6193" name="Rectangle 1">
            <a:extLst>
              <a:ext uri="{FF2B5EF4-FFF2-40B4-BE49-F238E27FC236}">
                <a16:creationId xmlns:a16="http://schemas.microsoft.com/office/drawing/2014/main" id="{146DFCCF-C523-4026-9529-4F71E01C2390}"/>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6194" name="Rectangle 2">
            <a:extLst>
              <a:ext uri="{FF2B5EF4-FFF2-40B4-BE49-F238E27FC236}">
                <a16:creationId xmlns:a16="http://schemas.microsoft.com/office/drawing/2014/main" id="{0FB6DD13-C06A-41E8-9BF3-3CF0569BB676}"/>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7217" name="Rectangle 1">
            <a:extLst>
              <a:ext uri="{FF2B5EF4-FFF2-40B4-BE49-F238E27FC236}">
                <a16:creationId xmlns:a16="http://schemas.microsoft.com/office/drawing/2014/main" id="{FC14D117-06B8-4BC8-B1E5-07FA2D652499}"/>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7218" name="Rectangle 2">
            <a:extLst>
              <a:ext uri="{FF2B5EF4-FFF2-40B4-BE49-F238E27FC236}">
                <a16:creationId xmlns:a16="http://schemas.microsoft.com/office/drawing/2014/main" id="{5F512E26-086C-4E3A-9A4E-6B4256FCC68A}"/>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8241" name="Rectangle 1">
            <a:extLst>
              <a:ext uri="{FF2B5EF4-FFF2-40B4-BE49-F238E27FC236}">
                <a16:creationId xmlns:a16="http://schemas.microsoft.com/office/drawing/2014/main" id="{8A4F9CA0-65C7-4A62-AEE3-54F1AAEFC10B}"/>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8242" name="Rectangle 2">
            <a:extLst>
              <a:ext uri="{FF2B5EF4-FFF2-40B4-BE49-F238E27FC236}">
                <a16:creationId xmlns:a16="http://schemas.microsoft.com/office/drawing/2014/main" id="{7D165A1B-7C18-4DC2-9D40-54EBEDA4743E}"/>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9265" name="Rectangle 1">
            <a:extLst>
              <a:ext uri="{FF2B5EF4-FFF2-40B4-BE49-F238E27FC236}">
                <a16:creationId xmlns:a16="http://schemas.microsoft.com/office/drawing/2014/main" id="{5CAD99A5-054F-4483-B207-F54C49F0F122}"/>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9266" name="Rectangle 2">
            <a:extLst>
              <a:ext uri="{FF2B5EF4-FFF2-40B4-BE49-F238E27FC236}">
                <a16:creationId xmlns:a16="http://schemas.microsoft.com/office/drawing/2014/main" id="{107336F1-0EA7-4340-BF31-97F716CD6523}"/>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7" name="Rectangle 1">
            <a:extLst>
              <a:ext uri="{FF2B5EF4-FFF2-40B4-BE49-F238E27FC236}">
                <a16:creationId xmlns:a16="http://schemas.microsoft.com/office/drawing/2014/main" id="{4B9A7242-1E94-4167-90B0-7B50B1C0E8D2}"/>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1138" name="Rectangle 2">
            <a:extLst>
              <a:ext uri="{FF2B5EF4-FFF2-40B4-BE49-F238E27FC236}">
                <a16:creationId xmlns:a16="http://schemas.microsoft.com/office/drawing/2014/main" id="{249980CD-7524-43F0-9893-94FA865C2110}"/>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000008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3" name="Rectangle 1">
            <a:extLst>
              <a:ext uri="{FF2B5EF4-FFF2-40B4-BE49-F238E27FC236}">
                <a16:creationId xmlns:a16="http://schemas.microsoft.com/office/drawing/2014/main" id="{E9A8CA29-4677-44BF-A159-DA928E6D66BE}"/>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5234" name="Rectangle 2">
            <a:extLst>
              <a:ext uri="{FF2B5EF4-FFF2-40B4-BE49-F238E27FC236}">
                <a16:creationId xmlns:a16="http://schemas.microsoft.com/office/drawing/2014/main" id="{9787B837-BBB4-42D2-90FC-A68449B47CE0}"/>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1313" name="Rectangle 1">
            <a:extLst>
              <a:ext uri="{FF2B5EF4-FFF2-40B4-BE49-F238E27FC236}">
                <a16:creationId xmlns:a16="http://schemas.microsoft.com/office/drawing/2014/main" id="{3695A770-F0E9-4078-8F9A-6892E682C63E}"/>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1314" name="Rectangle 2">
            <a:extLst>
              <a:ext uri="{FF2B5EF4-FFF2-40B4-BE49-F238E27FC236}">
                <a16:creationId xmlns:a16="http://schemas.microsoft.com/office/drawing/2014/main" id="{644732AF-FD5D-4C68-AA59-6B1247373CF1}"/>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61" name="Rectangle 1">
            <a:extLst>
              <a:ext uri="{FF2B5EF4-FFF2-40B4-BE49-F238E27FC236}">
                <a16:creationId xmlns:a16="http://schemas.microsoft.com/office/drawing/2014/main" id="{924520F4-8D3C-4EC8-AED9-AB24B4529D30}"/>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362" name="Rectangle 2">
            <a:extLst>
              <a:ext uri="{FF2B5EF4-FFF2-40B4-BE49-F238E27FC236}">
                <a16:creationId xmlns:a16="http://schemas.microsoft.com/office/drawing/2014/main" id="{0E5FF8CE-93BB-4359-8625-E0180E8E3940}"/>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4385" name="Rectangle 1">
            <a:extLst>
              <a:ext uri="{FF2B5EF4-FFF2-40B4-BE49-F238E27FC236}">
                <a16:creationId xmlns:a16="http://schemas.microsoft.com/office/drawing/2014/main" id="{9C38632C-4AAA-4CE6-A0C7-757C7ADAA780}"/>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4386" name="Rectangle 2">
            <a:extLst>
              <a:ext uri="{FF2B5EF4-FFF2-40B4-BE49-F238E27FC236}">
                <a16:creationId xmlns:a16="http://schemas.microsoft.com/office/drawing/2014/main" id="{9A5F56F0-A3B0-450F-9158-FF2C3FD7AB66}"/>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5409" name="Rectangle 1">
            <a:extLst>
              <a:ext uri="{FF2B5EF4-FFF2-40B4-BE49-F238E27FC236}">
                <a16:creationId xmlns:a16="http://schemas.microsoft.com/office/drawing/2014/main" id="{F67B63F2-B80B-4128-A353-2143E57067D6}"/>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5410" name="Rectangle 2">
            <a:extLst>
              <a:ext uri="{FF2B5EF4-FFF2-40B4-BE49-F238E27FC236}">
                <a16:creationId xmlns:a16="http://schemas.microsoft.com/office/drawing/2014/main" id="{3031EE05-2C19-4BF1-AC55-E168E54D5B93}"/>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6433" name="Rectangle 1">
            <a:extLst>
              <a:ext uri="{FF2B5EF4-FFF2-40B4-BE49-F238E27FC236}">
                <a16:creationId xmlns:a16="http://schemas.microsoft.com/office/drawing/2014/main" id="{B21CF332-B005-4E7A-AB2D-21622C53CE4D}"/>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6434" name="Rectangle 2">
            <a:extLst>
              <a:ext uri="{FF2B5EF4-FFF2-40B4-BE49-F238E27FC236}">
                <a16:creationId xmlns:a16="http://schemas.microsoft.com/office/drawing/2014/main" id="{E2C62F9B-3594-43D1-ACCB-6843A39865FB}"/>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7457" name="Rectangle 1">
            <a:extLst>
              <a:ext uri="{FF2B5EF4-FFF2-40B4-BE49-F238E27FC236}">
                <a16:creationId xmlns:a16="http://schemas.microsoft.com/office/drawing/2014/main" id="{A9913EC9-B1DE-4F70-9D7D-508C14CFD9ED}"/>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7458" name="Rectangle 2">
            <a:extLst>
              <a:ext uri="{FF2B5EF4-FFF2-40B4-BE49-F238E27FC236}">
                <a16:creationId xmlns:a16="http://schemas.microsoft.com/office/drawing/2014/main" id="{4F78A54C-D1F2-4E88-B9DD-7A2EF5C6C7D6}"/>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7" name="Rectangle 1">
            <a:extLst>
              <a:ext uri="{FF2B5EF4-FFF2-40B4-BE49-F238E27FC236}">
                <a16:creationId xmlns:a16="http://schemas.microsoft.com/office/drawing/2014/main" id="{4B9A7242-1E94-4167-90B0-7B50B1C0E8D2}"/>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1138" name="Rectangle 2">
            <a:extLst>
              <a:ext uri="{FF2B5EF4-FFF2-40B4-BE49-F238E27FC236}">
                <a16:creationId xmlns:a16="http://schemas.microsoft.com/office/drawing/2014/main" id="{249980CD-7524-43F0-9893-94FA865C2110}"/>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96675076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9505" name="Rectangle 1">
            <a:extLst>
              <a:ext uri="{FF2B5EF4-FFF2-40B4-BE49-F238E27FC236}">
                <a16:creationId xmlns:a16="http://schemas.microsoft.com/office/drawing/2014/main" id="{BC89D51A-58CE-4265-89F9-CBA5C3B3877B}"/>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9506" name="Rectangle 2">
            <a:extLst>
              <a:ext uri="{FF2B5EF4-FFF2-40B4-BE49-F238E27FC236}">
                <a16:creationId xmlns:a16="http://schemas.microsoft.com/office/drawing/2014/main" id="{0D1B8F7B-BF5B-4359-A2E3-DFC954CB1BA9}"/>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2577" name="Rectangle 1">
            <a:extLst>
              <a:ext uri="{FF2B5EF4-FFF2-40B4-BE49-F238E27FC236}">
                <a16:creationId xmlns:a16="http://schemas.microsoft.com/office/drawing/2014/main" id="{60DDF26F-F81B-4A93-A60D-1110A541FF59}"/>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2578" name="Rectangle 2">
            <a:extLst>
              <a:ext uri="{FF2B5EF4-FFF2-40B4-BE49-F238E27FC236}">
                <a16:creationId xmlns:a16="http://schemas.microsoft.com/office/drawing/2014/main" id="{E7BA237F-64DC-4D9B-886F-B706CF64AA8D}"/>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01" name="Rectangle 1">
            <a:extLst>
              <a:ext uri="{FF2B5EF4-FFF2-40B4-BE49-F238E27FC236}">
                <a16:creationId xmlns:a16="http://schemas.microsoft.com/office/drawing/2014/main" id="{6D30B720-33D9-4498-8846-E541A04D625F}"/>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02" name="Rectangle 2">
            <a:extLst>
              <a:ext uri="{FF2B5EF4-FFF2-40B4-BE49-F238E27FC236}">
                <a16:creationId xmlns:a16="http://schemas.microsoft.com/office/drawing/2014/main" id="{83EB992F-E5BA-4D24-8C15-88BE8C5C63C4}"/>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7" name="Rectangle 1">
            <a:extLst>
              <a:ext uri="{FF2B5EF4-FFF2-40B4-BE49-F238E27FC236}">
                <a16:creationId xmlns:a16="http://schemas.microsoft.com/office/drawing/2014/main" id="{53F6122D-29E1-4574-BC3F-11C4013AA5FB}"/>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6258" name="Rectangle 2">
            <a:extLst>
              <a:ext uri="{FF2B5EF4-FFF2-40B4-BE49-F238E27FC236}">
                <a16:creationId xmlns:a16="http://schemas.microsoft.com/office/drawing/2014/main" id="{AB32ED70-B61D-4D86-97AB-3B2E0853FD93}"/>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4625" name="Rectangle 1">
            <a:extLst>
              <a:ext uri="{FF2B5EF4-FFF2-40B4-BE49-F238E27FC236}">
                <a16:creationId xmlns:a16="http://schemas.microsoft.com/office/drawing/2014/main" id="{195CAC83-AB4E-4D6C-82FF-10279CA9EDBE}"/>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4626" name="Rectangle 2">
            <a:extLst>
              <a:ext uri="{FF2B5EF4-FFF2-40B4-BE49-F238E27FC236}">
                <a16:creationId xmlns:a16="http://schemas.microsoft.com/office/drawing/2014/main" id="{E60F0B17-CA58-4292-81B6-B6AAA85BD7B5}"/>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7697" name="Rectangle 1">
            <a:extLst>
              <a:ext uri="{FF2B5EF4-FFF2-40B4-BE49-F238E27FC236}">
                <a16:creationId xmlns:a16="http://schemas.microsoft.com/office/drawing/2014/main" id="{39427F0D-7720-4F47-BD02-38A8838732B6}"/>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7698" name="Rectangle 2">
            <a:extLst>
              <a:ext uri="{FF2B5EF4-FFF2-40B4-BE49-F238E27FC236}">
                <a16:creationId xmlns:a16="http://schemas.microsoft.com/office/drawing/2014/main" id="{2C100728-B163-4D31-B167-8FCC74A7C96F}"/>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9745" name="Rectangle 1">
            <a:extLst>
              <a:ext uri="{FF2B5EF4-FFF2-40B4-BE49-F238E27FC236}">
                <a16:creationId xmlns:a16="http://schemas.microsoft.com/office/drawing/2014/main" id="{712EBFEA-EB84-4BB0-BA4C-9C4F76DF224E}"/>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9746" name="Rectangle 2">
            <a:extLst>
              <a:ext uri="{FF2B5EF4-FFF2-40B4-BE49-F238E27FC236}">
                <a16:creationId xmlns:a16="http://schemas.microsoft.com/office/drawing/2014/main" id="{C1CD1465-0751-4D03-896A-3327D328FB9F}"/>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0769" name="Rectangle 1">
            <a:extLst>
              <a:ext uri="{FF2B5EF4-FFF2-40B4-BE49-F238E27FC236}">
                <a16:creationId xmlns:a16="http://schemas.microsoft.com/office/drawing/2014/main" id="{9DA3256F-68A5-4E59-8A19-457EB86AFD19}"/>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0770" name="Rectangle 2">
            <a:extLst>
              <a:ext uri="{FF2B5EF4-FFF2-40B4-BE49-F238E27FC236}">
                <a16:creationId xmlns:a16="http://schemas.microsoft.com/office/drawing/2014/main" id="{110AD644-AE0F-45C1-AF58-2C9323B606D2}"/>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7" name="Rectangle 1">
            <a:extLst>
              <a:ext uri="{FF2B5EF4-FFF2-40B4-BE49-F238E27FC236}">
                <a16:creationId xmlns:a16="http://schemas.microsoft.com/office/drawing/2014/main" id="{4B9A7242-1E94-4167-90B0-7B50B1C0E8D2}"/>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1138" name="Rectangle 2">
            <a:extLst>
              <a:ext uri="{FF2B5EF4-FFF2-40B4-BE49-F238E27FC236}">
                <a16:creationId xmlns:a16="http://schemas.microsoft.com/office/drawing/2014/main" id="{249980CD-7524-43F0-9893-94FA865C2110}"/>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51477389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2817" name="Rectangle 1">
            <a:extLst>
              <a:ext uri="{FF2B5EF4-FFF2-40B4-BE49-F238E27FC236}">
                <a16:creationId xmlns:a16="http://schemas.microsoft.com/office/drawing/2014/main" id="{0BFE7DB3-572D-486C-ABE1-E4CB7A923ABC}"/>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2818" name="Rectangle 2">
            <a:extLst>
              <a:ext uri="{FF2B5EF4-FFF2-40B4-BE49-F238E27FC236}">
                <a16:creationId xmlns:a16="http://schemas.microsoft.com/office/drawing/2014/main" id="{EF8C5D8A-6F80-4D88-B736-7D1CFE63F071}"/>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41" name="Rectangle 1">
            <a:extLst>
              <a:ext uri="{FF2B5EF4-FFF2-40B4-BE49-F238E27FC236}">
                <a16:creationId xmlns:a16="http://schemas.microsoft.com/office/drawing/2014/main" id="{439A7321-AC5D-47E2-8DB1-9E1EE76E5FFC}"/>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3842" name="Rectangle 2">
            <a:extLst>
              <a:ext uri="{FF2B5EF4-FFF2-40B4-BE49-F238E27FC236}">
                <a16:creationId xmlns:a16="http://schemas.microsoft.com/office/drawing/2014/main" id="{A20A83A6-9DA5-4B9F-848D-D25A7B53DCA7}"/>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4865" name="Rectangle 1">
            <a:extLst>
              <a:ext uri="{FF2B5EF4-FFF2-40B4-BE49-F238E27FC236}">
                <a16:creationId xmlns:a16="http://schemas.microsoft.com/office/drawing/2014/main" id="{228EF711-AB88-4E27-A0A7-2A1F9A4DADFC}"/>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4866" name="Rectangle 2">
            <a:extLst>
              <a:ext uri="{FF2B5EF4-FFF2-40B4-BE49-F238E27FC236}">
                <a16:creationId xmlns:a16="http://schemas.microsoft.com/office/drawing/2014/main" id="{BBB6D88B-B78F-48A2-9562-03FC30939067}"/>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5889" name="Rectangle 1">
            <a:extLst>
              <a:ext uri="{FF2B5EF4-FFF2-40B4-BE49-F238E27FC236}">
                <a16:creationId xmlns:a16="http://schemas.microsoft.com/office/drawing/2014/main" id="{EFF8A2E9-DD64-4CA3-BC0E-B3F89300F3BC}"/>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5890" name="Rectangle 2">
            <a:extLst>
              <a:ext uri="{FF2B5EF4-FFF2-40B4-BE49-F238E27FC236}">
                <a16:creationId xmlns:a16="http://schemas.microsoft.com/office/drawing/2014/main" id="{93DA6179-E539-4555-BF51-79D084B8CC4B}"/>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6913" name="Rectangle 1">
            <a:extLst>
              <a:ext uri="{FF2B5EF4-FFF2-40B4-BE49-F238E27FC236}">
                <a16:creationId xmlns:a16="http://schemas.microsoft.com/office/drawing/2014/main" id="{788FC8DC-F250-4301-A200-07816FD68311}"/>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6914" name="Rectangle 2">
            <a:extLst>
              <a:ext uri="{FF2B5EF4-FFF2-40B4-BE49-F238E27FC236}">
                <a16:creationId xmlns:a16="http://schemas.microsoft.com/office/drawing/2014/main" id="{EE8AE6FA-2187-4859-B8C0-E42249EDC57C}"/>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1" name="Rectangle 1">
            <a:extLst>
              <a:ext uri="{FF2B5EF4-FFF2-40B4-BE49-F238E27FC236}">
                <a16:creationId xmlns:a16="http://schemas.microsoft.com/office/drawing/2014/main" id="{94847101-03C9-4668-A4AC-06AAB8F68AD7}"/>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7282" name="Rectangle 2">
            <a:extLst>
              <a:ext uri="{FF2B5EF4-FFF2-40B4-BE49-F238E27FC236}">
                <a16:creationId xmlns:a16="http://schemas.microsoft.com/office/drawing/2014/main" id="{80D99B67-4505-4872-A188-295BEEF9E36B}"/>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7937" name="Rectangle 1">
            <a:extLst>
              <a:ext uri="{FF2B5EF4-FFF2-40B4-BE49-F238E27FC236}">
                <a16:creationId xmlns:a16="http://schemas.microsoft.com/office/drawing/2014/main" id="{CEA7DFAA-21E6-4C39-BC28-F81A29EC9E9B}"/>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7938" name="Rectangle 2">
            <a:extLst>
              <a:ext uri="{FF2B5EF4-FFF2-40B4-BE49-F238E27FC236}">
                <a16:creationId xmlns:a16="http://schemas.microsoft.com/office/drawing/2014/main" id="{8C847D0C-9FA7-4039-9CEC-F5FB60B58F16}"/>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3057" name="Rectangle 1">
            <a:extLst>
              <a:ext uri="{FF2B5EF4-FFF2-40B4-BE49-F238E27FC236}">
                <a16:creationId xmlns:a16="http://schemas.microsoft.com/office/drawing/2014/main" id="{9D4D99C4-7682-4ED0-A316-077E6E785A4B}"/>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3058" name="Rectangle 2">
            <a:extLst>
              <a:ext uri="{FF2B5EF4-FFF2-40B4-BE49-F238E27FC236}">
                <a16:creationId xmlns:a16="http://schemas.microsoft.com/office/drawing/2014/main" id="{6171CC02-EB85-492D-B52B-8D835579D106}"/>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081" name="Rectangle 1">
            <a:extLst>
              <a:ext uri="{FF2B5EF4-FFF2-40B4-BE49-F238E27FC236}">
                <a16:creationId xmlns:a16="http://schemas.microsoft.com/office/drawing/2014/main" id="{E614AF11-4BF4-44EA-9BEC-2EAF1BCDC823}"/>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4082" name="Rectangle 2">
            <a:extLst>
              <a:ext uri="{FF2B5EF4-FFF2-40B4-BE49-F238E27FC236}">
                <a16:creationId xmlns:a16="http://schemas.microsoft.com/office/drawing/2014/main" id="{4BAB3A35-5ADA-472A-AB88-EB8EC96F5DCC}"/>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5105" name="Rectangle 1">
            <a:extLst>
              <a:ext uri="{FF2B5EF4-FFF2-40B4-BE49-F238E27FC236}">
                <a16:creationId xmlns:a16="http://schemas.microsoft.com/office/drawing/2014/main" id="{FA3E76A0-B45F-4A65-9F12-B5A95A67727A}"/>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5106" name="Rectangle 2">
            <a:extLst>
              <a:ext uri="{FF2B5EF4-FFF2-40B4-BE49-F238E27FC236}">
                <a16:creationId xmlns:a16="http://schemas.microsoft.com/office/drawing/2014/main" id="{0FB4A160-DAFF-4606-8481-7B4CADA09461}"/>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953" name="Rectangle 1">
            <a:extLst>
              <a:ext uri="{FF2B5EF4-FFF2-40B4-BE49-F238E27FC236}">
                <a16:creationId xmlns:a16="http://schemas.microsoft.com/office/drawing/2014/main" id="{658AD4CE-2351-4E02-8593-13BC7B98DFA1}"/>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5954" name="Rectangle 2">
            <a:extLst>
              <a:ext uri="{FF2B5EF4-FFF2-40B4-BE49-F238E27FC236}">
                <a16:creationId xmlns:a16="http://schemas.microsoft.com/office/drawing/2014/main" id="{5F31B197-B856-4134-AFE2-BEBE6F97341B}"/>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63410603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0641" name="Rectangle 1">
            <a:extLst>
              <a:ext uri="{FF2B5EF4-FFF2-40B4-BE49-F238E27FC236}">
                <a16:creationId xmlns:a16="http://schemas.microsoft.com/office/drawing/2014/main" id="{B62E073D-0323-4DA3-AAD2-93DE7ADE6F38}"/>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0642" name="Rectangle 2">
            <a:extLst>
              <a:ext uri="{FF2B5EF4-FFF2-40B4-BE49-F238E27FC236}">
                <a16:creationId xmlns:a16="http://schemas.microsoft.com/office/drawing/2014/main" id="{86D0832A-0511-4E42-9AC3-D6656ABB9803}"/>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1665" name="Rectangle 1">
            <a:extLst>
              <a:ext uri="{FF2B5EF4-FFF2-40B4-BE49-F238E27FC236}">
                <a16:creationId xmlns:a16="http://schemas.microsoft.com/office/drawing/2014/main" id="{DE1A0976-C3B2-4DFC-A06A-E1150AE3FFFE}"/>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1666" name="Rectangle 2">
            <a:extLst>
              <a:ext uri="{FF2B5EF4-FFF2-40B4-BE49-F238E27FC236}">
                <a16:creationId xmlns:a16="http://schemas.microsoft.com/office/drawing/2014/main" id="{B3029376-1126-4B21-AE66-6DC4ADCC34D9}"/>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2689" name="Rectangle 1">
            <a:extLst>
              <a:ext uri="{FF2B5EF4-FFF2-40B4-BE49-F238E27FC236}">
                <a16:creationId xmlns:a16="http://schemas.microsoft.com/office/drawing/2014/main" id="{E03A56BA-388A-405D-8BA3-7EB0F9E76C99}"/>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2690" name="Rectangle 2">
            <a:extLst>
              <a:ext uri="{FF2B5EF4-FFF2-40B4-BE49-F238E27FC236}">
                <a16:creationId xmlns:a16="http://schemas.microsoft.com/office/drawing/2014/main" id="{395B8C0F-0F92-4DAE-8CFD-B28DAD9490AA}"/>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3713" name="Rectangle 1">
            <a:extLst>
              <a:ext uri="{FF2B5EF4-FFF2-40B4-BE49-F238E27FC236}">
                <a16:creationId xmlns:a16="http://schemas.microsoft.com/office/drawing/2014/main" id="{88F70D4B-0A01-41A1-A3C9-D32EE6FC511E}"/>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3714" name="Rectangle 2">
            <a:extLst>
              <a:ext uri="{FF2B5EF4-FFF2-40B4-BE49-F238E27FC236}">
                <a16:creationId xmlns:a16="http://schemas.microsoft.com/office/drawing/2014/main" id="{10AC5E9E-9C11-4DE3-B4DC-48150F515FFD}"/>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4737" name="Rectangle 1">
            <a:extLst>
              <a:ext uri="{FF2B5EF4-FFF2-40B4-BE49-F238E27FC236}">
                <a16:creationId xmlns:a16="http://schemas.microsoft.com/office/drawing/2014/main" id="{388B628C-F8B5-49CE-AEE4-7103AAF4E29A}"/>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4738" name="Rectangle 2">
            <a:extLst>
              <a:ext uri="{FF2B5EF4-FFF2-40B4-BE49-F238E27FC236}">
                <a16:creationId xmlns:a16="http://schemas.microsoft.com/office/drawing/2014/main" id="{10A53CA7-C582-4587-95A7-45A03B3ED90E}"/>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5" name="Rectangle 1">
            <a:extLst>
              <a:ext uri="{FF2B5EF4-FFF2-40B4-BE49-F238E27FC236}">
                <a16:creationId xmlns:a16="http://schemas.microsoft.com/office/drawing/2014/main" id="{395F9B22-6E67-40FE-95C3-CCB39E3D0397}"/>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8306" name="Rectangle 2">
            <a:extLst>
              <a:ext uri="{FF2B5EF4-FFF2-40B4-BE49-F238E27FC236}">
                <a16:creationId xmlns:a16="http://schemas.microsoft.com/office/drawing/2014/main" id="{446F136E-13CF-45DD-A26D-9B21EFFA8938}"/>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9329" name="Rectangle 1">
            <a:extLst>
              <a:ext uri="{FF2B5EF4-FFF2-40B4-BE49-F238E27FC236}">
                <a16:creationId xmlns:a16="http://schemas.microsoft.com/office/drawing/2014/main" id="{3312293B-646D-4425-BFAB-97637D8A3C18}"/>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9330" name="Rectangle 2">
            <a:extLst>
              <a:ext uri="{FF2B5EF4-FFF2-40B4-BE49-F238E27FC236}">
                <a16:creationId xmlns:a16="http://schemas.microsoft.com/office/drawing/2014/main" id="{EB24E373-B3D2-4200-9303-4A3A75A34995}"/>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77C7A-5647-482A-A30E-22F5D111F7CF}"/>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E17CD1F8-19C4-4FA0-B817-7B135B63B89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5D0E77DC-49E5-4B97-967F-C43FD977E6C0}"/>
              </a:ext>
            </a:extLst>
          </p:cNvPr>
          <p:cNvSpPr>
            <a:spLocks noGrp="1"/>
          </p:cNvSpPr>
          <p:nvPr>
            <p:ph type="dt" sz="half" idx="10"/>
          </p:nvPr>
        </p:nvSpPr>
        <p:spPr/>
        <p:txBody>
          <a:bodyPr/>
          <a:lstStyle/>
          <a:p>
            <a:fld id="{D17F5368-3E4A-49FD-B9D5-CD2158D782A4}" type="datetimeFigureOut">
              <a:rPr lang="en-US" smtClean="0"/>
              <a:t>11/20/2024</a:t>
            </a:fld>
            <a:endParaRPr lang="en-US"/>
          </a:p>
        </p:txBody>
      </p:sp>
      <p:sp>
        <p:nvSpPr>
          <p:cNvPr id="5" name="Footer Placeholder 4">
            <a:extLst>
              <a:ext uri="{FF2B5EF4-FFF2-40B4-BE49-F238E27FC236}">
                <a16:creationId xmlns:a16="http://schemas.microsoft.com/office/drawing/2014/main" id="{AD6C31E7-13B2-4DBA-B0D8-183A23D0DB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E3B8B9-9ED7-4FB2-A7B3-0A4243686EC8}"/>
              </a:ext>
            </a:extLst>
          </p:cNvPr>
          <p:cNvSpPr>
            <a:spLocks noGrp="1"/>
          </p:cNvSpPr>
          <p:nvPr>
            <p:ph type="sldNum" sz="quarter" idx="12"/>
          </p:nvPr>
        </p:nvSpPr>
        <p:spPr/>
        <p:txBody>
          <a:bodyPr/>
          <a:lstStyle/>
          <a:p>
            <a:fld id="{75F50381-CD45-4B3B-B68E-B7B96015534E}" type="slidenum">
              <a:rPr lang="en-US" smtClean="0"/>
              <a:t>‹#›</a:t>
            </a:fld>
            <a:endParaRPr lang="en-US"/>
          </a:p>
        </p:txBody>
      </p:sp>
    </p:spTree>
    <p:extLst>
      <p:ext uri="{BB962C8B-B14F-4D97-AF65-F5344CB8AC3E}">
        <p14:creationId xmlns:p14="http://schemas.microsoft.com/office/powerpoint/2010/main" val="2395132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2652A-EC3B-40DC-8B49-85309353F9C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3FA6F70-E30F-41CA-8295-2235EF56271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D5704B-113F-4DFB-9C0C-E829FB153721}"/>
              </a:ext>
            </a:extLst>
          </p:cNvPr>
          <p:cNvSpPr>
            <a:spLocks noGrp="1"/>
          </p:cNvSpPr>
          <p:nvPr>
            <p:ph type="dt" sz="half" idx="10"/>
          </p:nvPr>
        </p:nvSpPr>
        <p:spPr/>
        <p:txBody>
          <a:bodyPr/>
          <a:lstStyle/>
          <a:p>
            <a:fld id="{D17F5368-3E4A-49FD-B9D5-CD2158D782A4}" type="datetimeFigureOut">
              <a:rPr lang="en-US" smtClean="0"/>
              <a:t>11/20/2024</a:t>
            </a:fld>
            <a:endParaRPr lang="en-US"/>
          </a:p>
        </p:txBody>
      </p:sp>
      <p:sp>
        <p:nvSpPr>
          <p:cNvPr id="5" name="Footer Placeholder 4">
            <a:extLst>
              <a:ext uri="{FF2B5EF4-FFF2-40B4-BE49-F238E27FC236}">
                <a16:creationId xmlns:a16="http://schemas.microsoft.com/office/drawing/2014/main" id="{089D5D64-1079-44FB-9F23-DF22960F13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6E76BB-AA72-402D-A8B4-8613B6A61FB1}"/>
              </a:ext>
            </a:extLst>
          </p:cNvPr>
          <p:cNvSpPr>
            <a:spLocks noGrp="1"/>
          </p:cNvSpPr>
          <p:nvPr>
            <p:ph type="sldNum" sz="quarter" idx="12"/>
          </p:nvPr>
        </p:nvSpPr>
        <p:spPr/>
        <p:txBody>
          <a:bodyPr/>
          <a:lstStyle/>
          <a:p>
            <a:fld id="{75F50381-CD45-4B3B-B68E-B7B96015534E}" type="slidenum">
              <a:rPr lang="en-US" smtClean="0"/>
              <a:t>‹#›</a:t>
            </a:fld>
            <a:endParaRPr lang="en-US"/>
          </a:p>
        </p:txBody>
      </p:sp>
    </p:spTree>
    <p:extLst>
      <p:ext uri="{BB962C8B-B14F-4D97-AF65-F5344CB8AC3E}">
        <p14:creationId xmlns:p14="http://schemas.microsoft.com/office/powerpoint/2010/main" val="531500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7CA212-67BB-4A2D-8683-72C666FBBFC7}"/>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1E1EDF-B866-4477-BB97-E728EDF69492}"/>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E2F149-7D3B-40F2-95E7-AACF29C795EB}"/>
              </a:ext>
            </a:extLst>
          </p:cNvPr>
          <p:cNvSpPr>
            <a:spLocks noGrp="1"/>
          </p:cNvSpPr>
          <p:nvPr>
            <p:ph type="dt" sz="half" idx="10"/>
          </p:nvPr>
        </p:nvSpPr>
        <p:spPr/>
        <p:txBody>
          <a:bodyPr/>
          <a:lstStyle/>
          <a:p>
            <a:fld id="{D17F5368-3E4A-49FD-B9D5-CD2158D782A4}" type="datetimeFigureOut">
              <a:rPr lang="en-US" smtClean="0"/>
              <a:t>11/20/2024</a:t>
            </a:fld>
            <a:endParaRPr lang="en-US"/>
          </a:p>
        </p:txBody>
      </p:sp>
      <p:sp>
        <p:nvSpPr>
          <p:cNvPr id="5" name="Footer Placeholder 4">
            <a:extLst>
              <a:ext uri="{FF2B5EF4-FFF2-40B4-BE49-F238E27FC236}">
                <a16:creationId xmlns:a16="http://schemas.microsoft.com/office/drawing/2014/main" id="{6BB5987C-2367-4767-9A97-27A030B1E9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D1E239-5DD3-4902-ACC2-323E9DB18E29}"/>
              </a:ext>
            </a:extLst>
          </p:cNvPr>
          <p:cNvSpPr>
            <a:spLocks noGrp="1"/>
          </p:cNvSpPr>
          <p:nvPr>
            <p:ph type="sldNum" sz="quarter" idx="12"/>
          </p:nvPr>
        </p:nvSpPr>
        <p:spPr/>
        <p:txBody>
          <a:bodyPr/>
          <a:lstStyle/>
          <a:p>
            <a:fld id="{75F50381-CD45-4B3B-B68E-B7B96015534E}" type="slidenum">
              <a:rPr lang="en-US" smtClean="0"/>
              <a:t>‹#›</a:t>
            </a:fld>
            <a:endParaRPr lang="en-US"/>
          </a:p>
        </p:txBody>
      </p:sp>
    </p:spTree>
    <p:extLst>
      <p:ext uri="{BB962C8B-B14F-4D97-AF65-F5344CB8AC3E}">
        <p14:creationId xmlns:p14="http://schemas.microsoft.com/office/powerpoint/2010/main" val="42159989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B32F9-C984-4B0E-8D68-092418DB26C1}"/>
              </a:ext>
            </a:extLst>
          </p:cNvPr>
          <p:cNvSpPr>
            <a:spLocks noGrp="1"/>
          </p:cNvSpPr>
          <p:nvPr>
            <p:ph type="title"/>
          </p:nvPr>
        </p:nvSpPr>
        <p:spPr>
          <a:xfrm>
            <a:off x="381000" y="368300"/>
            <a:ext cx="8278813" cy="54451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EFE100-8F09-4D7F-BF39-C17D0058CC76}"/>
              </a:ext>
            </a:extLst>
          </p:cNvPr>
          <p:cNvSpPr>
            <a:spLocks noGrp="1"/>
          </p:cNvSpPr>
          <p:nvPr>
            <p:ph type="body" sz="half" idx="1"/>
          </p:nvPr>
        </p:nvSpPr>
        <p:spPr>
          <a:xfrm>
            <a:off x="411163" y="1143000"/>
            <a:ext cx="4081462" cy="3976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9E636F-2868-4E56-B3A0-6B8DCBDEDA4D}"/>
              </a:ext>
            </a:extLst>
          </p:cNvPr>
          <p:cNvSpPr>
            <a:spLocks noGrp="1"/>
          </p:cNvSpPr>
          <p:nvPr>
            <p:ph sz="quarter" idx="2"/>
          </p:nvPr>
        </p:nvSpPr>
        <p:spPr>
          <a:xfrm>
            <a:off x="4645025" y="1143000"/>
            <a:ext cx="4083050" cy="1911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931038DE-4F04-4E3C-A9AD-31A3F31EF3FC}"/>
              </a:ext>
            </a:extLst>
          </p:cNvPr>
          <p:cNvSpPr>
            <a:spLocks noGrp="1"/>
          </p:cNvSpPr>
          <p:nvPr>
            <p:ph sz="quarter" idx="3"/>
          </p:nvPr>
        </p:nvSpPr>
        <p:spPr>
          <a:xfrm>
            <a:off x="4645025" y="3206750"/>
            <a:ext cx="4083050" cy="1912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38160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5BE8B-AE95-4752-B4C3-B58C6D9A3C6F}"/>
              </a:ext>
            </a:extLst>
          </p:cNvPr>
          <p:cNvSpPr>
            <a:spLocks noGrp="1"/>
          </p:cNvSpPr>
          <p:nvPr>
            <p:ph type="title"/>
          </p:nvPr>
        </p:nvSpPr>
        <p:spPr>
          <a:xfrm>
            <a:off x="381000" y="368300"/>
            <a:ext cx="8278813" cy="54451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1E8966-E5C3-48E0-934A-9F29D0C5DEE0}"/>
              </a:ext>
            </a:extLst>
          </p:cNvPr>
          <p:cNvSpPr>
            <a:spLocks noGrp="1"/>
          </p:cNvSpPr>
          <p:nvPr>
            <p:ph type="body" sz="half" idx="1"/>
          </p:nvPr>
        </p:nvSpPr>
        <p:spPr>
          <a:xfrm>
            <a:off x="411163" y="1143000"/>
            <a:ext cx="4081462" cy="3976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09F0430-E415-42F1-9165-51560C6D5924}"/>
              </a:ext>
            </a:extLst>
          </p:cNvPr>
          <p:cNvSpPr>
            <a:spLocks noGrp="1"/>
          </p:cNvSpPr>
          <p:nvPr>
            <p:ph sz="half" idx="2"/>
          </p:nvPr>
        </p:nvSpPr>
        <p:spPr>
          <a:xfrm>
            <a:off x="4645025" y="1143000"/>
            <a:ext cx="4083050" cy="3976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70822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4E924-5695-42F3-8A98-484A6031A0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7AC7F4-B0FD-4027-BAC7-1200AEAC7BFE}"/>
              </a:ext>
            </a:extLst>
          </p:cNvPr>
          <p:cNvSpPr>
            <a:spLocks noGrp="1"/>
          </p:cNvSpPr>
          <p:nvPr>
            <p:ph idx="1"/>
          </p:nvPr>
        </p:nvSpPr>
        <p:spPr/>
        <p:txBody>
          <a:bodyPr/>
          <a:lstStyle>
            <a:lvl1pPr marL="171450" indent="-171450">
              <a:buClr>
                <a:schemeClr val="accent1"/>
              </a:buClr>
              <a:buFont typeface="Wingdings" panose="05000000000000000000" pitchFamily="2" charset="2"/>
              <a:buChar char="§"/>
              <a:defRPr/>
            </a:lvl1pPr>
            <a:lvl2pPr marL="514350" indent="-171450">
              <a:buClr>
                <a:schemeClr val="accent1"/>
              </a:buClr>
              <a:buFont typeface="Calibri" panose="020F0502020204030204" pitchFamily="34" charset="0"/>
              <a:buChar cha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3EE5D7C-E394-458C-8484-6A96A6C4CF69}"/>
              </a:ext>
            </a:extLst>
          </p:cNvPr>
          <p:cNvSpPr>
            <a:spLocks noGrp="1"/>
          </p:cNvSpPr>
          <p:nvPr>
            <p:ph type="dt" sz="half" idx="10"/>
          </p:nvPr>
        </p:nvSpPr>
        <p:spPr/>
        <p:txBody>
          <a:bodyPr/>
          <a:lstStyle/>
          <a:p>
            <a:fld id="{D17F5368-3E4A-49FD-B9D5-CD2158D782A4}" type="datetimeFigureOut">
              <a:rPr lang="en-US" smtClean="0"/>
              <a:t>11/20/2024</a:t>
            </a:fld>
            <a:endParaRPr lang="en-US"/>
          </a:p>
        </p:txBody>
      </p:sp>
      <p:sp>
        <p:nvSpPr>
          <p:cNvPr id="5" name="Footer Placeholder 4">
            <a:extLst>
              <a:ext uri="{FF2B5EF4-FFF2-40B4-BE49-F238E27FC236}">
                <a16:creationId xmlns:a16="http://schemas.microsoft.com/office/drawing/2014/main" id="{335C6955-BB04-44CC-8E5B-F3BB63C64D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7B171B-E4E2-40D8-8E4E-7BC02B321E74}"/>
              </a:ext>
            </a:extLst>
          </p:cNvPr>
          <p:cNvSpPr>
            <a:spLocks noGrp="1"/>
          </p:cNvSpPr>
          <p:nvPr>
            <p:ph type="sldNum" sz="quarter" idx="12"/>
          </p:nvPr>
        </p:nvSpPr>
        <p:spPr/>
        <p:txBody>
          <a:bodyPr/>
          <a:lstStyle/>
          <a:p>
            <a:fld id="{75F50381-CD45-4B3B-B68E-B7B96015534E}" type="slidenum">
              <a:rPr lang="en-US" smtClean="0"/>
              <a:t>‹#›</a:t>
            </a:fld>
            <a:endParaRPr lang="en-US"/>
          </a:p>
        </p:txBody>
      </p:sp>
    </p:spTree>
    <p:extLst>
      <p:ext uri="{BB962C8B-B14F-4D97-AF65-F5344CB8AC3E}">
        <p14:creationId xmlns:p14="http://schemas.microsoft.com/office/powerpoint/2010/main" val="2600731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063B5-7335-44C5-8ECC-25AF8241C7D4}"/>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93E1D7E7-CC82-444E-AA3C-EB803E41D257}"/>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790413E-BB50-4055-BF9D-74836FFFA8F4}"/>
              </a:ext>
            </a:extLst>
          </p:cNvPr>
          <p:cNvSpPr>
            <a:spLocks noGrp="1"/>
          </p:cNvSpPr>
          <p:nvPr>
            <p:ph type="dt" sz="half" idx="10"/>
          </p:nvPr>
        </p:nvSpPr>
        <p:spPr/>
        <p:txBody>
          <a:bodyPr/>
          <a:lstStyle/>
          <a:p>
            <a:fld id="{D17F5368-3E4A-49FD-B9D5-CD2158D782A4}" type="datetimeFigureOut">
              <a:rPr lang="en-US" smtClean="0"/>
              <a:t>11/20/2024</a:t>
            </a:fld>
            <a:endParaRPr lang="en-US"/>
          </a:p>
        </p:txBody>
      </p:sp>
      <p:sp>
        <p:nvSpPr>
          <p:cNvPr id="5" name="Footer Placeholder 4">
            <a:extLst>
              <a:ext uri="{FF2B5EF4-FFF2-40B4-BE49-F238E27FC236}">
                <a16:creationId xmlns:a16="http://schemas.microsoft.com/office/drawing/2014/main" id="{B1A1A8DC-8637-4570-AD90-BD31898A4B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C99F00-34DB-4CEB-847F-75465E7D04D2}"/>
              </a:ext>
            </a:extLst>
          </p:cNvPr>
          <p:cNvSpPr>
            <a:spLocks noGrp="1"/>
          </p:cNvSpPr>
          <p:nvPr>
            <p:ph type="sldNum" sz="quarter" idx="12"/>
          </p:nvPr>
        </p:nvSpPr>
        <p:spPr/>
        <p:txBody>
          <a:bodyPr/>
          <a:lstStyle/>
          <a:p>
            <a:fld id="{75F50381-CD45-4B3B-B68E-B7B96015534E}" type="slidenum">
              <a:rPr lang="en-US" smtClean="0"/>
              <a:t>‹#›</a:t>
            </a:fld>
            <a:endParaRPr lang="en-US"/>
          </a:p>
        </p:txBody>
      </p:sp>
    </p:spTree>
    <p:extLst>
      <p:ext uri="{BB962C8B-B14F-4D97-AF65-F5344CB8AC3E}">
        <p14:creationId xmlns:p14="http://schemas.microsoft.com/office/powerpoint/2010/main" val="542884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5D7B1-32D8-4BC1-9673-97497491BF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9D8DF6-7A4D-4533-BAF2-A4EAEC42995F}"/>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F08400-0794-410C-A365-937DE9D0AD59}"/>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078ABF5-D8F0-4CF0-B3E3-8394C0AEA2FF}"/>
              </a:ext>
            </a:extLst>
          </p:cNvPr>
          <p:cNvSpPr>
            <a:spLocks noGrp="1"/>
          </p:cNvSpPr>
          <p:nvPr>
            <p:ph type="dt" sz="half" idx="10"/>
          </p:nvPr>
        </p:nvSpPr>
        <p:spPr/>
        <p:txBody>
          <a:bodyPr/>
          <a:lstStyle/>
          <a:p>
            <a:fld id="{D17F5368-3E4A-49FD-B9D5-CD2158D782A4}" type="datetimeFigureOut">
              <a:rPr lang="en-US" smtClean="0"/>
              <a:t>11/20/2024</a:t>
            </a:fld>
            <a:endParaRPr lang="en-US"/>
          </a:p>
        </p:txBody>
      </p:sp>
      <p:sp>
        <p:nvSpPr>
          <p:cNvPr id="6" name="Footer Placeholder 5">
            <a:extLst>
              <a:ext uri="{FF2B5EF4-FFF2-40B4-BE49-F238E27FC236}">
                <a16:creationId xmlns:a16="http://schemas.microsoft.com/office/drawing/2014/main" id="{94A000FD-817B-43A7-ABA1-B90F35635F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D56CDA-AA9B-4804-8566-887078ECCE88}"/>
              </a:ext>
            </a:extLst>
          </p:cNvPr>
          <p:cNvSpPr>
            <a:spLocks noGrp="1"/>
          </p:cNvSpPr>
          <p:nvPr>
            <p:ph type="sldNum" sz="quarter" idx="12"/>
          </p:nvPr>
        </p:nvSpPr>
        <p:spPr/>
        <p:txBody>
          <a:bodyPr/>
          <a:lstStyle/>
          <a:p>
            <a:fld id="{75F50381-CD45-4B3B-B68E-B7B96015534E}" type="slidenum">
              <a:rPr lang="en-US" smtClean="0"/>
              <a:t>‹#›</a:t>
            </a:fld>
            <a:endParaRPr lang="en-US"/>
          </a:p>
        </p:txBody>
      </p:sp>
    </p:spTree>
    <p:extLst>
      <p:ext uri="{BB962C8B-B14F-4D97-AF65-F5344CB8AC3E}">
        <p14:creationId xmlns:p14="http://schemas.microsoft.com/office/powerpoint/2010/main" val="2518711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F74FE-9A28-4B6C-A74A-B07B68FD0E11}"/>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126413-737C-4051-8FCA-37E8D63DC2B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6ACCBA7-E681-4B8F-AD5F-4BE6A6EEA0D2}"/>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B61832D-4D04-4BB7-A7EF-DACD8719FB02}"/>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8733D438-F3B2-44CD-90DA-AB8E968035E0}"/>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8A5502C-50EB-4EF0-8B99-033AE89DF340}"/>
              </a:ext>
            </a:extLst>
          </p:cNvPr>
          <p:cNvSpPr>
            <a:spLocks noGrp="1"/>
          </p:cNvSpPr>
          <p:nvPr>
            <p:ph type="dt" sz="half" idx="10"/>
          </p:nvPr>
        </p:nvSpPr>
        <p:spPr/>
        <p:txBody>
          <a:bodyPr/>
          <a:lstStyle/>
          <a:p>
            <a:fld id="{D17F5368-3E4A-49FD-B9D5-CD2158D782A4}" type="datetimeFigureOut">
              <a:rPr lang="en-US" smtClean="0"/>
              <a:t>11/20/2024</a:t>
            </a:fld>
            <a:endParaRPr lang="en-US"/>
          </a:p>
        </p:txBody>
      </p:sp>
      <p:sp>
        <p:nvSpPr>
          <p:cNvPr id="8" name="Footer Placeholder 7">
            <a:extLst>
              <a:ext uri="{FF2B5EF4-FFF2-40B4-BE49-F238E27FC236}">
                <a16:creationId xmlns:a16="http://schemas.microsoft.com/office/drawing/2014/main" id="{72FE5F42-A88F-475D-B290-925D9C937E5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46D8536-E270-4EE0-974B-3D283AFDD3EB}"/>
              </a:ext>
            </a:extLst>
          </p:cNvPr>
          <p:cNvSpPr>
            <a:spLocks noGrp="1"/>
          </p:cNvSpPr>
          <p:nvPr>
            <p:ph type="sldNum" sz="quarter" idx="12"/>
          </p:nvPr>
        </p:nvSpPr>
        <p:spPr/>
        <p:txBody>
          <a:bodyPr/>
          <a:lstStyle/>
          <a:p>
            <a:fld id="{75F50381-CD45-4B3B-B68E-B7B96015534E}" type="slidenum">
              <a:rPr lang="en-US" smtClean="0"/>
              <a:t>‹#›</a:t>
            </a:fld>
            <a:endParaRPr lang="en-US"/>
          </a:p>
        </p:txBody>
      </p:sp>
    </p:spTree>
    <p:extLst>
      <p:ext uri="{BB962C8B-B14F-4D97-AF65-F5344CB8AC3E}">
        <p14:creationId xmlns:p14="http://schemas.microsoft.com/office/powerpoint/2010/main" val="3903743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803AF-9E13-49C8-A591-442AFE0D2EB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0B25FF7-5B1C-45B5-8500-8FD6578B656D}"/>
              </a:ext>
            </a:extLst>
          </p:cNvPr>
          <p:cNvSpPr>
            <a:spLocks noGrp="1"/>
          </p:cNvSpPr>
          <p:nvPr>
            <p:ph type="dt" sz="half" idx="10"/>
          </p:nvPr>
        </p:nvSpPr>
        <p:spPr/>
        <p:txBody>
          <a:bodyPr/>
          <a:lstStyle/>
          <a:p>
            <a:fld id="{D17F5368-3E4A-49FD-B9D5-CD2158D782A4}" type="datetimeFigureOut">
              <a:rPr lang="en-US" smtClean="0"/>
              <a:t>11/20/2024</a:t>
            </a:fld>
            <a:endParaRPr lang="en-US"/>
          </a:p>
        </p:txBody>
      </p:sp>
      <p:sp>
        <p:nvSpPr>
          <p:cNvPr id="4" name="Footer Placeholder 3">
            <a:extLst>
              <a:ext uri="{FF2B5EF4-FFF2-40B4-BE49-F238E27FC236}">
                <a16:creationId xmlns:a16="http://schemas.microsoft.com/office/drawing/2014/main" id="{281A4325-1A11-4A6F-B4C5-077CEB23EF9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A06742B-802E-4E0B-A2A9-E962E50F3F22}"/>
              </a:ext>
            </a:extLst>
          </p:cNvPr>
          <p:cNvSpPr>
            <a:spLocks noGrp="1"/>
          </p:cNvSpPr>
          <p:nvPr>
            <p:ph type="sldNum" sz="quarter" idx="12"/>
          </p:nvPr>
        </p:nvSpPr>
        <p:spPr/>
        <p:txBody>
          <a:bodyPr/>
          <a:lstStyle/>
          <a:p>
            <a:fld id="{75F50381-CD45-4B3B-B68E-B7B96015534E}" type="slidenum">
              <a:rPr lang="en-US" smtClean="0"/>
              <a:t>‹#›</a:t>
            </a:fld>
            <a:endParaRPr lang="en-US"/>
          </a:p>
        </p:txBody>
      </p:sp>
    </p:spTree>
    <p:extLst>
      <p:ext uri="{BB962C8B-B14F-4D97-AF65-F5344CB8AC3E}">
        <p14:creationId xmlns:p14="http://schemas.microsoft.com/office/powerpoint/2010/main" val="3789335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873EA7-71E1-4178-B529-1F183D025ACE}"/>
              </a:ext>
            </a:extLst>
          </p:cNvPr>
          <p:cNvSpPr>
            <a:spLocks noGrp="1"/>
          </p:cNvSpPr>
          <p:nvPr>
            <p:ph type="dt" sz="half" idx="10"/>
          </p:nvPr>
        </p:nvSpPr>
        <p:spPr/>
        <p:txBody>
          <a:bodyPr/>
          <a:lstStyle/>
          <a:p>
            <a:fld id="{D17F5368-3E4A-49FD-B9D5-CD2158D782A4}" type="datetimeFigureOut">
              <a:rPr lang="en-US" smtClean="0"/>
              <a:t>11/20/2024</a:t>
            </a:fld>
            <a:endParaRPr lang="en-US"/>
          </a:p>
        </p:txBody>
      </p:sp>
      <p:sp>
        <p:nvSpPr>
          <p:cNvPr id="3" name="Footer Placeholder 2">
            <a:extLst>
              <a:ext uri="{FF2B5EF4-FFF2-40B4-BE49-F238E27FC236}">
                <a16:creationId xmlns:a16="http://schemas.microsoft.com/office/drawing/2014/main" id="{AF3C4834-5ADF-484E-9141-9CF05601B62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9A89720-8CC1-45D1-81F6-91A9583426CF}"/>
              </a:ext>
            </a:extLst>
          </p:cNvPr>
          <p:cNvSpPr>
            <a:spLocks noGrp="1"/>
          </p:cNvSpPr>
          <p:nvPr>
            <p:ph type="sldNum" sz="quarter" idx="12"/>
          </p:nvPr>
        </p:nvSpPr>
        <p:spPr/>
        <p:txBody>
          <a:bodyPr/>
          <a:lstStyle/>
          <a:p>
            <a:fld id="{75F50381-CD45-4B3B-B68E-B7B96015534E}" type="slidenum">
              <a:rPr lang="en-US" smtClean="0"/>
              <a:t>‹#›</a:t>
            </a:fld>
            <a:endParaRPr lang="en-US"/>
          </a:p>
        </p:txBody>
      </p:sp>
    </p:spTree>
    <p:extLst>
      <p:ext uri="{BB962C8B-B14F-4D97-AF65-F5344CB8AC3E}">
        <p14:creationId xmlns:p14="http://schemas.microsoft.com/office/powerpoint/2010/main" val="885099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94D7A-1317-4877-BDB6-E6C088084DD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D982442A-E5BA-4332-A057-0F398D389C77}"/>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486C572-C0E8-424D-BBF7-9D41542820D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A241EB2-9835-465A-AE45-B1AE29EBB8B9}"/>
              </a:ext>
            </a:extLst>
          </p:cNvPr>
          <p:cNvSpPr>
            <a:spLocks noGrp="1"/>
          </p:cNvSpPr>
          <p:nvPr>
            <p:ph type="dt" sz="half" idx="10"/>
          </p:nvPr>
        </p:nvSpPr>
        <p:spPr/>
        <p:txBody>
          <a:bodyPr/>
          <a:lstStyle/>
          <a:p>
            <a:fld id="{D17F5368-3E4A-49FD-B9D5-CD2158D782A4}" type="datetimeFigureOut">
              <a:rPr lang="en-US" smtClean="0"/>
              <a:t>11/20/2024</a:t>
            </a:fld>
            <a:endParaRPr lang="en-US"/>
          </a:p>
        </p:txBody>
      </p:sp>
      <p:sp>
        <p:nvSpPr>
          <p:cNvPr id="6" name="Footer Placeholder 5">
            <a:extLst>
              <a:ext uri="{FF2B5EF4-FFF2-40B4-BE49-F238E27FC236}">
                <a16:creationId xmlns:a16="http://schemas.microsoft.com/office/drawing/2014/main" id="{0E9D361D-8096-4B0C-BCDE-52E91ACE8B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AC3898-FBA6-487D-B4DC-77A2EFBA4A05}"/>
              </a:ext>
            </a:extLst>
          </p:cNvPr>
          <p:cNvSpPr>
            <a:spLocks noGrp="1"/>
          </p:cNvSpPr>
          <p:nvPr>
            <p:ph type="sldNum" sz="quarter" idx="12"/>
          </p:nvPr>
        </p:nvSpPr>
        <p:spPr/>
        <p:txBody>
          <a:bodyPr/>
          <a:lstStyle/>
          <a:p>
            <a:fld id="{75F50381-CD45-4B3B-B68E-B7B96015534E}" type="slidenum">
              <a:rPr lang="en-US" smtClean="0"/>
              <a:t>‹#›</a:t>
            </a:fld>
            <a:endParaRPr lang="en-US"/>
          </a:p>
        </p:txBody>
      </p:sp>
    </p:spTree>
    <p:extLst>
      <p:ext uri="{BB962C8B-B14F-4D97-AF65-F5344CB8AC3E}">
        <p14:creationId xmlns:p14="http://schemas.microsoft.com/office/powerpoint/2010/main" val="516429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60E84-1F27-4F43-B243-264ED386199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C3912DDD-6091-4C22-8A1B-A0C36466311F}"/>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E4409B38-658E-4338-B22B-428EC60FC9E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8BBC0BB-D349-42CE-8F2B-4E4C664F0031}"/>
              </a:ext>
            </a:extLst>
          </p:cNvPr>
          <p:cNvSpPr>
            <a:spLocks noGrp="1"/>
          </p:cNvSpPr>
          <p:nvPr>
            <p:ph type="dt" sz="half" idx="10"/>
          </p:nvPr>
        </p:nvSpPr>
        <p:spPr/>
        <p:txBody>
          <a:bodyPr/>
          <a:lstStyle/>
          <a:p>
            <a:fld id="{D17F5368-3E4A-49FD-B9D5-CD2158D782A4}" type="datetimeFigureOut">
              <a:rPr lang="en-US" smtClean="0"/>
              <a:t>11/20/2024</a:t>
            </a:fld>
            <a:endParaRPr lang="en-US"/>
          </a:p>
        </p:txBody>
      </p:sp>
      <p:sp>
        <p:nvSpPr>
          <p:cNvPr id="6" name="Footer Placeholder 5">
            <a:extLst>
              <a:ext uri="{FF2B5EF4-FFF2-40B4-BE49-F238E27FC236}">
                <a16:creationId xmlns:a16="http://schemas.microsoft.com/office/drawing/2014/main" id="{24DA5EF8-9CF4-4CD3-8F1E-B55C51666B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1F7057-CE1D-45E2-BE19-54359EEF29D1}"/>
              </a:ext>
            </a:extLst>
          </p:cNvPr>
          <p:cNvSpPr>
            <a:spLocks noGrp="1"/>
          </p:cNvSpPr>
          <p:nvPr>
            <p:ph type="sldNum" sz="quarter" idx="12"/>
          </p:nvPr>
        </p:nvSpPr>
        <p:spPr/>
        <p:txBody>
          <a:bodyPr/>
          <a:lstStyle/>
          <a:p>
            <a:fld id="{75F50381-CD45-4B3B-B68E-B7B96015534E}" type="slidenum">
              <a:rPr lang="en-US" smtClean="0"/>
              <a:t>‹#›</a:t>
            </a:fld>
            <a:endParaRPr lang="en-US"/>
          </a:p>
        </p:txBody>
      </p:sp>
    </p:spTree>
    <p:extLst>
      <p:ext uri="{BB962C8B-B14F-4D97-AF65-F5344CB8AC3E}">
        <p14:creationId xmlns:p14="http://schemas.microsoft.com/office/powerpoint/2010/main" val="1031976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1F6F5F-DCFB-434F-A5F6-AC2B215B02C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460B770-1B71-4497-B20F-9F14BB6181D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859C47-D5D0-401A-9A85-CC8BC092CC6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17F5368-3E4A-49FD-B9D5-CD2158D782A4}" type="datetimeFigureOut">
              <a:rPr lang="en-US" smtClean="0"/>
              <a:t>11/20/2024</a:t>
            </a:fld>
            <a:endParaRPr lang="en-US"/>
          </a:p>
        </p:txBody>
      </p:sp>
      <p:sp>
        <p:nvSpPr>
          <p:cNvPr id="5" name="Footer Placeholder 4">
            <a:extLst>
              <a:ext uri="{FF2B5EF4-FFF2-40B4-BE49-F238E27FC236}">
                <a16:creationId xmlns:a16="http://schemas.microsoft.com/office/drawing/2014/main" id="{3D88E792-A566-4829-AE9C-D0E421147AB0}"/>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0C5EC51-C745-42D9-8DE4-D89FF4E51D6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5F50381-CD45-4B3B-B68E-B7B96015534E}" type="slidenum">
              <a:rPr lang="en-US" smtClean="0"/>
              <a:t>‹#›</a:t>
            </a:fld>
            <a:endParaRPr lang="en-US"/>
          </a:p>
        </p:txBody>
      </p:sp>
    </p:spTree>
    <p:extLst>
      <p:ext uri="{BB962C8B-B14F-4D97-AF65-F5344CB8AC3E}">
        <p14:creationId xmlns:p14="http://schemas.microsoft.com/office/powerpoint/2010/main" val="243146112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1.wmf"/><Relationship Id="rId5" Type="http://schemas.openxmlformats.org/officeDocument/2006/relationships/oleObject" Target="../embeddings/oleObject4.bin"/><Relationship Id="rId4" Type="http://schemas.openxmlformats.org/officeDocument/2006/relationships/image" Target="../media/image10.wmf"/></Relationships>
</file>

<file path=ppt/slides/_rels/slide14.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4.emf"/></Relationships>
</file>

<file path=ppt/slides/_rels/slide17.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oleObject" Target="../embeddings/oleObject8.bin"/><Relationship Id="rId4" Type="http://schemas.openxmlformats.org/officeDocument/2006/relationships/image" Target="../media/image15.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mhahsler.github.io/Introduction_to_Data_Mining_R_Examples/"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19.e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20.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22.emf"/><Relationship Id="rId5" Type="http://schemas.openxmlformats.org/officeDocument/2006/relationships/oleObject" Target="../embeddings/oleObject14.bin"/><Relationship Id="rId4" Type="http://schemas.openxmlformats.org/officeDocument/2006/relationships/image" Target="../media/image21.emf"/></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image" Target="../media/image23.wmf"/><Relationship Id="rId7" Type="http://schemas.openxmlformats.org/officeDocument/2006/relationships/image" Target="../media/image27.wmf"/><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6.wmf"/><Relationship Id="rId5" Type="http://schemas.openxmlformats.org/officeDocument/2006/relationships/image" Target="../media/image25.wmf"/><Relationship Id="rId4" Type="http://schemas.openxmlformats.org/officeDocument/2006/relationships/image" Target="../media/image24.w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29.wmf"/></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37.png"/><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oleObject" Target="../embeddings/oleObject2.bin"/></Relationships>
</file>

<file path=ppt/slides/_rels/slide4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notesSlide" Target="../notesSlides/notesSlide45.xml"/><Relationship Id="rId1" Type="http://schemas.openxmlformats.org/officeDocument/2006/relationships/slideLayout" Target="../slideLayouts/slideLayout6.xml"/><Relationship Id="rId6" Type="http://schemas.openxmlformats.org/officeDocument/2006/relationships/image" Target="../media/image45.png"/><Relationship Id="rId4" Type="http://schemas.openxmlformats.org/officeDocument/2006/relationships/image" Target="../media/image31.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32.emf"/><Relationship Id="rId5" Type="http://schemas.openxmlformats.org/officeDocument/2006/relationships/oleObject" Target="../embeddings/oleObject17.bin"/><Relationship Id="rId4" Type="http://schemas.openxmlformats.org/officeDocument/2006/relationships/image" Target="../media/image47.png"/></Relationships>
</file>

<file path=ppt/slides/_rels/slide48.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oleObject" Target="../embeddings/oleObject18.bin"/><Relationship Id="rId7" Type="http://schemas.openxmlformats.org/officeDocument/2006/relationships/oleObject" Target="../embeddings/oleObject20.bin"/><Relationship Id="rId2" Type="http://schemas.openxmlformats.org/officeDocument/2006/relationships/notesSlide" Target="../notesSlides/notesSlide47.xml"/><Relationship Id="rId1" Type="http://schemas.openxmlformats.org/officeDocument/2006/relationships/slideLayout" Target="../slideLayouts/slideLayout6.xml"/><Relationship Id="rId6" Type="http://schemas.openxmlformats.org/officeDocument/2006/relationships/image" Target="../media/image34.emf"/><Relationship Id="rId5" Type="http://schemas.openxmlformats.org/officeDocument/2006/relationships/oleObject" Target="../embeddings/oleObject19.bin"/><Relationship Id="rId4" Type="http://schemas.openxmlformats.org/officeDocument/2006/relationships/image" Target="../media/image33.emf"/></Relationships>
</file>

<file path=ppt/slides/_rels/slide4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wmf"/><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36.emf"/></Relationships>
</file>

<file path=ppt/slides/_rels/slide52.xml.rels><?xml version="1.0" encoding="UTF-8" standalone="yes"?>
<Relationships xmlns="http://schemas.openxmlformats.org/package/2006/relationships"><Relationship Id="rId8" Type="http://schemas.openxmlformats.org/officeDocument/2006/relationships/image" Target="../media/image39.emf"/><Relationship Id="rId3" Type="http://schemas.openxmlformats.org/officeDocument/2006/relationships/oleObject" Target="../embeddings/oleObject22.bin"/><Relationship Id="rId7" Type="http://schemas.openxmlformats.org/officeDocument/2006/relationships/oleObject" Target="../embeddings/oleObject24.bin"/><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38.emf"/><Relationship Id="rId5" Type="http://schemas.openxmlformats.org/officeDocument/2006/relationships/oleObject" Target="../embeddings/oleObject23.bin"/><Relationship Id="rId4" Type="http://schemas.openxmlformats.org/officeDocument/2006/relationships/image" Target="../media/image37.e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notesSlide" Target="../notesSlides/notesSlide52.xml"/><Relationship Id="rId1" Type="http://schemas.openxmlformats.org/officeDocument/2006/relationships/slideLayout" Target="../slideLayouts/slideLayout6.xml"/><Relationship Id="rId6" Type="http://schemas.openxmlformats.org/officeDocument/2006/relationships/image" Target="../media/image41.emf"/><Relationship Id="rId5" Type="http://schemas.openxmlformats.org/officeDocument/2006/relationships/oleObject" Target="../embeddings/oleObject26.bin"/><Relationship Id="rId4" Type="http://schemas.openxmlformats.org/officeDocument/2006/relationships/image" Target="../media/image40.emf"/></Relationships>
</file>

<file path=ppt/slides/_rels/slide54.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oleObject" Target="../embeddings/oleObject27.bin"/><Relationship Id="rId7" Type="http://schemas.openxmlformats.org/officeDocument/2006/relationships/image" Target="../media/image58.png"/><Relationship Id="rId2" Type="http://schemas.openxmlformats.org/officeDocument/2006/relationships/notesSlide" Target="../notesSlides/notesSlide53.xml"/><Relationship Id="rId1" Type="http://schemas.openxmlformats.org/officeDocument/2006/relationships/slideLayout" Target="../slideLayouts/slideLayout6.xml"/><Relationship Id="rId6" Type="http://schemas.openxmlformats.org/officeDocument/2006/relationships/image" Target="../media/image43.emf"/><Relationship Id="rId5" Type="http://schemas.openxmlformats.org/officeDocument/2006/relationships/oleObject" Target="../embeddings/oleObject28.bin"/><Relationship Id="rId4" Type="http://schemas.openxmlformats.org/officeDocument/2006/relationships/image" Target="../media/image42.emf"/><Relationship Id="rId9" Type="http://schemas.openxmlformats.org/officeDocument/2006/relationships/image" Target="../media/image60.png"/></Relationships>
</file>

<file path=ppt/slides/_rels/slide5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5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6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70.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80.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5" descr="Machine Learning Classifiers. What is classification? | by Sidath Asiri |  Towards Data Science">
            <a:extLst>
              <a:ext uri="{FF2B5EF4-FFF2-40B4-BE49-F238E27FC236}">
                <a16:creationId xmlns:a16="http://schemas.microsoft.com/office/drawing/2014/main" id="{35EF4A91-FA2E-2A0C-EBA3-779087ECD4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8290" b="9090"/>
          <a:stretch/>
        </p:blipFill>
        <p:spPr bwMode="auto">
          <a:xfrm>
            <a:off x="2642616" y="10"/>
            <a:ext cx="6501384" cy="685799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317450"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BCEE1335-9E38-4786-82B6-B419D03FC41D}"/>
              </a:ext>
            </a:extLst>
          </p:cNvPr>
          <p:cNvSpPr>
            <a:spLocks noGrp="1"/>
          </p:cNvSpPr>
          <p:nvPr>
            <p:ph type="ctrTitle"/>
          </p:nvPr>
        </p:nvSpPr>
        <p:spPr>
          <a:xfrm>
            <a:off x="358485" y="1122363"/>
            <a:ext cx="3017520" cy="3204134"/>
          </a:xfrm>
        </p:spPr>
        <p:txBody>
          <a:bodyPr vert="horz" lIns="91440" tIns="45720" rIns="91440" bIns="45720" rtlCol="0" anchor="b">
            <a:normAutofit/>
          </a:bodyPr>
          <a:lstStyle/>
          <a:p>
            <a:pPr algn="l" defTabSz="914400"/>
            <a:r>
              <a:rPr lang="en-US" altLang="en-US" sz="2300" b="1" dirty="0"/>
              <a:t>Introduction to </a:t>
            </a:r>
            <a:br>
              <a:rPr lang="en-US" altLang="en-US" sz="2300" b="1" dirty="0"/>
            </a:br>
            <a:r>
              <a:rPr lang="en-US" altLang="en-US" sz="2300" b="1" dirty="0"/>
              <a:t>Data Mining </a:t>
            </a:r>
            <a:br>
              <a:rPr lang="en-US" altLang="en-US" sz="2300" dirty="0"/>
            </a:br>
            <a:br>
              <a:rPr lang="en-US" altLang="en-US" sz="2300" dirty="0"/>
            </a:br>
            <a:br>
              <a:rPr lang="en-US" altLang="en-US" sz="2300" dirty="0"/>
            </a:br>
            <a:r>
              <a:rPr lang="en-US" altLang="en-US" sz="2300" dirty="0"/>
              <a:t>Chapter 4</a:t>
            </a:r>
            <a:br>
              <a:rPr lang="en-US" altLang="en-US" sz="2300" dirty="0"/>
            </a:br>
            <a:r>
              <a:rPr lang="en-US" altLang="en-US" sz="2300" dirty="0"/>
              <a:t>Classification – </a:t>
            </a:r>
            <a:br>
              <a:rPr lang="en-US" altLang="en-US" sz="2300" dirty="0"/>
            </a:br>
            <a:r>
              <a:rPr lang="en-US" altLang="en-US" sz="2300" dirty="0"/>
              <a:t>Alternative Techniques</a:t>
            </a:r>
            <a:br>
              <a:rPr lang="en-US" altLang="en-US" sz="2300" dirty="0"/>
            </a:br>
            <a:endParaRPr lang="en-US" sz="2300" dirty="0"/>
          </a:p>
        </p:txBody>
      </p:sp>
      <p:sp>
        <p:nvSpPr>
          <p:cNvPr id="7" name="Subtitle 6">
            <a:extLst>
              <a:ext uri="{FF2B5EF4-FFF2-40B4-BE49-F238E27FC236}">
                <a16:creationId xmlns:a16="http://schemas.microsoft.com/office/drawing/2014/main" id="{CBA47D24-3166-4DDB-A131-F89CCFB76419}"/>
              </a:ext>
            </a:extLst>
          </p:cNvPr>
          <p:cNvSpPr>
            <a:spLocks noGrp="1"/>
          </p:cNvSpPr>
          <p:nvPr>
            <p:ph type="subTitle" idx="1"/>
          </p:nvPr>
        </p:nvSpPr>
        <p:spPr>
          <a:xfrm>
            <a:off x="358485" y="4872922"/>
            <a:ext cx="3017519" cy="1208141"/>
          </a:xfrm>
        </p:spPr>
        <p:txBody>
          <a:bodyPr vert="horz" lIns="91440" tIns="45720" rIns="91440" bIns="45720" rtlCol="0">
            <a:normAutofit/>
          </a:bodyPr>
          <a:lstStyle/>
          <a:p>
            <a:pPr algn="l" defTabSz="914400">
              <a:spcBef>
                <a:spcPts val="1000"/>
              </a:spcBef>
            </a:pPr>
            <a:r>
              <a:rPr lang="en-US" altLang="en-US" sz="1700" dirty="0"/>
              <a:t>by Michael Hahsler </a:t>
            </a:r>
          </a:p>
          <a:p>
            <a:pPr algn="l" defTabSz="914400">
              <a:spcBef>
                <a:spcPts val="1000"/>
              </a:spcBef>
            </a:pPr>
            <a:r>
              <a:rPr lang="en-US" altLang="en-US" sz="1700"/>
              <a:t>Based in Slides </a:t>
            </a:r>
            <a:r>
              <a:rPr lang="en-US" sz="1700" dirty="0" err="1"/>
              <a:t>by</a:t>
            </a:r>
            <a:r>
              <a:rPr lang="en-US" sz="1700" dirty="0"/>
              <a:t> Tan, Steinbach, </a:t>
            </a:r>
            <a:r>
              <a:rPr lang="en-US" sz="1700" dirty="0" err="1"/>
              <a:t>Karpatne</a:t>
            </a:r>
            <a:r>
              <a:rPr lang="en-US" sz="1700" dirty="0"/>
              <a:t>, Kumar</a:t>
            </a:r>
            <a:endParaRPr lang="en-US" altLang="en-US" sz="1700" dirty="0"/>
          </a:p>
          <a:p>
            <a:pPr algn="l" defTabSz="914400">
              <a:spcBef>
                <a:spcPts val="1000"/>
              </a:spcBef>
            </a:pPr>
            <a:endParaRPr lang="en-US" sz="1700" dirty="0"/>
          </a:p>
        </p:txBody>
      </p:sp>
      <p:sp>
        <p:nvSpPr>
          <p:cNvPr id="16" name="Rectangle 1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29832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3" name="Rectangle 1">
            <a:extLst>
              <a:ext uri="{FF2B5EF4-FFF2-40B4-BE49-F238E27FC236}">
                <a16:creationId xmlns:a16="http://schemas.microsoft.com/office/drawing/2014/main" id="{66817509-26F4-45B7-858D-4A4CDB0545B8}"/>
              </a:ext>
            </a:extLst>
          </p:cNvPr>
          <p:cNvSpPr>
            <a:spLocks noGrp="1" noChangeArrowheads="1"/>
          </p:cNvSpPr>
          <p:nvPr>
            <p:ph type="title"/>
          </p:nvPr>
        </p:nvSpPr>
        <p:spPr/>
        <p:txBody>
          <a:bodyPr/>
          <a:lstStyle/>
          <a:p>
            <a:r>
              <a:rPr lang="en-US" altLang="en-US"/>
              <a:t>Characteristics of Rule-Based Classifier</a:t>
            </a:r>
          </a:p>
        </p:txBody>
      </p:sp>
      <p:sp>
        <p:nvSpPr>
          <p:cNvPr id="13314" name="Rectangle 2">
            <a:extLst>
              <a:ext uri="{FF2B5EF4-FFF2-40B4-BE49-F238E27FC236}">
                <a16:creationId xmlns:a16="http://schemas.microsoft.com/office/drawing/2014/main" id="{F158313D-E809-4DE9-B324-4A30588B2E5F}"/>
              </a:ext>
            </a:extLst>
          </p:cNvPr>
          <p:cNvSpPr>
            <a:spLocks noGrp="1" noChangeArrowheads="1"/>
          </p:cNvSpPr>
          <p:nvPr>
            <p:ph idx="1"/>
          </p:nvPr>
        </p:nvSpPr>
        <p:spPr/>
        <p:txBody>
          <a:bodyPr/>
          <a:lstStyle/>
          <a:p>
            <a:r>
              <a:rPr lang="en-US" altLang="en-US"/>
              <a:t>Mutually exclusive rules</a:t>
            </a:r>
          </a:p>
          <a:p>
            <a:pPr lvl="1"/>
            <a:r>
              <a:rPr lang="en-US" altLang="en-US"/>
              <a:t>Classifier contains mutually exclusive rules if the rules are independent of each other</a:t>
            </a:r>
          </a:p>
          <a:p>
            <a:pPr lvl="1"/>
            <a:r>
              <a:rPr lang="en-US" altLang="en-US"/>
              <a:t>Every record is covered by at most one rule</a:t>
            </a:r>
          </a:p>
          <a:p>
            <a:pPr lvl="1"/>
            <a:endParaRPr lang="en-US" altLang="en-US"/>
          </a:p>
          <a:p>
            <a:r>
              <a:rPr lang="en-US" altLang="en-US"/>
              <a:t>Exhaustive rules</a:t>
            </a:r>
          </a:p>
          <a:p>
            <a:pPr lvl="1"/>
            <a:r>
              <a:rPr lang="en-US" altLang="en-US"/>
              <a:t>Classifier has exhaustive coverage if it accounts for every possible combination of attribute values</a:t>
            </a:r>
          </a:p>
          <a:p>
            <a:pPr lvl="1"/>
            <a:r>
              <a:rPr lang="en-US" altLang="en-US"/>
              <a:t>Each record is covered by at least one rule</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a:extLst>
              <a:ext uri="{FF2B5EF4-FFF2-40B4-BE49-F238E27FC236}">
                <a16:creationId xmlns:a16="http://schemas.microsoft.com/office/drawing/2014/main" id="{DD4A86B3-0A9D-4DE3-AEEE-97F118D4C8AE}"/>
              </a:ext>
            </a:extLst>
          </p:cNvPr>
          <p:cNvSpPr>
            <a:spLocks noGrp="1" noChangeArrowheads="1"/>
          </p:cNvSpPr>
          <p:nvPr>
            <p:ph type="title"/>
          </p:nvPr>
        </p:nvSpPr>
        <p:spPr>
          <a:xfrm>
            <a:off x="628650" y="46037"/>
            <a:ext cx="7886700" cy="1325563"/>
          </a:xfrm>
        </p:spPr>
        <p:txBody>
          <a:bodyPr/>
          <a:lstStyle/>
          <a:p>
            <a:r>
              <a:rPr lang="en-US" altLang="en-US" dirty="0"/>
              <a:t>Rules From Decision Trees</a:t>
            </a:r>
          </a:p>
        </p:txBody>
      </p:sp>
      <p:sp>
        <p:nvSpPr>
          <p:cNvPr id="14338" name="Text Box 2">
            <a:extLst>
              <a:ext uri="{FF2B5EF4-FFF2-40B4-BE49-F238E27FC236}">
                <a16:creationId xmlns:a16="http://schemas.microsoft.com/office/drawing/2014/main" id="{FB96185F-0053-40E3-85BB-4442B5526AF1}"/>
              </a:ext>
            </a:extLst>
          </p:cNvPr>
          <p:cNvSpPr txBox="1">
            <a:spLocks noChangeArrowheads="1"/>
          </p:cNvSpPr>
          <p:nvPr/>
        </p:nvSpPr>
        <p:spPr bwMode="auto">
          <a:xfrm>
            <a:off x="628650" y="4918077"/>
            <a:ext cx="7885112" cy="17872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273050" indent="-273050">
              <a:tabLst>
                <a:tab pos="620713" algn="l"/>
                <a:tab pos="1535113" algn="l"/>
                <a:tab pos="2449513" algn="l"/>
                <a:tab pos="3363913" algn="l"/>
                <a:tab pos="4278313" algn="l"/>
                <a:tab pos="5192713" algn="l"/>
                <a:tab pos="6107113" algn="l"/>
                <a:tab pos="7021513" algn="l"/>
                <a:tab pos="7935913" algn="l"/>
                <a:tab pos="8850313" algn="l"/>
                <a:tab pos="9764713" algn="l"/>
              </a:tabLst>
              <a:defRPr sz="2400">
                <a:solidFill>
                  <a:srgbClr val="000000"/>
                </a:solidFill>
                <a:latin typeface="Times New Roman" panose="02020603050405020304" pitchFamily="18" charset="0"/>
                <a:cs typeface="DejaVu Sans" charset="0"/>
              </a:defRPr>
            </a:lvl1pPr>
            <a:lvl2pPr>
              <a:tabLst>
                <a:tab pos="620713" algn="l"/>
                <a:tab pos="1535113" algn="l"/>
                <a:tab pos="2449513" algn="l"/>
                <a:tab pos="3363913" algn="l"/>
                <a:tab pos="4278313" algn="l"/>
                <a:tab pos="5192713" algn="l"/>
                <a:tab pos="6107113" algn="l"/>
                <a:tab pos="7021513" algn="l"/>
                <a:tab pos="7935913" algn="l"/>
                <a:tab pos="8850313" algn="l"/>
                <a:tab pos="9764713" algn="l"/>
              </a:tabLst>
              <a:defRPr sz="2400">
                <a:solidFill>
                  <a:srgbClr val="000000"/>
                </a:solidFill>
                <a:latin typeface="Times New Roman" panose="02020603050405020304" pitchFamily="18" charset="0"/>
                <a:cs typeface="DejaVu Sans" charset="0"/>
              </a:defRPr>
            </a:lvl2pPr>
            <a:lvl3pPr>
              <a:tabLst>
                <a:tab pos="620713" algn="l"/>
                <a:tab pos="1535113" algn="l"/>
                <a:tab pos="2449513" algn="l"/>
                <a:tab pos="3363913" algn="l"/>
                <a:tab pos="4278313" algn="l"/>
                <a:tab pos="5192713" algn="l"/>
                <a:tab pos="6107113" algn="l"/>
                <a:tab pos="7021513" algn="l"/>
                <a:tab pos="7935913" algn="l"/>
                <a:tab pos="8850313" algn="l"/>
                <a:tab pos="9764713" algn="l"/>
              </a:tabLst>
              <a:defRPr sz="2400">
                <a:solidFill>
                  <a:srgbClr val="000000"/>
                </a:solidFill>
                <a:latin typeface="Times New Roman" panose="02020603050405020304" pitchFamily="18" charset="0"/>
                <a:cs typeface="DejaVu Sans" charset="0"/>
              </a:defRPr>
            </a:lvl3pPr>
            <a:lvl4pPr>
              <a:tabLst>
                <a:tab pos="620713" algn="l"/>
                <a:tab pos="1535113" algn="l"/>
                <a:tab pos="2449513" algn="l"/>
                <a:tab pos="3363913" algn="l"/>
                <a:tab pos="4278313" algn="l"/>
                <a:tab pos="5192713" algn="l"/>
                <a:tab pos="6107113" algn="l"/>
                <a:tab pos="7021513" algn="l"/>
                <a:tab pos="7935913" algn="l"/>
                <a:tab pos="8850313" algn="l"/>
                <a:tab pos="9764713" algn="l"/>
              </a:tabLst>
              <a:defRPr sz="2400">
                <a:solidFill>
                  <a:srgbClr val="000000"/>
                </a:solidFill>
                <a:latin typeface="Times New Roman" panose="02020603050405020304" pitchFamily="18" charset="0"/>
                <a:cs typeface="DejaVu Sans" charset="0"/>
              </a:defRPr>
            </a:lvl4pPr>
            <a:lvl5pPr>
              <a:tabLst>
                <a:tab pos="620713" algn="l"/>
                <a:tab pos="1535113" algn="l"/>
                <a:tab pos="2449513" algn="l"/>
                <a:tab pos="3363913" algn="l"/>
                <a:tab pos="4278313" algn="l"/>
                <a:tab pos="5192713" algn="l"/>
                <a:tab pos="6107113" algn="l"/>
                <a:tab pos="7021513" algn="l"/>
                <a:tab pos="7935913" algn="l"/>
                <a:tab pos="8850313" algn="l"/>
                <a:tab pos="9764713"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620713" algn="l"/>
                <a:tab pos="1535113" algn="l"/>
                <a:tab pos="2449513" algn="l"/>
                <a:tab pos="3363913" algn="l"/>
                <a:tab pos="4278313" algn="l"/>
                <a:tab pos="5192713" algn="l"/>
                <a:tab pos="6107113" algn="l"/>
                <a:tab pos="7021513" algn="l"/>
                <a:tab pos="7935913" algn="l"/>
                <a:tab pos="8850313" algn="l"/>
                <a:tab pos="9764713"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620713" algn="l"/>
                <a:tab pos="1535113" algn="l"/>
                <a:tab pos="2449513" algn="l"/>
                <a:tab pos="3363913" algn="l"/>
                <a:tab pos="4278313" algn="l"/>
                <a:tab pos="5192713" algn="l"/>
                <a:tab pos="6107113" algn="l"/>
                <a:tab pos="7021513" algn="l"/>
                <a:tab pos="7935913" algn="l"/>
                <a:tab pos="8850313" algn="l"/>
                <a:tab pos="9764713"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620713" algn="l"/>
                <a:tab pos="1535113" algn="l"/>
                <a:tab pos="2449513" algn="l"/>
                <a:tab pos="3363913" algn="l"/>
                <a:tab pos="4278313" algn="l"/>
                <a:tab pos="5192713" algn="l"/>
                <a:tab pos="6107113" algn="l"/>
                <a:tab pos="7021513" algn="l"/>
                <a:tab pos="7935913" algn="l"/>
                <a:tab pos="8850313" algn="l"/>
                <a:tab pos="9764713"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620713" algn="l"/>
                <a:tab pos="1535113" algn="l"/>
                <a:tab pos="2449513" algn="l"/>
                <a:tab pos="3363913" algn="l"/>
                <a:tab pos="4278313" algn="l"/>
                <a:tab pos="5192713" algn="l"/>
                <a:tab pos="6107113" algn="l"/>
                <a:tab pos="7021513" algn="l"/>
                <a:tab pos="7935913" algn="l"/>
                <a:tab pos="8850313" algn="l"/>
                <a:tab pos="9764713" algn="l"/>
              </a:tabLst>
              <a:defRPr sz="2400">
                <a:solidFill>
                  <a:srgbClr val="000000"/>
                </a:solidFill>
                <a:latin typeface="Times New Roman" panose="02020603050405020304" pitchFamily="18" charset="0"/>
                <a:cs typeface="DejaVu Sans" charset="0"/>
              </a:defRPr>
            </a:lvl9pPr>
          </a:lstStyle>
          <a:p>
            <a:pPr marL="285750" indent="-285750">
              <a:spcBef>
                <a:spcPts val="350"/>
              </a:spcBef>
              <a:spcAft>
                <a:spcPts val="400"/>
              </a:spcAft>
              <a:buClr>
                <a:srgbClr val="0C7B9C"/>
              </a:buClr>
              <a:buSzPct val="150000"/>
              <a:buFont typeface="Wingdings" panose="05000000000000000000" pitchFamily="2" charset="2"/>
              <a:buChar char="§"/>
            </a:pPr>
            <a:r>
              <a:rPr lang="en-US" altLang="en-US" sz="1800" dirty="0">
                <a:latin typeface="Arial" panose="020B0604020202020204" pitchFamily="34" charset="0"/>
              </a:rPr>
              <a:t>Rules are created by reading the decisions in tree branches from the root to a final node.</a:t>
            </a:r>
          </a:p>
          <a:p>
            <a:pPr marL="285750" indent="-285750">
              <a:spcBef>
                <a:spcPts val="350"/>
              </a:spcBef>
              <a:spcAft>
                <a:spcPts val="400"/>
              </a:spcAft>
              <a:buClr>
                <a:srgbClr val="0C7B9C"/>
              </a:buClr>
              <a:buSzPct val="150000"/>
              <a:buFont typeface="Wingdings" panose="05000000000000000000" pitchFamily="2" charset="2"/>
              <a:buChar char="§"/>
            </a:pPr>
            <a:r>
              <a:rPr lang="en-US" altLang="en-US" sz="1800" dirty="0">
                <a:latin typeface="Arial" panose="020B0604020202020204" pitchFamily="34" charset="0"/>
              </a:rPr>
              <a:t>Rule set contains as much information as the tree.</a:t>
            </a:r>
          </a:p>
          <a:p>
            <a:pPr marL="285750" indent="-285750">
              <a:spcBef>
                <a:spcPts val="350"/>
              </a:spcBef>
              <a:spcAft>
                <a:spcPts val="400"/>
              </a:spcAft>
              <a:buClr>
                <a:srgbClr val="0C7B9C"/>
              </a:buClr>
              <a:buSzPct val="150000"/>
              <a:buFont typeface="Wingdings" panose="05000000000000000000" pitchFamily="2" charset="2"/>
              <a:buChar char="§"/>
            </a:pPr>
            <a:r>
              <a:rPr lang="en-US" altLang="en-US" sz="1800" dirty="0">
                <a:latin typeface="Arial" panose="020B0604020202020204" pitchFamily="34" charset="0"/>
              </a:rPr>
              <a:t>Rules can be simplified (similar to pruning of the tree).</a:t>
            </a:r>
          </a:p>
          <a:p>
            <a:pPr marL="285750" indent="-285750">
              <a:spcBef>
                <a:spcPts val="350"/>
              </a:spcBef>
              <a:spcAft>
                <a:spcPts val="400"/>
              </a:spcAft>
              <a:buClr>
                <a:srgbClr val="0C7B9C"/>
              </a:buClr>
              <a:buSzPct val="150000"/>
              <a:buFont typeface="Wingdings" panose="05000000000000000000" pitchFamily="2" charset="2"/>
              <a:buChar char="§"/>
            </a:pPr>
            <a:r>
              <a:rPr lang="en-US" altLang="en-US" sz="1800" dirty="0">
                <a:latin typeface="Arial" panose="020B0604020202020204" pitchFamily="34" charset="0"/>
              </a:rPr>
              <a:t>Example: C4.5rules</a:t>
            </a:r>
          </a:p>
        </p:txBody>
      </p:sp>
      <p:pic>
        <p:nvPicPr>
          <p:cNvPr id="14339" name="Picture 3">
            <a:extLst>
              <a:ext uri="{FF2B5EF4-FFF2-40B4-BE49-F238E27FC236}">
                <a16:creationId xmlns:a16="http://schemas.microsoft.com/office/drawing/2014/main" id="{AE330841-C6A5-411E-8669-81ACB59B1E6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238"/>
          <a:stretch/>
        </p:blipFill>
        <p:spPr bwMode="auto">
          <a:xfrm>
            <a:off x="838199" y="1057157"/>
            <a:ext cx="6291263" cy="374344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8360"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1" name="Rectangle 1">
            <a:extLst>
              <a:ext uri="{FF2B5EF4-FFF2-40B4-BE49-F238E27FC236}">
                <a16:creationId xmlns:a16="http://schemas.microsoft.com/office/drawing/2014/main" id="{FA360325-8BF1-41E3-813F-B22BDFF401BC}"/>
              </a:ext>
            </a:extLst>
          </p:cNvPr>
          <p:cNvSpPr>
            <a:spLocks noGrp="1" noChangeArrowheads="1"/>
          </p:cNvSpPr>
          <p:nvPr>
            <p:ph type="title"/>
          </p:nvPr>
        </p:nvSpPr>
        <p:spPr>
          <a:xfrm>
            <a:off x="381000" y="139700"/>
            <a:ext cx="8280400" cy="5461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t>Effect of Rule Simplification</a:t>
            </a:r>
          </a:p>
        </p:txBody>
      </p:sp>
      <p:sp>
        <p:nvSpPr>
          <p:cNvPr id="15362" name="Rectangle 2">
            <a:extLst>
              <a:ext uri="{FF2B5EF4-FFF2-40B4-BE49-F238E27FC236}">
                <a16:creationId xmlns:a16="http://schemas.microsoft.com/office/drawing/2014/main" id="{D079F0DA-83AD-447A-91F8-595850015668}"/>
              </a:ext>
            </a:extLst>
          </p:cNvPr>
          <p:cNvSpPr>
            <a:spLocks noGrp="1" noChangeArrowheads="1"/>
          </p:cNvSpPr>
          <p:nvPr>
            <p:ph idx="1"/>
          </p:nvPr>
        </p:nvSpPr>
        <p:spPr>
          <a:xfrm>
            <a:off x="411163" y="1143000"/>
            <a:ext cx="8351837" cy="5181600"/>
          </a:xfrm>
          <a:ln/>
        </p:spPr>
        <p:txBody>
          <a:bodyPr/>
          <a:lstStyle/>
          <a:p>
            <a:pPr marL="273050" indent="-273050">
              <a:buClr>
                <a:srgbClr val="0C7B9C"/>
              </a:buClr>
              <a:buSzPct val="150000"/>
              <a:buFont typeface="Ubuntu" charset="0"/>
              <a:buChar char="•"/>
              <a:tabLst>
                <a:tab pos="620713" algn="l"/>
                <a:tab pos="1535113" algn="l"/>
                <a:tab pos="2449513" algn="l"/>
                <a:tab pos="3363913" algn="l"/>
                <a:tab pos="4278313" algn="l"/>
                <a:tab pos="5192713" algn="l"/>
                <a:tab pos="6107113" algn="l"/>
                <a:tab pos="7021513" algn="l"/>
                <a:tab pos="7935913" algn="l"/>
                <a:tab pos="8850313" algn="l"/>
                <a:tab pos="9764713" algn="l"/>
              </a:tabLst>
            </a:pPr>
            <a:r>
              <a:rPr lang="en-US" altLang="en-US"/>
              <a:t>Rules are no longer mutually exclusive</a:t>
            </a:r>
          </a:p>
          <a:p>
            <a:pPr marL="593725" lvl="1" indent="-228600">
              <a:buClr>
                <a:srgbClr val="0C7B9C"/>
              </a:buClr>
              <a:buSzPct val="150000"/>
              <a:buFont typeface="Ubuntu Light" charset="0"/>
              <a:buChar char="-"/>
              <a:tabLst>
                <a:tab pos="620713" algn="l"/>
                <a:tab pos="1535113" algn="l"/>
                <a:tab pos="2449513" algn="l"/>
                <a:tab pos="3363913" algn="l"/>
                <a:tab pos="4278313" algn="l"/>
                <a:tab pos="5192713" algn="l"/>
                <a:tab pos="6107113" algn="l"/>
                <a:tab pos="7021513" algn="l"/>
                <a:tab pos="7935913" algn="l"/>
                <a:tab pos="8850313" algn="l"/>
                <a:tab pos="9764713" algn="l"/>
              </a:tabLst>
            </a:pPr>
            <a:r>
              <a:rPr lang="en-US" altLang="en-US"/>
              <a:t>A record may trigger more than one rule </a:t>
            </a:r>
          </a:p>
          <a:p>
            <a:pPr marL="593725" lvl="1" indent="-228600">
              <a:buClr>
                <a:srgbClr val="0C7B9C"/>
              </a:buClr>
              <a:buSzPct val="150000"/>
              <a:buFont typeface="Ubuntu Light" charset="0"/>
              <a:buChar char="-"/>
              <a:tabLst>
                <a:tab pos="620713" algn="l"/>
                <a:tab pos="1535113" algn="l"/>
                <a:tab pos="2449513" algn="l"/>
                <a:tab pos="3363913" algn="l"/>
                <a:tab pos="4278313" algn="l"/>
                <a:tab pos="5192713" algn="l"/>
                <a:tab pos="6107113" algn="l"/>
                <a:tab pos="7021513" algn="l"/>
                <a:tab pos="7935913" algn="l"/>
                <a:tab pos="8850313" algn="l"/>
                <a:tab pos="9764713" algn="l"/>
              </a:tabLst>
            </a:pPr>
            <a:r>
              <a:rPr lang="en-US" altLang="en-US"/>
              <a:t>Solution?</a:t>
            </a:r>
          </a:p>
          <a:p>
            <a:pPr marL="1096963" lvl="2" indent="-182563">
              <a:buClr>
                <a:srgbClr val="0C7B9C"/>
              </a:buClr>
              <a:buFont typeface="Ubuntu" charset="0"/>
              <a:buChar char="•"/>
              <a:tabLst>
                <a:tab pos="620713" algn="l"/>
                <a:tab pos="1535113" algn="l"/>
                <a:tab pos="2449513" algn="l"/>
                <a:tab pos="3363913" algn="l"/>
                <a:tab pos="4278313" algn="l"/>
                <a:tab pos="5192713" algn="l"/>
                <a:tab pos="6107113" algn="l"/>
                <a:tab pos="7021513" algn="l"/>
                <a:tab pos="7935913" algn="l"/>
                <a:tab pos="8850313" algn="l"/>
                <a:tab pos="9764713" algn="l"/>
              </a:tabLst>
            </a:pPr>
            <a:r>
              <a:rPr lang="en-US" altLang="en-US"/>
              <a:t> Ordered rule set</a:t>
            </a:r>
          </a:p>
          <a:p>
            <a:pPr marL="1096963" lvl="2" indent="-182563">
              <a:buClr>
                <a:srgbClr val="0C7B9C"/>
              </a:buClr>
              <a:buFont typeface="Ubuntu" charset="0"/>
              <a:buChar char="•"/>
              <a:tabLst>
                <a:tab pos="620713" algn="l"/>
                <a:tab pos="1535113" algn="l"/>
                <a:tab pos="2449513" algn="l"/>
                <a:tab pos="3363913" algn="l"/>
                <a:tab pos="4278313" algn="l"/>
                <a:tab pos="5192713" algn="l"/>
                <a:tab pos="6107113" algn="l"/>
                <a:tab pos="7021513" algn="l"/>
                <a:tab pos="7935913" algn="l"/>
                <a:tab pos="8850313" algn="l"/>
                <a:tab pos="9764713" algn="l"/>
              </a:tabLst>
            </a:pPr>
            <a:r>
              <a:rPr lang="en-US" altLang="en-US"/>
              <a:t> Unordered rule set – use voting schemes</a:t>
            </a:r>
          </a:p>
          <a:p>
            <a:pPr marL="273050" indent="-273050">
              <a:buClr>
                <a:srgbClr val="0C7B9C"/>
              </a:buClr>
              <a:buSzPct val="150000"/>
              <a:buFont typeface="Ubuntu" charset="0"/>
              <a:buNone/>
              <a:tabLst>
                <a:tab pos="620713" algn="l"/>
                <a:tab pos="1535113" algn="l"/>
                <a:tab pos="2449513" algn="l"/>
                <a:tab pos="3363913" algn="l"/>
                <a:tab pos="4278313" algn="l"/>
                <a:tab pos="5192713" algn="l"/>
                <a:tab pos="6107113" algn="l"/>
                <a:tab pos="7021513" algn="l"/>
                <a:tab pos="7935913" algn="l"/>
                <a:tab pos="8850313" algn="l"/>
                <a:tab pos="9764713" algn="l"/>
              </a:tabLst>
            </a:pPr>
            <a:endParaRPr lang="en-US" altLang="en-US"/>
          </a:p>
          <a:p>
            <a:pPr marL="273050" indent="-273050">
              <a:buClr>
                <a:srgbClr val="0C7B9C"/>
              </a:buClr>
              <a:buSzPct val="150000"/>
              <a:buFont typeface="Ubuntu" charset="0"/>
              <a:buChar char="•"/>
              <a:tabLst>
                <a:tab pos="620713" algn="l"/>
                <a:tab pos="1535113" algn="l"/>
                <a:tab pos="2449513" algn="l"/>
                <a:tab pos="3363913" algn="l"/>
                <a:tab pos="4278313" algn="l"/>
                <a:tab pos="5192713" algn="l"/>
                <a:tab pos="6107113" algn="l"/>
                <a:tab pos="7021513" algn="l"/>
                <a:tab pos="7935913" algn="l"/>
                <a:tab pos="8850313" algn="l"/>
                <a:tab pos="9764713" algn="l"/>
              </a:tabLst>
            </a:pPr>
            <a:r>
              <a:rPr lang="en-US" altLang="en-US"/>
              <a:t>Rules are no longer exhaustive</a:t>
            </a:r>
          </a:p>
          <a:p>
            <a:pPr marL="593725" lvl="1" indent="-228600">
              <a:buClr>
                <a:srgbClr val="0C7B9C"/>
              </a:buClr>
              <a:buSzPct val="150000"/>
              <a:buFont typeface="Ubuntu Light" charset="0"/>
              <a:buChar char="-"/>
              <a:tabLst>
                <a:tab pos="620713" algn="l"/>
                <a:tab pos="1535113" algn="l"/>
                <a:tab pos="2449513" algn="l"/>
                <a:tab pos="3363913" algn="l"/>
                <a:tab pos="4278313" algn="l"/>
                <a:tab pos="5192713" algn="l"/>
                <a:tab pos="6107113" algn="l"/>
                <a:tab pos="7021513" algn="l"/>
                <a:tab pos="7935913" algn="l"/>
                <a:tab pos="8850313" algn="l"/>
                <a:tab pos="9764713" algn="l"/>
              </a:tabLst>
            </a:pPr>
            <a:r>
              <a:rPr lang="en-US" altLang="en-US"/>
              <a:t>A record may not trigger any rules</a:t>
            </a:r>
          </a:p>
          <a:p>
            <a:pPr marL="593725" lvl="1" indent="-228600">
              <a:buClr>
                <a:srgbClr val="0C7B9C"/>
              </a:buClr>
              <a:buSzPct val="150000"/>
              <a:buFont typeface="Ubuntu Light" charset="0"/>
              <a:buChar char="-"/>
              <a:tabLst>
                <a:tab pos="620713" algn="l"/>
                <a:tab pos="1535113" algn="l"/>
                <a:tab pos="2449513" algn="l"/>
                <a:tab pos="3363913" algn="l"/>
                <a:tab pos="4278313" algn="l"/>
                <a:tab pos="5192713" algn="l"/>
                <a:tab pos="6107113" algn="l"/>
                <a:tab pos="7021513" algn="l"/>
                <a:tab pos="7935913" algn="l"/>
                <a:tab pos="8850313" algn="l"/>
                <a:tab pos="9764713" algn="l"/>
              </a:tabLst>
            </a:pPr>
            <a:r>
              <a:rPr lang="en-US" altLang="en-US"/>
              <a:t>Solution?</a:t>
            </a:r>
          </a:p>
          <a:p>
            <a:pPr marL="1096963" lvl="2" indent="-182563">
              <a:buClr>
                <a:srgbClr val="0C7B9C"/>
              </a:buClr>
              <a:buFont typeface="Ubuntu" charset="0"/>
              <a:buChar char="•"/>
              <a:tabLst>
                <a:tab pos="620713" algn="l"/>
                <a:tab pos="1535113" algn="l"/>
                <a:tab pos="2449513" algn="l"/>
                <a:tab pos="3363913" algn="l"/>
                <a:tab pos="4278313" algn="l"/>
                <a:tab pos="5192713" algn="l"/>
                <a:tab pos="6107113" algn="l"/>
                <a:tab pos="7021513" algn="l"/>
                <a:tab pos="7935913" algn="l"/>
                <a:tab pos="8850313" algn="l"/>
                <a:tab pos="9764713" algn="l"/>
              </a:tabLst>
            </a:pPr>
            <a:r>
              <a:rPr lang="en-US" altLang="en-US"/>
              <a:t> Use a default class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1536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1536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1536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15362">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fill="hold" nodeType="clickEffect">
                                  <p:stCondLst>
                                    <p:cond delay="0"/>
                                  </p:stCondLst>
                                  <p:childTnLst>
                                    <p:set>
                                      <p:cBhvr additive="repl">
                                        <p:cTn id="22" dur="1" fill="hold">
                                          <p:stCondLst>
                                            <p:cond delay="0"/>
                                          </p:stCondLst>
                                        </p:cTn>
                                        <p:tgtEl>
                                          <p:spTgt spid="15362">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fill="hold" nodeType="clickEffect">
                                  <p:stCondLst>
                                    <p:cond delay="0"/>
                                  </p:stCondLst>
                                  <p:childTnLst>
                                    <p:set>
                                      <p:cBhvr additive="repl">
                                        <p:cTn id="26" dur="1" fill="hold">
                                          <p:stCondLst>
                                            <p:cond delay="0"/>
                                          </p:stCondLst>
                                        </p:cTn>
                                        <p:tgtEl>
                                          <p:spTgt spid="15362">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fill="hold" nodeType="clickEffect">
                                  <p:stCondLst>
                                    <p:cond delay="0"/>
                                  </p:stCondLst>
                                  <p:childTnLst>
                                    <p:set>
                                      <p:cBhvr additive="repl">
                                        <p:cTn id="30" dur="1" fill="hold">
                                          <p:stCondLst>
                                            <p:cond delay="0"/>
                                          </p:stCondLst>
                                        </p:cTn>
                                        <p:tgtEl>
                                          <p:spTgt spid="15362">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fill="hold" nodeType="clickEffect">
                                  <p:stCondLst>
                                    <p:cond delay="0"/>
                                  </p:stCondLst>
                                  <p:childTnLst>
                                    <p:set>
                                      <p:cBhvr additive="repl">
                                        <p:cTn id="34" dur="1" fill="hold">
                                          <p:stCondLst>
                                            <p:cond delay="0"/>
                                          </p:stCondLst>
                                        </p:cTn>
                                        <p:tgtEl>
                                          <p:spTgt spid="15362">
                                            <p:txEl>
                                              <p:pRg st="8" end="8"/>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fill="hold" nodeType="clickEffect">
                                  <p:stCondLst>
                                    <p:cond delay="0"/>
                                  </p:stCondLst>
                                  <p:childTnLst>
                                    <p:set>
                                      <p:cBhvr additive="repl">
                                        <p:cTn id="38" dur="1" fill="hold">
                                          <p:stCondLst>
                                            <p:cond delay="0"/>
                                          </p:stCondLst>
                                        </p:cTn>
                                        <p:tgtEl>
                                          <p:spTgt spid="1536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a:extLst>
              <a:ext uri="{FF2B5EF4-FFF2-40B4-BE49-F238E27FC236}">
                <a16:creationId xmlns:a16="http://schemas.microsoft.com/office/drawing/2014/main" id="{A029E035-FA7A-4BA1-82DA-78DA78047F12}"/>
              </a:ext>
            </a:extLst>
          </p:cNvPr>
          <p:cNvSpPr>
            <a:spLocks noGrp="1" noChangeArrowheads="1"/>
          </p:cNvSpPr>
          <p:nvPr>
            <p:ph type="title"/>
          </p:nvPr>
        </p:nvSpPr>
        <p:spPr/>
        <p:txBody>
          <a:bodyPr/>
          <a:lstStyle/>
          <a:p>
            <a:r>
              <a:rPr lang="en-US" altLang="en-US"/>
              <a:t>Direct Methods of Rule Generation</a:t>
            </a:r>
          </a:p>
        </p:txBody>
      </p:sp>
      <p:sp>
        <p:nvSpPr>
          <p:cNvPr id="3" name="Content Placeholder 2">
            <a:extLst>
              <a:ext uri="{FF2B5EF4-FFF2-40B4-BE49-F238E27FC236}">
                <a16:creationId xmlns:a16="http://schemas.microsoft.com/office/drawing/2014/main" id="{3BE5D356-D714-4BFB-B5BC-56A2F46847C5}"/>
              </a:ext>
            </a:extLst>
          </p:cNvPr>
          <p:cNvSpPr>
            <a:spLocks noGrp="1"/>
          </p:cNvSpPr>
          <p:nvPr>
            <p:ph idx="1"/>
          </p:nvPr>
        </p:nvSpPr>
        <p:spPr/>
        <p:txBody>
          <a:bodyPr/>
          <a:lstStyle/>
          <a:p>
            <a:r>
              <a:rPr lang="en-US" altLang="en-US" dirty="0"/>
              <a:t>Extract rules directly from the data</a:t>
            </a:r>
          </a:p>
          <a:p>
            <a:r>
              <a:rPr lang="en-US" altLang="en-US" dirty="0"/>
              <a:t>Sequential Covering (Example: try to cover class +)</a:t>
            </a:r>
          </a:p>
          <a:p>
            <a:endParaRPr lang="en-US" altLang="en-US" dirty="0"/>
          </a:p>
          <a:p>
            <a:endParaRPr lang="en-US" dirty="0"/>
          </a:p>
        </p:txBody>
      </p:sp>
      <p:graphicFrame>
        <p:nvGraphicFramePr>
          <p:cNvPr id="16387" name="Object 3">
            <a:extLst>
              <a:ext uri="{FF2B5EF4-FFF2-40B4-BE49-F238E27FC236}">
                <a16:creationId xmlns:a16="http://schemas.microsoft.com/office/drawing/2014/main" id="{08B90B7A-5458-4850-A408-6594C1484EFF}"/>
              </a:ext>
            </a:extLst>
          </p:cNvPr>
          <p:cNvGraphicFramePr>
            <a:graphicFrameLocks noChangeAspect="1"/>
          </p:cNvGraphicFramePr>
          <p:nvPr>
            <p:extLst>
              <p:ext uri="{D42A27DB-BD31-4B8C-83A1-F6EECF244321}">
                <p14:modId xmlns:p14="http://schemas.microsoft.com/office/powerpoint/2010/main" val="2021164113"/>
              </p:ext>
            </p:extLst>
          </p:nvPr>
        </p:nvGraphicFramePr>
        <p:xfrm>
          <a:off x="528638" y="2971800"/>
          <a:ext cx="2500312" cy="2552700"/>
        </p:xfrm>
        <a:graphic>
          <a:graphicData uri="http://schemas.openxmlformats.org/presentationml/2006/ole">
            <mc:AlternateContent xmlns:mc="http://schemas.openxmlformats.org/markup-compatibility/2006">
              <mc:Choice xmlns:v="urn:schemas-microsoft-com:vml" Requires="v">
                <p:oleObj r:id="rId3" imgW="3234960" imgH="3650040" progId="">
                  <p:embed/>
                </p:oleObj>
              </mc:Choice>
              <mc:Fallback>
                <p:oleObj r:id="rId3" imgW="3234960" imgH="3650040" progId="">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638" y="2971800"/>
                        <a:ext cx="2500312" cy="2552700"/>
                      </a:xfrm>
                      <a:prstGeom prst="rect">
                        <a:avLst/>
                      </a:prstGeom>
                      <a:noFill/>
                      <a:effectLst/>
                    </p:spPr>
                  </p:pic>
                </p:oleObj>
              </mc:Fallback>
            </mc:AlternateContent>
          </a:graphicData>
        </a:graphic>
      </p:graphicFrame>
      <p:graphicFrame>
        <p:nvGraphicFramePr>
          <p:cNvPr id="16388" name="Object 4">
            <a:extLst>
              <a:ext uri="{FF2B5EF4-FFF2-40B4-BE49-F238E27FC236}">
                <a16:creationId xmlns:a16="http://schemas.microsoft.com/office/drawing/2014/main" id="{A617E868-AB7D-4E02-B73A-4FA5849AF95B}"/>
              </a:ext>
            </a:extLst>
          </p:cNvPr>
          <p:cNvGraphicFramePr>
            <a:graphicFrameLocks noChangeAspect="1"/>
          </p:cNvGraphicFramePr>
          <p:nvPr>
            <p:extLst>
              <p:ext uri="{D42A27DB-BD31-4B8C-83A1-F6EECF244321}">
                <p14:modId xmlns:p14="http://schemas.microsoft.com/office/powerpoint/2010/main" val="571612671"/>
              </p:ext>
            </p:extLst>
          </p:nvPr>
        </p:nvGraphicFramePr>
        <p:xfrm>
          <a:off x="3232150" y="2989262"/>
          <a:ext cx="2297113" cy="2473325"/>
        </p:xfrm>
        <a:graphic>
          <a:graphicData uri="http://schemas.openxmlformats.org/presentationml/2006/ole">
            <mc:AlternateContent xmlns:mc="http://schemas.openxmlformats.org/markup-compatibility/2006">
              <mc:Choice xmlns:v="urn:schemas-microsoft-com:vml" Requires="v">
                <p:oleObj r:id="rId5" imgW="1800000" imgH="1800000" progId="">
                  <p:embed/>
                </p:oleObj>
              </mc:Choice>
              <mc:Fallback>
                <p:oleObj r:id="rId5" imgW="1800000" imgH="1800000" progId="">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2150" y="2989262"/>
                        <a:ext cx="2297113" cy="2473325"/>
                      </a:xfrm>
                      <a:prstGeom prst="rect">
                        <a:avLst/>
                      </a:prstGeom>
                      <a:noFill/>
                      <a:effectLst/>
                    </p:spPr>
                  </p:pic>
                </p:oleObj>
              </mc:Fallback>
            </mc:AlternateContent>
          </a:graphicData>
        </a:graphic>
      </p:graphicFrame>
      <p:graphicFrame>
        <p:nvGraphicFramePr>
          <p:cNvPr id="16389" name="Object 5">
            <a:extLst>
              <a:ext uri="{FF2B5EF4-FFF2-40B4-BE49-F238E27FC236}">
                <a16:creationId xmlns:a16="http://schemas.microsoft.com/office/drawing/2014/main" id="{A08484AD-4B09-4CCB-AE07-EB953F7FA6CD}"/>
              </a:ext>
            </a:extLst>
          </p:cNvPr>
          <p:cNvGraphicFramePr>
            <a:graphicFrameLocks noChangeAspect="1"/>
          </p:cNvGraphicFramePr>
          <p:nvPr>
            <p:extLst>
              <p:ext uri="{D42A27DB-BD31-4B8C-83A1-F6EECF244321}">
                <p14:modId xmlns:p14="http://schemas.microsoft.com/office/powerpoint/2010/main" val="3472124673"/>
              </p:ext>
            </p:extLst>
          </p:nvPr>
        </p:nvGraphicFramePr>
        <p:xfrm>
          <a:off x="5773738" y="2989262"/>
          <a:ext cx="2581275" cy="2506663"/>
        </p:xfrm>
        <a:graphic>
          <a:graphicData uri="http://schemas.openxmlformats.org/presentationml/2006/ole">
            <mc:AlternateContent xmlns:mc="http://schemas.openxmlformats.org/markup-compatibility/2006">
              <mc:Choice xmlns:v="urn:schemas-microsoft-com:vml" Requires="v">
                <p:oleObj r:id="rId7" imgW="1800000" imgH="1800000" progId="">
                  <p:embed/>
                </p:oleObj>
              </mc:Choice>
              <mc:Fallback>
                <p:oleObj r:id="rId7" imgW="1800000" imgH="1800000" progId="">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73738" y="2989262"/>
                        <a:ext cx="2581275" cy="2506663"/>
                      </a:xfrm>
                      <a:prstGeom prst="rect">
                        <a:avLst/>
                      </a:prstGeom>
                      <a:noFill/>
                      <a:effectLst/>
                    </p:spPr>
                  </p:pic>
                </p:oleObj>
              </mc:Fallback>
            </mc:AlternateContent>
          </a:graphicData>
        </a:graphic>
      </p:graphicFrame>
      <p:sp>
        <p:nvSpPr>
          <p:cNvPr id="16390" name="Text Box 6">
            <a:extLst>
              <a:ext uri="{FF2B5EF4-FFF2-40B4-BE49-F238E27FC236}">
                <a16:creationId xmlns:a16="http://schemas.microsoft.com/office/drawing/2014/main" id="{347105DD-347F-4E1D-A9EE-18F75111FBF9}"/>
              </a:ext>
            </a:extLst>
          </p:cNvPr>
          <p:cNvSpPr txBox="1">
            <a:spLocks noChangeArrowheads="1"/>
          </p:cNvSpPr>
          <p:nvPr/>
        </p:nvSpPr>
        <p:spPr bwMode="auto">
          <a:xfrm>
            <a:off x="8382000" y="3692525"/>
            <a:ext cx="436563"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a:latin typeface="Arial" panose="020B0604020202020204" pitchFamily="34" charset="0"/>
              </a:rPr>
              <a:t>...</a:t>
            </a:r>
          </a:p>
        </p:txBody>
      </p:sp>
      <p:sp>
        <p:nvSpPr>
          <p:cNvPr id="16391" name="Text Box 7">
            <a:extLst>
              <a:ext uri="{FF2B5EF4-FFF2-40B4-BE49-F238E27FC236}">
                <a16:creationId xmlns:a16="http://schemas.microsoft.com/office/drawing/2014/main" id="{10C8AFEC-06A1-41D2-BE85-63913D9ED8AF}"/>
              </a:ext>
            </a:extLst>
          </p:cNvPr>
          <p:cNvSpPr txBox="1">
            <a:spLocks noChangeArrowheads="1"/>
          </p:cNvSpPr>
          <p:nvPr/>
        </p:nvSpPr>
        <p:spPr bwMode="auto">
          <a:xfrm>
            <a:off x="2911475" y="5051425"/>
            <a:ext cx="333375"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a:t>x</a:t>
            </a:r>
          </a:p>
        </p:txBody>
      </p:sp>
      <p:sp>
        <p:nvSpPr>
          <p:cNvPr id="16392" name="Line 8">
            <a:extLst>
              <a:ext uri="{FF2B5EF4-FFF2-40B4-BE49-F238E27FC236}">
                <a16:creationId xmlns:a16="http://schemas.microsoft.com/office/drawing/2014/main" id="{8B6CA53C-8271-4F7A-A467-86CAD34F9DAB}"/>
              </a:ext>
            </a:extLst>
          </p:cNvPr>
          <p:cNvSpPr>
            <a:spLocks noChangeShapeType="1"/>
          </p:cNvSpPr>
          <p:nvPr/>
        </p:nvSpPr>
        <p:spPr bwMode="auto">
          <a:xfrm>
            <a:off x="460375" y="5091112"/>
            <a:ext cx="2703513" cy="14288"/>
          </a:xfrm>
          <a:prstGeom prst="line">
            <a:avLst/>
          </a:prstGeom>
          <a:noFill/>
          <a:ln w="18360"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93" name="Line 9">
            <a:extLst>
              <a:ext uri="{FF2B5EF4-FFF2-40B4-BE49-F238E27FC236}">
                <a16:creationId xmlns:a16="http://schemas.microsoft.com/office/drawing/2014/main" id="{2EB136D9-0272-4397-B077-AD271D9CD311}"/>
              </a:ext>
            </a:extLst>
          </p:cNvPr>
          <p:cNvSpPr>
            <a:spLocks noChangeShapeType="1"/>
          </p:cNvSpPr>
          <p:nvPr/>
        </p:nvSpPr>
        <p:spPr bwMode="auto">
          <a:xfrm flipV="1">
            <a:off x="528638" y="2833687"/>
            <a:ext cx="1587" cy="2354263"/>
          </a:xfrm>
          <a:prstGeom prst="line">
            <a:avLst/>
          </a:prstGeom>
          <a:noFill/>
          <a:ln w="18360"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94" name="Text Box 10">
            <a:extLst>
              <a:ext uri="{FF2B5EF4-FFF2-40B4-BE49-F238E27FC236}">
                <a16:creationId xmlns:a16="http://schemas.microsoft.com/office/drawing/2014/main" id="{B47CFFAB-0747-4A06-9B4E-C0D19EA4EC7B}"/>
              </a:ext>
            </a:extLst>
          </p:cNvPr>
          <p:cNvSpPr txBox="1">
            <a:spLocks noChangeArrowheads="1"/>
          </p:cNvSpPr>
          <p:nvPr/>
        </p:nvSpPr>
        <p:spPr bwMode="auto">
          <a:xfrm>
            <a:off x="2514600" y="5487987"/>
            <a:ext cx="3897313"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a:latin typeface="Arial" panose="020B0604020202020204" pitchFamily="34" charset="0"/>
              </a:rPr>
              <a:t>R1:</a:t>
            </a:r>
            <a:r>
              <a:rPr lang="en-US" altLang="en-US"/>
              <a:t> </a:t>
            </a:r>
            <a:r>
              <a:rPr lang="en-US" altLang="en-US" i="1">
                <a:latin typeface="FreeSerif" pitchFamily="16" charset="0"/>
              </a:rPr>
              <a:t>a&gt;x&gt;b </a:t>
            </a:r>
            <a:r>
              <a:rPr lang="en-US" altLang="en-US" i="1">
                <a:latin typeface="FreeSerif" pitchFamily="16" charset="0"/>
                <a:cs typeface="FreeSerif" pitchFamily="16" charset="0"/>
              </a:rPr>
              <a:t>∧</a:t>
            </a:r>
            <a:r>
              <a:rPr lang="en-US" altLang="en-US" i="1">
                <a:latin typeface="FreeSerif" pitchFamily="16" charset="0"/>
              </a:rPr>
              <a:t> c&gt;y&gt;d </a:t>
            </a:r>
            <a:r>
              <a:rPr lang="en-US" altLang="en-US" i="1">
                <a:latin typeface="FreeSerif" pitchFamily="16" charset="0"/>
                <a:cs typeface="FreeSerif" pitchFamily="16" charset="0"/>
              </a:rPr>
              <a:t>⟶</a:t>
            </a:r>
            <a:r>
              <a:rPr lang="en-US" altLang="en-US" i="1">
                <a:latin typeface="FreeSerif" pitchFamily="16" charset="0"/>
              </a:rPr>
              <a:t> class +</a:t>
            </a:r>
          </a:p>
        </p:txBody>
      </p:sp>
      <p:sp>
        <p:nvSpPr>
          <p:cNvPr id="16395" name="Text Box 11">
            <a:extLst>
              <a:ext uri="{FF2B5EF4-FFF2-40B4-BE49-F238E27FC236}">
                <a16:creationId xmlns:a16="http://schemas.microsoft.com/office/drawing/2014/main" id="{07D5D6E5-CF5C-4516-B833-03826E1E5CC2}"/>
              </a:ext>
            </a:extLst>
          </p:cNvPr>
          <p:cNvSpPr txBox="1">
            <a:spLocks noChangeArrowheads="1"/>
          </p:cNvSpPr>
          <p:nvPr/>
        </p:nvSpPr>
        <p:spPr bwMode="auto">
          <a:xfrm>
            <a:off x="1000125" y="5019675"/>
            <a:ext cx="28257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sz="1800"/>
              <a:t>a</a:t>
            </a:r>
          </a:p>
        </p:txBody>
      </p:sp>
      <p:sp>
        <p:nvSpPr>
          <p:cNvPr id="16396" name="Text Box 12">
            <a:extLst>
              <a:ext uri="{FF2B5EF4-FFF2-40B4-BE49-F238E27FC236}">
                <a16:creationId xmlns:a16="http://schemas.microsoft.com/office/drawing/2014/main" id="{9B2C1617-68D4-4F6D-A967-904500444B63}"/>
              </a:ext>
            </a:extLst>
          </p:cNvPr>
          <p:cNvSpPr txBox="1">
            <a:spLocks noChangeArrowheads="1"/>
          </p:cNvSpPr>
          <p:nvPr/>
        </p:nvSpPr>
        <p:spPr bwMode="auto">
          <a:xfrm>
            <a:off x="1649413" y="5019675"/>
            <a:ext cx="29527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sz="1800"/>
              <a:t>b</a:t>
            </a:r>
          </a:p>
        </p:txBody>
      </p:sp>
      <p:sp>
        <p:nvSpPr>
          <p:cNvPr id="16397" name="Text Box 13">
            <a:extLst>
              <a:ext uri="{FF2B5EF4-FFF2-40B4-BE49-F238E27FC236}">
                <a16:creationId xmlns:a16="http://schemas.microsoft.com/office/drawing/2014/main" id="{4B5F99AB-FA0D-4BFC-A253-F3B703385AEC}"/>
              </a:ext>
            </a:extLst>
          </p:cNvPr>
          <p:cNvSpPr txBox="1">
            <a:spLocks noChangeArrowheads="1"/>
          </p:cNvSpPr>
          <p:nvPr/>
        </p:nvSpPr>
        <p:spPr bwMode="auto">
          <a:xfrm>
            <a:off x="280988" y="3652837"/>
            <a:ext cx="28257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sz="1800"/>
              <a:t>c</a:t>
            </a:r>
          </a:p>
        </p:txBody>
      </p:sp>
      <p:sp>
        <p:nvSpPr>
          <p:cNvPr id="16398" name="Text Box 14">
            <a:extLst>
              <a:ext uri="{FF2B5EF4-FFF2-40B4-BE49-F238E27FC236}">
                <a16:creationId xmlns:a16="http://schemas.microsoft.com/office/drawing/2014/main" id="{4741367E-AE6A-44D2-B83B-3FD8DA64036F}"/>
              </a:ext>
            </a:extLst>
          </p:cNvPr>
          <p:cNvSpPr txBox="1">
            <a:spLocks noChangeArrowheads="1"/>
          </p:cNvSpPr>
          <p:nvPr/>
        </p:nvSpPr>
        <p:spPr bwMode="auto">
          <a:xfrm>
            <a:off x="244475" y="2895600"/>
            <a:ext cx="29527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sz="1800"/>
              <a:t>d</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09" name="Rectangle 1">
            <a:extLst>
              <a:ext uri="{FF2B5EF4-FFF2-40B4-BE49-F238E27FC236}">
                <a16:creationId xmlns:a16="http://schemas.microsoft.com/office/drawing/2014/main" id="{74976A2B-3C8D-4B98-B875-21074705F783}"/>
              </a:ext>
            </a:extLst>
          </p:cNvPr>
          <p:cNvSpPr>
            <a:spLocks noGrp="1" noChangeArrowheads="1"/>
          </p:cNvSpPr>
          <p:nvPr>
            <p:ph type="title"/>
          </p:nvPr>
        </p:nvSpPr>
        <p:spPr>
          <a:xfrm>
            <a:off x="381000" y="139700"/>
            <a:ext cx="8280400" cy="5461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t>Rule Growing</a:t>
            </a:r>
          </a:p>
        </p:txBody>
      </p:sp>
      <p:sp>
        <p:nvSpPr>
          <p:cNvPr id="17410" name="Rectangle 2">
            <a:extLst>
              <a:ext uri="{FF2B5EF4-FFF2-40B4-BE49-F238E27FC236}">
                <a16:creationId xmlns:a16="http://schemas.microsoft.com/office/drawing/2014/main" id="{6A6457F0-B447-4BD2-9065-0755F41A1DE0}"/>
              </a:ext>
            </a:extLst>
          </p:cNvPr>
          <p:cNvSpPr>
            <a:spLocks noGrp="1" noChangeArrowheads="1"/>
          </p:cNvSpPr>
          <p:nvPr>
            <p:ph type="body" sz="half" idx="1"/>
          </p:nvPr>
        </p:nvSpPr>
        <p:spPr>
          <a:xfrm>
            <a:off x="411163" y="1052513"/>
            <a:ext cx="2522537" cy="5181600"/>
          </a:xfrm>
          <a:ln/>
        </p:spPr>
        <p:txBody>
          <a:bodyPr/>
          <a:lstStyle/>
          <a:p>
            <a:pPr marL="273050" indent="-273050">
              <a:spcBef>
                <a:spcPts val="300"/>
              </a:spcBef>
              <a:buClr>
                <a:srgbClr val="0C7B9C"/>
              </a:buClr>
              <a:buSzPct val="150000"/>
              <a:buFont typeface="Ubuntu" charset="0"/>
              <a:buChar char="•"/>
              <a:tabLst>
                <a:tab pos="620713" algn="l"/>
                <a:tab pos="1535113" algn="l"/>
                <a:tab pos="2449513" algn="l"/>
                <a:tab pos="3363913" algn="l"/>
                <a:tab pos="4278313" algn="l"/>
                <a:tab pos="5192713" algn="l"/>
                <a:tab pos="6107113" algn="l"/>
                <a:tab pos="7021513" algn="l"/>
                <a:tab pos="7935913" algn="l"/>
                <a:tab pos="8850313" algn="l"/>
                <a:tab pos="9764713" algn="l"/>
              </a:tabLst>
            </a:pPr>
            <a:r>
              <a:rPr lang="en-US" altLang="en-US" sz="2000"/>
              <a:t>What attributes should be used in the rule?</a:t>
            </a:r>
          </a:p>
          <a:p>
            <a:pPr marL="273050" indent="-273050">
              <a:spcBef>
                <a:spcPts val="300"/>
              </a:spcBef>
              <a:buClr>
                <a:srgbClr val="0C7B9C"/>
              </a:buClr>
              <a:buSzPct val="150000"/>
              <a:buFont typeface="Ubuntu" charset="0"/>
              <a:buNone/>
              <a:tabLst>
                <a:tab pos="620713" algn="l"/>
                <a:tab pos="1535113" algn="l"/>
                <a:tab pos="2449513" algn="l"/>
                <a:tab pos="3363913" algn="l"/>
                <a:tab pos="4278313" algn="l"/>
                <a:tab pos="5192713" algn="l"/>
                <a:tab pos="6107113" algn="l"/>
                <a:tab pos="7021513" algn="l"/>
                <a:tab pos="7935913" algn="l"/>
                <a:tab pos="8850313" algn="l"/>
                <a:tab pos="9764713" algn="l"/>
              </a:tabLst>
            </a:pPr>
            <a:endParaRPr lang="en-US" altLang="en-US" sz="2000"/>
          </a:p>
        </p:txBody>
      </p:sp>
      <p:pic>
        <p:nvPicPr>
          <p:cNvPr id="17411" name="Picture 3">
            <a:extLst>
              <a:ext uri="{FF2B5EF4-FFF2-40B4-BE49-F238E27FC236}">
                <a16:creationId xmlns:a16="http://schemas.microsoft.com/office/drawing/2014/main" id="{358824A2-CD03-4B94-B1F4-71C776EF35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0088" y="850900"/>
            <a:ext cx="5805487" cy="56657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8360"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3" name="Rectangle 1">
            <a:extLst>
              <a:ext uri="{FF2B5EF4-FFF2-40B4-BE49-F238E27FC236}">
                <a16:creationId xmlns:a16="http://schemas.microsoft.com/office/drawing/2014/main" id="{54006040-7609-4BFF-9499-D5A6566AB531}"/>
              </a:ext>
            </a:extLst>
          </p:cNvPr>
          <p:cNvSpPr>
            <a:spLocks noGrp="1" noChangeArrowheads="1"/>
          </p:cNvSpPr>
          <p:nvPr>
            <p:ph type="title"/>
          </p:nvPr>
        </p:nvSpPr>
        <p:spPr>
          <a:xfrm>
            <a:off x="381000" y="139700"/>
            <a:ext cx="8280400" cy="5461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t>Rule Growing (Examples)</a:t>
            </a:r>
          </a:p>
        </p:txBody>
      </p:sp>
      <p:sp>
        <p:nvSpPr>
          <p:cNvPr id="18434" name="Rectangle 2">
            <a:extLst>
              <a:ext uri="{FF2B5EF4-FFF2-40B4-BE49-F238E27FC236}">
                <a16:creationId xmlns:a16="http://schemas.microsoft.com/office/drawing/2014/main" id="{A6F9BC77-30DD-4460-ABFA-92E204DAC1E3}"/>
              </a:ext>
            </a:extLst>
          </p:cNvPr>
          <p:cNvSpPr>
            <a:spLocks noGrp="1" noChangeArrowheads="1"/>
          </p:cNvSpPr>
          <p:nvPr>
            <p:ph idx="1"/>
          </p:nvPr>
        </p:nvSpPr>
        <p:spPr>
          <a:xfrm>
            <a:off x="411163" y="1143000"/>
            <a:ext cx="8318500" cy="5181600"/>
          </a:xfrm>
          <a:ln/>
        </p:spPr>
        <p:txBody>
          <a:bodyPr/>
          <a:lstStyle/>
          <a:p>
            <a:pPr marL="273050" indent="-273050">
              <a:lnSpc>
                <a:spcPct val="90000"/>
              </a:lnSpc>
              <a:spcBef>
                <a:spcPts val="300"/>
              </a:spcBef>
              <a:buClr>
                <a:srgbClr val="0C7B9C"/>
              </a:buClr>
              <a:buSzPct val="150000"/>
              <a:buFont typeface="Ubuntu" charset="0"/>
              <a:buChar char="•"/>
              <a:tabLst>
                <a:tab pos="620713" algn="l"/>
                <a:tab pos="1535113" algn="l"/>
                <a:tab pos="2449513" algn="l"/>
                <a:tab pos="3363913" algn="l"/>
                <a:tab pos="4278313" algn="l"/>
                <a:tab pos="5192713" algn="l"/>
                <a:tab pos="6107113" algn="l"/>
                <a:tab pos="7021513" algn="l"/>
                <a:tab pos="7935913" algn="l"/>
                <a:tab pos="8850313" algn="l"/>
                <a:tab pos="9764713" algn="l"/>
              </a:tabLst>
            </a:pPr>
            <a:r>
              <a:rPr lang="en-US" altLang="en-US" sz="2400"/>
              <a:t>CN2 Algorithm:</a:t>
            </a:r>
          </a:p>
          <a:p>
            <a:pPr marL="593725" lvl="1" indent="-228600">
              <a:lnSpc>
                <a:spcPct val="90000"/>
              </a:lnSpc>
              <a:spcBef>
                <a:spcPts val="225"/>
              </a:spcBef>
              <a:buClr>
                <a:srgbClr val="0C7B9C"/>
              </a:buClr>
              <a:buSzPct val="150000"/>
              <a:buFont typeface="Ubuntu Light" charset="0"/>
              <a:buChar char="-"/>
              <a:tabLst>
                <a:tab pos="620713" algn="l"/>
                <a:tab pos="1535113" algn="l"/>
                <a:tab pos="2449513" algn="l"/>
                <a:tab pos="3363913" algn="l"/>
                <a:tab pos="4278313" algn="l"/>
                <a:tab pos="5192713" algn="l"/>
                <a:tab pos="6107113" algn="l"/>
                <a:tab pos="7021513" algn="l"/>
                <a:tab pos="7935913" algn="l"/>
                <a:tab pos="8850313" algn="l"/>
                <a:tab pos="9764713" algn="l"/>
              </a:tabLst>
            </a:pPr>
            <a:r>
              <a:rPr lang="en-US" altLang="en-US" sz="1800"/>
              <a:t>Start from an empty conjunct:  {}</a:t>
            </a:r>
          </a:p>
          <a:p>
            <a:pPr marL="593725" lvl="1" indent="-228600">
              <a:lnSpc>
                <a:spcPct val="90000"/>
              </a:lnSpc>
              <a:spcBef>
                <a:spcPts val="225"/>
              </a:spcBef>
              <a:buClr>
                <a:srgbClr val="0C7B9C"/>
              </a:buClr>
              <a:buSzPct val="150000"/>
              <a:buFont typeface="Ubuntu Light" charset="0"/>
              <a:buChar char="-"/>
              <a:tabLst>
                <a:tab pos="620713" algn="l"/>
                <a:tab pos="1535113" algn="l"/>
                <a:tab pos="2449513" algn="l"/>
                <a:tab pos="3363913" algn="l"/>
                <a:tab pos="4278313" algn="l"/>
                <a:tab pos="5192713" algn="l"/>
                <a:tab pos="6107113" algn="l"/>
                <a:tab pos="7021513" algn="l"/>
                <a:tab pos="7935913" algn="l"/>
                <a:tab pos="8850313" algn="l"/>
                <a:tab pos="9764713" algn="l"/>
              </a:tabLst>
            </a:pPr>
            <a:r>
              <a:rPr lang="en-US" altLang="en-US" sz="1800"/>
              <a:t>Add conjuncts that minimizes the entropy measure:     {A}, {A,B}, …</a:t>
            </a:r>
          </a:p>
          <a:p>
            <a:pPr marL="593725" lvl="1" indent="-228600">
              <a:lnSpc>
                <a:spcPct val="90000"/>
              </a:lnSpc>
              <a:spcBef>
                <a:spcPts val="225"/>
              </a:spcBef>
              <a:buClr>
                <a:srgbClr val="0C7B9C"/>
              </a:buClr>
              <a:buSzPct val="150000"/>
              <a:buFont typeface="Ubuntu Light" charset="0"/>
              <a:buChar char="-"/>
              <a:tabLst>
                <a:tab pos="620713" algn="l"/>
                <a:tab pos="1535113" algn="l"/>
                <a:tab pos="2449513" algn="l"/>
                <a:tab pos="3363913" algn="l"/>
                <a:tab pos="4278313" algn="l"/>
                <a:tab pos="5192713" algn="l"/>
                <a:tab pos="6107113" algn="l"/>
                <a:tab pos="7021513" algn="l"/>
                <a:tab pos="7935913" algn="l"/>
                <a:tab pos="8850313" algn="l"/>
                <a:tab pos="9764713" algn="l"/>
              </a:tabLst>
            </a:pPr>
            <a:r>
              <a:rPr lang="en-US" altLang="en-US" sz="1800"/>
              <a:t>Determine the rule consequent by taking majority class of instances covered by the rule</a:t>
            </a:r>
          </a:p>
          <a:p>
            <a:pPr marL="273050" indent="-273050">
              <a:lnSpc>
                <a:spcPct val="90000"/>
              </a:lnSpc>
              <a:spcBef>
                <a:spcPts val="300"/>
              </a:spcBef>
              <a:buClr>
                <a:srgbClr val="0C7B9C"/>
              </a:buClr>
              <a:buSzPct val="150000"/>
              <a:buFont typeface="Ubuntu" charset="0"/>
              <a:buChar char="•"/>
              <a:tabLst>
                <a:tab pos="620713" algn="l"/>
                <a:tab pos="1535113" algn="l"/>
                <a:tab pos="2449513" algn="l"/>
                <a:tab pos="3363913" algn="l"/>
                <a:tab pos="4278313" algn="l"/>
                <a:tab pos="5192713" algn="l"/>
                <a:tab pos="6107113" algn="l"/>
                <a:tab pos="7021513" algn="l"/>
                <a:tab pos="7935913" algn="l"/>
                <a:tab pos="8850313" algn="l"/>
                <a:tab pos="9764713" algn="l"/>
              </a:tabLst>
            </a:pPr>
            <a:r>
              <a:rPr lang="en-US" altLang="en-US" sz="2400"/>
              <a:t>RIPPER Algorithm:</a:t>
            </a:r>
          </a:p>
          <a:p>
            <a:pPr marL="593725" lvl="1" indent="-228600">
              <a:lnSpc>
                <a:spcPct val="90000"/>
              </a:lnSpc>
              <a:spcBef>
                <a:spcPts val="225"/>
              </a:spcBef>
              <a:buClr>
                <a:srgbClr val="0C7B9C"/>
              </a:buClr>
              <a:buSzPct val="150000"/>
              <a:buFont typeface="Ubuntu Light" charset="0"/>
              <a:buChar char="-"/>
              <a:tabLst>
                <a:tab pos="620713" algn="l"/>
                <a:tab pos="1535113" algn="l"/>
                <a:tab pos="2449513" algn="l"/>
                <a:tab pos="3363913" algn="l"/>
                <a:tab pos="4278313" algn="l"/>
                <a:tab pos="5192713" algn="l"/>
                <a:tab pos="6107113" algn="l"/>
                <a:tab pos="7021513" algn="l"/>
                <a:tab pos="7935913" algn="l"/>
                <a:tab pos="8850313" algn="l"/>
                <a:tab pos="9764713" algn="l"/>
              </a:tabLst>
            </a:pPr>
            <a:r>
              <a:rPr lang="en-US" altLang="en-US" sz="1800"/>
              <a:t>Start from an empty rule: {} =&gt; class</a:t>
            </a:r>
          </a:p>
          <a:p>
            <a:pPr marL="593725" lvl="1" indent="-228600">
              <a:lnSpc>
                <a:spcPct val="90000"/>
              </a:lnSpc>
              <a:spcBef>
                <a:spcPts val="225"/>
              </a:spcBef>
              <a:buClr>
                <a:srgbClr val="0C7B9C"/>
              </a:buClr>
              <a:buSzPct val="150000"/>
              <a:buFont typeface="Ubuntu Light" charset="0"/>
              <a:buChar char="-"/>
              <a:tabLst>
                <a:tab pos="620713" algn="l"/>
                <a:tab pos="1535113" algn="l"/>
                <a:tab pos="2449513" algn="l"/>
                <a:tab pos="3363913" algn="l"/>
                <a:tab pos="4278313" algn="l"/>
                <a:tab pos="5192713" algn="l"/>
                <a:tab pos="6107113" algn="l"/>
                <a:tab pos="7021513" algn="l"/>
                <a:tab pos="7935913" algn="l"/>
                <a:tab pos="8850313" algn="l"/>
                <a:tab pos="9764713" algn="l"/>
              </a:tabLst>
            </a:pPr>
            <a:r>
              <a:rPr lang="en-US" altLang="en-US" sz="1800"/>
              <a:t>Add conjuncts that maximizes FOIL’s information gain measure:</a:t>
            </a:r>
          </a:p>
          <a:p>
            <a:pPr marL="1096963" lvl="2" indent="-182563">
              <a:lnSpc>
                <a:spcPct val="90000"/>
              </a:lnSpc>
              <a:spcBef>
                <a:spcPts val="200"/>
              </a:spcBef>
              <a:buClr>
                <a:srgbClr val="0C7B9C"/>
              </a:buClr>
              <a:buFont typeface="Ubuntu" charset="0"/>
              <a:buChar char="•"/>
              <a:tabLst>
                <a:tab pos="620713" algn="l"/>
                <a:tab pos="1535113" algn="l"/>
                <a:tab pos="2449513" algn="l"/>
                <a:tab pos="3363913" algn="l"/>
                <a:tab pos="4278313" algn="l"/>
                <a:tab pos="5192713" algn="l"/>
                <a:tab pos="6107113" algn="l"/>
                <a:tab pos="7021513" algn="l"/>
                <a:tab pos="7935913" algn="l"/>
                <a:tab pos="8850313" algn="l"/>
                <a:tab pos="9764713" algn="l"/>
              </a:tabLst>
            </a:pPr>
            <a:r>
              <a:rPr lang="en-US" altLang="en-US" sz="1600"/>
              <a:t> R0:  {} =&gt; class   (initial rule)</a:t>
            </a:r>
          </a:p>
          <a:p>
            <a:pPr marL="1096963" lvl="2" indent="-182563">
              <a:lnSpc>
                <a:spcPct val="90000"/>
              </a:lnSpc>
              <a:spcBef>
                <a:spcPts val="200"/>
              </a:spcBef>
              <a:buClr>
                <a:srgbClr val="0C7B9C"/>
              </a:buClr>
              <a:buFont typeface="Ubuntu" charset="0"/>
              <a:buChar char="•"/>
              <a:tabLst>
                <a:tab pos="620713" algn="l"/>
                <a:tab pos="1535113" algn="l"/>
                <a:tab pos="2449513" algn="l"/>
                <a:tab pos="3363913" algn="l"/>
                <a:tab pos="4278313" algn="l"/>
                <a:tab pos="5192713" algn="l"/>
                <a:tab pos="6107113" algn="l"/>
                <a:tab pos="7021513" algn="l"/>
                <a:tab pos="7935913" algn="l"/>
                <a:tab pos="8850313" algn="l"/>
                <a:tab pos="9764713" algn="l"/>
              </a:tabLst>
            </a:pPr>
            <a:r>
              <a:rPr lang="en-US" altLang="en-US" sz="1600"/>
              <a:t> R1:  {A} =&gt; class (rule after adding conjunct)</a:t>
            </a:r>
          </a:p>
          <a:p>
            <a:pPr marL="1096963" lvl="2" indent="-182563">
              <a:lnSpc>
                <a:spcPct val="90000"/>
              </a:lnSpc>
              <a:spcBef>
                <a:spcPts val="200"/>
              </a:spcBef>
              <a:buClr>
                <a:srgbClr val="0C7B9C"/>
              </a:buClr>
              <a:buFont typeface="Ubuntu" charset="0"/>
              <a:buChar char="•"/>
              <a:tabLst>
                <a:tab pos="620713" algn="l"/>
                <a:tab pos="1535113" algn="l"/>
                <a:tab pos="2449513" algn="l"/>
                <a:tab pos="3363913" algn="l"/>
                <a:tab pos="4278313" algn="l"/>
                <a:tab pos="5192713" algn="l"/>
                <a:tab pos="6107113" algn="l"/>
                <a:tab pos="7021513" algn="l"/>
                <a:tab pos="7935913" algn="l"/>
                <a:tab pos="8850313" algn="l"/>
                <a:tab pos="9764713" algn="l"/>
              </a:tabLst>
            </a:pPr>
            <a:r>
              <a:rPr lang="en-US" altLang="en-US" sz="1600"/>
              <a:t> Gain(R0, R1) = t [  log (p1/(p1+n1)) – log (p0/(p0 + n0)) ]</a:t>
            </a:r>
          </a:p>
          <a:p>
            <a:pPr marL="1096963" lvl="2" indent="-182563">
              <a:lnSpc>
                <a:spcPct val="90000"/>
              </a:lnSpc>
              <a:spcBef>
                <a:spcPts val="200"/>
              </a:spcBef>
              <a:buClr>
                <a:srgbClr val="0C7B9C"/>
              </a:buClr>
              <a:buFont typeface="Ubuntu" charset="0"/>
              <a:buChar char="•"/>
              <a:tabLst>
                <a:tab pos="620713" algn="l"/>
                <a:tab pos="1535113" algn="l"/>
                <a:tab pos="2449513" algn="l"/>
                <a:tab pos="3363913" algn="l"/>
                <a:tab pos="4278313" algn="l"/>
                <a:tab pos="5192713" algn="l"/>
                <a:tab pos="6107113" algn="l"/>
                <a:tab pos="7021513" algn="l"/>
                <a:tab pos="7935913" algn="l"/>
                <a:tab pos="8850313" algn="l"/>
                <a:tab pos="9764713" algn="l"/>
              </a:tabLst>
            </a:pPr>
            <a:r>
              <a:rPr lang="en-US" altLang="en-US" sz="1600"/>
              <a:t> where   t: number of positive instances covered by both R0 and R1</a:t>
            </a:r>
          </a:p>
          <a:p>
            <a:pPr marL="914400" lvl="2" indent="0">
              <a:lnSpc>
                <a:spcPct val="90000"/>
              </a:lnSpc>
              <a:spcBef>
                <a:spcPts val="200"/>
              </a:spcBef>
              <a:buClrTx/>
              <a:buSzPct val="70000"/>
              <a:buFontTx/>
              <a:buNone/>
              <a:tabLst>
                <a:tab pos="620713" algn="l"/>
                <a:tab pos="1535113" algn="l"/>
                <a:tab pos="2449513" algn="l"/>
                <a:tab pos="3363913" algn="l"/>
                <a:tab pos="4278313" algn="l"/>
                <a:tab pos="5192713" algn="l"/>
                <a:tab pos="6107113" algn="l"/>
                <a:tab pos="7021513" algn="l"/>
                <a:tab pos="7935913" algn="l"/>
                <a:tab pos="8850313" algn="l"/>
                <a:tab pos="9764713" algn="l"/>
              </a:tabLst>
            </a:pPr>
            <a:r>
              <a:rPr lang="en-US" altLang="en-US" sz="1600"/>
              <a:t>	p0: number of positive instances covered by R0</a:t>
            </a:r>
          </a:p>
          <a:p>
            <a:pPr marL="914400" lvl="2" indent="0">
              <a:lnSpc>
                <a:spcPct val="90000"/>
              </a:lnSpc>
              <a:spcBef>
                <a:spcPts val="200"/>
              </a:spcBef>
              <a:buClrTx/>
              <a:buSzPct val="70000"/>
              <a:buFontTx/>
              <a:buNone/>
              <a:tabLst>
                <a:tab pos="620713" algn="l"/>
                <a:tab pos="1535113" algn="l"/>
                <a:tab pos="2449513" algn="l"/>
                <a:tab pos="3363913" algn="l"/>
                <a:tab pos="4278313" algn="l"/>
                <a:tab pos="5192713" algn="l"/>
                <a:tab pos="6107113" algn="l"/>
                <a:tab pos="7021513" algn="l"/>
                <a:tab pos="7935913" algn="l"/>
                <a:tab pos="8850313" algn="l"/>
                <a:tab pos="9764713" algn="l"/>
              </a:tabLst>
            </a:pPr>
            <a:r>
              <a:rPr lang="en-US" altLang="en-US" sz="1600"/>
              <a:t>	n0: number of negative instances covered by R0</a:t>
            </a:r>
          </a:p>
          <a:p>
            <a:pPr marL="914400" lvl="2" indent="0">
              <a:lnSpc>
                <a:spcPct val="90000"/>
              </a:lnSpc>
              <a:spcBef>
                <a:spcPts val="200"/>
              </a:spcBef>
              <a:buClrTx/>
              <a:buSzPct val="70000"/>
              <a:buFontTx/>
              <a:buNone/>
              <a:tabLst>
                <a:tab pos="620713" algn="l"/>
                <a:tab pos="1535113" algn="l"/>
                <a:tab pos="2449513" algn="l"/>
                <a:tab pos="3363913" algn="l"/>
                <a:tab pos="4278313" algn="l"/>
                <a:tab pos="5192713" algn="l"/>
                <a:tab pos="6107113" algn="l"/>
                <a:tab pos="7021513" algn="l"/>
                <a:tab pos="7935913" algn="l"/>
                <a:tab pos="8850313" algn="l"/>
                <a:tab pos="9764713" algn="l"/>
              </a:tabLst>
            </a:pPr>
            <a:r>
              <a:rPr lang="en-US" altLang="en-US" sz="1600"/>
              <a:t>	p1: number of positive instances covered by R1</a:t>
            </a:r>
          </a:p>
          <a:p>
            <a:pPr marL="914400" lvl="2" indent="0">
              <a:lnSpc>
                <a:spcPct val="90000"/>
              </a:lnSpc>
              <a:spcBef>
                <a:spcPts val="200"/>
              </a:spcBef>
              <a:buClrTx/>
              <a:buSzPct val="70000"/>
              <a:buFontTx/>
              <a:buNone/>
              <a:tabLst>
                <a:tab pos="620713" algn="l"/>
                <a:tab pos="1535113" algn="l"/>
                <a:tab pos="2449513" algn="l"/>
                <a:tab pos="3363913" algn="l"/>
                <a:tab pos="4278313" algn="l"/>
                <a:tab pos="5192713" algn="l"/>
                <a:tab pos="6107113" algn="l"/>
                <a:tab pos="7021513" algn="l"/>
                <a:tab pos="7935913" algn="l"/>
                <a:tab pos="8850313" algn="l"/>
                <a:tab pos="9764713" algn="l"/>
              </a:tabLst>
            </a:pPr>
            <a:r>
              <a:rPr lang="en-US" altLang="en-US" sz="1600"/>
              <a:t>	n1: number of negative instances covered by R1</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7" name="Rectangle 1">
            <a:extLst>
              <a:ext uri="{FF2B5EF4-FFF2-40B4-BE49-F238E27FC236}">
                <a16:creationId xmlns:a16="http://schemas.microsoft.com/office/drawing/2014/main" id="{8E1E990C-B797-428E-B11E-F660E57B5E52}"/>
              </a:ext>
            </a:extLst>
          </p:cNvPr>
          <p:cNvSpPr>
            <a:spLocks noGrp="1" noChangeArrowheads="1"/>
          </p:cNvSpPr>
          <p:nvPr>
            <p:ph type="title"/>
          </p:nvPr>
        </p:nvSpPr>
        <p:spPr>
          <a:xfrm>
            <a:off x="381000" y="139700"/>
            <a:ext cx="8280400" cy="5461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t>Instance Elimination</a:t>
            </a:r>
          </a:p>
        </p:txBody>
      </p:sp>
      <p:sp>
        <p:nvSpPr>
          <p:cNvPr id="19458" name="Rectangle 2">
            <a:extLst>
              <a:ext uri="{FF2B5EF4-FFF2-40B4-BE49-F238E27FC236}">
                <a16:creationId xmlns:a16="http://schemas.microsoft.com/office/drawing/2014/main" id="{68AD429C-423E-476D-A10C-09326CE3F9EC}"/>
              </a:ext>
            </a:extLst>
          </p:cNvPr>
          <p:cNvSpPr>
            <a:spLocks noGrp="1" noChangeArrowheads="1"/>
          </p:cNvSpPr>
          <p:nvPr>
            <p:ph type="body" sz="half" idx="1"/>
          </p:nvPr>
        </p:nvSpPr>
        <p:spPr>
          <a:xfrm>
            <a:off x="411163" y="1143000"/>
            <a:ext cx="4083050" cy="5181600"/>
          </a:xfrm>
          <a:ln/>
        </p:spPr>
        <p:txBody>
          <a:bodyPr/>
          <a:lstStyle/>
          <a:p>
            <a:pPr marL="273050" indent="-273050">
              <a:lnSpc>
                <a:spcPct val="90000"/>
              </a:lnSpc>
              <a:spcBef>
                <a:spcPts val="300"/>
              </a:spcBef>
              <a:buClr>
                <a:srgbClr val="0C7B9C"/>
              </a:buClr>
              <a:buSzPct val="150000"/>
              <a:buFont typeface="Ubuntu" charset="0"/>
              <a:buChar char="•"/>
              <a:tabLst>
                <a:tab pos="620713" algn="l"/>
                <a:tab pos="1535113" algn="l"/>
                <a:tab pos="2449513" algn="l"/>
                <a:tab pos="3363913" algn="l"/>
                <a:tab pos="4278313" algn="l"/>
                <a:tab pos="5192713" algn="l"/>
                <a:tab pos="6107113" algn="l"/>
                <a:tab pos="7021513" algn="l"/>
                <a:tab pos="7935913" algn="l"/>
                <a:tab pos="8850313" algn="l"/>
                <a:tab pos="9764713" algn="l"/>
              </a:tabLst>
            </a:pPr>
            <a:r>
              <a:rPr lang="en-US" altLang="en-US" sz="2400"/>
              <a:t>Why do we need to eliminate instances?</a:t>
            </a:r>
          </a:p>
          <a:p>
            <a:pPr marL="593725" lvl="1" indent="-228600">
              <a:lnSpc>
                <a:spcPct val="90000"/>
              </a:lnSpc>
              <a:spcBef>
                <a:spcPts val="250"/>
              </a:spcBef>
              <a:buClr>
                <a:srgbClr val="0C7B9C"/>
              </a:buClr>
              <a:buSzPct val="150000"/>
              <a:buFont typeface="Ubuntu Light" charset="0"/>
              <a:buChar char="-"/>
              <a:tabLst>
                <a:tab pos="620713" algn="l"/>
                <a:tab pos="1535113" algn="l"/>
                <a:tab pos="2449513" algn="l"/>
                <a:tab pos="3363913" algn="l"/>
                <a:tab pos="4278313" algn="l"/>
                <a:tab pos="5192713" algn="l"/>
                <a:tab pos="6107113" algn="l"/>
                <a:tab pos="7021513" algn="l"/>
                <a:tab pos="7935913" algn="l"/>
                <a:tab pos="8850313" algn="l"/>
                <a:tab pos="9764713" algn="l"/>
              </a:tabLst>
            </a:pPr>
            <a:r>
              <a:rPr lang="en-US" altLang="en-US" sz="2000"/>
              <a:t>Otherwise, the next rule is identical to previous rule</a:t>
            </a:r>
          </a:p>
          <a:p>
            <a:pPr marL="273050" indent="-273050">
              <a:lnSpc>
                <a:spcPct val="90000"/>
              </a:lnSpc>
              <a:spcBef>
                <a:spcPts val="300"/>
              </a:spcBef>
              <a:buClr>
                <a:srgbClr val="0C7B9C"/>
              </a:buClr>
              <a:buSzPct val="150000"/>
              <a:buFont typeface="Ubuntu" charset="0"/>
              <a:buChar char="•"/>
              <a:tabLst>
                <a:tab pos="620713" algn="l"/>
                <a:tab pos="1535113" algn="l"/>
                <a:tab pos="2449513" algn="l"/>
                <a:tab pos="3363913" algn="l"/>
                <a:tab pos="4278313" algn="l"/>
                <a:tab pos="5192713" algn="l"/>
                <a:tab pos="6107113" algn="l"/>
                <a:tab pos="7021513" algn="l"/>
                <a:tab pos="7935913" algn="l"/>
                <a:tab pos="8850313" algn="l"/>
                <a:tab pos="9764713" algn="l"/>
              </a:tabLst>
            </a:pPr>
            <a:r>
              <a:rPr lang="en-US" altLang="en-US" sz="2400"/>
              <a:t>Why do we remove positive instances?</a:t>
            </a:r>
          </a:p>
          <a:p>
            <a:pPr marL="593725" lvl="1" indent="-228600">
              <a:lnSpc>
                <a:spcPct val="90000"/>
              </a:lnSpc>
              <a:spcBef>
                <a:spcPts val="250"/>
              </a:spcBef>
              <a:buClr>
                <a:srgbClr val="0C7B9C"/>
              </a:buClr>
              <a:buSzPct val="150000"/>
              <a:buFont typeface="Ubuntu Light" charset="0"/>
              <a:buChar char="-"/>
              <a:tabLst>
                <a:tab pos="620713" algn="l"/>
                <a:tab pos="1535113" algn="l"/>
                <a:tab pos="2449513" algn="l"/>
                <a:tab pos="3363913" algn="l"/>
                <a:tab pos="4278313" algn="l"/>
                <a:tab pos="5192713" algn="l"/>
                <a:tab pos="6107113" algn="l"/>
                <a:tab pos="7021513" algn="l"/>
                <a:tab pos="7935913" algn="l"/>
                <a:tab pos="8850313" algn="l"/>
                <a:tab pos="9764713" algn="l"/>
              </a:tabLst>
            </a:pPr>
            <a:r>
              <a:rPr lang="en-US" altLang="en-US" sz="2000"/>
              <a:t>Ensure that the next rule is different</a:t>
            </a:r>
          </a:p>
          <a:p>
            <a:pPr marL="273050" indent="-273050">
              <a:lnSpc>
                <a:spcPct val="90000"/>
              </a:lnSpc>
              <a:spcBef>
                <a:spcPts val="300"/>
              </a:spcBef>
              <a:buClr>
                <a:srgbClr val="0C7B9C"/>
              </a:buClr>
              <a:buSzPct val="150000"/>
              <a:buFont typeface="Ubuntu" charset="0"/>
              <a:buChar char="•"/>
              <a:tabLst>
                <a:tab pos="620713" algn="l"/>
                <a:tab pos="1535113" algn="l"/>
                <a:tab pos="2449513" algn="l"/>
                <a:tab pos="3363913" algn="l"/>
                <a:tab pos="4278313" algn="l"/>
                <a:tab pos="5192713" algn="l"/>
                <a:tab pos="6107113" algn="l"/>
                <a:tab pos="7021513" algn="l"/>
                <a:tab pos="7935913" algn="l"/>
                <a:tab pos="8850313" algn="l"/>
                <a:tab pos="9764713" algn="l"/>
              </a:tabLst>
            </a:pPr>
            <a:r>
              <a:rPr lang="en-US" altLang="en-US" sz="2400"/>
              <a:t>Why do we remove negative instances?</a:t>
            </a:r>
          </a:p>
          <a:p>
            <a:pPr marL="593725" lvl="1" indent="-228600">
              <a:lnSpc>
                <a:spcPct val="90000"/>
              </a:lnSpc>
              <a:spcBef>
                <a:spcPts val="250"/>
              </a:spcBef>
              <a:buClr>
                <a:srgbClr val="0C7B9C"/>
              </a:buClr>
              <a:buSzPct val="150000"/>
              <a:buFont typeface="Ubuntu Light" charset="0"/>
              <a:buChar char="-"/>
              <a:tabLst>
                <a:tab pos="620713" algn="l"/>
                <a:tab pos="1535113" algn="l"/>
                <a:tab pos="2449513" algn="l"/>
                <a:tab pos="3363913" algn="l"/>
                <a:tab pos="4278313" algn="l"/>
                <a:tab pos="5192713" algn="l"/>
                <a:tab pos="6107113" algn="l"/>
                <a:tab pos="7021513" algn="l"/>
                <a:tab pos="7935913" algn="l"/>
                <a:tab pos="8850313" algn="l"/>
                <a:tab pos="9764713" algn="l"/>
              </a:tabLst>
            </a:pPr>
            <a:r>
              <a:rPr lang="en-US" altLang="en-US" sz="2000"/>
              <a:t>Prevent underestimating accuracy of rule</a:t>
            </a:r>
          </a:p>
          <a:p>
            <a:pPr marL="593725" lvl="1" indent="-228600">
              <a:lnSpc>
                <a:spcPct val="90000"/>
              </a:lnSpc>
              <a:spcBef>
                <a:spcPts val="250"/>
              </a:spcBef>
              <a:buClr>
                <a:srgbClr val="0C7B9C"/>
              </a:buClr>
              <a:buSzPct val="150000"/>
              <a:buFont typeface="Ubuntu Light" charset="0"/>
              <a:buChar char="-"/>
              <a:tabLst>
                <a:tab pos="620713" algn="l"/>
                <a:tab pos="1535113" algn="l"/>
                <a:tab pos="2449513" algn="l"/>
                <a:tab pos="3363913" algn="l"/>
                <a:tab pos="4278313" algn="l"/>
                <a:tab pos="5192713" algn="l"/>
                <a:tab pos="6107113" algn="l"/>
                <a:tab pos="7021513" algn="l"/>
                <a:tab pos="7935913" algn="l"/>
                <a:tab pos="8850313" algn="l"/>
                <a:tab pos="9764713" algn="l"/>
              </a:tabLst>
            </a:pPr>
            <a:r>
              <a:rPr lang="en-US" altLang="en-US" sz="2000"/>
              <a:t>Compare rules R2 and R3 in the diagram</a:t>
            </a:r>
          </a:p>
        </p:txBody>
      </p:sp>
      <p:graphicFrame>
        <p:nvGraphicFramePr>
          <p:cNvPr id="19459" name="Object 3">
            <a:extLst>
              <a:ext uri="{FF2B5EF4-FFF2-40B4-BE49-F238E27FC236}">
                <a16:creationId xmlns:a16="http://schemas.microsoft.com/office/drawing/2014/main" id="{9740F3F4-8067-40FB-BA92-F44DDDE70F34}"/>
              </a:ext>
            </a:extLst>
          </p:cNvPr>
          <p:cNvGraphicFramePr>
            <a:graphicFrameLocks noChangeAspect="1"/>
          </p:cNvGraphicFramePr>
          <p:nvPr/>
        </p:nvGraphicFramePr>
        <p:xfrm>
          <a:off x="4494213" y="1752600"/>
          <a:ext cx="4083050" cy="3249613"/>
        </p:xfrm>
        <a:graphic>
          <a:graphicData uri="http://schemas.openxmlformats.org/presentationml/2006/ole">
            <mc:AlternateContent xmlns:mc="http://schemas.openxmlformats.org/markup-compatibility/2006">
              <mc:Choice xmlns:v="urn:schemas-microsoft-com:vml" Requires="v">
                <p:oleObj r:id="rId3" imgW="7043040" imgH="5606280" progId="">
                  <p:embed/>
                </p:oleObj>
              </mc:Choice>
              <mc:Fallback>
                <p:oleObj r:id="rId3" imgW="7043040" imgH="5606280" progId="">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4213" y="1752600"/>
                        <a:ext cx="4083050" cy="3249613"/>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1945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1945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1945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19458">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fill="hold" nodeType="clickEffect">
                                  <p:stCondLst>
                                    <p:cond delay="0"/>
                                  </p:stCondLst>
                                  <p:childTnLst>
                                    <p:set>
                                      <p:cBhvr additive="repl">
                                        <p:cTn id="22" dur="1" fill="hold">
                                          <p:stCondLst>
                                            <p:cond delay="0"/>
                                          </p:stCondLst>
                                        </p:cTn>
                                        <p:tgtEl>
                                          <p:spTgt spid="19458">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fill="hold" nodeType="clickEffect">
                                  <p:stCondLst>
                                    <p:cond delay="0"/>
                                  </p:stCondLst>
                                  <p:childTnLst>
                                    <p:set>
                                      <p:cBhvr additive="repl">
                                        <p:cTn id="26" dur="1" fill="hold">
                                          <p:stCondLst>
                                            <p:cond delay="0"/>
                                          </p:stCondLst>
                                        </p:cTn>
                                        <p:tgtEl>
                                          <p:spTgt spid="19458">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fill="hold" nodeType="clickEffect">
                                  <p:stCondLst>
                                    <p:cond delay="0"/>
                                  </p:stCondLst>
                                  <p:childTnLst>
                                    <p:set>
                                      <p:cBhvr additive="repl">
                                        <p:cTn id="30" dur="1" fill="hold">
                                          <p:stCondLst>
                                            <p:cond delay="0"/>
                                          </p:stCondLst>
                                        </p:cTn>
                                        <p:tgtEl>
                                          <p:spTgt spid="1945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1" name="Rectangle 1">
            <a:extLst>
              <a:ext uri="{FF2B5EF4-FFF2-40B4-BE49-F238E27FC236}">
                <a16:creationId xmlns:a16="http://schemas.microsoft.com/office/drawing/2014/main" id="{AAB37659-A4FA-4807-A74B-31DFF3A3CEBD}"/>
              </a:ext>
            </a:extLst>
          </p:cNvPr>
          <p:cNvSpPr>
            <a:spLocks noGrp="1" noChangeArrowheads="1"/>
          </p:cNvSpPr>
          <p:nvPr>
            <p:ph type="title"/>
          </p:nvPr>
        </p:nvSpPr>
        <p:spPr>
          <a:xfrm>
            <a:off x="381000" y="139700"/>
            <a:ext cx="8280400" cy="5461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t>Rule Evaluation</a:t>
            </a:r>
          </a:p>
        </p:txBody>
      </p:sp>
      <p:sp>
        <p:nvSpPr>
          <p:cNvPr id="20482" name="Rectangle 2">
            <a:extLst>
              <a:ext uri="{FF2B5EF4-FFF2-40B4-BE49-F238E27FC236}">
                <a16:creationId xmlns:a16="http://schemas.microsoft.com/office/drawing/2014/main" id="{14546DA3-E18A-406F-897D-D8950DA14C4D}"/>
              </a:ext>
            </a:extLst>
          </p:cNvPr>
          <p:cNvSpPr>
            <a:spLocks noGrp="1" noChangeArrowheads="1"/>
          </p:cNvSpPr>
          <p:nvPr>
            <p:ph idx="1"/>
          </p:nvPr>
        </p:nvSpPr>
        <p:spPr>
          <a:xfrm>
            <a:off x="411163" y="1143000"/>
            <a:ext cx="8318500" cy="5181600"/>
          </a:xfrm>
          <a:ln/>
        </p:spPr>
        <p:txBody>
          <a:bodyPr/>
          <a:lstStyle/>
          <a:p>
            <a:pPr marL="273050" indent="-273050">
              <a:buClr>
                <a:srgbClr val="0C7B9C"/>
              </a:buClr>
              <a:buSzPct val="150000"/>
              <a:buFont typeface="Ubuntu" charset="0"/>
              <a:buChar char="•"/>
              <a:tabLst>
                <a:tab pos="620713" algn="l"/>
                <a:tab pos="1535113" algn="l"/>
                <a:tab pos="2449513" algn="l"/>
                <a:tab pos="3363913" algn="l"/>
                <a:tab pos="4278313" algn="l"/>
                <a:tab pos="5192713" algn="l"/>
                <a:tab pos="6107113" algn="l"/>
                <a:tab pos="7021513" algn="l"/>
                <a:tab pos="7935913" algn="l"/>
                <a:tab pos="8850313" algn="l"/>
                <a:tab pos="9764713" algn="l"/>
              </a:tabLst>
            </a:pPr>
            <a:r>
              <a:rPr lang="en-US" altLang="en-US"/>
              <a:t>Metrics:</a:t>
            </a:r>
          </a:p>
          <a:p>
            <a:pPr marL="593725" lvl="1" indent="-228600">
              <a:buClr>
                <a:srgbClr val="0C7B9C"/>
              </a:buClr>
              <a:buSzPct val="150000"/>
              <a:buFont typeface="Ubuntu Light" charset="0"/>
              <a:buChar char="-"/>
              <a:tabLst>
                <a:tab pos="620713" algn="l"/>
                <a:tab pos="1535113" algn="l"/>
                <a:tab pos="2449513" algn="l"/>
                <a:tab pos="3363913" algn="l"/>
                <a:tab pos="4278313" algn="l"/>
                <a:tab pos="5192713" algn="l"/>
                <a:tab pos="6107113" algn="l"/>
                <a:tab pos="7021513" algn="l"/>
                <a:tab pos="7935913" algn="l"/>
                <a:tab pos="8850313" algn="l"/>
                <a:tab pos="9764713" algn="l"/>
              </a:tabLst>
            </a:pPr>
            <a:r>
              <a:rPr lang="en-US" altLang="en-US"/>
              <a:t>Accuracy</a:t>
            </a:r>
          </a:p>
          <a:p>
            <a:pPr marL="593725" lvl="1" indent="-228600">
              <a:buClr>
                <a:srgbClr val="0C7B9C"/>
              </a:buClr>
              <a:buSzPct val="150000"/>
              <a:buFont typeface="Ubuntu Light" charset="0"/>
              <a:buNone/>
              <a:tabLst>
                <a:tab pos="620713" algn="l"/>
                <a:tab pos="1535113" algn="l"/>
                <a:tab pos="2449513" algn="l"/>
                <a:tab pos="3363913" algn="l"/>
                <a:tab pos="4278313" algn="l"/>
                <a:tab pos="5192713" algn="l"/>
                <a:tab pos="6107113" algn="l"/>
                <a:tab pos="7021513" algn="l"/>
                <a:tab pos="7935913" algn="l"/>
                <a:tab pos="8850313" algn="l"/>
                <a:tab pos="9764713" algn="l"/>
              </a:tabLst>
            </a:pPr>
            <a:endParaRPr lang="en-US" altLang="en-US"/>
          </a:p>
          <a:p>
            <a:pPr marL="593725" lvl="1" indent="-228600">
              <a:buClr>
                <a:srgbClr val="0C7B9C"/>
              </a:buClr>
              <a:buSzPct val="150000"/>
              <a:buFont typeface="Ubuntu Light" charset="0"/>
              <a:buNone/>
              <a:tabLst>
                <a:tab pos="620713" algn="l"/>
                <a:tab pos="1535113" algn="l"/>
                <a:tab pos="2449513" algn="l"/>
                <a:tab pos="3363913" algn="l"/>
                <a:tab pos="4278313" algn="l"/>
                <a:tab pos="5192713" algn="l"/>
                <a:tab pos="6107113" algn="l"/>
                <a:tab pos="7021513" algn="l"/>
                <a:tab pos="7935913" algn="l"/>
                <a:tab pos="8850313" algn="l"/>
                <a:tab pos="9764713" algn="l"/>
              </a:tabLst>
            </a:pPr>
            <a:endParaRPr lang="en-US" altLang="en-US"/>
          </a:p>
          <a:p>
            <a:pPr marL="593725" lvl="1" indent="-228600">
              <a:buClr>
                <a:srgbClr val="0C7B9C"/>
              </a:buClr>
              <a:buSzPct val="150000"/>
              <a:buFont typeface="Ubuntu Light" charset="0"/>
              <a:buChar char="-"/>
              <a:tabLst>
                <a:tab pos="620713" algn="l"/>
                <a:tab pos="1535113" algn="l"/>
                <a:tab pos="2449513" algn="l"/>
                <a:tab pos="3363913" algn="l"/>
                <a:tab pos="4278313" algn="l"/>
                <a:tab pos="5192713" algn="l"/>
                <a:tab pos="6107113" algn="l"/>
                <a:tab pos="7021513" algn="l"/>
                <a:tab pos="7935913" algn="l"/>
                <a:tab pos="8850313" algn="l"/>
                <a:tab pos="9764713" algn="l"/>
              </a:tabLst>
            </a:pPr>
            <a:r>
              <a:rPr lang="en-US" altLang="en-US"/>
              <a:t>Laplace</a:t>
            </a:r>
          </a:p>
          <a:p>
            <a:pPr marL="593725" lvl="1" indent="-228600">
              <a:buClr>
                <a:srgbClr val="0C7B9C"/>
              </a:buClr>
              <a:buSzPct val="150000"/>
              <a:buFont typeface="Ubuntu Light" charset="0"/>
              <a:buNone/>
              <a:tabLst>
                <a:tab pos="620713" algn="l"/>
                <a:tab pos="1535113" algn="l"/>
                <a:tab pos="2449513" algn="l"/>
                <a:tab pos="3363913" algn="l"/>
                <a:tab pos="4278313" algn="l"/>
                <a:tab pos="5192713" algn="l"/>
                <a:tab pos="6107113" algn="l"/>
                <a:tab pos="7021513" algn="l"/>
                <a:tab pos="7935913" algn="l"/>
                <a:tab pos="8850313" algn="l"/>
                <a:tab pos="9764713" algn="l"/>
              </a:tabLst>
            </a:pPr>
            <a:endParaRPr lang="en-US" altLang="en-US"/>
          </a:p>
          <a:p>
            <a:pPr marL="800100" lvl="1" indent="-341313">
              <a:buClrTx/>
              <a:buFontTx/>
              <a:buNone/>
              <a:tabLst>
                <a:tab pos="620713" algn="l"/>
                <a:tab pos="1535113" algn="l"/>
                <a:tab pos="2449513" algn="l"/>
                <a:tab pos="3363913" algn="l"/>
                <a:tab pos="4278313" algn="l"/>
                <a:tab pos="5192713" algn="l"/>
                <a:tab pos="6107113" algn="l"/>
                <a:tab pos="7021513" algn="l"/>
                <a:tab pos="7935913" algn="l"/>
                <a:tab pos="8850313" algn="l"/>
                <a:tab pos="9764713" algn="l"/>
              </a:tabLst>
            </a:pPr>
            <a:endParaRPr lang="en-US" altLang="en-US"/>
          </a:p>
          <a:p>
            <a:pPr marL="593725" lvl="1" indent="-228600">
              <a:buClr>
                <a:srgbClr val="0C7B9C"/>
              </a:buClr>
              <a:buSzPct val="150000"/>
              <a:buFont typeface="Ubuntu Light" charset="0"/>
              <a:buChar char="-"/>
              <a:tabLst>
                <a:tab pos="620713" algn="l"/>
                <a:tab pos="1535113" algn="l"/>
                <a:tab pos="2449513" algn="l"/>
                <a:tab pos="3363913" algn="l"/>
                <a:tab pos="4278313" algn="l"/>
                <a:tab pos="5192713" algn="l"/>
                <a:tab pos="6107113" algn="l"/>
                <a:tab pos="7021513" algn="l"/>
                <a:tab pos="7935913" algn="l"/>
                <a:tab pos="8850313" algn="l"/>
                <a:tab pos="9764713" algn="l"/>
              </a:tabLst>
            </a:pPr>
            <a:r>
              <a:rPr lang="en-US" altLang="en-US"/>
              <a:t>M-estimate</a:t>
            </a:r>
          </a:p>
        </p:txBody>
      </p:sp>
      <p:grpSp>
        <p:nvGrpSpPr>
          <p:cNvPr id="20483" name="Group 3">
            <a:extLst>
              <a:ext uri="{FF2B5EF4-FFF2-40B4-BE49-F238E27FC236}">
                <a16:creationId xmlns:a16="http://schemas.microsoft.com/office/drawing/2014/main" id="{906A794B-47D2-432B-9BA4-97B7D88A875F}"/>
              </a:ext>
            </a:extLst>
          </p:cNvPr>
          <p:cNvGrpSpPr>
            <a:grpSpLocks/>
          </p:cNvGrpSpPr>
          <p:nvPr/>
        </p:nvGrpSpPr>
        <p:grpSpPr bwMode="auto">
          <a:xfrm>
            <a:off x="2770188" y="3228975"/>
            <a:ext cx="1598612" cy="1208088"/>
            <a:chOff x="1745" y="2034"/>
            <a:chExt cx="1007" cy="761"/>
          </a:xfrm>
        </p:grpSpPr>
        <p:graphicFrame>
          <p:nvGraphicFramePr>
            <p:cNvPr id="20484" name="Object 4">
              <a:extLst>
                <a:ext uri="{FF2B5EF4-FFF2-40B4-BE49-F238E27FC236}">
                  <a16:creationId xmlns:a16="http://schemas.microsoft.com/office/drawing/2014/main" id="{11EB988C-B554-4DFB-B98C-E2B7DB3F0941}"/>
                </a:ext>
              </a:extLst>
            </p:cNvPr>
            <p:cNvGraphicFramePr>
              <a:graphicFrameLocks noChangeAspect="1"/>
            </p:cNvGraphicFramePr>
            <p:nvPr/>
          </p:nvGraphicFramePr>
          <p:xfrm>
            <a:off x="1745" y="2034"/>
            <a:ext cx="1007" cy="761"/>
          </p:xfrm>
          <a:graphic>
            <a:graphicData uri="http://schemas.openxmlformats.org/presentationml/2006/ole">
              <mc:AlternateContent xmlns:mc="http://schemas.openxmlformats.org/markup-compatibility/2006">
                <mc:Choice xmlns:v="urn:schemas-microsoft-com:vml" Requires="v">
                  <p:oleObj r:id="rId3" imgW="562320" imgH="393840" progId="">
                    <p:embed/>
                  </p:oleObj>
                </mc:Choice>
                <mc:Fallback>
                  <p:oleObj r:id="rId3" imgW="562320" imgH="393840"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5" y="2034"/>
                          <a:ext cx="1007" cy="761"/>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485" name="Text Box 5">
              <a:extLst>
                <a:ext uri="{FF2B5EF4-FFF2-40B4-BE49-F238E27FC236}">
                  <a16:creationId xmlns:a16="http://schemas.microsoft.com/office/drawing/2014/main" id="{CBCCD268-A680-4F2B-B6D9-68DCC10EC624}"/>
                </a:ext>
              </a:extLst>
            </p:cNvPr>
            <p:cNvSpPr txBox="1">
              <a:spLocks noChangeArrowheads="1"/>
            </p:cNvSpPr>
            <p:nvPr/>
          </p:nvSpPr>
          <p:spPr bwMode="auto">
            <a:xfrm>
              <a:off x="1745" y="2034"/>
              <a:ext cx="1007" cy="7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20486" name="Group 6">
            <a:extLst>
              <a:ext uri="{FF2B5EF4-FFF2-40B4-BE49-F238E27FC236}">
                <a16:creationId xmlns:a16="http://schemas.microsoft.com/office/drawing/2014/main" id="{5A0A122B-C0EA-4340-92F4-D6D3BD36FB11}"/>
              </a:ext>
            </a:extLst>
          </p:cNvPr>
          <p:cNvGrpSpPr>
            <a:grpSpLocks/>
          </p:cNvGrpSpPr>
          <p:nvPr/>
        </p:nvGrpSpPr>
        <p:grpSpPr bwMode="auto">
          <a:xfrm>
            <a:off x="3124200" y="4987925"/>
            <a:ext cx="1903413" cy="1228725"/>
            <a:chOff x="1968" y="3142"/>
            <a:chExt cx="1199" cy="774"/>
          </a:xfrm>
        </p:grpSpPr>
        <p:graphicFrame>
          <p:nvGraphicFramePr>
            <p:cNvPr id="20487" name="Object 7">
              <a:extLst>
                <a:ext uri="{FF2B5EF4-FFF2-40B4-BE49-F238E27FC236}">
                  <a16:creationId xmlns:a16="http://schemas.microsoft.com/office/drawing/2014/main" id="{6FFFBBC2-D8DF-4926-9178-D848CDC53AB1}"/>
                </a:ext>
              </a:extLst>
            </p:cNvPr>
            <p:cNvGraphicFramePr>
              <a:graphicFrameLocks noChangeAspect="1"/>
            </p:cNvGraphicFramePr>
            <p:nvPr/>
          </p:nvGraphicFramePr>
          <p:xfrm>
            <a:off x="1968" y="3142"/>
            <a:ext cx="1199" cy="774"/>
          </p:xfrm>
          <a:graphic>
            <a:graphicData uri="http://schemas.openxmlformats.org/presentationml/2006/ole">
              <mc:AlternateContent xmlns:mc="http://schemas.openxmlformats.org/markup-compatibility/2006">
                <mc:Choice xmlns:v="urn:schemas-microsoft-com:vml" Requires="v">
                  <p:oleObj r:id="rId5" imgW="637200" imgH="393840" progId="">
                    <p:embed/>
                  </p:oleObj>
                </mc:Choice>
                <mc:Fallback>
                  <p:oleObj r:id="rId5" imgW="637200" imgH="393840" progId="">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68" y="3142"/>
                          <a:ext cx="1199" cy="774"/>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488" name="Text Box 8">
              <a:extLst>
                <a:ext uri="{FF2B5EF4-FFF2-40B4-BE49-F238E27FC236}">
                  <a16:creationId xmlns:a16="http://schemas.microsoft.com/office/drawing/2014/main" id="{74BE1A77-275D-4B9B-827A-60EA96E766B3}"/>
                </a:ext>
              </a:extLst>
            </p:cNvPr>
            <p:cNvSpPr txBox="1">
              <a:spLocks noChangeArrowheads="1"/>
            </p:cNvSpPr>
            <p:nvPr/>
          </p:nvSpPr>
          <p:spPr bwMode="auto">
            <a:xfrm>
              <a:off x="1968" y="3142"/>
              <a:ext cx="1199" cy="7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20489" name="Text Box 9">
            <a:extLst>
              <a:ext uri="{FF2B5EF4-FFF2-40B4-BE49-F238E27FC236}">
                <a16:creationId xmlns:a16="http://schemas.microsoft.com/office/drawing/2014/main" id="{953D9EBD-069F-43D3-8EFA-DF27C60F84AE}"/>
              </a:ext>
            </a:extLst>
          </p:cNvPr>
          <p:cNvSpPr txBox="1">
            <a:spLocks noChangeArrowheads="1"/>
          </p:cNvSpPr>
          <p:nvPr/>
        </p:nvSpPr>
        <p:spPr bwMode="auto">
          <a:xfrm>
            <a:off x="6037263" y="766763"/>
            <a:ext cx="2819400" cy="2205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1125"/>
              </a:spcBef>
              <a:buClrTx/>
              <a:buFontTx/>
              <a:buNone/>
            </a:pPr>
            <a:r>
              <a:rPr lang="en-US" altLang="en-US" sz="1800" i="1">
                <a:latin typeface="Arial" panose="020B0604020202020204" pitchFamily="34" charset="0"/>
              </a:rPr>
              <a:t>n : </a:t>
            </a:r>
            <a:r>
              <a:rPr lang="en-US" altLang="en-US" sz="1800">
                <a:latin typeface="Arial" panose="020B0604020202020204" pitchFamily="34" charset="0"/>
              </a:rPr>
              <a:t>Number of instances covered by rule</a:t>
            </a:r>
          </a:p>
          <a:p>
            <a:pPr>
              <a:spcBef>
                <a:spcPts val="1125"/>
              </a:spcBef>
              <a:buClrTx/>
              <a:buFontTx/>
              <a:buNone/>
            </a:pPr>
            <a:r>
              <a:rPr lang="en-US" altLang="en-US" sz="1800" i="1">
                <a:latin typeface="Arial" panose="020B0604020202020204" pitchFamily="34" charset="0"/>
              </a:rPr>
              <a:t>n</a:t>
            </a:r>
            <a:r>
              <a:rPr lang="en-US" altLang="en-US" sz="1800" i="1" baseline="-25000">
                <a:latin typeface="Arial" panose="020B0604020202020204" pitchFamily="34" charset="0"/>
              </a:rPr>
              <a:t>c</a:t>
            </a:r>
            <a:r>
              <a:rPr lang="en-US" altLang="en-US" sz="1800" i="1">
                <a:latin typeface="Arial" panose="020B0604020202020204" pitchFamily="34" charset="0"/>
              </a:rPr>
              <a:t> : </a:t>
            </a:r>
            <a:r>
              <a:rPr lang="en-US" altLang="en-US" sz="1800">
                <a:latin typeface="Arial" panose="020B0604020202020204" pitchFamily="34" charset="0"/>
              </a:rPr>
              <a:t>Number of times the rule is correct</a:t>
            </a:r>
          </a:p>
          <a:p>
            <a:pPr>
              <a:spcBef>
                <a:spcPts val="1125"/>
              </a:spcBef>
              <a:buClrTx/>
              <a:buFontTx/>
              <a:buNone/>
            </a:pPr>
            <a:r>
              <a:rPr lang="en-US" altLang="en-US" sz="1800" i="1">
                <a:latin typeface="Arial" panose="020B0604020202020204" pitchFamily="34" charset="0"/>
              </a:rPr>
              <a:t>k</a:t>
            </a:r>
            <a:r>
              <a:rPr lang="en-US" altLang="en-US" sz="1800">
                <a:latin typeface="Arial" panose="020B0604020202020204" pitchFamily="34" charset="0"/>
              </a:rPr>
              <a:t> : Number of classes</a:t>
            </a:r>
          </a:p>
          <a:p>
            <a:pPr>
              <a:spcBef>
                <a:spcPts val="1125"/>
              </a:spcBef>
              <a:spcAft>
                <a:spcPts val="1800"/>
              </a:spcAft>
              <a:buClrTx/>
              <a:buFontTx/>
              <a:buNone/>
            </a:pPr>
            <a:r>
              <a:rPr lang="en-US" altLang="en-US" sz="1800" i="1">
                <a:latin typeface="Arial" panose="020B0604020202020204" pitchFamily="34" charset="0"/>
              </a:rPr>
              <a:t>p</a:t>
            </a:r>
            <a:r>
              <a:rPr lang="en-US" altLang="en-US" sz="1800">
                <a:latin typeface="Arial" panose="020B0604020202020204" pitchFamily="34" charset="0"/>
              </a:rPr>
              <a:t> : Prior probability</a:t>
            </a:r>
          </a:p>
        </p:txBody>
      </p:sp>
      <p:grpSp>
        <p:nvGrpSpPr>
          <p:cNvPr id="20490" name="Group 10">
            <a:extLst>
              <a:ext uri="{FF2B5EF4-FFF2-40B4-BE49-F238E27FC236}">
                <a16:creationId xmlns:a16="http://schemas.microsoft.com/office/drawing/2014/main" id="{B2633C0C-CC53-48F4-BEA3-D14032552EA8}"/>
              </a:ext>
            </a:extLst>
          </p:cNvPr>
          <p:cNvGrpSpPr>
            <a:grpSpLocks/>
          </p:cNvGrpSpPr>
          <p:nvPr/>
        </p:nvGrpSpPr>
        <p:grpSpPr bwMode="auto">
          <a:xfrm>
            <a:off x="2819400" y="1295400"/>
            <a:ext cx="1084263" cy="1293813"/>
            <a:chOff x="1776" y="816"/>
            <a:chExt cx="683" cy="815"/>
          </a:xfrm>
        </p:grpSpPr>
        <p:graphicFrame>
          <p:nvGraphicFramePr>
            <p:cNvPr id="20491" name="Object 11">
              <a:extLst>
                <a:ext uri="{FF2B5EF4-FFF2-40B4-BE49-F238E27FC236}">
                  <a16:creationId xmlns:a16="http://schemas.microsoft.com/office/drawing/2014/main" id="{F1899689-7B7C-49A8-9357-5CF4BB603EAD}"/>
                </a:ext>
              </a:extLst>
            </p:cNvPr>
            <p:cNvGraphicFramePr>
              <a:graphicFrameLocks noChangeAspect="1"/>
            </p:cNvGraphicFramePr>
            <p:nvPr/>
          </p:nvGraphicFramePr>
          <p:xfrm>
            <a:off x="1776" y="816"/>
            <a:ext cx="655" cy="815"/>
          </p:xfrm>
          <a:graphic>
            <a:graphicData uri="http://schemas.openxmlformats.org/presentationml/2006/ole">
              <mc:AlternateContent xmlns:mc="http://schemas.openxmlformats.org/markup-compatibility/2006">
                <mc:Choice xmlns:v="urn:schemas-microsoft-com:vml" Requires="v">
                  <p:oleObj r:id="rId7" imgW="364680" imgH="393840" progId="">
                    <p:embed/>
                  </p:oleObj>
                </mc:Choice>
                <mc:Fallback>
                  <p:oleObj r:id="rId7" imgW="364680" imgH="393840" progId="">
                    <p:embed/>
                    <p:pic>
                      <p:nvPicPr>
                        <p:cNvPr id="0"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76" y="816"/>
                          <a:ext cx="655" cy="815"/>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492" name="Text Box 12">
              <a:extLst>
                <a:ext uri="{FF2B5EF4-FFF2-40B4-BE49-F238E27FC236}">
                  <a16:creationId xmlns:a16="http://schemas.microsoft.com/office/drawing/2014/main" id="{97A0196B-A8AD-4E7A-91E1-FE46FD5C89A0}"/>
                </a:ext>
              </a:extLst>
            </p:cNvPr>
            <p:cNvSpPr txBox="1">
              <a:spLocks noChangeArrowheads="1"/>
            </p:cNvSpPr>
            <p:nvPr/>
          </p:nvSpPr>
          <p:spPr bwMode="auto">
            <a:xfrm>
              <a:off x="1776" y="816"/>
              <a:ext cx="683" cy="8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20493" name="AutoShape 13">
            <a:extLst>
              <a:ext uri="{FF2B5EF4-FFF2-40B4-BE49-F238E27FC236}">
                <a16:creationId xmlns:a16="http://schemas.microsoft.com/office/drawing/2014/main" id="{AE9A6EDD-C79D-468B-B52F-0C92EE60EC63}"/>
              </a:ext>
            </a:extLst>
          </p:cNvPr>
          <p:cNvSpPr>
            <a:spLocks/>
          </p:cNvSpPr>
          <p:nvPr/>
        </p:nvSpPr>
        <p:spPr bwMode="auto">
          <a:xfrm>
            <a:off x="5353050" y="3244850"/>
            <a:ext cx="377825" cy="3149600"/>
          </a:xfrm>
          <a:prstGeom prst="rightBrace">
            <a:avLst>
              <a:gd name="adj1" fmla="val 69468"/>
              <a:gd name="adj2" fmla="val 50000"/>
            </a:avLst>
          </a:prstGeom>
          <a:noFill/>
          <a:ln w="18360" cap="flat">
            <a:solidFill>
              <a:srgbClr val="808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494" name="Text Box 14">
            <a:extLst>
              <a:ext uri="{FF2B5EF4-FFF2-40B4-BE49-F238E27FC236}">
                <a16:creationId xmlns:a16="http://schemas.microsoft.com/office/drawing/2014/main" id="{8D50B732-B14F-43C4-8B18-00CEE2E0010C}"/>
              </a:ext>
            </a:extLst>
          </p:cNvPr>
          <p:cNvSpPr txBox="1">
            <a:spLocks noChangeArrowheads="1"/>
          </p:cNvSpPr>
          <p:nvPr/>
        </p:nvSpPr>
        <p:spPr bwMode="auto">
          <a:xfrm>
            <a:off x="5946775" y="4325938"/>
            <a:ext cx="2955925"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a:latin typeface="Arial" panose="020B0604020202020204" pitchFamily="34" charset="0"/>
              </a:rPr>
              <a:t>Deal with low counts</a:t>
            </a:r>
          </a:p>
          <a:p>
            <a:r>
              <a:rPr lang="en-US" altLang="en-US">
                <a:latin typeface="Arial" panose="020B0604020202020204" pitchFamily="34" charset="0"/>
              </a:rPr>
              <a:t>(potentially 0)</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5" name="Rectangle 1">
            <a:extLst>
              <a:ext uri="{FF2B5EF4-FFF2-40B4-BE49-F238E27FC236}">
                <a16:creationId xmlns:a16="http://schemas.microsoft.com/office/drawing/2014/main" id="{EB9FF0D3-7D26-459E-9B3C-87730D5B392C}"/>
              </a:ext>
            </a:extLst>
          </p:cNvPr>
          <p:cNvSpPr>
            <a:spLocks noGrp="1" noChangeArrowheads="1"/>
          </p:cNvSpPr>
          <p:nvPr>
            <p:ph type="title"/>
          </p:nvPr>
        </p:nvSpPr>
        <p:spPr>
          <a:xfrm>
            <a:off x="381000" y="139700"/>
            <a:ext cx="8280400" cy="5461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2800"/>
              <a:t>Stopping Criterion and Rule Pruning</a:t>
            </a:r>
          </a:p>
        </p:txBody>
      </p:sp>
      <p:sp>
        <p:nvSpPr>
          <p:cNvPr id="21506" name="Rectangle 2">
            <a:extLst>
              <a:ext uri="{FF2B5EF4-FFF2-40B4-BE49-F238E27FC236}">
                <a16:creationId xmlns:a16="http://schemas.microsoft.com/office/drawing/2014/main" id="{D7B8B03A-35E5-461C-BD22-999D69C4823A}"/>
              </a:ext>
            </a:extLst>
          </p:cNvPr>
          <p:cNvSpPr>
            <a:spLocks noGrp="1" noChangeArrowheads="1"/>
          </p:cNvSpPr>
          <p:nvPr>
            <p:ph idx="1"/>
          </p:nvPr>
        </p:nvSpPr>
        <p:spPr>
          <a:xfrm>
            <a:off x="411163" y="1143000"/>
            <a:ext cx="8318500" cy="5186363"/>
          </a:xfrm>
          <a:ln/>
        </p:spPr>
        <p:txBody>
          <a:bodyPr/>
          <a:lstStyle/>
          <a:p>
            <a:pPr marL="273050" indent="-273050">
              <a:lnSpc>
                <a:spcPct val="90000"/>
              </a:lnSpc>
              <a:buClr>
                <a:srgbClr val="0C7B9C"/>
              </a:buClr>
              <a:buSzPct val="150000"/>
              <a:buFont typeface="Ubuntu" charset="0"/>
              <a:buChar char="•"/>
              <a:tabLst>
                <a:tab pos="620713" algn="l"/>
                <a:tab pos="1535113" algn="l"/>
                <a:tab pos="2449513" algn="l"/>
                <a:tab pos="3363913" algn="l"/>
                <a:tab pos="4278313" algn="l"/>
                <a:tab pos="5192713" algn="l"/>
                <a:tab pos="6107113" algn="l"/>
                <a:tab pos="7021513" algn="l"/>
                <a:tab pos="7935913" algn="l"/>
                <a:tab pos="8850313" algn="l"/>
                <a:tab pos="9764713" algn="l"/>
              </a:tabLst>
            </a:pPr>
            <a:r>
              <a:rPr lang="en-US" altLang="en-US"/>
              <a:t>Stopping criterion</a:t>
            </a:r>
          </a:p>
          <a:p>
            <a:pPr marL="593725" lvl="1" indent="-228600">
              <a:lnSpc>
                <a:spcPct val="90000"/>
              </a:lnSpc>
              <a:buClr>
                <a:srgbClr val="0C7B9C"/>
              </a:buClr>
              <a:buSzPct val="150000"/>
              <a:buFont typeface="Ubuntu Light" charset="0"/>
              <a:buChar char="-"/>
              <a:tabLst>
                <a:tab pos="620713" algn="l"/>
                <a:tab pos="1535113" algn="l"/>
                <a:tab pos="2449513" algn="l"/>
                <a:tab pos="3363913" algn="l"/>
                <a:tab pos="4278313" algn="l"/>
                <a:tab pos="5192713" algn="l"/>
                <a:tab pos="6107113" algn="l"/>
                <a:tab pos="7021513" algn="l"/>
                <a:tab pos="7935913" algn="l"/>
                <a:tab pos="8850313" algn="l"/>
                <a:tab pos="9764713" algn="l"/>
              </a:tabLst>
            </a:pPr>
            <a:r>
              <a:rPr lang="en-US" altLang="en-US"/>
              <a:t>Compute the gain</a:t>
            </a:r>
          </a:p>
          <a:p>
            <a:pPr marL="593725" lvl="1" indent="-228600">
              <a:lnSpc>
                <a:spcPct val="90000"/>
              </a:lnSpc>
              <a:buClr>
                <a:srgbClr val="0C7B9C"/>
              </a:buClr>
              <a:buSzPct val="150000"/>
              <a:buFont typeface="Ubuntu Light" charset="0"/>
              <a:buChar char="-"/>
              <a:tabLst>
                <a:tab pos="620713" algn="l"/>
                <a:tab pos="1535113" algn="l"/>
                <a:tab pos="2449513" algn="l"/>
                <a:tab pos="3363913" algn="l"/>
                <a:tab pos="4278313" algn="l"/>
                <a:tab pos="5192713" algn="l"/>
                <a:tab pos="6107113" algn="l"/>
                <a:tab pos="7021513" algn="l"/>
                <a:tab pos="7935913" algn="l"/>
                <a:tab pos="8850313" algn="l"/>
                <a:tab pos="9764713" algn="l"/>
              </a:tabLst>
            </a:pPr>
            <a:r>
              <a:rPr lang="en-US" altLang="en-US"/>
              <a:t>If gain is not significant, discard the new rule</a:t>
            </a:r>
          </a:p>
          <a:p>
            <a:pPr marL="593725" lvl="1" indent="-228600">
              <a:lnSpc>
                <a:spcPct val="90000"/>
              </a:lnSpc>
              <a:buClr>
                <a:srgbClr val="0C7B9C"/>
              </a:buClr>
              <a:buSzPct val="150000"/>
              <a:buFont typeface="Ubuntu Light" charset="0"/>
              <a:buNone/>
              <a:tabLst>
                <a:tab pos="620713" algn="l"/>
                <a:tab pos="1535113" algn="l"/>
                <a:tab pos="2449513" algn="l"/>
                <a:tab pos="3363913" algn="l"/>
                <a:tab pos="4278313" algn="l"/>
                <a:tab pos="5192713" algn="l"/>
                <a:tab pos="6107113" algn="l"/>
                <a:tab pos="7021513" algn="l"/>
                <a:tab pos="7935913" algn="l"/>
                <a:tab pos="8850313" algn="l"/>
                <a:tab pos="9764713" algn="l"/>
              </a:tabLst>
            </a:pPr>
            <a:endParaRPr lang="en-US" altLang="en-US"/>
          </a:p>
          <a:p>
            <a:pPr marL="273050" indent="-273050">
              <a:lnSpc>
                <a:spcPct val="90000"/>
              </a:lnSpc>
              <a:buClr>
                <a:srgbClr val="0C7B9C"/>
              </a:buClr>
              <a:buSzPct val="150000"/>
              <a:buFont typeface="Ubuntu" charset="0"/>
              <a:buChar char="•"/>
              <a:tabLst>
                <a:tab pos="620713" algn="l"/>
                <a:tab pos="1535113" algn="l"/>
                <a:tab pos="2449513" algn="l"/>
                <a:tab pos="3363913" algn="l"/>
                <a:tab pos="4278313" algn="l"/>
                <a:tab pos="5192713" algn="l"/>
                <a:tab pos="6107113" algn="l"/>
                <a:tab pos="7021513" algn="l"/>
                <a:tab pos="7935913" algn="l"/>
                <a:tab pos="8850313" algn="l"/>
                <a:tab pos="9764713" algn="l"/>
              </a:tabLst>
            </a:pPr>
            <a:r>
              <a:rPr lang="en-US" altLang="en-US"/>
              <a:t>Rule Pruning</a:t>
            </a:r>
          </a:p>
          <a:p>
            <a:pPr marL="593725" lvl="1" indent="-228600">
              <a:lnSpc>
                <a:spcPct val="90000"/>
              </a:lnSpc>
              <a:buClr>
                <a:srgbClr val="0C7B9C"/>
              </a:buClr>
              <a:buSzPct val="150000"/>
              <a:buFont typeface="Ubuntu Light" charset="0"/>
              <a:buChar char="-"/>
              <a:tabLst>
                <a:tab pos="620713" algn="l"/>
                <a:tab pos="1535113" algn="l"/>
                <a:tab pos="2449513" algn="l"/>
                <a:tab pos="3363913" algn="l"/>
                <a:tab pos="4278313" algn="l"/>
                <a:tab pos="5192713" algn="l"/>
                <a:tab pos="6107113" algn="l"/>
                <a:tab pos="7021513" algn="l"/>
                <a:tab pos="7935913" algn="l"/>
                <a:tab pos="8850313" algn="l"/>
                <a:tab pos="9764713" algn="l"/>
              </a:tabLst>
            </a:pPr>
            <a:r>
              <a:rPr lang="en-US" altLang="en-US"/>
              <a:t>Similar to post-pruning of decision trees</a:t>
            </a:r>
          </a:p>
          <a:p>
            <a:pPr marL="593725" lvl="1" indent="-228600">
              <a:lnSpc>
                <a:spcPct val="90000"/>
              </a:lnSpc>
              <a:buClr>
                <a:srgbClr val="0C7B9C"/>
              </a:buClr>
              <a:buSzPct val="150000"/>
              <a:buFont typeface="Ubuntu Light" charset="0"/>
              <a:buChar char="-"/>
              <a:tabLst>
                <a:tab pos="620713" algn="l"/>
                <a:tab pos="1535113" algn="l"/>
                <a:tab pos="2449513" algn="l"/>
                <a:tab pos="3363913" algn="l"/>
                <a:tab pos="4278313" algn="l"/>
                <a:tab pos="5192713" algn="l"/>
                <a:tab pos="6107113" algn="l"/>
                <a:tab pos="7021513" algn="l"/>
                <a:tab pos="7935913" algn="l"/>
                <a:tab pos="8850313" algn="l"/>
                <a:tab pos="9764713" algn="l"/>
              </a:tabLst>
            </a:pPr>
            <a:r>
              <a:rPr lang="en-US" altLang="en-US"/>
              <a:t>Reduced Error Pruning: </a:t>
            </a:r>
          </a:p>
          <a:p>
            <a:pPr marL="1096963" lvl="2" indent="-182563">
              <a:lnSpc>
                <a:spcPct val="90000"/>
              </a:lnSpc>
              <a:buClr>
                <a:srgbClr val="0C7B9C"/>
              </a:buClr>
              <a:buFont typeface="Ubuntu" charset="0"/>
              <a:buChar char="•"/>
              <a:tabLst>
                <a:tab pos="620713" algn="l"/>
                <a:tab pos="1535113" algn="l"/>
                <a:tab pos="2449513" algn="l"/>
                <a:tab pos="3363913" algn="l"/>
                <a:tab pos="4278313" algn="l"/>
                <a:tab pos="5192713" algn="l"/>
                <a:tab pos="6107113" algn="l"/>
                <a:tab pos="7021513" algn="l"/>
                <a:tab pos="7935913" algn="l"/>
                <a:tab pos="8850313" algn="l"/>
                <a:tab pos="9764713" algn="l"/>
              </a:tabLst>
            </a:pPr>
            <a:r>
              <a:rPr lang="en-US" altLang="en-US"/>
              <a:t> Remove one of the conjuncts in the rule </a:t>
            </a:r>
          </a:p>
          <a:p>
            <a:pPr marL="1096963" lvl="2" indent="-182563">
              <a:lnSpc>
                <a:spcPct val="90000"/>
              </a:lnSpc>
              <a:buClr>
                <a:srgbClr val="0C7B9C"/>
              </a:buClr>
              <a:buFont typeface="Ubuntu" charset="0"/>
              <a:buChar char="•"/>
              <a:tabLst>
                <a:tab pos="620713" algn="l"/>
                <a:tab pos="1535113" algn="l"/>
                <a:tab pos="2449513" algn="l"/>
                <a:tab pos="3363913" algn="l"/>
                <a:tab pos="4278313" algn="l"/>
                <a:tab pos="5192713" algn="l"/>
                <a:tab pos="6107113" algn="l"/>
                <a:tab pos="7021513" algn="l"/>
                <a:tab pos="7935913" algn="l"/>
                <a:tab pos="8850313" algn="l"/>
                <a:tab pos="9764713" algn="l"/>
              </a:tabLst>
            </a:pPr>
            <a:r>
              <a:rPr lang="en-US" altLang="en-US"/>
              <a:t> Compare error rate on validation set before and after pruning</a:t>
            </a:r>
          </a:p>
          <a:p>
            <a:pPr marL="1096963" lvl="2" indent="-182563">
              <a:lnSpc>
                <a:spcPct val="90000"/>
              </a:lnSpc>
              <a:buClr>
                <a:srgbClr val="0C7B9C"/>
              </a:buClr>
              <a:buFont typeface="Ubuntu" charset="0"/>
              <a:buChar char="•"/>
              <a:tabLst>
                <a:tab pos="620713" algn="l"/>
                <a:tab pos="1535113" algn="l"/>
                <a:tab pos="2449513" algn="l"/>
                <a:tab pos="3363913" algn="l"/>
                <a:tab pos="4278313" algn="l"/>
                <a:tab pos="5192713" algn="l"/>
                <a:tab pos="6107113" algn="l"/>
                <a:tab pos="7021513" algn="l"/>
                <a:tab pos="7935913" algn="l"/>
                <a:tab pos="8850313" algn="l"/>
                <a:tab pos="9764713" algn="l"/>
              </a:tabLst>
            </a:pPr>
            <a:r>
              <a:rPr lang="en-US" altLang="en-US"/>
              <a:t> If error improves, prune the conjunct</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29" name="Rectangle 1">
            <a:extLst>
              <a:ext uri="{FF2B5EF4-FFF2-40B4-BE49-F238E27FC236}">
                <a16:creationId xmlns:a16="http://schemas.microsoft.com/office/drawing/2014/main" id="{9B5F8294-67AF-4FF9-921F-73B4534E3A62}"/>
              </a:ext>
            </a:extLst>
          </p:cNvPr>
          <p:cNvSpPr>
            <a:spLocks noGrp="1" noChangeArrowheads="1"/>
          </p:cNvSpPr>
          <p:nvPr>
            <p:ph type="title"/>
          </p:nvPr>
        </p:nvSpPr>
        <p:spPr>
          <a:xfrm>
            <a:off x="381000" y="139700"/>
            <a:ext cx="8280400" cy="5461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t>Direct Method: RIPPER</a:t>
            </a:r>
          </a:p>
        </p:txBody>
      </p:sp>
      <p:sp>
        <p:nvSpPr>
          <p:cNvPr id="22530" name="Rectangle 2">
            <a:extLst>
              <a:ext uri="{FF2B5EF4-FFF2-40B4-BE49-F238E27FC236}">
                <a16:creationId xmlns:a16="http://schemas.microsoft.com/office/drawing/2014/main" id="{0083C3A0-0B05-4A0B-B838-CFBC642BD748}"/>
              </a:ext>
            </a:extLst>
          </p:cNvPr>
          <p:cNvSpPr>
            <a:spLocks noGrp="1" noChangeArrowheads="1"/>
          </p:cNvSpPr>
          <p:nvPr>
            <p:ph idx="1"/>
          </p:nvPr>
        </p:nvSpPr>
        <p:spPr>
          <a:xfrm>
            <a:off x="411163" y="1143000"/>
            <a:ext cx="8318500" cy="5181600"/>
          </a:xfrm>
          <a:ln/>
        </p:spPr>
        <p:txBody>
          <a:bodyPr/>
          <a:lstStyle/>
          <a:p>
            <a:pPr marL="273050" indent="-273050">
              <a:spcBef>
                <a:spcPts val="300"/>
              </a:spcBef>
              <a:buClr>
                <a:srgbClr val="0C7B9C"/>
              </a:buClr>
              <a:buSzPct val="150000"/>
              <a:buFont typeface="Ubuntu" charset="0"/>
              <a:buChar char="•"/>
              <a:tabLst>
                <a:tab pos="620713" algn="l"/>
                <a:tab pos="1535113" algn="l"/>
                <a:tab pos="2449513" algn="l"/>
                <a:tab pos="3363913" algn="l"/>
                <a:tab pos="4278313" algn="l"/>
                <a:tab pos="5192713" algn="l"/>
                <a:tab pos="6107113" algn="l"/>
                <a:tab pos="7021513" algn="l"/>
                <a:tab pos="7935913" algn="l"/>
                <a:tab pos="8850313" algn="l"/>
                <a:tab pos="9764713" algn="l"/>
              </a:tabLst>
            </a:pPr>
            <a:r>
              <a:rPr lang="en-US" altLang="en-US" sz="2400"/>
              <a:t>For 2-class problem, choose one of the classes as positive class, and the other as negative class</a:t>
            </a:r>
          </a:p>
          <a:p>
            <a:pPr marL="593725" lvl="1" indent="-228600">
              <a:spcBef>
                <a:spcPts val="300"/>
              </a:spcBef>
              <a:buClr>
                <a:srgbClr val="0C7B9C"/>
              </a:buClr>
              <a:buSzPct val="150000"/>
              <a:buFont typeface="Ubuntu Light" charset="0"/>
              <a:buChar char="-"/>
              <a:tabLst>
                <a:tab pos="620713" algn="l"/>
                <a:tab pos="1535113" algn="l"/>
                <a:tab pos="2449513" algn="l"/>
                <a:tab pos="3363913" algn="l"/>
                <a:tab pos="4278313" algn="l"/>
                <a:tab pos="5192713" algn="l"/>
                <a:tab pos="6107113" algn="l"/>
                <a:tab pos="7021513" algn="l"/>
                <a:tab pos="7935913" algn="l"/>
                <a:tab pos="8850313" algn="l"/>
                <a:tab pos="9764713" algn="l"/>
              </a:tabLst>
            </a:pPr>
            <a:r>
              <a:rPr lang="en-US" altLang="en-US" sz="2400"/>
              <a:t>Learn rules for positive class</a:t>
            </a:r>
          </a:p>
          <a:p>
            <a:pPr marL="593725" lvl="1" indent="-228600">
              <a:spcBef>
                <a:spcPts val="300"/>
              </a:spcBef>
              <a:buClr>
                <a:srgbClr val="0C7B9C"/>
              </a:buClr>
              <a:buSzPct val="150000"/>
              <a:buFont typeface="Ubuntu Light" charset="0"/>
              <a:buChar char="-"/>
              <a:tabLst>
                <a:tab pos="620713" algn="l"/>
                <a:tab pos="1535113" algn="l"/>
                <a:tab pos="2449513" algn="l"/>
                <a:tab pos="3363913" algn="l"/>
                <a:tab pos="4278313" algn="l"/>
                <a:tab pos="5192713" algn="l"/>
                <a:tab pos="6107113" algn="l"/>
                <a:tab pos="7021513" algn="l"/>
                <a:tab pos="7935913" algn="l"/>
                <a:tab pos="8850313" algn="l"/>
                <a:tab pos="9764713" algn="l"/>
              </a:tabLst>
            </a:pPr>
            <a:r>
              <a:rPr lang="en-US" altLang="en-US" sz="2400"/>
              <a:t>Negative class will be default class</a:t>
            </a:r>
          </a:p>
          <a:p>
            <a:pPr marL="273050" indent="-273050">
              <a:spcBef>
                <a:spcPts val="300"/>
              </a:spcBef>
              <a:buClr>
                <a:srgbClr val="0C7B9C"/>
              </a:buClr>
              <a:buSzPct val="150000"/>
              <a:buFont typeface="Ubuntu" charset="0"/>
              <a:buChar char="•"/>
              <a:tabLst>
                <a:tab pos="620713" algn="l"/>
                <a:tab pos="1535113" algn="l"/>
                <a:tab pos="2449513" algn="l"/>
                <a:tab pos="3363913" algn="l"/>
                <a:tab pos="4278313" algn="l"/>
                <a:tab pos="5192713" algn="l"/>
                <a:tab pos="6107113" algn="l"/>
                <a:tab pos="7021513" algn="l"/>
                <a:tab pos="7935913" algn="l"/>
                <a:tab pos="8850313" algn="l"/>
                <a:tab pos="9764713" algn="l"/>
              </a:tabLst>
            </a:pPr>
            <a:r>
              <a:rPr lang="en-US" altLang="en-US" sz="2400"/>
              <a:t>For multi-class problem</a:t>
            </a:r>
          </a:p>
          <a:p>
            <a:pPr marL="593725" lvl="1" indent="-228600">
              <a:spcBef>
                <a:spcPts val="300"/>
              </a:spcBef>
              <a:buClr>
                <a:srgbClr val="0C7B9C"/>
              </a:buClr>
              <a:buSzPct val="150000"/>
              <a:buFont typeface="Ubuntu Light" charset="0"/>
              <a:buChar char="-"/>
              <a:tabLst>
                <a:tab pos="620713" algn="l"/>
                <a:tab pos="1535113" algn="l"/>
                <a:tab pos="2449513" algn="l"/>
                <a:tab pos="3363913" algn="l"/>
                <a:tab pos="4278313" algn="l"/>
                <a:tab pos="5192713" algn="l"/>
                <a:tab pos="6107113" algn="l"/>
                <a:tab pos="7021513" algn="l"/>
                <a:tab pos="7935913" algn="l"/>
                <a:tab pos="8850313" algn="l"/>
                <a:tab pos="9764713" algn="l"/>
              </a:tabLst>
            </a:pPr>
            <a:r>
              <a:rPr lang="en-US" altLang="en-US" sz="2400"/>
              <a:t>Order the classes according to increasing class prevalence (fraction of instances that belong to a particular class)</a:t>
            </a:r>
          </a:p>
          <a:p>
            <a:pPr marL="593725" lvl="1" indent="-228600">
              <a:spcBef>
                <a:spcPts val="300"/>
              </a:spcBef>
              <a:buClr>
                <a:srgbClr val="0C7B9C"/>
              </a:buClr>
              <a:buSzPct val="150000"/>
              <a:buFont typeface="Ubuntu Light" charset="0"/>
              <a:buChar char="-"/>
              <a:tabLst>
                <a:tab pos="620713" algn="l"/>
                <a:tab pos="1535113" algn="l"/>
                <a:tab pos="2449513" algn="l"/>
                <a:tab pos="3363913" algn="l"/>
                <a:tab pos="4278313" algn="l"/>
                <a:tab pos="5192713" algn="l"/>
                <a:tab pos="6107113" algn="l"/>
                <a:tab pos="7021513" algn="l"/>
                <a:tab pos="7935913" algn="l"/>
                <a:tab pos="8850313" algn="l"/>
                <a:tab pos="9764713" algn="l"/>
              </a:tabLst>
            </a:pPr>
            <a:r>
              <a:rPr lang="en-US" altLang="en-US" sz="2400"/>
              <a:t>Learn the rule set for smallest class first, treat the rest as negative class</a:t>
            </a:r>
          </a:p>
          <a:p>
            <a:pPr marL="593725" lvl="1" indent="-228600">
              <a:spcBef>
                <a:spcPts val="300"/>
              </a:spcBef>
              <a:buClr>
                <a:srgbClr val="0C7B9C"/>
              </a:buClr>
              <a:buSzPct val="150000"/>
              <a:buFont typeface="Ubuntu Light" charset="0"/>
              <a:buChar char="-"/>
              <a:tabLst>
                <a:tab pos="620713" algn="l"/>
                <a:tab pos="1535113" algn="l"/>
                <a:tab pos="2449513" algn="l"/>
                <a:tab pos="3363913" algn="l"/>
                <a:tab pos="4278313" algn="l"/>
                <a:tab pos="5192713" algn="l"/>
                <a:tab pos="6107113" algn="l"/>
                <a:tab pos="7021513" algn="l"/>
                <a:tab pos="7935913" algn="l"/>
                <a:tab pos="8850313" algn="l"/>
                <a:tab pos="9764713" algn="l"/>
              </a:tabLst>
            </a:pPr>
            <a:r>
              <a:rPr lang="en-US" altLang="en-US" sz="2400"/>
              <a:t>Repeat with next smallest class as positive class</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53030-919F-5DF8-93C0-1C7D8EAD3631}"/>
              </a:ext>
            </a:extLst>
          </p:cNvPr>
          <p:cNvSpPr>
            <a:spLocks noGrp="1"/>
          </p:cNvSpPr>
          <p:nvPr>
            <p:ph type="title"/>
          </p:nvPr>
        </p:nvSpPr>
        <p:spPr/>
        <p:txBody>
          <a:bodyPr/>
          <a:lstStyle/>
          <a:p>
            <a:r>
              <a:rPr lang="en-US" dirty="0"/>
              <a:t>R Code Examples</a:t>
            </a:r>
          </a:p>
        </p:txBody>
      </p:sp>
      <p:sp>
        <p:nvSpPr>
          <p:cNvPr id="3" name="Content Placeholder 2">
            <a:extLst>
              <a:ext uri="{FF2B5EF4-FFF2-40B4-BE49-F238E27FC236}">
                <a16:creationId xmlns:a16="http://schemas.microsoft.com/office/drawing/2014/main" id="{D44B214E-8ED1-4E50-1856-315923B63AC7}"/>
              </a:ext>
            </a:extLst>
          </p:cNvPr>
          <p:cNvSpPr>
            <a:spLocks noGrp="1"/>
          </p:cNvSpPr>
          <p:nvPr>
            <p:ph idx="1"/>
          </p:nvPr>
        </p:nvSpPr>
        <p:spPr>
          <a:xfrm>
            <a:off x="628650" y="1825625"/>
            <a:ext cx="7677150" cy="4351338"/>
          </a:xfrm>
        </p:spPr>
        <p:txBody>
          <a:bodyPr/>
          <a:lstStyle/>
          <a:p>
            <a:r>
              <a:rPr lang="en-US" dirty="0"/>
              <a:t>Available R Code examples are indicated </a:t>
            </a:r>
            <a:br>
              <a:rPr lang="en-US" dirty="0"/>
            </a:br>
            <a:r>
              <a:rPr lang="en-US" dirty="0"/>
              <a:t>on slides by the R logo</a:t>
            </a:r>
          </a:p>
          <a:p>
            <a:endParaRPr lang="en-US" dirty="0"/>
          </a:p>
          <a:p>
            <a:endParaRPr lang="en-US" dirty="0"/>
          </a:p>
          <a:p>
            <a:pPr marL="0" indent="0">
              <a:buNone/>
            </a:pPr>
            <a:endParaRPr lang="en-US" dirty="0"/>
          </a:p>
          <a:p>
            <a:r>
              <a:rPr lang="en-US" dirty="0"/>
              <a:t>The Examples are available at</a:t>
            </a:r>
            <a:br>
              <a:rPr lang="en-US" dirty="0"/>
            </a:br>
            <a:r>
              <a:rPr lang="en-US" sz="1800" dirty="0">
                <a:hlinkClick r:id="rId2"/>
              </a:rPr>
              <a:t>https://mhahsler.github.io/Introduction_to_Data_Mining_R_Examples/</a:t>
            </a:r>
            <a:r>
              <a:rPr lang="en-US" sz="1800" dirty="0"/>
              <a:t> </a:t>
            </a:r>
            <a:endParaRPr lang="en-US" dirty="0"/>
          </a:p>
        </p:txBody>
      </p:sp>
      <p:pic>
        <p:nvPicPr>
          <p:cNvPr id="15" name="Picture 14" descr="A qr code with a blue letter&#10;&#10;Description automatically generated">
            <a:hlinkClick r:id="rId2"/>
            <a:extLst>
              <a:ext uri="{FF2B5EF4-FFF2-40B4-BE49-F238E27FC236}">
                <a16:creationId xmlns:a16="http://schemas.microsoft.com/office/drawing/2014/main" id="{74805D84-F754-5B49-9101-2D133912FB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4559299"/>
            <a:ext cx="1885950" cy="1933575"/>
          </a:xfrm>
          <a:prstGeom prst="rect">
            <a:avLst/>
          </a:prstGeom>
          <a:ln w="19050">
            <a:solidFill>
              <a:schemeClr val="tx1"/>
            </a:solidFill>
          </a:ln>
        </p:spPr>
      </p:pic>
      <p:pic>
        <p:nvPicPr>
          <p:cNvPr id="4" name="Picture 3">
            <a:extLst>
              <a:ext uri="{FF2B5EF4-FFF2-40B4-BE49-F238E27FC236}">
                <a16:creationId xmlns:a16="http://schemas.microsoft.com/office/drawing/2014/main" id="{E9D618B8-BD22-A4B7-CCE6-B1E3C1C4E5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5550" y="2438400"/>
            <a:ext cx="701675" cy="5429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2827179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3" name="Rectangle 1">
            <a:extLst>
              <a:ext uri="{FF2B5EF4-FFF2-40B4-BE49-F238E27FC236}">
                <a16:creationId xmlns:a16="http://schemas.microsoft.com/office/drawing/2014/main" id="{F152F72C-D6A2-4AD7-90AB-9F9F82A46AEA}"/>
              </a:ext>
            </a:extLst>
          </p:cNvPr>
          <p:cNvSpPr>
            <a:spLocks noGrp="1" noChangeArrowheads="1"/>
          </p:cNvSpPr>
          <p:nvPr>
            <p:ph type="title"/>
          </p:nvPr>
        </p:nvSpPr>
        <p:spPr>
          <a:xfrm>
            <a:off x="381000" y="139700"/>
            <a:ext cx="8280400" cy="5461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t>Direct Method: RIPPER</a:t>
            </a:r>
          </a:p>
        </p:txBody>
      </p:sp>
      <p:sp>
        <p:nvSpPr>
          <p:cNvPr id="23554" name="Rectangle 2">
            <a:extLst>
              <a:ext uri="{FF2B5EF4-FFF2-40B4-BE49-F238E27FC236}">
                <a16:creationId xmlns:a16="http://schemas.microsoft.com/office/drawing/2014/main" id="{9022447F-BB22-4511-A7E2-7303D1ADBAA4}"/>
              </a:ext>
            </a:extLst>
          </p:cNvPr>
          <p:cNvSpPr>
            <a:spLocks noGrp="1" noChangeArrowheads="1"/>
          </p:cNvSpPr>
          <p:nvPr>
            <p:ph idx="1"/>
          </p:nvPr>
        </p:nvSpPr>
        <p:spPr>
          <a:xfrm>
            <a:off x="411163" y="1143000"/>
            <a:ext cx="8318500" cy="5210175"/>
          </a:xfrm>
          <a:ln/>
        </p:spPr>
        <p:txBody>
          <a:bodyPr/>
          <a:lstStyle/>
          <a:p>
            <a:pPr marL="273050" indent="-273050">
              <a:lnSpc>
                <a:spcPct val="90000"/>
              </a:lnSpc>
              <a:spcBef>
                <a:spcPts val="300"/>
              </a:spcBef>
              <a:buClr>
                <a:srgbClr val="0C7B9C"/>
              </a:buClr>
              <a:buSzPct val="150000"/>
              <a:buFont typeface="Ubuntu" charset="0"/>
              <a:buChar char="•"/>
              <a:tabLst>
                <a:tab pos="620713" algn="l"/>
                <a:tab pos="1535113" algn="l"/>
                <a:tab pos="2449513" algn="l"/>
                <a:tab pos="3363913" algn="l"/>
                <a:tab pos="4278313" algn="l"/>
                <a:tab pos="5192713" algn="l"/>
                <a:tab pos="6107113" algn="l"/>
                <a:tab pos="7021513" algn="l"/>
                <a:tab pos="7935913" algn="l"/>
                <a:tab pos="8850313" algn="l"/>
                <a:tab pos="9764713" algn="l"/>
              </a:tabLst>
            </a:pPr>
            <a:r>
              <a:rPr lang="en-US" altLang="en-US" sz="2400"/>
              <a:t>Growing a rule:</a:t>
            </a:r>
          </a:p>
          <a:p>
            <a:pPr marL="593725" lvl="1" indent="-228600">
              <a:lnSpc>
                <a:spcPct val="90000"/>
              </a:lnSpc>
              <a:spcBef>
                <a:spcPts val="300"/>
              </a:spcBef>
              <a:buClr>
                <a:srgbClr val="0C7B9C"/>
              </a:buClr>
              <a:buSzPct val="150000"/>
              <a:buFont typeface="Ubuntu Light" charset="0"/>
              <a:buChar char="-"/>
              <a:tabLst>
                <a:tab pos="620713" algn="l"/>
                <a:tab pos="1535113" algn="l"/>
                <a:tab pos="2449513" algn="l"/>
                <a:tab pos="3363913" algn="l"/>
                <a:tab pos="4278313" algn="l"/>
                <a:tab pos="5192713" algn="l"/>
                <a:tab pos="6107113" algn="l"/>
                <a:tab pos="7021513" algn="l"/>
                <a:tab pos="7935913" algn="l"/>
                <a:tab pos="8850313" algn="l"/>
                <a:tab pos="9764713" algn="l"/>
              </a:tabLst>
            </a:pPr>
            <a:r>
              <a:rPr lang="en-US" altLang="en-US" sz="2400"/>
              <a:t>Start from empty rule</a:t>
            </a:r>
          </a:p>
          <a:p>
            <a:pPr marL="593725" lvl="1" indent="-228600">
              <a:lnSpc>
                <a:spcPct val="90000"/>
              </a:lnSpc>
              <a:spcBef>
                <a:spcPts val="300"/>
              </a:spcBef>
              <a:buClr>
                <a:srgbClr val="0C7B9C"/>
              </a:buClr>
              <a:buSzPct val="150000"/>
              <a:buFont typeface="Ubuntu Light" charset="0"/>
              <a:buChar char="-"/>
              <a:tabLst>
                <a:tab pos="620713" algn="l"/>
                <a:tab pos="1535113" algn="l"/>
                <a:tab pos="2449513" algn="l"/>
                <a:tab pos="3363913" algn="l"/>
                <a:tab pos="4278313" algn="l"/>
                <a:tab pos="5192713" algn="l"/>
                <a:tab pos="6107113" algn="l"/>
                <a:tab pos="7021513" algn="l"/>
                <a:tab pos="7935913" algn="l"/>
                <a:tab pos="8850313" algn="l"/>
                <a:tab pos="9764713" algn="l"/>
              </a:tabLst>
            </a:pPr>
            <a:r>
              <a:rPr lang="en-US" altLang="en-US" sz="2400"/>
              <a:t>Add conjuncts as long as they improve FOIL’s information gain</a:t>
            </a:r>
          </a:p>
          <a:p>
            <a:pPr marL="593725" lvl="1" indent="-228600">
              <a:lnSpc>
                <a:spcPct val="90000"/>
              </a:lnSpc>
              <a:spcBef>
                <a:spcPts val="300"/>
              </a:spcBef>
              <a:buClr>
                <a:srgbClr val="0C7B9C"/>
              </a:buClr>
              <a:buSzPct val="150000"/>
              <a:buFont typeface="Ubuntu Light" charset="0"/>
              <a:buChar char="-"/>
              <a:tabLst>
                <a:tab pos="620713" algn="l"/>
                <a:tab pos="1535113" algn="l"/>
                <a:tab pos="2449513" algn="l"/>
                <a:tab pos="3363913" algn="l"/>
                <a:tab pos="4278313" algn="l"/>
                <a:tab pos="5192713" algn="l"/>
                <a:tab pos="6107113" algn="l"/>
                <a:tab pos="7021513" algn="l"/>
                <a:tab pos="7935913" algn="l"/>
                <a:tab pos="8850313" algn="l"/>
                <a:tab pos="9764713" algn="l"/>
              </a:tabLst>
            </a:pPr>
            <a:r>
              <a:rPr lang="en-US" altLang="en-US" sz="2400"/>
              <a:t>Stop when rule no longer covers negative examples</a:t>
            </a:r>
          </a:p>
          <a:p>
            <a:pPr marL="593725" lvl="1" indent="-228600">
              <a:lnSpc>
                <a:spcPct val="90000"/>
              </a:lnSpc>
              <a:spcBef>
                <a:spcPts val="300"/>
              </a:spcBef>
              <a:buClr>
                <a:srgbClr val="0C7B9C"/>
              </a:buClr>
              <a:buSzPct val="150000"/>
              <a:buFont typeface="Ubuntu Light" charset="0"/>
              <a:buChar char="-"/>
              <a:tabLst>
                <a:tab pos="620713" algn="l"/>
                <a:tab pos="1535113" algn="l"/>
                <a:tab pos="2449513" algn="l"/>
                <a:tab pos="3363913" algn="l"/>
                <a:tab pos="4278313" algn="l"/>
                <a:tab pos="5192713" algn="l"/>
                <a:tab pos="6107113" algn="l"/>
                <a:tab pos="7021513" algn="l"/>
                <a:tab pos="7935913" algn="l"/>
                <a:tab pos="8850313" algn="l"/>
                <a:tab pos="9764713" algn="l"/>
              </a:tabLst>
            </a:pPr>
            <a:r>
              <a:rPr lang="en-US" altLang="en-US" sz="2400"/>
              <a:t>Prune the rule immediately using incremental reduced error pruning</a:t>
            </a:r>
          </a:p>
          <a:p>
            <a:pPr marL="593725" lvl="1" indent="-228600">
              <a:lnSpc>
                <a:spcPct val="90000"/>
              </a:lnSpc>
              <a:spcBef>
                <a:spcPts val="300"/>
              </a:spcBef>
              <a:buClr>
                <a:srgbClr val="0C7B9C"/>
              </a:buClr>
              <a:buSzPct val="150000"/>
              <a:buFont typeface="Ubuntu Light" charset="0"/>
              <a:buChar char="-"/>
              <a:tabLst>
                <a:tab pos="620713" algn="l"/>
                <a:tab pos="1535113" algn="l"/>
                <a:tab pos="2449513" algn="l"/>
                <a:tab pos="3363913" algn="l"/>
                <a:tab pos="4278313" algn="l"/>
                <a:tab pos="5192713" algn="l"/>
                <a:tab pos="6107113" algn="l"/>
                <a:tab pos="7021513" algn="l"/>
                <a:tab pos="7935913" algn="l"/>
                <a:tab pos="8850313" algn="l"/>
                <a:tab pos="9764713" algn="l"/>
              </a:tabLst>
            </a:pPr>
            <a:r>
              <a:rPr lang="en-US" altLang="en-US" sz="2400"/>
              <a:t>Measure for pruning:   v = (p-n)/(p+n)</a:t>
            </a:r>
          </a:p>
          <a:p>
            <a:pPr marL="1096963" lvl="2" indent="-182563">
              <a:lnSpc>
                <a:spcPct val="90000"/>
              </a:lnSpc>
              <a:spcBef>
                <a:spcPts val="250"/>
              </a:spcBef>
              <a:buClr>
                <a:srgbClr val="0C7B9C"/>
              </a:buClr>
              <a:buFont typeface="Ubuntu" charset="0"/>
              <a:buChar char="•"/>
              <a:tabLst>
                <a:tab pos="620713" algn="l"/>
                <a:tab pos="1535113" algn="l"/>
                <a:tab pos="2449513" algn="l"/>
                <a:tab pos="3363913" algn="l"/>
                <a:tab pos="4278313" algn="l"/>
                <a:tab pos="5192713" algn="l"/>
                <a:tab pos="6107113" algn="l"/>
                <a:tab pos="7021513" algn="l"/>
                <a:tab pos="7935913" algn="l"/>
                <a:tab pos="8850313" algn="l"/>
                <a:tab pos="9764713" algn="l"/>
              </a:tabLst>
            </a:pPr>
            <a:r>
              <a:rPr lang="en-US" altLang="en-US" sz="2000"/>
              <a:t> p: number of positive examples covered by the rule in</a:t>
            </a:r>
            <a:br>
              <a:rPr lang="en-US" altLang="en-US" sz="2000"/>
            </a:br>
            <a:r>
              <a:rPr lang="en-US" altLang="en-US" sz="2000"/>
              <a:t>        the validation set</a:t>
            </a:r>
          </a:p>
          <a:p>
            <a:pPr marL="1096963" lvl="2" indent="-182563">
              <a:lnSpc>
                <a:spcPct val="90000"/>
              </a:lnSpc>
              <a:spcBef>
                <a:spcPts val="250"/>
              </a:spcBef>
              <a:buClr>
                <a:srgbClr val="0C7B9C"/>
              </a:buClr>
              <a:buFont typeface="Ubuntu" charset="0"/>
              <a:buChar char="•"/>
              <a:tabLst>
                <a:tab pos="620713" algn="l"/>
                <a:tab pos="1535113" algn="l"/>
                <a:tab pos="2449513" algn="l"/>
                <a:tab pos="3363913" algn="l"/>
                <a:tab pos="4278313" algn="l"/>
                <a:tab pos="5192713" algn="l"/>
                <a:tab pos="6107113" algn="l"/>
                <a:tab pos="7021513" algn="l"/>
                <a:tab pos="7935913" algn="l"/>
                <a:tab pos="8850313" algn="l"/>
                <a:tab pos="9764713" algn="l"/>
              </a:tabLst>
            </a:pPr>
            <a:r>
              <a:rPr lang="en-US" altLang="en-US" sz="2000"/>
              <a:t> n: number of negative examples covered by the rule in</a:t>
            </a:r>
            <a:br>
              <a:rPr lang="en-US" altLang="en-US" sz="2000"/>
            </a:br>
            <a:r>
              <a:rPr lang="en-US" altLang="en-US" sz="2000"/>
              <a:t>        the validation set</a:t>
            </a:r>
          </a:p>
          <a:p>
            <a:pPr marL="593725" lvl="1" indent="-228600">
              <a:lnSpc>
                <a:spcPct val="90000"/>
              </a:lnSpc>
              <a:spcBef>
                <a:spcPts val="300"/>
              </a:spcBef>
              <a:buClr>
                <a:srgbClr val="0C7B9C"/>
              </a:buClr>
              <a:buSzPct val="150000"/>
              <a:buFont typeface="Ubuntu Light" charset="0"/>
              <a:buChar char="-"/>
              <a:tabLst>
                <a:tab pos="620713" algn="l"/>
                <a:tab pos="1535113" algn="l"/>
                <a:tab pos="2449513" algn="l"/>
                <a:tab pos="3363913" algn="l"/>
                <a:tab pos="4278313" algn="l"/>
                <a:tab pos="5192713" algn="l"/>
                <a:tab pos="6107113" algn="l"/>
                <a:tab pos="7021513" algn="l"/>
                <a:tab pos="7935913" algn="l"/>
                <a:tab pos="8850313" algn="l"/>
                <a:tab pos="9764713" algn="l"/>
              </a:tabLst>
            </a:pPr>
            <a:r>
              <a:rPr lang="en-US" altLang="en-US" sz="2400"/>
              <a:t>Pruning method: delete any final sequence of conditions that maximizes v</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7" name="Rectangle 1">
            <a:extLst>
              <a:ext uri="{FF2B5EF4-FFF2-40B4-BE49-F238E27FC236}">
                <a16:creationId xmlns:a16="http://schemas.microsoft.com/office/drawing/2014/main" id="{D222A173-AE94-4D9D-8FDB-3C3BCAA30760}"/>
              </a:ext>
            </a:extLst>
          </p:cNvPr>
          <p:cNvSpPr>
            <a:spLocks noGrp="1" noChangeArrowheads="1"/>
          </p:cNvSpPr>
          <p:nvPr>
            <p:ph type="title"/>
          </p:nvPr>
        </p:nvSpPr>
        <p:spPr>
          <a:xfrm>
            <a:off x="381000" y="139700"/>
            <a:ext cx="8280400" cy="5461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t>Direct Method: RIPPER</a:t>
            </a:r>
          </a:p>
        </p:txBody>
      </p:sp>
      <p:sp>
        <p:nvSpPr>
          <p:cNvPr id="24578" name="Rectangle 2">
            <a:extLst>
              <a:ext uri="{FF2B5EF4-FFF2-40B4-BE49-F238E27FC236}">
                <a16:creationId xmlns:a16="http://schemas.microsoft.com/office/drawing/2014/main" id="{21DB83B8-8382-4E02-A161-92A4913467E2}"/>
              </a:ext>
            </a:extLst>
          </p:cNvPr>
          <p:cNvSpPr>
            <a:spLocks noGrp="1" noChangeArrowheads="1"/>
          </p:cNvSpPr>
          <p:nvPr>
            <p:ph idx="1"/>
          </p:nvPr>
        </p:nvSpPr>
        <p:spPr>
          <a:xfrm>
            <a:off x="411163" y="1143000"/>
            <a:ext cx="8318500" cy="5181600"/>
          </a:xfrm>
          <a:ln/>
        </p:spPr>
        <p:txBody>
          <a:bodyPr/>
          <a:lstStyle/>
          <a:p>
            <a:pPr marL="273050" indent="-273050">
              <a:buClr>
                <a:srgbClr val="0C7B9C"/>
              </a:buClr>
              <a:buSzPct val="150000"/>
              <a:buFont typeface="Ubuntu" charset="0"/>
              <a:buChar char="•"/>
              <a:tabLst>
                <a:tab pos="620713" algn="l"/>
                <a:tab pos="1535113" algn="l"/>
                <a:tab pos="2449513" algn="l"/>
                <a:tab pos="3363913" algn="l"/>
                <a:tab pos="4278313" algn="l"/>
                <a:tab pos="5192713" algn="l"/>
                <a:tab pos="6107113" algn="l"/>
                <a:tab pos="7021513" algn="l"/>
                <a:tab pos="7935913" algn="l"/>
                <a:tab pos="8850313" algn="l"/>
                <a:tab pos="9764713" algn="l"/>
              </a:tabLst>
            </a:pPr>
            <a:r>
              <a:rPr lang="en-US" altLang="en-US"/>
              <a:t>Building a Rule Set:</a:t>
            </a:r>
          </a:p>
          <a:p>
            <a:pPr marL="593725" lvl="1" indent="-228600">
              <a:buClr>
                <a:srgbClr val="0C7B9C"/>
              </a:buClr>
              <a:buSzPct val="150000"/>
              <a:buFont typeface="Ubuntu Light" charset="0"/>
              <a:buChar char="-"/>
              <a:tabLst>
                <a:tab pos="620713" algn="l"/>
                <a:tab pos="1535113" algn="l"/>
                <a:tab pos="2449513" algn="l"/>
                <a:tab pos="3363913" algn="l"/>
                <a:tab pos="4278313" algn="l"/>
                <a:tab pos="5192713" algn="l"/>
                <a:tab pos="6107113" algn="l"/>
                <a:tab pos="7021513" algn="l"/>
                <a:tab pos="7935913" algn="l"/>
                <a:tab pos="8850313" algn="l"/>
                <a:tab pos="9764713" algn="l"/>
              </a:tabLst>
            </a:pPr>
            <a:r>
              <a:rPr lang="en-US" altLang="en-US"/>
              <a:t>Use sequential covering algorithm</a:t>
            </a:r>
          </a:p>
          <a:p>
            <a:pPr marL="1096963" lvl="2" indent="-182563">
              <a:buClr>
                <a:srgbClr val="0C7B9C"/>
              </a:buClr>
              <a:buFont typeface="Ubuntu" charset="0"/>
              <a:buChar char="•"/>
              <a:tabLst>
                <a:tab pos="620713" algn="l"/>
                <a:tab pos="1535113" algn="l"/>
                <a:tab pos="2449513" algn="l"/>
                <a:tab pos="3363913" algn="l"/>
                <a:tab pos="4278313" algn="l"/>
                <a:tab pos="5192713" algn="l"/>
                <a:tab pos="6107113" algn="l"/>
                <a:tab pos="7021513" algn="l"/>
                <a:tab pos="7935913" algn="l"/>
                <a:tab pos="8850313" algn="l"/>
                <a:tab pos="9764713" algn="l"/>
              </a:tabLst>
            </a:pPr>
            <a:r>
              <a:rPr lang="en-US" altLang="en-US"/>
              <a:t> Finds the best rule that covers the current set of positive examples</a:t>
            </a:r>
          </a:p>
          <a:p>
            <a:pPr marL="1096963" lvl="2" indent="-182563">
              <a:buClr>
                <a:srgbClr val="0C7B9C"/>
              </a:buClr>
              <a:buFont typeface="Ubuntu" charset="0"/>
              <a:buChar char="•"/>
              <a:tabLst>
                <a:tab pos="620713" algn="l"/>
                <a:tab pos="1535113" algn="l"/>
                <a:tab pos="2449513" algn="l"/>
                <a:tab pos="3363913" algn="l"/>
                <a:tab pos="4278313" algn="l"/>
                <a:tab pos="5192713" algn="l"/>
                <a:tab pos="6107113" algn="l"/>
                <a:tab pos="7021513" algn="l"/>
                <a:tab pos="7935913" algn="l"/>
                <a:tab pos="8850313" algn="l"/>
                <a:tab pos="9764713" algn="l"/>
              </a:tabLst>
            </a:pPr>
            <a:r>
              <a:rPr lang="en-US" altLang="en-US"/>
              <a:t> Eliminate both positive and negative examples covered by the rule</a:t>
            </a:r>
          </a:p>
          <a:p>
            <a:pPr marL="593725" lvl="1" indent="-228600">
              <a:buClr>
                <a:srgbClr val="0C7B9C"/>
              </a:buClr>
              <a:buSzPct val="150000"/>
              <a:buFont typeface="Ubuntu Light" charset="0"/>
              <a:buChar char="-"/>
              <a:tabLst>
                <a:tab pos="620713" algn="l"/>
                <a:tab pos="1535113" algn="l"/>
                <a:tab pos="2449513" algn="l"/>
                <a:tab pos="3363913" algn="l"/>
                <a:tab pos="4278313" algn="l"/>
                <a:tab pos="5192713" algn="l"/>
                <a:tab pos="6107113" algn="l"/>
                <a:tab pos="7021513" algn="l"/>
                <a:tab pos="7935913" algn="l"/>
                <a:tab pos="8850313" algn="l"/>
                <a:tab pos="9764713" algn="l"/>
              </a:tabLst>
            </a:pPr>
            <a:r>
              <a:rPr lang="en-US" altLang="en-US"/>
              <a:t>Each time a rule is added to the rule set, compute the new description length</a:t>
            </a:r>
          </a:p>
          <a:p>
            <a:pPr marL="1096963" lvl="2" indent="-182563">
              <a:buClr>
                <a:srgbClr val="0C7B9C"/>
              </a:buClr>
              <a:buFont typeface="Ubuntu" charset="0"/>
              <a:buChar char="•"/>
              <a:tabLst>
                <a:tab pos="620713" algn="l"/>
                <a:tab pos="1535113" algn="l"/>
                <a:tab pos="2449513" algn="l"/>
                <a:tab pos="3363913" algn="l"/>
                <a:tab pos="4278313" algn="l"/>
                <a:tab pos="5192713" algn="l"/>
                <a:tab pos="6107113" algn="l"/>
                <a:tab pos="7021513" algn="l"/>
                <a:tab pos="7935913" algn="l"/>
                <a:tab pos="8850313" algn="l"/>
                <a:tab pos="9764713" algn="l"/>
              </a:tabLst>
            </a:pPr>
            <a:r>
              <a:rPr lang="en-US" altLang="en-US"/>
              <a:t> stop adding new rules when the new description length is d bits longer than the smallest description length obtained so far</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1" name="Rectangle 1">
            <a:extLst>
              <a:ext uri="{FF2B5EF4-FFF2-40B4-BE49-F238E27FC236}">
                <a16:creationId xmlns:a16="http://schemas.microsoft.com/office/drawing/2014/main" id="{64399E4E-D3BA-4818-96F0-569909348DD0}"/>
              </a:ext>
            </a:extLst>
          </p:cNvPr>
          <p:cNvSpPr>
            <a:spLocks noGrp="1" noChangeArrowheads="1"/>
          </p:cNvSpPr>
          <p:nvPr>
            <p:ph type="title"/>
          </p:nvPr>
        </p:nvSpPr>
        <p:spPr>
          <a:xfrm>
            <a:off x="381000" y="139700"/>
            <a:ext cx="8280400" cy="5461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t>Direct Method: RIPPER</a:t>
            </a:r>
          </a:p>
        </p:txBody>
      </p:sp>
      <p:sp>
        <p:nvSpPr>
          <p:cNvPr id="25602" name="Rectangle 2">
            <a:extLst>
              <a:ext uri="{FF2B5EF4-FFF2-40B4-BE49-F238E27FC236}">
                <a16:creationId xmlns:a16="http://schemas.microsoft.com/office/drawing/2014/main" id="{7FAA850F-C946-40C7-9734-FFFCD7AEA001}"/>
              </a:ext>
            </a:extLst>
          </p:cNvPr>
          <p:cNvSpPr>
            <a:spLocks noGrp="1" noChangeArrowheads="1"/>
          </p:cNvSpPr>
          <p:nvPr>
            <p:ph idx="1"/>
          </p:nvPr>
        </p:nvSpPr>
        <p:spPr>
          <a:xfrm>
            <a:off x="411163" y="1143000"/>
            <a:ext cx="8318500" cy="5181600"/>
          </a:xfrm>
          <a:ln/>
        </p:spPr>
        <p:txBody>
          <a:bodyPr/>
          <a:lstStyle/>
          <a:p>
            <a:pPr marL="273050" indent="-273050">
              <a:buClr>
                <a:srgbClr val="0C7B9C"/>
              </a:buClr>
              <a:buSzPct val="150000"/>
              <a:buFont typeface="Ubuntu" charset="0"/>
              <a:buChar char="•"/>
              <a:tabLst>
                <a:tab pos="620713" algn="l"/>
                <a:tab pos="1535113" algn="l"/>
                <a:tab pos="2449513" algn="l"/>
                <a:tab pos="3363913" algn="l"/>
                <a:tab pos="4278313" algn="l"/>
                <a:tab pos="5192713" algn="l"/>
                <a:tab pos="6107113" algn="l"/>
                <a:tab pos="7021513" algn="l"/>
                <a:tab pos="7935913" algn="l"/>
                <a:tab pos="8850313" algn="l"/>
                <a:tab pos="9764713" algn="l"/>
              </a:tabLst>
            </a:pPr>
            <a:r>
              <a:rPr lang="en-US" altLang="en-US"/>
              <a:t>Optimize the rule set:</a:t>
            </a:r>
          </a:p>
          <a:p>
            <a:pPr marL="593725" lvl="1" indent="-228600">
              <a:buClr>
                <a:srgbClr val="0C7B9C"/>
              </a:buClr>
              <a:buSzPct val="150000"/>
              <a:buFont typeface="Ubuntu Light" charset="0"/>
              <a:buChar char="-"/>
              <a:tabLst>
                <a:tab pos="620713" algn="l"/>
                <a:tab pos="1535113" algn="l"/>
                <a:tab pos="2449513" algn="l"/>
                <a:tab pos="3363913" algn="l"/>
                <a:tab pos="4278313" algn="l"/>
                <a:tab pos="5192713" algn="l"/>
                <a:tab pos="6107113" algn="l"/>
                <a:tab pos="7021513" algn="l"/>
                <a:tab pos="7935913" algn="l"/>
                <a:tab pos="8850313" algn="l"/>
                <a:tab pos="9764713" algn="l"/>
              </a:tabLst>
            </a:pPr>
            <a:r>
              <a:rPr lang="en-US" altLang="en-US"/>
              <a:t>For each rule </a:t>
            </a:r>
            <a:r>
              <a:rPr lang="en-US" altLang="en-US" i="1"/>
              <a:t>r</a:t>
            </a:r>
            <a:r>
              <a:rPr lang="en-US" altLang="en-US"/>
              <a:t> in the rule set </a:t>
            </a:r>
            <a:r>
              <a:rPr lang="en-US" altLang="en-US" b="1" i="1"/>
              <a:t>R</a:t>
            </a:r>
          </a:p>
          <a:p>
            <a:pPr marL="1096963" lvl="2" indent="-182563">
              <a:buClr>
                <a:srgbClr val="0C7B9C"/>
              </a:buClr>
              <a:buFont typeface="Ubuntu" charset="0"/>
              <a:buChar char="•"/>
              <a:tabLst>
                <a:tab pos="620713" algn="l"/>
                <a:tab pos="1535113" algn="l"/>
                <a:tab pos="2449513" algn="l"/>
                <a:tab pos="3363913" algn="l"/>
                <a:tab pos="4278313" algn="l"/>
                <a:tab pos="5192713" algn="l"/>
                <a:tab pos="6107113" algn="l"/>
                <a:tab pos="7021513" algn="l"/>
                <a:tab pos="7935913" algn="l"/>
                <a:tab pos="8850313" algn="l"/>
                <a:tab pos="9764713" algn="l"/>
              </a:tabLst>
            </a:pPr>
            <a:r>
              <a:rPr lang="en-US" altLang="en-US" b="1" i="1"/>
              <a:t> </a:t>
            </a:r>
            <a:r>
              <a:rPr lang="en-US" altLang="en-US"/>
              <a:t>Consider 2 alternative rules:</a:t>
            </a:r>
          </a:p>
          <a:p>
            <a:pPr lvl="3">
              <a:buFont typeface="Times New Roman" panose="02020603050405020304" pitchFamily="18" charset="0"/>
              <a:buChar char="–"/>
              <a:tabLst>
                <a:tab pos="620713" algn="l"/>
                <a:tab pos="1535113" algn="l"/>
                <a:tab pos="2449513" algn="l"/>
                <a:tab pos="3363913" algn="l"/>
                <a:tab pos="4278313" algn="l"/>
                <a:tab pos="5192713" algn="l"/>
                <a:tab pos="6107113" algn="l"/>
                <a:tab pos="7021513" algn="l"/>
                <a:tab pos="7935913" algn="l"/>
                <a:tab pos="8850313" algn="l"/>
                <a:tab pos="9764713" algn="l"/>
              </a:tabLst>
            </a:pPr>
            <a:r>
              <a:rPr lang="en-US" altLang="en-US"/>
              <a:t>Replacement rule (r*): grow new rule from scratch</a:t>
            </a:r>
          </a:p>
          <a:p>
            <a:pPr lvl="3">
              <a:buFont typeface="Times New Roman" panose="02020603050405020304" pitchFamily="18" charset="0"/>
              <a:buChar char="–"/>
              <a:tabLst>
                <a:tab pos="620713" algn="l"/>
                <a:tab pos="1535113" algn="l"/>
                <a:tab pos="2449513" algn="l"/>
                <a:tab pos="3363913" algn="l"/>
                <a:tab pos="4278313" algn="l"/>
                <a:tab pos="5192713" algn="l"/>
                <a:tab pos="6107113" algn="l"/>
                <a:tab pos="7021513" algn="l"/>
                <a:tab pos="7935913" algn="l"/>
                <a:tab pos="8850313" algn="l"/>
                <a:tab pos="9764713" algn="l"/>
              </a:tabLst>
            </a:pPr>
            <a:r>
              <a:rPr lang="en-US" altLang="en-US"/>
              <a:t>Revised rule(r’): add conjuncts to extend the rule </a:t>
            </a:r>
            <a:r>
              <a:rPr lang="en-US" altLang="en-US" i="1"/>
              <a:t>r </a:t>
            </a:r>
          </a:p>
          <a:p>
            <a:pPr marL="1096963" lvl="2" indent="-182563">
              <a:buClr>
                <a:srgbClr val="0C7B9C"/>
              </a:buClr>
              <a:buFont typeface="Ubuntu" charset="0"/>
              <a:buChar char="•"/>
              <a:tabLst>
                <a:tab pos="620713" algn="l"/>
                <a:tab pos="1535113" algn="l"/>
                <a:tab pos="2449513" algn="l"/>
                <a:tab pos="3363913" algn="l"/>
                <a:tab pos="4278313" algn="l"/>
                <a:tab pos="5192713" algn="l"/>
                <a:tab pos="6107113" algn="l"/>
                <a:tab pos="7021513" algn="l"/>
                <a:tab pos="7935913" algn="l"/>
                <a:tab pos="8850313" algn="l"/>
                <a:tab pos="9764713" algn="l"/>
              </a:tabLst>
            </a:pPr>
            <a:r>
              <a:rPr lang="en-US" altLang="en-US" i="1"/>
              <a:t> </a:t>
            </a:r>
            <a:r>
              <a:rPr lang="en-US" altLang="en-US"/>
              <a:t>Compare the rule set for </a:t>
            </a:r>
            <a:r>
              <a:rPr lang="en-US" altLang="en-US" i="1"/>
              <a:t>r </a:t>
            </a:r>
            <a:r>
              <a:rPr lang="en-US" altLang="en-US"/>
              <a:t>against the rule set for r* </a:t>
            </a:r>
            <a:br>
              <a:rPr lang="en-US" altLang="en-US"/>
            </a:br>
            <a:r>
              <a:rPr lang="en-US" altLang="en-US"/>
              <a:t>    and r’ </a:t>
            </a:r>
          </a:p>
          <a:p>
            <a:pPr marL="1096963" lvl="2" indent="-182563">
              <a:buClr>
                <a:srgbClr val="0C7B9C"/>
              </a:buClr>
              <a:buFont typeface="Ubuntu" charset="0"/>
              <a:buChar char="•"/>
              <a:tabLst>
                <a:tab pos="620713" algn="l"/>
                <a:tab pos="1535113" algn="l"/>
                <a:tab pos="2449513" algn="l"/>
                <a:tab pos="3363913" algn="l"/>
                <a:tab pos="4278313" algn="l"/>
                <a:tab pos="5192713" algn="l"/>
                <a:tab pos="6107113" algn="l"/>
                <a:tab pos="7021513" algn="l"/>
                <a:tab pos="7935913" algn="l"/>
                <a:tab pos="8850313" algn="l"/>
                <a:tab pos="9764713" algn="l"/>
              </a:tabLst>
            </a:pPr>
            <a:r>
              <a:rPr lang="en-US" altLang="en-US"/>
              <a:t> Choose rule set that minimizes MDL principle</a:t>
            </a:r>
          </a:p>
          <a:p>
            <a:pPr marL="593725" lvl="1" indent="-228600">
              <a:buClr>
                <a:srgbClr val="0C7B9C"/>
              </a:buClr>
              <a:buSzPct val="150000"/>
              <a:buFont typeface="Ubuntu Light" charset="0"/>
              <a:buChar char="-"/>
              <a:tabLst>
                <a:tab pos="620713" algn="l"/>
                <a:tab pos="1535113" algn="l"/>
                <a:tab pos="2449513" algn="l"/>
                <a:tab pos="3363913" algn="l"/>
                <a:tab pos="4278313" algn="l"/>
                <a:tab pos="5192713" algn="l"/>
                <a:tab pos="6107113" algn="l"/>
                <a:tab pos="7021513" algn="l"/>
                <a:tab pos="7935913" algn="l"/>
                <a:tab pos="8850313" algn="l"/>
                <a:tab pos="9764713" algn="l"/>
              </a:tabLst>
            </a:pPr>
            <a:r>
              <a:rPr lang="en-US" altLang="en-US"/>
              <a:t>Repeat rule generation and rule optimization for the remaining positive examples</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5" name="Rectangle 1">
            <a:extLst>
              <a:ext uri="{FF2B5EF4-FFF2-40B4-BE49-F238E27FC236}">
                <a16:creationId xmlns:a16="http://schemas.microsoft.com/office/drawing/2014/main" id="{C97F14FA-E80B-4196-9BD2-E2DD4C4486FA}"/>
              </a:ext>
            </a:extLst>
          </p:cNvPr>
          <p:cNvSpPr>
            <a:spLocks noGrp="1" noChangeArrowheads="1"/>
          </p:cNvSpPr>
          <p:nvPr>
            <p:ph type="title"/>
          </p:nvPr>
        </p:nvSpPr>
        <p:spPr>
          <a:xfrm>
            <a:off x="381000" y="139700"/>
            <a:ext cx="8280400" cy="5461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t>Indirect Methods</a:t>
            </a:r>
          </a:p>
        </p:txBody>
      </p:sp>
      <p:graphicFrame>
        <p:nvGraphicFramePr>
          <p:cNvPr id="26626" name="Object 2">
            <a:extLst>
              <a:ext uri="{FF2B5EF4-FFF2-40B4-BE49-F238E27FC236}">
                <a16:creationId xmlns:a16="http://schemas.microsoft.com/office/drawing/2014/main" id="{95003643-1247-4999-84C8-3888CE82CD6E}"/>
              </a:ext>
            </a:extLst>
          </p:cNvPr>
          <p:cNvGraphicFramePr>
            <a:graphicFrameLocks noChangeAspect="1"/>
          </p:cNvGraphicFramePr>
          <p:nvPr/>
        </p:nvGraphicFramePr>
        <p:xfrm>
          <a:off x="717550" y="1828800"/>
          <a:ext cx="7893050" cy="3524250"/>
        </p:xfrm>
        <a:graphic>
          <a:graphicData uri="http://schemas.openxmlformats.org/presentationml/2006/ole">
            <mc:AlternateContent xmlns:mc="http://schemas.openxmlformats.org/markup-compatibility/2006">
              <mc:Choice xmlns:v="urn:schemas-microsoft-com:vml" Requires="v">
                <p:oleObj r:id="rId3" imgW="9464400" imgH="4227480" progId="">
                  <p:embed/>
                </p:oleObj>
              </mc:Choice>
              <mc:Fallback>
                <p:oleObj r:id="rId3" imgW="9464400" imgH="4227480"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550" y="1828800"/>
                        <a:ext cx="7893050" cy="3524250"/>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49" name="Rectangle 1">
            <a:extLst>
              <a:ext uri="{FF2B5EF4-FFF2-40B4-BE49-F238E27FC236}">
                <a16:creationId xmlns:a16="http://schemas.microsoft.com/office/drawing/2014/main" id="{5D62CEBE-BF5B-410F-AC42-7EC9998638CE}"/>
              </a:ext>
            </a:extLst>
          </p:cNvPr>
          <p:cNvSpPr>
            <a:spLocks noGrp="1" noChangeArrowheads="1"/>
          </p:cNvSpPr>
          <p:nvPr>
            <p:ph type="title"/>
          </p:nvPr>
        </p:nvSpPr>
        <p:spPr>
          <a:xfrm>
            <a:off x="381000" y="139700"/>
            <a:ext cx="8280400" cy="5461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t>Indirect Method: C4.5rules</a:t>
            </a:r>
          </a:p>
        </p:txBody>
      </p:sp>
      <p:sp>
        <p:nvSpPr>
          <p:cNvPr id="27650" name="Rectangle 2">
            <a:extLst>
              <a:ext uri="{FF2B5EF4-FFF2-40B4-BE49-F238E27FC236}">
                <a16:creationId xmlns:a16="http://schemas.microsoft.com/office/drawing/2014/main" id="{416BDED2-C57E-4536-97A9-14128123BD04}"/>
              </a:ext>
            </a:extLst>
          </p:cNvPr>
          <p:cNvSpPr>
            <a:spLocks noGrp="1" noChangeArrowheads="1"/>
          </p:cNvSpPr>
          <p:nvPr>
            <p:ph idx="1"/>
          </p:nvPr>
        </p:nvSpPr>
        <p:spPr>
          <a:xfrm>
            <a:off x="411163" y="1143000"/>
            <a:ext cx="8318500" cy="5181600"/>
          </a:xfrm>
          <a:ln/>
        </p:spPr>
        <p:txBody>
          <a:bodyPr/>
          <a:lstStyle/>
          <a:p>
            <a:pPr marL="273050" indent="-273050">
              <a:lnSpc>
                <a:spcPct val="90000"/>
              </a:lnSpc>
              <a:buClr>
                <a:srgbClr val="0C7B9C"/>
              </a:buClr>
              <a:buSzPct val="150000"/>
              <a:buFont typeface="Ubuntu" charset="0"/>
              <a:buChar char="•"/>
              <a:tabLst>
                <a:tab pos="620713" algn="l"/>
                <a:tab pos="1535113" algn="l"/>
                <a:tab pos="2449513" algn="l"/>
                <a:tab pos="3363913" algn="l"/>
                <a:tab pos="4278313" algn="l"/>
                <a:tab pos="5192713" algn="l"/>
                <a:tab pos="6107113" algn="l"/>
                <a:tab pos="7021513" algn="l"/>
                <a:tab pos="7935913" algn="l"/>
                <a:tab pos="8850313" algn="l"/>
                <a:tab pos="9764713" algn="l"/>
              </a:tabLst>
            </a:pPr>
            <a:r>
              <a:rPr lang="en-US" altLang="en-US"/>
              <a:t>Extract rules from an unpruned decision tree</a:t>
            </a:r>
          </a:p>
          <a:p>
            <a:pPr marL="273050" indent="-273050">
              <a:lnSpc>
                <a:spcPct val="90000"/>
              </a:lnSpc>
              <a:buClr>
                <a:srgbClr val="0C7B9C"/>
              </a:buClr>
              <a:buSzPct val="150000"/>
              <a:buFont typeface="Ubuntu" charset="0"/>
              <a:buChar char="•"/>
              <a:tabLst>
                <a:tab pos="620713" algn="l"/>
                <a:tab pos="1535113" algn="l"/>
                <a:tab pos="2449513" algn="l"/>
                <a:tab pos="3363913" algn="l"/>
                <a:tab pos="4278313" algn="l"/>
                <a:tab pos="5192713" algn="l"/>
                <a:tab pos="6107113" algn="l"/>
                <a:tab pos="7021513" algn="l"/>
                <a:tab pos="7935913" algn="l"/>
                <a:tab pos="8850313" algn="l"/>
                <a:tab pos="9764713" algn="l"/>
              </a:tabLst>
            </a:pPr>
            <a:r>
              <a:rPr lang="en-US" altLang="en-US"/>
              <a:t>For each rule, r: A </a:t>
            </a:r>
            <a:r>
              <a:rPr lang="en-US" altLang="en-US" b="1">
                <a:latin typeface="Symbol" panose="05050102010706020507" pitchFamily="18" charset="2"/>
              </a:rPr>
              <a:t></a:t>
            </a:r>
            <a:r>
              <a:rPr lang="en-US" altLang="en-US" b="1"/>
              <a:t> </a:t>
            </a:r>
            <a:r>
              <a:rPr lang="en-US" altLang="en-US"/>
              <a:t>y, </a:t>
            </a:r>
          </a:p>
          <a:p>
            <a:pPr marL="593725" lvl="1" indent="-228600">
              <a:lnSpc>
                <a:spcPct val="90000"/>
              </a:lnSpc>
              <a:buClr>
                <a:srgbClr val="0C7B9C"/>
              </a:buClr>
              <a:buSzPct val="150000"/>
              <a:buFont typeface="Ubuntu Light" charset="0"/>
              <a:buChar char="-"/>
              <a:tabLst>
                <a:tab pos="620713" algn="l"/>
                <a:tab pos="1535113" algn="l"/>
                <a:tab pos="2449513" algn="l"/>
                <a:tab pos="3363913" algn="l"/>
                <a:tab pos="4278313" algn="l"/>
                <a:tab pos="5192713" algn="l"/>
                <a:tab pos="6107113" algn="l"/>
                <a:tab pos="7021513" algn="l"/>
                <a:tab pos="7935913" algn="l"/>
                <a:tab pos="8850313" algn="l"/>
                <a:tab pos="9764713" algn="l"/>
              </a:tabLst>
            </a:pPr>
            <a:r>
              <a:rPr lang="en-US" altLang="en-US"/>
              <a:t>consider an alternative rule r’: A’ </a:t>
            </a:r>
            <a:r>
              <a:rPr lang="en-US" altLang="en-US" b="1">
                <a:latin typeface="Symbol" panose="05050102010706020507" pitchFamily="18" charset="2"/>
              </a:rPr>
              <a:t></a:t>
            </a:r>
            <a:r>
              <a:rPr lang="en-US" altLang="en-US" b="1"/>
              <a:t> </a:t>
            </a:r>
            <a:r>
              <a:rPr lang="en-US" altLang="en-US"/>
              <a:t>y where A’ is obtained by removing one of the conjuncts in A</a:t>
            </a:r>
          </a:p>
          <a:p>
            <a:pPr marL="593725" lvl="1" indent="-228600">
              <a:lnSpc>
                <a:spcPct val="90000"/>
              </a:lnSpc>
              <a:buClr>
                <a:srgbClr val="0C7B9C"/>
              </a:buClr>
              <a:buSzPct val="150000"/>
              <a:buFont typeface="Ubuntu Light" charset="0"/>
              <a:buChar char="-"/>
              <a:tabLst>
                <a:tab pos="620713" algn="l"/>
                <a:tab pos="1535113" algn="l"/>
                <a:tab pos="2449513" algn="l"/>
                <a:tab pos="3363913" algn="l"/>
                <a:tab pos="4278313" algn="l"/>
                <a:tab pos="5192713" algn="l"/>
                <a:tab pos="6107113" algn="l"/>
                <a:tab pos="7021513" algn="l"/>
                <a:tab pos="7935913" algn="l"/>
                <a:tab pos="8850313" algn="l"/>
                <a:tab pos="9764713" algn="l"/>
              </a:tabLst>
            </a:pPr>
            <a:r>
              <a:rPr lang="en-US" altLang="en-US"/>
              <a:t>Compare the pessimistic error rate for r against all r’s</a:t>
            </a:r>
          </a:p>
          <a:p>
            <a:pPr marL="593725" lvl="1" indent="-228600">
              <a:lnSpc>
                <a:spcPct val="90000"/>
              </a:lnSpc>
              <a:buClr>
                <a:srgbClr val="0C7B9C"/>
              </a:buClr>
              <a:buSzPct val="150000"/>
              <a:buFont typeface="Ubuntu Light" charset="0"/>
              <a:buChar char="-"/>
              <a:tabLst>
                <a:tab pos="620713" algn="l"/>
                <a:tab pos="1535113" algn="l"/>
                <a:tab pos="2449513" algn="l"/>
                <a:tab pos="3363913" algn="l"/>
                <a:tab pos="4278313" algn="l"/>
                <a:tab pos="5192713" algn="l"/>
                <a:tab pos="6107113" algn="l"/>
                <a:tab pos="7021513" algn="l"/>
                <a:tab pos="7935913" algn="l"/>
                <a:tab pos="8850313" algn="l"/>
                <a:tab pos="9764713" algn="l"/>
              </a:tabLst>
            </a:pPr>
            <a:r>
              <a:rPr lang="en-US" altLang="en-US"/>
              <a:t>Prune if one of the r’s has lower pessimistic error rate</a:t>
            </a:r>
          </a:p>
          <a:p>
            <a:pPr marL="593725" lvl="1" indent="-228600">
              <a:lnSpc>
                <a:spcPct val="90000"/>
              </a:lnSpc>
              <a:buClr>
                <a:srgbClr val="0C7B9C"/>
              </a:buClr>
              <a:buSzPct val="150000"/>
              <a:buFont typeface="Ubuntu Light" charset="0"/>
              <a:buChar char="-"/>
              <a:tabLst>
                <a:tab pos="620713" algn="l"/>
                <a:tab pos="1535113" algn="l"/>
                <a:tab pos="2449513" algn="l"/>
                <a:tab pos="3363913" algn="l"/>
                <a:tab pos="4278313" algn="l"/>
                <a:tab pos="5192713" algn="l"/>
                <a:tab pos="6107113" algn="l"/>
                <a:tab pos="7021513" algn="l"/>
                <a:tab pos="7935913" algn="l"/>
                <a:tab pos="8850313" algn="l"/>
                <a:tab pos="9764713" algn="l"/>
              </a:tabLst>
            </a:pPr>
            <a:r>
              <a:rPr lang="en-US" altLang="en-US"/>
              <a:t>Repeat until we can no longer improve generalization error</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3" name="Rectangle 1">
            <a:extLst>
              <a:ext uri="{FF2B5EF4-FFF2-40B4-BE49-F238E27FC236}">
                <a16:creationId xmlns:a16="http://schemas.microsoft.com/office/drawing/2014/main" id="{9036F4C8-A476-4E52-ACEB-FE8C580943D4}"/>
              </a:ext>
            </a:extLst>
          </p:cNvPr>
          <p:cNvSpPr>
            <a:spLocks noGrp="1" noChangeArrowheads="1"/>
          </p:cNvSpPr>
          <p:nvPr>
            <p:ph type="title"/>
          </p:nvPr>
        </p:nvSpPr>
        <p:spPr>
          <a:xfrm>
            <a:off x="381000" y="139700"/>
            <a:ext cx="8280400" cy="5461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t>Indirect Method: C4.5rules</a:t>
            </a:r>
          </a:p>
        </p:txBody>
      </p:sp>
      <p:sp>
        <p:nvSpPr>
          <p:cNvPr id="28674" name="Rectangle 2">
            <a:extLst>
              <a:ext uri="{FF2B5EF4-FFF2-40B4-BE49-F238E27FC236}">
                <a16:creationId xmlns:a16="http://schemas.microsoft.com/office/drawing/2014/main" id="{2CF88D4B-34E1-404D-BEC4-4BC21D0478FC}"/>
              </a:ext>
            </a:extLst>
          </p:cNvPr>
          <p:cNvSpPr>
            <a:spLocks noGrp="1" noChangeArrowheads="1"/>
          </p:cNvSpPr>
          <p:nvPr>
            <p:ph idx="1"/>
          </p:nvPr>
        </p:nvSpPr>
        <p:spPr>
          <a:xfrm>
            <a:off x="411163" y="1143000"/>
            <a:ext cx="8318500" cy="5181600"/>
          </a:xfrm>
          <a:ln/>
        </p:spPr>
        <p:txBody>
          <a:bodyPr/>
          <a:lstStyle/>
          <a:p>
            <a:pPr marL="273050" indent="-273050">
              <a:buClr>
                <a:srgbClr val="0C7B9C"/>
              </a:buClr>
              <a:buSzPct val="150000"/>
              <a:buFont typeface="Ubuntu" charset="0"/>
              <a:buChar char="•"/>
              <a:tabLst>
                <a:tab pos="620713" algn="l"/>
                <a:tab pos="1535113" algn="l"/>
                <a:tab pos="2449513" algn="l"/>
                <a:tab pos="3363913" algn="l"/>
                <a:tab pos="4278313" algn="l"/>
                <a:tab pos="5192713" algn="l"/>
                <a:tab pos="6107113" algn="l"/>
                <a:tab pos="7021513" algn="l"/>
                <a:tab pos="7935913" algn="l"/>
                <a:tab pos="8850313" algn="l"/>
                <a:tab pos="9764713" algn="l"/>
              </a:tabLst>
            </a:pPr>
            <a:r>
              <a:rPr lang="en-US" altLang="en-US"/>
              <a:t>Instead of ordering the rules, order subsets of rules</a:t>
            </a:r>
            <a:r>
              <a:rPr lang="en-US" altLang="en-US">
                <a:solidFill>
                  <a:srgbClr val="FF0000"/>
                </a:solidFill>
              </a:rPr>
              <a:t> (class ordering)</a:t>
            </a:r>
          </a:p>
          <a:p>
            <a:pPr marL="593725" lvl="1" indent="-228600">
              <a:buClr>
                <a:srgbClr val="0C7B9C"/>
              </a:buClr>
              <a:buSzPct val="150000"/>
              <a:buFont typeface="Ubuntu Light" charset="0"/>
              <a:buChar char="-"/>
              <a:tabLst>
                <a:tab pos="620713" algn="l"/>
                <a:tab pos="1535113" algn="l"/>
                <a:tab pos="2449513" algn="l"/>
                <a:tab pos="3363913" algn="l"/>
                <a:tab pos="4278313" algn="l"/>
                <a:tab pos="5192713" algn="l"/>
                <a:tab pos="6107113" algn="l"/>
                <a:tab pos="7021513" algn="l"/>
                <a:tab pos="7935913" algn="l"/>
                <a:tab pos="8850313" algn="l"/>
                <a:tab pos="9764713" algn="l"/>
              </a:tabLst>
            </a:pPr>
            <a:r>
              <a:rPr lang="en-US" altLang="en-US"/>
              <a:t>Each subset is a collection of rules with the same rule consequent (class)</a:t>
            </a:r>
          </a:p>
          <a:p>
            <a:pPr marL="593725" lvl="1" indent="-228600">
              <a:buClr>
                <a:srgbClr val="0C7B9C"/>
              </a:buClr>
              <a:buSzPct val="150000"/>
              <a:buFont typeface="Ubuntu Light" charset="0"/>
              <a:buChar char="-"/>
              <a:tabLst>
                <a:tab pos="620713" algn="l"/>
                <a:tab pos="1535113" algn="l"/>
                <a:tab pos="2449513" algn="l"/>
                <a:tab pos="3363913" algn="l"/>
                <a:tab pos="4278313" algn="l"/>
                <a:tab pos="5192713" algn="l"/>
                <a:tab pos="6107113" algn="l"/>
                <a:tab pos="7021513" algn="l"/>
                <a:tab pos="7935913" algn="l"/>
                <a:tab pos="8850313" algn="l"/>
                <a:tab pos="9764713" algn="l"/>
              </a:tabLst>
            </a:pPr>
            <a:r>
              <a:rPr lang="en-US" altLang="en-US"/>
              <a:t>Compute description length of each subset</a:t>
            </a:r>
          </a:p>
          <a:p>
            <a:pPr marL="1096963" lvl="2" indent="-182563">
              <a:buClr>
                <a:srgbClr val="0C7B9C"/>
              </a:buClr>
              <a:buFont typeface="Ubuntu" charset="0"/>
              <a:buChar char="•"/>
              <a:tabLst>
                <a:tab pos="620713" algn="l"/>
                <a:tab pos="1535113" algn="l"/>
                <a:tab pos="2449513" algn="l"/>
                <a:tab pos="3363913" algn="l"/>
                <a:tab pos="4278313" algn="l"/>
                <a:tab pos="5192713" algn="l"/>
                <a:tab pos="6107113" algn="l"/>
                <a:tab pos="7021513" algn="l"/>
                <a:tab pos="7935913" algn="l"/>
                <a:tab pos="8850313" algn="l"/>
                <a:tab pos="9764713" algn="l"/>
              </a:tabLst>
            </a:pPr>
            <a:r>
              <a:rPr lang="en-US" altLang="en-US"/>
              <a:t> Description length = L(error) + g L(model)</a:t>
            </a:r>
          </a:p>
          <a:p>
            <a:pPr marL="1096963" lvl="2" indent="-182563">
              <a:buClr>
                <a:srgbClr val="0C7B9C"/>
              </a:buClr>
              <a:buFont typeface="Ubuntu" charset="0"/>
              <a:buChar char="•"/>
              <a:tabLst>
                <a:tab pos="620713" algn="l"/>
                <a:tab pos="1535113" algn="l"/>
                <a:tab pos="2449513" algn="l"/>
                <a:tab pos="3363913" algn="l"/>
                <a:tab pos="4278313" algn="l"/>
                <a:tab pos="5192713" algn="l"/>
                <a:tab pos="6107113" algn="l"/>
                <a:tab pos="7021513" algn="l"/>
                <a:tab pos="7935913" algn="l"/>
                <a:tab pos="8850313" algn="l"/>
                <a:tab pos="9764713" algn="l"/>
              </a:tabLst>
            </a:pPr>
            <a:r>
              <a:rPr lang="en-US" altLang="en-US"/>
              <a:t> g is a parameter that takes into account the presence of redundant attributes in a rule set </a:t>
            </a:r>
            <a:br>
              <a:rPr lang="en-US" altLang="en-US"/>
            </a:br>
            <a:r>
              <a:rPr lang="en-US" altLang="en-US"/>
              <a:t>(default value = 0.5)</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97" name="Rectangle 1">
            <a:extLst>
              <a:ext uri="{FF2B5EF4-FFF2-40B4-BE49-F238E27FC236}">
                <a16:creationId xmlns:a16="http://schemas.microsoft.com/office/drawing/2014/main" id="{6B706119-D4E1-416A-8DC5-5A31790AB6E6}"/>
              </a:ext>
            </a:extLst>
          </p:cNvPr>
          <p:cNvSpPr>
            <a:spLocks noGrp="1" noChangeArrowheads="1"/>
          </p:cNvSpPr>
          <p:nvPr>
            <p:ph type="title"/>
          </p:nvPr>
        </p:nvSpPr>
        <p:spPr>
          <a:xfrm>
            <a:off x="381000" y="139700"/>
            <a:ext cx="8280400" cy="5461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t>Example</a:t>
            </a:r>
          </a:p>
        </p:txBody>
      </p:sp>
      <p:graphicFrame>
        <p:nvGraphicFramePr>
          <p:cNvPr id="29698" name="Object 2">
            <a:extLst>
              <a:ext uri="{FF2B5EF4-FFF2-40B4-BE49-F238E27FC236}">
                <a16:creationId xmlns:a16="http://schemas.microsoft.com/office/drawing/2014/main" id="{C91F50BF-8A71-4928-A024-E8C2E7726E4E}"/>
              </a:ext>
            </a:extLst>
          </p:cNvPr>
          <p:cNvGraphicFramePr>
            <a:graphicFrameLocks noChangeAspect="1"/>
          </p:cNvGraphicFramePr>
          <p:nvPr/>
        </p:nvGraphicFramePr>
        <p:xfrm>
          <a:off x="685800" y="1104900"/>
          <a:ext cx="7620000" cy="5100638"/>
        </p:xfrm>
        <a:graphic>
          <a:graphicData uri="http://schemas.openxmlformats.org/presentationml/2006/ole">
            <mc:AlternateContent xmlns:mc="http://schemas.openxmlformats.org/markup-compatibility/2006">
              <mc:Choice xmlns:v="urn:schemas-microsoft-com:vml" Requires="v">
                <p:oleObj r:id="rId3" imgW="7540920" imgH="4772160" progId="">
                  <p:embed/>
                </p:oleObj>
              </mc:Choice>
              <mc:Fallback>
                <p:oleObj r:id="rId3" imgW="7540920" imgH="4772160"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104900"/>
                        <a:ext cx="7620000" cy="5100638"/>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1" name="Rectangle 1">
            <a:extLst>
              <a:ext uri="{FF2B5EF4-FFF2-40B4-BE49-F238E27FC236}">
                <a16:creationId xmlns:a16="http://schemas.microsoft.com/office/drawing/2014/main" id="{811B44D9-E048-4C86-BECD-0E9D2B57AD38}"/>
              </a:ext>
            </a:extLst>
          </p:cNvPr>
          <p:cNvSpPr>
            <a:spLocks noGrp="1" noChangeArrowheads="1"/>
          </p:cNvSpPr>
          <p:nvPr>
            <p:ph type="title"/>
          </p:nvPr>
        </p:nvSpPr>
        <p:spPr>
          <a:xfrm>
            <a:off x="381000" y="139700"/>
            <a:ext cx="8280400" cy="5461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2800"/>
              <a:t>C4.5 versus C4.5rules versus RIPPER</a:t>
            </a:r>
          </a:p>
        </p:txBody>
      </p:sp>
      <p:sp>
        <p:nvSpPr>
          <p:cNvPr id="30722" name="Text Box 2">
            <a:extLst>
              <a:ext uri="{FF2B5EF4-FFF2-40B4-BE49-F238E27FC236}">
                <a16:creationId xmlns:a16="http://schemas.microsoft.com/office/drawing/2014/main" id="{41359D15-5169-444B-9491-A195A9681B40}"/>
              </a:ext>
            </a:extLst>
          </p:cNvPr>
          <p:cNvSpPr txBox="1">
            <a:spLocks noChangeArrowheads="1"/>
          </p:cNvSpPr>
          <p:nvPr/>
        </p:nvSpPr>
        <p:spPr bwMode="auto">
          <a:xfrm>
            <a:off x="3810000" y="1066800"/>
            <a:ext cx="5181600" cy="2281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1000"/>
              </a:spcBef>
              <a:buClrTx/>
              <a:buFontTx/>
              <a:buNone/>
            </a:pPr>
            <a:r>
              <a:rPr lang="en-US" altLang="en-US" sz="1600" b="1">
                <a:latin typeface="Arial" panose="020B0604020202020204" pitchFamily="34" charset="0"/>
              </a:rPr>
              <a:t>C4.5rules:</a:t>
            </a:r>
          </a:p>
          <a:p>
            <a:pPr>
              <a:spcBef>
                <a:spcPts val="875"/>
              </a:spcBef>
              <a:buClrTx/>
              <a:buFontTx/>
              <a:buNone/>
            </a:pPr>
            <a:r>
              <a:rPr lang="en-US" altLang="en-US" sz="1400">
                <a:latin typeface="Arial" panose="020B0604020202020204" pitchFamily="34" charset="0"/>
              </a:rPr>
              <a:t>(Give Birth=No, Can Fly=Yes) </a:t>
            </a:r>
            <a:r>
              <a:rPr lang="en-US" altLang="en-US" sz="1400">
                <a:latin typeface="Symbol" panose="05050102010706020507" pitchFamily="18" charset="2"/>
              </a:rPr>
              <a:t></a:t>
            </a:r>
            <a:r>
              <a:rPr lang="en-US" altLang="en-US" sz="1400">
                <a:latin typeface="Arial" panose="020B0604020202020204" pitchFamily="34" charset="0"/>
              </a:rPr>
              <a:t> Birds</a:t>
            </a:r>
          </a:p>
          <a:p>
            <a:pPr>
              <a:spcBef>
                <a:spcPts val="875"/>
              </a:spcBef>
              <a:buClrTx/>
              <a:buFontTx/>
              <a:buNone/>
            </a:pPr>
            <a:r>
              <a:rPr lang="en-US" altLang="en-US" sz="1400">
                <a:latin typeface="Arial" panose="020B0604020202020204" pitchFamily="34" charset="0"/>
              </a:rPr>
              <a:t>(Give Birth=No, Live in Water=Yes) </a:t>
            </a:r>
            <a:r>
              <a:rPr lang="en-US" altLang="en-US" sz="1400">
                <a:latin typeface="Symbol" panose="05050102010706020507" pitchFamily="18" charset="2"/>
              </a:rPr>
              <a:t></a:t>
            </a:r>
            <a:r>
              <a:rPr lang="en-US" altLang="en-US" sz="1400">
                <a:latin typeface="Arial" panose="020B0604020202020204" pitchFamily="34" charset="0"/>
              </a:rPr>
              <a:t> Fishes</a:t>
            </a:r>
          </a:p>
          <a:p>
            <a:pPr>
              <a:spcBef>
                <a:spcPts val="875"/>
              </a:spcBef>
              <a:buClrTx/>
              <a:buFontTx/>
              <a:buNone/>
            </a:pPr>
            <a:r>
              <a:rPr lang="en-US" altLang="en-US" sz="1400">
                <a:latin typeface="Arial" panose="020B0604020202020204" pitchFamily="34" charset="0"/>
              </a:rPr>
              <a:t>(Give Birth=Yes) </a:t>
            </a:r>
            <a:r>
              <a:rPr lang="en-US" altLang="en-US" sz="1400">
                <a:latin typeface="Symbol" panose="05050102010706020507" pitchFamily="18" charset="2"/>
              </a:rPr>
              <a:t></a:t>
            </a:r>
            <a:r>
              <a:rPr lang="en-US" altLang="en-US" sz="1400">
                <a:latin typeface="Arial" panose="020B0604020202020204" pitchFamily="34" charset="0"/>
              </a:rPr>
              <a:t> Mammals</a:t>
            </a:r>
          </a:p>
          <a:p>
            <a:pPr>
              <a:spcBef>
                <a:spcPts val="875"/>
              </a:spcBef>
              <a:buClrTx/>
              <a:buFontTx/>
              <a:buNone/>
            </a:pPr>
            <a:r>
              <a:rPr lang="en-US" altLang="en-US" sz="1400">
                <a:latin typeface="Arial" panose="020B0604020202020204" pitchFamily="34" charset="0"/>
              </a:rPr>
              <a:t>(Give Birth=No, Can Fly=No, Live in Water=No) </a:t>
            </a:r>
            <a:r>
              <a:rPr lang="en-US" altLang="en-US" sz="1400">
                <a:latin typeface="Symbol" panose="05050102010706020507" pitchFamily="18" charset="2"/>
              </a:rPr>
              <a:t></a:t>
            </a:r>
            <a:r>
              <a:rPr lang="en-US" altLang="en-US" sz="1400">
                <a:latin typeface="Arial" panose="020B0604020202020204" pitchFamily="34" charset="0"/>
              </a:rPr>
              <a:t> Reptiles</a:t>
            </a:r>
          </a:p>
          <a:p>
            <a:pPr>
              <a:spcBef>
                <a:spcPts val="875"/>
              </a:spcBef>
              <a:buClrTx/>
              <a:buFontTx/>
              <a:buNone/>
            </a:pPr>
            <a:r>
              <a:rPr lang="en-US" altLang="en-US" sz="1400">
                <a:latin typeface="Arial" panose="020B0604020202020204" pitchFamily="34" charset="0"/>
              </a:rPr>
              <a:t>( ) </a:t>
            </a:r>
            <a:r>
              <a:rPr lang="en-US" altLang="en-US" sz="1400">
                <a:latin typeface="Symbol" panose="05050102010706020507" pitchFamily="18" charset="2"/>
              </a:rPr>
              <a:t></a:t>
            </a:r>
            <a:r>
              <a:rPr lang="en-US" altLang="en-US" sz="1400">
                <a:latin typeface="Arial" panose="020B0604020202020204" pitchFamily="34" charset="0"/>
              </a:rPr>
              <a:t> Amphibians</a:t>
            </a:r>
          </a:p>
          <a:p>
            <a:pPr>
              <a:spcBef>
                <a:spcPts val="875"/>
              </a:spcBef>
              <a:buClrTx/>
              <a:buFontTx/>
              <a:buNone/>
            </a:pPr>
            <a:endParaRPr lang="en-US" altLang="en-US" sz="1400">
              <a:latin typeface="Arial" panose="020B0604020202020204" pitchFamily="34" charset="0"/>
            </a:endParaRPr>
          </a:p>
        </p:txBody>
      </p:sp>
      <p:graphicFrame>
        <p:nvGraphicFramePr>
          <p:cNvPr id="30723" name="Object 3">
            <a:extLst>
              <a:ext uri="{FF2B5EF4-FFF2-40B4-BE49-F238E27FC236}">
                <a16:creationId xmlns:a16="http://schemas.microsoft.com/office/drawing/2014/main" id="{DB87C4A6-7809-427D-8E1C-318F531679AA}"/>
              </a:ext>
            </a:extLst>
          </p:cNvPr>
          <p:cNvGraphicFramePr>
            <a:graphicFrameLocks noChangeAspect="1"/>
          </p:cNvGraphicFramePr>
          <p:nvPr/>
        </p:nvGraphicFramePr>
        <p:xfrm>
          <a:off x="161925" y="1066800"/>
          <a:ext cx="4943475" cy="5105400"/>
        </p:xfrm>
        <a:graphic>
          <a:graphicData uri="http://schemas.openxmlformats.org/presentationml/2006/ole">
            <mc:AlternateContent xmlns:mc="http://schemas.openxmlformats.org/markup-compatibility/2006">
              <mc:Choice xmlns:v="urn:schemas-microsoft-com:vml" Requires="v">
                <p:oleObj r:id="rId3" imgW="7464240" imgH="6892560" progId="">
                  <p:embed/>
                </p:oleObj>
              </mc:Choice>
              <mc:Fallback>
                <p:oleObj r:id="rId3" imgW="7464240" imgH="6892560" progId="">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25" y="1066800"/>
                        <a:ext cx="4943475" cy="5105400"/>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724" name="Text Box 4">
            <a:extLst>
              <a:ext uri="{FF2B5EF4-FFF2-40B4-BE49-F238E27FC236}">
                <a16:creationId xmlns:a16="http://schemas.microsoft.com/office/drawing/2014/main" id="{70CE2591-7199-45D5-84C6-BE1C1F118D9E}"/>
              </a:ext>
            </a:extLst>
          </p:cNvPr>
          <p:cNvSpPr txBox="1">
            <a:spLocks noChangeArrowheads="1"/>
          </p:cNvSpPr>
          <p:nvPr/>
        </p:nvSpPr>
        <p:spPr bwMode="auto">
          <a:xfrm>
            <a:off x="5181600" y="3200400"/>
            <a:ext cx="3962400" cy="2382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1000"/>
              </a:spcBef>
              <a:buClrTx/>
              <a:buFontTx/>
              <a:buNone/>
            </a:pPr>
            <a:r>
              <a:rPr lang="en-US" altLang="en-US" sz="1600" b="1">
                <a:latin typeface="Arial" panose="020B0604020202020204" pitchFamily="34" charset="0"/>
              </a:rPr>
              <a:t>RIPPER:</a:t>
            </a:r>
          </a:p>
          <a:p>
            <a:pPr>
              <a:spcBef>
                <a:spcPts val="875"/>
              </a:spcBef>
              <a:buClrTx/>
              <a:buFontTx/>
              <a:buNone/>
            </a:pPr>
            <a:r>
              <a:rPr lang="en-US" altLang="en-US" sz="1400">
                <a:latin typeface="Arial" panose="020B0604020202020204" pitchFamily="34" charset="0"/>
              </a:rPr>
              <a:t>(Live in Water=Yes) </a:t>
            </a:r>
            <a:r>
              <a:rPr lang="en-US" altLang="en-US" sz="1400">
                <a:latin typeface="Symbol" panose="05050102010706020507" pitchFamily="18" charset="2"/>
              </a:rPr>
              <a:t></a:t>
            </a:r>
            <a:r>
              <a:rPr lang="en-US" altLang="en-US" sz="1400">
                <a:latin typeface="Arial" panose="020B0604020202020204" pitchFamily="34" charset="0"/>
              </a:rPr>
              <a:t> Fishes</a:t>
            </a:r>
          </a:p>
          <a:p>
            <a:pPr>
              <a:spcBef>
                <a:spcPts val="875"/>
              </a:spcBef>
              <a:buClrTx/>
              <a:buFontTx/>
              <a:buNone/>
            </a:pPr>
            <a:r>
              <a:rPr lang="en-US" altLang="en-US" sz="1400">
                <a:latin typeface="Arial" panose="020B0604020202020204" pitchFamily="34" charset="0"/>
              </a:rPr>
              <a:t>(Have Legs=No) </a:t>
            </a:r>
            <a:r>
              <a:rPr lang="en-US" altLang="en-US" sz="1400">
                <a:latin typeface="Symbol" panose="05050102010706020507" pitchFamily="18" charset="2"/>
              </a:rPr>
              <a:t></a:t>
            </a:r>
            <a:r>
              <a:rPr lang="en-US" altLang="en-US" sz="1400">
                <a:latin typeface="Arial" panose="020B0604020202020204" pitchFamily="34" charset="0"/>
              </a:rPr>
              <a:t> Reptiles</a:t>
            </a:r>
          </a:p>
          <a:p>
            <a:pPr>
              <a:spcBef>
                <a:spcPts val="875"/>
              </a:spcBef>
              <a:buClrTx/>
              <a:buFontTx/>
              <a:buNone/>
            </a:pPr>
            <a:r>
              <a:rPr lang="en-US" altLang="en-US" sz="1400">
                <a:latin typeface="Arial" panose="020B0604020202020204" pitchFamily="34" charset="0"/>
              </a:rPr>
              <a:t>(Give Birth=No, Can Fly=No, Live In Water=No) </a:t>
            </a:r>
            <a:br>
              <a:rPr lang="en-US" altLang="en-US" sz="1400">
                <a:latin typeface="Arial" panose="020B0604020202020204" pitchFamily="34" charset="0"/>
              </a:rPr>
            </a:br>
            <a:r>
              <a:rPr lang="en-US" altLang="en-US" sz="1400">
                <a:latin typeface="Arial" panose="020B0604020202020204" pitchFamily="34" charset="0"/>
              </a:rPr>
              <a:t>	</a:t>
            </a:r>
            <a:r>
              <a:rPr lang="en-US" altLang="en-US" sz="1400">
                <a:latin typeface="Symbol" panose="05050102010706020507" pitchFamily="18" charset="2"/>
              </a:rPr>
              <a:t></a:t>
            </a:r>
            <a:r>
              <a:rPr lang="en-US" altLang="en-US" sz="1400">
                <a:latin typeface="Arial" panose="020B0604020202020204" pitchFamily="34" charset="0"/>
              </a:rPr>
              <a:t> Reptiles</a:t>
            </a:r>
          </a:p>
          <a:p>
            <a:pPr>
              <a:spcBef>
                <a:spcPts val="875"/>
              </a:spcBef>
              <a:buClrTx/>
              <a:buFontTx/>
              <a:buNone/>
            </a:pPr>
            <a:r>
              <a:rPr lang="en-US" altLang="en-US" sz="1400">
                <a:latin typeface="Arial" panose="020B0604020202020204" pitchFamily="34" charset="0"/>
              </a:rPr>
              <a:t>(Can Fly=Yes,Give Birth=No) </a:t>
            </a:r>
            <a:r>
              <a:rPr lang="en-US" altLang="en-US" sz="1400">
                <a:latin typeface="Symbol" panose="05050102010706020507" pitchFamily="18" charset="2"/>
              </a:rPr>
              <a:t></a:t>
            </a:r>
            <a:r>
              <a:rPr lang="en-US" altLang="en-US" sz="1400">
                <a:latin typeface="Arial" panose="020B0604020202020204" pitchFamily="34" charset="0"/>
              </a:rPr>
              <a:t> Birds</a:t>
            </a:r>
          </a:p>
          <a:p>
            <a:pPr>
              <a:spcBef>
                <a:spcPts val="875"/>
              </a:spcBef>
              <a:buClrTx/>
              <a:buFontTx/>
              <a:buNone/>
            </a:pPr>
            <a:r>
              <a:rPr lang="en-US" altLang="en-US" sz="1400">
                <a:latin typeface="Arial" panose="020B0604020202020204" pitchFamily="34" charset="0"/>
              </a:rPr>
              <a:t>() </a:t>
            </a:r>
            <a:r>
              <a:rPr lang="en-US" altLang="en-US" sz="1400">
                <a:latin typeface="Symbol" panose="05050102010706020507" pitchFamily="18" charset="2"/>
              </a:rPr>
              <a:t></a:t>
            </a:r>
            <a:r>
              <a:rPr lang="en-US" altLang="en-US" sz="1400">
                <a:latin typeface="Arial" panose="020B0604020202020204" pitchFamily="34" charset="0"/>
              </a:rPr>
              <a:t> Mammals</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5" name="Rectangle 1">
            <a:extLst>
              <a:ext uri="{FF2B5EF4-FFF2-40B4-BE49-F238E27FC236}">
                <a16:creationId xmlns:a16="http://schemas.microsoft.com/office/drawing/2014/main" id="{4F05664C-0EDC-4CFA-A535-C8B49942138A}"/>
              </a:ext>
            </a:extLst>
          </p:cNvPr>
          <p:cNvSpPr>
            <a:spLocks noGrp="1" noChangeArrowheads="1"/>
          </p:cNvSpPr>
          <p:nvPr>
            <p:ph type="title"/>
          </p:nvPr>
        </p:nvSpPr>
        <p:spPr>
          <a:xfrm>
            <a:off x="381000" y="139700"/>
            <a:ext cx="8280400" cy="5461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2800"/>
              <a:t>C4.5 versus C4.5rules versus RIPPER</a:t>
            </a:r>
          </a:p>
        </p:txBody>
      </p:sp>
      <p:graphicFrame>
        <p:nvGraphicFramePr>
          <p:cNvPr id="31746" name="Object 2">
            <a:extLst>
              <a:ext uri="{FF2B5EF4-FFF2-40B4-BE49-F238E27FC236}">
                <a16:creationId xmlns:a16="http://schemas.microsoft.com/office/drawing/2014/main" id="{5C3247F6-1A8B-42B9-96E4-A16EF1CC082F}"/>
              </a:ext>
            </a:extLst>
          </p:cNvPr>
          <p:cNvGraphicFramePr>
            <a:graphicFrameLocks noChangeAspect="1"/>
          </p:cNvGraphicFramePr>
          <p:nvPr/>
        </p:nvGraphicFramePr>
        <p:xfrm>
          <a:off x="1143000" y="4000500"/>
          <a:ext cx="7334250" cy="1820863"/>
        </p:xfrm>
        <a:graphic>
          <a:graphicData uri="http://schemas.openxmlformats.org/presentationml/2006/ole">
            <mc:AlternateContent xmlns:mc="http://schemas.openxmlformats.org/markup-compatibility/2006">
              <mc:Choice xmlns:v="urn:schemas-microsoft-com:vml" Requires="v">
                <p:oleObj r:id="rId3" imgW="6826320" imgH="1600560" progId="">
                  <p:embed/>
                </p:oleObj>
              </mc:Choice>
              <mc:Fallback>
                <p:oleObj r:id="rId3" imgW="6826320" imgH="1600560"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4000500"/>
                        <a:ext cx="7334250" cy="1820863"/>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747" name="Object 3">
            <a:extLst>
              <a:ext uri="{FF2B5EF4-FFF2-40B4-BE49-F238E27FC236}">
                <a16:creationId xmlns:a16="http://schemas.microsoft.com/office/drawing/2014/main" id="{8A1ECD45-6ED9-47DD-B33F-16140AE7E8D1}"/>
              </a:ext>
            </a:extLst>
          </p:cNvPr>
          <p:cNvGraphicFramePr>
            <a:graphicFrameLocks noChangeAspect="1"/>
          </p:cNvGraphicFramePr>
          <p:nvPr/>
        </p:nvGraphicFramePr>
        <p:xfrm>
          <a:off x="1143000" y="1671638"/>
          <a:ext cx="7334250" cy="1820862"/>
        </p:xfrm>
        <a:graphic>
          <a:graphicData uri="http://schemas.openxmlformats.org/presentationml/2006/ole">
            <mc:AlternateContent xmlns:mc="http://schemas.openxmlformats.org/markup-compatibility/2006">
              <mc:Choice xmlns:v="urn:schemas-microsoft-com:vml" Requires="v">
                <p:oleObj r:id="rId5" imgW="6826320" imgH="1600560" progId="">
                  <p:embed/>
                </p:oleObj>
              </mc:Choice>
              <mc:Fallback>
                <p:oleObj r:id="rId5" imgW="6826320" imgH="1600560" progId="">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1671638"/>
                        <a:ext cx="7334250" cy="1820862"/>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748" name="Text Box 4">
            <a:extLst>
              <a:ext uri="{FF2B5EF4-FFF2-40B4-BE49-F238E27FC236}">
                <a16:creationId xmlns:a16="http://schemas.microsoft.com/office/drawing/2014/main" id="{980CFE12-4030-430D-834B-AECD39725A4C}"/>
              </a:ext>
            </a:extLst>
          </p:cNvPr>
          <p:cNvSpPr txBox="1">
            <a:spLocks noChangeArrowheads="1"/>
          </p:cNvSpPr>
          <p:nvPr/>
        </p:nvSpPr>
        <p:spPr bwMode="auto">
          <a:xfrm>
            <a:off x="533400" y="1219200"/>
            <a:ext cx="32004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1250"/>
              </a:spcBef>
              <a:buClrTx/>
              <a:buFontTx/>
              <a:buNone/>
            </a:pPr>
            <a:r>
              <a:rPr lang="en-US" altLang="en-US" sz="2000" b="1">
                <a:latin typeface="Arial" panose="020B0604020202020204" pitchFamily="34" charset="0"/>
              </a:rPr>
              <a:t>C4.5 and C4.5rules:</a:t>
            </a:r>
          </a:p>
        </p:txBody>
      </p:sp>
      <p:sp>
        <p:nvSpPr>
          <p:cNvPr id="31749" name="Text Box 5">
            <a:extLst>
              <a:ext uri="{FF2B5EF4-FFF2-40B4-BE49-F238E27FC236}">
                <a16:creationId xmlns:a16="http://schemas.microsoft.com/office/drawing/2014/main" id="{48298BFB-DFC2-4EF2-ABEE-55C449850DCE}"/>
              </a:ext>
            </a:extLst>
          </p:cNvPr>
          <p:cNvSpPr txBox="1">
            <a:spLocks noChangeArrowheads="1"/>
          </p:cNvSpPr>
          <p:nvPr/>
        </p:nvSpPr>
        <p:spPr bwMode="auto">
          <a:xfrm>
            <a:off x="533400" y="3581400"/>
            <a:ext cx="32004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1250"/>
              </a:spcBef>
              <a:buClrTx/>
              <a:buFontTx/>
              <a:buNone/>
            </a:pPr>
            <a:r>
              <a:rPr lang="en-US" altLang="en-US" sz="2000" b="1">
                <a:latin typeface="Arial" panose="020B0604020202020204" pitchFamily="34" charset="0"/>
              </a:rPr>
              <a:t>RIPPER:</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a:extLst>
              <a:ext uri="{FF2B5EF4-FFF2-40B4-BE49-F238E27FC236}">
                <a16:creationId xmlns:a16="http://schemas.microsoft.com/office/drawing/2014/main" id="{ECD82C5C-C774-4BFD-941C-EDF66C6B4048}"/>
              </a:ext>
            </a:extLst>
          </p:cNvPr>
          <p:cNvSpPr>
            <a:spLocks noGrp="1" noChangeArrowheads="1"/>
          </p:cNvSpPr>
          <p:nvPr>
            <p:ph type="title"/>
          </p:nvPr>
        </p:nvSpPr>
        <p:spPr/>
        <p:txBody>
          <a:bodyPr/>
          <a:lstStyle/>
          <a:p>
            <a:r>
              <a:rPr lang="en-US" altLang="en-US"/>
              <a:t>Advantages of Rule-Based Classifiers</a:t>
            </a:r>
          </a:p>
        </p:txBody>
      </p:sp>
      <p:graphicFrame>
        <p:nvGraphicFramePr>
          <p:cNvPr id="32772" name="Rectangle 2">
            <a:extLst>
              <a:ext uri="{FF2B5EF4-FFF2-40B4-BE49-F238E27FC236}">
                <a16:creationId xmlns:a16="http://schemas.microsoft.com/office/drawing/2014/main" id="{8B13D723-D4E7-4CEB-941D-D5EC40924C3E}"/>
              </a:ext>
            </a:extLst>
          </p:cNvPr>
          <p:cNvGraphicFramePr>
            <a:graphicFrameLocks noGrp="1"/>
          </p:cNvGraphicFramePr>
          <p:nvPr>
            <p:ph idx="1"/>
            <p:extLst>
              <p:ext uri="{D42A27DB-BD31-4B8C-83A1-F6EECF244321}">
                <p14:modId xmlns:p14="http://schemas.microsoft.com/office/powerpoint/2010/main" val="1417274564"/>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1" name="Rectangle 1">
            <a:extLst>
              <a:ext uri="{FF2B5EF4-FFF2-40B4-BE49-F238E27FC236}">
                <a16:creationId xmlns:a16="http://schemas.microsoft.com/office/drawing/2014/main" id="{B6AEF869-460E-4BB9-9697-9CFFFAC6EACD}"/>
              </a:ext>
            </a:extLst>
          </p:cNvPr>
          <p:cNvSpPr>
            <a:spLocks noGrp="1" noChangeArrowheads="1"/>
          </p:cNvSpPr>
          <p:nvPr>
            <p:ph type="title"/>
          </p:nvPr>
        </p:nvSpPr>
        <p:spPr>
          <a:xfrm>
            <a:off x="3724072" y="629268"/>
            <a:ext cx="4939868" cy="1286160"/>
          </a:xfrm>
        </p:spPr>
        <p:txBody>
          <a:bodyPr anchor="b">
            <a:normAutofit/>
          </a:bodyPr>
          <a:lstStyle/>
          <a:p>
            <a:r>
              <a:rPr lang="en-US" altLang="en-US"/>
              <a:t>Topics</a:t>
            </a:r>
          </a:p>
        </p:txBody>
      </p:sp>
      <p:sp>
        <p:nvSpPr>
          <p:cNvPr id="5122" name="Rectangle 2">
            <a:extLst>
              <a:ext uri="{FF2B5EF4-FFF2-40B4-BE49-F238E27FC236}">
                <a16:creationId xmlns:a16="http://schemas.microsoft.com/office/drawing/2014/main" id="{F4E434F0-1294-409D-BC6C-E548479720DF}"/>
              </a:ext>
            </a:extLst>
          </p:cNvPr>
          <p:cNvSpPr>
            <a:spLocks noGrp="1" noChangeArrowheads="1"/>
          </p:cNvSpPr>
          <p:nvPr>
            <p:ph idx="1"/>
          </p:nvPr>
        </p:nvSpPr>
        <p:spPr>
          <a:xfrm>
            <a:off x="3724073" y="2438400"/>
            <a:ext cx="4939867" cy="3785419"/>
          </a:xfrm>
        </p:spPr>
        <p:txBody>
          <a:bodyPr>
            <a:normAutofit/>
          </a:bodyPr>
          <a:lstStyle/>
          <a:p>
            <a:r>
              <a:rPr lang="en-US" altLang="en-US" sz="1700" dirty="0"/>
              <a:t>Other Classification Methods </a:t>
            </a:r>
          </a:p>
          <a:p>
            <a:pPr lvl="1"/>
            <a:r>
              <a:rPr lang="en-US" altLang="en-US" sz="1400" b="1" dirty="0"/>
              <a:t>Rule-Based Classifier</a:t>
            </a:r>
          </a:p>
          <a:p>
            <a:pPr lvl="1"/>
            <a:r>
              <a:rPr lang="en-US" altLang="en-US" sz="1400" dirty="0"/>
              <a:t>Nearest Neighbor Classifier</a:t>
            </a:r>
          </a:p>
          <a:p>
            <a:pPr lvl="1"/>
            <a:r>
              <a:rPr lang="en-US" altLang="en-US" sz="1400" dirty="0"/>
              <a:t>Naive Bayes Classifier</a:t>
            </a:r>
          </a:p>
          <a:p>
            <a:pPr lvl="1"/>
            <a:r>
              <a:rPr lang="en-US" altLang="en-US" sz="1400" dirty="0"/>
              <a:t>Artificial Neural Networks</a:t>
            </a:r>
          </a:p>
          <a:p>
            <a:pPr lvl="1"/>
            <a:r>
              <a:rPr lang="en-US" altLang="en-US" sz="1400" dirty="0"/>
              <a:t>Support Vector Machines</a:t>
            </a:r>
          </a:p>
          <a:p>
            <a:pPr lvl="1"/>
            <a:r>
              <a:rPr lang="en-US" altLang="en-US" sz="1400" dirty="0"/>
              <a:t>Ensemble Methods</a:t>
            </a:r>
          </a:p>
          <a:p>
            <a:r>
              <a:rPr lang="en-US" altLang="en-US" sz="1700" dirty="0"/>
              <a:t>Class Imbalance Problem</a:t>
            </a:r>
          </a:p>
        </p:txBody>
      </p:sp>
      <p:pic>
        <p:nvPicPr>
          <p:cNvPr id="6" name="Picture 5" descr="Machine Learning Classifiers. What is classification? | by Sidath Asiri |  Towards Data Science">
            <a:extLst>
              <a:ext uri="{FF2B5EF4-FFF2-40B4-BE49-F238E27FC236}">
                <a16:creationId xmlns:a16="http://schemas.microsoft.com/office/drawing/2014/main" id="{A60B5BC4-E432-4131-B5B7-CB83F866A35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207" r="59376"/>
          <a:stretch/>
        </p:blipFill>
        <p:spPr bwMode="auto">
          <a:xfrm>
            <a:off x="20" y="10"/>
            <a:ext cx="3476673"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rgbClr val="FF9F2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a:extLst>
              <a:ext uri="{FF2B5EF4-FFF2-40B4-BE49-F238E27FC236}">
                <a16:creationId xmlns:a16="http://schemas.microsoft.com/office/drawing/2014/main" id="{B6AEF869-460E-4BB9-9697-9CFFFAC6EACD}"/>
              </a:ext>
            </a:extLst>
          </p:cNvPr>
          <p:cNvSpPr>
            <a:spLocks noGrp="1" noChangeArrowheads="1"/>
          </p:cNvSpPr>
          <p:nvPr>
            <p:ph type="title"/>
          </p:nvPr>
        </p:nvSpPr>
        <p:spPr>
          <a:xfrm>
            <a:off x="3724072" y="629268"/>
            <a:ext cx="4939868" cy="1286160"/>
          </a:xfrm>
        </p:spPr>
        <p:txBody>
          <a:bodyPr anchor="b">
            <a:normAutofit/>
          </a:bodyPr>
          <a:lstStyle/>
          <a:p>
            <a:r>
              <a:rPr lang="en-US" altLang="en-US"/>
              <a:t>Topics</a:t>
            </a:r>
          </a:p>
        </p:txBody>
      </p:sp>
      <p:sp>
        <p:nvSpPr>
          <p:cNvPr id="5122" name="Rectangle 2">
            <a:extLst>
              <a:ext uri="{FF2B5EF4-FFF2-40B4-BE49-F238E27FC236}">
                <a16:creationId xmlns:a16="http://schemas.microsoft.com/office/drawing/2014/main" id="{F4E434F0-1294-409D-BC6C-E548479720DF}"/>
              </a:ext>
            </a:extLst>
          </p:cNvPr>
          <p:cNvSpPr>
            <a:spLocks noGrp="1" noChangeArrowheads="1"/>
          </p:cNvSpPr>
          <p:nvPr>
            <p:ph idx="1"/>
          </p:nvPr>
        </p:nvSpPr>
        <p:spPr>
          <a:xfrm>
            <a:off x="3724073" y="2438400"/>
            <a:ext cx="4939867" cy="3785419"/>
          </a:xfrm>
        </p:spPr>
        <p:txBody>
          <a:bodyPr>
            <a:normAutofit/>
          </a:bodyPr>
          <a:lstStyle/>
          <a:p>
            <a:r>
              <a:rPr lang="en-US" altLang="en-US" sz="1700" dirty="0"/>
              <a:t>Rule-Based Classifier</a:t>
            </a:r>
          </a:p>
          <a:p>
            <a:r>
              <a:rPr lang="en-US" altLang="en-US" sz="1700" b="1" dirty="0"/>
              <a:t>Nearest Neighbor Classifier</a:t>
            </a:r>
          </a:p>
          <a:p>
            <a:r>
              <a:rPr lang="en-US" altLang="en-US" sz="1700" dirty="0"/>
              <a:t>Naive Bayes Classifier</a:t>
            </a:r>
          </a:p>
          <a:p>
            <a:r>
              <a:rPr lang="en-US" altLang="en-US" sz="1700" dirty="0"/>
              <a:t>Artificial Neural Networks</a:t>
            </a:r>
          </a:p>
          <a:p>
            <a:r>
              <a:rPr lang="en-US" altLang="en-US" sz="1700" dirty="0"/>
              <a:t>Support Vector Machines</a:t>
            </a:r>
          </a:p>
          <a:p>
            <a:r>
              <a:rPr lang="en-US" altLang="en-US" sz="1700" dirty="0"/>
              <a:t>Ensemble Methods</a:t>
            </a:r>
          </a:p>
        </p:txBody>
      </p:sp>
      <p:pic>
        <p:nvPicPr>
          <p:cNvPr id="6" name="Picture 5" descr="Machine Learning Classifiers. What is classification? | by Sidath Asiri |  Towards Data Science">
            <a:extLst>
              <a:ext uri="{FF2B5EF4-FFF2-40B4-BE49-F238E27FC236}">
                <a16:creationId xmlns:a16="http://schemas.microsoft.com/office/drawing/2014/main" id="{A60B5BC4-E432-4131-B5B7-CB83F866A35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207" r="59376"/>
          <a:stretch/>
        </p:blipFill>
        <p:spPr bwMode="auto">
          <a:xfrm>
            <a:off x="20" y="10"/>
            <a:ext cx="3476673"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4368928"/>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a:extLst>
              <a:ext uri="{FF2B5EF4-FFF2-40B4-BE49-F238E27FC236}">
                <a16:creationId xmlns:a16="http://schemas.microsoft.com/office/drawing/2014/main" id="{C48D6ED2-DD5B-464F-8108-CCCDF36FE93F}"/>
              </a:ext>
            </a:extLst>
          </p:cNvPr>
          <p:cNvSpPr>
            <a:spLocks noGrp="1" noChangeArrowheads="1"/>
          </p:cNvSpPr>
          <p:nvPr>
            <p:ph type="title"/>
          </p:nvPr>
        </p:nvSpPr>
        <p:spPr/>
        <p:txBody>
          <a:bodyPr/>
          <a:lstStyle/>
          <a:p>
            <a:r>
              <a:rPr lang="en-US" altLang="en-US"/>
              <a:t>Nearest Neighbor Classifiers</a:t>
            </a:r>
          </a:p>
        </p:txBody>
      </p:sp>
      <p:sp>
        <p:nvSpPr>
          <p:cNvPr id="34818" name="Rectangle 2">
            <a:extLst>
              <a:ext uri="{FF2B5EF4-FFF2-40B4-BE49-F238E27FC236}">
                <a16:creationId xmlns:a16="http://schemas.microsoft.com/office/drawing/2014/main" id="{105EBA35-F503-4E84-AB8A-5D19E9FB00A7}"/>
              </a:ext>
            </a:extLst>
          </p:cNvPr>
          <p:cNvSpPr>
            <a:spLocks noGrp="1" noChangeArrowheads="1"/>
          </p:cNvSpPr>
          <p:nvPr>
            <p:ph idx="1"/>
          </p:nvPr>
        </p:nvSpPr>
        <p:spPr/>
        <p:txBody>
          <a:bodyPr/>
          <a:lstStyle/>
          <a:p>
            <a:r>
              <a:rPr lang="en-US" altLang="en-US"/>
              <a:t>Basic idea:</a:t>
            </a:r>
          </a:p>
          <a:p>
            <a:pPr lvl="1"/>
            <a:r>
              <a:rPr lang="en-US" altLang="en-US"/>
              <a:t>If it walks like a duck, quacks like a duck, then it’s probably a duck</a:t>
            </a:r>
          </a:p>
        </p:txBody>
      </p:sp>
      <p:grpSp>
        <p:nvGrpSpPr>
          <p:cNvPr id="34819" name="Group 3">
            <a:extLst>
              <a:ext uri="{FF2B5EF4-FFF2-40B4-BE49-F238E27FC236}">
                <a16:creationId xmlns:a16="http://schemas.microsoft.com/office/drawing/2014/main" id="{CBE1D348-6668-4F86-AD1B-47E4DDE8BE62}"/>
              </a:ext>
            </a:extLst>
          </p:cNvPr>
          <p:cNvGrpSpPr>
            <a:grpSpLocks/>
          </p:cNvGrpSpPr>
          <p:nvPr/>
        </p:nvGrpSpPr>
        <p:grpSpPr bwMode="auto">
          <a:xfrm>
            <a:off x="304800" y="2819400"/>
            <a:ext cx="8228013" cy="3427413"/>
            <a:chOff x="192" y="1776"/>
            <a:chExt cx="5183" cy="2159"/>
          </a:xfrm>
        </p:grpSpPr>
        <p:grpSp>
          <p:nvGrpSpPr>
            <p:cNvPr id="34820" name="Group 4">
              <a:extLst>
                <a:ext uri="{FF2B5EF4-FFF2-40B4-BE49-F238E27FC236}">
                  <a16:creationId xmlns:a16="http://schemas.microsoft.com/office/drawing/2014/main" id="{5C87A50D-C2D3-4597-B6C7-C67A7E5B1467}"/>
                </a:ext>
              </a:extLst>
            </p:cNvPr>
            <p:cNvGrpSpPr>
              <a:grpSpLocks/>
            </p:cNvGrpSpPr>
            <p:nvPr/>
          </p:nvGrpSpPr>
          <p:grpSpPr bwMode="auto">
            <a:xfrm>
              <a:off x="1296" y="2160"/>
              <a:ext cx="527" cy="408"/>
              <a:chOff x="1296" y="2160"/>
              <a:chExt cx="527" cy="408"/>
            </a:xfrm>
          </p:grpSpPr>
          <p:pic>
            <p:nvPicPr>
              <p:cNvPr id="34821" name="Picture 5">
                <a:extLst>
                  <a:ext uri="{FF2B5EF4-FFF2-40B4-BE49-F238E27FC236}">
                    <a16:creationId xmlns:a16="http://schemas.microsoft.com/office/drawing/2014/main" id="{579AAA4B-90D6-4229-A6B4-18EF011947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6" y="2160"/>
                <a:ext cx="527" cy="40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8360"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4822" name="Text Box 6">
                <a:extLst>
                  <a:ext uri="{FF2B5EF4-FFF2-40B4-BE49-F238E27FC236}">
                    <a16:creationId xmlns:a16="http://schemas.microsoft.com/office/drawing/2014/main" id="{44802D47-1F25-4B03-BF39-B9F43F572583}"/>
                  </a:ext>
                </a:extLst>
              </p:cNvPr>
              <p:cNvSpPr txBox="1">
                <a:spLocks noChangeArrowheads="1"/>
              </p:cNvSpPr>
              <p:nvPr/>
            </p:nvSpPr>
            <p:spPr bwMode="auto">
              <a:xfrm>
                <a:off x="1296" y="2160"/>
                <a:ext cx="527" cy="4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34823" name="Group 7">
              <a:extLst>
                <a:ext uri="{FF2B5EF4-FFF2-40B4-BE49-F238E27FC236}">
                  <a16:creationId xmlns:a16="http://schemas.microsoft.com/office/drawing/2014/main" id="{DF9E0766-576F-4421-B615-70F987DCEB4A}"/>
                </a:ext>
              </a:extLst>
            </p:cNvPr>
            <p:cNvGrpSpPr>
              <a:grpSpLocks/>
            </p:cNvGrpSpPr>
            <p:nvPr/>
          </p:nvGrpSpPr>
          <p:grpSpPr bwMode="auto">
            <a:xfrm>
              <a:off x="4656" y="2640"/>
              <a:ext cx="719" cy="473"/>
              <a:chOff x="4656" y="2640"/>
              <a:chExt cx="719" cy="473"/>
            </a:xfrm>
          </p:grpSpPr>
          <p:pic>
            <p:nvPicPr>
              <p:cNvPr id="34824" name="Picture 8">
                <a:extLst>
                  <a:ext uri="{FF2B5EF4-FFF2-40B4-BE49-F238E27FC236}">
                    <a16:creationId xmlns:a16="http://schemas.microsoft.com/office/drawing/2014/main" id="{82498BA9-4B2B-4D1B-9C98-91E2704285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6" y="2640"/>
                <a:ext cx="719" cy="47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8360"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4825" name="Text Box 9">
                <a:extLst>
                  <a:ext uri="{FF2B5EF4-FFF2-40B4-BE49-F238E27FC236}">
                    <a16:creationId xmlns:a16="http://schemas.microsoft.com/office/drawing/2014/main" id="{AF9D9C92-5FB6-4247-8D0F-DC806B909FA6}"/>
                  </a:ext>
                </a:extLst>
              </p:cNvPr>
              <p:cNvSpPr txBox="1">
                <a:spLocks noChangeArrowheads="1"/>
              </p:cNvSpPr>
              <p:nvPr/>
            </p:nvSpPr>
            <p:spPr bwMode="auto">
              <a:xfrm>
                <a:off x="4656" y="2640"/>
                <a:ext cx="719" cy="4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34826" name="Group 10">
              <a:extLst>
                <a:ext uri="{FF2B5EF4-FFF2-40B4-BE49-F238E27FC236}">
                  <a16:creationId xmlns:a16="http://schemas.microsoft.com/office/drawing/2014/main" id="{9E036A19-9E3B-42D3-9231-282DCCEF657A}"/>
                </a:ext>
              </a:extLst>
            </p:cNvPr>
            <p:cNvGrpSpPr>
              <a:grpSpLocks/>
            </p:cNvGrpSpPr>
            <p:nvPr/>
          </p:nvGrpSpPr>
          <p:grpSpPr bwMode="auto">
            <a:xfrm>
              <a:off x="2256" y="1968"/>
              <a:ext cx="443" cy="479"/>
              <a:chOff x="2256" y="1968"/>
              <a:chExt cx="443" cy="479"/>
            </a:xfrm>
          </p:grpSpPr>
          <p:pic>
            <p:nvPicPr>
              <p:cNvPr id="34827" name="Picture 11">
                <a:extLst>
                  <a:ext uri="{FF2B5EF4-FFF2-40B4-BE49-F238E27FC236}">
                    <a16:creationId xmlns:a16="http://schemas.microsoft.com/office/drawing/2014/main" id="{95A1973E-94DD-4F8E-BE4F-936BA58B5E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6" y="1968"/>
                <a:ext cx="443" cy="47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8360"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4828" name="Text Box 12">
                <a:extLst>
                  <a:ext uri="{FF2B5EF4-FFF2-40B4-BE49-F238E27FC236}">
                    <a16:creationId xmlns:a16="http://schemas.microsoft.com/office/drawing/2014/main" id="{7035280A-40EF-4750-B538-65F0788872C6}"/>
                  </a:ext>
                </a:extLst>
              </p:cNvPr>
              <p:cNvSpPr txBox="1">
                <a:spLocks noChangeArrowheads="1"/>
              </p:cNvSpPr>
              <p:nvPr/>
            </p:nvSpPr>
            <p:spPr bwMode="auto">
              <a:xfrm>
                <a:off x="2256" y="1968"/>
                <a:ext cx="443" cy="4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34829" name="Group 13">
              <a:extLst>
                <a:ext uri="{FF2B5EF4-FFF2-40B4-BE49-F238E27FC236}">
                  <a16:creationId xmlns:a16="http://schemas.microsoft.com/office/drawing/2014/main" id="{0748508B-AA50-4C60-9EF5-6D81A59814F2}"/>
                </a:ext>
              </a:extLst>
            </p:cNvPr>
            <p:cNvGrpSpPr>
              <a:grpSpLocks/>
            </p:cNvGrpSpPr>
            <p:nvPr/>
          </p:nvGrpSpPr>
          <p:grpSpPr bwMode="auto">
            <a:xfrm>
              <a:off x="1152" y="2976"/>
              <a:ext cx="372" cy="423"/>
              <a:chOff x="1152" y="2976"/>
              <a:chExt cx="372" cy="423"/>
            </a:xfrm>
          </p:grpSpPr>
          <p:pic>
            <p:nvPicPr>
              <p:cNvPr id="34830" name="Picture 14">
                <a:extLst>
                  <a:ext uri="{FF2B5EF4-FFF2-40B4-BE49-F238E27FC236}">
                    <a16:creationId xmlns:a16="http://schemas.microsoft.com/office/drawing/2014/main" id="{05E16C59-313D-4359-9154-9093CAB2314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52" y="2976"/>
                <a:ext cx="372" cy="42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8360"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4831" name="Text Box 15">
                <a:extLst>
                  <a:ext uri="{FF2B5EF4-FFF2-40B4-BE49-F238E27FC236}">
                    <a16:creationId xmlns:a16="http://schemas.microsoft.com/office/drawing/2014/main" id="{0FB5B2C5-5A5E-4A1D-B04A-69716EB728D0}"/>
                  </a:ext>
                </a:extLst>
              </p:cNvPr>
              <p:cNvSpPr txBox="1">
                <a:spLocks noChangeArrowheads="1"/>
              </p:cNvSpPr>
              <p:nvPr/>
            </p:nvSpPr>
            <p:spPr bwMode="auto">
              <a:xfrm>
                <a:off x="1152" y="2976"/>
                <a:ext cx="372" cy="4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pic>
          <p:nvPicPr>
            <p:cNvPr id="34832" name="Picture 16">
              <a:extLst>
                <a:ext uri="{FF2B5EF4-FFF2-40B4-BE49-F238E27FC236}">
                  <a16:creationId xmlns:a16="http://schemas.microsoft.com/office/drawing/2014/main" id="{297C6372-F7F6-4129-8C31-59C0613A463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8" y="3168"/>
              <a:ext cx="623" cy="43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8360"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34833" name="Group 17">
              <a:extLst>
                <a:ext uri="{FF2B5EF4-FFF2-40B4-BE49-F238E27FC236}">
                  <a16:creationId xmlns:a16="http://schemas.microsoft.com/office/drawing/2014/main" id="{F25FB087-3494-4FD2-95E7-14CC2DE9BB55}"/>
                </a:ext>
              </a:extLst>
            </p:cNvPr>
            <p:cNvGrpSpPr>
              <a:grpSpLocks/>
            </p:cNvGrpSpPr>
            <p:nvPr/>
          </p:nvGrpSpPr>
          <p:grpSpPr bwMode="auto">
            <a:xfrm>
              <a:off x="1776" y="2448"/>
              <a:ext cx="719" cy="657"/>
              <a:chOff x="1776" y="2448"/>
              <a:chExt cx="719" cy="657"/>
            </a:xfrm>
          </p:grpSpPr>
          <p:pic>
            <p:nvPicPr>
              <p:cNvPr id="34834" name="Picture 18">
                <a:extLst>
                  <a:ext uri="{FF2B5EF4-FFF2-40B4-BE49-F238E27FC236}">
                    <a16:creationId xmlns:a16="http://schemas.microsoft.com/office/drawing/2014/main" id="{8A68F454-E73D-4D9F-BB8C-CD5CFCE00A1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76" y="2448"/>
                <a:ext cx="719" cy="65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8360"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4835" name="Text Box 19">
                <a:extLst>
                  <a:ext uri="{FF2B5EF4-FFF2-40B4-BE49-F238E27FC236}">
                    <a16:creationId xmlns:a16="http://schemas.microsoft.com/office/drawing/2014/main" id="{34E37756-65C4-40CE-865B-4A69F974ED83}"/>
                  </a:ext>
                </a:extLst>
              </p:cNvPr>
              <p:cNvSpPr txBox="1">
                <a:spLocks noChangeArrowheads="1"/>
              </p:cNvSpPr>
              <p:nvPr/>
            </p:nvSpPr>
            <p:spPr bwMode="auto">
              <a:xfrm>
                <a:off x="1776" y="2448"/>
                <a:ext cx="719" cy="6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34836" name="Oval 20">
              <a:extLst>
                <a:ext uri="{FF2B5EF4-FFF2-40B4-BE49-F238E27FC236}">
                  <a16:creationId xmlns:a16="http://schemas.microsoft.com/office/drawing/2014/main" id="{19B81FEF-8630-48EE-811E-8019751DEDAD}"/>
                </a:ext>
              </a:extLst>
            </p:cNvPr>
            <p:cNvSpPr>
              <a:spLocks noChangeArrowheads="1"/>
            </p:cNvSpPr>
            <p:nvPr/>
          </p:nvSpPr>
          <p:spPr bwMode="auto">
            <a:xfrm>
              <a:off x="816" y="1776"/>
              <a:ext cx="2543" cy="2159"/>
            </a:xfrm>
            <a:prstGeom prst="ellipse">
              <a:avLst/>
            </a:prstGeom>
            <a:noFill/>
            <a:ln w="12600" cap="flat">
              <a:solidFill>
                <a:srgbClr val="FF0000"/>
              </a:solidFill>
              <a:prstDash val="lgDash"/>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4837" name="Text Box 21">
              <a:extLst>
                <a:ext uri="{FF2B5EF4-FFF2-40B4-BE49-F238E27FC236}">
                  <a16:creationId xmlns:a16="http://schemas.microsoft.com/office/drawing/2014/main" id="{3513F7F5-A68A-4A81-B5A8-6DFCBF86DF66}"/>
                </a:ext>
              </a:extLst>
            </p:cNvPr>
            <p:cNvSpPr txBox="1">
              <a:spLocks noChangeArrowheads="1"/>
            </p:cNvSpPr>
            <p:nvPr/>
          </p:nvSpPr>
          <p:spPr bwMode="auto">
            <a:xfrm>
              <a:off x="192" y="3312"/>
              <a:ext cx="863"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1125"/>
                </a:spcBef>
                <a:buClrTx/>
                <a:buFontTx/>
                <a:buNone/>
              </a:pPr>
              <a:r>
                <a:rPr lang="en-US" altLang="en-US" sz="1800" b="1">
                  <a:latin typeface="Arial" panose="020B0604020202020204" pitchFamily="34" charset="0"/>
                </a:rPr>
                <a:t>Training Records</a:t>
              </a:r>
            </a:p>
          </p:txBody>
        </p:sp>
        <p:sp>
          <p:nvSpPr>
            <p:cNvPr id="34838" name="Text Box 22">
              <a:extLst>
                <a:ext uri="{FF2B5EF4-FFF2-40B4-BE49-F238E27FC236}">
                  <a16:creationId xmlns:a16="http://schemas.microsoft.com/office/drawing/2014/main" id="{F365BFD7-C512-482F-9B42-B323A6E35EC2}"/>
                </a:ext>
              </a:extLst>
            </p:cNvPr>
            <p:cNvSpPr txBox="1">
              <a:spLocks noChangeArrowheads="1"/>
            </p:cNvSpPr>
            <p:nvPr/>
          </p:nvSpPr>
          <p:spPr bwMode="auto">
            <a:xfrm>
              <a:off x="4512" y="2064"/>
              <a:ext cx="863"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lgn="ctr">
                <a:spcBef>
                  <a:spcPts val="1125"/>
                </a:spcBef>
                <a:buClrTx/>
                <a:buFontTx/>
                <a:buNone/>
              </a:pPr>
              <a:r>
                <a:rPr lang="en-US" altLang="en-US" sz="1800" b="1">
                  <a:latin typeface="Arial" panose="020B0604020202020204" pitchFamily="34" charset="0"/>
                </a:rPr>
                <a:t>Test Record</a:t>
              </a:r>
            </a:p>
          </p:txBody>
        </p:sp>
      </p:grpSp>
      <p:grpSp>
        <p:nvGrpSpPr>
          <p:cNvPr id="34839" name="Group 23">
            <a:extLst>
              <a:ext uri="{FF2B5EF4-FFF2-40B4-BE49-F238E27FC236}">
                <a16:creationId xmlns:a16="http://schemas.microsoft.com/office/drawing/2014/main" id="{6799D8F3-54F3-414E-B261-E46DB82570D9}"/>
              </a:ext>
            </a:extLst>
          </p:cNvPr>
          <p:cNvGrpSpPr>
            <a:grpSpLocks/>
          </p:cNvGrpSpPr>
          <p:nvPr/>
        </p:nvGrpSpPr>
        <p:grpSpPr bwMode="auto">
          <a:xfrm>
            <a:off x="2667000" y="3048000"/>
            <a:ext cx="4570413" cy="2284413"/>
            <a:chOff x="1680" y="1920"/>
            <a:chExt cx="2879" cy="1439"/>
          </a:xfrm>
        </p:grpSpPr>
        <p:sp>
          <p:nvSpPr>
            <p:cNvPr id="34840" name="Text Box 24">
              <a:extLst>
                <a:ext uri="{FF2B5EF4-FFF2-40B4-BE49-F238E27FC236}">
                  <a16:creationId xmlns:a16="http://schemas.microsoft.com/office/drawing/2014/main" id="{868D4E41-A4B0-4082-A6AC-BCDD17A35CB4}"/>
                </a:ext>
              </a:extLst>
            </p:cNvPr>
            <p:cNvSpPr txBox="1">
              <a:spLocks noChangeArrowheads="1"/>
            </p:cNvSpPr>
            <p:nvPr/>
          </p:nvSpPr>
          <p:spPr bwMode="auto">
            <a:xfrm>
              <a:off x="3312" y="1920"/>
              <a:ext cx="863"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1125"/>
                </a:spcBef>
                <a:buClrTx/>
                <a:buFontTx/>
                <a:buNone/>
              </a:pPr>
              <a:r>
                <a:rPr lang="en-US" altLang="en-US" sz="1800" b="1">
                  <a:latin typeface="Arial" panose="020B0604020202020204" pitchFamily="34" charset="0"/>
                </a:rPr>
                <a:t>Compute Distance</a:t>
              </a:r>
            </a:p>
          </p:txBody>
        </p:sp>
        <p:grpSp>
          <p:nvGrpSpPr>
            <p:cNvPr id="34841" name="Group 25">
              <a:extLst>
                <a:ext uri="{FF2B5EF4-FFF2-40B4-BE49-F238E27FC236}">
                  <a16:creationId xmlns:a16="http://schemas.microsoft.com/office/drawing/2014/main" id="{BF16B462-06CD-4B18-8D48-0858BB10618C}"/>
                </a:ext>
              </a:extLst>
            </p:cNvPr>
            <p:cNvGrpSpPr>
              <a:grpSpLocks/>
            </p:cNvGrpSpPr>
            <p:nvPr/>
          </p:nvGrpSpPr>
          <p:grpSpPr bwMode="auto">
            <a:xfrm>
              <a:off x="1680" y="2256"/>
              <a:ext cx="2879" cy="1103"/>
              <a:chOff x="1680" y="2256"/>
              <a:chExt cx="2879" cy="1103"/>
            </a:xfrm>
          </p:grpSpPr>
          <p:sp>
            <p:nvSpPr>
              <p:cNvPr id="34842" name="Line 26">
                <a:extLst>
                  <a:ext uri="{FF2B5EF4-FFF2-40B4-BE49-F238E27FC236}">
                    <a16:creationId xmlns:a16="http://schemas.microsoft.com/office/drawing/2014/main" id="{10367B91-B639-4D8E-8D46-25BD7865A44C}"/>
                  </a:ext>
                </a:extLst>
              </p:cNvPr>
              <p:cNvSpPr>
                <a:spLocks noChangeShapeType="1"/>
              </p:cNvSpPr>
              <p:nvPr/>
            </p:nvSpPr>
            <p:spPr bwMode="auto">
              <a:xfrm>
                <a:off x="2832" y="2256"/>
                <a:ext cx="1679" cy="575"/>
              </a:xfrm>
              <a:prstGeom prst="line">
                <a:avLst/>
              </a:prstGeom>
              <a:noFill/>
              <a:ln w="38160" cap="flat">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4843" name="Line 27">
                <a:extLst>
                  <a:ext uri="{FF2B5EF4-FFF2-40B4-BE49-F238E27FC236}">
                    <a16:creationId xmlns:a16="http://schemas.microsoft.com/office/drawing/2014/main" id="{34D81946-97DC-4BE6-A4E1-2C7375D6A030}"/>
                  </a:ext>
                </a:extLst>
              </p:cNvPr>
              <p:cNvSpPr>
                <a:spLocks noChangeShapeType="1"/>
              </p:cNvSpPr>
              <p:nvPr/>
            </p:nvSpPr>
            <p:spPr bwMode="auto">
              <a:xfrm>
                <a:off x="2544" y="2880"/>
                <a:ext cx="2015" cy="47"/>
              </a:xfrm>
              <a:prstGeom prst="line">
                <a:avLst/>
              </a:prstGeom>
              <a:noFill/>
              <a:ln w="38160" cap="flat">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4844" name="Line 28">
                <a:extLst>
                  <a:ext uri="{FF2B5EF4-FFF2-40B4-BE49-F238E27FC236}">
                    <a16:creationId xmlns:a16="http://schemas.microsoft.com/office/drawing/2014/main" id="{50B32105-A273-4617-8609-D640ED7FFFF7}"/>
                  </a:ext>
                </a:extLst>
              </p:cNvPr>
              <p:cNvSpPr>
                <a:spLocks noChangeShapeType="1"/>
              </p:cNvSpPr>
              <p:nvPr/>
            </p:nvSpPr>
            <p:spPr bwMode="auto">
              <a:xfrm flipV="1">
                <a:off x="2928" y="3071"/>
                <a:ext cx="1583" cy="289"/>
              </a:xfrm>
              <a:prstGeom prst="line">
                <a:avLst/>
              </a:prstGeom>
              <a:noFill/>
              <a:ln w="38160" cap="flat">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4845" name="Line 29">
                <a:extLst>
                  <a:ext uri="{FF2B5EF4-FFF2-40B4-BE49-F238E27FC236}">
                    <a16:creationId xmlns:a16="http://schemas.microsoft.com/office/drawing/2014/main" id="{73B24869-D67C-47C7-AADA-F0DD2CB651AF}"/>
                  </a:ext>
                </a:extLst>
              </p:cNvPr>
              <p:cNvSpPr>
                <a:spLocks noChangeShapeType="1"/>
              </p:cNvSpPr>
              <p:nvPr/>
            </p:nvSpPr>
            <p:spPr bwMode="auto">
              <a:xfrm flipV="1">
                <a:off x="1680" y="3023"/>
                <a:ext cx="2831" cy="193"/>
              </a:xfrm>
              <a:prstGeom prst="line">
                <a:avLst/>
              </a:prstGeom>
              <a:noFill/>
              <a:ln w="38160" cap="flat">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4846" name="Line 30">
                <a:extLst>
                  <a:ext uri="{FF2B5EF4-FFF2-40B4-BE49-F238E27FC236}">
                    <a16:creationId xmlns:a16="http://schemas.microsoft.com/office/drawing/2014/main" id="{0FB48FB8-3757-40C7-90F5-25A516B851D5}"/>
                  </a:ext>
                </a:extLst>
              </p:cNvPr>
              <p:cNvSpPr>
                <a:spLocks noChangeShapeType="1"/>
              </p:cNvSpPr>
              <p:nvPr/>
            </p:nvSpPr>
            <p:spPr bwMode="auto">
              <a:xfrm>
                <a:off x="1920" y="2352"/>
                <a:ext cx="2543" cy="527"/>
              </a:xfrm>
              <a:prstGeom prst="line">
                <a:avLst/>
              </a:prstGeom>
              <a:noFill/>
              <a:ln w="38160" cap="flat">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grpSp>
        <p:nvGrpSpPr>
          <p:cNvPr id="34847" name="Group 31">
            <a:extLst>
              <a:ext uri="{FF2B5EF4-FFF2-40B4-BE49-F238E27FC236}">
                <a16:creationId xmlns:a16="http://schemas.microsoft.com/office/drawing/2014/main" id="{274675F9-04A5-4EE9-BAFF-B20189F3EB21}"/>
              </a:ext>
            </a:extLst>
          </p:cNvPr>
          <p:cNvGrpSpPr>
            <a:grpSpLocks/>
          </p:cNvGrpSpPr>
          <p:nvPr/>
        </p:nvGrpSpPr>
        <p:grpSpPr bwMode="auto">
          <a:xfrm>
            <a:off x="4038600" y="4572000"/>
            <a:ext cx="3351213" cy="1327150"/>
            <a:chOff x="2544" y="2880"/>
            <a:chExt cx="2111" cy="836"/>
          </a:xfrm>
        </p:grpSpPr>
        <p:sp>
          <p:nvSpPr>
            <p:cNvPr id="34848" name="Text Box 32">
              <a:extLst>
                <a:ext uri="{FF2B5EF4-FFF2-40B4-BE49-F238E27FC236}">
                  <a16:creationId xmlns:a16="http://schemas.microsoft.com/office/drawing/2014/main" id="{FA82A762-5380-41FC-8D3D-DDDB027D06E4}"/>
                </a:ext>
              </a:extLst>
            </p:cNvPr>
            <p:cNvSpPr txBox="1">
              <a:spLocks noChangeArrowheads="1"/>
            </p:cNvSpPr>
            <p:nvPr/>
          </p:nvSpPr>
          <p:spPr bwMode="auto">
            <a:xfrm>
              <a:off x="3264" y="3312"/>
              <a:ext cx="1391"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1125"/>
                </a:spcBef>
                <a:buClrTx/>
                <a:buFontTx/>
                <a:buNone/>
              </a:pPr>
              <a:r>
                <a:rPr lang="en-US" altLang="en-US" sz="1800" b="1">
                  <a:latin typeface="Arial" panose="020B0604020202020204" pitchFamily="34" charset="0"/>
                </a:rPr>
                <a:t>Choose k of the “nearest” records</a:t>
              </a:r>
            </a:p>
          </p:txBody>
        </p:sp>
        <p:grpSp>
          <p:nvGrpSpPr>
            <p:cNvPr id="34849" name="Group 33">
              <a:extLst>
                <a:ext uri="{FF2B5EF4-FFF2-40B4-BE49-F238E27FC236}">
                  <a16:creationId xmlns:a16="http://schemas.microsoft.com/office/drawing/2014/main" id="{5D8326EA-5A38-4C2D-9FB6-4B60DA764F67}"/>
                </a:ext>
              </a:extLst>
            </p:cNvPr>
            <p:cNvGrpSpPr>
              <a:grpSpLocks/>
            </p:cNvGrpSpPr>
            <p:nvPr/>
          </p:nvGrpSpPr>
          <p:grpSpPr bwMode="auto">
            <a:xfrm>
              <a:off x="2544" y="2880"/>
              <a:ext cx="2015" cy="479"/>
              <a:chOff x="2544" y="2880"/>
              <a:chExt cx="2015" cy="479"/>
            </a:xfrm>
          </p:grpSpPr>
          <p:sp>
            <p:nvSpPr>
              <p:cNvPr id="34850" name="Line 34">
                <a:extLst>
                  <a:ext uri="{FF2B5EF4-FFF2-40B4-BE49-F238E27FC236}">
                    <a16:creationId xmlns:a16="http://schemas.microsoft.com/office/drawing/2014/main" id="{B3766002-4DE5-4682-8D4E-3F2EC9F76E9E}"/>
                  </a:ext>
                </a:extLst>
              </p:cNvPr>
              <p:cNvSpPr>
                <a:spLocks noChangeShapeType="1"/>
              </p:cNvSpPr>
              <p:nvPr/>
            </p:nvSpPr>
            <p:spPr bwMode="auto">
              <a:xfrm>
                <a:off x="2544" y="2880"/>
                <a:ext cx="2015" cy="47"/>
              </a:xfrm>
              <a:prstGeom prst="line">
                <a:avLst/>
              </a:prstGeom>
              <a:noFill/>
              <a:ln w="44280" cap="flat">
                <a:solidFill>
                  <a:srgbClr val="0000FF"/>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4851" name="Line 35">
                <a:extLst>
                  <a:ext uri="{FF2B5EF4-FFF2-40B4-BE49-F238E27FC236}">
                    <a16:creationId xmlns:a16="http://schemas.microsoft.com/office/drawing/2014/main" id="{9E37D5BB-208B-4524-94FA-6547FBA374F5}"/>
                  </a:ext>
                </a:extLst>
              </p:cNvPr>
              <p:cNvSpPr>
                <a:spLocks noChangeShapeType="1"/>
              </p:cNvSpPr>
              <p:nvPr/>
            </p:nvSpPr>
            <p:spPr bwMode="auto">
              <a:xfrm flipV="1">
                <a:off x="2928" y="3071"/>
                <a:ext cx="1583" cy="289"/>
              </a:xfrm>
              <a:prstGeom prst="line">
                <a:avLst/>
              </a:prstGeom>
              <a:noFill/>
              <a:ln w="44280" cap="flat">
                <a:solidFill>
                  <a:srgbClr val="0000FF"/>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499"/>
                                          </p:stCondLst>
                                        </p:cTn>
                                        <p:tgtEl>
                                          <p:spTgt spid="3481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499"/>
                                          </p:stCondLst>
                                        </p:cTn>
                                        <p:tgtEl>
                                          <p:spTgt spid="34839"/>
                                        </p:tgtEl>
                                        <p:attrNameLst>
                                          <p:attrName>style.visibility</p:attrName>
                                        </p:attrNameLst>
                                      </p:cBhvr>
                                      <p:to>
                                        <p:strVal val="visible"/>
                                      </p:to>
                                    </p:set>
                                  </p:childTnLst>
                                  <p:subTnLst>
                                    <p:set>
                                      <p:cBhvr additive="repl" override="childStyle">
                                        <p:cTn dur="1" fill="hold" display="0" masterRel="nextClick">
                                          <p:stCondLst>
                                            <p:cond delay="0"/>
                                          </p:stCondLst>
                                        </p:cTn>
                                        <p:tgtEl>
                                          <p:spTgt spid="34839"/>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499"/>
                                          </p:stCondLst>
                                        </p:cTn>
                                        <p:tgtEl>
                                          <p:spTgt spid="348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a:extLst>
              <a:ext uri="{FF2B5EF4-FFF2-40B4-BE49-F238E27FC236}">
                <a16:creationId xmlns:a16="http://schemas.microsoft.com/office/drawing/2014/main" id="{264657B2-1652-494E-8778-DDA522647461}"/>
              </a:ext>
            </a:extLst>
          </p:cNvPr>
          <p:cNvSpPr>
            <a:spLocks noGrp="1" noChangeArrowheads="1"/>
          </p:cNvSpPr>
          <p:nvPr>
            <p:ph type="title"/>
          </p:nvPr>
        </p:nvSpPr>
        <p:spPr/>
        <p:txBody>
          <a:bodyPr/>
          <a:lstStyle/>
          <a:p>
            <a:r>
              <a:rPr lang="en-US" altLang="en-US"/>
              <a:t>Nearest-Neighbor Classifiers</a:t>
            </a:r>
          </a:p>
        </p:txBody>
      </p:sp>
      <p:sp>
        <p:nvSpPr>
          <p:cNvPr id="35842" name="Rectangle 2">
            <a:extLst>
              <a:ext uri="{FF2B5EF4-FFF2-40B4-BE49-F238E27FC236}">
                <a16:creationId xmlns:a16="http://schemas.microsoft.com/office/drawing/2014/main" id="{67E961B5-C3FD-41AF-9BC8-140B0B74EDB1}"/>
              </a:ext>
            </a:extLst>
          </p:cNvPr>
          <p:cNvSpPr>
            <a:spLocks noChangeArrowheads="1"/>
          </p:cNvSpPr>
          <p:nvPr/>
        </p:nvSpPr>
        <p:spPr bwMode="auto">
          <a:xfrm>
            <a:off x="5029200" y="1371600"/>
            <a:ext cx="3962400" cy="502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273050" indent="-273050">
              <a:tabLst>
                <a:tab pos="620713" algn="l"/>
                <a:tab pos="1535113" algn="l"/>
                <a:tab pos="2449513" algn="l"/>
                <a:tab pos="3363913" algn="l"/>
                <a:tab pos="4278313" algn="l"/>
                <a:tab pos="5192713" algn="l"/>
                <a:tab pos="6107113" algn="l"/>
                <a:tab pos="7021513" algn="l"/>
                <a:tab pos="7935913" algn="l"/>
                <a:tab pos="8850313" algn="l"/>
                <a:tab pos="9764713" algn="l"/>
              </a:tabLst>
              <a:defRPr sz="2400">
                <a:solidFill>
                  <a:srgbClr val="000000"/>
                </a:solidFill>
                <a:latin typeface="Times New Roman" panose="02020603050405020304" pitchFamily="18" charset="0"/>
                <a:cs typeface="DejaVu Sans" charset="0"/>
              </a:defRPr>
            </a:lvl1pPr>
            <a:lvl2pPr marL="593725" indent="-228600">
              <a:tabLst>
                <a:tab pos="620713" algn="l"/>
                <a:tab pos="1535113" algn="l"/>
                <a:tab pos="2449513" algn="l"/>
                <a:tab pos="3363913" algn="l"/>
                <a:tab pos="4278313" algn="l"/>
                <a:tab pos="5192713" algn="l"/>
                <a:tab pos="6107113" algn="l"/>
                <a:tab pos="7021513" algn="l"/>
                <a:tab pos="7935913" algn="l"/>
                <a:tab pos="8850313" algn="l"/>
                <a:tab pos="9764713" algn="l"/>
              </a:tabLst>
              <a:defRPr sz="2400">
                <a:solidFill>
                  <a:srgbClr val="000000"/>
                </a:solidFill>
                <a:latin typeface="Times New Roman" panose="02020603050405020304" pitchFamily="18" charset="0"/>
                <a:cs typeface="DejaVu Sans" charset="0"/>
              </a:defRPr>
            </a:lvl2pPr>
            <a:lvl3pPr>
              <a:tabLst>
                <a:tab pos="620713" algn="l"/>
                <a:tab pos="1535113" algn="l"/>
                <a:tab pos="2449513" algn="l"/>
                <a:tab pos="3363913" algn="l"/>
                <a:tab pos="4278313" algn="l"/>
                <a:tab pos="5192713" algn="l"/>
                <a:tab pos="6107113" algn="l"/>
                <a:tab pos="7021513" algn="l"/>
                <a:tab pos="7935913" algn="l"/>
                <a:tab pos="8850313" algn="l"/>
                <a:tab pos="9764713" algn="l"/>
              </a:tabLst>
              <a:defRPr sz="2400">
                <a:solidFill>
                  <a:srgbClr val="000000"/>
                </a:solidFill>
                <a:latin typeface="Times New Roman" panose="02020603050405020304" pitchFamily="18" charset="0"/>
                <a:cs typeface="DejaVu Sans" charset="0"/>
              </a:defRPr>
            </a:lvl3pPr>
            <a:lvl4pPr>
              <a:tabLst>
                <a:tab pos="620713" algn="l"/>
                <a:tab pos="1535113" algn="l"/>
                <a:tab pos="2449513" algn="l"/>
                <a:tab pos="3363913" algn="l"/>
                <a:tab pos="4278313" algn="l"/>
                <a:tab pos="5192713" algn="l"/>
                <a:tab pos="6107113" algn="l"/>
                <a:tab pos="7021513" algn="l"/>
                <a:tab pos="7935913" algn="l"/>
                <a:tab pos="8850313" algn="l"/>
                <a:tab pos="9764713" algn="l"/>
              </a:tabLst>
              <a:defRPr sz="2400">
                <a:solidFill>
                  <a:srgbClr val="000000"/>
                </a:solidFill>
                <a:latin typeface="Times New Roman" panose="02020603050405020304" pitchFamily="18" charset="0"/>
                <a:cs typeface="DejaVu Sans" charset="0"/>
              </a:defRPr>
            </a:lvl4pPr>
            <a:lvl5pPr>
              <a:tabLst>
                <a:tab pos="620713" algn="l"/>
                <a:tab pos="1535113" algn="l"/>
                <a:tab pos="2449513" algn="l"/>
                <a:tab pos="3363913" algn="l"/>
                <a:tab pos="4278313" algn="l"/>
                <a:tab pos="5192713" algn="l"/>
                <a:tab pos="6107113" algn="l"/>
                <a:tab pos="7021513" algn="l"/>
                <a:tab pos="7935913" algn="l"/>
                <a:tab pos="8850313" algn="l"/>
                <a:tab pos="9764713"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620713" algn="l"/>
                <a:tab pos="1535113" algn="l"/>
                <a:tab pos="2449513" algn="l"/>
                <a:tab pos="3363913" algn="l"/>
                <a:tab pos="4278313" algn="l"/>
                <a:tab pos="5192713" algn="l"/>
                <a:tab pos="6107113" algn="l"/>
                <a:tab pos="7021513" algn="l"/>
                <a:tab pos="7935913" algn="l"/>
                <a:tab pos="8850313" algn="l"/>
                <a:tab pos="9764713"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620713" algn="l"/>
                <a:tab pos="1535113" algn="l"/>
                <a:tab pos="2449513" algn="l"/>
                <a:tab pos="3363913" algn="l"/>
                <a:tab pos="4278313" algn="l"/>
                <a:tab pos="5192713" algn="l"/>
                <a:tab pos="6107113" algn="l"/>
                <a:tab pos="7021513" algn="l"/>
                <a:tab pos="7935913" algn="l"/>
                <a:tab pos="8850313" algn="l"/>
                <a:tab pos="9764713"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620713" algn="l"/>
                <a:tab pos="1535113" algn="l"/>
                <a:tab pos="2449513" algn="l"/>
                <a:tab pos="3363913" algn="l"/>
                <a:tab pos="4278313" algn="l"/>
                <a:tab pos="5192713" algn="l"/>
                <a:tab pos="6107113" algn="l"/>
                <a:tab pos="7021513" algn="l"/>
                <a:tab pos="7935913" algn="l"/>
                <a:tab pos="8850313" algn="l"/>
                <a:tab pos="9764713"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620713" algn="l"/>
                <a:tab pos="1535113" algn="l"/>
                <a:tab pos="2449513" algn="l"/>
                <a:tab pos="3363913" algn="l"/>
                <a:tab pos="4278313" algn="l"/>
                <a:tab pos="5192713" algn="l"/>
                <a:tab pos="6107113" algn="l"/>
                <a:tab pos="7021513" algn="l"/>
                <a:tab pos="7935913" algn="l"/>
                <a:tab pos="8850313" algn="l"/>
                <a:tab pos="9764713" algn="l"/>
              </a:tabLst>
              <a:defRPr sz="2400">
                <a:solidFill>
                  <a:srgbClr val="000000"/>
                </a:solidFill>
                <a:latin typeface="Times New Roman" panose="02020603050405020304" pitchFamily="18" charset="0"/>
                <a:cs typeface="DejaVu Sans" charset="0"/>
              </a:defRPr>
            </a:lvl9pPr>
          </a:lstStyle>
          <a:p>
            <a:pPr marL="0" indent="0">
              <a:spcBef>
                <a:spcPts val="350"/>
              </a:spcBef>
              <a:spcAft>
                <a:spcPts val="400"/>
              </a:spcAft>
              <a:buClr>
                <a:srgbClr val="0C7B9C"/>
              </a:buClr>
              <a:buSzPct val="150000"/>
            </a:pPr>
            <a:r>
              <a:rPr lang="en-US" altLang="en-US" sz="1800" dirty="0">
                <a:latin typeface="Arial" panose="020B0604020202020204" pitchFamily="34" charset="0"/>
              </a:rPr>
              <a:t>Requires three things</a:t>
            </a:r>
          </a:p>
          <a:p>
            <a:pPr marL="650875" lvl="1" indent="-285750">
              <a:spcBef>
                <a:spcPts val="350"/>
              </a:spcBef>
              <a:spcAft>
                <a:spcPts val="400"/>
              </a:spcAft>
              <a:buClr>
                <a:srgbClr val="0C7B9C"/>
              </a:buClr>
              <a:buSzPct val="150000"/>
              <a:buFont typeface="Wingdings" panose="05000000000000000000" pitchFamily="2" charset="2"/>
              <a:buChar char="§"/>
            </a:pPr>
            <a:r>
              <a:rPr lang="en-US" altLang="en-US" sz="1800" dirty="0">
                <a:latin typeface="Arial" panose="020B0604020202020204" pitchFamily="34" charset="0"/>
              </a:rPr>
              <a:t>The set of stored records</a:t>
            </a:r>
          </a:p>
          <a:p>
            <a:pPr marL="650875" lvl="1" indent="-285750">
              <a:spcBef>
                <a:spcPts val="350"/>
              </a:spcBef>
              <a:spcAft>
                <a:spcPts val="400"/>
              </a:spcAft>
              <a:buClr>
                <a:srgbClr val="0C7B9C"/>
              </a:buClr>
              <a:buSzPct val="150000"/>
              <a:buFont typeface="Wingdings" panose="05000000000000000000" pitchFamily="2" charset="2"/>
              <a:buChar char="§"/>
            </a:pPr>
            <a:r>
              <a:rPr lang="en-US" altLang="en-US" sz="1800" dirty="0">
                <a:latin typeface="Arial" panose="020B0604020202020204" pitchFamily="34" charset="0"/>
              </a:rPr>
              <a:t>Distance Metric to compute distance between records</a:t>
            </a:r>
          </a:p>
          <a:p>
            <a:pPr marL="650875" lvl="1" indent="-285750">
              <a:spcBef>
                <a:spcPts val="350"/>
              </a:spcBef>
              <a:spcAft>
                <a:spcPts val="400"/>
              </a:spcAft>
              <a:buClr>
                <a:srgbClr val="0C7B9C"/>
              </a:buClr>
              <a:buSzPct val="150000"/>
              <a:buFont typeface="Wingdings" panose="05000000000000000000" pitchFamily="2" charset="2"/>
              <a:buChar char="§"/>
            </a:pPr>
            <a:r>
              <a:rPr lang="en-US" altLang="en-US" sz="1800" dirty="0">
                <a:latin typeface="Arial" panose="020B0604020202020204" pitchFamily="34" charset="0"/>
              </a:rPr>
              <a:t>The value of k, the number of nearest neighbors to retrieve</a:t>
            </a:r>
          </a:p>
          <a:p>
            <a:pPr marL="0" indent="0">
              <a:spcBef>
                <a:spcPts val="350"/>
              </a:spcBef>
              <a:spcAft>
                <a:spcPts val="400"/>
              </a:spcAft>
              <a:buClr>
                <a:srgbClr val="0C7B9C"/>
              </a:buClr>
              <a:buSzPct val="150000"/>
            </a:pPr>
            <a:r>
              <a:rPr lang="en-US" altLang="en-US" sz="1800" dirty="0">
                <a:latin typeface="Arial" panose="020B0604020202020204" pitchFamily="34" charset="0"/>
              </a:rPr>
              <a:t>To classify an unknown record:</a:t>
            </a:r>
          </a:p>
          <a:p>
            <a:pPr marL="650875" lvl="1" indent="-285750">
              <a:spcBef>
                <a:spcPts val="350"/>
              </a:spcBef>
              <a:spcAft>
                <a:spcPts val="400"/>
              </a:spcAft>
              <a:buClr>
                <a:srgbClr val="0C7B9C"/>
              </a:buClr>
              <a:buSzPct val="150000"/>
              <a:buFont typeface="Wingdings" panose="05000000000000000000" pitchFamily="2" charset="2"/>
              <a:buChar char="§"/>
            </a:pPr>
            <a:r>
              <a:rPr lang="en-US" altLang="en-US" sz="1800" dirty="0">
                <a:latin typeface="Arial" panose="020B0604020202020204" pitchFamily="34" charset="0"/>
              </a:rPr>
              <a:t>Compute distance to other training records</a:t>
            </a:r>
          </a:p>
          <a:p>
            <a:pPr marL="650875" lvl="1" indent="-285750">
              <a:spcBef>
                <a:spcPts val="350"/>
              </a:spcBef>
              <a:spcAft>
                <a:spcPts val="400"/>
              </a:spcAft>
              <a:buClr>
                <a:srgbClr val="0C7B9C"/>
              </a:buClr>
              <a:buSzPct val="150000"/>
              <a:buFont typeface="Wingdings" panose="05000000000000000000" pitchFamily="2" charset="2"/>
              <a:buChar char="§"/>
            </a:pPr>
            <a:r>
              <a:rPr lang="en-US" altLang="en-US" sz="1800" dirty="0">
                <a:latin typeface="Arial" panose="020B0604020202020204" pitchFamily="34" charset="0"/>
              </a:rPr>
              <a:t>Identify k nearest neighbors </a:t>
            </a:r>
          </a:p>
          <a:p>
            <a:pPr marL="650875" lvl="1" indent="-285750">
              <a:spcBef>
                <a:spcPts val="350"/>
              </a:spcBef>
              <a:spcAft>
                <a:spcPts val="400"/>
              </a:spcAft>
              <a:buClr>
                <a:srgbClr val="0C7B9C"/>
              </a:buClr>
              <a:buSzPct val="150000"/>
              <a:buFont typeface="Wingdings" panose="05000000000000000000" pitchFamily="2" charset="2"/>
              <a:buChar char="§"/>
            </a:pPr>
            <a:r>
              <a:rPr lang="en-US" altLang="en-US" sz="1800" dirty="0">
                <a:latin typeface="Arial" panose="020B0604020202020204" pitchFamily="34" charset="0"/>
              </a:rPr>
              <a:t>Use class labels of nearest neighbors to determine the class label of unknown record (e.g., by taking majority vote)</a:t>
            </a:r>
          </a:p>
        </p:txBody>
      </p:sp>
      <p:sp>
        <p:nvSpPr>
          <p:cNvPr id="35843" name="Text Box 3">
            <a:extLst>
              <a:ext uri="{FF2B5EF4-FFF2-40B4-BE49-F238E27FC236}">
                <a16:creationId xmlns:a16="http://schemas.microsoft.com/office/drawing/2014/main" id="{73AB7971-9C78-4229-B017-34F22ADAD387}"/>
              </a:ext>
            </a:extLst>
          </p:cNvPr>
          <p:cNvSpPr txBox="1">
            <a:spLocks noChangeArrowheads="1"/>
          </p:cNvSpPr>
          <p:nvPr/>
        </p:nvSpPr>
        <p:spPr bwMode="auto">
          <a:xfrm>
            <a:off x="4932363" y="5846763"/>
            <a:ext cx="333375"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a:t>x</a:t>
            </a:r>
          </a:p>
        </p:txBody>
      </p:sp>
      <p:sp>
        <p:nvSpPr>
          <p:cNvPr id="35844" name="Text Box 4">
            <a:extLst>
              <a:ext uri="{FF2B5EF4-FFF2-40B4-BE49-F238E27FC236}">
                <a16:creationId xmlns:a16="http://schemas.microsoft.com/office/drawing/2014/main" id="{AB6B64C1-D6A7-429C-B6AB-0C262CD1E253}"/>
              </a:ext>
            </a:extLst>
          </p:cNvPr>
          <p:cNvSpPr txBox="1">
            <a:spLocks noChangeArrowheads="1"/>
          </p:cNvSpPr>
          <p:nvPr/>
        </p:nvSpPr>
        <p:spPr bwMode="auto">
          <a:xfrm rot="16200000">
            <a:off x="61119" y="1813719"/>
            <a:ext cx="333375"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a:t>y</a:t>
            </a:r>
          </a:p>
        </p:txBody>
      </p:sp>
      <p:sp>
        <p:nvSpPr>
          <p:cNvPr id="35845" name="Line 5">
            <a:extLst>
              <a:ext uri="{FF2B5EF4-FFF2-40B4-BE49-F238E27FC236}">
                <a16:creationId xmlns:a16="http://schemas.microsoft.com/office/drawing/2014/main" id="{6AB847B4-0F9F-4EF0-91F1-F6434BB7CD00}"/>
              </a:ext>
            </a:extLst>
          </p:cNvPr>
          <p:cNvSpPr>
            <a:spLocks noChangeShapeType="1"/>
          </p:cNvSpPr>
          <p:nvPr/>
        </p:nvSpPr>
        <p:spPr bwMode="auto">
          <a:xfrm>
            <a:off x="182563" y="5972175"/>
            <a:ext cx="4722812" cy="1588"/>
          </a:xfrm>
          <a:prstGeom prst="line">
            <a:avLst/>
          </a:prstGeom>
          <a:noFill/>
          <a:ln w="18360"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5846" name="Line 6">
            <a:extLst>
              <a:ext uri="{FF2B5EF4-FFF2-40B4-BE49-F238E27FC236}">
                <a16:creationId xmlns:a16="http://schemas.microsoft.com/office/drawing/2014/main" id="{AA6A0391-5866-4F4A-8DB8-E1BD3DD4946E}"/>
              </a:ext>
            </a:extLst>
          </p:cNvPr>
          <p:cNvSpPr>
            <a:spLocks noChangeShapeType="1"/>
          </p:cNvSpPr>
          <p:nvPr/>
        </p:nvSpPr>
        <p:spPr bwMode="auto">
          <a:xfrm flipV="1">
            <a:off x="457200" y="1689100"/>
            <a:ext cx="1588" cy="4667250"/>
          </a:xfrm>
          <a:prstGeom prst="line">
            <a:avLst/>
          </a:prstGeom>
          <a:noFill/>
          <a:ln w="18360"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5847" name="Text Box 7">
            <a:extLst>
              <a:ext uri="{FF2B5EF4-FFF2-40B4-BE49-F238E27FC236}">
                <a16:creationId xmlns:a16="http://schemas.microsoft.com/office/drawing/2014/main" id="{261269DD-D953-4B5A-996A-2AE26359094B}"/>
              </a:ext>
            </a:extLst>
          </p:cNvPr>
          <p:cNvSpPr txBox="1">
            <a:spLocks noChangeArrowheads="1"/>
          </p:cNvSpPr>
          <p:nvPr/>
        </p:nvSpPr>
        <p:spPr bwMode="auto">
          <a:xfrm>
            <a:off x="1306513" y="2657475"/>
            <a:ext cx="446087"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a:solidFill>
                  <a:srgbClr val="FF0000"/>
                </a:solidFill>
              </a:rPr>
              <a:t>+</a:t>
            </a:r>
          </a:p>
        </p:txBody>
      </p:sp>
      <p:sp>
        <p:nvSpPr>
          <p:cNvPr id="35848" name="Text Box 8">
            <a:extLst>
              <a:ext uri="{FF2B5EF4-FFF2-40B4-BE49-F238E27FC236}">
                <a16:creationId xmlns:a16="http://schemas.microsoft.com/office/drawing/2014/main" id="{6BA4F03E-40CE-4779-911A-569E02BF72AD}"/>
              </a:ext>
            </a:extLst>
          </p:cNvPr>
          <p:cNvSpPr txBox="1">
            <a:spLocks noChangeArrowheads="1"/>
          </p:cNvSpPr>
          <p:nvPr/>
        </p:nvSpPr>
        <p:spPr bwMode="auto">
          <a:xfrm>
            <a:off x="1738313" y="2190750"/>
            <a:ext cx="446087"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a:solidFill>
                  <a:srgbClr val="FF0000"/>
                </a:solidFill>
              </a:rPr>
              <a:t>+</a:t>
            </a:r>
          </a:p>
        </p:txBody>
      </p:sp>
      <p:sp>
        <p:nvSpPr>
          <p:cNvPr id="35849" name="Text Box 9">
            <a:extLst>
              <a:ext uri="{FF2B5EF4-FFF2-40B4-BE49-F238E27FC236}">
                <a16:creationId xmlns:a16="http://schemas.microsoft.com/office/drawing/2014/main" id="{29489A65-FADE-4394-8363-BB6E5BA9B547}"/>
              </a:ext>
            </a:extLst>
          </p:cNvPr>
          <p:cNvSpPr txBox="1">
            <a:spLocks noChangeArrowheads="1"/>
          </p:cNvSpPr>
          <p:nvPr/>
        </p:nvSpPr>
        <p:spPr bwMode="auto">
          <a:xfrm>
            <a:off x="1593850" y="2657475"/>
            <a:ext cx="446088"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a:solidFill>
                  <a:srgbClr val="FF0000"/>
                </a:solidFill>
              </a:rPr>
              <a:t>+</a:t>
            </a:r>
          </a:p>
        </p:txBody>
      </p:sp>
      <p:sp>
        <p:nvSpPr>
          <p:cNvPr id="35850" name="Text Box 10">
            <a:extLst>
              <a:ext uri="{FF2B5EF4-FFF2-40B4-BE49-F238E27FC236}">
                <a16:creationId xmlns:a16="http://schemas.microsoft.com/office/drawing/2014/main" id="{A3355053-11EC-4D9E-83D9-CF229621B391}"/>
              </a:ext>
            </a:extLst>
          </p:cNvPr>
          <p:cNvSpPr txBox="1">
            <a:spLocks noChangeArrowheads="1"/>
          </p:cNvSpPr>
          <p:nvPr/>
        </p:nvSpPr>
        <p:spPr bwMode="auto">
          <a:xfrm>
            <a:off x="1019175" y="5033963"/>
            <a:ext cx="446088"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a:solidFill>
                  <a:srgbClr val="FF0000"/>
                </a:solidFill>
              </a:rPr>
              <a:t>+</a:t>
            </a:r>
          </a:p>
        </p:txBody>
      </p:sp>
      <p:sp>
        <p:nvSpPr>
          <p:cNvPr id="35851" name="Text Box 11">
            <a:extLst>
              <a:ext uri="{FF2B5EF4-FFF2-40B4-BE49-F238E27FC236}">
                <a16:creationId xmlns:a16="http://schemas.microsoft.com/office/drawing/2014/main" id="{2717A3A0-E754-418D-A4B2-6D71B10EBD40}"/>
              </a:ext>
            </a:extLst>
          </p:cNvPr>
          <p:cNvSpPr txBox="1">
            <a:spLocks noChangeArrowheads="1"/>
          </p:cNvSpPr>
          <p:nvPr/>
        </p:nvSpPr>
        <p:spPr bwMode="auto">
          <a:xfrm>
            <a:off x="1306513" y="5106988"/>
            <a:ext cx="446087"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a:solidFill>
                  <a:srgbClr val="FF0000"/>
                </a:solidFill>
              </a:rPr>
              <a:t>+</a:t>
            </a:r>
          </a:p>
        </p:txBody>
      </p:sp>
      <p:sp>
        <p:nvSpPr>
          <p:cNvPr id="35852" name="Text Box 12">
            <a:extLst>
              <a:ext uri="{FF2B5EF4-FFF2-40B4-BE49-F238E27FC236}">
                <a16:creationId xmlns:a16="http://schemas.microsoft.com/office/drawing/2014/main" id="{6CC53D05-59BF-4055-BC90-B96DEB31A932}"/>
              </a:ext>
            </a:extLst>
          </p:cNvPr>
          <p:cNvSpPr txBox="1">
            <a:spLocks noChangeArrowheads="1"/>
          </p:cNvSpPr>
          <p:nvPr/>
        </p:nvSpPr>
        <p:spPr bwMode="auto">
          <a:xfrm>
            <a:off x="982663" y="5322888"/>
            <a:ext cx="446087"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a:solidFill>
                  <a:srgbClr val="FF0000"/>
                </a:solidFill>
              </a:rPr>
              <a:t>+</a:t>
            </a:r>
          </a:p>
        </p:txBody>
      </p:sp>
      <p:sp>
        <p:nvSpPr>
          <p:cNvPr id="35853" name="Text Box 13">
            <a:extLst>
              <a:ext uri="{FF2B5EF4-FFF2-40B4-BE49-F238E27FC236}">
                <a16:creationId xmlns:a16="http://schemas.microsoft.com/office/drawing/2014/main" id="{4CB3E87F-B934-4980-AD88-9BC5E733F469}"/>
              </a:ext>
            </a:extLst>
          </p:cNvPr>
          <p:cNvSpPr txBox="1">
            <a:spLocks noChangeArrowheads="1"/>
          </p:cNvSpPr>
          <p:nvPr/>
        </p:nvSpPr>
        <p:spPr bwMode="auto">
          <a:xfrm>
            <a:off x="1270000" y="5322888"/>
            <a:ext cx="446088"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a:solidFill>
                  <a:srgbClr val="FF0000"/>
                </a:solidFill>
              </a:rPr>
              <a:t>+</a:t>
            </a:r>
          </a:p>
        </p:txBody>
      </p:sp>
      <p:sp>
        <p:nvSpPr>
          <p:cNvPr id="35854" name="Text Box 14">
            <a:extLst>
              <a:ext uri="{FF2B5EF4-FFF2-40B4-BE49-F238E27FC236}">
                <a16:creationId xmlns:a16="http://schemas.microsoft.com/office/drawing/2014/main" id="{E9A9B253-902E-4B9B-8A04-E4A03605D688}"/>
              </a:ext>
            </a:extLst>
          </p:cNvPr>
          <p:cNvSpPr txBox="1">
            <a:spLocks noChangeArrowheads="1"/>
          </p:cNvSpPr>
          <p:nvPr/>
        </p:nvSpPr>
        <p:spPr bwMode="auto">
          <a:xfrm>
            <a:off x="3825875" y="4854575"/>
            <a:ext cx="446088"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a:solidFill>
                  <a:srgbClr val="FF0000"/>
                </a:solidFill>
              </a:rPr>
              <a:t>+</a:t>
            </a:r>
          </a:p>
        </p:txBody>
      </p:sp>
      <p:sp>
        <p:nvSpPr>
          <p:cNvPr id="35855" name="Text Box 15">
            <a:extLst>
              <a:ext uri="{FF2B5EF4-FFF2-40B4-BE49-F238E27FC236}">
                <a16:creationId xmlns:a16="http://schemas.microsoft.com/office/drawing/2014/main" id="{603BA655-5488-486E-858D-872C3869E8D7}"/>
              </a:ext>
            </a:extLst>
          </p:cNvPr>
          <p:cNvSpPr txBox="1">
            <a:spLocks noChangeArrowheads="1"/>
          </p:cNvSpPr>
          <p:nvPr/>
        </p:nvSpPr>
        <p:spPr bwMode="auto">
          <a:xfrm>
            <a:off x="3717925" y="5070475"/>
            <a:ext cx="446088"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a:solidFill>
                  <a:srgbClr val="FF0000"/>
                </a:solidFill>
              </a:rPr>
              <a:t>+</a:t>
            </a:r>
          </a:p>
        </p:txBody>
      </p:sp>
      <p:sp>
        <p:nvSpPr>
          <p:cNvPr id="35856" name="Text Box 16">
            <a:extLst>
              <a:ext uri="{FF2B5EF4-FFF2-40B4-BE49-F238E27FC236}">
                <a16:creationId xmlns:a16="http://schemas.microsoft.com/office/drawing/2014/main" id="{22833868-BEEE-44D0-ABB6-774FEB487080}"/>
              </a:ext>
            </a:extLst>
          </p:cNvPr>
          <p:cNvSpPr txBox="1">
            <a:spLocks noChangeArrowheads="1"/>
          </p:cNvSpPr>
          <p:nvPr/>
        </p:nvSpPr>
        <p:spPr bwMode="auto">
          <a:xfrm>
            <a:off x="4006850" y="4997450"/>
            <a:ext cx="446088"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a:solidFill>
                  <a:srgbClr val="FF0000"/>
                </a:solidFill>
              </a:rPr>
              <a:t>+</a:t>
            </a:r>
          </a:p>
        </p:txBody>
      </p:sp>
      <p:sp>
        <p:nvSpPr>
          <p:cNvPr id="35857" name="Text Box 17">
            <a:extLst>
              <a:ext uri="{FF2B5EF4-FFF2-40B4-BE49-F238E27FC236}">
                <a16:creationId xmlns:a16="http://schemas.microsoft.com/office/drawing/2014/main" id="{79807955-86A0-4C02-B4B4-4E8AEE11CE04}"/>
              </a:ext>
            </a:extLst>
          </p:cNvPr>
          <p:cNvSpPr txBox="1">
            <a:spLocks noChangeArrowheads="1"/>
          </p:cNvSpPr>
          <p:nvPr/>
        </p:nvSpPr>
        <p:spPr bwMode="auto">
          <a:xfrm>
            <a:off x="1198563" y="2982913"/>
            <a:ext cx="446087"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a:solidFill>
                  <a:srgbClr val="FF0000"/>
                </a:solidFill>
              </a:rPr>
              <a:t>+</a:t>
            </a:r>
          </a:p>
        </p:txBody>
      </p:sp>
      <p:sp>
        <p:nvSpPr>
          <p:cNvPr id="35858" name="Text Box 18">
            <a:extLst>
              <a:ext uri="{FF2B5EF4-FFF2-40B4-BE49-F238E27FC236}">
                <a16:creationId xmlns:a16="http://schemas.microsoft.com/office/drawing/2014/main" id="{9B5C6CC7-82BD-4C31-A65D-44042450926E}"/>
              </a:ext>
            </a:extLst>
          </p:cNvPr>
          <p:cNvSpPr txBox="1">
            <a:spLocks noChangeArrowheads="1"/>
          </p:cNvSpPr>
          <p:nvPr/>
        </p:nvSpPr>
        <p:spPr bwMode="auto">
          <a:xfrm>
            <a:off x="1666875" y="3233738"/>
            <a:ext cx="446088"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a:solidFill>
                  <a:srgbClr val="FF0000"/>
                </a:solidFill>
              </a:rPr>
              <a:t>+</a:t>
            </a:r>
          </a:p>
        </p:txBody>
      </p:sp>
      <p:sp>
        <p:nvSpPr>
          <p:cNvPr id="35859" name="Text Box 19">
            <a:extLst>
              <a:ext uri="{FF2B5EF4-FFF2-40B4-BE49-F238E27FC236}">
                <a16:creationId xmlns:a16="http://schemas.microsoft.com/office/drawing/2014/main" id="{2243AF2C-F1E3-48F8-A353-8C8F859489D9}"/>
              </a:ext>
            </a:extLst>
          </p:cNvPr>
          <p:cNvSpPr txBox="1">
            <a:spLocks noChangeArrowheads="1"/>
          </p:cNvSpPr>
          <p:nvPr/>
        </p:nvSpPr>
        <p:spPr bwMode="auto">
          <a:xfrm>
            <a:off x="4006850" y="5322888"/>
            <a:ext cx="446088"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a:solidFill>
                  <a:srgbClr val="FF0000"/>
                </a:solidFill>
              </a:rPr>
              <a:t>+</a:t>
            </a:r>
          </a:p>
        </p:txBody>
      </p:sp>
      <p:sp>
        <p:nvSpPr>
          <p:cNvPr id="35860" name="Oval 20">
            <a:extLst>
              <a:ext uri="{FF2B5EF4-FFF2-40B4-BE49-F238E27FC236}">
                <a16:creationId xmlns:a16="http://schemas.microsoft.com/office/drawing/2014/main" id="{A90EFD2E-62D5-4115-A444-C33C41D7838F}"/>
              </a:ext>
            </a:extLst>
          </p:cNvPr>
          <p:cNvSpPr>
            <a:spLocks noChangeArrowheads="1"/>
          </p:cNvSpPr>
          <p:nvPr/>
        </p:nvSpPr>
        <p:spPr bwMode="auto">
          <a:xfrm>
            <a:off x="1198563" y="2154238"/>
            <a:ext cx="933450" cy="935037"/>
          </a:xfrm>
          <a:prstGeom prst="ellipse">
            <a:avLst/>
          </a:prstGeom>
          <a:noFill/>
          <a:ln w="18360" cap="flat">
            <a:solidFill>
              <a:srgbClr val="FF3333"/>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5861" name="Text Box 21">
            <a:extLst>
              <a:ext uri="{FF2B5EF4-FFF2-40B4-BE49-F238E27FC236}">
                <a16:creationId xmlns:a16="http://schemas.microsoft.com/office/drawing/2014/main" id="{3127F2D6-4738-46FD-991C-4B9E60433913}"/>
              </a:ext>
            </a:extLst>
          </p:cNvPr>
          <p:cNvSpPr txBox="1">
            <a:spLocks noChangeArrowheads="1"/>
          </p:cNvSpPr>
          <p:nvPr/>
        </p:nvSpPr>
        <p:spPr bwMode="auto">
          <a:xfrm>
            <a:off x="3024188" y="3686175"/>
            <a:ext cx="446087"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a:solidFill>
                  <a:srgbClr val="0066CC"/>
                </a:solidFill>
                <a:latin typeface="Ubuntu" charset="0"/>
                <a:cs typeface="Ubuntu" charset="0"/>
              </a:rPr>
              <a:t>–</a:t>
            </a:r>
          </a:p>
        </p:txBody>
      </p:sp>
      <p:sp>
        <p:nvSpPr>
          <p:cNvPr id="35862" name="Text Box 22">
            <a:extLst>
              <a:ext uri="{FF2B5EF4-FFF2-40B4-BE49-F238E27FC236}">
                <a16:creationId xmlns:a16="http://schemas.microsoft.com/office/drawing/2014/main" id="{AB4CA893-2517-4798-B562-AD4792844AAF}"/>
              </a:ext>
            </a:extLst>
          </p:cNvPr>
          <p:cNvSpPr txBox="1">
            <a:spLocks noChangeArrowheads="1"/>
          </p:cNvSpPr>
          <p:nvPr/>
        </p:nvSpPr>
        <p:spPr bwMode="auto">
          <a:xfrm>
            <a:off x="2771775" y="3038475"/>
            <a:ext cx="446088"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a:solidFill>
                  <a:srgbClr val="0066CC"/>
                </a:solidFill>
                <a:latin typeface="Ubuntu" charset="0"/>
                <a:cs typeface="Ubuntu" charset="0"/>
              </a:rPr>
              <a:t>–</a:t>
            </a:r>
          </a:p>
        </p:txBody>
      </p:sp>
      <p:sp>
        <p:nvSpPr>
          <p:cNvPr id="35863" name="Text Box 23">
            <a:extLst>
              <a:ext uri="{FF2B5EF4-FFF2-40B4-BE49-F238E27FC236}">
                <a16:creationId xmlns:a16="http://schemas.microsoft.com/office/drawing/2014/main" id="{A9DC7E4D-9A3A-4E48-AE70-F6872583FA4B}"/>
              </a:ext>
            </a:extLst>
          </p:cNvPr>
          <p:cNvSpPr txBox="1">
            <a:spLocks noChangeArrowheads="1"/>
          </p:cNvSpPr>
          <p:nvPr/>
        </p:nvSpPr>
        <p:spPr bwMode="auto">
          <a:xfrm>
            <a:off x="3635375" y="3362325"/>
            <a:ext cx="446088"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a:solidFill>
                  <a:srgbClr val="0066CC"/>
                </a:solidFill>
                <a:latin typeface="Ubuntu" charset="0"/>
                <a:cs typeface="Ubuntu" charset="0"/>
              </a:rPr>
              <a:t>–</a:t>
            </a:r>
          </a:p>
        </p:txBody>
      </p:sp>
      <p:sp>
        <p:nvSpPr>
          <p:cNvPr id="35864" name="Text Box 24">
            <a:extLst>
              <a:ext uri="{FF2B5EF4-FFF2-40B4-BE49-F238E27FC236}">
                <a16:creationId xmlns:a16="http://schemas.microsoft.com/office/drawing/2014/main" id="{B8502022-7336-4F05-9B41-9E332044BEE5}"/>
              </a:ext>
            </a:extLst>
          </p:cNvPr>
          <p:cNvSpPr txBox="1">
            <a:spLocks noChangeArrowheads="1"/>
          </p:cNvSpPr>
          <p:nvPr/>
        </p:nvSpPr>
        <p:spPr bwMode="auto">
          <a:xfrm>
            <a:off x="2411413" y="2103438"/>
            <a:ext cx="446087"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a:solidFill>
                  <a:srgbClr val="0066CC"/>
                </a:solidFill>
                <a:latin typeface="Ubuntu" charset="0"/>
                <a:cs typeface="Ubuntu" charset="0"/>
              </a:rPr>
              <a:t>–</a:t>
            </a:r>
          </a:p>
        </p:txBody>
      </p:sp>
      <p:sp>
        <p:nvSpPr>
          <p:cNvPr id="35865" name="Text Box 25">
            <a:extLst>
              <a:ext uri="{FF2B5EF4-FFF2-40B4-BE49-F238E27FC236}">
                <a16:creationId xmlns:a16="http://schemas.microsoft.com/office/drawing/2014/main" id="{AE90C72B-48DB-4748-80A7-0FFF16CDC523}"/>
              </a:ext>
            </a:extLst>
          </p:cNvPr>
          <p:cNvSpPr txBox="1">
            <a:spLocks noChangeArrowheads="1"/>
          </p:cNvSpPr>
          <p:nvPr/>
        </p:nvSpPr>
        <p:spPr bwMode="auto">
          <a:xfrm>
            <a:off x="3382963" y="2570163"/>
            <a:ext cx="446087"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a:solidFill>
                  <a:srgbClr val="0066CC"/>
                </a:solidFill>
                <a:latin typeface="Ubuntu" charset="0"/>
                <a:cs typeface="Ubuntu" charset="0"/>
              </a:rPr>
              <a:t>–</a:t>
            </a:r>
          </a:p>
        </p:txBody>
      </p:sp>
      <p:sp>
        <p:nvSpPr>
          <p:cNvPr id="35866" name="Text Box 26">
            <a:extLst>
              <a:ext uri="{FF2B5EF4-FFF2-40B4-BE49-F238E27FC236}">
                <a16:creationId xmlns:a16="http://schemas.microsoft.com/office/drawing/2014/main" id="{262C6966-250B-444A-981C-7B330A849FF9}"/>
              </a:ext>
            </a:extLst>
          </p:cNvPr>
          <p:cNvSpPr txBox="1">
            <a:spLocks noChangeArrowheads="1"/>
          </p:cNvSpPr>
          <p:nvPr/>
        </p:nvSpPr>
        <p:spPr bwMode="auto">
          <a:xfrm>
            <a:off x="2519363" y="4478338"/>
            <a:ext cx="446087"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a:solidFill>
                  <a:srgbClr val="0066CC"/>
                </a:solidFill>
                <a:latin typeface="Ubuntu" charset="0"/>
                <a:cs typeface="Ubuntu" charset="0"/>
              </a:rPr>
              <a:t>–</a:t>
            </a:r>
          </a:p>
        </p:txBody>
      </p:sp>
      <p:sp>
        <p:nvSpPr>
          <p:cNvPr id="35867" name="Text Box 27">
            <a:extLst>
              <a:ext uri="{FF2B5EF4-FFF2-40B4-BE49-F238E27FC236}">
                <a16:creationId xmlns:a16="http://schemas.microsoft.com/office/drawing/2014/main" id="{728BEDA4-3FC1-4E83-B169-976AF26059EF}"/>
              </a:ext>
            </a:extLst>
          </p:cNvPr>
          <p:cNvSpPr txBox="1">
            <a:spLocks noChangeArrowheads="1"/>
          </p:cNvSpPr>
          <p:nvPr/>
        </p:nvSpPr>
        <p:spPr bwMode="auto">
          <a:xfrm>
            <a:off x="3924300" y="4551363"/>
            <a:ext cx="446088"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a:solidFill>
                  <a:srgbClr val="0066CC"/>
                </a:solidFill>
                <a:latin typeface="Ubuntu" charset="0"/>
                <a:cs typeface="Ubuntu" charset="0"/>
              </a:rPr>
              <a:t>–</a:t>
            </a:r>
          </a:p>
        </p:txBody>
      </p:sp>
      <p:sp>
        <p:nvSpPr>
          <p:cNvPr id="35868" name="Text Box 28">
            <a:extLst>
              <a:ext uri="{FF2B5EF4-FFF2-40B4-BE49-F238E27FC236}">
                <a16:creationId xmlns:a16="http://schemas.microsoft.com/office/drawing/2014/main" id="{32772AB9-D4BD-4497-A769-D262BBB8D5D4}"/>
              </a:ext>
            </a:extLst>
          </p:cNvPr>
          <p:cNvSpPr txBox="1">
            <a:spLocks noChangeArrowheads="1"/>
          </p:cNvSpPr>
          <p:nvPr/>
        </p:nvSpPr>
        <p:spPr bwMode="auto">
          <a:xfrm>
            <a:off x="3132138" y="4406900"/>
            <a:ext cx="446087"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a:solidFill>
                  <a:srgbClr val="0066CC"/>
                </a:solidFill>
                <a:latin typeface="Ubuntu" charset="0"/>
                <a:cs typeface="Ubuntu" charset="0"/>
              </a:rPr>
              <a:t>–</a:t>
            </a:r>
          </a:p>
        </p:txBody>
      </p:sp>
      <p:sp>
        <p:nvSpPr>
          <p:cNvPr id="35869" name="Text Box 29">
            <a:extLst>
              <a:ext uri="{FF2B5EF4-FFF2-40B4-BE49-F238E27FC236}">
                <a16:creationId xmlns:a16="http://schemas.microsoft.com/office/drawing/2014/main" id="{E3DAB861-36DE-4ECD-9437-D9030E881EF0}"/>
              </a:ext>
            </a:extLst>
          </p:cNvPr>
          <p:cNvSpPr txBox="1">
            <a:spLocks noChangeArrowheads="1"/>
          </p:cNvSpPr>
          <p:nvPr/>
        </p:nvSpPr>
        <p:spPr bwMode="auto">
          <a:xfrm>
            <a:off x="3024188" y="5162550"/>
            <a:ext cx="446087"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a:solidFill>
                  <a:srgbClr val="0066CC"/>
                </a:solidFill>
                <a:latin typeface="Ubuntu" charset="0"/>
                <a:cs typeface="Ubuntu" charset="0"/>
              </a:rPr>
              <a:t>–</a:t>
            </a:r>
          </a:p>
        </p:txBody>
      </p:sp>
      <p:sp>
        <p:nvSpPr>
          <p:cNvPr id="35870" name="Text Box 30">
            <a:extLst>
              <a:ext uri="{FF2B5EF4-FFF2-40B4-BE49-F238E27FC236}">
                <a16:creationId xmlns:a16="http://schemas.microsoft.com/office/drawing/2014/main" id="{133D60FA-4688-4CAA-9785-EA85EEE19109}"/>
              </a:ext>
            </a:extLst>
          </p:cNvPr>
          <p:cNvSpPr txBox="1">
            <a:spLocks noChangeArrowheads="1"/>
          </p:cNvSpPr>
          <p:nvPr/>
        </p:nvSpPr>
        <p:spPr bwMode="auto">
          <a:xfrm>
            <a:off x="647700" y="4838700"/>
            <a:ext cx="446088"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a:solidFill>
                  <a:srgbClr val="0066CC"/>
                </a:solidFill>
                <a:latin typeface="Ubuntu" charset="0"/>
                <a:cs typeface="Ubuntu" charset="0"/>
              </a:rPr>
              <a:t>–</a:t>
            </a:r>
          </a:p>
        </p:txBody>
      </p:sp>
      <p:sp>
        <p:nvSpPr>
          <p:cNvPr id="35871" name="Text Box 31">
            <a:extLst>
              <a:ext uri="{FF2B5EF4-FFF2-40B4-BE49-F238E27FC236}">
                <a16:creationId xmlns:a16="http://schemas.microsoft.com/office/drawing/2014/main" id="{4DD0C0BA-24EA-4FBA-A050-8A07187ECA08}"/>
              </a:ext>
            </a:extLst>
          </p:cNvPr>
          <p:cNvSpPr txBox="1">
            <a:spLocks noChangeArrowheads="1"/>
          </p:cNvSpPr>
          <p:nvPr/>
        </p:nvSpPr>
        <p:spPr bwMode="auto">
          <a:xfrm>
            <a:off x="792163" y="4335463"/>
            <a:ext cx="446087"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a:solidFill>
                  <a:srgbClr val="0066CC"/>
                </a:solidFill>
                <a:latin typeface="Ubuntu" charset="0"/>
                <a:cs typeface="Ubuntu" charset="0"/>
              </a:rPr>
              <a:t>–</a:t>
            </a:r>
          </a:p>
        </p:txBody>
      </p:sp>
      <p:sp>
        <p:nvSpPr>
          <p:cNvPr id="35872" name="Text Box 32">
            <a:extLst>
              <a:ext uri="{FF2B5EF4-FFF2-40B4-BE49-F238E27FC236}">
                <a16:creationId xmlns:a16="http://schemas.microsoft.com/office/drawing/2014/main" id="{66DB4791-D592-42F6-B762-096EF48D425D}"/>
              </a:ext>
            </a:extLst>
          </p:cNvPr>
          <p:cNvSpPr txBox="1">
            <a:spLocks noChangeArrowheads="1"/>
          </p:cNvSpPr>
          <p:nvPr/>
        </p:nvSpPr>
        <p:spPr bwMode="auto">
          <a:xfrm>
            <a:off x="1368425" y="3722688"/>
            <a:ext cx="446088"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a:solidFill>
                  <a:srgbClr val="0066CC"/>
                </a:solidFill>
                <a:latin typeface="Ubuntu" charset="0"/>
                <a:cs typeface="Ubuntu" charset="0"/>
              </a:rPr>
              <a:t>–</a:t>
            </a:r>
          </a:p>
        </p:txBody>
      </p:sp>
      <p:sp>
        <p:nvSpPr>
          <p:cNvPr id="35873" name="Text Box 33">
            <a:extLst>
              <a:ext uri="{FF2B5EF4-FFF2-40B4-BE49-F238E27FC236}">
                <a16:creationId xmlns:a16="http://schemas.microsoft.com/office/drawing/2014/main" id="{EEFE2A15-23C2-4214-A76F-B6EFB609EAC3}"/>
              </a:ext>
            </a:extLst>
          </p:cNvPr>
          <p:cNvSpPr txBox="1">
            <a:spLocks noChangeArrowheads="1"/>
          </p:cNvSpPr>
          <p:nvPr/>
        </p:nvSpPr>
        <p:spPr bwMode="auto">
          <a:xfrm>
            <a:off x="1476375" y="4227513"/>
            <a:ext cx="446088"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a:solidFill>
                  <a:srgbClr val="0066CC"/>
                </a:solidFill>
                <a:latin typeface="Ubuntu" charset="0"/>
                <a:cs typeface="Ubuntu" charset="0"/>
              </a:rPr>
              <a:t>–</a:t>
            </a:r>
          </a:p>
        </p:txBody>
      </p:sp>
      <p:sp>
        <p:nvSpPr>
          <p:cNvPr id="35874" name="Text Box 34">
            <a:extLst>
              <a:ext uri="{FF2B5EF4-FFF2-40B4-BE49-F238E27FC236}">
                <a16:creationId xmlns:a16="http://schemas.microsoft.com/office/drawing/2014/main" id="{58D8A82E-0AF1-411F-ABF6-4A49FB25D0BD}"/>
              </a:ext>
            </a:extLst>
          </p:cNvPr>
          <p:cNvSpPr txBox="1">
            <a:spLocks noChangeArrowheads="1"/>
          </p:cNvSpPr>
          <p:nvPr/>
        </p:nvSpPr>
        <p:spPr bwMode="auto">
          <a:xfrm>
            <a:off x="1584325" y="5451475"/>
            <a:ext cx="446088"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a:solidFill>
                  <a:srgbClr val="0066CC"/>
                </a:solidFill>
                <a:latin typeface="Ubuntu" charset="0"/>
                <a:cs typeface="Ubuntu" charset="0"/>
              </a:rPr>
              <a:t>–</a:t>
            </a:r>
          </a:p>
        </p:txBody>
      </p:sp>
      <p:sp>
        <p:nvSpPr>
          <p:cNvPr id="35875" name="Text Box 35">
            <a:extLst>
              <a:ext uri="{FF2B5EF4-FFF2-40B4-BE49-F238E27FC236}">
                <a16:creationId xmlns:a16="http://schemas.microsoft.com/office/drawing/2014/main" id="{1FCA1687-DCEE-477E-9F77-6399570C5140}"/>
              </a:ext>
            </a:extLst>
          </p:cNvPr>
          <p:cNvSpPr txBox="1">
            <a:spLocks noChangeArrowheads="1"/>
          </p:cNvSpPr>
          <p:nvPr/>
        </p:nvSpPr>
        <p:spPr bwMode="auto">
          <a:xfrm>
            <a:off x="1655763" y="5126038"/>
            <a:ext cx="446087"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a:solidFill>
                  <a:srgbClr val="0066CC"/>
                </a:solidFill>
                <a:latin typeface="Ubuntu" charset="0"/>
                <a:cs typeface="Ubuntu" charset="0"/>
              </a:rPr>
              <a:t>–</a:t>
            </a:r>
          </a:p>
        </p:txBody>
      </p:sp>
      <p:sp>
        <p:nvSpPr>
          <p:cNvPr id="35876" name="Text Box 36">
            <a:extLst>
              <a:ext uri="{FF2B5EF4-FFF2-40B4-BE49-F238E27FC236}">
                <a16:creationId xmlns:a16="http://schemas.microsoft.com/office/drawing/2014/main" id="{3391E747-377A-40BA-AFEB-DBFF27A88194}"/>
              </a:ext>
            </a:extLst>
          </p:cNvPr>
          <p:cNvSpPr txBox="1">
            <a:spLocks noChangeArrowheads="1"/>
          </p:cNvSpPr>
          <p:nvPr/>
        </p:nvSpPr>
        <p:spPr bwMode="auto">
          <a:xfrm>
            <a:off x="1584325" y="4694238"/>
            <a:ext cx="446088"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a:solidFill>
                  <a:srgbClr val="0066CC"/>
                </a:solidFill>
                <a:latin typeface="Ubuntu" charset="0"/>
                <a:cs typeface="Ubuntu" charset="0"/>
              </a:rPr>
              <a:t>–</a:t>
            </a:r>
          </a:p>
        </p:txBody>
      </p:sp>
      <p:sp>
        <p:nvSpPr>
          <p:cNvPr id="35877" name="Text Box 37">
            <a:extLst>
              <a:ext uri="{FF2B5EF4-FFF2-40B4-BE49-F238E27FC236}">
                <a16:creationId xmlns:a16="http://schemas.microsoft.com/office/drawing/2014/main" id="{F425FB34-7874-4CA1-B3BD-436FD1FBEAED}"/>
              </a:ext>
            </a:extLst>
          </p:cNvPr>
          <p:cNvSpPr txBox="1">
            <a:spLocks noChangeArrowheads="1"/>
          </p:cNvSpPr>
          <p:nvPr/>
        </p:nvSpPr>
        <p:spPr bwMode="auto">
          <a:xfrm>
            <a:off x="792163" y="1922463"/>
            <a:ext cx="446087"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a:solidFill>
                  <a:srgbClr val="0066CC"/>
                </a:solidFill>
                <a:latin typeface="Ubuntu" charset="0"/>
                <a:cs typeface="Ubuntu" charset="0"/>
              </a:rPr>
              <a:t>–</a:t>
            </a:r>
          </a:p>
        </p:txBody>
      </p:sp>
      <p:sp>
        <p:nvSpPr>
          <p:cNvPr id="35878" name="Text Box 38">
            <a:extLst>
              <a:ext uri="{FF2B5EF4-FFF2-40B4-BE49-F238E27FC236}">
                <a16:creationId xmlns:a16="http://schemas.microsoft.com/office/drawing/2014/main" id="{9744109A-ADD9-40C5-BAFC-7CA60E59E225}"/>
              </a:ext>
            </a:extLst>
          </p:cNvPr>
          <p:cNvSpPr txBox="1">
            <a:spLocks noChangeArrowheads="1"/>
          </p:cNvSpPr>
          <p:nvPr/>
        </p:nvSpPr>
        <p:spPr bwMode="auto">
          <a:xfrm>
            <a:off x="4283075" y="2174875"/>
            <a:ext cx="446088"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a:solidFill>
                  <a:srgbClr val="0066CC"/>
                </a:solidFill>
                <a:latin typeface="Ubuntu" charset="0"/>
                <a:cs typeface="Ubuntu" charset="0"/>
              </a:rPr>
              <a:t>–</a:t>
            </a:r>
          </a:p>
        </p:txBody>
      </p:sp>
      <p:sp>
        <p:nvSpPr>
          <p:cNvPr id="35879" name="Text Box 39">
            <a:extLst>
              <a:ext uri="{FF2B5EF4-FFF2-40B4-BE49-F238E27FC236}">
                <a16:creationId xmlns:a16="http://schemas.microsoft.com/office/drawing/2014/main" id="{C6443D7E-5BF3-4260-8590-0B29723CA669}"/>
              </a:ext>
            </a:extLst>
          </p:cNvPr>
          <p:cNvSpPr txBox="1">
            <a:spLocks noChangeArrowheads="1"/>
          </p:cNvSpPr>
          <p:nvPr/>
        </p:nvSpPr>
        <p:spPr bwMode="auto">
          <a:xfrm>
            <a:off x="2159000" y="3543300"/>
            <a:ext cx="446088"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a:solidFill>
                  <a:srgbClr val="0066CC"/>
                </a:solidFill>
                <a:latin typeface="Ubuntu" charset="0"/>
                <a:cs typeface="Ubuntu" charset="0"/>
              </a:rPr>
              <a:t>–</a:t>
            </a:r>
          </a:p>
        </p:txBody>
      </p:sp>
      <p:sp>
        <p:nvSpPr>
          <p:cNvPr id="35880" name="Text Box 40">
            <a:extLst>
              <a:ext uri="{FF2B5EF4-FFF2-40B4-BE49-F238E27FC236}">
                <a16:creationId xmlns:a16="http://schemas.microsoft.com/office/drawing/2014/main" id="{1A7B23DB-E9BB-4374-9357-A8F34E401159}"/>
              </a:ext>
            </a:extLst>
          </p:cNvPr>
          <p:cNvSpPr txBox="1">
            <a:spLocks noChangeArrowheads="1"/>
          </p:cNvSpPr>
          <p:nvPr/>
        </p:nvSpPr>
        <p:spPr bwMode="auto">
          <a:xfrm>
            <a:off x="3024188" y="3686175"/>
            <a:ext cx="446087"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a:solidFill>
                  <a:srgbClr val="0066CC"/>
                </a:solidFill>
                <a:latin typeface="Ubuntu" charset="0"/>
                <a:cs typeface="Ubuntu" charset="0"/>
              </a:rPr>
              <a:t>–</a:t>
            </a:r>
          </a:p>
        </p:txBody>
      </p:sp>
      <p:sp>
        <p:nvSpPr>
          <p:cNvPr id="35881" name="Text Box 41">
            <a:extLst>
              <a:ext uri="{FF2B5EF4-FFF2-40B4-BE49-F238E27FC236}">
                <a16:creationId xmlns:a16="http://schemas.microsoft.com/office/drawing/2014/main" id="{5634D615-9B39-4A32-A212-22CE155A7734}"/>
              </a:ext>
            </a:extLst>
          </p:cNvPr>
          <p:cNvSpPr txBox="1">
            <a:spLocks noChangeArrowheads="1"/>
          </p:cNvSpPr>
          <p:nvPr/>
        </p:nvSpPr>
        <p:spPr bwMode="auto">
          <a:xfrm>
            <a:off x="3024188" y="3686175"/>
            <a:ext cx="446087"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a:solidFill>
                  <a:srgbClr val="0066CC"/>
                </a:solidFill>
                <a:latin typeface="Ubuntu" charset="0"/>
                <a:cs typeface="Ubuntu" charset="0"/>
              </a:rPr>
              <a:t>–</a:t>
            </a:r>
          </a:p>
        </p:txBody>
      </p:sp>
      <p:sp>
        <p:nvSpPr>
          <p:cNvPr id="35882" name="Text Box 42">
            <a:extLst>
              <a:ext uri="{FF2B5EF4-FFF2-40B4-BE49-F238E27FC236}">
                <a16:creationId xmlns:a16="http://schemas.microsoft.com/office/drawing/2014/main" id="{EC2D8673-FDA2-4EB9-8E6E-D7AAAEA5AF7E}"/>
              </a:ext>
            </a:extLst>
          </p:cNvPr>
          <p:cNvSpPr txBox="1">
            <a:spLocks noChangeArrowheads="1"/>
          </p:cNvSpPr>
          <p:nvPr/>
        </p:nvSpPr>
        <p:spPr bwMode="auto">
          <a:xfrm>
            <a:off x="755650" y="2786063"/>
            <a:ext cx="446088"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a:solidFill>
                  <a:srgbClr val="0066CC"/>
                </a:solidFill>
                <a:latin typeface="Ubuntu" charset="0"/>
                <a:cs typeface="Ubuntu" charset="0"/>
              </a:rPr>
              <a:t>–</a:t>
            </a:r>
          </a:p>
        </p:txBody>
      </p:sp>
      <p:sp>
        <p:nvSpPr>
          <p:cNvPr id="35883" name="Oval 43">
            <a:extLst>
              <a:ext uri="{FF2B5EF4-FFF2-40B4-BE49-F238E27FC236}">
                <a16:creationId xmlns:a16="http://schemas.microsoft.com/office/drawing/2014/main" id="{9A555E80-B630-48E9-B988-EB3D410313BC}"/>
              </a:ext>
            </a:extLst>
          </p:cNvPr>
          <p:cNvSpPr>
            <a:spLocks noChangeArrowheads="1"/>
          </p:cNvSpPr>
          <p:nvPr/>
        </p:nvSpPr>
        <p:spPr bwMode="auto">
          <a:xfrm>
            <a:off x="1609725" y="2557463"/>
            <a:ext cx="122238" cy="122237"/>
          </a:xfrm>
          <a:prstGeom prst="ellipse">
            <a:avLst/>
          </a:prstGeom>
          <a:solidFill>
            <a:srgbClr val="3DEB3D"/>
          </a:solidFill>
          <a:ln w="18360"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5884" name="Line 44">
            <a:extLst>
              <a:ext uri="{FF2B5EF4-FFF2-40B4-BE49-F238E27FC236}">
                <a16:creationId xmlns:a16="http://schemas.microsoft.com/office/drawing/2014/main" id="{3BE3BBB7-197B-4611-8A09-4590A2676C8A}"/>
              </a:ext>
            </a:extLst>
          </p:cNvPr>
          <p:cNvSpPr>
            <a:spLocks noChangeShapeType="1"/>
          </p:cNvSpPr>
          <p:nvPr/>
        </p:nvSpPr>
        <p:spPr bwMode="auto">
          <a:xfrm flipH="1">
            <a:off x="1736725" y="1760538"/>
            <a:ext cx="360363" cy="712787"/>
          </a:xfrm>
          <a:prstGeom prst="line">
            <a:avLst/>
          </a:prstGeom>
          <a:noFill/>
          <a:ln w="18360"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5885" name="Text Box 45">
            <a:extLst>
              <a:ext uri="{FF2B5EF4-FFF2-40B4-BE49-F238E27FC236}">
                <a16:creationId xmlns:a16="http://schemas.microsoft.com/office/drawing/2014/main" id="{A05506F1-26C1-49F9-9D4B-77919AAB772B}"/>
              </a:ext>
            </a:extLst>
          </p:cNvPr>
          <p:cNvSpPr txBox="1">
            <a:spLocks noChangeArrowheads="1"/>
          </p:cNvSpPr>
          <p:nvPr/>
        </p:nvSpPr>
        <p:spPr bwMode="auto">
          <a:xfrm>
            <a:off x="1306513" y="1427163"/>
            <a:ext cx="1816100" cy="333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sz="1600" dirty="0">
                <a:latin typeface="Arial" panose="020B0604020202020204" pitchFamily="34" charset="0"/>
              </a:rPr>
              <a:t>Unknown record</a:t>
            </a:r>
          </a:p>
        </p:txBody>
      </p:sp>
      <p:sp>
        <p:nvSpPr>
          <p:cNvPr id="35886" name="Text Box 46">
            <a:extLst>
              <a:ext uri="{FF2B5EF4-FFF2-40B4-BE49-F238E27FC236}">
                <a16:creationId xmlns:a16="http://schemas.microsoft.com/office/drawing/2014/main" id="{6F0ED052-02FF-4CE9-8A07-D857BA16C6A6}"/>
              </a:ext>
            </a:extLst>
          </p:cNvPr>
          <p:cNvSpPr txBox="1">
            <a:spLocks noChangeArrowheads="1"/>
          </p:cNvSpPr>
          <p:nvPr/>
        </p:nvSpPr>
        <p:spPr bwMode="auto">
          <a:xfrm>
            <a:off x="2200275" y="1760538"/>
            <a:ext cx="661988"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a:latin typeface="FreeSerif" pitchFamily="16" charset="0"/>
              </a:rPr>
              <a:t>k=3</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a:extLst>
              <a:ext uri="{FF2B5EF4-FFF2-40B4-BE49-F238E27FC236}">
                <a16:creationId xmlns:a16="http://schemas.microsoft.com/office/drawing/2014/main" id="{418228F8-D4F0-4B0A-A935-3019504286D3}"/>
              </a:ext>
            </a:extLst>
          </p:cNvPr>
          <p:cNvSpPr>
            <a:spLocks noGrp="1" noChangeArrowheads="1"/>
          </p:cNvSpPr>
          <p:nvPr>
            <p:ph type="title"/>
          </p:nvPr>
        </p:nvSpPr>
        <p:spPr/>
        <p:txBody>
          <a:bodyPr/>
          <a:lstStyle/>
          <a:p>
            <a:r>
              <a:rPr lang="en-US" altLang="en-US"/>
              <a:t>Definition of Nearest Neighbor</a:t>
            </a:r>
          </a:p>
        </p:txBody>
      </p:sp>
      <p:graphicFrame>
        <p:nvGraphicFramePr>
          <p:cNvPr id="36866" name="Object 2">
            <a:extLst>
              <a:ext uri="{FF2B5EF4-FFF2-40B4-BE49-F238E27FC236}">
                <a16:creationId xmlns:a16="http://schemas.microsoft.com/office/drawing/2014/main" id="{2DF64CC2-5962-4EDC-BD19-34E88CA9AE5C}"/>
              </a:ext>
            </a:extLst>
          </p:cNvPr>
          <p:cNvGraphicFramePr>
            <a:graphicFrameLocks noChangeAspect="1"/>
          </p:cNvGraphicFramePr>
          <p:nvPr>
            <p:extLst>
              <p:ext uri="{D42A27DB-BD31-4B8C-83A1-F6EECF244321}">
                <p14:modId xmlns:p14="http://schemas.microsoft.com/office/powerpoint/2010/main" val="1802652692"/>
              </p:ext>
            </p:extLst>
          </p:nvPr>
        </p:nvGraphicFramePr>
        <p:xfrm>
          <a:off x="533400" y="1752600"/>
          <a:ext cx="7848600" cy="3640138"/>
        </p:xfrm>
        <a:graphic>
          <a:graphicData uri="http://schemas.openxmlformats.org/presentationml/2006/ole">
            <mc:AlternateContent xmlns:mc="http://schemas.openxmlformats.org/markup-compatibility/2006">
              <mc:Choice xmlns:v="urn:schemas-microsoft-com:vml" Requires="v">
                <p:oleObj r:id="rId3" imgW="9756360" imgH="4523760" progId="">
                  <p:embed/>
                </p:oleObj>
              </mc:Choice>
              <mc:Fallback>
                <p:oleObj r:id="rId3" imgW="9756360" imgH="4523760"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752600"/>
                        <a:ext cx="7848600" cy="3640138"/>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6867" name="Rectangle 3">
            <a:extLst>
              <a:ext uri="{FF2B5EF4-FFF2-40B4-BE49-F238E27FC236}">
                <a16:creationId xmlns:a16="http://schemas.microsoft.com/office/drawing/2014/main" id="{6AEA447F-555B-4265-B7F0-74F65569234D}"/>
              </a:ext>
            </a:extLst>
          </p:cNvPr>
          <p:cNvSpPr>
            <a:spLocks noChangeArrowheads="1"/>
          </p:cNvSpPr>
          <p:nvPr/>
        </p:nvSpPr>
        <p:spPr bwMode="auto">
          <a:xfrm>
            <a:off x="762000" y="5410200"/>
            <a:ext cx="76962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4131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300"/>
              </a:spcBef>
              <a:spcAft>
                <a:spcPts val="400"/>
              </a:spcAft>
              <a:buClrTx/>
              <a:buSzPct val="75000"/>
              <a:buFontTx/>
              <a:buNone/>
            </a:pPr>
            <a:r>
              <a:rPr lang="en-US" altLang="en-US" sz="2000" dirty="0">
                <a:latin typeface="+mn-lt"/>
              </a:rPr>
              <a:t>    k-nearest neighbors of a record x are data points that have the k smallest distance to x. k is a hyperparameter.</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a:extLst>
              <a:ext uri="{FF2B5EF4-FFF2-40B4-BE49-F238E27FC236}">
                <a16:creationId xmlns:a16="http://schemas.microsoft.com/office/drawing/2014/main" id="{76097328-9EDC-4F14-9B6E-4B906178EC50}"/>
              </a:ext>
            </a:extLst>
          </p:cNvPr>
          <p:cNvSpPr>
            <a:spLocks noGrp="1" noChangeArrowheads="1"/>
          </p:cNvSpPr>
          <p:nvPr>
            <p:ph type="title"/>
          </p:nvPr>
        </p:nvSpPr>
        <p:spPr/>
        <p:txBody>
          <a:bodyPr/>
          <a:lstStyle/>
          <a:p>
            <a:r>
              <a:rPr lang="en-US" altLang="en-US"/>
              <a:t>Nearest Neighbor Classification</a:t>
            </a:r>
          </a:p>
        </p:txBody>
      </p:sp>
      <mc:AlternateContent xmlns:mc="http://schemas.openxmlformats.org/markup-compatibility/2006" xmlns:a14="http://schemas.microsoft.com/office/drawing/2010/main">
        <mc:Choice Requires="a14">
          <p:sp>
            <p:nvSpPr>
              <p:cNvPr id="37890" name="Rectangle 2">
                <a:extLst>
                  <a:ext uri="{FF2B5EF4-FFF2-40B4-BE49-F238E27FC236}">
                    <a16:creationId xmlns:a16="http://schemas.microsoft.com/office/drawing/2014/main" id="{D334DB1F-F04E-4B36-80B6-D26F1F2AB4C7}"/>
                  </a:ext>
                </a:extLst>
              </p:cNvPr>
              <p:cNvSpPr>
                <a:spLocks noGrp="1" noChangeArrowheads="1"/>
              </p:cNvSpPr>
              <p:nvPr>
                <p:ph idx="1"/>
              </p:nvPr>
            </p:nvSpPr>
            <p:spPr/>
            <p:txBody>
              <a:bodyPr/>
              <a:lstStyle/>
              <a:p>
                <a:r>
                  <a:rPr lang="en-US" altLang="en-US" dirty="0"/>
                  <a:t>Compute distance between two points:</a:t>
                </a:r>
              </a:p>
              <a:p>
                <a:pPr lvl="1"/>
                <a:r>
                  <a:rPr lang="en-US" altLang="en-US" dirty="0"/>
                  <a:t>Typically Euclidean distance </a:t>
                </a:r>
              </a:p>
              <a:p>
                <a:pPr lvl="1"/>
                <a:endParaRPr lang="en-US" altLang="en-US" dirty="0"/>
              </a:p>
              <a:p>
                <a:pPr lvl="1"/>
                <a:endParaRPr lang="en-US" altLang="en-US" dirty="0"/>
              </a:p>
              <a:p>
                <a:endParaRPr lang="en-US" altLang="en-US" dirty="0"/>
              </a:p>
              <a:p>
                <a:pPr marL="342900" lvl="1" indent="0">
                  <a:buNone/>
                </a:pPr>
                <a:r>
                  <a:rPr lang="en-US" altLang="en-US" dirty="0"/>
                  <a:t>	Note: This means that the data needs to be </a:t>
                </a:r>
                <a:r>
                  <a:rPr lang="en-US" altLang="en-US" b="1" dirty="0"/>
                  <a:t>scaled</a:t>
                </a:r>
                <a:r>
                  <a:rPr lang="en-US" altLang="en-US" dirty="0"/>
                  <a:t>!</a:t>
                </a:r>
              </a:p>
              <a:p>
                <a:endParaRPr lang="en-US" altLang="en-US" dirty="0"/>
              </a:p>
              <a:p>
                <a:r>
                  <a:rPr lang="en-US" altLang="en-US" dirty="0"/>
                  <a:t>Determine the class from nearest neighbor list</a:t>
                </a:r>
              </a:p>
              <a:p>
                <a:pPr lvl="1"/>
                <a:r>
                  <a:rPr lang="en-US" altLang="en-US" dirty="0"/>
                  <a:t>Take the majority vote of class labels among the k-nearest neighbors.</a:t>
                </a:r>
              </a:p>
              <a:p>
                <a:pPr lvl="1"/>
                <a:r>
                  <a:rPr lang="en-US" altLang="en-US" dirty="0"/>
                  <a:t>Weigh the vote according to distance (e.g., weight factor </a:t>
                </a:r>
                <a14:m>
                  <m:oMath xmlns:m="http://schemas.openxmlformats.org/officeDocument/2006/math">
                    <m:r>
                      <a:rPr lang="en-US" altLang="en-US" i="1" dirty="0" smtClean="0">
                        <a:latin typeface="Cambria Math" panose="02040503050406030204" pitchFamily="18" charset="0"/>
                      </a:rPr>
                      <m:t>𝑤</m:t>
                    </m:r>
                    <m:r>
                      <a:rPr lang="en-US" altLang="en-US" i="1" dirty="0" smtClean="0">
                        <a:latin typeface="Cambria Math" panose="02040503050406030204" pitchFamily="18" charset="0"/>
                      </a:rPr>
                      <m:t> = 1/</m:t>
                    </m:r>
                    <m:sSup>
                      <m:sSupPr>
                        <m:ctrlPr>
                          <a:rPr lang="en-US" altLang="en-US" b="0" i="1" dirty="0" smtClean="0">
                            <a:latin typeface="Cambria Math" panose="02040503050406030204" pitchFamily="18" charset="0"/>
                          </a:rPr>
                        </m:ctrlPr>
                      </m:sSupPr>
                      <m:e>
                        <m:r>
                          <a:rPr lang="en-US" altLang="en-US" i="1" dirty="0" smtClean="0">
                            <a:latin typeface="Cambria Math" panose="02040503050406030204" pitchFamily="18" charset="0"/>
                          </a:rPr>
                          <m:t>𝑑</m:t>
                        </m:r>
                      </m:e>
                      <m:sup>
                        <m:r>
                          <a:rPr lang="en-US" altLang="en-US" b="0" i="1" dirty="0" smtClean="0">
                            <a:latin typeface="Cambria Math" panose="02040503050406030204" pitchFamily="18" charset="0"/>
                          </a:rPr>
                          <m:t>2</m:t>
                        </m:r>
                      </m:sup>
                    </m:sSup>
                  </m:oMath>
                </a14:m>
                <a:r>
                  <a:rPr lang="en-US" altLang="en-US" dirty="0"/>
                  <a:t>).</a:t>
                </a:r>
              </a:p>
            </p:txBody>
          </p:sp>
        </mc:Choice>
        <mc:Fallback xmlns="">
          <p:sp>
            <p:nvSpPr>
              <p:cNvPr id="37890" name="Rectangle 2">
                <a:extLst>
                  <a:ext uri="{FF2B5EF4-FFF2-40B4-BE49-F238E27FC236}">
                    <a16:creationId xmlns:a16="http://schemas.microsoft.com/office/drawing/2014/main" id="{D334DB1F-F04E-4B36-80B6-D26F1F2AB4C7}"/>
                  </a:ext>
                </a:extLst>
              </p:cNvPr>
              <p:cNvSpPr>
                <a:spLocks noGrp="1" noRot="1" noChangeAspect="1" noMove="1" noResize="1" noEditPoints="1" noAdjustHandles="1" noChangeArrowheads="1" noChangeShapeType="1" noTextEdit="1"/>
              </p:cNvSpPr>
              <p:nvPr>
                <p:ph idx="1"/>
              </p:nvPr>
            </p:nvSpPr>
            <p:spPr>
              <a:blipFill>
                <a:blip r:embed="rId3"/>
                <a:stretch>
                  <a:fillRect l="-773" t="-15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0888B4F7-E7F2-4326-9FC8-4942600BB703}"/>
                  </a:ext>
                </a:extLst>
              </p:cNvPr>
              <p:cNvSpPr txBox="1"/>
              <p:nvPr/>
            </p:nvSpPr>
            <p:spPr>
              <a:xfrm>
                <a:off x="2209800" y="2667000"/>
                <a:ext cx="3733800" cy="521810"/>
              </a:xfrm>
              <a:prstGeom prst="rect">
                <a:avLst/>
              </a:prstGeom>
              <a:noFill/>
            </p:spPr>
            <p:txBody>
              <a:bodyPr wrap="square" lIns="0" tIns="0" rIns="0" bIns="0" rtlCol="0">
                <a:spAutoFit/>
              </a:bodyPr>
              <a:lstStyle/>
              <a:p>
                <a14:m>
                  <m:oMath xmlns:m="http://schemas.openxmlformats.org/officeDocument/2006/math">
                    <m:r>
                      <a:rPr lang="en-US" sz="2800" b="0" i="1" smtClean="0">
                        <a:solidFill>
                          <a:schemeClr val="tx1"/>
                        </a:solidFill>
                        <a:latin typeface="Cambria Math" panose="02040503050406030204" pitchFamily="18" charset="0"/>
                      </a:rPr>
                      <m:t>𝑑</m:t>
                    </m:r>
                    <m:d>
                      <m:dPr>
                        <m:ctrlPr>
                          <a:rPr lang="en-US" sz="2800" b="0" i="1" smtClean="0">
                            <a:solidFill>
                              <a:schemeClr val="tx1"/>
                            </a:solidFill>
                            <a:latin typeface="Cambria Math" panose="02040503050406030204" pitchFamily="18" charset="0"/>
                          </a:rPr>
                        </m:ctrlPr>
                      </m:dPr>
                      <m:e>
                        <m:r>
                          <a:rPr lang="en-US" sz="2800" b="1" i="1" smtClean="0">
                            <a:solidFill>
                              <a:schemeClr val="tx1"/>
                            </a:solidFill>
                            <a:latin typeface="Cambria Math" panose="02040503050406030204" pitchFamily="18" charset="0"/>
                          </a:rPr>
                          <m:t>𝒑</m:t>
                        </m:r>
                        <m:r>
                          <a:rPr lang="en-US" sz="2800" b="0" i="1" smtClean="0">
                            <a:solidFill>
                              <a:schemeClr val="tx1"/>
                            </a:solidFill>
                            <a:latin typeface="Cambria Math" panose="02040503050406030204" pitchFamily="18" charset="0"/>
                          </a:rPr>
                          <m:t>,</m:t>
                        </m:r>
                        <m:r>
                          <a:rPr lang="en-US" sz="2800" b="1" i="1" smtClean="0">
                            <a:solidFill>
                              <a:schemeClr val="tx1"/>
                            </a:solidFill>
                            <a:latin typeface="Cambria Math" panose="02040503050406030204" pitchFamily="18" charset="0"/>
                          </a:rPr>
                          <m:t>𝒒</m:t>
                        </m:r>
                      </m:e>
                    </m:d>
                    <m:r>
                      <a:rPr lang="en-US" sz="2800" b="0" i="1" smtClean="0">
                        <a:solidFill>
                          <a:schemeClr val="tx1"/>
                        </a:solidFill>
                        <a:latin typeface="Cambria Math" panose="02040503050406030204" pitchFamily="18" charset="0"/>
                      </a:rPr>
                      <m:t>= </m:t>
                    </m:r>
                    <m:rad>
                      <m:radPr>
                        <m:degHide m:val="on"/>
                        <m:ctrlPr>
                          <a:rPr lang="en-US" sz="2800" b="0" i="1" smtClean="0">
                            <a:solidFill>
                              <a:schemeClr val="tx1"/>
                            </a:solidFill>
                            <a:latin typeface="Cambria Math" panose="02040503050406030204" pitchFamily="18" charset="0"/>
                          </a:rPr>
                        </m:ctrlPr>
                      </m:radPr>
                      <m:deg/>
                      <m:e>
                        <m:nary>
                          <m:naryPr>
                            <m:chr m:val="∑"/>
                            <m:supHide m:val="on"/>
                            <m:ctrlPr>
                              <a:rPr lang="en-US" sz="2800" b="0" i="1" smtClean="0">
                                <a:solidFill>
                                  <a:schemeClr val="tx1"/>
                                </a:solidFill>
                                <a:latin typeface="Cambria Math" panose="02040503050406030204" pitchFamily="18" charset="0"/>
                              </a:rPr>
                            </m:ctrlPr>
                          </m:naryPr>
                          <m:sub>
                            <m:r>
                              <m:rPr>
                                <m:brk m:alnAt="7"/>
                              </m:rPr>
                              <a:rPr lang="en-US" sz="2800" b="0" i="1" smtClean="0">
                                <a:solidFill>
                                  <a:schemeClr val="tx1"/>
                                </a:solidFill>
                                <a:latin typeface="Cambria Math" panose="02040503050406030204" pitchFamily="18" charset="0"/>
                              </a:rPr>
                              <m:t>𝑖</m:t>
                            </m:r>
                          </m:sub>
                          <m:sup/>
                          <m:e>
                            <m:sSup>
                              <m:sSupPr>
                                <m:ctrlPr>
                                  <a:rPr lang="en-US" sz="2800" b="0" i="1" smtClean="0">
                                    <a:solidFill>
                                      <a:schemeClr val="tx1"/>
                                    </a:solidFill>
                                    <a:latin typeface="Cambria Math" panose="02040503050406030204" pitchFamily="18" charset="0"/>
                                  </a:rPr>
                                </m:ctrlPr>
                              </m:sSupPr>
                              <m:e>
                                <m:d>
                                  <m:dPr>
                                    <m:ctrlPr>
                                      <a:rPr lang="en-US" sz="2800" b="0" i="1" smtClean="0">
                                        <a:solidFill>
                                          <a:schemeClr val="tx1"/>
                                        </a:solidFill>
                                        <a:latin typeface="Cambria Math" panose="02040503050406030204" pitchFamily="18" charset="0"/>
                                      </a:rPr>
                                    </m:ctrlPr>
                                  </m:dPr>
                                  <m:e>
                                    <m:sSub>
                                      <m:sSubPr>
                                        <m:ctrlPr>
                                          <a:rPr lang="en-US" sz="2800" b="0" i="1" smtClean="0">
                                            <a:solidFill>
                                              <a:schemeClr val="tx1"/>
                                            </a:solidFill>
                                            <a:latin typeface="Cambria Math" panose="02040503050406030204" pitchFamily="18" charset="0"/>
                                          </a:rPr>
                                        </m:ctrlPr>
                                      </m:sSubPr>
                                      <m:e>
                                        <m:sSub>
                                          <m:sSubPr>
                                            <m:ctrlPr>
                                              <a:rPr lang="en-US" sz="2800" b="0" i="1" smtClean="0">
                                                <a:solidFill>
                                                  <a:schemeClr val="tx1"/>
                                                </a:solidFill>
                                                <a:latin typeface="Cambria Math" panose="02040503050406030204" pitchFamily="18" charset="0"/>
                                              </a:rPr>
                                            </m:ctrlPr>
                                          </m:sSubPr>
                                          <m:e>
                                            <m:r>
                                              <a:rPr lang="en-US" sz="2800" b="0" i="1" smtClean="0">
                                                <a:solidFill>
                                                  <a:schemeClr val="tx1"/>
                                                </a:solidFill>
                                                <a:latin typeface="Cambria Math" panose="02040503050406030204" pitchFamily="18" charset="0"/>
                                              </a:rPr>
                                              <m:t>𝑝</m:t>
                                            </m:r>
                                          </m:e>
                                          <m:sub>
                                            <m:r>
                                              <a:rPr lang="en-US" sz="2800" b="0" i="1" smtClean="0">
                                                <a:solidFill>
                                                  <a:schemeClr val="tx1"/>
                                                </a:solidFill>
                                                <a:latin typeface="Cambria Math" panose="02040503050406030204" pitchFamily="18" charset="0"/>
                                              </a:rPr>
                                              <m:t>𝑖</m:t>
                                            </m:r>
                                          </m:sub>
                                        </m:sSub>
                                        <m:r>
                                          <a:rPr lang="en-US" sz="2800" b="0" i="1" smtClean="0">
                                            <a:solidFill>
                                              <a:schemeClr val="tx1"/>
                                            </a:solidFill>
                                            <a:latin typeface="Cambria Math" panose="02040503050406030204" pitchFamily="18" charset="0"/>
                                          </a:rPr>
                                          <m:t>−</m:t>
                                        </m:r>
                                        <m:r>
                                          <a:rPr lang="en-US" sz="2800" b="0" i="1" smtClean="0">
                                            <a:solidFill>
                                              <a:schemeClr val="tx1"/>
                                            </a:solidFill>
                                            <a:latin typeface="Cambria Math" panose="02040503050406030204" pitchFamily="18" charset="0"/>
                                          </a:rPr>
                                          <m:t>𝑞</m:t>
                                        </m:r>
                                      </m:e>
                                      <m:sub>
                                        <m:r>
                                          <a:rPr lang="en-US" sz="2800" b="0" i="1" smtClean="0">
                                            <a:solidFill>
                                              <a:schemeClr val="tx1"/>
                                            </a:solidFill>
                                            <a:latin typeface="Cambria Math" panose="02040503050406030204" pitchFamily="18" charset="0"/>
                                          </a:rPr>
                                          <m:t>𝑖</m:t>
                                        </m:r>
                                      </m:sub>
                                    </m:sSub>
                                  </m:e>
                                </m:d>
                              </m:e>
                              <m:sup>
                                <m:r>
                                  <a:rPr lang="en-US" sz="2800" b="0" i="1" smtClean="0">
                                    <a:solidFill>
                                      <a:schemeClr val="tx1"/>
                                    </a:solidFill>
                                    <a:latin typeface="Cambria Math" panose="02040503050406030204" pitchFamily="18" charset="0"/>
                                  </a:rPr>
                                  <m:t>2</m:t>
                                </m:r>
                              </m:sup>
                            </m:sSup>
                          </m:e>
                        </m:nary>
                      </m:e>
                    </m:rad>
                  </m:oMath>
                </a14:m>
                <a:r>
                  <a:rPr lang="en-US" sz="2800" dirty="0">
                    <a:solidFill>
                      <a:schemeClr val="tx1"/>
                    </a:solidFill>
                  </a:rPr>
                  <a:t> </a:t>
                </a:r>
              </a:p>
            </p:txBody>
          </p:sp>
        </mc:Choice>
        <mc:Fallback xmlns="">
          <p:sp>
            <p:nvSpPr>
              <p:cNvPr id="2" name="TextBox 1">
                <a:extLst>
                  <a:ext uri="{FF2B5EF4-FFF2-40B4-BE49-F238E27FC236}">
                    <a16:creationId xmlns:a16="http://schemas.microsoft.com/office/drawing/2014/main" id="{0888B4F7-E7F2-4326-9FC8-4942600BB703}"/>
                  </a:ext>
                </a:extLst>
              </p:cNvPr>
              <p:cNvSpPr txBox="1">
                <a:spLocks noRot="1" noChangeAspect="1" noMove="1" noResize="1" noEditPoints="1" noAdjustHandles="1" noChangeArrowheads="1" noChangeShapeType="1" noTextEdit="1"/>
              </p:cNvSpPr>
              <p:nvPr/>
            </p:nvSpPr>
            <p:spPr>
              <a:xfrm>
                <a:off x="2209800" y="2667000"/>
                <a:ext cx="3733800" cy="521810"/>
              </a:xfrm>
              <a:prstGeom prst="rect">
                <a:avLst/>
              </a:prstGeom>
              <a:blipFill>
                <a:blip r:embed="rId4"/>
                <a:stretch>
                  <a:fillRect/>
                </a:stretch>
              </a:blipFill>
            </p:spPr>
            <p:txBody>
              <a:bodyPr/>
              <a:lstStyle/>
              <a:p>
                <a:r>
                  <a:rPr lang="en-US">
                    <a:noFill/>
                  </a:rPr>
                  <a:t> </a:t>
                </a:r>
              </a:p>
            </p:txBody>
          </p:sp>
        </mc:Fallback>
      </mc:AlternateContent>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a:extLst>
              <a:ext uri="{FF2B5EF4-FFF2-40B4-BE49-F238E27FC236}">
                <a16:creationId xmlns:a16="http://schemas.microsoft.com/office/drawing/2014/main" id="{EB88FA51-26B3-4D02-A2D0-A806824D1FEF}"/>
              </a:ext>
            </a:extLst>
          </p:cNvPr>
          <p:cNvSpPr>
            <a:spLocks noGrp="1" noChangeArrowheads="1"/>
          </p:cNvSpPr>
          <p:nvPr>
            <p:ph type="title"/>
          </p:nvPr>
        </p:nvSpPr>
        <p:spPr/>
        <p:txBody>
          <a:bodyPr/>
          <a:lstStyle/>
          <a:p>
            <a:r>
              <a:rPr lang="en-US" altLang="en-US" dirty="0"/>
              <a:t>Nearest Neighbor Classification</a:t>
            </a:r>
          </a:p>
        </p:txBody>
      </p:sp>
      <p:sp>
        <p:nvSpPr>
          <p:cNvPr id="38914" name="Rectangle 2">
            <a:extLst>
              <a:ext uri="{FF2B5EF4-FFF2-40B4-BE49-F238E27FC236}">
                <a16:creationId xmlns:a16="http://schemas.microsoft.com/office/drawing/2014/main" id="{FB4E586D-7EC0-46A8-BB00-32C4C81835E1}"/>
              </a:ext>
            </a:extLst>
          </p:cNvPr>
          <p:cNvSpPr>
            <a:spLocks noGrp="1" noChangeArrowheads="1"/>
          </p:cNvSpPr>
          <p:nvPr>
            <p:ph idx="1"/>
          </p:nvPr>
        </p:nvSpPr>
        <p:spPr>
          <a:xfrm>
            <a:off x="628650" y="1825625"/>
            <a:ext cx="2447925" cy="4351338"/>
          </a:xfrm>
        </p:spPr>
        <p:txBody>
          <a:bodyPr/>
          <a:lstStyle/>
          <a:p>
            <a:r>
              <a:rPr lang="en-US" altLang="en-US" dirty="0"/>
              <a:t>Choosing the value of k:</a:t>
            </a:r>
          </a:p>
          <a:p>
            <a:pPr lvl="1"/>
            <a:r>
              <a:rPr lang="en-US" altLang="en-US" dirty="0"/>
              <a:t>If k is too small, sensitive to noise points</a:t>
            </a:r>
          </a:p>
          <a:p>
            <a:pPr lvl="1"/>
            <a:r>
              <a:rPr lang="en-US" altLang="en-US" dirty="0"/>
              <a:t>If k is too large, neighborhood may include points from other classes</a:t>
            </a:r>
          </a:p>
        </p:txBody>
      </p:sp>
      <p:sp>
        <p:nvSpPr>
          <p:cNvPr id="38915" name="Text Box 3">
            <a:extLst>
              <a:ext uri="{FF2B5EF4-FFF2-40B4-BE49-F238E27FC236}">
                <a16:creationId xmlns:a16="http://schemas.microsoft.com/office/drawing/2014/main" id="{D6624ACF-9456-42D6-8305-9F679AC2BD44}"/>
              </a:ext>
            </a:extLst>
          </p:cNvPr>
          <p:cNvSpPr txBox="1">
            <a:spLocks noChangeArrowheads="1"/>
          </p:cNvSpPr>
          <p:nvPr/>
        </p:nvSpPr>
        <p:spPr bwMode="auto">
          <a:xfrm>
            <a:off x="8567738" y="5789612"/>
            <a:ext cx="333375"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a:t>x</a:t>
            </a:r>
          </a:p>
        </p:txBody>
      </p:sp>
      <p:sp>
        <p:nvSpPr>
          <p:cNvPr id="38916" name="Text Box 4">
            <a:extLst>
              <a:ext uri="{FF2B5EF4-FFF2-40B4-BE49-F238E27FC236}">
                <a16:creationId xmlns:a16="http://schemas.microsoft.com/office/drawing/2014/main" id="{02933448-57EB-47FA-A875-EA665878722C}"/>
              </a:ext>
            </a:extLst>
          </p:cNvPr>
          <p:cNvSpPr txBox="1">
            <a:spLocks noChangeArrowheads="1"/>
          </p:cNvSpPr>
          <p:nvPr/>
        </p:nvSpPr>
        <p:spPr bwMode="auto">
          <a:xfrm rot="16200000">
            <a:off x="3696494" y="1756568"/>
            <a:ext cx="333375"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a:t>y</a:t>
            </a:r>
          </a:p>
        </p:txBody>
      </p:sp>
      <p:sp>
        <p:nvSpPr>
          <p:cNvPr id="38917" name="Line 5">
            <a:extLst>
              <a:ext uri="{FF2B5EF4-FFF2-40B4-BE49-F238E27FC236}">
                <a16:creationId xmlns:a16="http://schemas.microsoft.com/office/drawing/2014/main" id="{A1A91CFF-4B0E-4A1A-A418-C7C76F5B1CA8}"/>
              </a:ext>
            </a:extLst>
          </p:cNvPr>
          <p:cNvSpPr>
            <a:spLocks noChangeShapeType="1"/>
          </p:cNvSpPr>
          <p:nvPr/>
        </p:nvSpPr>
        <p:spPr bwMode="auto">
          <a:xfrm>
            <a:off x="3819525" y="5916612"/>
            <a:ext cx="4722813" cy="1588"/>
          </a:xfrm>
          <a:prstGeom prst="line">
            <a:avLst/>
          </a:prstGeom>
          <a:noFill/>
          <a:ln w="18360"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918" name="Line 6">
            <a:extLst>
              <a:ext uri="{FF2B5EF4-FFF2-40B4-BE49-F238E27FC236}">
                <a16:creationId xmlns:a16="http://schemas.microsoft.com/office/drawing/2014/main" id="{8E56EDBB-050D-48D0-9C4C-F83ECB583BF2}"/>
              </a:ext>
            </a:extLst>
          </p:cNvPr>
          <p:cNvSpPr>
            <a:spLocks noChangeShapeType="1"/>
          </p:cNvSpPr>
          <p:nvPr/>
        </p:nvSpPr>
        <p:spPr bwMode="auto">
          <a:xfrm flipV="1">
            <a:off x="4094163" y="1631950"/>
            <a:ext cx="1587" cy="4667250"/>
          </a:xfrm>
          <a:prstGeom prst="line">
            <a:avLst/>
          </a:prstGeom>
          <a:noFill/>
          <a:ln w="18360"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919" name="Text Box 7">
            <a:extLst>
              <a:ext uri="{FF2B5EF4-FFF2-40B4-BE49-F238E27FC236}">
                <a16:creationId xmlns:a16="http://schemas.microsoft.com/office/drawing/2014/main" id="{5B7598FA-45B5-4C99-A20B-8AD598D0A509}"/>
              </a:ext>
            </a:extLst>
          </p:cNvPr>
          <p:cNvSpPr txBox="1">
            <a:spLocks noChangeArrowheads="1"/>
          </p:cNvSpPr>
          <p:nvPr/>
        </p:nvSpPr>
        <p:spPr bwMode="auto">
          <a:xfrm>
            <a:off x="4943475" y="2601912"/>
            <a:ext cx="446088"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a:solidFill>
                  <a:srgbClr val="FF0000"/>
                </a:solidFill>
              </a:rPr>
              <a:t>+</a:t>
            </a:r>
          </a:p>
        </p:txBody>
      </p:sp>
      <p:sp>
        <p:nvSpPr>
          <p:cNvPr id="38920" name="Text Box 8">
            <a:extLst>
              <a:ext uri="{FF2B5EF4-FFF2-40B4-BE49-F238E27FC236}">
                <a16:creationId xmlns:a16="http://schemas.microsoft.com/office/drawing/2014/main" id="{5AA31D41-053A-4854-8D4C-8F53CECAFDB4}"/>
              </a:ext>
            </a:extLst>
          </p:cNvPr>
          <p:cNvSpPr txBox="1">
            <a:spLocks noChangeArrowheads="1"/>
          </p:cNvSpPr>
          <p:nvPr/>
        </p:nvSpPr>
        <p:spPr bwMode="auto">
          <a:xfrm>
            <a:off x="6146800" y="4084637"/>
            <a:ext cx="446088"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a:solidFill>
                  <a:srgbClr val="FF0000"/>
                </a:solidFill>
              </a:rPr>
              <a:t>+</a:t>
            </a:r>
          </a:p>
        </p:txBody>
      </p:sp>
      <p:sp>
        <p:nvSpPr>
          <p:cNvPr id="38921" name="Text Box 9">
            <a:extLst>
              <a:ext uri="{FF2B5EF4-FFF2-40B4-BE49-F238E27FC236}">
                <a16:creationId xmlns:a16="http://schemas.microsoft.com/office/drawing/2014/main" id="{70B03560-C320-4CDE-ADAB-F9BEFC771311}"/>
              </a:ext>
            </a:extLst>
          </p:cNvPr>
          <p:cNvSpPr txBox="1">
            <a:spLocks noChangeArrowheads="1"/>
          </p:cNvSpPr>
          <p:nvPr/>
        </p:nvSpPr>
        <p:spPr bwMode="auto">
          <a:xfrm>
            <a:off x="6146800" y="3627437"/>
            <a:ext cx="446088"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a:solidFill>
                  <a:srgbClr val="FF0000"/>
                </a:solidFill>
              </a:rPr>
              <a:t>+</a:t>
            </a:r>
          </a:p>
        </p:txBody>
      </p:sp>
      <p:sp>
        <p:nvSpPr>
          <p:cNvPr id="38922" name="Text Box 10">
            <a:extLst>
              <a:ext uri="{FF2B5EF4-FFF2-40B4-BE49-F238E27FC236}">
                <a16:creationId xmlns:a16="http://schemas.microsoft.com/office/drawing/2014/main" id="{17C12D18-26DD-434F-B0B5-1C012A7BC50E}"/>
              </a:ext>
            </a:extLst>
          </p:cNvPr>
          <p:cNvSpPr txBox="1">
            <a:spLocks noChangeArrowheads="1"/>
          </p:cNvSpPr>
          <p:nvPr/>
        </p:nvSpPr>
        <p:spPr bwMode="auto">
          <a:xfrm>
            <a:off x="4654550" y="4976812"/>
            <a:ext cx="446088"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a:solidFill>
                  <a:srgbClr val="FF0000"/>
                </a:solidFill>
              </a:rPr>
              <a:t>+</a:t>
            </a:r>
          </a:p>
        </p:txBody>
      </p:sp>
      <p:sp>
        <p:nvSpPr>
          <p:cNvPr id="38923" name="Text Box 11">
            <a:extLst>
              <a:ext uri="{FF2B5EF4-FFF2-40B4-BE49-F238E27FC236}">
                <a16:creationId xmlns:a16="http://schemas.microsoft.com/office/drawing/2014/main" id="{0E318F5B-C0BD-4C8E-90A2-5E7DE8D829B0}"/>
              </a:ext>
            </a:extLst>
          </p:cNvPr>
          <p:cNvSpPr txBox="1">
            <a:spLocks noChangeArrowheads="1"/>
          </p:cNvSpPr>
          <p:nvPr/>
        </p:nvSpPr>
        <p:spPr bwMode="auto">
          <a:xfrm>
            <a:off x="4943475" y="5049837"/>
            <a:ext cx="446088"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a:solidFill>
                  <a:srgbClr val="FF0000"/>
                </a:solidFill>
              </a:rPr>
              <a:t>+</a:t>
            </a:r>
          </a:p>
        </p:txBody>
      </p:sp>
      <p:sp>
        <p:nvSpPr>
          <p:cNvPr id="38924" name="Text Box 12">
            <a:extLst>
              <a:ext uri="{FF2B5EF4-FFF2-40B4-BE49-F238E27FC236}">
                <a16:creationId xmlns:a16="http://schemas.microsoft.com/office/drawing/2014/main" id="{89047F3A-C2DE-4182-9771-5B2213ED6A6C}"/>
              </a:ext>
            </a:extLst>
          </p:cNvPr>
          <p:cNvSpPr txBox="1">
            <a:spLocks noChangeArrowheads="1"/>
          </p:cNvSpPr>
          <p:nvPr/>
        </p:nvSpPr>
        <p:spPr bwMode="auto">
          <a:xfrm>
            <a:off x="4618038" y="5265737"/>
            <a:ext cx="446087"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a:solidFill>
                  <a:srgbClr val="FF0000"/>
                </a:solidFill>
              </a:rPr>
              <a:t>+</a:t>
            </a:r>
          </a:p>
        </p:txBody>
      </p:sp>
      <p:sp>
        <p:nvSpPr>
          <p:cNvPr id="38925" name="Text Box 13">
            <a:extLst>
              <a:ext uri="{FF2B5EF4-FFF2-40B4-BE49-F238E27FC236}">
                <a16:creationId xmlns:a16="http://schemas.microsoft.com/office/drawing/2014/main" id="{9855F725-2AA3-400B-B782-81755597A41C}"/>
              </a:ext>
            </a:extLst>
          </p:cNvPr>
          <p:cNvSpPr txBox="1">
            <a:spLocks noChangeArrowheads="1"/>
          </p:cNvSpPr>
          <p:nvPr/>
        </p:nvSpPr>
        <p:spPr bwMode="auto">
          <a:xfrm>
            <a:off x="4906963" y="5265737"/>
            <a:ext cx="446087"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a:solidFill>
                  <a:srgbClr val="FF0000"/>
                </a:solidFill>
              </a:rPr>
              <a:t>+</a:t>
            </a:r>
          </a:p>
        </p:txBody>
      </p:sp>
      <p:sp>
        <p:nvSpPr>
          <p:cNvPr id="38926" name="Text Box 14">
            <a:extLst>
              <a:ext uri="{FF2B5EF4-FFF2-40B4-BE49-F238E27FC236}">
                <a16:creationId xmlns:a16="http://schemas.microsoft.com/office/drawing/2014/main" id="{7AAAFBEF-089F-4796-9D2A-5D92FE824ABD}"/>
              </a:ext>
            </a:extLst>
          </p:cNvPr>
          <p:cNvSpPr txBox="1">
            <a:spLocks noChangeArrowheads="1"/>
          </p:cNvSpPr>
          <p:nvPr/>
        </p:nvSpPr>
        <p:spPr bwMode="auto">
          <a:xfrm>
            <a:off x="7462838" y="4797425"/>
            <a:ext cx="446087"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a:solidFill>
                  <a:srgbClr val="FF0000"/>
                </a:solidFill>
              </a:rPr>
              <a:t>+</a:t>
            </a:r>
          </a:p>
        </p:txBody>
      </p:sp>
      <p:sp>
        <p:nvSpPr>
          <p:cNvPr id="38927" name="Text Box 15">
            <a:extLst>
              <a:ext uri="{FF2B5EF4-FFF2-40B4-BE49-F238E27FC236}">
                <a16:creationId xmlns:a16="http://schemas.microsoft.com/office/drawing/2014/main" id="{2C157FB2-0082-4A0A-B8A0-C98638C3363B}"/>
              </a:ext>
            </a:extLst>
          </p:cNvPr>
          <p:cNvSpPr txBox="1">
            <a:spLocks noChangeArrowheads="1"/>
          </p:cNvSpPr>
          <p:nvPr/>
        </p:nvSpPr>
        <p:spPr bwMode="auto">
          <a:xfrm>
            <a:off x="7354888" y="5013325"/>
            <a:ext cx="446087"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a:solidFill>
                  <a:srgbClr val="FF0000"/>
                </a:solidFill>
              </a:rPr>
              <a:t>+</a:t>
            </a:r>
          </a:p>
        </p:txBody>
      </p:sp>
      <p:sp>
        <p:nvSpPr>
          <p:cNvPr id="38928" name="Text Box 16">
            <a:extLst>
              <a:ext uri="{FF2B5EF4-FFF2-40B4-BE49-F238E27FC236}">
                <a16:creationId xmlns:a16="http://schemas.microsoft.com/office/drawing/2014/main" id="{A8C2CF28-2D5C-470C-881A-0E471DC9064F}"/>
              </a:ext>
            </a:extLst>
          </p:cNvPr>
          <p:cNvSpPr txBox="1">
            <a:spLocks noChangeArrowheads="1"/>
          </p:cNvSpPr>
          <p:nvPr/>
        </p:nvSpPr>
        <p:spPr bwMode="auto">
          <a:xfrm>
            <a:off x="7642225" y="4941887"/>
            <a:ext cx="446088"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a:solidFill>
                  <a:srgbClr val="FF0000"/>
                </a:solidFill>
              </a:rPr>
              <a:t>+</a:t>
            </a:r>
          </a:p>
        </p:txBody>
      </p:sp>
      <p:sp>
        <p:nvSpPr>
          <p:cNvPr id="38929" name="Text Box 17">
            <a:extLst>
              <a:ext uri="{FF2B5EF4-FFF2-40B4-BE49-F238E27FC236}">
                <a16:creationId xmlns:a16="http://schemas.microsoft.com/office/drawing/2014/main" id="{EF497C2C-8DCA-4C40-B6DA-7641733C0836}"/>
              </a:ext>
            </a:extLst>
          </p:cNvPr>
          <p:cNvSpPr txBox="1">
            <a:spLocks noChangeArrowheads="1"/>
          </p:cNvSpPr>
          <p:nvPr/>
        </p:nvSpPr>
        <p:spPr bwMode="auto">
          <a:xfrm>
            <a:off x="6321425" y="3965575"/>
            <a:ext cx="446088"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a:solidFill>
                  <a:srgbClr val="FF0000"/>
                </a:solidFill>
              </a:rPr>
              <a:t>+</a:t>
            </a:r>
          </a:p>
        </p:txBody>
      </p:sp>
      <p:sp>
        <p:nvSpPr>
          <p:cNvPr id="38930" name="Text Box 18">
            <a:extLst>
              <a:ext uri="{FF2B5EF4-FFF2-40B4-BE49-F238E27FC236}">
                <a16:creationId xmlns:a16="http://schemas.microsoft.com/office/drawing/2014/main" id="{71B7A76E-E582-44FC-86CE-21CE4D6B3AF7}"/>
              </a:ext>
            </a:extLst>
          </p:cNvPr>
          <p:cNvSpPr txBox="1">
            <a:spLocks noChangeArrowheads="1"/>
          </p:cNvSpPr>
          <p:nvPr/>
        </p:nvSpPr>
        <p:spPr bwMode="auto">
          <a:xfrm>
            <a:off x="5699125" y="3749675"/>
            <a:ext cx="446088"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a:solidFill>
                  <a:srgbClr val="FF0000"/>
                </a:solidFill>
              </a:rPr>
              <a:t>+</a:t>
            </a:r>
          </a:p>
        </p:txBody>
      </p:sp>
      <p:sp>
        <p:nvSpPr>
          <p:cNvPr id="38931" name="Text Box 19">
            <a:extLst>
              <a:ext uri="{FF2B5EF4-FFF2-40B4-BE49-F238E27FC236}">
                <a16:creationId xmlns:a16="http://schemas.microsoft.com/office/drawing/2014/main" id="{ACC45C58-17DC-475C-A147-6C9C8DC164D1}"/>
              </a:ext>
            </a:extLst>
          </p:cNvPr>
          <p:cNvSpPr txBox="1">
            <a:spLocks noChangeArrowheads="1"/>
          </p:cNvSpPr>
          <p:nvPr/>
        </p:nvSpPr>
        <p:spPr bwMode="auto">
          <a:xfrm>
            <a:off x="7642225" y="5265737"/>
            <a:ext cx="446088"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a:solidFill>
                  <a:srgbClr val="FF0000"/>
                </a:solidFill>
              </a:rPr>
              <a:t>+</a:t>
            </a:r>
          </a:p>
        </p:txBody>
      </p:sp>
      <p:sp>
        <p:nvSpPr>
          <p:cNvPr id="38932" name="Oval 20">
            <a:extLst>
              <a:ext uri="{FF2B5EF4-FFF2-40B4-BE49-F238E27FC236}">
                <a16:creationId xmlns:a16="http://schemas.microsoft.com/office/drawing/2014/main" id="{0309CD3D-CF08-4A9D-BE3A-78949366E655}"/>
              </a:ext>
            </a:extLst>
          </p:cNvPr>
          <p:cNvSpPr>
            <a:spLocks noChangeArrowheads="1"/>
          </p:cNvSpPr>
          <p:nvPr/>
        </p:nvSpPr>
        <p:spPr bwMode="auto">
          <a:xfrm>
            <a:off x="5019675" y="2925762"/>
            <a:ext cx="2438400" cy="2436813"/>
          </a:xfrm>
          <a:prstGeom prst="ellipse">
            <a:avLst/>
          </a:prstGeom>
          <a:noFill/>
          <a:ln w="18360" cap="flat">
            <a:solidFill>
              <a:srgbClr val="FF3333"/>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8933" name="Text Box 21">
            <a:extLst>
              <a:ext uri="{FF2B5EF4-FFF2-40B4-BE49-F238E27FC236}">
                <a16:creationId xmlns:a16="http://schemas.microsoft.com/office/drawing/2014/main" id="{36DCB77A-A3FA-4043-9459-B128C8F08A6E}"/>
              </a:ext>
            </a:extLst>
          </p:cNvPr>
          <p:cNvSpPr txBox="1">
            <a:spLocks noChangeArrowheads="1"/>
          </p:cNvSpPr>
          <p:nvPr/>
        </p:nvSpPr>
        <p:spPr bwMode="auto">
          <a:xfrm>
            <a:off x="6659563" y="3630612"/>
            <a:ext cx="446087"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a:solidFill>
                  <a:srgbClr val="0066CC"/>
                </a:solidFill>
                <a:latin typeface="Ubuntu" charset="0"/>
                <a:cs typeface="Ubuntu" charset="0"/>
              </a:rPr>
              <a:t>–</a:t>
            </a:r>
          </a:p>
        </p:txBody>
      </p:sp>
      <p:sp>
        <p:nvSpPr>
          <p:cNvPr id="38934" name="Text Box 22">
            <a:extLst>
              <a:ext uri="{FF2B5EF4-FFF2-40B4-BE49-F238E27FC236}">
                <a16:creationId xmlns:a16="http://schemas.microsoft.com/office/drawing/2014/main" id="{F9DDA11E-FD0D-4D77-BA5C-1642801D1652}"/>
              </a:ext>
            </a:extLst>
          </p:cNvPr>
          <p:cNvSpPr txBox="1">
            <a:spLocks noChangeArrowheads="1"/>
          </p:cNvSpPr>
          <p:nvPr/>
        </p:nvSpPr>
        <p:spPr bwMode="auto">
          <a:xfrm>
            <a:off x="6408738" y="2981325"/>
            <a:ext cx="446087"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a:solidFill>
                  <a:srgbClr val="0066CC"/>
                </a:solidFill>
                <a:latin typeface="Ubuntu" charset="0"/>
                <a:cs typeface="Ubuntu" charset="0"/>
              </a:rPr>
              <a:t>–</a:t>
            </a:r>
          </a:p>
        </p:txBody>
      </p:sp>
      <p:sp>
        <p:nvSpPr>
          <p:cNvPr id="38935" name="Text Box 23">
            <a:extLst>
              <a:ext uri="{FF2B5EF4-FFF2-40B4-BE49-F238E27FC236}">
                <a16:creationId xmlns:a16="http://schemas.microsoft.com/office/drawing/2014/main" id="{72ADE239-998C-4D23-B58C-B3D3D9E9FC82}"/>
              </a:ext>
            </a:extLst>
          </p:cNvPr>
          <p:cNvSpPr txBox="1">
            <a:spLocks noChangeArrowheads="1"/>
          </p:cNvSpPr>
          <p:nvPr/>
        </p:nvSpPr>
        <p:spPr bwMode="auto">
          <a:xfrm>
            <a:off x="7272338" y="3306762"/>
            <a:ext cx="446087"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a:solidFill>
                  <a:srgbClr val="0066CC"/>
                </a:solidFill>
                <a:latin typeface="Ubuntu" charset="0"/>
                <a:cs typeface="Ubuntu" charset="0"/>
              </a:rPr>
              <a:t>–</a:t>
            </a:r>
          </a:p>
        </p:txBody>
      </p:sp>
      <p:sp>
        <p:nvSpPr>
          <p:cNvPr id="38936" name="Text Box 24">
            <a:extLst>
              <a:ext uri="{FF2B5EF4-FFF2-40B4-BE49-F238E27FC236}">
                <a16:creationId xmlns:a16="http://schemas.microsoft.com/office/drawing/2014/main" id="{EE2FBFC8-2BFF-4F6D-A7BE-438301ECA025}"/>
              </a:ext>
            </a:extLst>
          </p:cNvPr>
          <p:cNvSpPr txBox="1">
            <a:spLocks noChangeArrowheads="1"/>
          </p:cNvSpPr>
          <p:nvPr/>
        </p:nvSpPr>
        <p:spPr bwMode="auto">
          <a:xfrm>
            <a:off x="6048375" y="2046287"/>
            <a:ext cx="446088"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a:solidFill>
                  <a:srgbClr val="0066CC"/>
                </a:solidFill>
                <a:latin typeface="Ubuntu" charset="0"/>
                <a:cs typeface="Ubuntu" charset="0"/>
              </a:rPr>
              <a:t>–</a:t>
            </a:r>
          </a:p>
        </p:txBody>
      </p:sp>
      <p:sp>
        <p:nvSpPr>
          <p:cNvPr id="38937" name="Text Box 25">
            <a:extLst>
              <a:ext uri="{FF2B5EF4-FFF2-40B4-BE49-F238E27FC236}">
                <a16:creationId xmlns:a16="http://schemas.microsoft.com/office/drawing/2014/main" id="{0CF9FB4C-FDAE-4569-A2D6-A2C6CFBE6FB6}"/>
              </a:ext>
            </a:extLst>
          </p:cNvPr>
          <p:cNvSpPr txBox="1">
            <a:spLocks noChangeArrowheads="1"/>
          </p:cNvSpPr>
          <p:nvPr/>
        </p:nvSpPr>
        <p:spPr bwMode="auto">
          <a:xfrm>
            <a:off x="7019925" y="2514600"/>
            <a:ext cx="446088"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a:solidFill>
                  <a:srgbClr val="0066CC"/>
                </a:solidFill>
                <a:latin typeface="Ubuntu" charset="0"/>
                <a:cs typeface="Ubuntu" charset="0"/>
              </a:rPr>
              <a:t>–</a:t>
            </a:r>
          </a:p>
        </p:txBody>
      </p:sp>
      <p:sp>
        <p:nvSpPr>
          <p:cNvPr id="38938" name="Text Box 26">
            <a:extLst>
              <a:ext uri="{FF2B5EF4-FFF2-40B4-BE49-F238E27FC236}">
                <a16:creationId xmlns:a16="http://schemas.microsoft.com/office/drawing/2014/main" id="{80C57818-BF80-4BDE-8857-DD49E80A7286}"/>
              </a:ext>
            </a:extLst>
          </p:cNvPr>
          <p:cNvSpPr txBox="1">
            <a:spLocks noChangeArrowheads="1"/>
          </p:cNvSpPr>
          <p:nvPr/>
        </p:nvSpPr>
        <p:spPr bwMode="auto">
          <a:xfrm>
            <a:off x="6156325" y="4422775"/>
            <a:ext cx="446088"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a:solidFill>
                  <a:srgbClr val="0066CC"/>
                </a:solidFill>
                <a:latin typeface="Ubuntu" charset="0"/>
                <a:cs typeface="Ubuntu" charset="0"/>
              </a:rPr>
              <a:t>–</a:t>
            </a:r>
          </a:p>
        </p:txBody>
      </p:sp>
      <p:sp>
        <p:nvSpPr>
          <p:cNvPr id="38939" name="Text Box 27">
            <a:extLst>
              <a:ext uri="{FF2B5EF4-FFF2-40B4-BE49-F238E27FC236}">
                <a16:creationId xmlns:a16="http://schemas.microsoft.com/office/drawing/2014/main" id="{52E25E99-5994-4EA2-954D-CEFB1620C352}"/>
              </a:ext>
            </a:extLst>
          </p:cNvPr>
          <p:cNvSpPr txBox="1">
            <a:spLocks noChangeArrowheads="1"/>
          </p:cNvSpPr>
          <p:nvPr/>
        </p:nvSpPr>
        <p:spPr bwMode="auto">
          <a:xfrm>
            <a:off x="7559675" y="4494212"/>
            <a:ext cx="446088"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a:solidFill>
                  <a:srgbClr val="0066CC"/>
                </a:solidFill>
                <a:latin typeface="Ubuntu" charset="0"/>
                <a:cs typeface="Ubuntu" charset="0"/>
              </a:rPr>
              <a:t>–</a:t>
            </a:r>
          </a:p>
        </p:txBody>
      </p:sp>
      <p:sp>
        <p:nvSpPr>
          <p:cNvPr id="38940" name="Text Box 28">
            <a:extLst>
              <a:ext uri="{FF2B5EF4-FFF2-40B4-BE49-F238E27FC236}">
                <a16:creationId xmlns:a16="http://schemas.microsoft.com/office/drawing/2014/main" id="{5B185E05-C659-4EAF-B26A-166ECEB668CF}"/>
              </a:ext>
            </a:extLst>
          </p:cNvPr>
          <p:cNvSpPr txBox="1">
            <a:spLocks noChangeArrowheads="1"/>
          </p:cNvSpPr>
          <p:nvPr/>
        </p:nvSpPr>
        <p:spPr bwMode="auto">
          <a:xfrm>
            <a:off x="6767513" y="4349750"/>
            <a:ext cx="446087"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a:solidFill>
                  <a:srgbClr val="0066CC"/>
                </a:solidFill>
                <a:latin typeface="Ubuntu" charset="0"/>
                <a:cs typeface="Ubuntu" charset="0"/>
              </a:rPr>
              <a:t>–</a:t>
            </a:r>
          </a:p>
        </p:txBody>
      </p:sp>
      <p:sp>
        <p:nvSpPr>
          <p:cNvPr id="38941" name="Text Box 29">
            <a:extLst>
              <a:ext uri="{FF2B5EF4-FFF2-40B4-BE49-F238E27FC236}">
                <a16:creationId xmlns:a16="http://schemas.microsoft.com/office/drawing/2014/main" id="{334AC374-E372-404E-8344-3579C97C9375}"/>
              </a:ext>
            </a:extLst>
          </p:cNvPr>
          <p:cNvSpPr txBox="1">
            <a:spLocks noChangeArrowheads="1"/>
          </p:cNvSpPr>
          <p:nvPr/>
        </p:nvSpPr>
        <p:spPr bwMode="auto">
          <a:xfrm>
            <a:off x="6659563" y="5105400"/>
            <a:ext cx="446087"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a:solidFill>
                  <a:srgbClr val="0066CC"/>
                </a:solidFill>
                <a:latin typeface="Ubuntu" charset="0"/>
                <a:cs typeface="Ubuntu" charset="0"/>
              </a:rPr>
              <a:t>–</a:t>
            </a:r>
          </a:p>
        </p:txBody>
      </p:sp>
      <p:sp>
        <p:nvSpPr>
          <p:cNvPr id="38942" name="Text Box 30">
            <a:extLst>
              <a:ext uri="{FF2B5EF4-FFF2-40B4-BE49-F238E27FC236}">
                <a16:creationId xmlns:a16="http://schemas.microsoft.com/office/drawing/2014/main" id="{1D82C478-C9EC-40AD-8712-C963F99F0BA8}"/>
              </a:ext>
            </a:extLst>
          </p:cNvPr>
          <p:cNvSpPr txBox="1">
            <a:spLocks noChangeArrowheads="1"/>
          </p:cNvSpPr>
          <p:nvPr/>
        </p:nvSpPr>
        <p:spPr bwMode="auto">
          <a:xfrm>
            <a:off x="4284663" y="4781550"/>
            <a:ext cx="446087"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a:solidFill>
                  <a:srgbClr val="0066CC"/>
                </a:solidFill>
                <a:latin typeface="Ubuntu" charset="0"/>
                <a:cs typeface="Ubuntu" charset="0"/>
              </a:rPr>
              <a:t>–</a:t>
            </a:r>
          </a:p>
        </p:txBody>
      </p:sp>
      <p:sp>
        <p:nvSpPr>
          <p:cNvPr id="38943" name="Text Box 31">
            <a:extLst>
              <a:ext uri="{FF2B5EF4-FFF2-40B4-BE49-F238E27FC236}">
                <a16:creationId xmlns:a16="http://schemas.microsoft.com/office/drawing/2014/main" id="{6E7E66F7-3764-43AA-AE54-4EC210787E70}"/>
              </a:ext>
            </a:extLst>
          </p:cNvPr>
          <p:cNvSpPr txBox="1">
            <a:spLocks noChangeArrowheads="1"/>
          </p:cNvSpPr>
          <p:nvPr/>
        </p:nvSpPr>
        <p:spPr bwMode="auto">
          <a:xfrm>
            <a:off x="4427538" y="4278312"/>
            <a:ext cx="446087"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a:solidFill>
                  <a:srgbClr val="0066CC"/>
                </a:solidFill>
                <a:latin typeface="Ubuntu" charset="0"/>
                <a:cs typeface="Ubuntu" charset="0"/>
              </a:rPr>
              <a:t>–</a:t>
            </a:r>
          </a:p>
        </p:txBody>
      </p:sp>
      <p:sp>
        <p:nvSpPr>
          <p:cNvPr id="38944" name="Text Box 32">
            <a:extLst>
              <a:ext uri="{FF2B5EF4-FFF2-40B4-BE49-F238E27FC236}">
                <a16:creationId xmlns:a16="http://schemas.microsoft.com/office/drawing/2014/main" id="{C25F73B6-8EAD-4CBD-88A1-925BD1B51154}"/>
              </a:ext>
            </a:extLst>
          </p:cNvPr>
          <p:cNvSpPr txBox="1">
            <a:spLocks noChangeArrowheads="1"/>
          </p:cNvSpPr>
          <p:nvPr/>
        </p:nvSpPr>
        <p:spPr bwMode="auto">
          <a:xfrm>
            <a:off x="5003800" y="3665537"/>
            <a:ext cx="446088"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a:solidFill>
                  <a:srgbClr val="0066CC"/>
                </a:solidFill>
                <a:latin typeface="Ubuntu" charset="0"/>
                <a:cs typeface="Ubuntu" charset="0"/>
              </a:rPr>
              <a:t>–</a:t>
            </a:r>
          </a:p>
        </p:txBody>
      </p:sp>
      <p:sp>
        <p:nvSpPr>
          <p:cNvPr id="38945" name="Text Box 33">
            <a:extLst>
              <a:ext uri="{FF2B5EF4-FFF2-40B4-BE49-F238E27FC236}">
                <a16:creationId xmlns:a16="http://schemas.microsoft.com/office/drawing/2014/main" id="{3846AFD0-8BFB-41E7-A471-A194A76F2C3D}"/>
              </a:ext>
            </a:extLst>
          </p:cNvPr>
          <p:cNvSpPr txBox="1">
            <a:spLocks noChangeArrowheads="1"/>
          </p:cNvSpPr>
          <p:nvPr/>
        </p:nvSpPr>
        <p:spPr bwMode="auto">
          <a:xfrm>
            <a:off x="5111750" y="4170362"/>
            <a:ext cx="446088"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a:solidFill>
                  <a:srgbClr val="0066CC"/>
                </a:solidFill>
                <a:latin typeface="Ubuntu" charset="0"/>
                <a:cs typeface="Ubuntu" charset="0"/>
              </a:rPr>
              <a:t>–</a:t>
            </a:r>
          </a:p>
        </p:txBody>
      </p:sp>
      <p:sp>
        <p:nvSpPr>
          <p:cNvPr id="38946" name="Text Box 34">
            <a:extLst>
              <a:ext uri="{FF2B5EF4-FFF2-40B4-BE49-F238E27FC236}">
                <a16:creationId xmlns:a16="http://schemas.microsoft.com/office/drawing/2014/main" id="{3CD581F8-6B30-42B0-9704-43F3ECA076DD}"/>
              </a:ext>
            </a:extLst>
          </p:cNvPr>
          <p:cNvSpPr txBox="1">
            <a:spLocks noChangeArrowheads="1"/>
          </p:cNvSpPr>
          <p:nvPr/>
        </p:nvSpPr>
        <p:spPr bwMode="auto">
          <a:xfrm>
            <a:off x="5219700" y="5394325"/>
            <a:ext cx="446088"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a:solidFill>
                  <a:srgbClr val="0066CC"/>
                </a:solidFill>
                <a:latin typeface="Ubuntu" charset="0"/>
                <a:cs typeface="Ubuntu" charset="0"/>
              </a:rPr>
              <a:t>–</a:t>
            </a:r>
          </a:p>
        </p:txBody>
      </p:sp>
      <p:sp>
        <p:nvSpPr>
          <p:cNvPr id="38947" name="Text Box 35">
            <a:extLst>
              <a:ext uri="{FF2B5EF4-FFF2-40B4-BE49-F238E27FC236}">
                <a16:creationId xmlns:a16="http://schemas.microsoft.com/office/drawing/2014/main" id="{EDC298C4-6EBA-42E2-AED5-2894296003BB}"/>
              </a:ext>
            </a:extLst>
          </p:cNvPr>
          <p:cNvSpPr txBox="1">
            <a:spLocks noChangeArrowheads="1"/>
          </p:cNvSpPr>
          <p:nvPr/>
        </p:nvSpPr>
        <p:spPr bwMode="auto">
          <a:xfrm>
            <a:off x="5292725" y="5070475"/>
            <a:ext cx="446088"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a:solidFill>
                  <a:srgbClr val="0066CC"/>
                </a:solidFill>
                <a:latin typeface="Ubuntu" charset="0"/>
                <a:cs typeface="Ubuntu" charset="0"/>
              </a:rPr>
              <a:t>–</a:t>
            </a:r>
          </a:p>
        </p:txBody>
      </p:sp>
      <p:sp>
        <p:nvSpPr>
          <p:cNvPr id="38948" name="Text Box 36">
            <a:extLst>
              <a:ext uri="{FF2B5EF4-FFF2-40B4-BE49-F238E27FC236}">
                <a16:creationId xmlns:a16="http://schemas.microsoft.com/office/drawing/2014/main" id="{1DF7AACF-C163-4162-8321-85157AC3383B}"/>
              </a:ext>
            </a:extLst>
          </p:cNvPr>
          <p:cNvSpPr txBox="1">
            <a:spLocks noChangeArrowheads="1"/>
          </p:cNvSpPr>
          <p:nvPr/>
        </p:nvSpPr>
        <p:spPr bwMode="auto">
          <a:xfrm>
            <a:off x="5219700" y="4638675"/>
            <a:ext cx="446088"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a:solidFill>
                  <a:srgbClr val="0066CC"/>
                </a:solidFill>
                <a:latin typeface="Ubuntu" charset="0"/>
                <a:cs typeface="Ubuntu" charset="0"/>
              </a:rPr>
              <a:t>–</a:t>
            </a:r>
          </a:p>
        </p:txBody>
      </p:sp>
      <p:sp>
        <p:nvSpPr>
          <p:cNvPr id="38949" name="Text Box 37">
            <a:extLst>
              <a:ext uri="{FF2B5EF4-FFF2-40B4-BE49-F238E27FC236}">
                <a16:creationId xmlns:a16="http://schemas.microsoft.com/office/drawing/2014/main" id="{7344D4E8-3A9E-4262-967C-D867498EB65C}"/>
              </a:ext>
            </a:extLst>
          </p:cNvPr>
          <p:cNvSpPr txBox="1">
            <a:spLocks noChangeArrowheads="1"/>
          </p:cNvSpPr>
          <p:nvPr/>
        </p:nvSpPr>
        <p:spPr bwMode="auto">
          <a:xfrm>
            <a:off x="4392613" y="1865312"/>
            <a:ext cx="446087"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a:solidFill>
                  <a:srgbClr val="0066CC"/>
                </a:solidFill>
                <a:latin typeface="Ubuntu" charset="0"/>
                <a:cs typeface="Ubuntu" charset="0"/>
              </a:rPr>
              <a:t>–</a:t>
            </a:r>
          </a:p>
        </p:txBody>
      </p:sp>
      <p:sp>
        <p:nvSpPr>
          <p:cNvPr id="38950" name="Text Box 38">
            <a:extLst>
              <a:ext uri="{FF2B5EF4-FFF2-40B4-BE49-F238E27FC236}">
                <a16:creationId xmlns:a16="http://schemas.microsoft.com/office/drawing/2014/main" id="{95E51EF1-C8E5-47C6-99FC-03ED3EAAECE7}"/>
              </a:ext>
            </a:extLst>
          </p:cNvPr>
          <p:cNvSpPr txBox="1">
            <a:spLocks noChangeArrowheads="1"/>
          </p:cNvSpPr>
          <p:nvPr/>
        </p:nvSpPr>
        <p:spPr bwMode="auto">
          <a:xfrm>
            <a:off x="7920038" y="2117725"/>
            <a:ext cx="446087"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a:solidFill>
                  <a:srgbClr val="0066CC"/>
                </a:solidFill>
                <a:latin typeface="Ubuntu" charset="0"/>
                <a:cs typeface="Ubuntu" charset="0"/>
              </a:rPr>
              <a:t>–</a:t>
            </a:r>
          </a:p>
        </p:txBody>
      </p:sp>
      <p:sp>
        <p:nvSpPr>
          <p:cNvPr id="38951" name="Text Box 39">
            <a:extLst>
              <a:ext uri="{FF2B5EF4-FFF2-40B4-BE49-F238E27FC236}">
                <a16:creationId xmlns:a16="http://schemas.microsoft.com/office/drawing/2014/main" id="{F2BA7D3F-4C87-4217-8D4B-505F47581C7A}"/>
              </a:ext>
            </a:extLst>
          </p:cNvPr>
          <p:cNvSpPr txBox="1">
            <a:spLocks noChangeArrowheads="1"/>
          </p:cNvSpPr>
          <p:nvPr/>
        </p:nvSpPr>
        <p:spPr bwMode="auto">
          <a:xfrm>
            <a:off x="5767388" y="2851150"/>
            <a:ext cx="446087"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a:solidFill>
                  <a:srgbClr val="0066CC"/>
                </a:solidFill>
                <a:latin typeface="Ubuntu" charset="0"/>
                <a:cs typeface="Ubuntu" charset="0"/>
              </a:rPr>
              <a:t>–</a:t>
            </a:r>
          </a:p>
        </p:txBody>
      </p:sp>
      <p:sp>
        <p:nvSpPr>
          <p:cNvPr id="38952" name="Text Box 40">
            <a:extLst>
              <a:ext uri="{FF2B5EF4-FFF2-40B4-BE49-F238E27FC236}">
                <a16:creationId xmlns:a16="http://schemas.microsoft.com/office/drawing/2014/main" id="{448BE78B-BA6C-4060-8A25-FDDAD587E085}"/>
              </a:ext>
            </a:extLst>
          </p:cNvPr>
          <p:cNvSpPr txBox="1">
            <a:spLocks noChangeArrowheads="1"/>
          </p:cNvSpPr>
          <p:nvPr/>
        </p:nvSpPr>
        <p:spPr bwMode="auto">
          <a:xfrm>
            <a:off x="6659563" y="3630612"/>
            <a:ext cx="446087"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a:solidFill>
                  <a:srgbClr val="0066CC"/>
                </a:solidFill>
                <a:latin typeface="Ubuntu" charset="0"/>
                <a:cs typeface="Ubuntu" charset="0"/>
              </a:rPr>
              <a:t>–</a:t>
            </a:r>
          </a:p>
        </p:txBody>
      </p:sp>
      <p:sp>
        <p:nvSpPr>
          <p:cNvPr id="38953" name="Text Box 41">
            <a:extLst>
              <a:ext uri="{FF2B5EF4-FFF2-40B4-BE49-F238E27FC236}">
                <a16:creationId xmlns:a16="http://schemas.microsoft.com/office/drawing/2014/main" id="{A64817CD-26DE-4581-9AF1-11B2DEC17663}"/>
              </a:ext>
            </a:extLst>
          </p:cNvPr>
          <p:cNvSpPr txBox="1">
            <a:spLocks noChangeArrowheads="1"/>
          </p:cNvSpPr>
          <p:nvPr/>
        </p:nvSpPr>
        <p:spPr bwMode="auto">
          <a:xfrm>
            <a:off x="6659563" y="3630612"/>
            <a:ext cx="446087"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a:solidFill>
                  <a:srgbClr val="0066CC"/>
                </a:solidFill>
                <a:latin typeface="Ubuntu" charset="0"/>
                <a:cs typeface="Ubuntu" charset="0"/>
              </a:rPr>
              <a:t>–</a:t>
            </a:r>
          </a:p>
        </p:txBody>
      </p:sp>
      <p:sp>
        <p:nvSpPr>
          <p:cNvPr id="38954" name="Text Box 42">
            <a:extLst>
              <a:ext uri="{FF2B5EF4-FFF2-40B4-BE49-F238E27FC236}">
                <a16:creationId xmlns:a16="http://schemas.microsoft.com/office/drawing/2014/main" id="{07AABDF3-A771-4D58-A33D-0853AEA7A9F0}"/>
              </a:ext>
            </a:extLst>
          </p:cNvPr>
          <p:cNvSpPr txBox="1">
            <a:spLocks noChangeArrowheads="1"/>
          </p:cNvSpPr>
          <p:nvPr/>
        </p:nvSpPr>
        <p:spPr bwMode="auto">
          <a:xfrm>
            <a:off x="4392613" y="2730500"/>
            <a:ext cx="446087"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a:solidFill>
                  <a:srgbClr val="0066CC"/>
                </a:solidFill>
                <a:latin typeface="Ubuntu" charset="0"/>
                <a:cs typeface="Ubuntu" charset="0"/>
              </a:rPr>
              <a:t>–</a:t>
            </a:r>
          </a:p>
        </p:txBody>
      </p:sp>
      <p:sp>
        <p:nvSpPr>
          <p:cNvPr id="38955" name="Oval 43">
            <a:extLst>
              <a:ext uri="{FF2B5EF4-FFF2-40B4-BE49-F238E27FC236}">
                <a16:creationId xmlns:a16="http://schemas.microsoft.com/office/drawing/2014/main" id="{2F70FB22-3EAA-48CD-9CA1-2444AB2C1569}"/>
              </a:ext>
            </a:extLst>
          </p:cNvPr>
          <p:cNvSpPr>
            <a:spLocks noChangeArrowheads="1"/>
          </p:cNvSpPr>
          <p:nvPr/>
        </p:nvSpPr>
        <p:spPr bwMode="auto">
          <a:xfrm>
            <a:off x="6146800" y="4084637"/>
            <a:ext cx="122238" cy="122238"/>
          </a:xfrm>
          <a:prstGeom prst="ellipse">
            <a:avLst/>
          </a:prstGeom>
          <a:solidFill>
            <a:srgbClr val="3DEB3D"/>
          </a:solidFill>
          <a:ln w="18360"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8956" name="Text Box 44">
            <a:extLst>
              <a:ext uri="{FF2B5EF4-FFF2-40B4-BE49-F238E27FC236}">
                <a16:creationId xmlns:a16="http://schemas.microsoft.com/office/drawing/2014/main" id="{8F06053F-55E0-42A2-832E-90F57E3DDB33}"/>
              </a:ext>
            </a:extLst>
          </p:cNvPr>
          <p:cNvSpPr txBox="1">
            <a:spLocks noChangeArrowheads="1"/>
          </p:cNvSpPr>
          <p:nvPr/>
        </p:nvSpPr>
        <p:spPr bwMode="auto">
          <a:xfrm>
            <a:off x="6659563" y="3341687"/>
            <a:ext cx="446087"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a:solidFill>
                  <a:srgbClr val="0066CC"/>
                </a:solidFill>
                <a:latin typeface="Ubuntu" charset="0"/>
                <a:cs typeface="Ubuntu" charset="0"/>
              </a:rPr>
              <a:t>–</a:t>
            </a:r>
          </a:p>
        </p:txBody>
      </p:sp>
      <p:sp>
        <p:nvSpPr>
          <p:cNvPr id="38957" name="Text Box 45">
            <a:extLst>
              <a:ext uri="{FF2B5EF4-FFF2-40B4-BE49-F238E27FC236}">
                <a16:creationId xmlns:a16="http://schemas.microsoft.com/office/drawing/2014/main" id="{85CBE8BE-F84B-41F6-AE5B-B881551D419F}"/>
              </a:ext>
            </a:extLst>
          </p:cNvPr>
          <p:cNvSpPr txBox="1">
            <a:spLocks noChangeArrowheads="1"/>
          </p:cNvSpPr>
          <p:nvPr/>
        </p:nvSpPr>
        <p:spPr bwMode="auto">
          <a:xfrm>
            <a:off x="5472113" y="3090862"/>
            <a:ext cx="446087"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a:solidFill>
                  <a:srgbClr val="0066CC"/>
                </a:solidFill>
                <a:latin typeface="Ubuntu" charset="0"/>
                <a:cs typeface="Ubuntu" charset="0"/>
              </a:rPr>
              <a:t>–</a:t>
            </a:r>
          </a:p>
        </p:txBody>
      </p:sp>
      <p:sp>
        <p:nvSpPr>
          <p:cNvPr id="38958" name="Text Box 46">
            <a:extLst>
              <a:ext uri="{FF2B5EF4-FFF2-40B4-BE49-F238E27FC236}">
                <a16:creationId xmlns:a16="http://schemas.microsoft.com/office/drawing/2014/main" id="{05D79D26-9A8B-4A44-827A-9BEF15E274ED}"/>
              </a:ext>
            </a:extLst>
          </p:cNvPr>
          <p:cNvSpPr txBox="1">
            <a:spLocks noChangeArrowheads="1"/>
          </p:cNvSpPr>
          <p:nvPr/>
        </p:nvSpPr>
        <p:spPr bwMode="auto">
          <a:xfrm>
            <a:off x="5367338" y="6249987"/>
            <a:ext cx="1993900"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dirty="0">
                <a:latin typeface="+mn-lt"/>
              </a:rPr>
              <a:t>k is too large!</a:t>
            </a:r>
          </a:p>
        </p:txBody>
      </p:sp>
      <p:sp>
        <p:nvSpPr>
          <p:cNvPr id="38959" name="Text Box 47">
            <a:extLst>
              <a:ext uri="{FF2B5EF4-FFF2-40B4-BE49-F238E27FC236}">
                <a16:creationId xmlns:a16="http://schemas.microsoft.com/office/drawing/2014/main" id="{9171F7A4-DDEC-459D-BA70-6FCC7629A9D3}"/>
              </a:ext>
            </a:extLst>
          </p:cNvPr>
          <p:cNvSpPr txBox="1">
            <a:spLocks noChangeArrowheads="1"/>
          </p:cNvSpPr>
          <p:nvPr/>
        </p:nvSpPr>
        <p:spPr bwMode="auto">
          <a:xfrm>
            <a:off x="5111750" y="1649412"/>
            <a:ext cx="446088"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a:solidFill>
                  <a:srgbClr val="0066CC"/>
                </a:solidFill>
                <a:latin typeface="Ubuntu" charset="0"/>
                <a:cs typeface="Ubuntu" charset="0"/>
              </a:rPr>
              <a:t>–</a:t>
            </a:r>
          </a:p>
        </p:txBody>
      </p:sp>
      <p:sp>
        <p:nvSpPr>
          <p:cNvPr id="38960" name="Text Box 48">
            <a:extLst>
              <a:ext uri="{FF2B5EF4-FFF2-40B4-BE49-F238E27FC236}">
                <a16:creationId xmlns:a16="http://schemas.microsoft.com/office/drawing/2014/main" id="{77DD2C95-0F82-4E1C-A209-FCDEF96C2646}"/>
              </a:ext>
            </a:extLst>
          </p:cNvPr>
          <p:cNvSpPr txBox="1">
            <a:spLocks noChangeArrowheads="1"/>
          </p:cNvSpPr>
          <p:nvPr/>
        </p:nvSpPr>
        <p:spPr bwMode="auto">
          <a:xfrm>
            <a:off x="4824413" y="2009775"/>
            <a:ext cx="446087"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a:solidFill>
                  <a:srgbClr val="0066CC"/>
                </a:solidFill>
                <a:latin typeface="Ubuntu" charset="0"/>
                <a:cs typeface="Ubuntu" charset="0"/>
              </a:rPr>
              <a:t>–</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7" name="Rectangle 1">
            <a:extLst>
              <a:ext uri="{FF2B5EF4-FFF2-40B4-BE49-F238E27FC236}">
                <a16:creationId xmlns:a16="http://schemas.microsoft.com/office/drawing/2014/main" id="{9D7D9A76-D21C-4680-82D9-B52C0116912E}"/>
              </a:ext>
            </a:extLst>
          </p:cNvPr>
          <p:cNvSpPr>
            <a:spLocks noGrp="1" noChangeArrowheads="1"/>
          </p:cNvSpPr>
          <p:nvPr>
            <p:ph type="title"/>
          </p:nvPr>
        </p:nvSpPr>
        <p:spPr/>
        <p:txBody>
          <a:bodyPr/>
          <a:lstStyle/>
          <a:p>
            <a:r>
              <a:rPr lang="en-US" altLang="en-US"/>
              <a:t>Scaling issues</a:t>
            </a:r>
          </a:p>
        </p:txBody>
      </p:sp>
      <p:sp>
        <p:nvSpPr>
          <p:cNvPr id="39938" name="Rectangle 2">
            <a:extLst>
              <a:ext uri="{FF2B5EF4-FFF2-40B4-BE49-F238E27FC236}">
                <a16:creationId xmlns:a16="http://schemas.microsoft.com/office/drawing/2014/main" id="{69EAB09C-32A0-41E8-9099-7C095D19CE70}"/>
              </a:ext>
            </a:extLst>
          </p:cNvPr>
          <p:cNvSpPr>
            <a:spLocks noGrp="1" noChangeArrowheads="1"/>
          </p:cNvSpPr>
          <p:nvPr>
            <p:ph idx="1"/>
          </p:nvPr>
        </p:nvSpPr>
        <p:spPr/>
        <p:txBody>
          <a:bodyPr/>
          <a:lstStyle/>
          <a:p>
            <a:pPr marL="0" indent="0">
              <a:buNone/>
            </a:pPr>
            <a:r>
              <a:rPr lang="en-US" altLang="en-US" dirty="0"/>
              <a:t>Attributes may have to be scaled to prevent distance measures from being dominated by one of the attributes</a:t>
            </a:r>
          </a:p>
          <a:p>
            <a:pPr marL="0" indent="0">
              <a:buNone/>
            </a:pPr>
            <a:endParaRPr lang="en-US" altLang="en-US" dirty="0"/>
          </a:p>
          <a:p>
            <a:pPr marL="0" indent="0">
              <a:buNone/>
            </a:pPr>
            <a:r>
              <a:rPr lang="en-US" altLang="en-US" b="1" dirty="0"/>
              <a:t>Example</a:t>
            </a:r>
            <a:r>
              <a:rPr lang="en-US" altLang="en-US" dirty="0"/>
              <a:t>:</a:t>
            </a:r>
          </a:p>
          <a:p>
            <a:pPr lvl="1"/>
            <a:r>
              <a:rPr lang="en-US" altLang="en-US" dirty="0"/>
              <a:t> height of a person may vary from 1.5m to 1.8m</a:t>
            </a:r>
          </a:p>
          <a:p>
            <a:pPr lvl="1"/>
            <a:r>
              <a:rPr lang="en-US" altLang="en-US" dirty="0"/>
              <a:t> weight of a person may vary from 90lb to 300lb</a:t>
            </a:r>
          </a:p>
          <a:p>
            <a:pPr lvl="1"/>
            <a:r>
              <a:rPr lang="en-US" altLang="en-US" dirty="0"/>
              <a:t> income of a person may vary from $10K to $1M</a:t>
            </a:r>
          </a:p>
          <a:p>
            <a:pPr marL="342900" lvl="1" indent="0">
              <a:buNone/>
            </a:pPr>
            <a:r>
              <a:rPr lang="en-US" altLang="en-US" dirty="0"/>
              <a:t> Income will dominate Euclidean distance!</a:t>
            </a:r>
          </a:p>
          <a:p>
            <a:pPr marL="0" indent="0">
              <a:buNone/>
            </a:pPr>
            <a:endParaRPr lang="en-US" altLang="en-US" dirty="0"/>
          </a:p>
          <a:p>
            <a:pPr marL="0" indent="0">
              <a:buNone/>
            </a:pPr>
            <a:r>
              <a:rPr lang="en-US" altLang="en-US" b="1" dirty="0"/>
              <a:t>Solution</a:t>
            </a:r>
            <a:r>
              <a:rPr lang="en-US" altLang="en-US" dirty="0"/>
              <a:t>: scaling/standardization (Z-Score)</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3630412-BBF2-4E63-80AB-6DFE237D3CF9}"/>
                  </a:ext>
                </a:extLst>
              </p:cNvPr>
              <p:cNvSpPr txBox="1"/>
              <p:nvPr/>
            </p:nvSpPr>
            <p:spPr>
              <a:xfrm>
                <a:off x="3657600" y="5429322"/>
                <a:ext cx="1458412" cy="7476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𝑧</m:t>
                      </m:r>
                      <m:r>
                        <a:rPr lang="en-US" b="0" i="1" smtClean="0">
                          <a:solidFill>
                            <a:schemeClr val="tx1"/>
                          </a:solidFill>
                          <a:latin typeface="Cambria Math" panose="02040503050406030204" pitchFamily="18" charset="0"/>
                        </a:rPr>
                        <m:t>= </m:t>
                      </m:r>
                      <m:f>
                        <m:fPr>
                          <m:ctrlPr>
                            <a:rPr lang="en-US" b="0" i="1" smtClean="0">
                              <a:solidFill>
                                <a:schemeClr val="tx1"/>
                              </a:solidFill>
                              <a:latin typeface="Cambria Math" panose="02040503050406030204" pitchFamily="18" charset="0"/>
                            </a:rPr>
                          </m:ctrlPr>
                        </m:fPr>
                        <m:num>
                          <m:r>
                            <a:rPr lang="en-US" b="0" i="1" smtClean="0">
                              <a:solidFill>
                                <a:schemeClr val="tx1"/>
                              </a:solidFill>
                              <a:latin typeface="Cambria Math" panose="02040503050406030204" pitchFamily="18" charset="0"/>
                            </a:rPr>
                            <m:t>𝑥</m:t>
                          </m:r>
                          <m:r>
                            <a:rPr lang="en-US" b="0" i="1" smtClean="0">
                              <a:solidFill>
                                <a:schemeClr val="tx1"/>
                              </a:solidFill>
                              <a:latin typeface="Cambria Math" panose="02040503050406030204" pitchFamily="18" charset="0"/>
                            </a:rPr>
                            <m:t>−</m:t>
                          </m:r>
                          <m:acc>
                            <m:accPr>
                              <m:chr m:val="̅"/>
                              <m:ctrlPr>
                                <a:rPr lang="en-US" b="0" i="1" smtClean="0">
                                  <a:solidFill>
                                    <a:schemeClr val="tx1"/>
                                  </a:solidFill>
                                  <a:latin typeface="Cambria Math" panose="02040503050406030204" pitchFamily="18" charset="0"/>
                                </a:rPr>
                              </m:ctrlPr>
                            </m:accPr>
                            <m:e>
                              <m:r>
                                <a:rPr lang="en-US" b="0" i="1" smtClean="0">
                                  <a:solidFill>
                                    <a:schemeClr val="tx1"/>
                                  </a:solidFill>
                                  <a:latin typeface="Cambria Math" panose="02040503050406030204" pitchFamily="18" charset="0"/>
                                </a:rPr>
                                <m:t>𝑥</m:t>
                              </m:r>
                            </m:e>
                          </m:acc>
                        </m:num>
                        <m:den>
                          <m:r>
                            <a:rPr lang="en-US" b="0" i="1" smtClean="0">
                              <a:solidFill>
                                <a:schemeClr val="tx1"/>
                              </a:solidFill>
                              <a:latin typeface="Cambria Math" panose="02040503050406030204" pitchFamily="18" charset="0"/>
                            </a:rPr>
                            <m:t>𝑠𝑑</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𝑥</m:t>
                          </m:r>
                          <m:r>
                            <a:rPr lang="en-US" b="0" i="1" smtClean="0">
                              <a:solidFill>
                                <a:schemeClr val="tx1"/>
                              </a:solidFill>
                              <a:latin typeface="Cambria Math" panose="02040503050406030204" pitchFamily="18" charset="0"/>
                            </a:rPr>
                            <m:t>)</m:t>
                          </m:r>
                        </m:den>
                      </m:f>
                    </m:oMath>
                  </m:oMathPara>
                </a14:m>
                <a:endParaRPr lang="en-US" dirty="0"/>
              </a:p>
            </p:txBody>
          </p:sp>
        </mc:Choice>
        <mc:Fallback xmlns="">
          <p:sp>
            <p:nvSpPr>
              <p:cNvPr id="4" name="TextBox 3">
                <a:extLst>
                  <a:ext uri="{FF2B5EF4-FFF2-40B4-BE49-F238E27FC236}">
                    <a16:creationId xmlns:a16="http://schemas.microsoft.com/office/drawing/2014/main" id="{33630412-BBF2-4E63-80AB-6DFE237D3CF9}"/>
                  </a:ext>
                </a:extLst>
              </p:cNvPr>
              <p:cNvSpPr txBox="1">
                <a:spLocks noRot="1" noChangeAspect="1" noMove="1" noResize="1" noEditPoints="1" noAdjustHandles="1" noChangeArrowheads="1" noChangeShapeType="1" noTextEdit="1"/>
              </p:cNvSpPr>
              <p:nvPr/>
            </p:nvSpPr>
            <p:spPr>
              <a:xfrm>
                <a:off x="3657600" y="5429322"/>
                <a:ext cx="1458412" cy="747641"/>
              </a:xfrm>
              <a:prstGeom prst="rect">
                <a:avLst/>
              </a:prstGeom>
              <a:blipFill>
                <a:blip r:embed="rId3"/>
                <a:stretch>
                  <a:fillRect/>
                </a:stretch>
              </a:blipFill>
            </p:spPr>
            <p:txBody>
              <a:bodyPr/>
              <a:lstStyle/>
              <a:p>
                <a:r>
                  <a:rPr lang="en-US">
                    <a:noFill/>
                  </a:rPr>
                  <a:t> </a:t>
                </a:r>
              </a:p>
            </p:txBody>
          </p:sp>
        </mc:Fallback>
      </mc:AlternateContent>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a:extLst>
              <a:ext uri="{FF2B5EF4-FFF2-40B4-BE49-F238E27FC236}">
                <a16:creationId xmlns:a16="http://schemas.microsoft.com/office/drawing/2014/main" id="{A0BB7E24-52F4-4AE7-AE2E-66A3F0655ECA}"/>
              </a:ext>
            </a:extLst>
          </p:cNvPr>
          <p:cNvSpPr>
            <a:spLocks noGrp="1" noChangeArrowheads="1"/>
          </p:cNvSpPr>
          <p:nvPr>
            <p:ph type="title"/>
          </p:nvPr>
        </p:nvSpPr>
        <p:spPr/>
        <p:txBody>
          <a:bodyPr/>
          <a:lstStyle/>
          <a:p>
            <a:r>
              <a:rPr lang="en-US" altLang="en-US"/>
              <a:t>Nearest neighbor Classification…</a:t>
            </a:r>
          </a:p>
        </p:txBody>
      </p:sp>
      <p:sp>
        <p:nvSpPr>
          <p:cNvPr id="40962" name="Rectangle 2">
            <a:extLst>
              <a:ext uri="{FF2B5EF4-FFF2-40B4-BE49-F238E27FC236}">
                <a16:creationId xmlns:a16="http://schemas.microsoft.com/office/drawing/2014/main" id="{114E93B0-2772-40E0-ACF5-16E2072DD18C}"/>
              </a:ext>
            </a:extLst>
          </p:cNvPr>
          <p:cNvSpPr>
            <a:spLocks noGrp="1" noChangeArrowheads="1"/>
          </p:cNvSpPr>
          <p:nvPr>
            <p:ph idx="1"/>
          </p:nvPr>
        </p:nvSpPr>
        <p:spPr>
          <a:xfrm>
            <a:off x="658019" y="1496220"/>
            <a:ext cx="7886700" cy="1865312"/>
          </a:xfrm>
        </p:spPr>
        <p:txBody>
          <a:bodyPr>
            <a:normAutofit fontScale="92500" lnSpcReduction="20000"/>
          </a:bodyPr>
          <a:lstStyle/>
          <a:p>
            <a:pPr marL="0" indent="0">
              <a:buNone/>
            </a:pPr>
            <a:r>
              <a:rPr lang="en-US" altLang="en-US" dirty="0"/>
              <a:t>k-NN classifiers are lazy learners </a:t>
            </a:r>
          </a:p>
          <a:p>
            <a:pPr lvl="1"/>
            <a:r>
              <a:rPr lang="en-US" altLang="en-US" dirty="0"/>
              <a:t>It does not build models explicitly (unlike eager learners such as decision trees).</a:t>
            </a:r>
          </a:p>
          <a:p>
            <a:pPr lvl="1"/>
            <a:r>
              <a:rPr lang="en-US" altLang="en-US" dirty="0"/>
              <a:t>Needs to store all the training data.</a:t>
            </a:r>
          </a:p>
          <a:p>
            <a:pPr lvl="1"/>
            <a:r>
              <a:rPr lang="en-US" altLang="en-US" dirty="0"/>
              <a:t>Classifying unknown records are relatively expensive (find the k-nearest neighbors). Space partitioning data structures like k-d trees can help.</a:t>
            </a:r>
          </a:p>
          <a:p>
            <a:pPr marL="0" indent="0">
              <a:buNone/>
            </a:pPr>
            <a:endParaRPr lang="en-US" altLang="en-US" b="1" dirty="0"/>
          </a:p>
          <a:p>
            <a:pPr marL="0" indent="0">
              <a:buNone/>
            </a:pPr>
            <a:r>
              <a:rPr lang="en-US" altLang="en-US" b="1" dirty="0"/>
              <a:t>Advantage</a:t>
            </a:r>
            <a:r>
              <a:rPr lang="en-US" altLang="en-US" dirty="0"/>
              <a:t>: Can create arbitrary non-linear decision boundaries.</a:t>
            </a:r>
          </a:p>
        </p:txBody>
      </p:sp>
      <p:sp>
        <p:nvSpPr>
          <p:cNvPr id="40963" name="Text Box 3">
            <a:extLst>
              <a:ext uri="{FF2B5EF4-FFF2-40B4-BE49-F238E27FC236}">
                <a16:creationId xmlns:a16="http://schemas.microsoft.com/office/drawing/2014/main" id="{6760C651-3A1F-419E-ABEC-D9D07325150A}"/>
              </a:ext>
            </a:extLst>
          </p:cNvPr>
          <p:cNvSpPr txBox="1">
            <a:spLocks noChangeArrowheads="1"/>
          </p:cNvSpPr>
          <p:nvPr/>
        </p:nvSpPr>
        <p:spPr bwMode="auto">
          <a:xfrm>
            <a:off x="5414963" y="6048375"/>
            <a:ext cx="333375"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a:t>x</a:t>
            </a:r>
          </a:p>
        </p:txBody>
      </p:sp>
      <p:sp>
        <p:nvSpPr>
          <p:cNvPr id="40964" name="Text Box 4">
            <a:extLst>
              <a:ext uri="{FF2B5EF4-FFF2-40B4-BE49-F238E27FC236}">
                <a16:creationId xmlns:a16="http://schemas.microsoft.com/office/drawing/2014/main" id="{36C377ED-798C-4C79-AF1A-9D51B42F0D64}"/>
              </a:ext>
            </a:extLst>
          </p:cNvPr>
          <p:cNvSpPr txBox="1">
            <a:spLocks noChangeArrowheads="1"/>
          </p:cNvSpPr>
          <p:nvPr/>
        </p:nvSpPr>
        <p:spPr bwMode="auto">
          <a:xfrm rot="16200000">
            <a:off x="2115344" y="3440906"/>
            <a:ext cx="333375"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a:t>y</a:t>
            </a:r>
          </a:p>
        </p:txBody>
      </p:sp>
      <p:sp>
        <p:nvSpPr>
          <p:cNvPr id="40965" name="Line 5">
            <a:extLst>
              <a:ext uri="{FF2B5EF4-FFF2-40B4-BE49-F238E27FC236}">
                <a16:creationId xmlns:a16="http://schemas.microsoft.com/office/drawing/2014/main" id="{9EA65BBD-FF1A-47A9-8EC6-3B46AE0586BC}"/>
              </a:ext>
            </a:extLst>
          </p:cNvPr>
          <p:cNvSpPr>
            <a:spLocks noChangeShapeType="1"/>
          </p:cNvSpPr>
          <p:nvPr/>
        </p:nvSpPr>
        <p:spPr bwMode="auto">
          <a:xfrm>
            <a:off x="2343150" y="6110288"/>
            <a:ext cx="3403600" cy="1587"/>
          </a:xfrm>
          <a:prstGeom prst="line">
            <a:avLst/>
          </a:prstGeom>
          <a:noFill/>
          <a:ln w="18360"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0966" name="Line 6">
            <a:extLst>
              <a:ext uri="{FF2B5EF4-FFF2-40B4-BE49-F238E27FC236}">
                <a16:creationId xmlns:a16="http://schemas.microsoft.com/office/drawing/2014/main" id="{0315CD4E-9CE0-4F9D-88CA-378C3623627A}"/>
              </a:ext>
            </a:extLst>
          </p:cNvPr>
          <p:cNvSpPr>
            <a:spLocks noChangeShapeType="1"/>
          </p:cNvSpPr>
          <p:nvPr/>
        </p:nvSpPr>
        <p:spPr bwMode="auto">
          <a:xfrm flipV="1">
            <a:off x="2617788" y="3509963"/>
            <a:ext cx="1587" cy="2747962"/>
          </a:xfrm>
          <a:prstGeom prst="line">
            <a:avLst/>
          </a:prstGeom>
          <a:noFill/>
          <a:ln w="18360"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0967" name="Text Box 7">
            <a:extLst>
              <a:ext uri="{FF2B5EF4-FFF2-40B4-BE49-F238E27FC236}">
                <a16:creationId xmlns:a16="http://schemas.microsoft.com/office/drawing/2014/main" id="{85557ED1-F455-4143-9789-C2B1768BED24}"/>
              </a:ext>
            </a:extLst>
          </p:cNvPr>
          <p:cNvSpPr txBox="1">
            <a:spLocks noChangeArrowheads="1"/>
          </p:cNvSpPr>
          <p:nvPr/>
        </p:nvSpPr>
        <p:spPr bwMode="auto">
          <a:xfrm>
            <a:off x="3970338" y="4164013"/>
            <a:ext cx="446087"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a:solidFill>
                  <a:srgbClr val="FF0000"/>
                </a:solidFill>
              </a:rPr>
              <a:t>+</a:t>
            </a:r>
          </a:p>
        </p:txBody>
      </p:sp>
      <p:sp>
        <p:nvSpPr>
          <p:cNvPr id="40968" name="Text Box 8">
            <a:extLst>
              <a:ext uri="{FF2B5EF4-FFF2-40B4-BE49-F238E27FC236}">
                <a16:creationId xmlns:a16="http://schemas.microsoft.com/office/drawing/2014/main" id="{43C68439-B34B-44D3-9DED-C2917A0377A0}"/>
              </a:ext>
            </a:extLst>
          </p:cNvPr>
          <p:cNvSpPr txBox="1">
            <a:spLocks noChangeArrowheads="1"/>
          </p:cNvSpPr>
          <p:nvPr/>
        </p:nvSpPr>
        <p:spPr bwMode="auto">
          <a:xfrm>
            <a:off x="4402138" y="3695700"/>
            <a:ext cx="446087"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a:solidFill>
                  <a:srgbClr val="FF0000"/>
                </a:solidFill>
              </a:rPr>
              <a:t>+</a:t>
            </a:r>
          </a:p>
        </p:txBody>
      </p:sp>
      <p:sp>
        <p:nvSpPr>
          <p:cNvPr id="40969" name="Text Box 9">
            <a:extLst>
              <a:ext uri="{FF2B5EF4-FFF2-40B4-BE49-F238E27FC236}">
                <a16:creationId xmlns:a16="http://schemas.microsoft.com/office/drawing/2014/main" id="{AC0281AA-9511-4AD7-B8A1-9757765CA8B3}"/>
              </a:ext>
            </a:extLst>
          </p:cNvPr>
          <p:cNvSpPr txBox="1">
            <a:spLocks noChangeArrowheads="1"/>
          </p:cNvSpPr>
          <p:nvPr/>
        </p:nvSpPr>
        <p:spPr bwMode="auto">
          <a:xfrm>
            <a:off x="4259263" y="4164013"/>
            <a:ext cx="446087"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a:solidFill>
                  <a:srgbClr val="FF0000"/>
                </a:solidFill>
              </a:rPr>
              <a:t>+</a:t>
            </a:r>
          </a:p>
        </p:txBody>
      </p:sp>
      <p:sp>
        <p:nvSpPr>
          <p:cNvPr id="40970" name="Text Box 10">
            <a:extLst>
              <a:ext uri="{FF2B5EF4-FFF2-40B4-BE49-F238E27FC236}">
                <a16:creationId xmlns:a16="http://schemas.microsoft.com/office/drawing/2014/main" id="{491AC015-57E1-464D-BA54-375380FDDFE2}"/>
              </a:ext>
            </a:extLst>
          </p:cNvPr>
          <p:cNvSpPr txBox="1">
            <a:spLocks noChangeArrowheads="1"/>
          </p:cNvSpPr>
          <p:nvPr/>
        </p:nvSpPr>
        <p:spPr bwMode="auto">
          <a:xfrm>
            <a:off x="3178175" y="5172075"/>
            <a:ext cx="446088"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a:solidFill>
                  <a:srgbClr val="FF0000"/>
                </a:solidFill>
              </a:rPr>
              <a:t>+</a:t>
            </a:r>
          </a:p>
        </p:txBody>
      </p:sp>
      <p:sp>
        <p:nvSpPr>
          <p:cNvPr id="40971" name="Text Box 11">
            <a:extLst>
              <a:ext uri="{FF2B5EF4-FFF2-40B4-BE49-F238E27FC236}">
                <a16:creationId xmlns:a16="http://schemas.microsoft.com/office/drawing/2014/main" id="{CD377AD1-3DD5-41EC-AA3C-A3820A8CCA40}"/>
              </a:ext>
            </a:extLst>
          </p:cNvPr>
          <p:cNvSpPr txBox="1">
            <a:spLocks noChangeArrowheads="1"/>
          </p:cNvSpPr>
          <p:nvPr/>
        </p:nvSpPr>
        <p:spPr bwMode="auto">
          <a:xfrm>
            <a:off x="3467100" y="5243513"/>
            <a:ext cx="446088"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a:solidFill>
                  <a:srgbClr val="FF0000"/>
                </a:solidFill>
              </a:rPr>
              <a:t>+</a:t>
            </a:r>
          </a:p>
        </p:txBody>
      </p:sp>
      <p:sp>
        <p:nvSpPr>
          <p:cNvPr id="40972" name="Text Box 12">
            <a:extLst>
              <a:ext uri="{FF2B5EF4-FFF2-40B4-BE49-F238E27FC236}">
                <a16:creationId xmlns:a16="http://schemas.microsoft.com/office/drawing/2014/main" id="{183D04EA-A16F-458B-AF48-DD0DF1750BE4}"/>
              </a:ext>
            </a:extLst>
          </p:cNvPr>
          <p:cNvSpPr txBox="1">
            <a:spLocks noChangeArrowheads="1"/>
          </p:cNvSpPr>
          <p:nvPr/>
        </p:nvSpPr>
        <p:spPr bwMode="auto">
          <a:xfrm>
            <a:off x="3143250" y="5459413"/>
            <a:ext cx="446088"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a:solidFill>
                  <a:srgbClr val="FF0000"/>
                </a:solidFill>
              </a:rPr>
              <a:t>+</a:t>
            </a:r>
          </a:p>
        </p:txBody>
      </p:sp>
      <p:sp>
        <p:nvSpPr>
          <p:cNvPr id="40973" name="Text Box 13">
            <a:extLst>
              <a:ext uri="{FF2B5EF4-FFF2-40B4-BE49-F238E27FC236}">
                <a16:creationId xmlns:a16="http://schemas.microsoft.com/office/drawing/2014/main" id="{5EF1B8A4-3580-4A2B-AB3A-B8F0EAE3544B}"/>
              </a:ext>
            </a:extLst>
          </p:cNvPr>
          <p:cNvSpPr txBox="1">
            <a:spLocks noChangeArrowheads="1"/>
          </p:cNvSpPr>
          <p:nvPr/>
        </p:nvSpPr>
        <p:spPr bwMode="auto">
          <a:xfrm>
            <a:off x="3430588" y="5459413"/>
            <a:ext cx="446087"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a:solidFill>
                  <a:srgbClr val="FF0000"/>
                </a:solidFill>
              </a:rPr>
              <a:t>+</a:t>
            </a:r>
          </a:p>
        </p:txBody>
      </p:sp>
      <p:sp>
        <p:nvSpPr>
          <p:cNvPr id="40974" name="Text Box 14">
            <a:extLst>
              <a:ext uri="{FF2B5EF4-FFF2-40B4-BE49-F238E27FC236}">
                <a16:creationId xmlns:a16="http://schemas.microsoft.com/office/drawing/2014/main" id="{45F1AF53-7C83-4C95-9C93-DF39415BF1DA}"/>
              </a:ext>
            </a:extLst>
          </p:cNvPr>
          <p:cNvSpPr txBox="1">
            <a:spLocks noChangeArrowheads="1"/>
          </p:cNvSpPr>
          <p:nvPr/>
        </p:nvSpPr>
        <p:spPr bwMode="auto">
          <a:xfrm>
            <a:off x="3862388" y="4487863"/>
            <a:ext cx="446087"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a:solidFill>
                  <a:srgbClr val="FF0000"/>
                </a:solidFill>
              </a:rPr>
              <a:t>+</a:t>
            </a:r>
          </a:p>
        </p:txBody>
      </p:sp>
      <p:sp>
        <p:nvSpPr>
          <p:cNvPr id="40975" name="Text Box 15">
            <a:extLst>
              <a:ext uri="{FF2B5EF4-FFF2-40B4-BE49-F238E27FC236}">
                <a16:creationId xmlns:a16="http://schemas.microsoft.com/office/drawing/2014/main" id="{FAA30B94-09F3-4BFD-9807-A894CB668C74}"/>
              </a:ext>
            </a:extLst>
          </p:cNvPr>
          <p:cNvSpPr txBox="1">
            <a:spLocks noChangeArrowheads="1"/>
          </p:cNvSpPr>
          <p:nvPr/>
        </p:nvSpPr>
        <p:spPr bwMode="auto">
          <a:xfrm>
            <a:off x="4330700" y="4740275"/>
            <a:ext cx="446088"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a:solidFill>
                  <a:srgbClr val="FF0000"/>
                </a:solidFill>
              </a:rPr>
              <a:t>+</a:t>
            </a:r>
          </a:p>
        </p:txBody>
      </p:sp>
      <p:sp>
        <p:nvSpPr>
          <p:cNvPr id="40976" name="Text Box 16">
            <a:extLst>
              <a:ext uri="{FF2B5EF4-FFF2-40B4-BE49-F238E27FC236}">
                <a16:creationId xmlns:a16="http://schemas.microsoft.com/office/drawing/2014/main" id="{37652585-5886-463A-A523-4FF1B0228D30}"/>
              </a:ext>
            </a:extLst>
          </p:cNvPr>
          <p:cNvSpPr txBox="1">
            <a:spLocks noChangeArrowheads="1"/>
          </p:cNvSpPr>
          <p:nvPr/>
        </p:nvSpPr>
        <p:spPr bwMode="auto">
          <a:xfrm>
            <a:off x="5184775" y="3824288"/>
            <a:ext cx="446088"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a:solidFill>
                  <a:srgbClr val="0066CC"/>
                </a:solidFill>
                <a:latin typeface="Ubuntu" charset="0"/>
                <a:cs typeface="Ubuntu" charset="0"/>
              </a:rPr>
              <a:t>–</a:t>
            </a:r>
          </a:p>
        </p:txBody>
      </p:sp>
      <p:sp>
        <p:nvSpPr>
          <p:cNvPr id="40977" name="Text Box 17">
            <a:extLst>
              <a:ext uri="{FF2B5EF4-FFF2-40B4-BE49-F238E27FC236}">
                <a16:creationId xmlns:a16="http://schemas.microsoft.com/office/drawing/2014/main" id="{31845BFE-0A20-497D-8108-6B1A9947F940}"/>
              </a:ext>
            </a:extLst>
          </p:cNvPr>
          <p:cNvSpPr txBox="1">
            <a:spLocks noChangeArrowheads="1"/>
          </p:cNvSpPr>
          <p:nvPr/>
        </p:nvSpPr>
        <p:spPr bwMode="auto">
          <a:xfrm>
            <a:off x="5435600" y="4545013"/>
            <a:ext cx="446088"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a:solidFill>
                  <a:srgbClr val="0066CC"/>
                </a:solidFill>
                <a:latin typeface="Ubuntu" charset="0"/>
                <a:cs typeface="Ubuntu" charset="0"/>
              </a:rPr>
              <a:t>–</a:t>
            </a:r>
          </a:p>
        </p:txBody>
      </p:sp>
      <p:sp>
        <p:nvSpPr>
          <p:cNvPr id="40978" name="Text Box 18">
            <a:extLst>
              <a:ext uri="{FF2B5EF4-FFF2-40B4-BE49-F238E27FC236}">
                <a16:creationId xmlns:a16="http://schemas.microsoft.com/office/drawing/2014/main" id="{ECB6F70F-A16B-44D3-B68F-D6797DEB024A}"/>
              </a:ext>
            </a:extLst>
          </p:cNvPr>
          <p:cNvSpPr txBox="1">
            <a:spLocks noChangeArrowheads="1"/>
          </p:cNvSpPr>
          <p:nvPr/>
        </p:nvSpPr>
        <p:spPr bwMode="auto">
          <a:xfrm>
            <a:off x="5075238" y="3608388"/>
            <a:ext cx="446087"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a:solidFill>
                  <a:srgbClr val="0066CC"/>
                </a:solidFill>
                <a:latin typeface="Ubuntu" charset="0"/>
                <a:cs typeface="Ubuntu" charset="0"/>
              </a:rPr>
              <a:t>–</a:t>
            </a:r>
          </a:p>
        </p:txBody>
      </p:sp>
      <p:sp>
        <p:nvSpPr>
          <p:cNvPr id="40979" name="Text Box 19">
            <a:extLst>
              <a:ext uri="{FF2B5EF4-FFF2-40B4-BE49-F238E27FC236}">
                <a16:creationId xmlns:a16="http://schemas.microsoft.com/office/drawing/2014/main" id="{B3941F97-3053-4296-B258-3A32960B7070}"/>
              </a:ext>
            </a:extLst>
          </p:cNvPr>
          <p:cNvSpPr txBox="1">
            <a:spLocks noChangeArrowheads="1"/>
          </p:cNvSpPr>
          <p:nvPr/>
        </p:nvSpPr>
        <p:spPr bwMode="auto">
          <a:xfrm>
            <a:off x="4679950" y="4616450"/>
            <a:ext cx="446088"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a:solidFill>
                  <a:srgbClr val="0066CC"/>
                </a:solidFill>
                <a:latin typeface="Ubuntu" charset="0"/>
                <a:cs typeface="Ubuntu" charset="0"/>
              </a:rPr>
              <a:t>–</a:t>
            </a:r>
          </a:p>
        </p:txBody>
      </p:sp>
      <p:sp>
        <p:nvSpPr>
          <p:cNvPr id="40980" name="Text Box 20">
            <a:extLst>
              <a:ext uri="{FF2B5EF4-FFF2-40B4-BE49-F238E27FC236}">
                <a16:creationId xmlns:a16="http://schemas.microsoft.com/office/drawing/2014/main" id="{736CFC9F-6761-458B-8102-CAFB8ABD238B}"/>
              </a:ext>
            </a:extLst>
          </p:cNvPr>
          <p:cNvSpPr txBox="1">
            <a:spLocks noChangeArrowheads="1"/>
          </p:cNvSpPr>
          <p:nvPr/>
        </p:nvSpPr>
        <p:spPr bwMode="auto">
          <a:xfrm>
            <a:off x="5292725" y="4364038"/>
            <a:ext cx="446088"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a:solidFill>
                  <a:srgbClr val="0066CC"/>
                </a:solidFill>
                <a:latin typeface="Ubuntu" charset="0"/>
                <a:cs typeface="Ubuntu" charset="0"/>
              </a:rPr>
              <a:t>–</a:t>
            </a:r>
          </a:p>
        </p:txBody>
      </p:sp>
      <p:sp>
        <p:nvSpPr>
          <p:cNvPr id="40981" name="Text Box 21">
            <a:extLst>
              <a:ext uri="{FF2B5EF4-FFF2-40B4-BE49-F238E27FC236}">
                <a16:creationId xmlns:a16="http://schemas.microsoft.com/office/drawing/2014/main" id="{CDB84384-697B-4DF6-A491-A59056DF9825}"/>
              </a:ext>
            </a:extLst>
          </p:cNvPr>
          <p:cNvSpPr txBox="1">
            <a:spLocks noChangeArrowheads="1"/>
          </p:cNvSpPr>
          <p:nvPr/>
        </p:nvSpPr>
        <p:spPr bwMode="auto">
          <a:xfrm>
            <a:off x="5184775" y="5300663"/>
            <a:ext cx="446088"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a:solidFill>
                  <a:srgbClr val="0066CC"/>
                </a:solidFill>
                <a:latin typeface="Ubuntu" charset="0"/>
                <a:cs typeface="Ubuntu" charset="0"/>
              </a:rPr>
              <a:t>–</a:t>
            </a:r>
          </a:p>
        </p:txBody>
      </p:sp>
      <p:sp>
        <p:nvSpPr>
          <p:cNvPr id="40982" name="Text Box 22">
            <a:extLst>
              <a:ext uri="{FF2B5EF4-FFF2-40B4-BE49-F238E27FC236}">
                <a16:creationId xmlns:a16="http://schemas.microsoft.com/office/drawing/2014/main" id="{D39FFCDD-D1BF-4250-9F3E-247F3A540A73}"/>
              </a:ext>
            </a:extLst>
          </p:cNvPr>
          <p:cNvSpPr txBox="1">
            <a:spLocks noChangeArrowheads="1"/>
          </p:cNvSpPr>
          <p:nvPr/>
        </p:nvSpPr>
        <p:spPr bwMode="auto">
          <a:xfrm>
            <a:off x="2973388" y="4016375"/>
            <a:ext cx="446087"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a:solidFill>
                  <a:srgbClr val="0066CC"/>
                </a:solidFill>
                <a:latin typeface="Ubuntu" charset="0"/>
                <a:cs typeface="Ubuntu" charset="0"/>
              </a:rPr>
              <a:t>–</a:t>
            </a:r>
          </a:p>
        </p:txBody>
      </p:sp>
      <p:sp>
        <p:nvSpPr>
          <p:cNvPr id="40983" name="Text Box 23">
            <a:extLst>
              <a:ext uri="{FF2B5EF4-FFF2-40B4-BE49-F238E27FC236}">
                <a16:creationId xmlns:a16="http://schemas.microsoft.com/office/drawing/2014/main" id="{A7D6567A-962A-43D4-AA84-B748350BCB39}"/>
              </a:ext>
            </a:extLst>
          </p:cNvPr>
          <p:cNvSpPr txBox="1">
            <a:spLocks noChangeArrowheads="1"/>
          </p:cNvSpPr>
          <p:nvPr/>
        </p:nvSpPr>
        <p:spPr bwMode="auto">
          <a:xfrm>
            <a:off x="2952750" y="4471988"/>
            <a:ext cx="446088"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a:solidFill>
                  <a:srgbClr val="0066CC"/>
                </a:solidFill>
                <a:latin typeface="Ubuntu" charset="0"/>
                <a:cs typeface="Ubuntu" charset="0"/>
              </a:rPr>
              <a:t>–</a:t>
            </a:r>
          </a:p>
        </p:txBody>
      </p:sp>
      <p:sp>
        <p:nvSpPr>
          <p:cNvPr id="40984" name="Text Box 24">
            <a:extLst>
              <a:ext uri="{FF2B5EF4-FFF2-40B4-BE49-F238E27FC236}">
                <a16:creationId xmlns:a16="http://schemas.microsoft.com/office/drawing/2014/main" id="{E58C3168-1C91-4D0E-AB53-3FCAAE4E51E5}"/>
              </a:ext>
            </a:extLst>
          </p:cNvPr>
          <p:cNvSpPr txBox="1">
            <a:spLocks noChangeArrowheads="1"/>
          </p:cNvSpPr>
          <p:nvPr/>
        </p:nvSpPr>
        <p:spPr bwMode="auto">
          <a:xfrm>
            <a:off x="3527425" y="3860800"/>
            <a:ext cx="446088"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a:solidFill>
                  <a:srgbClr val="0066CC"/>
                </a:solidFill>
                <a:latin typeface="Ubuntu" charset="0"/>
                <a:cs typeface="Ubuntu" charset="0"/>
              </a:rPr>
              <a:t>–</a:t>
            </a:r>
          </a:p>
        </p:txBody>
      </p:sp>
      <p:sp>
        <p:nvSpPr>
          <p:cNvPr id="40985" name="Text Box 25">
            <a:extLst>
              <a:ext uri="{FF2B5EF4-FFF2-40B4-BE49-F238E27FC236}">
                <a16:creationId xmlns:a16="http://schemas.microsoft.com/office/drawing/2014/main" id="{8977BEE5-2A4C-498D-A309-7EAD3FEC2D17}"/>
              </a:ext>
            </a:extLst>
          </p:cNvPr>
          <p:cNvSpPr txBox="1">
            <a:spLocks noChangeArrowheads="1"/>
          </p:cNvSpPr>
          <p:nvPr/>
        </p:nvSpPr>
        <p:spPr bwMode="auto">
          <a:xfrm>
            <a:off x="3635375" y="4364038"/>
            <a:ext cx="446088"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a:solidFill>
                  <a:srgbClr val="0066CC"/>
                </a:solidFill>
                <a:latin typeface="Ubuntu" charset="0"/>
                <a:cs typeface="Ubuntu" charset="0"/>
              </a:rPr>
              <a:t>–</a:t>
            </a:r>
          </a:p>
        </p:txBody>
      </p:sp>
      <p:sp>
        <p:nvSpPr>
          <p:cNvPr id="40986" name="Text Box 26">
            <a:extLst>
              <a:ext uri="{FF2B5EF4-FFF2-40B4-BE49-F238E27FC236}">
                <a16:creationId xmlns:a16="http://schemas.microsoft.com/office/drawing/2014/main" id="{04BBD7FE-AD9B-4896-9178-013673B98504}"/>
              </a:ext>
            </a:extLst>
          </p:cNvPr>
          <p:cNvSpPr txBox="1">
            <a:spLocks noChangeArrowheads="1"/>
          </p:cNvSpPr>
          <p:nvPr/>
        </p:nvSpPr>
        <p:spPr bwMode="auto">
          <a:xfrm>
            <a:off x="4378325" y="5264150"/>
            <a:ext cx="446088"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a:solidFill>
                  <a:srgbClr val="0066CC"/>
                </a:solidFill>
                <a:latin typeface="Ubuntu" charset="0"/>
                <a:cs typeface="Ubuntu" charset="0"/>
              </a:rPr>
              <a:t>–</a:t>
            </a:r>
          </a:p>
        </p:txBody>
      </p:sp>
      <p:sp>
        <p:nvSpPr>
          <p:cNvPr id="40987" name="Text Box 27">
            <a:extLst>
              <a:ext uri="{FF2B5EF4-FFF2-40B4-BE49-F238E27FC236}">
                <a16:creationId xmlns:a16="http://schemas.microsoft.com/office/drawing/2014/main" id="{ED94E6EF-F7FA-4C51-8F4D-E12AB5C34334}"/>
              </a:ext>
            </a:extLst>
          </p:cNvPr>
          <p:cNvSpPr txBox="1">
            <a:spLocks noChangeArrowheads="1"/>
          </p:cNvSpPr>
          <p:nvPr/>
        </p:nvSpPr>
        <p:spPr bwMode="auto">
          <a:xfrm>
            <a:off x="3816350" y="5264150"/>
            <a:ext cx="446088"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a:solidFill>
                  <a:srgbClr val="0066CC"/>
                </a:solidFill>
                <a:latin typeface="Ubuntu" charset="0"/>
                <a:cs typeface="Ubuntu" charset="0"/>
              </a:rPr>
              <a:t>–</a:t>
            </a:r>
          </a:p>
        </p:txBody>
      </p:sp>
      <p:sp>
        <p:nvSpPr>
          <p:cNvPr id="40988" name="Text Box 28">
            <a:extLst>
              <a:ext uri="{FF2B5EF4-FFF2-40B4-BE49-F238E27FC236}">
                <a16:creationId xmlns:a16="http://schemas.microsoft.com/office/drawing/2014/main" id="{A21F7AA7-FC80-465D-9D14-0953A11E19C1}"/>
              </a:ext>
            </a:extLst>
          </p:cNvPr>
          <p:cNvSpPr txBox="1">
            <a:spLocks noChangeArrowheads="1"/>
          </p:cNvSpPr>
          <p:nvPr/>
        </p:nvSpPr>
        <p:spPr bwMode="auto">
          <a:xfrm>
            <a:off x="3743325" y="4832350"/>
            <a:ext cx="446088"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a:solidFill>
                  <a:srgbClr val="0066CC"/>
                </a:solidFill>
                <a:latin typeface="Ubuntu" charset="0"/>
                <a:cs typeface="Ubuntu" charset="0"/>
              </a:rPr>
              <a:t>–</a:t>
            </a:r>
          </a:p>
        </p:txBody>
      </p:sp>
      <p:sp>
        <p:nvSpPr>
          <p:cNvPr id="40989" name="Text Box 29">
            <a:extLst>
              <a:ext uri="{FF2B5EF4-FFF2-40B4-BE49-F238E27FC236}">
                <a16:creationId xmlns:a16="http://schemas.microsoft.com/office/drawing/2014/main" id="{FDA274F5-179D-44C7-99ED-B703D70BFEAF}"/>
              </a:ext>
            </a:extLst>
          </p:cNvPr>
          <p:cNvSpPr txBox="1">
            <a:spLocks noChangeArrowheads="1"/>
          </p:cNvSpPr>
          <p:nvPr/>
        </p:nvSpPr>
        <p:spPr bwMode="auto">
          <a:xfrm>
            <a:off x="3455988" y="3429000"/>
            <a:ext cx="446087"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a:solidFill>
                  <a:srgbClr val="0066CC"/>
                </a:solidFill>
                <a:latin typeface="Ubuntu" charset="0"/>
                <a:cs typeface="Ubuntu" charset="0"/>
              </a:rPr>
              <a:t>–</a:t>
            </a:r>
          </a:p>
        </p:txBody>
      </p:sp>
      <p:sp>
        <p:nvSpPr>
          <p:cNvPr id="40990" name="Text Box 30">
            <a:extLst>
              <a:ext uri="{FF2B5EF4-FFF2-40B4-BE49-F238E27FC236}">
                <a16:creationId xmlns:a16="http://schemas.microsoft.com/office/drawing/2014/main" id="{C6E5C184-59F0-47E7-AABE-A84014EB0B34}"/>
              </a:ext>
            </a:extLst>
          </p:cNvPr>
          <p:cNvSpPr txBox="1">
            <a:spLocks noChangeArrowheads="1"/>
          </p:cNvSpPr>
          <p:nvPr/>
        </p:nvSpPr>
        <p:spPr bwMode="auto">
          <a:xfrm>
            <a:off x="4824413" y="5048250"/>
            <a:ext cx="446087"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a:solidFill>
                  <a:srgbClr val="0066CC"/>
                </a:solidFill>
                <a:latin typeface="Ubuntu" charset="0"/>
                <a:cs typeface="Ubuntu" charset="0"/>
              </a:rPr>
              <a:t>–</a:t>
            </a:r>
          </a:p>
        </p:txBody>
      </p:sp>
      <p:sp>
        <p:nvSpPr>
          <p:cNvPr id="40991" name="Text Box 31">
            <a:extLst>
              <a:ext uri="{FF2B5EF4-FFF2-40B4-BE49-F238E27FC236}">
                <a16:creationId xmlns:a16="http://schemas.microsoft.com/office/drawing/2014/main" id="{271E2741-EBFA-47CE-B1D2-B158D3D55C8C}"/>
              </a:ext>
            </a:extLst>
          </p:cNvPr>
          <p:cNvSpPr txBox="1">
            <a:spLocks noChangeArrowheads="1"/>
          </p:cNvSpPr>
          <p:nvPr/>
        </p:nvSpPr>
        <p:spPr bwMode="auto">
          <a:xfrm>
            <a:off x="5184775" y="3824288"/>
            <a:ext cx="446088"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a:solidFill>
                  <a:srgbClr val="0066CC"/>
                </a:solidFill>
                <a:latin typeface="Ubuntu" charset="0"/>
                <a:cs typeface="Ubuntu" charset="0"/>
              </a:rPr>
              <a:t>–</a:t>
            </a:r>
          </a:p>
        </p:txBody>
      </p:sp>
      <p:sp>
        <p:nvSpPr>
          <p:cNvPr id="40992" name="Text Box 32">
            <a:extLst>
              <a:ext uri="{FF2B5EF4-FFF2-40B4-BE49-F238E27FC236}">
                <a16:creationId xmlns:a16="http://schemas.microsoft.com/office/drawing/2014/main" id="{F447D397-2523-4874-B3F0-FC564E7048C2}"/>
              </a:ext>
            </a:extLst>
          </p:cNvPr>
          <p:cNvSpPr txBox="1">
            <a:spLocks noChangeArrowheads="1"/>
          </p:cNvSpPr>
          <p:nvPr/>
        </p:nvSpPr>
        <p:spPr bwMode="auto">
          <a:xfrm>
            <a:off x="5184775" y="3824288"/>
            <a:ext cx="446088"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a:solidFill>
                  <a:srgbClr val="0066CC"/>
                </a:solidFill>
                <a:latin typeface="Ubuntu" charset="0"/>
                <a:cs typeface="Ubuntu" charset="0"/>
              </a:rPr>
              <a:t>–</a:t>
            </a:r>
          </a:p>
        </p:txBody>
      </p:sp>
      <p:sp>
        <p:nvSpPr>
          <p:cNvPr id="40993" name="Text Box 33">
            <a:extLst>
              <a:ext uri="{FF2B5EF4-FFF2-40B4-BE49-F238E27FC236}">
                <a16:creationId xmlns:a16="http://schemas.microsoft.com/office/drawing/2014/main" id="{1BEE116A-BF16-4980-B0E5-B910ED86F658}"/>
              </a:ext>
            </a:extLst>
          </p:cNvPr>
          <p:cNvSpPr txBox="1">
            <a:spLocks noChangeArrowheads="1"/>
          </p:cNvSpPr>
          <p:nvPr/>
        </p:nvSpPr>
        <p:spPr bwMode="auto">
          <a:xfrm>
            <a:off x="3419475" y="4292600"/>
            <a:ext cx="446088"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a:solidFill>
                  <a:srgbClr val="0066CC"/>
                </a:solidFill>
                <a:latin typeface="Ubuntu" charset="0"/>
                <a:cs typeface="Ubuntu" charset="0"/>
              </a:rPr>
              <a:t>–</a:t>
            </a:r>
          </a:p>
        </p:txBody>
      </p:sp>
      <p:sp>
        <p:nvSpPr>
          <p:cNvPr id="40994" name="Text Box 34">
            <a:extLst>
              <a:ext uri="{FF2B5EF4-FFF2-40B4-BE49-F238E27FC236}">
                <a16:creationId xmlns:a16="http://schemas.microsoft.com/office/drawing/2014/main" id="{94CE4F95-EC10-4C30-88AF-663587F838D3}"/>
              </a:ext>
            </a:extLst>
          </p:cNvPr>
          <p:cNvSpPr txBox="1">
            <a:spLocks noChangeArrowheads="1"/>
          </p:cNvSpPr>
          <p:nvPr/>
        </p:nvSpPr>
        <p:spPr bwMode="auto">
          <a:xfrm>
            <a:off x="4052888" y="6110288"/>
            <a:ext cx="657225"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a:t>k=1</a:t>
            </a:r>
          </a:p>
        </p:txBody>
      </p:sp>
      <p:sp>
        <p:nvSpPr>
          <p:cNvPr id="40995" name="Freeform 35">
            <a:extLst>
              <a:ext uri="{FF2B5EF4-FFF2-40B4-BE49-F238E27FC236}">
                <a16:creationId xmlns:a16="http://schemas.microsoft.com/office/drawing/2014/main" id="{9AA3BBA7-3534-43B7-86AA-7FE083CE1971}"/>
              </a:ext>
            </a:extLst>
          </p:cNvPr>
          <p:cNvSpPr>
            <a:spLocks noChangeArrowheads="1"/>
          </p:cNvSpPr>
          <p:nvPr/>
        </p:nvSpPr>
        <p:spPr bwMode="auto">
          <a:xfrm>
            <a:off x="3862388" y="3695700"/>
            <a:ext cx="1060450" cy="1452563"/>
          </a:xfrm>
          <a:custGeom>
            <a:avLst/>
            <a:gdLst>
              <a:gd name="T0" fmla="*/ 0 w 2945"/>
              <a:gd name="T1" fmla="*/ 3123 h 4034"/>
              <a:gd name="T2" fmla="*/ 910 w 2945"/>
              <a:gd name="T3" fmla="*/ 4033 h 4034"/>
              <a:gd name="T4" fmla="*/ 2540 w 2945"/>
              <a:gd name="T5" fmla="*/ 4033 h 4034"/>
              <a:gd name="T6" fmla="*/ 1855 w 2945"/>
              <a:gd name="T7" fmla="*/ 2901 h 4034"/>
              <a:gd name="T8" fmla="*/ 2944 w 2945"/>
              <a:gd name="T9" fmla="*/ 1819 h 4034"/>
              <a:gd name="T10" fmla="*/ 2719 w 2945"/>
              <a:gd name="T11" fmla="*/ 0 h 4034"/>
              <a:gd name="T12" fmla="*/ 1142 w 2945"/>
              <a:gd name="T13" fmla="*/ 0 h 4034"/>
              <a:gd name="T14" fmla="*/ 10 w 2945"/>
              <a:gd name="T15" fmla="*/ 1858 h 4034"/>
              <a:gd name="T16" fmla="*/ 610 w 2945"/>
              <a:gd name="T17" fmla="*/ 2270 h 4034"/>
              <a:gd name="T18" fmla="*/ 0 w 2945"/>
              <a:gd name="T19" fmla="*/ 2922 h 4034"/>
              <a:gd name="T20" fmla="*/ 0 w 2945"/>
              <a:gd name="T21" fmla="*/ 3123 h 4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45" h="4034">
                <a:moveTo>
                  <a:pt x="0" y="3123"/>
                </a:moveTo>
                <a:lnTo>
                  <a:pt x="910" y="4033"/>
                </a:lnTo>
                <a:lnTo>
                  <a:pt x="2540" y="4033"/>
                </a:lnTo>
                <a:lnTo>
                  <a:pt x="1855" y="2901"/>
                </a:lnTo>
                <a:lnTo>
                  <a:pt x="2944" y="1819"/>
                </a:lnTo>
                <a:lnTo>
                  <a:pt x="2719" y="0"/>
                </a:lnTo>
                <a:lnTo>
                  <a:pt x="1142" y="0"/>
                </a:lnTo>
                <a:lnTo>
                  <a:pt x="10" y="1858"/>
                </a:lnTo>
                <a:lnTo>
                  <a:pt x="610" y="2270"/>
                </a:lnTo>
                <a:lnTo>
                  <a:pt x="0" y="2922"/>
                </a:lnTo>
                <a:lnTo>
                  <a:pt x="0" y="3123"/>
                </a:lnTo>
              </a:path>
            </a:pathLst>
          </a:custGeom>
          <a:noFill/>
          <a:ln w="18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0996" name="Freeform 36">
            <a:extLst>
              <a:ext uri="{FF2B5EF4-FFF2-40B4-BE49-F238E27FC236}">
                <a16:creationId xmlns:a16="http://schemas.microsoft.com/office/drawing/2014/main" id="{51252CE7-5F5B-4B99-BB4D-2B7B7A3EB83B}"/>
              </a:ext>
            </a:extLst>
          </p:cNvPr>
          <p:cNvSpPr>
            <a:spLocks noChangeArrowheads="1"/>
          </p:cNvSpPr>
          <p:nvPr/>
        </p:nvSpPr>
        <p:spPr bwMode="auto">
          <a:xfrm>
            <a:off x="2617788" y="5148263"/>
            <a:ext cx="1223962" cy="962025"/>
          </a:xfrm>
          <a:custGeom>
            <a:avLst/>
            <a:gdLst>
              <a:gd name="T0" fmla="*/ 0 w 3400"/>
              <a:gd name="T1" fmla="*/ 38 h 2674"/>
              <a:gd name="T2" fmla="*/ 2460 w 3400"/>
              <a:gd name="T3" fmla="*/ 38 h 2674"/>
              <a:gd name="T4" fmla="*/ 2799 w 3400"/>
              <a:gd name="T5" fmla="*/ 38 h 2674"/>
              <a:gd name="T6" fmla="*/ 3329 w 3400"/>
              <a:gd name="T7" fmla="*/ 676 h 2674"/>
              <a:gd name="T8" fmla="*/ 3399 w 3400"/>
              <a:gd name="T9" fmla="*/ 2673 h 2674"/>
              <a:gd name="T10" fmla="*/ 0 w 3400"/>
              <a:gd name="T11" fmla="*/ 2673 h 2674"/>
              <a:gd name="T12" fmla="*/ 0 w 3400"/>
              <a:gd name="T13" fmla="*/ 0 h 2674"/>
              <a:gd name="T14" fmla="*/ 0 w 3400"/>
              <a:gd name="T15" fmla="*/ 38 h 26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00" h="2674">
                <a:moveTo>
                  <a:pt x="0" y="38"/>
                </a:moveTo>
                <a:lnTo>
                  <a:pt x="2460" y="38"/>
                </a:lnTo>
                <a:lnTo>
                  <a:pt x="2799" y="38"/>
                </a:lnTo>
                <a:lnTo>
                  <a:pt x="3329" y="676"/>
                </a:lnTo>
                <a:lnTo>
                  <a:pt x="3399" y="2673"/>
                </a:lnTo>
                <a:lnTo>
                  <a:pt x="0" y="2673"/>
                </a:lnTo>
                <a:lnTo>
                  <a:pt x="0" y="0"/>
                </a:lnTo>
                <a:lnTo>
                  <a:pt x="0" y="38"/>
                </a:lnTo>
              </a:path>
            </a:pathLst>
          </a:custGeom>
          <a:noFill/>
          <a:ln w="18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a:extLst>
              <a:ext uri="{FF2B5EF4-FFF2-40B4-BE49-F238E27FC236}">
                <a16:creationId xmlns:a16="http://schemas.microsoft.com/office/drawing/2014/main" id="{B6AEF869-460E-4BB9-9697-9CFFFAC6EACD}"/>
              </a:ext>
            </a:extLst>
          </p:cNvPr>
          <p:cNvSpPr>
            <a:spLocks noGrp="1" noChangeArrowheads="1"/>
          </p:cNvSpPr>
          <p:nvPr>
            <p:ph type="title"/>
          </p:nvPr>
        </p:nvSpPr>
        <p:spPr>
          <a:xfrm>
            <a:off x="3724072" y="629268"/>
            <a:ext cx="4939868" cy="1286160"/>
          </a:xfrm>
        </p:spPr>
        <p:txBody>
          <a:bodyPr anchor="b">
            <a:normAutofit/>
          </a:bodyPr>
          <a:lstStyle/>
          <a:p>
            <a:r>
              <a:rPr lang="en-US" altLang="en-US"/>
              <a:t>Topics</a:t>
            </a:r>
          </a:p>
        </p:txBody>
      </p:sp>
      <p:sp>
        <p:nvSpPr>
          <p:cNvPr id="5122" name="Rectangle 2">
            <a:extLst>
              <a:ext uri="{FF2B5EF4-FFF2-40B4-BE49-F238E27FC236}">
                <a16:creationId xmlns:a16="http://schemas.microsoft.com/office/drawing/2014/main" id="{F4E434F0-1294-409D-BC6C-E548479720DF}"/>
              </a:ext>
            </a:extLst>
          </p:cNvPr>
          <p:cNvSpPr>
            <a:spLocks noGrp="1" noChangeArrowheads="1"/>
          </p:cNvSpPr>
          <p:nvPr>
            <p:ph idx="1"/>
          </p:nvPr>
        </p:nvSpPr>
        <p:spPr>
          <a:xfrm>
            <a:off x="3724073" y="2438400"/>
            <a:ext cx="4939867" cy="3785419"/>
          </a:xfrm>
        </p:spPr>
        <p:txBody>
          <a:bodyPr>
            <a:normAutofit/>
          </a:bodyPr>
          <a:lstStyle/>
          <a:p>
            <a:r>
              <a:rPr lang="en-US" altLang="en-US" sz="1700" dirty="0"/>
              <a:t>Rule-Based Classifier</a:t>
            </a:r>
          </a:p>
          <a:p>
            <a:r>
              <a:rPr lang="en-US" altLang="en-US" sz="1700" dirty="0"/>
              <a:t>Nearest Neighbor Classifier</a:t>
            </a:r>
          </a:p>
          <a:p>
            <a:r>
              <a:rPr lang="en-US" altLang="en-US" sz="1700" b="1" dirty="0"/>
              <a:t>Naive Bayes Classifier</a:t>
            </a:r>
          </a:p>
          <a:p>
            <a:r>
              <a:rPr lang="en-US" altLang="en-US" sz="1700" dirty="0"/>
              <a:t>Artificial Neural Networks</a:t>
            </a:r>
          </a:p>
          <a:p>
            <a:r>
              <a:rPr lang="en-US" altLang="en-US" sz="1700" dirty="0"/>
              <a:t>Support Vector Machines</a:t>
            </a:r>
          </a:p>
          <a:p>
            <a:r>
              <a:rPr lang="en-US" altLang="en-US" sz="1700" dirty="0"/>
              <a:t>Ensemble Methods</a:t>
            </a:r>
          </a:p>
        </p:txBody>
      </p:sp>
      <p:pic>
        <p:nvPicPr>
          <p:cNvPr id="6" name="Picture 5" descr="Machine Learning Classifiers. What is classification? | by Sidath Asiri |  Towards Data Science">
            <a:extLst>
              <a:ext uri="{FF2B5EF4-FFF2-40B4-BE49-F238E27FC236}">
                <a16:creationId xmlns:a16="http://schemas.microsoft.com/office/drawing/2014/main" id="{A60B5BC4-E432-4131-B5B7-CB83F866A35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207" r="59376"/>
          <a:stretch/>
        </p:blipFill>
        <p:spPr bwMode="auto">
          <a:xfrm>
            <a:off x="20" y="10"/>
            <a:ext cx="3476673"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9666260"/>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Picture 4"/>
          <p:cNvPicPr>
            <a:picLocks noChangeAspect="1" noChangeArrowheads="1"/>
          </p:cNvPicPr>
          <p:nvPr/>
        </p:nvPicPr>
        <p:blipFill>
          <a:blip r:embed="rId3" cstate="print">
            <a:alphaModFix amt="20000"/>
          </a:blip>
          <a:srcRect/>
          <a:stretch>
            <a:fillRect/>
          </a:stretch>
        </p:blipFill>
        <p:spPr bwMode="auto">
          <a:xfrm>
            <a:off x="5088507" y="262724"/>
            <a:ext cx="3955302" cy="4245357"/>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Bayes’ Rule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The product rule gives us two ways to factor a joint distribution:</a:t>
                </a:r>
              </a:p>
              <a:p>
                <a:endParaRPr lang="en-US" dirty="0"/>
              </a:p>
              <a:p>
                <a:endParaRPr lang="en-US" dirty="0"/>
              </a:p>
              <a:p>
                <a:r>
                  <a:rPr lang="en-US" dirty="0"/>
                  <a:t>Therefore,</a:t>
                </a:r>
              </a:p>
              <a:p>
                <a:endParaRPr lang="en-US" dirty="0"/>
              </a:p>
              <a:p>
                <a:endParaRPr lang="en-US" dirty="0"/>
              </a:p>
              <a:p>
                <a:endParaRPr lang="en-US" dirty="0"/>
              </a:p>
              <a:p>
                <a:r>
                  <a:rPr lang="en-US" dirty="0"/>
                  <a:t>Why is this useful?</a:t>
                </a:r>
              </a:p>
              <a:p>
                <a:pPr lvl="1"/>
                <a:r>
                  <a:rPr lang="en-US" dirty="0"/>
                  <a:t>Can get diagnostic probability </a:t>
                </a:r>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r>
                      <m:rPr>
                        <m:nor/>
                      </m:rPr>
                      <a:rPr lang="en-US" i="0" dirty="0" smtClean="0">
                        <a:latin typeface="Cambria Math" panose="02040503050406030204" pitchFamily="18" charset="0"/>
                      </a:rPr>
                      <m:t>cavity</m:t>
                    </m:r>
                    <m:r>
                      <a:rPr lang="en-US" i="1" dirty="0" smtClean="0">
                        <a:latin typeface="Cambria Math" panose="02040503050406030204" pitchFamily="18" charset="0"/>
                      </a:rPr>
                      <m:t> | </m:t>
                    </m:r>
                    <m:r>
                      <m:rPr>
                        <m:nor/>
                      </m:rPr>
                      <a:rPr lang="en-US" i="0" dirty="0" smtClean="0">
                        <a:latin typeface="Cambria Math" panose="02040503050406030204" pitchFamily="18" charset="0"/>
                      </a:rPr>
                      <m:t>toothache</m:t>
                    </m:r>
                    <m:r>
                      <a:rPr lang="en-US" i="1" dirty="0" smtClean="0">
                        <a:latin typeface="Cambria Math" panose="02040503050406030204" pitchFamily="18" charset="0"/>
                      </a:rPr>
                      <m:t>) </m:t>
                    </m:r>
                  </m:oMath>
                </a14:m>
                <a:r>
                  <a:rPr lang="en-US" dirty="0"/>
                  <a:t>from causal probability </a:t>
                </a:r>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r>
                      <m:rPr>
                        <m:nor/>
                      </m:rPr>
                      <a:rPr lang="en-US" i="0" dirty="0" smtClean="0">
                        <a:latin typeface="Cambria Math" panose="02040503050406030204" pitchFamily="18" charset="0"/>
                      </a:rPr>
                      <m:t>toothache</m:t>
                    </m:r>
                    <m:r>
                      <m:rPr>
                        <m:nor/>
                      </m:rPr>
                      <a:rPr lang="en-US" i="0" dirty="0" smtClean="0">
                        <a:latin typeface="Cambria Math" panose="02040503050406030204" pitchFamily="18" charset="0"/>
                      </a:rPr>
                      <m:t> </m:t>
                    </m:r>
                    <m:r>
                      <a:rPr lang="en-US" i="1" dirty="0" smtClean="0">
                        <a:latin typeface="Cambria Math" panose="02040503050406030204" pitchFamily="18" charset="0"/>
                      </a:rPr>
                      <m:t>| </m:t>
                    </m:r>
                    <m:r>
                      <m:rPr>
                        <m:nor/>
                      </m:rPr>
                      <a:rPr lang="en-US" i="0" dirty="0" smtClean="0">
                        <a:latin typeface="Cambria Math" panose="02040503050406030204" pitchFamily="18" charset="0"/>
                      </a:rPr>
                      <m:t>cavity</m:t>
                    </m:r>
                    <m:r>
                      <a:rPr lang="en-US" i="1" dirty="0" smtClean="0">
                        <a:latin typeface="Cambria Math" panose="02040503050406030204" pitchFamily="18" charset="0"/>
                      </a:rPr>
                      <m:t>)</m:t>
                    </m:r>
                  </m:oMath>
                </a14:m>
                <a:endParaRPr lang="en-US" dirty="0"/>
              </a:p>
              <a:p>
                <a:pPr lvl="1"/>
                <a:r>
                  <a:rPr lang="en-US" dirty="0"/>
                  <a:t>We can update our beliefs based on evidence.</a:t>
                </a:r>
              </a:p>
              <a:p>
                <a:pPr lvl="1"/>
                <a:r>
                  <a:rPr lang="en-US" dirty="0"/>
                  <a:t>Important tool for probabilistic inference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4"/>
                <a:stretch>
                  <a:fillRect l="-773" t="-1541" r="-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866" name="Object 2"/>
              <p:cNvSpPr txBox="1"/>
              <p:nvPr/>
            </p:nvSpPr>
            <p:spPr bwMode="auto">
              <a:xfrm>
                <a:off x="1676400" y="2221873"/>
                <a:ext cx="5514975" cy="457200"/>
              </a:xfrm>
              <a:prstGeom prst="rect">
                <a:avLst/>
              </a:prstGeom>
              <a:noFill/>
            </p:spPr>
            <p:txBody>
              <a:bodyPr>
                <a:noAutofit/>
              </a:bodyPr>
              <a:lstStyle/>
              <a:p>
                <a:pPr/>
                <a14:m>
                  <m:oMathPara xmlns:m="http://schemas.openxmlformats.org/officeDocument/2006/math">
                    <m:oMathParaPr>
                      <m:jc m:val="left"/>
                    </m:oMathParaPr>
                    <m:oMath xmlns:m="http://schemas.openxmlformats.org/officeDocument/2006/math">
                      <m:r>
                        <a:rPr lang="en-US" sz="2400" i="1" smtClean="0">
                          <a:solidFill>
                            <a:srgbClr val="000000"/>
                          </a:solidFill>
                          <a:latin typeface="Cambria Math" panose="02040503050406030204" pitchFamily="18" charset="0"/>
                        </a:rPr>
                        <m:t>𝑃</m:t>
                      </m:r>
                      <m:d>
                        <m:dPr>
                          <m:ctrlPr>
                            <a:rPr lang="en-US" sz="2400" i="1" smtClean="0">
                              <a:solidFill>
                                <a:srgbClr val="000000"/>
                              </a:solidFill>
                              <a:latin typeface="Cambria Math" panose="02040503050406030204" pitchFamily="18" charset="0"/>
                            </a:rPr>
                          </m:ctrlPr>
                        </m:dPr>
                        <m:e>
                          <m:r>
                            <a:rPr lang="en-US" sz="2400" i="1" smtClean="0">
                              <a:solidFill>
                                <a:srgbClr val="000000"/>
                              </a:solidFill>
                              <a:latin typeface="Cambria Math" panose="02040503050406030204" pitchFamily="18" charset="0"/>
                            </a:rPr>
                            <m:t>𝐴</m:t>
                          </m:r>
                          <m:r>
                            <a:rPr lang="en-US" sz="2400" i="1" smtClean="0">
                              <a:solidFill>
                                <a:srgbClr val="000000"/>
                              </a:solidFill>
                              <a:latin typeface="Cambria Math" panose="02040503050406030204" pitchFamily="18" charset="0"/>
                            </a:rPr>
                            <m:t>,</m:t>
                          </m:r>
                          <m:r>
                            <a:rPr lang="en-US" sz="2400" i="1" smtClean="0">
                              <a:solidFill>
                                <a:srgbClr val="000000"/>
                              </a:solidFill>
                              <a:latin typeface="Cambria Math" panose="02040503050406030204" pitchFamily="18" charset="0"/>
                            </a:rPr>
                            <m:t>𝐵</m:t>
                          </m:r>
                        </m:e>
                      </m:d>
                      <m:r>
                        <a:rPr lang="en-US" sz="2400" i="1" smtClean="0">
                          <a:solidFill>
                            <a:srgbClr val="000000"/>
                          </a:solidFill>
                          <a:latin typeface="Cambria Math" panose="02040503050406030204" pitchFamily="18" charset="0"/>
                        </a:rPr>
                        <m:t>=</m:t>
                      </m:r>
                      <m:r>
                        <a:rPr lang="en-US" sz="2400" i="1" smtClean="0">
                          <a:solidFill>
                            <a:srgbClr val="000000"/>
                          </a:solidFill>
                          <a:latin typeface="Cambria Math" panose="02040503050406030204" pitchFamily="18" charset="0"/>
                        </a:rPr>
                        <m:t>𝑃</m:t>
                      </m:r>
                      <m:d>
                        <m:dPr>
                          <m:ctrlPr>
                            <a:rPr lang="en-US" sz="2400" i="1" smtClean="0">
                              <a:solidFill>
                                <a:srgbClr val="000000"/>
                              </a:solidFill>
                              <a:latin typeface="Cambria Math" panose="02040503050406030204" pitchFamily="18" charset="0"/>
                            </a:rPr>
                          </m:ctrlPr>
                        </m:dPr>
                        <m:e>
                          <m:r>
                            <a:rPr lang="en-US" sz="2400" i="1" smtClean="0">
                              <a:solidFill>
                                <a:srgbClr val="000000"/>
                              </a:solidFill>
                              <a:latin typeface="Cambria Math" panose="02040503050406030204" pitchFamily="18" charset="0"/>
                            </a:rPr>
                            <m:t>𝐴</m:t>
                          </m:r>
                        </m:e>
                        <m:e>
                          <m:r>
                            <a:rPr lang="en-US" sz="2400" i="1" smtClean="0">
                              <a:solidFill>
                                <a:srgbClr val="000000"/>
                              </a:solidFill>
                              <a:latin typeface="Cambria Math" panose="02040503050406030204" pitchFamily="18" charset="0"/>
                            </a:rPr>
                            <m:t>𝐵</m:t>
                          </m:r>
                        </m:e>
                      </m:d>
                      <m:r>
                        <a:rPr lang="en-US" sz="2400" i="1" smtClean="0">
                          <a:solidFill>
                            <a:srgbClr val="000000"/>
                          </a:solidFill>
                          <a:latin typeface="Cambria Math" panose="02040503050406030204" pitchFamily="18" charset="0"/>
                        </a:rPr>
                        <m:t>𝑃</m:t>
                      </m:r>
                      <m:d>
                        <m:dPr>
                          <m:ctrlPr>
                            <a:rPr lang="en-US" sz="2400" i="1" smtClean="0">
                              <a:solidFill>
                                <a:srgbClr val="000000"/>
                              </a:solidFill>
                              <a:latin typeface="Cambria Math" panose="02040503050406030204" pitchFamily="18" charset="0"/>
                            </a:rPr>
                          </m:ctrlPr>
                        </m:dPr>
                        <m:e>
                          <m:r>
                            <a:rPr lang="en-US" sz="2400" i="1" smtClean="0">
                              <a:solidFill>
                                <a:srgbClr val="000000"/>
                              </a:solidFill>
                              <a:latin typeface="Cambria Math" panose="02040503050406030204" pitchFamily="18" charset="0"/>
                            </a:rPr>
                            <m:t>𝐵</m:t>
                          </m:r>
                        </m:e>
                      </m:d>
                      <m:r>
                        <a:rPr lang="en-US" sz="2400" i="1" smtClean="0">
                          <a:solidFill>
                            <a:srgbClr val="000000"/>
                          </a:solidFill>
                          <a:latin typeface="Cambria Math" panose="02040503050406030204" pitchFamily="18" charset="0"/>
                        </a:rPr>
                        <m:t>=</m:t>
                      </m:r>
                      <m:r>
                        <a:rPr lang="en-US" sz="2400" i="1" smtClean="0">
                          <a:solidFill>
                            <a:srgbClr val="000000"/>
                          </a:solidFill>
                          <a:latin typeface="Cambria Math" panose="02040503050406030204" pitchFamily="18" charset="0"/>
                        </a:rPr>
                        <m:t>𝑃</m:t>
                      </m:r>
                      <m:d>
                        <m:dPr>
                          <m:ctrlPr>
                            <a:rPr lang="en-US" sz="2400" i="1">
                              <a:solidFill>
                                <a:srgbClr val="000000"/>
                              </a:solidFill>
                              <a:latin typeface="Cambria Math" panose="02040503050406030204" pitchFamily="18" charset="0"/>
                            </a:rPr>
                          </m:ctrlPr>
                        </m:dPr>
                        <m:e>
                          <m:r>
                            <a:rPr lang="en-US" sz="2400" i="1">
                              <a:solidFill>
                                <a:srgbClr val="000000"/>
                              </a:solidFill>
                              <a:latin typeface="Cambria Math" panose="02040503050406030204" pitchFamily="18" charset="0"/>
                            </a:rPr>
                            <m:t>𝐵</m:t>
                          </m:r>
                        </m:e>
                        <m:e>
                          <m:r>
                            <a:rPr lang="en-US" sz="2400" i="1">
                              <a:solidFill>
                                <a:srgbClr val="000000"/>
                              </a:solidFill>
                              <a:latin typeface="Cambria Math" panose="02040503050406030204" pitchFamily="18" charset="0"/>
                            </a:rPr>
                            <m:t>𝐴</m:t>
                          </m:r>
                        </m:e>
                      </m:d>
                      <m:r>
                        <a:rPr lang="en-US" sz="2400" i="1">
                          <a:solidFill>
                            <a:srgbClr val="000000"/>
                          </a:solidFill>
                          <a:latin typeface="Cambria Math" panose="02040503050406030204" pitchFamily="18" charset="0"/>
                        </a:rPr>
                        <m:t>𝑃</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𝐴</m:t>
                      </m:r>
                      <m:r>
                        <a:rPr lang="en-US" sz="2400" i="1">
                          <a:solidFill>
                            <a:srgbClr val="000000"/>
                          </a:solidFill>
                          <a:latin typeface="Cambria Math" panose="02040503050406030204" pitchFamily="18" charset="0"/>
                        </a:rPr>
                        <m:t>)</m:t>
                      </m:r>
                    </m:oMath>
                  </m:oMathPara>
                </a14:m>
                <a:endParaRPr lang="en-US" sz="2400" dirty="0"/>
              </a:p>
            </p:txBody>
          </p:sp>
        </mc:Choice>
        <mc:Fallback xmlns="">
          <p:sp>
            <p:nvSpPr>
              <p:cNvPr id="36866" name="Object 2"/>
              <p:cNvSpPr txBox="1">
                <a:spLocks noRot="1" noChangeAspect="1" noMove="1" noResize="1" noEditPoints="1" noAdjustHandles="1" noChangeArrowheads="1" noChangeShapeType="1" noTextEdit="1"/>
              </p:cNvSpPr>
              <p:nvPr/>
            </p:nvSpPr>
            <p:spPr bwMode="auto">
              <a:xfrm>
                <a:off x="1676400" y="2221873"/>
                <a:ext cx="5514975" cy="457200"/>
              </a:xfrm>
              <a:prstGeom prst="rect">
                <a:avLst/>
              </a:prstGeom>
              <a:blipFill>
                <a:blip r:embed="rId5"/>
                <a:stretch>
                  <a:fillRect l="-221"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Object 4"/>
              <p:cNvSpPr txBox="1"/>
              <p:nvPr/>
            </p:nvSpPr>
            <p:spPr bwMode="auto">
              <a:xfrm>
                <a:off x="2514600" y="3343776"/>
                <a:ext cx="3563937" cy="971550"/>
              </a:xfrm>
              <a:prstGeom prst="rect">
                <a:avLst/>
              </a:prstGeom>
              <a:noFill/>
            </p:spPr>
            <p:txBody>
              <a:bodyPr>
                <a:normAutofit fontScale="85000" lnSpcReduction="10000"/>
              </a:bodyPr>
              <a:lstStyle/>
              <a:p>
                <a:pPr/>
                <a14:m>
                  <m:oMathPara xmlns:m="http://schemas.openxmlformats.org/officeDocument/2006/math">
                    <m:oMathParaPr>
                      <m:jc m:val="left"/>
                    </m:oMathParaPr>
                    <m:oMath xmlns:m="http://schemas.openxmlformats.org/officeDocument/2006/math">
                      <m:r>
                        <a:rPr lang="en-US" sz="3000" i="1" smtClean="0">
                          <a:solidFill>
                            <a:srgbClr val="000000"/>
                          </a:solidFill>
                          <a:latin typeface="Cambria Math" panose="02040503050406030204" pitchFamily="18" charset="0"/>
                        </a:rPr>
                        <m:t>𝑃</m:t>
                      </m:r>
                      <m:r>
                        <a:rPr lang="en-US" sz="3000" i="1" smtClean="0">
                          <a:solidFill>
                            <a:srgbClr val="000000"/>
                          </a:solidFill>
                          <a:latin typeface="Cambria Math" panose="02040503050406030204" pitchFamily="18" charset="0"/>
                        </a:rPr>
                        <m:t>(</m:t>
                      </m:r>
                      <m:r>
                        <a:rPr lang="en-US" sz="3000" i="1" smtClean="0">
                          <a:solidFill>
                            <a:srgbClr val="000000"/>
                          </a:solidFill>
                          <a:latin typeface="Cambria Math" panose="02040503050406030204" pitchFamily="18" charset="0"/>
                        </a:rPr>
                        <m:t>𝐴</m:t>
                      </m:r>
                      <m:r>
                        <a:rPr lang="en-US" sz="3000" i="1" smtClean="0">
                          <a:solidFill>
                            <a:srgbClr val="000000"/>
                          </a:solidFill>
                          <a:latin typeface="Cambria Math" panose="02040503050406030204" pitchFamily="18" charset="0"/>
                        </a:rPr>
                        <m:t>|</m:t>
                      </m:r>
                      <m:r>
                        <a:rPr lang="en-US" sz="3000" i="1" smtClean="0">
                          <a:solidFill>
                            <a:srgbClr val="000000"/>
                          </a:solidFill>
                          <a:latin typeface="Cambria Math" panose="02040503050406030204" pitchFamily="18" charset="0"/>
                        </a:rPr>
                        <m:t>𝐵</m:t>
                      </m:r>
                      <m:r>
                        <a:rPr lang="en-US" sz="3000" i="1" smtClean="0">
                          <a:solidFill>
                            <a:srgbClr val="000000"/>
                          </a:solidFill>
                          <a:latin typeface="Cambria Math" panose="02040503050406030204" pitchFamily="18" charset="0"/>
                        </a:rPr>
                        <m:t>)=</m:t>
                      </m:r>
                      <m:f>
                        <m:fPr>
                          <m:ctrlPr>
                            <a:rPr lang="en-US" sz="3000" i="1">
                              <a:solidFill>
                                <a:srgbClr val="000000"/>
                              </a:solidFill>
                              <a:latin typeface="Cambria Math" panose="02040503050406030204" pitchFamily="18" charset="0"/>
                            </a:rPr>
                          </m:ctrlPr>
                        </m:fPr>
                        <m:num>
                          <m:r>
                            <a:rPr lang="en-US" sz="3000" i="1">
                              <a:solidFill>
                                <a:srgbClr val="000000"/>
                              </a:solidFill>
                              <a:latin typeface="Cambria Math" panose="02040503050406030204" pitchFamily="18" charset="0"/>
                            </a:rPr>
                            <m:t>𝑃</m:t>
                          </m:r>
                          <m:d>
                            <m:dPr>
                              <m:ctrlPr>
                                <a:rPr lang="en-US" sz="3000" i="1">
                                  <a:solidFill>
                                    <a:srgbClr val="000000"/>
                                  </a:solidFill>
                                  <a:latin typeface="Cambria Math" panose="02040503050406030204" pitchFamily="18" charset="0"/>
                                </a:rPr>
                              </m:ctrlPr>
                            </m:dPr>
                            <m:e>
                              <m:r>
                                <a:rPr lang="en-US" sz="3000" i="1">
                                  <a:solidFill>
                                    <a:srgbClr val="000000"/>
                                  </a:solidFill>
                                  <a:latin typeface="Cambria Math" panose="02040503050406030204" pitchFamily="18" charset="0"/>
                                </a:rPr>
                                <m:t>𝐵</m:t>
                              </m:r>
                            </m:e>
                            <m:e>
                              <m:r>
                                <a:rPr lang="en-US" sz="3000" i="1">
                                  <a:solidFill>
                                    <a:srgbClr val="000000"/>
                                  </a:solidFill>
                                  <a:latin typeface="Cambria Math" panose="02040503050406030204" pitchFamily="18" charset="0"/>
                                </a:rPr>
                                <m:t>𝐴</m:t>
                              </m:r>
                            </m:e>
                          </m:d>
                          <m:r>
                            <a:rPr lang="en-US" sz="3000" b="0" i="1" smtClean="0">
                              <a:solidFill>
                                <a:srgbClr val="000000"/>
                              </a:solidFill>
                              <a:latin typeface="Cambria Math" panose="02040503050406030204" pitchFamily="18" charset="0"/>
                            </a:rPr>
                            <m:t> </m:t>
                          </m:r>
                          <m:r>
                            <a:rPr lang="en-US" sz="3000" i="1">
                              <a:solidFill>
                                <a:srgbClr val="000000"/>
                              </a:solidFill>
                              <a:latin typeface="Cambria Math" panose="02040503050406030204" pitchFamily="18" charset="0"/>
                            </a:rPr>
                            <m:t>𝑃</m:t>
                          </m:r>
                          <m:r>
                            <a:rPr lang="en-US" sz="3000" i="1">
                              <a:solidFill>
                                <a:srgbClr val="000000"/>
                              </a:solidFill>
                              <a:latin typeface="Cambria Math" panose="02040503050406030204" pitchFamily="18" charset="0"/>
                            </a:rPr>
                            <m:t>(</m:t>
                          </m:r>
                          <m:r>
                            <a:rPr lang="en-US" sz="3000" i="1">
                              <a:solidFill>
                                <a:srgbClr val="000000"/>
                              </a:solidFill>
                              <a:latin typeface="Cambria Math" panose="02040503050406030204" pitchFamily="18" charset="0"/>
                            </a:rPr>
                            <m:t>𝐴</m:t>
                          </m:r>
                          <m:r>
                            <a:rPr lang="en-US" sz="3000" i="1">
                              <a:solidFill>
                                <a:srgbClr val="000000"/>
                              </a:solidFill>
                              <a:latin typeface="Cambria Math" panose="02040503050406030204" pitchFamily="18" charset="0"/>
                            </a:rPr>
                            <m:t>)</m:t>
                          </m:r>
                        </m:num>
                        <m:den>
                          <m:r>
                            <a:rPr lang="en-US" sz="3000" i="1">
                              <a:solidFill>
                                <a:srgbClr val="000000"/>
                              </a:solidFill>
                              <a:latin typeface="Cambria Math" panose="02040503050406030204" pitchFamily="18" charset="0"/>
                            </a:rPr>
                            <m:t>𝑃</m:t>
                          </m:r>
                          <m:r>
                            <a:rPr lang="en-US" sz="3000" i="1">
                              <a:solidFill>
                                <a:srgbClr val="000000"/>
                              </a:solidFill>
                              <a:latin typeface="Cambria Math" panose="02040503050406030204" pitchFamily="18" charset="0"/>
                            </a:rPr>
                            <m:t>(</m:t>
                          </m:r>
                          <m:r>
                            <a:rPr lang="en-US" sz="3000" i="1">
                              <a:solidFill>
                                <a:srgbClr val="000000"/>
                              </a:solidFill>
                              <a:latin typeface="Cambria Math" panose="02040503050406030204" pitchFamily="18" charset="0"/>
                            </a:rPr>
                            <m:t>𝐵</m:t>
                          </m:r>
                          <m:r>
                            <a:rPr lang="en-US" sz="3000" i="1">
                              <a:solidFill>
                                <a:srgbClr val="000000"/>
                              </a:solidFill>
                              <a:latin typeface="Cambria Math" panose="02040503050406030204" pitchFamily="18" charset="0"/>
                            </a:rPr>
                            <m:t>)</m:t>
                          </m:r>
                        </m:den>
                      </m:f>
                    </m:oMath>
                  </m:oMathPara>
                </a14:m>
                <a:endParaRPr lang="en-US" dirty="0"/>
              </a:p>
            </p:txBody>
          </p:sp>
        </mc:Choice>
        <mc:Fallback xmlns="">
          <p:sp>
            <p:nvSpPr>
              <p:cNvPr id="5" name="Object 4"/>
              <p:cNvSpPr txBox="1">
                <a:spLocks noRot="1" noChangeAspect="1" noMove="1" noResize="1" noEditPoints="1" noAdjustHandles="1" noChangeArrowheads="1" noChangeShapeType="1" noTextEdit="1"/>
              </p:cNvSpPr>
              <p:nvPr/>
            </p:nvSpPr>
            <p:spPr bwMode="auto">
              <a:xfrm>
                <a:off x="2514600" y="3343776"/>
                <a:ext cx="3563937" cy="971550"/>
              </a:xfrm>
              <a:prstGeom prst="rect">
                <a:avLst/>
              </a:prstGeom>
              <a:blipFill>
                <a:blip r:embed="rId6"/>
                <a:stretch>
                  <a:fillRect/>
                </a:stretch>
              </a:blipFill>
            </p:spPr>
            <p:txBody>
              <a:bodyPr/>
              <a:lstStyle/>
              <a:p>
                <a:r>
                  <a:rPr lang="en-US">
                    <a:noFill/>
                  </a:rPr>
                  <a:t> </a:t>
                </a:r>
              </a:p>
            </p:txBody>
          </p:sp>
        </mc:Fallback>
      </mc:AlternateContent>
      <p:sp>
        <p:nvSpPr>
          <p:cNvPr id="7" name="Rectangle 6"/>
          <p:cNvSpPr/>
          <p:nvPr/>
        </p:nvSpPr>
        <p:spPr>
          <a:xfrm>
            <a:off x="7630330" y="4491335"/>
            <a:ext cx="1361270" cy="461665"/>
          </a:xfrm>
          <a:prstGeom prst="rect">
            <a:avLst/>
          </a:prstGeom>
        </p:spPr>
        <p:txBody>
          <a:bodyPr wrap="none">
            <a:spAutoFit/>
          </a:bodyPr>
          <a:lstStyle/>
          <a:p>
            <a:pPr algn="r"/>
            <a:r>
              <a:rPr lang="en-US" sz="1200" dirty="0"/>
              <a:t>Rev. Thomas </a:t>
            </a:r>
            <a:r>
              <a:rPr lang="en-US" sz="1200" dirty="0" err="1"/>
              <a:t>Bayes</a:t>
            </a:r>
            <a:br>
              <a:rPr lang="en-US" sz="1200" dirty="0"/>
            </a:br>
            <a:r>
              <a:rPr lang="en-US" sz="1200" dirty="0"/>
              <a:t>(1702-1761)</a:t>
            </a:r>
          </a:p>
        </p:txBody>
      </p:sp>
      <p:sp>
        <p:nvSpPr>
          <p:cNvPr id="10" name="Speech Bubble: Rectangle 9">
            <a:extLst>
              <a:ext uri="{FF2B5EF4-FFF2-40B4-BE49-F238E27FC236}">
                <a16:creationId xmlns:a16="http://schemas.microsoft.com/office/drawing/2014/main" id="{1C9D9E2F-17F2-4729-8FEC-3A4134F53AE7}"/>
              </a:ext>
            </a:extLst>
          </p:cNvPr>
          <p:cNvSpPr/>
          <p:nvPr/>
        </p:nvSpPr>
        <p:spPr>
          <a:xfrm>
            <a:off x="5943600" y="2867774"/>
            <a:ext cx="1583307" cy="324603"/>
          </a:xfrm>
          <a:prstGeom prst="wedgeRectCallout">
            <a:avLst>
              <a:gd name="adj1" fmla="val -55979"/>
              <a:gd name="adj2" fmla="val 13119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Prior Prob.</a:t>
            </a:r>
          </a:p>
        </p:txBody>
      </p:sp>
      <p:sp>
        <p:nvSpPr>
          <p:cNvPr id="13" name="Speech Bubble: Rectangle 12">
            <a:extLst>
              <a:ext uri="{FF2B5EF4-FFF2-40B4-BE49-F238E27FC236}">
                <a16:creationId xmlns:a16="http://schemas.microsoft.com/office/drawing/2014/main" id="{F5917077-1DC0-499F-BABF-B9F257A49484}"/>
              </a:ext>
            </a:extLst>
          </p:cNvPr>
          <p:cNvSpPr/>
          <p:nvPr/>
        </p:nvSpPr>
        <p:spPr>
          <a:xfrm>
            <a:off x="2383122" y="2873164"/>
            <a:ext cx="2133600" cy="313824"/>
          </a:xfrm>
          <a:prstGeom prst="wedgeRectCallout">
            <a:avLst>
              <a:gd name="adj1" fmla="val -9340"/>
              <a:gd name="adj2" fmla="val 18566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Posterior Prob.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a:extLst>
              <a:ext uri="{FF2B5EF4-FFF2-40B4-BE49-F238E27FC236}">
                <a16:creationId xmlns:a16="http://schemas.microsoft.com/office/drawing/2014/main" id="{618142AF-86EA-4BCE-8947-69EEC19E2B9F}"/>
              </a:ext>
            </a:extLst>
          </p:cNvPr>
          <p:cNvSpPr>
            <a:spLocks noGrp="1" noChangeArrowheads="1"/>
          </p:cNvSpPr>
          <p:nvPr>
            <p:ph type="title"/>
          </p:nvPr>
        </p:nvSpPr>
        <p:spPr/>
        <p:txBody>
          <a:bodyPr/>
          <a:lstStyle/>
          <a:p>
            <a:r>
              <a:rPr lang="en-US" altLang="en-US"/>
              <a:t>Rule-Based Classifier</a:t>
            </a:r>
          </a:p>
        </p:txBody>
      </p:sp>
      <mc:AlternateContent xmlns:mc="http://schemas.openxmlformats.org/markup-compatibility/2006" xmlns:a14="http://schemas.microsoft.com/office/drawing/2010/main">
        <mc:Choice Requires="a14">
          <p:sp>
            <p:nvSpPr>
              <p:cNvPr id="6146" name="Rectangle 2">
                <a:extLst>
                  <a:ext uri="{FF2B5EF4-FFF2-40B4-BE49-F238E27FC236}">
                    <a16:creationId xmlns:a16="http://schemas.microsoft.com/office/drawing/2014/main" id="{0F36552B-C402-462E-8E84-BE382C9059E9}"/>
                  </a:ext>
                </a:extLst>
              </p:cNvPr>
              <p:cNvSpPr>
                <a:spLocks noGrp="1" noChangeArrowheads="1"/>
              </p:cNvSpPr>
              <p:nvPr>
                <p:ph idx="1"/>
              </p:nvPr>
            </p:nvSpPr>
            <p:spPr/>
            <p:txBody>
              <a:bodyPr/>
              <a:lstStyle/>
              <a:p>
                <a:r>
                  <a:rPr lang="en-US" altLang="en-US" dirty="0"/>
                  <a:t>Classify records by using a collection of “if…then…” rules</a:t>
                </a:r>
              </a:p>
              <a:p>
                <a:pPr lvl="4"/>
                <a:endParaRPr lang="en-US" altLang="en-US" dirty="0"/>
              </a:p>
              <a:p>
                <a:r>
                  <a:rPr lang="en-US" altLang="en-US" dirty="0"/>
                  <a:t>Rule:   </a:t>
                </a:r>
                <a14:m>
                  <m:oMath xmlns:m="http://schemas.openxmlformats.org/officeDocument/2006/math">
                    <m:r>
                      <a:rPr lang="en-US" altLang="en-US" i="1" dirty="0" smtClean="0">
                        <a:latin typeface="Cambria Math" panose="02040503050406030204" pitchFamily="18" charset="0"/>
                      </a:rPr>
                      <m:t> </m:t>
                    </m:r>
                    <m:d>
                      <m:dPr>
                        <m:ctrlPr>
                          <a:rPr lang="en-US" altLang="en-US" i="1" dirty="0" smtClean="0">
                            <a:latin typeface="Cambria Math" panose="02040503050406030204" pitchFamily="18" charset="0"/>
                          </a:rPr>
                        </m:ctrlPr>
                      </m:dPr>
                      <m:e>
                        <m:r>
                          <a:rPr lang="en-US" altLang="en-US" i="1" dirty="0" smtClean="0">
                            <a:latin typeface="Cambria Math" panose="02040503050406030204" pitchFamily="18" charset="0"/>
                          </a:rPr>
                          <m:t>𝐶𝑜𝑛𝑑𝑖𝑡𝑖𝑜𝑛</m:t>
                        </m:r>
                      </m:e>
                    </m:d>
                    <m:r>
                      <a:rPr lang="en-US" altLang="en-US" b="0" i="1" dirty="0" smtClean="0">
                        <a:latin typeface="Cambria Math" panose="02040503050406030204" pitchFamily="18" charset="0"/>
                      </a:rPr>
                      <m:t>→</m:t>
                    </m:r>
                    <m:r>
                      <a:rPr lang="en-US" altLang="en-US" i="1" dirty="0" smtClean="0">
                        <a:latin typeface="Cambria Math" panose="02040503050406030204" pitchFamily="18" charset="0"/>
                      </a:rPr>
                      <m:t> </m:t>
                    </m:r>
                    <m:r>
                      <a:rPr lang="en-US" altLang="en-US" i="1" dirty="0" smtClean="0">
                        <a:latin typeface="Cambria Math" panose="02040503050406030204" pitchFamily="18" charset="0"/>
                      </a:rPr>
                      <m:t>𝑦</m:t>
                    </m:r>
                  </m:oMath>
                </a14:m>
                <a:endParaRPr lang="en-US" altLang="en-US" dirty="0"/>
              </a:p>
              <a:p>
                <a:pPr marL="342900" lvl="1" indent="0">
                  <a:buNone/>
                </a:pPr>
                <a:endParaRPr lang="en-US" altLang="en-US" dirty="0"/>
              </a:p>
              <a:p>
                <a:pPr lvl="1"/>
                <a:r>
                  <a:rPr lang="en-US" altLang="en-US" dirty="0"/>
                  <a:t>Condition is a conjunctions of attributes called LHS, antecedent or condition </a:t>
                </a:r>
              </a:p>
              <a:p>
                <a:pPr lvl="1"/>
                <a:r>
                  <a:rPr lang="en-US" altLang="en-US" dirty="0"/>
                  <a:t> y is the class label called RHS or consequent</a:t>
                </a:r>
              </a:p>
              <a:p>
                <a:pPr lvl="1"/>
                <a:endParaRPr lang="en-US" altLang="en-US" dirty="0"/>
              </a:p>
              <a:p>
                <a:r>
                  <a:rPr lang="en-US" altLang="en-US" dirty="0"/>
                  <a:t>Examples of classification rules for an animal dataset:</a:t>
                </a:r>
              </a:p>
              <a:p>
                <a:pPr lvl="2"/>
                <a:r>
                  <a:rPr lang="en-US" altLang="en-US" dirty="0"/>
                  <a:t> </a:t>
                </a:r>
                <a14:m>
                  <m:oMath xmlns:m="http://schemas.openxmlformats.org/officeDocument/2006/math">
                    <m:d>
                      <m:dPr>
                        <m:ctrlPr>
                          <a:rPr lang="en-US" altLang="en-US" i="1" dirty="0" smtClean="0">
                            <a:latin typeface="Cambria Math" panose="02040503050406030204" pitchFamily="18" charset="0"/>
                          </a:rPr>
                        </m:ctrlPr>
                      </m:dPr>
                      <m:e>
                        <m:r>
                          <a:rPr lang="en-US" altLang="en-US" i="1" dirty="0" smtClean="0">
                            <a:latin typeface="Cambria Math" panose="02040503050406030204" pitchFamily="18" charset="0"/>
                          </a:rPr>
                          <m:t>𝐵𝑙𝑜𝑜𝑑</m:t>
                        </m:r>
                        <m:r>
                          <a:rPr lang="en-US" altLang="en-US" i="1" dirty="0" smtClean="0">
                            <a:latin typeface="Cambria Math" panose="02040503050406030204" pitchFamily="18" charset="0"/>
                          </a:rPr>
                          <m:t> </m:t>
                        </m:r>
                        <m:r>
                          <a:rPr lang="en-US" altLang="en-US" i="1" dirty="0" smtClean="0">
                            <a:latin typeface="Cambria Math" panose="02040503050406030204" pitchFamily="18" charset="0"/>
                          </a:rPr>
                          <m:t>𝑇𝑦𝑝𝑒</m:t>
                        </m:r>
                        <m:r>
                          <a:rPr lang="en-US" altLang="en-US" i="1" dirty="0" smtClean="0">
                            <a:latin typeface="Cambria Math" panose="02040503050406030204" pitchFamily="18" charset="0"/>
                          </a:rPr>
                          <m:t>=</m:t>
                        </m:r>
                        <m:r>
                          <a:rPr lang="en-US" altLang="en-US" i="1" dirty="0" smtClean="0">
                            <a:latin typeface="Cambria Math" panose="02040503050406030204" pitchFamily="18" charset="0"/>
                          </a:rPr>
                          <m:t>𝑊𝑎𝑟𝑚</m:t>
                        </m:r>
                      </m:e>
                    </m:d>
                    <m:r>
                      <a:rPr lang="en-US" altLang="en-US" i="1" dirty="0" smtClean="0">
                        <a:latin typeface="Cambria Math" panose="02040503050406030204" pitchFamily="18" charset="0"/>
                        <a:ea typeface="Cambria Math" panose="02040503050406030204" pitchFamily="18" charset="0"/>
                      </a:rPr>
                      <m:t>∧</m:t>
                    </m:r>
                    <m:r>
                      <a:rPr lang="en-US" altLang="en-US" i="1" dirty="0" smtClean="0">
                        <a:latin typeface="Cambria Math" panose="02040503050406030204" pitchFamily="18" charset="0"/>
                      </a:rPr>
                      <m:t> </m:t>
                    </m:r>
                    <m:d>
                      <m:dPr>
                        <m:ctrlPr>
                          <a:rPr lang="en-US" altLang="en-US" i="1" dirty="0" smtClean="0">
                            <a:latin typeface="Cambria Math" panose="02040503050406030204" pitchFamily="18" charset="0"/>
                            <a:ea typeface="Cambria Math" panose="02040503050406030204" pitchFamily="18" charset="0"/>
                          </a:rPr>
                        </m:ctrlPr>
                      </m:dPr>
                      <m:e>
                        <m:r>
                          <a:rPr lang="en-US" altLang="en-US" i="1" dirty="0" smtClean="0">
                            <a:latin typeface="Cambria Math" panose="02040503050406030204" pitchFamily="18" charset="0"/>
                          </a:rPr>
                          <m:t>𝐿𝑎𝑦</m:t>
                        </m:r>
                        <m:r>
                          <a:rPr lang="en-US" altLang="en-US" i="1" dirty="0" smtClean="0">
                            <a:latin typeface="Cambria Math" panose="02040503050406030204" pitchFamily="18" charset="0"/>
                          </a:rPr>
                          <m:t> </m:t>
                        </m:r>
                        <m:r>
                          <a:rPr lang="en-US" altLang="en-US" i="1" dirty="0" smtClean="0">
                            <a:latin typeface="Cambria Math" panose="02040503050406030204" pitchFamily="18" charset="0"/>
                          </a:rPr>
                          <m:t>𝐸𝑔𝑔𝑠</m:t>
                        </m:r>
                        <m:r>
                          <a:rPr lang="en-US" altLang="en-US" i="1" dirty="0" smtClean="0">
                            <a:latin typeface="Cambria Math" panose="02040503050406030204" pitchFamily="18" charset="0"/>
                          </a:rPr>
                          <m:t>=</m:t>
                        </m:r>
                        <m:r>
                          <a:rPr lang="en-US" altLang="en-US" i="1" dirty="0" smtClean="0">
                            <a:latin typeface="Cambria Math" panose="02040503050406030204" pitchFamily="18" charset="0"/>
                          </a:rPr>
                          <m:t>𝑌𝑒𝑠</m:t>
                        </m:r>
                      </m:e>
                    </m:d>
                    <m:r>
                      <a:rPr lang="en-US" altLang="en-US" b="0" i="1" dirty="0" smtClean="0">
                        <a:latin typeface="Cambria Math" panose="02040503050406030204" pitchFamily="18" charset="0"/>
                      </a:rPr>
                      <m:t>→ </m:t>
                    </m:r>
                    <m:r>
                      <a:rPr lang="en-US" altLang="en-US" i="1" dirty="0" smtClean="0">
                        <a:latin typeface="Cambria Math" panose="02040503050406030204" pitchFamily="18" charset="0"/>
                      </a:rPr>
                      <m:t>𝐵𝑖𝑟𝑑𝑠</m:t>
                    </m:r>
                  </m:oMath>
                </a14:m>
                <a:endParaRPr lang="en-US" altLang="en-US" dirty="0"/>
              </a:p>
              <a:p>
                <a:pPr lvl="2"/>
                <a:r>
                  <a:rPr lang="en-US" altLang="en-US" dirty="0"/>
                  <a:t> </a:t>
                </a:r>
                <a14:m>
                  <m:oMath xmlns:m="http://schemas.openxmlformats.org/officeDocument/2006/math">
                    <m:d>
                      <m:dPr>
                        <m:ctrlPr>
                          <a:rPr lang="en-US" altLang="en-US" i="1" dirty="0" smtClean="0">
                            <a:latin typeface="Cambria Math" panose="02040503050406030204" pitchFamily="18" charset="0"/>
                          </a:rPr>
                        </m:ctrlPr>
                      </m:dPr>
                      <m:e>
                        <m:r>
                          <a:rPr lang="en-US" altLang="en-US" i="1" dirty="0" smtClean="0">
                            <a:latin typeface="Cambria Math" panose="02040503050406030204" pitchFamily="18" charset="0"/>
                          </a:rPr>
                          <m:t>𝑇𝑎𝑥𝑎𝑏𝑙𝑒</m:t>
                        </m:r>
                        <m:r>
                          <a:rPr lang="en-US" altLang="en-US" i="1" dirty="0" smtClean="0">
                            <a:latin typeface="Cambria Math" panose="02040503050406030204" pitchFamily="18" charset="0"/>
                          </a:rPr>
                          <m:t> </m:t>
                        </m:r>
                        <m:r>
                          <a:rPr lang="en-US" altLang="en-US" i="1" dirty="0" smtClean="0">
                            <a:latin typeface="Cambria Math" panose="02040503050406030204" pitchFamily="18" charset="0"/>
                          </a:rPr>
                          <m:t>𝐼𝑛𝑐𝑜𝑚𝑒</m:t>
                        </m:r>
                        <m:r>
                          <a:rPr lang="en-US" altLang="en-US" i="1" dirty="0" smtClean="0">
                            <a:latin typeface="Cambria Math" panose="02040503050406030204" pitchFamily="18" charset="0"/>
                          </a:rPr>
                          <m:t> &lt; 50</m:t>
                        </m:r>
                        <m:r>
                          <a:rPr lang="en-US" altLang="en-US" i="1" dirty="0" smtClean="0">
                            <a:latin typeface="Cambria Math" panose="02040503050406030204" pitchFamily="18" charset="0"/>
                          </a:rPr>
                          <m:t>𝐾</m:t>
                        </m:r>
                      </m:e>
                    </m:d>
                    <m:r>
                      <a:rPr lang="en-US" altLang="en-US" i="1" dirty="0" smtClean="0">
                        <a:latin typeface="Cambria Math" panose="02040503050406030204" pitchFamily="18" charset="0"/>
                        <a:ea typeface="Cambria Math" panose="02040503050406030204" pitchFamily="18" charset="0"/>
                      </a:rPr>
                      <m:t>∧</m:t>
                    </m:r>
                    <m:r>
                      <a:rPr lang="en-US" altLang="en-US" i="1" dirty="0" smtClean="0">
                        <a:latin typeface="Cambria Math" panose="02040503050406030204" pitchFamily="18" charset="0"/>
                      </a:rPr>
                      <m:t> </m:t>
                    </m:r>
                    <m:d>
                      <m:dPr>
                        <m:ctrlPr>
                          <a:rPr lang="en-US" altLang="en-US" i="1" dirty="0" smtClean="0">
                            <a:latin typeface="Cambria Math" panose="02040503050406030204" pitchFamily="18" charset="0"/>
                            <a:ea typeface="Cambria Math" panose="02040503050406030204" pitchFamily="18" charset="0"/>
                          </a:rPr>
                        </m:ctrlPr>
                      </m:dPr>
                      <m:e>
                        <m:r>
                          <a:rPr lang="en-US" altLang="en-US" i="1" dirty="0" smtClean="0">
                            <a:latin typeface="Cambria Math" panose="02040503050406030204" pitchFamily="18" charset="0"/>
                          </a:rPr>
                          <m:t>𝑅𝑒𝑓𝑢𝑛𝑑</m:t>
                        </m:r>
                        <m:r>
                          <a:rPr lang="en-US" altLang="en-US" i="1" dirty="0" smtClean="0">
                            <a:latin typeface="Cambria Math" panose="02040503050406030204" pitchFamily="18" charset="0"/>
                          </a:rPr>
                          <m:t>=</m:t>
                        </m:r>
                        <m:r>
                          <a:rPr lang="en-US" altLang="en-US" i="1" dirty="0" smtClean="0">
                            <a:latin typeface="Cambria Math" panose="02040503050406030204" pitchFamily="18" charset="0"/>
                          </a:rPr>
                          <m:t>𝑌𝑒𝑠</m:t>
                        </m:r>
                      </m:e>
                    </m:d>
                    <m:r>
                      <a:rPr lang="en-US" altLang="en-US" b="0" i="1" dirty="0" smtClean="0">
                        <a:latin typeface="Cambria Math" panose="02040503050406030204" pitchFamily="18" charset="0"/>
                      </a:rPr>
                      <m:t>→ </m:t>
                    </m:r>
                    <m:r>
                      <a:rPr lang="en-US" altLang="en-US" i="1" dirty="0" smtClean="0">
                        <a:latin typeface="Cambria Math" panose="02040503050406030204" pitchFamily="18" charset="0"/>
                      </a:rPr>
                      <m:t> </m:t>
                    </m:r>
                    <m:r>
                      <a:rPr lang="en-US" altLang="en-US" i="1" dirty="0" smtClean="0">
                        <a:latin typeface="Cambria Math" panose="02040503050406030204" pitchFamily="18" charset="0"/>
                      </a:rPr>
                      <m:t>𝐸𝑣𝑎𝑑𝑒</m:t>
                    </m:r>
                    <m:r>
                      <a:rPr lang="en-US" altLang="en-US" i="1" dirty="0" smtClean="0">
                        <a:latin typeface="Cambria Math" panose="02040503050406030204" pitchFamily="18" charset="0"/>
                      </a:rPr>
                      <m:t>=</m:t>
                    </m:r>
                    <m:r>
                      <a:rPr lang="en-US" altLang="en-US" i="1" dirty="0" smtClean="0">
                        <a:latin typeface="Cambria Math" panose="02040503050406030204" pitchFamily="18" charset="0"/>
                      </a:rPr>
                      <m:t>𝑁𝑜</m:t>
                    </m:r>
                  </m:oMath>
                </a14:m>
                <a:endParaRPr lang="en-US" altLang="en-US" dirty="0"/>
              </a:p>
            </p:txBody>
          </p:sp>
        </mc:Choice>
        <mc:Fallback xmlns="">
          <p:sp>
            <p:nvSpPr>
              <p:cNvPr id="6146" name="Rectangle 2">
                <a:extLst>
                  <a:ext uri="{FF2B5EF4-FFF2-40B4-BE49-F238E27FC236}">
                    <a16:creationId xmlns:a16="http://schemas.microsoft.com/office/drawing/2014/main" id="{0F36552B-C402-462E-8E84-BE382C9059E9}"/>
                  </a:ext>
                </a:extLst>
              </p:cNvPr>
              <p:cNvSpPr>
                <a:spLocks noGrp="1" noRot="1" noChangeAspect="1" noMove="1" noResize="1" noEditPoints="1" noAdjustHandles="1" noChangeArrowheads="1" noChangeShapeType="1" noTextEdit="1"/>
              </p:cNvSpPr>
              <p:nvPr>
                <p:ph idx="1"/>
              </p:nvPr>
            </p:nvSpPr>
            <p:spPr>
              <a:blipFill>
                <a:blip r:embed="rId3"/>
                <a:stretch>
                  <a:fillRect l="-773" t="-1541"/>
                </a:stretch>
              </a:blipFill>
            </p:spPr>
            <p:txBody>
              <a:bodyPr/>
              <a:lstStyle/>
              <a:p>
                <a:r>
                  <a:rPr lang="en-US">
                    <a:noFill/>
                  </a:rPr>
                  <a:t> </a:t>
                </a:r>
              </a:p>
            </p:txBody>
          </p:sp>
        </mc:Fallback>
      </mc:AlternateContent>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a:extLst>
              <a:ext uri="{FF2B5EF4-FFF2-40B4-BE49-F238E27FC236}">
                <a16:creationId xmlns:a16="http://schemas.microsoft.com/office/drawing/2014/main" id="{1E461FEB-B66C-44B6-A830-480AE1D08C5A}"/>
              </a:ext>
            </a:extLst>
          </p:cNvPr>
          <p:cNvSpPr>
            <a:spLocks noGrp="1" noChangeArrowheads="1"/>
          </p:cNvSpPr>
          <p:nvPr>
            <p:ph type="title"/>
          </p:nvPr>
        </p:nvSpPr>
        <p:spPr/>
        <p:txBody>
          <a:bodyPr/>
          <a:lstStyle/>
          <a:p>
            <a:r>
              <a:rPr lang="en-US" altLang="en-US"/>
              <a:t>Example of Bayes Theorem</a:t>
            </a:r>
          </a:p>
        </p:txBody>
      </p:sp>
      <p:sp>
        <p:nvSpPr>
          <p:cNvPr id="44034" name="Rectangle 2">
            <a:extLst>
              <a:ext uri="{FF2B5EF4-FFF2-40B4-BE49-F238E27FC236}">
                <a16:creationId xmlns:a16="http://schemas.microsoft.com/office/drawing/2014/main" id="{4D91428A-6988-46D8-8A46-02220B5D9E5D}"/>
              </a:ext>
            </a:extLst>
          </p:cNvPr>
          <p:cNvSpPr>
            <a:spLocks noGrp="1" noChangeArrowheads="1"/>
          </p:cNvSpPr>
          <p:nvPr>
            <p:ph idx="1"/>
          </p:nvPr>
        </p:nvSpPr>
        <p:spPr/>
        <p:txBody>
          <a:bodyPr/>
          <a:lstStyle/>
          <a:p>
            <a:r>
              <a:rPr lang="en-US" altLang="en-US" dirty="0"/>
              <a:t>A doctor knows that meningitis causes stiff neck 50% of the time → P(S|M)=.5</a:t>
            </a:r>
          </a:p>
          <a:p>
            <a:r>
              <a:rPr lang="en-US" altLang="en-US" dirty="0"/>
              <a:t>Prior probability of any patient having meningitis is </a:t>
            </a:r>
            <a:br>
              <a:rPr lang="en-US" altLang="en-US" dirty="0"/>
            </a:br>
            <a:r>
              <a:rPr lang="en-US" altLang="en-US" dirty="0"/>
              <a:t>P(M) = 1/50,000 = </a:t>
            </a:r>
            <a:r>
              <a:rPr lang="en-US" altLang="en-US" b="1" dirty="0"/>
              <a:t>0.00002</a:t>
            </a:r>
          </a:p>
          <a:p>
            <a:r>
              <a:rPr lang="en-US" altLang="en-US" dirty="0"/>
              <a:t>Prior probability of any patient having stiff neck is </a:t>
            </a:r>
            <a:br>
              <a:rPr lang="en-US" altLang="en-US" dirty="0"/>
            </a:br>
            <a:r>
              <a:rPr lang="en-US" altLang="en-US" dirty="0"/>
              <a:t>P(S) = 1/20=0.05</a:t>
            </a:r>
          </a:p>
          <a:p>
            <a:pPr lvl="1"/>
            <a:endParaRPr lang="en-US" altLang="en-US" dirty="0"/>
          </a:p>
          <a:p>
            <a:r>
              <a:rPr lang="en-US" altLang="en-US" dirty="0"/>
              <a:t> If a patient has stiff neck, what’s the probability he/she has meningitis?</a:t>
            </a:r>
          </a:p>
          <a:p>
            <a:endParaRPr lang="en-US" altLang="en-US" dirty="0"/>
          </a:p>
        </p:txBody>
      </p:sp>
      <p:sp>
        <p:nvSpPr>
          <p:cNvPr id="44036" name="Text Box 4">
            <a:extLst>
              <a:ext uri="{FF2B5EF4-FFF2-40B4-BE49-F238E27FC236}">
                <a16:creationId xmlns:a16="http://schemas.microsoft.com/office/drawing/2014/main" id="{0CB23377-E432-4506-84A9-A73EA5F8F7F8}"/>
              </a:ext>
            </a:extLst>
          </p:cNvPr>
          <p:cNvSpPr txBox="1">
            <a:spLocks noChangeArrowheads="1"/>
          </p:cNvSpPr>
          <p:nvPr/>
        </p:nvSpPr>
        <p:spPr bwMode="auto">
          <a:xfrm>
            <a:off x="4754563" y="6280150"/>
            <a:ext cx="3833812" cy="395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sz="2000">
                <a:latin typeface="Arial" panose="020B0604020202020204" pitchFamily="34" charset="0"/>
              </a:rPr>
              <a:t>Increases the probability by x10!</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DAFC3DC-1614-44B8-A89F-1D12E38DF7C7}"/>
                  </a:ext>
                </a:extLst>
              </p:cNvPr>
              <p:cNvSpPr txBox="1"/>
              <p:nvPr/>
            </p:nvSpPr>
            <p:spPr>
              <a:xfrm>
                <a:off x="914400" y="5181600"/>
                <a:ext cx="7091300" cy="7822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𝑃</m:t>
                      </m:r>
                      <m:d>
                        <m:dPr>
                          <m:endChr m:val="|"/>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𝑀</m:t>
                          </m:r>
                          <m:r>
                            <a:rPr lang="en-US" b="0" i="1" smtClean="0">
                              <a:solidFill>
                                <a:schemeClr val="tx1"/>
                              </a:solidFill>
                              <a:latin typeface="Cambria Math" panose="02040503050406030204" pitchFamily="18" charset="0"/>
                            </a:rPr>
                            <m:t> </m:t>
                          </m:r>
                        </m:e>
                      </m:d>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𝑆</m:t>
                      </m:r>
                      <m:r>
                        <a:rPr lang="en-US" b="0" i="1" smtClean="0">
                          <a:solidFill>
                            <a:schemeClr val="tx1"/>
                          </a:solidFill>
                          <a:latin typeface="Cambria Math" panose="02040503050406030204" pitchFamily="18" charset="0"/>
                        </a:rPr>
                        <m:t>)= </m:t>
                      </m:r>
                      <m:f>
                        <m:fPr>
                          <m:ctrlPr>
                            <a:rPr lang="en-US" b="0" i="1" smtClean="0">
                              <a:solidFill>
                                <a:schemeClr val="tx1"/>
                              </a:solidFill>
                              <a:latin typeface="Cambria Math" panose="02040503050406030204" pitchFamily="18" charset="0"/>
                            </a:rPr>
                          </m:ctrlPr>
                        </m:fPr>
                        <m:num>
                          <m:r>
                            <a:rPr lang="en-US" b="0" i="1" smtClean="0">
                              <a:solidFill>
                                <a:schemeClr val="tx1"/>
                              </a:solidFill>
                              <a:latin typeface="Cambria Math" panose="02040503050406030204" pitchFamily="18" charset="0"/>
                            </a:rPr>
                            <m:t>𝑃</m:t>
                          </m:r>
                          <m:d>
                            <m:dPr>
                              <m:endChr m:val="|"/>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𝑆</m:t>
                              </m:r>
                              <m:r>
                                <a:rPr lang="en-US" b="0" i="1" smtClean="0">
                                  <a:solidFill>
                                    <a:schemeClr val="tx1"/>
                                  </a:solidFill>
                                  <a:latin typeface="Cambria Math" panose="02040503050406030204" pitchFamily="18" charset="0"/>
                                </a:rPr>
                                <m:t> </m:t>
                              </m:r>
                            </m:e>
                          </m:d>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𝑀</m:t>
                          </m:r>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𝑃</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𝑀</m:t>
                          </m:r>
                          <m:r>
                            <a:rPr lang="en-US" b="0" i="1" smtClean="0">
                              <a:solidFill>
                                <a:schemeClr val="tx1"/>
                              </a:solidFill>
                              <a:latin typeface="Cambria Math" panose="02040503050406030204" pitchFamily="18" charset="0"/>
                            </a:rPr>
                            <m:t>)</m:t>
                          </m:r>
                        </m:num>
                        <m:den>
                          <m:r>
                            <a:rPr lang="en-US" b="0" i="1" smtClean="0">
                              <a:solidFill>
                                <a:schemeClr val="tx1"/>
                              </a:solidFill>
                              <a:latin typeface="Cambria Math" panose="02040503050406030204" pitchFamily="18" charset="0"/>
                            </a:rPr>
                            <m:t>𝑃</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𝑆</m:t>
                          </m:r>
                          <m:r>
                            <a:rPr lang="en-US" b="0" i="1" smtClean="0">
                              <a:solidFill>
                                <a:schemeClr val="tx1"/>
                              </a:solidFill>
                              <a:latin typeface="Cambria Math" panose="02040503050406030204" pitchFamily="18" charset="0"/>
                            </a:rPr>
                            <m:t>)</m:t>
                          </m:r>
                        </m:den>
                      </m:f>
                      <m:r>
                        <a:rPr lang="en-US" b="0" i="1" smtClean="0">
                          <a:solidFill>
                            <a:schemeClr val="tx1"/>
                          </a:solidFill>
                          <a:latin typeface="Cambria Math" panose="02040503050406030204" pitchFamily="18" charset="0"/>
                        </a:rPr>
                        <m:t>=</m:t>
                      </m:r>
                      <m:f>
                        <m:fPr>
                          <m:ctrlPr>
                            <a:rPr lang="en-US" b="0" i="1" smtClean="0">
                              <a:solidFill>
                                <a:schemeClr val="tx1"/>
                              </a:solidFill>
                              <a:latin typeface="Cambria Math" panose="02040503050406030204" pitchFamily="18" charset="0"/>
                            </a:rPr>
                          </m:ctrlPr>
                        </m:fPr>
                        <m:num>
                          <m:r>
                            <a:rPr lang="en-US" b="0" i="1" smtClean="0">
                              <a:solidFill>
                                <a:schemeClr val="tx1"/>
                              </a:solidFill>
                              <a:latin typeface="Cambria Math" panose="02040503050406030204" pitchFamily="18" charset="0"/>
                            </a:rPr>
                            <m:t>.5×0.00002</m:t>
                          </m:r>
                        </m:num>
                        <m:den>
                          <m:r>
                            <a:rPr lang="en-US" b="0" i="1" smtClean="0">
                              <a:solidFill>
                                <a:schemeClr val="tx1"/>
                              </a:solidFill>
                              <a:latin typeface="Cambria Math" panose="02040503050406030204" pitchFamily="18" charset="0"/>
                            </a:rPr>
                            <m:t>0.05</m:t>
                          </m:r>
                        </m:den>
                      </m:f>
                      <m:r>
                        <a:rPr lang="en-US" b="0" i="1" smtClean="0">
                          <a:solidFill>
                            <a:schemeClr val="tx1"/>
                          </a:solidFill>
                          <a:latin typeface="Cambria Math" panose="02040503050406030204" pitchFamily="18" charset="0"/>
                        </a:rPr>
                        <m:t>=</m:t>
                      </m:r>
                      <m:r>
                        <a:rPr lang="en-US" b="1" i="1" smtClean="0">
                          <a:solidFill>
                            <a:schemeClr val="tx1"/>
                          </a:solidFill>
                          <a:latin typeface="Cambria Math" panose="02040503050406030204" pitchFamily="18" charset="0"/>
                        </a:rPr>
                        <m:t>𝟎</m:t>
                      </m:r>
                      <m:r>
                        <a:rPr lang="en-US" b="1" i="1" smtClean="0">
                          <a:solidFill>
                            <a:schemeClr val="tx1"/>
                          </a:solidFill>
                          <a:latin typeface="Cambria Math" panose="02040503050406030204" pitchFamily="18" charset="0"/>
                        </a:rPr>
                        <m:t>.</m:t>
                      </m:r>
                      <m:r>
                        <a:rPr lang="en-US" b="1" i="1" smtClean="0">
                          <a:solidFill>
                            <a:schemeClr val="tx1"/>
                          </a:solidFill>
                          <a:latin typeface="Cambria Math" panose="02040503050406030204" pitchFamily="18" charset="0"/>
                        </a:rPr>
                        <m:t>𝟎𝟎𝟎𝟐</m:t>
                      </m:r>
                    </m:oMath>
                  </m:oMathPara>
                </a14:m>
                <a:endParaRPr lang="en-US" b="1" dirty="0"/>
              </a:p>
            </p:txBody>
          </p:sp>
        </mc:Choice>
        <mc:Fallback xmlns="">
          <p:sp>
            <p:nvSpPr>
              <p:cNvPr id="5" name="TextBox 4">
                <a:extLst>
                  <a:ext uri="{FF2B5EF4-FFF2-40B4-BE49-F238E27FC236}">
                    <a16:creationId xmlns:a16="http://schemas.microsoft.com/office/drawing/2014/main" id="{6DAFC3DC-1614-44B8-A89F-1D12E38DF7C7}"/>
                  </a:ext>
                </a:extLst>
              </p:cNvPr>
              <p:cNvSpPr txBox="1">
                <a:spLocks noRot="1" noChangeAspect="1" noMove="1" noResize="1" noEditPoints="1" noAdjustHandles="1" noChangeArrowheads="1" noChangeShapeType="1" noTextEdit="1"/>
              </p:cNvSpPr>
              <p:nvPr/>
            </p:nvSpPr>
            <p:spPr>
              <a:xfrm>
                <a:off x="914400" y="5181600"/>
                <a:ext cx="7091300" cy="782265"/>
              </a:xfrm>
              <a:prstGeom prst="rect">
                <a:avLst/>
              </a:prstGeom>
              <a:blipFill>
                <a:blip r:embed="rId3"/>
                <a:stretch>
                  <a:fillRect/>
                </a:stretch>
              </a:blipFill>
            </p:spPr>
            <p:txBody>
              <a:bodyPr/>
              <a:lstStyle/>
              <a:p>
                <a:r>
                  <a:rPr lang="en-US">
                    <a:noFill/>
                  </a:rPr>
                  <a:t> </a:t>
                </a:r>
              </a:p>
            </p:txBody>
          </p:sp>
        </mc:Fallback>
      </mc:AlternateContent>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a:extLst>
              <a:ext uri="{FF2B5EF4-FFF2-40B4-BE49-F238E27FC236}">
                <a16:creationId xmlns:a16="http://schemas.microsoft.com/office/drawing/2014/main" id="{749ADC80-071F-4C66-99E6-335907C6B604}"/>
              </a:ext>
            </a:extLst>
          </p:cNvPr>
          <p:cNvSpPr>
            <a:spLocks noGrp="1" noChangeArrowheads="1"/>
          </p:cNvSpPr>
          <p:nvPr>
            <p:ph type="title"/>
          </p:nvPr>
        </p:nvSpPr>
        <p:spPr/>
        <p:txBody>
          <a:bodyPr/>
          <a:lstStyle/>
          <a:p>
            <a:r>
              <a:rPr lang="en-US" altLang="en-US"/>
              <a:t>Bayesian Classifiers</a:t>
            </a:r>
          </a:p>
        </p:txBody>
      </p:sp>
      <mc:AlternateContent xmlns:mc="http://schemas.openxmlformats.org/markup-compatibility/2006" xmlns:a14="http://schemas.microsoft.com/office/drawing/2010/main">
        <mc:Choice Requires="a14">
          <p:sp>
            <p:nvSpPr>
              <p:cNvPr id="45058" name="Rectangle 2">
                <a:extLst>
                  <a:ext uri="{FF2B5EF4-FFF2-40B4-BE49-F238E27FC236}">
                    <a16:creationId xmlns:a16="http://schemas.microsoft.com/office/drawing/2014/main" id="{2568144E-C971-4B47-9DA4-5433209D120E}"/>
                  </a:ext>
                </a:extLst>
              </p:cNvPr>
              <p:cNvSpPr>
                <a:spLocks noGrp="1" noChangeArrowheads="1"/>
              </p:cNvSpPr>
              <p:nvPr>
                <p:ph idx="1"/>
              </p:nvPr>
            </p:nvSpPr>
            <p:spPr/>
            <p:txBody>
              <a:bodyPr/>
              <a:lstStyle/>
              <a:p>
                <a:r>
                  <a:rPr lang="en-US" altLang="en-US" dirty="0"/>
                  <a:t>Consider each attribute and class label as a random variable.</a:t>
                </a:r>
              </a:p>
              <a:p>
                <a:pPr lvl="1"/>
                <a:endParaRPr lang="en-US" altLang="en-US" dirty="0"/>
              </a:p>
              <a:p>
                <a:r>
                  <a:rPr lang="en-US" altLang="en-US" dirty="0"/>
                  <a:t>Classification problem: Given a record with attributes </a:t>
                </a:r>
                <a14:m>
                  <m:oMath xmlns:m="http://schemas.openxmlformats.org/officeDocument/2006/math">
                    <m:r>
                      <a:rPr lang="en-US" altLang="en-US" i="1" dirty="0" smtClean="0">
                        <a:latin typeface="Cambria Math" panose="02040503050406030204" pitchFamily="18" charset="0"/>
                      </a:rPr>
                      <m:t>(</m:t>
                    </m:r>
                    <m:sSub>
                      <m:sSubPr>
                        <m:ctrlPr>
                          <a:rPr lang="en-US" altLang="en-US" b="0" i="1" dirty="0" smtClean="0">
                            <a:latin typeface="Cambria Math" panose="02040503050406030204" pitchFamily="18" charset="0"/>
                          </a:rPr>
                        </m:ctrlPr>
                      </m:sSubPr>
                      <m:e>
                        <m:r>
                          <a:rPr lang="en-US" altLang="en-US" i="1" dirty="0" smtClean="0">
                            <a:latin typeface="Cambria Math" panose="02040503050406030204" pitchFamily="18" charset="0"/>
                          </a:rPr>
                          <m:t>𝐴</m:t>
                        </m:r>
                      </m:e>
                      <m:sub>
                        <m:r>
                          <a:rPr lang="en-US" altLang="en-US" b="0" i="1" dirty="0" smtClean="0">
                            <a:latin typeface="Cambria Math" panose="02040503050406030204" pitchFamily="18" charset="0"/>
                          </a:rPr>
                          <m:t>1</m:t>
                        </m:r>
                      </m:sub>
                    </m:sSub>
                    <m:r>
                      <a:rPr lang="en-US" altLang="en-US" i="1" dirty="0" smtClean="0">
                        <a:latin typeface="Cambria Math" panose="02040503050406030204" pitchFamily="18" charset="0"/>
                      </a:rPr>
                      <m:t>, </m:t>
                    </m:r>
                    <m:sSub>
                      <m:sSubPr>
                        <m:ctrlPr>
                          <a:rPr lang="en-US" altLang="en-US" b="0" i="1" dirty="0" smtClean="0">
                            <a:latin typeface="Cambria Math" panose="02040503050406030204" pitchFamily="18" charset="0"/>
                          </a:rPr>
                        </m:ctrlPr>
                      </m:sSubPr>
                      <m:e>
                        <m:r>
                          <a:rPr lang="en-US" altLang="en-US" i="1" dirty="0" smtClean="0">
                            <a:latin typeface="Cambria Math" panose="02040503050406030204" pitchFamily="18" charset="0"/>
                          </a:rPr>
                          <m:t>𝐴</m:t>
                        </m:r>
                      </m:e>
                      <m:sub>
                        <m:r>
                          <a:rPr lang="en-US" altLang="en-US" b="0" i="1" dirty="0" smtClean="0">
                            <a:latin typeface="Cambria Math" panose="02040503050406030204" pitchFamily="18" charset="0"/>
                          </a:rPr>
                          <m:t>2</m:t>
                        </m:r>
                      </m:sub>
                    </m:sSub>
                    <m:r>
                      <a:rPr lang="en-US" altLang="en-US" i="1" dirty="0" smtClean="0">
                        <a:latin typeface="Cambria Math" panose="02040503050406030204" pitchFamily="18" charset="0"/>
                      </a:rPr>
                      <m:t>,…,</m:t>
                    </m:r>
                    <m:sSub>
                      <m:sSubPr>
                        <m:ctrlPr>
                          <a:rPr lang="en-US" altLang="en-US" b="0" i="1" dirty="0" smtClean="0">
                            <a:latin typeface="Cambria Math" panose="02040503050406030204" pitchFamily="18" charset="0"/>
                          </a:rPr>
                        </m:ctrlPr>
                      </m:sSubPr>
                      <m:e>
                        <m:r>
                          <a:rPr lang="en-US" altLang="en-US" i="1" dirty="0" smtClean="0">
                            <a:latin typeface="Cambria Math" panose="02040503050406030204" pitchFamily="18" charset="0"/>
                          </a:rPr>
                          <m:t>𝐴</m:t>
                        </m:r>
                      </m:e>
                      <m:sub>
                        <m:r>
                          <a:rPr lang="en-US" altLang="en-US" b="0" i="1" dirty="0" smtClean="0">
                            <a:latin typeface="Cambria Math" panose="02040503050406030204" pitchFamily="18" charset="0"/>
                          </a:rPr>
                          <m:t>𝑛</m:t>
                        </m:r>
                      </m:sub>
                    </m:sSub>
                    <m:r>
                      <a:rPr lang="en-US" altLang="en-US" i="1" dirty="0" smtClean="0">
                        <a:latin typeface="Cambria Math" panose="02040503050406030204" pitchFamily="18" charset="0"/>
                      </a:rPr>
                      <m:t>)</m:t>
                    </m:r>
                  </m:oMath>
                </a14:m>
                <a:r>
                  <a:rPr lang="en-US" altLang="en-US" dirty="0"/>
                  <a:t> predict class C.</a:t>
                </a:r>
              </a:p>
              <a:p>
                <a:endParaRPr lang="en-US" altLang="en-US" dirty="0"/>
              </a:p>
              <a:p>
                <a:r>
                  <a:rPr lang="en-US" altLang="en-US" dirty="0"/>
                  <a:t>This can be done by finding the most likely class that has the largest </a:t>
                </a:r>
                <a:br>
                  <a:rPr lang="en-US" altLang="en-US" dirty="0"/>
                </a:br>
                <a:endParaRPr lang="en-US" altLang="en-US" dirty="0"/>
              </a:p>
              <a:p>
                <a:pPr marL="342900" lvl="1" indent="0">
                  <a:buNone/>
                </a:pPr>
                <a14:m>
                  <m:oMathPara xmlns:m="http://schemas.openxmlformats.org/officeDocument/2006/math">
                    <m:oMathParaPr>
                      <m:jc m:val="centerGroup"/>
                    </m:oMathParaPr>
                    <m:oMath xmlns:m="http://schemas.openxmlformats.org/officeDocument/2006/math">
                      <m:r>
                        <m:rPr>
                          <m:nor/>
                        </m:rPr>
                        <a:rPr lang="en-US" altLang="en-US" sz="2800" b="0" i="0" dirty="0" smtClean="0">
                          <a:latin typeface="Cambria Math" panose="02040503050406030204" pitchFamily="18" charset="0"/>
                        </a:rPr>
                        <m:t>argma</m:t>
                      </m:r>
                      <m:sSub>
                        <m:sSubPr>
                          <m:ctrlPr>
                            <a:rPr lang="en-US" altLang="en-US" sz="2800" b="0" i="1" dirty="0" smtClean="0">
                              <a:latin typeface="Cambria Math" panose="02040503050406030204" pitchFamily="18" charset="0"/>
                            </a:rPr>
                          </m:ctrlPr>
                        </m:sSubPr>
                        <m:e>
                          <m:r>
                            <m:rPr>
                              <m:nor/>
                            </m:rPr>
                            <a:rPr lang="en-US" altLang="en-US" sz="2800" b="0" i="0" dirty="0" smtClean="0">
                              <a:latin typeface="Cambria Math" panose="02040503050406030204" pitchFamily="18" charset="0"/>
                            </a:rPr>
                            <m:t>x</m:t>
                          </m:r>
                        </m:e>
                        <m:sub>
                          <m:r>
                            <a:rPr lang="en-US" altLang="en-US" sz="2800" b="0" i="1" dirty="0" smtClean="0">
                              <a:latin typeface="Cambria Math" panose="02040503050406030204" pitchFamily="18" charset="0"/>
                            </a:rPr>
                            <m:t>𝐶</m:t>
                          </m:r>
                        </m:sub>
                      </m:sSub>
                      <m:r>
                        <a:rPr lang="en-US" altLang="en-US" sz="2800" b="0" i="1" dirty="0" smtClean="0">
                          <a:latin typeface="Cambria Math" panose="02040503050406030204" pitchFamily="18" charset="0"/>
                        </a:rPr>
                        <m:t> </m:t>
                      </m:r>
                      <m:r>
                        <a:rPr lang="en-US" altLang="en-US" sz="2800" i="1" dirty="0" smtClean="0">
                          <a:latin typeface="Cambria Math" panose="02040503050406030204" pitchFamily="18" charset="0"/>
                        </a:rPr>
                        <m:t>𝑃</m:t>
                      </m:r>
                      <m:d>
                        <m:dPr>
                          <m:endChr m:val="|"/>
                          <m:ctrlPr>
                            <a:rPr lang="en-US" altLang="en-US" sz="2800" i="1" dirty="0" smtClean="0">
                              <a:latin typeface="Cambria Math" panose="02040503050406030204" pitchFamily="18" charset="0"/>
                            </a:rPr>
                          </m:ctrlPr>
                        </m:dPr>
                        <m:e>
                          <m:r>
                            <a:rPr lang="en-US" altLang="en-US" sz="2800" i="1" dirty="0" smtClean="0">
                              <a:latin typeface="Cambria Math" panose="02040503050406030204" pitchFamily="18" charset="0"/>
                            </a:rPr>
                            <m:t>𝐶</m:t>
                          </m:r>
                          <m:r>
                            <a:rPr lang="en-US" altLang="en-US" sz="2800" i="1" dirty="0" smtClean="0">
                              <a:latin typeface="Cambria Math" panose="02040503050406030204" pitchFamily="18" charset="0"/>
                            </a:rPr>
                            <m:t> </m:t>
                          </m:r>
                        </m:e>
                      </m:d>
                      <m:sSub>
                        <m:sSubPr>
                          <m:ctrlPr>
                            <a:rPr lang="en-US" altLang="en-US" sz="2800" b="0" i="1" dirty="0" smtClean="0">
                              <a:latin typeface="Cambria Math" panose="02040503050406030204" pitchFamily="18" charset="0"/>
                            </a:rPr>
                          </m:ctrlPr>
                        </m:sSubPr>
                        <m:e>
                          <m:r>
                            <a:rPr lang="en-US" altLang="en-US" sz="2800" i="1" dirty="0" smtClean="0">
                              <a:latin typeface="Cambria Math" panose="02040503050406030204" pitchFamily="18" charset="0"/>
                            </a:rPr>
                            <m:t>𝐴</m:t>
                          </m:r>
                        </m:e>
                        <m:sub>
                          <m:r>
                            <a:rPr lang="en-US" altLang="en-US" sz="2800" b="0" i="1" dirty="0" smtClean="0">
                              <a:latin typeface="Cambria Math" panose="02040503050406030204" pitchFamily="18" charset="0"/>
                            </a:rPr>
                            <m:t>1</m:t>
                          </m:r>
                        </m:sub>
                      </m:sSub>
                      <m:r>
                        <a:rPr lang="en-US" altLang="en-US" sz="2800" i="1" dirty="0" smtClean="0">
                          <a:latin typeface="Cambria Math" panose="02040503050406030204" pitchFamily="18" charset="0"/>
                        </a:rPr>
                        <m:t>, </m:t>
                      </m:r>
                      <m:sSub>
                        <m:sSubPr>
                          <m:ctrlPr>
                            <a:rPr lang="en-US" altLang="en-US" sz="2800" b="0" i="1" dirty="0" smtClean="0">
                              <a:latin typeface="Cambria Math" panose="02040503050406030204" pitchFamily="18" charset="0"/>
                            </a:rPr>
                          </m:ctrlPr>
                        </m:sSubPr>
                        <m:e>
                          <m:r>
                            <a:rPr lang="en-US" altLang="en-US" sz="2800" i="1" dirty="0" smtClean="0">
                              <a:latin typeface="Cambria Math" panose="02040503050406030204" pitchFamily="18" charset="0"/>
                            </a:rPr>
                            <m:t>𝐴</m:t>
                          </m:r>
                        </m:e>
                        <m:sub>
                          <m:r>
                            <a:rPr lang="en-US" altLang="en-US" sz="2800" b="0" i="1" dirty="0" smtClean="0">
                              <a:latin typeface="Cambria Math" panose="02040503050406030204" pitchFamily="18" charset="0"/>
                            </a:rPr>
                            <m:t>2</m:t>
                          </m:r>
                        </m:sub>
                      </m:sSub>
                      <m:r>
                        <a:rPr lang="en-US" altLang="en-US" sz="2800" i="1" dirty="0" smtClean="0">
                          <a:latin typeface="Cambria Math" panose="02040503050406030204" pitchFamily="18" charset="0"/>
                        </a:rPr>
                        <m:t>,…,</m:t>
                      </m:r>
                      <m:sSub>
                        <m:sSubPr>
                          <m:ctrlPr>
                            <a:rPr lang="en-US" altLang="en-US" sz="2800" b="0" i="1" dirty="0" smtClean="0">
                              <a:latin typeface="Cambria Math" panose="02040503050406030204" pitchFamily="18" charset="0"/>
                            </a:rPr>
                          </m:ctrlPr>
                        </m:sSubPr>
                        <m:e>
                          <m:r>
                            <a:rPr lang="en-US" altLang="en-US" sz="2800" i="1" dirty="0" smtClean="0">
                              <a:latin typeface="Cambria Math" panose="02040503050406030204" pitchFamily="18" charset="0"/>
                            </a:rPr>
                            <m:t>𝐴</m:t>
                          </m:r>
                        </m:e>
                        <m:sub>
                          <m:r>
                            <a:rPr lang="en-US" altLang="en-US" sz="2800" b="0" i="1" dirty="0" smtClean="0">
                              <a:latin typeface="Cambria Math" panose="02040503050406030204" pitchFamily="18" charset="0"/>
                            </a:rPr>
                            <m:t>𝑛</m:t>
                          </m:r>
                        </m:sub>
                      </m:sSub>
                      <m:r>
                        <a:rPr lang="en-US" altLang="en-US" sz="2800" i="1" dirty="0" smtClean="0">
                          <a:latin typeface="Cambria Math" panose="02040503050406030204" pitchFamily="18" charset="0"/>
                        </a:rPr>
                        <m:t>)</m:t>
                      </m:r>
                    </m:oMath>
                  </m:oMathPara>
                </a14:m>
                <a:endParaRPr lang="en-US" altLang="en-US" sz="2800" dirty="0"/>
              </a:p>
              <a:p>
                <a:endParaRPr lang="en-US" altLang="en-US" sz="3100" dirty="0"/>
              </a:p>
              <a:p>
                <a:r>
                  <a:rPr lang="en-US" altLang="en-US" dirty="0"/>
                  <a:t>This classification rule is guaranteed to be  </a:t>
                </a:r>
                <a:r>
                  <a:rPr lang="en-US" altLang="en-US" b="1" dirty="0"/>
                  <a:t>optimal</a:t>
                </a:r>
                <a:r>
                  <a:rPr lang="en-US" altLang="en-US" dirty="0"/>
                  <a:t> for the accuracy measure!</a:t>
                </a:r>
              </a:p>
              <a:p>
                <a:endParaRPr lang="en-US" altLang="en-US" sz="3100" dirty="0"/>
              </a:p>
              <a:p>
                <a:pPr lvl="1"/>
                <a:endParaRPr lang="en-US" altLang="en-US" dirty="0"/>
              </a:p>
            </p:txBody>
          </p:sp>
        </mc:Choice>
        <mc:Fallback xmlns="">
          <p:sp>
            <p:nvSpPr>
              <p:cNvPr id="45058" name="Rectangle 2">
                <a:extLst>
                  <a:ext uri="{FF2B5EF4-FFF2-40B4-BE49-F238E27FC236}">
                    <a16:creationId xmlns:a16="http://schemas.microsoft.com/office/drawing/2014/main" id="{2568144E-C971-4B47-9DA4-5433209D120E}"/>
                  </a:ext>
                </a:extLst>
              </p:cNvPr>
              <p:cNvSpPr>
                <a:spLocks noGrp="1" noRot="1" noChangeAspect="1" noMove="1" noResize="1" noEditPoints="1" noAdjustHandles="1" noChangeArrowheads="1" noChangeShapeType="1" noTextEdit="1"/>
              </p:cNvSpPr>
              <p:nvPr>
                <p:ph idx="1"/>
              </p:nvPr>
            </p:nvSpPr>
            <p:spPr>
              <a:blipFill>
                <a:blip r:embed="rId3"/>
                <a:stretch>
                  <a:fillRect l="-773" t="-1541"/>
                </a:stretch>
              </a:blipFill>
            </p:spPr>
            <p:txBody>
              <a:bodyPr/>
              <a:lstStyle/>
              <a:p>
                <a:r>
                  <a:rPr lang="en-US">
                    <a:noFill/>
                  </a:rPr>
                  <a:t> </a:t>
                </a:r>
              </a:p>
            </p:txBody>
          </p:sp>
        </mc:Fallback>
      </mc:AlternateContent>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a:extLst>
              <a:ext uri="{FF2B5EF4-FFF2-40B4-BE49-F238E27FC236}">
                <a16:creationId xmlns:a16="http://schemas.microsoft.com/office/drawing/2014/main" id="{842EC54E-0E4F-484F-9D47-5F051DBDD840}"/>
              </a:ext>
            </a:extLst>
          </p:cNvPr>
          <p:cNvSpPr>
            <a:spLocks noGrp="1" noChangeArrowheads="1"/>
          </p:cNvSpPr>
          <p:nvPr>
            <p:ph type="title"/>
          </p:nvPr>
        </p:nvSpPr>
        <p:spPr/>
        <p:txBody>
          <a:bodyPr/>
          <a:lstStyle/>
          <a:p>
            <a:r>
              <a:rPr lang="en-US" altLang="en-US"/>
              <a:t>Bayesian Classifiers</a:t>
            </a:r>
          </a:p>
        </p:txBody>
      </p:sp>
      <mc:AlternateContent xmlns:mc="http://schemas.openxmlformats.org/markup-compatibility/2006" xmlns:a14="http://schemas.microsoft.com/office/drawing/2010/main">
        <mc:Choice Requires="a14">
          <p:sp>
            <p:nvSpPr>
              <p:cNvPr id="46082" name="Rectangle 2">
                <a:extLst>
                  <a:ext uri="{FF2B5EF4-FFF2-40B4-BE49-F238E27FC236}">
                    <a16:creationId xmlns:a16="http://schemas.microsoft.com/office/drawing/2014/main" id="{8407DF8B-11E6-4F6F-8C68-5B159CB2E638}"/>
                  </a:ext>
                </a:extLst>
              </p:cNvPr>
              <p:cNvSpPr>
                <a:spLocks noGrp="1" noChangeArrowheads="1"/>
              </p:cNvSpPr>
              <p:nvPr>
                <p:ph idx="1"/>
              </p:nvPr>
            </p:nvSpPr>
            <p:spPr/>
            <p:txBody>
              <a:bodyPr>
                <a:normAutofit lnSpcReduction="10000"/>
              </a:bodyPr>
              <a:lstStyle/>
              <a:p>
                <a:r>
                  <a:rPr lang="en-US" altLang="en-US" dirty="0"/>
                  <a:t>Compute the posterior probability </a:t>
                </a:r>
                <a14:m>
                  <m:oMath xmlns:m="http://schemas.openxmlformats.org/officeDocument/2006/math">
                    <m:r>
                      <a:rPr lang="en-US" altLang="en-US" i="1" dirty="0" smtClean="0">
                        <a:latin typeface="Cambria Math" panose="02040503050406030204" pitchFamily="18" charset="0"/>
                      </a:rPr>
                      <m:t>𝑃</m:t>
                    </m:r>
                    <m:d>
                      <m:dPr>
                        <m:endChr m:val="|"/>
                        <m:ctrlPr>
                          <a:rPr lang="en-US" altLang="en-US" i="1" dirty="0" smtClean="0">
                            <a:latin typeface="Cambria Math" panose="02040503050406030204" pitchFamily="18" charset="0"/>
                          </a:rPr>
                        </m:ctrlPr>
                      </m:dPr>
                      <m:e>
                        <m:r>
                          <a:rPr lang="en-US" altLang="en-US" i="1" dirty="0" smtClean="0">
                            <a:latin typeface="Cambria Math" panose="02040503050406030204" pitchFamily="18" charset="0"/>
                          </a:rPr>
                          <m:t>𝐶</m:t>
                        </m:r>
                        <m:r>
                          <a:rPr lang="en-US" altLang="en-US" i="1" dirty="0" smtClean="0">
                            <a:latin typeface="Cambria Math" panose="02040503050406030204" pitchFamily="18" charset="0"/>
                          </a:rPr>
                          <m:t> </m:t>
                        </m:r>
                      </m:e>
                    </m:d>
                    <m:sSub>
                      <m:sSubPr>
                        <m:ctrlPr>
                          <a:rPr lang="en-US" altLang="en-US" b="0" i="1" dirty="0" smtClean="0">
                            <a:latin typeface="Cambria Math" panose="02040503050406030204" pitchFamily="18" charset="0"/>
                          </a:rPr>
                        </m:ctrlPr>
                      </m:sSubPr>
                      <m:e>
                        <m:r>
                          <a:rPr lang="en-US" altLang="en-US" i="1" dirty="0" smtClean="0">
                            <a:latin typeface="Cambria Math" panose="02040503050406030204" pitchFamily="18" charset="0"/>
                          </a:rPr>
                          <m:t>𝐴</m:t>
                        </m:r>
                      </m:e>
                      <m:sub>
                        <m:r>
                          <a:rPr lang="en-US" altLang="en-US" b="0" i="1" dirty="0" smtClean="0">
                            <a:latin typeface="Cambria Math" panose="02040503050406030204" pitchFamily="18" charset="0"/>
                          </a:rPr>
                          <m:t>1</m:t>
                        </m:r>
                      </m:sub>
                    </m:sSub>
                    <m:r>
                      <a:rPr lang="en-US" altLang="en-US" i="1" dirty="0" smtClean="0">
                        <a:latin typeface="Cambria Math" panose="02040503050406030204" pitchFamily="18" charset="0"/>
                      </a:rPr>
                      <m:t>, </m:t>
                    </m:r>
                    <m:sSub>
                      <m:sSubPr>
                        <m:ctrlPr>
                          <a:rPr lang="en-US" altLang="en-US" b="0" i="1" dirty="0" smtClean="0">
                            <a:latin typeface="Cambria Math" panose="02040503050406030204" pitchFamily="18" charset="0"/>
                          </a:rPr>
                        </m:ctrlPr>
                      </m:sSubPr>
                      <m:e>
                        <m:r>
                          <a:rPr lang="en-US" altLang="en-US" b="0" i="1" dirty="0" smtClean="0">
                            <a:latin typeface="Cambria Math" panose="02040503050406030204" pitchFamily="18" charset="0"/>
                          </a:rPr>
                          <m:t>𝐴</m:t>
                        </m:r>
                      </m:e>
                      <m:sub>
                        <m:r>
                          <a:rPr lang="en-US" altLang="en-US" b="0" i="1" dirty="0" smtClean="0">
                            <a:latin typeface="Cambria Math" panose="02040503050406030204" pitchFamily="18" charset="0"/>
                          </a:rPr>
                          <m:t>2</m:t>
                        </m:r>
                      </m:sub>
                    </m:sSub>
                    <m:r>
                      <a:rPr lang="en-US" altLang="en-US" i="1" dirty="0" smtClean="0">
                        <a:latin typeface="Cambria Math" panose="02040503050406030204" pitchFamily="18" charset="0"/>
                      </a:rPr>
                      <m:t> …, </m:t>
                    </m:r>
                    <m:sSub>
                      <m:sSubPr>
                        <m:ctrlPr>
                          <a:rPr lang="en-US" altLang="en-US" b="0" i="1" dirty="0" smtClean="0">
                            <a:latin typeface="Cambria Math" panose="02040503050406030204" pitchFamily="18" charset="0"/>
                          </a:rPr>
                        </m:ctrlPr>
                      </m:sSubPr>
                      <m:e>
                        <m:r>
                          <a:rPr lang="en-US" altLang="en-US" i="1" dirty="0" smtClean="0">
                            <a:latin typeface="Cambria Math" panose="02040503050406030204" pitchFamily="18" charset="0"/>
                          </a:rPr>
                          <m:t>𝐴</m:t>
                        </m:r>
                      </m:e>
                      <m:sub>
                        <m:r>
                          <a:rPr lang="en-US" altLang="en-US" b="0" i="1" dirty="0" smtClean="0">
                            <a:latin typeface="Cambria Math" panose="02040503050406030204" pitchFamily="18" charset="0"/>
                          </a:rPr>
                          <m:t>𝑛</m:t>
                        </m:r>
                      </m:sub>
                    </m:sSub>
                    <m:r>
                      <a:rPr lang="en-US" altLang="en-US" i="1" dirty="0" smtClean="0">
                        <a:latin typeface="Cambria Math" panose="02040503050406030204" pitchFamily="18" charset="0"/>
                      </a:rPr>
                      <m:t>)</m:t>
                    </m:r>
                  </m:oMath>
                </a14:m>
                <a:r>
                  <a:rPr lang="en-US" altLang="en-US" dirty="0"/>
                  <a:t> for all values of </a:t>
                </a:r>
                <a14:m>
                  <m:oMath xmlns:m="http://schemas.openxmlformats.org/officeDocument/2006/math">
                    <m:r>
                      <a:rPr lang="en-US" altLang="en-US" i="1" dirty="0" smtClean="0">
                        <a:latin typeface="Cambria Math" panose="02040503050406030204" pitchFamily="18" charset="0"/>
                      </a:rPr>
                      <m:t>𝐶</m:t>
                    </m:r>
                  </m:oMath>
                </a14:m>
                <a:r>
                  <a:rPr lang="en-US" altLang="en-US" dirty="0"/>
                  <a:t> using the Bayes theorem</a:t>
                </a:r>
              </a:p>
              <a:p>
                <a:pPr lvl="1"/>
                <a:endParaRPr lang="en-US" altLang="en-US" dirty="0"/>
              </a:p>
              <a:p>
                <a:pPr lvl="1"/>
                <a:endParaRPr lang="en-US" altLang="en-US" dirty="0"/>
              </a:p>
              <a:p>
                <a:pPr marL="0" indent="0">
                  <a:buNone/>
                </a:pPr>
                <a:br>
                  <a:rPr lang="en-US" altLang="en-US" dirty="0"/>
                </a:br>
                <a:endParaRPr lang="en-US" altLang="en-US" dirty="0"/>
              </a:p>
              <a:p>
                <a:r>
                  <a:rPr lang="en-US" altLang="en-US" dirty="0"/>
                  <a:t>Equivalent to choosing value of C that maximizes</a:t>
                </a:r>
                <a:br>
                  <a:rPr lang="en-US" altLang="en-US" dirty="0"/>
                </a:br>
                <a:r>
                  <a:rPr lang="en-US" altLang="en-US" dirty="0"/>
                  <a:t>     		arg</a:t>
                </a:r>
                <a14:m>
                  <m:oMath xmlns:m="http://schemas.openxmlformats.org/officeDocument/2006/math">
                    <m:func>
                      <m:funcPr>
                        <m:ctrlPr>
                          <a:rPr lang="en-US" altLang="en-US" b="0" i="1" dirty="0" smtClean="0">
                            <a:latin typeface="Cambria Math" panose="02040503050406030204" pitchFamily="18" charset="0"/>
                          </a:rPr>
                        </m:ctrlPr>
                      </m:funcPr>
                      <m:fName>
                        <m:limLow>
                          <m:limLowPr>
                            <m:ctrlPr>
                              <a:rPr lang="en-US" altLang="en-US" b="0" i="1" dirty="0" smtClean="0">
                                <a:latin typeface="Cambria Math" panose="02040503050406030204" pitchFamily="18" charset="0"/>
                              </a:rPr>
                            </m:ctrlPr>
                          </m:limLowPr>
                          <m:e>
                            <m:r>
                              <m:rPr>
                                <m:sty m:val="p"/>
                              </m:rPr>
                              <a:rPr lang="en-US" altLang="en-US" b="0" i="0" dirty="0" smtClean="0">
                                <a:latin typeface="Cambria Math" panose="02040503050406030204" pitchFamily="18" charset="0"/>
                              </a:rPr>
                              <m:t>max</m:t>
                            </m:r>
                          </m:e>
                          <m:lim>
                            <m:r>
                              <a:rPr lang="en-US" altLang="en-US" b="0" i="1" dirty="0" smtClean="0">
                                <a:latin typeface="Cambria Math" panose="02040503050406030204" pitchFamily="18" charset="0"/>
                              </a:rPr>
                              <m:t>𝐶</m:t>
                            </m:r>
                          </m:lim>
                        </m:limLow>
                      </m:fName>
                      <m:e>
                        <m:r>
                          <a:rPr lang="en-US" altLang="en-US" i="1" dirty="0">
                            <a:latin typeface="Cambria Math" panose="02040503050406030204" pitchFamily="18" charset="0"/>
                          </a:rPr>
                          <m:t>𝑃</m:t>
                        </m:r>
                        <m:r>
                          <a:rPr lang="en-US" altLang="en-US" i="1" dirty="0">
                            <a:latin typeface="Cambria Math" panose="02040503050406030204" pitchFamily="18" charset="0"/>
                          </a:rPr>
                          <m:t>(</m:t>
                        </m:r>
                        <m:sSub>
                          <m:sSubPr>
                            <m:ctrlPr>
                              <a:rPr lang="en-US" altLang="en-US" i="1" dirty="0">
                                <a:latin typeface="Cambria Math" panose="02040503050406030204" pitchFamily="18" charset="0"/>
                              </a:rPr>
                            </m:ctrlPr>
                          </m:sSubPr>
                          <m:e>
                            <m:r>
                              <a:rPr lang="en-US" altLang="en-US" i="1" dirty="0">
                                <a:latin typeface="Cambria Math" panose="02040503050406030204" pitchFamily="18" charset="0"/>
                              </a:rPr>
                              <m:t>𝐴</m:t>
                            </m:r>
                          </m:e>
                          <m:sub>
                            <m:r>
                              <a:rPr lang="en-US" altLang="en-US" i="1" dirty="0">
                                <a:latin typeface="Cambria Math" panose="02040503050406030204" pitchFamily="18" charset="0"/>
                              </a:rPr>
                              <m:t>1</m:t>
                            </m:r>
                          </m:sub>
                        </m:sSub>
                        <m:r>
                          <a:rPr lang="en-US" altLang="en-US" i="1" dirty="0">
                            <a:latin typeface="Cambria Math" panose="02040503050406030204" pitchFamily="18" charset="0"/>
                          </a:rPr>
                          <m:t>, </m:t>
                        </m:r>
                        <m:sSub>
                          <m:sSubPr>
                            <m:ctrlPr>
                              <a:rPr lang="en-US" altLang="en-US" i="1" dirty="0">
                                <a:latin typeface="Cambria Math" panose="02040503050406030204" pitchFamily="18" charset="0"/>
                              </a:rPr>
                            </m:ctrlPr>
                          </m:sSubPr>
                          <m:e>
                            <m:r>
                              <a:rPr lang="en-US" altLang="en-US" i="1" dirty="0">
                                <a:latin typeface="Cambria Math" panose="02040503050406030204" pitchFamily="18" charset="0"/>
                              </a:rPr>
                              <m:t>𝐴</m:t>
                            </m:r>
                          </m:e>
                          <m:sub>
                            <m:r>
                              <a:rPr lang="en-US" altLang="en-US" i="1" dirty="0">
                                <a:latin typeface="Cambria Math" panose="02040503050406030204" pitchFamily="18" charset="0"/>
                              </a:rPr>
                              <m:t>2</m:t>
                            </m:r>
                          </m:sub>
                        </m:sSub>
                        <m:r>
                          <a:rPr lang="en-US" altLang="en-US" i="1" dirty="0">
                            <a:latin typeface="Cambria Math" panose="02040503050406030204" pitchFamily="18" charset="0"/>
                          </a:rPr>
                          <m:t>, …, </m:t>
                        </m:r>
                        <m:sSub>
                          <m:sSubPr>
                            <m:ctrlPr>
                              <a:rPr lang="en-US" altLang="en-US" i="1" dirty="0">
                                <a:latin typeface="Cambria Math" panose="02040503050406030204" pitchFamily="18" charset="0"/>
                              </a:rPr>
                            </m:ctrlPr>
                          </m:sSubPr>
                          <m:e>
                            <m:r>
                              <a:rPr lang="en-US" altLang="en-US" i="1" dirty="0">
                                <a:latin typeface="Cambria Math" panose="02040503050406030204" pitchFamily="18" charset="0"/>
                              </a:rPr>
                              <m:t>𝐴</m:t>
                            </m:r>
                          </m:e>
                          <m:sub>
                            <m:r>
                              <a:rPr lang="en-US" altLang="en-US" i="1" dirty="0">
                                <a:latin typeface="Cambria Math" panose="02040503050406030204" pitchFamily="18" charset="0"/>
                              </a:rPr>
                              <m:t>𝑛</m:t>
                            </m:r>
                          </m:sub>
                        </m:sSub>
                        <m:r>
                          <a:rPr lang="en-US" altLang="en-US" i="1" dirty="0">
                            <a:latin typeface="Cambria Math" panose="02040503050406030204" pitchFamily="18" charset="0"/>
                          </a:rPr>
                          <m:t>| </m:t>
                        </m:r>
                        <m:r>
                          <a:rPr lang="en-US" altLang="en-US" i="1" dirty="0">
                            <a:latin typeface="Cambria Math" panose="02040503050406030204" pitchFamily="18" charset="0"/>
                          </a:rPr>
                          <m:t>𝐶</m:t>
                        </m:r>
                        <m:r>
                          <a:rPr lang="en-US" altLang="en-US" i="1" dirty="0">
                            <a:latin typeface="Cambria Math" panose="02040503050406030204" pitchFamily="18" charset="0"/>
                          </a:rPr>
                          <m:t>) </m:t>
                        </m:r>
                        <m:r>
                          <a:rPr lang="en-US" altLang="en-US" i="1" dirty="0">
                            <a:latin typeface="Cambria Math" panose="02040503050406030204" pitchFamily="18" charset="0"/>
                          </a:rPr>
                          <m:t>𝑃</m:t>
                        </m:r>
                        <m:r>
                          <a:rPr lang="en-US" altLang="en-US" i="1" dirty="0">
                            <a:latin typeface="Cambria Math" panose="02040503050406030204" pitchFamily="18" charset="0"/>
                          </a:rPr>
                          <m:t>(</m:t>
                        </m:r>
                        <m:r>
                          <a:rPr lang="en-US" altLang="en-US" i="1" dirty="0">
                            <a:latin typeface="Cambria Math" panose="02040503050406030204" pitchFamily="18" charset="0"/>
                          </a:rPr>
                          <m:t>𝐶</m:t>
                        </m:r>
                        <m:r>
                          <a:rPr lang="en-US" altLang="en-US" i="1" dirty="0">
                            <a:latin typeface="Cambria Math" panose="02040503050406030204" pitchFamily="18" charset="0"/>
                          </a:rPr>
                          <m:t>)</m:t>
                        </m:r>
                        <m:r>
                          <m:rPr>
                            <m:nor/>
                          </m:rPr>
                          <a:rPr lang="en-US" altLang="en-US" dirty="0"/>
                          <m:t> </m:t>
                        </m:r>
                      </m:e>
                    </m:func>
                  </m:oMath>
                </a14:m>
                <a:endParaRPr lang="en-US" altLang="en-US" dirty="0"/>
              </a:p>
              <a:p>
                <a:endParaRPr lang="en-US" altLang="en-US" dirty="0"/>
              </a:p>
              <a:p>
                <a:r>
                  <a:rPr lang="en-US" altLang="en-US" dirty="0"/>
                  <a:t>Estimating </a:t>
                </a:r>
                <a14:m>
                  <m:oMath xmlns:m="http://schemas.openxmlformats.org/officeDocument/2006/math">
                    <m:r>
                      <a:rPr lang="en-US" altLang="en-US" i="1" dirty="0" smtClean="0">
                        <a:latin typeface="Cambria Math" panose="02040503050406030204" pitchFamily="18" charset="0"/>
                      </a:rPr>
                      <m:t>𝑃</m:t>
                    </m:r>
                    <m:r>
                      <a:rPr lang="en-US" altLang="en-US" i="1" dirty="0" smtClean="0">
                        <a:latin typeface="Cambria Math" panose="02040503050406030204" pitchFamily="18" charset="0"/>
                      </a:rPr>
                      <m:t>(</m:t>
                    </m:r>
                    <m:r>
                      <a:rPr lang="en-US" altLang="en-US" i="1" dirty="0" smtClean="0">
                        <a:latin typeface="Cambria Math" panose="02040503050406030204" pitchFamily="18" charset="0"/>
                      </a:rPr>
                      <m:t>𝐶</m:t>
                    </m:r>
                    <m:r>
                      <a:rPr lang="en-US" altLang="en-US" i="1" dirty="0" smtClean="0">
                        <a:latin typeface="Cambria Math" panose="02040503050406030204" pitchFamily="18" charset="0"/>
                      </a:rPr>
                      <m:t>)</m:t>
                    </m:r>
                  </m:oMath>
                </a14:m>
                <a:r>
                  <a:rPr lang="en-US" altLang="en-US" dirty="0"/>
                  <a:t> is easy, but how do we estimate </a:t>
                </a:r>
                <a14:m>
                  <m:oMath xmlns:m="http://schemas.openxmlformats.org/officeDocument/2006/math">
                    <m:r>
                      <a:rPr lang="en-US" altLang="en-US" i="1" dirty="0" smtClean="0">
                        <a:latin typeface="Cambria Math" panose="02040503050406030204" pitchFamily="18" charset="0"/>
                      </a:rPr>
                      <m:t>𝑃</m:t>
                    </m:r>
                    <m:r>
                      <a:rPr lang="en-US" altLang="en-US" i="1" dirty="0" smtClean="0">
                        <a:latin typeface="Cambria Math" panose="02040503050406030204" pitchFamily="18" charset="0"/>
                      </a:rPr>
                      <m:t>(</m:t>
                    </m:r>
                    <m:sSub>
                      <m:sSubPr>
                        <m:ctrlPr>
                          <a:rPr lang="en-US" altLang="en-US" b="0" i="1" dirty="0" smtClean="0">
                            <a:latin typeface="Cambria Math" panose="02040503050406030204" pitchFamily="18" charset="0"/>
                          </a:rPr>
                        </m:ctrlPr>
                      </m:sSubPr>
                      <m:e>
                        <m:r>
                          <a:rPr lang="en-US" altLang="en-US" i="1" dirty="0" smtClean="0">
                            <a:latin typeface="Cambria Math" panose="02040503050406030204" pitchFamily="18" charset="0"/>
                          </a:rPr>
                          <m:t>𝐴</m:t>
                        </m:r>
                      </m:e>
                      <m:sub>
                        <m:r>
                          <a:rPr lang="en-US" altLang="en-US" b="0" i="1" dirty="0" smtClean="0">
                            <a:latin typeface="Cambria Math" panose="02040503050406030204" pitchFamily="18" charset="0"/>
                          </a:rPr>
                          <m:t>1</m:t>
                        </m:r>
                      </m:sub>
                    </m:sSub>
                    <m:r>
                      <a:rPr lang="en-US" altLang="en-US" i="1" dirty="0" smtClean="0">
                        <a:latin typeface="Cambria Math" panose="02040503050406030204" pitchFamily="18" charset="0"/>
                      </a:rPr>
                      <m:t>, </m:t>
                    </m:r>
                    <m:sSub>
                      <m:sSubPr>
                        <m:ctrlPr>
                          <a:rPr lang="en-US" altLang="en-US" b="0" i="1" dirty="0" smtClean="0">
                            <a:latin typeface="Cambria Math" panose="02040503050406030204" pitchFamily="18" charset="0"/>
                          </a:rPr>
                        </m:ctrlPr>
                      </m:sSubPr>
                      <m:e>
                        <m:r>
                          <a:rPr lang="en-US" altLang="en-US" i="1" dirty="0" smtClean="0">
                            <a:latin typeface="Cambria Math" panose="02040503050406030204" pitchFamily="18" charset="0"/>
                          </a:rPr>
                          <m:t>𝐴</m:t>
                        </m:r>
                      </m:e>
                      <m:sub>
                        <m:r>
                          <a:rPr lang="en-US" altLang="en-US" b="0" i="1" dirty="0" smtClean="0">
                            <a:latin typeface="Cambria Math" panose="02040503050406030204" pitchFamily="18" charset="0"/>
                          </a:rPr>
                          <m:t>2</m:t>
                        </m:r>
                      </m:sub>
                    </m:sSub>
                    <m:r>
                      <a:rPr lang="en-US" altLang="en-US" i="1" dirty="0" smtClean="0">
                        <a:latin typeface="Cambria Math" panose="02040503050406030204" pitchFamily="18" charset="0"/>
                      </a:rPr>
                      <m:t>, …, </m:t>
                    </m:r>
                    <m:sSub>
                      <m:sSubPr>
                        <m:ctrlPr>
                          <a:rPr lang="en-US" altLang="en-US" b="0" i="1" dirty="0" smtClean="0">
                            <a:latin typeface="Cambria Math" panose="02040503050406030204" pitchFamily="18" charset="0"/>
                          </a:rPr>
                        </m:ctrlPr>
                      </m:sSubPr>
                      <m:e>
                        <m:r>
                          <a:rPr lang="en-US" altLang="en-US" i="1" dirty="0" smtClean="0">
                            <a:latin typeface="Cambria Math" panose="02040503050406030204" pitchFamily="18" charset="0"/>
                          </a:rPr>
                          <m:t>𝐴</m:t>
                        </m:r>
                      </m:e>
                      <m:sub>
                        <m:r>
                          <a:rPr lang="en-US" altLang="en-US" b="0" i="1" dirty="0" smtClean="0">
                            <a:latin typeface="Cambria Math" panose="02040503050406030204" pitchFamily="18" charset="0"/>
                          </a:rPr>
                          <m:t>𝑛</m:t>
                        </m:r>
                      </m:sub>
                    </m:sSub>
                    <m:r>
                      <a:rPr lang="en-US" altLang="en-US" i="1" dirty="0" smtClean="0">
                        <a:latin typeface="Cambria Math" panose="02040503050406030204" pitchFamily="18" charset="0"/>
                      </a:rPr>
                      <m:t> | </m:t>
                    </m:r>
                    <m:r>
                      <a:rPr lang="en-US" altLang="en-US" i="1" dirty="0" smtClean="0">
                        <a:latin typeface="Cambria Math" panose="02040503050406030204" pitchFamily="18" charset="0"/>
                      </a:rPr>
                      <m:t>𝐶</m:t>
                    </m:r>
                    <m:r>
                      <a:rPr lang="en-US" altLang="en-US" i="1" dirty="0" smtClean="0">
                        <a:latin typeface="Cambria Math" panose="02040503050406030204" pitchFamily="18" charset="0"/>
                      </a:rPr>
                      <m:t>)</m:t>
                    </m:r>
                  </m:oMath>
                </a14:m>
                <a:r>
                  <a:rPr lang="en-US" altLang="en-US" dirty="0"/>
                  <a:t>?</a:t>
                </a:r>
                <a:br>
                  <a:rPr lang="en-US" altLang="en-US" dirty="0"/>
                </a:br>
                <a:br>
                  <a:rPr lang="en-US" altLang="en-US" dirty="0"/>
                </a:br>
                <a:r>
                  <a:rPr lang="en-US" altLang="en-US" dirty="0"/>
                  <a:t>Unfortunately, this table is very large and can only be estimated for a small number of attributes.</a:t>
                </a:r>
              </a:p>
            </p:txBody>
          </p:sp>
        </mc:Choice>
        <mc:Fallback xmlns="">
          <p:sp>
            <p:nvSpPr>
              <p:cNvPr id="46082" name="Rectangle 2">
                <a:extLst>
                  <a:ext uri="{FF2B5EF4-FFF2-40B4-BE49-F238E27FC236}">
                    <a16:creationId xmlns:a16="http://schemas.microsoft.com/office/drawing/2014/main" id="{8407DF8B-11E6-4F6F-8C68-5B159CB2E638}"/>
                  </a:ext>
                </a:extLst>
              </p:cNvPr>
              <p:cNvSpPr>
                <a:spLocks noGrp="1" noRot="1" noChangeAspect="1" noMove="1" noResize="1" noEditPoints="1" noAdjustHandles="1" noChangeArrowheads="1" noChangeShapeType="1" noTextEdit="1"/>
              </p:cNvSpPr>
              <p:nvPr>
                <p:ph idx="1"/>
              </p:nvPr>
            </p:nvSpPr>
            <p:spPr>
              <a:blipFill>
                <a:blip r:embed="rId3"/>
                <a:stretch>
                  <a:fillRect l="-773" t="-2101" r="-4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3D29CA9-CB7A-4BE9-AEEC-870F0DA24B5E}"/>
                  </a:ext>
                </a:extLst>
              </p:cNvPr>
              <p:cNvSpPr txBox="1"/>
              <p:nvPr/>
            </p:nvSpPr>
            <p:spPr>
              <a:xfrm>
                <a:off x="866799" y="2433283"/>
                <a:ext cx="7748018" cy="6408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000" b="0" i="1" smtClean="0">
                              <a:solidFill>
                                <a:schemeClr val="tx1"/>
                              </a:solidFill>
                              <a:latin typeface="Cambria Math" panose="02040503050406030204" pitchFamily="18" charset="0"/>
                            </a:rPr>
                          </m:ctrlPr>
                        </m:funcPr>
                        <m:fName>
                          <m:limLow>
                            <m:limLowPr>
                              <m:ctrlPr>
                                <a:rPr lang="en-US" sz="2000" b="0" i="1" smtClean="0">
                                  <a:solidFill>
                                    <a:schemeClr val="tx1"/>
                                  </a:solidFill>
                                  <a:latin typeface="Cambria Math" panose="02040503050406030204" pitchFamily="18" charset="0"/>
                                </a:rPr>
                              </m:ctrlPr>
                            </m:limLowPr>
                            <m:e>
                              <m:r>
                                <m:rPr>
                                  <m:sty m:val="p"/>
                                </m:rPr>
                                <a:rPr lang="en-US" sz="2000" b="0" i="0" smtClean="0">
                                  <a:solidFill>
                                    <a:schemeClr val="tx1"/>
                                  </a:solidFill>
                                  <a:latin typeface="Cambria Math" panose="02040503050406030204" pitchFamily="18" charset="0"/>
                                </a:rPr>
                                <m:t>argmax</m:t>
                              </m:r>
                            </m:e>
                            <m:lim>
                              <m:r>
                                <a:rPr lang="en-US" sz="2000" b="0" i="1" smtClean="0">
                                  <a:solidFill>
                                    <a:schemeClr val="tx1"/>
                                  </a:solidFill>
                                  <a:latin typeface="Cambria Math" panose="02040503050406030204" pitchFamily="18" charset="0"/>
                                </a:rPr>
                                <m:t>𝐶</m:t>
                              </m:r>
                            </m:lim>
                          </m:limLow>
                        </m:fName>
                        <m:e>
                          <m:r>
                            <a:rPr lang="en-US" sz="2000" i="1">
                              <a:solidFill>
                                <a:schemeClr val="tx1"/>
                              </a:solidFill>
                              <a:latin typeface="Cambria Math" panose="02040503050406030204" pitchFamily="18" charset="0"/>
                            </a:rPr>
                            <m:t>𝑃</m:t>
                          </m:r>
                          <m:d>
                            <m:dPr>
                              <m:endChr m:val="|"/>
                              <m:ctrlPr>
                                <a:rPr lang="en-US" sz="2000" i="1">
                                  <a:solidFill>
                                    <a:schemeClr val="tx1"/>
                                  </a:solidFill>
                                  <a:latin typeface="Cambria Math" panose="02040503050406030204" pitchFamily="18" charset="0"/>
                                </a:rPr>
                              </m:ctrlPr>
                            </m:dPr>
                            <m:e>
                              <m:r>
                                <a:rPr lang="en-US" sz="2000" i="1">
                                  <a:solidFill>
                                    <a:schemeClr val="tx1"/>
                                  </a:solidFill>
                                  <a:latin typeface="Cambria Math" panose="02040503050406030204" pitchFamily="18" charset="0"/>
                                </a:rPr>
                                <m:t>𝐶</m:t>
                              </m:r>
                              <m:r>
                                <a:rPr lang="en-US" sz="2000" i="1">
                                  <a:solidFill>
                                    <a:schemeClr val="tx1"/>
                                  </a:solidFill>
                                  <a:latin typeface="Cambria Math" panose="02040503050406030204" pitchFamily="18" charset="0"/>
                                </a:rPr>
                                <m:t> </m:t>
                              </m:r>
                            </m:e>
                          </m:d>
                          <m:sSub>
                            <m:sSubPr>
                              <m:ctrlPr>
                                <a:rPr lang="en-US" altLang="en-US" sz="2000" i="1" dirty="0">
                                  <a:solidFill>
                                    <a:schemeClr val="tx1"/>
                                  </a:solidFill>
                                  <a:latin typeface="Cambria Math" panose="02040503050406030204" pitchFamily="18" charset="0"/>
                                </a:rPr>
                              </m:ctrlPr>
                            </m:sSubPr>
                            <m:e>
                              <m:r>
                                <a:rPr lang="en-US" altLang="en-US" sz="2000" i="1" dirty="0">
                                  <a:solidFill>
                                    <a:schemeClr val="tx1"/>
                                  </a:solidFill>
                                  <a:latin typeface="Cambria Math" panose="02040503050406030204" pitchFamily="18" charset="0"/>
                                </a:rPr>
                                <m:t>𝐴</m:t>
                              </m:r>
                            </m:e>
                            <m:sub>
                              <m:r>
                                <a:rPr lang="en-US" altLang="en-US" sz="2000" i="1" dirty="0">
                                  <a:solidFill>
                                    <a:schemeClr val="tx1"/>
                                  </a:solidFill>
                                  <a:latin typeface="Cambria Math" panose="02040503050406030204" pitchFamily="18" charset="0"/>
                                </a:rPr>
                                <m:t>1</m:t>
                              </m:r>
                            </m:sub>
                          </m:sSub>
                          <m:r>
                            <a:rPr lang="en-US" altLang="en-US" sz="2000" i="1" dirty="0">
                              <a:solidFill>
                                <a:schemeClr val="tx1"/>
                              </a:solidFill>
                              <a:latin typeface="Cambria Math" panose="02040503050406030204" pitchFamily="18" charset="0"/>
                            </a:rPr>
                            <m:t>, </m:t>
                          </m:r>
                          <m:sSub>
                            <m:sSubPr>
                              <m:ctrlPr>
                                <a:rPr lang="en-US" altLang="en-US" sz="2000" i="1" dirty="0">
                                  <a:solidFill>
                                    <a:schemeClr val="tx1"/>
                                  </a:solidFill>
                                  <a:latin typeface="Cambria Math" panose="02040503050406030204" pitchFamily="18" charset="0"/>
                                </a:rPr>
                              </m:ctrlPr>
                            </m:sSubPr>
                            <m:e>
                              <m:r>
                                <a:rPr lang="en-US" altLang="en-US" sz="2000" i="1" dirty="0">
                                  <a:solidFill>
                                    <a:schemeClr val="tx1"/>
                                  </a:solidFill>
                                  <a:latin typeface="Cambria Math" panose="02040503050406030204" pitchFamily="18" charset="0"/>
                                </a:rPr>
                                <m:t>𝐴</m:t>
                              </m:r>
                            </m:e>
                            <m:sub>
                              <m:r>
                                <a:rPr lang="en-US" altLang="en-US" sz="2000" i="1" dirty="0">
                                  <a:solidFill>
                                    <a:schemeClr val="tx1"/>
                                  </a:solidFill>
                                  <a:latin typeface="Cambria Math" panose="02040503050406030204" pitchFamily="18" charset="0"/>
                                </a:rPr>
                                <m:t>2</m:t>
                              </m:r>
                            </m:sub>
                          </m:sSub>
                          <m:r>
                            <a:rPr lang="en-US" altLang="en-US" sz="2000" i="1" dirty="0">
                              <a:solidFill>
                                <a:schemeClr val="tx1"/>
                              </a:solidFill>
                              <a:latin typeface="Cambria Math" panose="02040503050406030204" pitchFamily="18" charset="0"/>
                            </a:rPr>
                            <m:t>, …, </m:t>
                          </m:r>
                          <m:sSub>
                            <m:sSubPr>
                              <m:ctrlPr>
                                <a:rPr lang="en-US" altLang="en-US" sz="2000" i="1" dirty="0">
                                  <a:solidFill>
                                    <a:schemeClr val="tx1"/>
                                  </a:solidFill>
                                  <a:latin typeface="Cambria Math" panose="02040503050406030204" pitchFamily="18" charset="0"/>
                                </a:rPr>
                              </m:ctrlPr>
                            </m:sSubPr>
                            <m:e>
                              <m:r>
                                <a:rPr lang="en-US" altLang="en-US" sz="2000" i="1" dirty="0">
                                  <a:solidFill>
                                    <a:schemeClr val="tx1"/>
                                  </a:solidFill>
                                  <a:latin typeface="Cambria Math" panose="02040503050406030204" pitchFamily="18" charset="0"/>
                                </a:rPr>
                                <m:t>𝐴</m:t>
                              </m:r>
                            </m:e>
                            <m:sub>
                              <m:r>
                                <a:rPr lang="en-US" altLang="en-US" sz="2000" i="1" dirty="0">
                                  <a:solidFill>
                                    <a:schemeClr val="tx1"/>
                                  </a:solidFill>
                                  <a:latin typeface="Cambria Math" panose="02040503050406030204" pitchFamily="18" charset="0"/>
                                </a:rPr>
                                <m:t>𝑛</m:t>
                              </m:r>
                            </m:sub>
                          </m:sSub>
                          <m:r>
                            <a:rPr lang="en-US" altLang="en-US" sz="2000" b="0" i="1" dirty="0" smtClean="0">
                              <a:solidFill>
                                <a:schemeClr val="tx1"/>
                              </a:solidFill>
                              <a:latin typeface="Cambria Math" panose="02040503050406030204" pitchFamily="18" charset="0"/>
                            </a:rPr>
                            <m:t>)</m:t>
                          </m:r>
                        </m:e>
                      </m:func>
                      <m:r>
                        <a:rPr lang="en-US" altLang="en-US" sz="2000" b="0" i="1" dirty="0" smtClean="0">
                          <a:solidFill>
                            <a:schemeClr val="tx1"/>
                          </a:solidFill>
                          <a:latin typeface="Cambria Math" panose="02040503050406030204" pitchFamily="18" charset="0"/>
                        </a:rPr>
                        <m:t>=</m:t>
                      </m:r>
                      <m:r>
                        <m:rPr>
                          <m:nor/>
                        </m:rPr>
                        <a:rPr lang="en-US" altLang="en-US" sz="2000" b="0" i="0" dirty="0" smtClean="0">
                          <a:solidFill>
                            <a:schemeClr val="tx1"/>
                          </a:solidFill>
                          <a:latin typeface="Cambria Math" panose="02040503050406030204" pitchFamily="18" charset="0"/>
                        </a:rPr>
                        <m:t>argma</m:t>
                      </m:r>
                      <m:sSub>
                        <m:sSubPr>
                          <m:ctrlPr>
                            <a:rPr lang="en-US" altLang="en-US" sz="2000" b="0" i="1" dirty="0" smtClean="0">
                              <a:solidFill>
                                <a:schemeClr val="tx1"/>
                              </a:solidFill>
                              <a:latin typeface="Cambria Math" panose="02040503050406030204" pitchFamily="18" charset="0"/>
                            </a:rPr>
                          </m:ctrlPr>
                        </m:sSubPr>
                        <m:e>
                          <m:r>
                            <m:rPr>
                              <m:nor/>
                            </m:rPr>
                            <a:rPr lang="en-US" altLang="en-US" sz="2000" b="0" i="0" dirty="0" smtClean="0">
                              <a:solidFill>
                                <a:schemeClr val="tx1"/>
                              </a:solidFill>
                              <a:latin typeface="Cambria Math" panose="02040503050406030204" pitchFamily="18" charset="0"/>
                            </a:rPr>
                            <m:t>x</m:t>
                          </m:r>
                        </m:e>
                        <m:sub>
                          <m:r>
                            <a:rPr lang="en-US" altLang="en-US" sz="2000" b="0" i="1" dirty="0" smtClean="0">
                              <a:solidFill>
                                <a:schemeClr val="tx1"/>
                              </a:solidFill>
                              <a:latin typeface="Cambria Math" panose="02040503050406030204" pitchFamily="18" charset="0"/>
                            </a:rPr>
                            <m:t>𝐶</m:t>
                          </m:r>
                        </m:sub>
                      </m:sSub>
                      <m:f>
                        <m:fPr>
                          <m:ctrlPr>
                            <a:rPr lang="en-US" altLang="en-US" sz="2000" b="0" i="1" dirty="0" smtClean="0">
                              <a:solidFill>
                                <a:schemeClr val="tx1"/>
                              </a:solidFill>
                              <a:latin typeface="Cambria Math" panose="02040503050406030204" pitchFamily="18" charset="0"/>
                            </a:rPr>
                          </m:ctrlPr>
                        </m:fPr>
                        <m:num>
                          <m:r>
                            <a:rPr lang="en-US" altLang="en-US" sz="2000" i="1" dirty="0" smtClean="0">
                              <a:solidFill>
                                <a:schemeClr val="tx1"/>
                              </a:solidFill>
                              <a:latin typeface="Cambria Math" panose="02040503050406030204" pitchFamily="18" charset="0"/>
                            </a:rPr>
                            <m:t>𝑃</m:t>
                          </m:r>
                          <m:r>
                            <a:rPr lang="en-US" altLang="en-US" sz="2000" i="1" dirty="0" smtClean="0">
                              <a:solidFill>
                                <a:schemeClr val="tx1"/>
                              </a:solidFill>
                              <a:latin typeface="Cambria Math" panose="02040503050406030204" pitchFamily="18" charset="0"/>
                            </a:rPr>
                            <m:t>(</m:t>
                          </m:r>
                          <m:sSub>
                            <m:sSubPr>
                              <m:ctrlPr>
                                <a:rPr lang="en-US" altLang="en-US" sz="2000" b="0" i="1" dirty="0" smtClean="0">
                                  <a:solidFill>
                                    <a:schemeClr val="tx1"/>
                                  </a:solidFill>
                                  <a:latin typeface="Cambria Math" panose="02040503050406030204" pitchFamily="18" charset="0"/>
                                </a:rPr>
                              </m:ctrlPr>
                            </m:sSubPr>
                            <m:e>
                              <m:r>
                                <a:rPr lang="en-US" altLang="en-US" sz="2000" i="1" dirty="0" smtClean="0">
                                  <a:solidFill>
                                    <a:schemeClr val="tx1"/>
                                  </a:solidFill>
                                  <a:latin typeface="Cambria Math" panose="02040503050406030204" pitchFamily="18" charset="0"/>
                                </a:rPr>
                                <m:t>𝐴</m:t>
                              </m:r>
                            </m:e>
                            <m:sub>
                              <m:r>
                                <a:rPr lang="en-US" altLang="en-US" sz="2000" b="0" i="1" dirty="0" smtClean="0">
                                  <a:solidFill>
                                    <a:schemeClr val="tx1"/>
                                  </a:solidFill>
                                  <a:latin typeface="Cambria Math" panose="02040503050406030204" pitchFamily="18" charset="0"/>
                                </a:rPr>
                                <m:t>1</m:t>
                              </m:r>
                            </m:sub>
                          </m:sSub>
                          <m:r>
                            <a:rPr lang="en-US" altLang="en-US" sz="2000" i="1" dirty="0" smtClean="0">
                              <a:solidFill>
                                <a:schemeClr val="tx1"/>
                              </a:solidFill>
                              <a:latin typeface="Cambria Math" panose="02040503050406030204" pitchFamily="18" charset="0"/>
                            </a:rPr>
                            <m:t>, </m:t>
                          </m:r>
                          <m:sSub>
                            <m:sSubPr>
                              <m:ctrlPr>
                                <a:rPr lang="en-US" altLang="en-US" sz="2000" b="0" i="1" dirty="0" smtClean="0">
                                  <a:solidFill>
                                    <a:schemeClr val="tx1"/>
                                  </a:solidFill>
                                  <a:latin typeface="Cambria Math" panose="02040503050406030204" pitchFamily="18" charset="0"/>
                                </a:rPr>
                              </m:ctrlPr>
                            </m:sSubPr>
                            <m:e>
                              <m:r>
                                <a:rPr lang="en-US" altLang="en-US" sz="2000" i="1" dirty="0" smtClean="0">
                                  <a:solidFill>
                                    <a:schemeClr val="tx1"/>
                                  </a:solidFill>
                                  <a:latin typeface="Cambria Math" panose="02040503050406030204" pitchFamily="18" charset="0"/>
                                </a:rPr>
                                <m:t>𝐴</m:t>
                              </m:r>
                            </m:e>
                            <m:sub>
                              <m:r>
                                <a:rPr lang="en-US" altLang="en-US" sz="2000" b="0" i="1" dirty="0" smtClean="0">
                                  <a:solidFill>
                                    <a:schemeClr val="tx1"/>
                                  </a:solidFill>
                                  <a:latin typeface="Cambria Math" panose="02040503050406030204" pitchFamily="18" charset="0"/>
                                </a:rPr>
                                <m:t>2</m:t>
                              </m:r>
                            </m:sub>
                          </m:sSub>
                          <m:r>
                            <a:rPr lang="en-US" altLang="en-US" sz="2000" i="1" dirty="0" smtClean="0">
                              <a:solidFill>
                                <a:schemeClr val="tx1"/>
                              </a:solidFill>
                              <a:latin typeface="Cambria Math" panose="02040503050406030204" pitchFamily="18" charset="0"/>
                            </a:rPr>
                            <m:t>, …, </m:t>
                          </m:r>
                          <m:sSub>
                            <m:sSubPr>
                              <m:ctrlPr>
                                <a:rPr lang="en-US" altLang="en-US" sz="2000" b="0" i="1" dirty="0" smtClean="0">
                                  <a:solidFill>
                                    <a:schemeClr val="tx1"/>
                                  </a:solidFill>
                                  <a:latin typeface="Cambria Math" panose="02040503050406030204" pitchFamily="18" charset="0"/>
                                </a:rPr>
                              </m:ctrlPr>
                            </m:sSubPr>
                            <m:e>
                              <m:r>
                                <a:rPr lang="en-US" altLang="en-US" sz="2000" i="1" dirty="0" smtClean="0">
                                  <a:solidFill>
                                    <a:schemeClr val="tx1"/>
                                  </a:solidFill>
                                  <a:latin typeface="Cambria Math" panose="02040503050406030204" pitchFamily="18" charset="0"/>
                                </a:rPr>
                                <m:t>𝐴</m:t>
                              </m:r>
                            </m:e>
                            <m:sub>
                              <m:r>
                                <a:rPr lang="en-US" altLang="en-US" sz="2000" b="0" i="1" dirty="0" smtClean="0">
                                  <a:solidFill>
                                    <a:schemeClr val="tx1"/>
                                  </a:solidFill>
                                  <a:latin typeface="Cambria Math" panose="02040503050406030204" pitchFamily="18" charset="0"/>
                                </a:rPr>
                                <m:t>𝑛</m:t>
                              </m:r>
                            </m:sub>
                          </m:sSub>
                          <m:r>
                            <a:rPr lang="en-US" altLang="en-US" sz="2000" i="1" dirty="0" smtClean="0">
                              <a:solidFill>
                                <a:schemeClr val="tx1"/>
                              </a:solidFill>
                              <a:latin typeface="Cambria Math" panose="02040503050406030204" pitchFamily="18" charset="0"/>
                            </a:rPr>
                            <m:t>| </m:t>
                          </m:r>
                          <m:r>
                            <a:rPr lang="en-US" altLang="en-US" sz="2000" i="1" dirty="0" smtClean="0">
                              <a:solidFill>
                                <a:schemeClr val="tx1"/>
                              </a:solidFill>
                              <a:latin typeface="Cambria Math" panose="02040503050406030204" pitchFamily="18" charset="0"/>
                            </a:rPr>
                            <m:t>𝐶</m:t>
                          </m:r>
                          <m:r>
                            <a:rPr lang="en-US" altLang="en-US" sz="2000" i="1" dirty="0" smtClean="0">
                              <a:solidFill>
                                <a:schemeClr val="tx1"/>
                              </a:solidFill>
                              <a:latin typeface="Cambria Math" panose="02040503050406030204" pitchFamily="18" charset="0"/>
                            </a:rPr>
                            <m:t>) </m:t>
                          </m:r>
                          <m:r>
                            <a:rPr lang="en-US" altLang="en-US" sz="2000" i="1" dirty="0" smtClean="0">
                              <a:solidFill>
                                <a:schemeClr val="tx1"/>
                              </a:solidFill>
                              <a:latin typeface="Cambria Math" panose="02040503050406030204" pitchFamily="18" charset="0"/>
                            </a:rPr>
                            <m:t>𝑃</m:t>
                          </m:r>
                          <m:r>
                            <a:rPr lang="en-US" altLang="en-US" sz="2000" i="1" dirty="0" smtClean="0">
                              <a:solidFill>
                                <a:schemeClr val="tx1"/>
                              </a:solidFill>
                              <a:latin typeface="Cambria Math" panose="02040503050406030204" pitchFamily="18" charset="0"/>
                            </a:rPr>
                            <m:t>(</m:t>
                          </m:r>
                          <m:r>
                            <a:rPr lang="en-US" altLang="en-US" sz="2000" i="1" dirty="0" smtClean="0">
                              <a:solidFill>
                                <a:schemeClr val="tx1"/>
                              </a:solidFill>
                              <a:latin typeface="Cambria Math" panose="02040503050406030204" pitchFamily="18" charset="0"/>
                            </a:rPr>
                            <m:t>𝐶</m:t>
                          </m:r>
                          <m:r>
                            <a:rPr lang="en-US" altLang="en-US" sz="2000" i="1" dirty="0" smtClean="0">
                              <a:solidFill>
                                <a:schemeClr val="tx1"/>
                              </a:solidFill>
                              <a:latin typeface="Cambria Math" panose="02040503050406030204" pitchFamily="18" charset="0"/>
                            </a:rPr>
                            <m:t>)</m:t>
                          </m:r>
                        </m:num>
                        <m:den>
                          <m:r>
                            <a:rPr lang="en-US" altLang="en-US" sz="2000" i="1" dirty="0" smtClean="0">
                              <a:solidFill>
                                <a:schemeClr val="tx1"/>
                              </a:solidFill>
                              <a:latin typeface="Cambria Math" panose="02040503050406030204" pitchFamily="18" charset="0"/>
                            </a:rPr>
                            <m:t>𝑃</m:t>
                          </m:r>
                          <m:r>
                            <a:rPr lang="en-US" altLang="en-US" sz="2000" i="1" dirty="0" smtClean="0">
                              <a:solidFill>
                                <a:schemeClr val="tx1"/>
                              </a:solidFill>
                              <a:latin typeface="Cambria Math" panose="02040503050406030204" pitchFamily="18" charset="0"/>
                            </a:rPr>
                            <m:t>(</m:t>
                          </m:r>
                          <m:sSub>
                            <m:sSubPr>
                              <m:ctrlPr>
                                <a:rPr lang="en-US" altLang="en-US" sz="2000" b="0" i="1" dirty="0" smtClean="0">
                                  <a:solidFill>
                                    <a:schemeClr val="tx1"/>
                                  </a:solidFill>
                                  <a:latin typeface="Cambria Math" panose="02040503050406030204" pitchFamily="18" charset="0"/>
                                </a:rPr>
                              </m:ctrlPr>
                            </m:sSubPr>
                            <m:e>
                              <m:r>
                                <a:rPr lang="en-US" altLang="en-US" sz="2000" i="1" dirty="0" smtClean="0">
                                  <a:solidFill>
                                    <a:schemeClr val="tx1"/>
                                  </a:solidFill>
                                  <a:latin typeface="Cambria Math" panose="02040503050406030204" pitchFamily="18" charset="0"/>
                                </a:rPr>
                                <m:t>𝐴</m:t>
                              </m:r>
                            </m:e>
                            <m:sub>
                              <m:r>
                                <a:rPr lang="en-US" altLang="en-US" sz="2000" b="0" i="1" dirty="0" smtClean="0">
                                  <a:solidFill>
                                    <a:schemeClr val="tx1"/>
                                  </a:solidFill>
                                  <a:latin typeface="Cambria Math" panose="02040503050406030204" pitchFamily="18" charset="0"/>
                                </a:rPr>
                                <m:t>1</m:t>
                              </m:r>
                            </m:sub>
                          </m:sSub>
                          <m:r>
                            <a:rPr lang="en-US" altLang="en-US" sz="2000" i="1" dirty="0" smtClean="0">
                              <a:solidFill>
                                <a:schemeClr val="tx1"/>
                              </a:solidFill>
                              <a:latin typeface="Cambria Math" panose="02040503050406030204" pitchFamily="18" charset="0"/>
                            </a:rPr>
                            <m:t>, </m:t>
                          </m:r>
                          <m:sSub>
                            <m:sSubPr>
                              <m:ctrlPr>
                                <a:rPr lang="en-US" altLang="en-US" sz="2000" b="0" i="1" dirty="0" smtClean="0">
                                  <a:solidFill>
                                    <a:schemeClr val="tx1"/>
                                  </a:solidFill>
                                  <a:latin typeface="Cambria Math" panose="02040503050406030204" pitchFamily="18" charset="0"/>
                                </a:rPr>
                              </m:ctrlPr>
                            </m:sSubPr>
                            <m:e>
                              <m:r>
                                <a:rPr lang="en-US" altLang="en-US" sz="2000" i="1" dirty="0" smtClean="0">
                                  <a:solidFill>
                                    <a:schemeClr val="tx1"/>
                                  </a:solidFill>
                                  <a:latin typeface="Cambria Math" panose="02040503050406030204" pitchFamily="18" charset="0"/>
                                </a:rPr>
                                <m:t>𝐴</m:t>
                              </m:r>
                            </m:e>
                            <m:sub>
                              <m:r>
                                <a:rPr lang="en-US" altLang="en-US" sz="2000" b="0" i="1" dirty="0" smtClean="0">
                                  <a:solidFill>
                                    <a:schemeClr val="tx1"/>
                                  </a:solidFill>
                                  <a:latin typeface="Cambria Math" panose="02040503050406030204" pitchFamily="18" charset="0"/>
                                </a:rPr>
                                <m:t>2</m:t>
                              </m:r>
                            </m:sub>
                          </m:sSub>
                          <m:r>
                            <a:rPr lang="en-US" altLang="en-US" sz="2000" i="1" dirty="0" smtClean="0">
                              <a:solidFill>
                                <a:schemeClr val="tx1"/>
                              </a:solidFill>
                              <a:latin typeface="Cambria Math" panose="02040503050406030204" pitchFamily="18" charset="0"/>
                            </a:rPr>
                            <m:t>, …, </m:t>
                          </m:r>
                          <m:sSub>
                            <m:sSubPr>
                              <m:ctrlPr>
                                <a:rPr lang="en-US" altLang="en-US" sz="2000" b="0" i="1" dirty="0" smtClean="0">
                                  <a:solidFill>
                                    <a:schemeClr val="tx1"/>
                                  </a:solidFill>
                                  <a:latin typeface="Cambria Math" panose="02040503050406030204" pitchFamily="18" charset="0"/>
                                </a:rPr>
                              </m:ctrlPr>
                            </m:sSubPr>
                            <m:e>
                              <m:r>
                                <a:rPr lang="en-US" altLang="en-US" sz="2000" i="1" dirty="0" smtClean="0">
                                  <a:solidFill>
                                    <a:schemeClr val="tx1"/>
                                  </a:solidFill>
                                  <a:latin typeface="Cambria Math" panose="02040503050406030204" pitchFamily="18" charset="0"/>
                                </a:rPr>
                                <m:t>𝐴</m:t>
                              </m:r>
                            </m:e>
                            <m:sub>
                              <m:r>
                                <a:rPr lang="en-US" altLang="en-US" sz="2000" b="0" i="1" dirty="0" smtClean="0">
                                  <a:solidFill>
                                    <a:schemeClr val="tx1"/>
                                  </a:solidFill>
                                  <a:latin typeface="Cambria Math" panose="02040503050406030204" pitchFamily="18" charset="0"/>
                                </a:rPr>
                                <m:t>𝑛</m:t>
                              </m:r>
                            </m:sub>
                          </m:sSub>
                          <m:r>
                            <a:rPr lang="en-US" altLang="en-US" sz="2000" i="1" dirty="0" smtClean="0">
                              <a:solidFill>
                                <a:schemeClr val="tx1"/>
                              </a:solidFill>
                              <a:latin typeface="Cambria Math" panose="02040503050406030204" pitchFamily="18" charset="0"/>
                            </a:rPr>
                            <m:t>)</m:t>
                          </m:r>
                        </m:den>
                      </m:f>
                    </m:oMath>
                  </m:oMathPara>
                </a14:m>
                <a:br>
                  <a:rPr lang="en-US" altLang="en-US" sz="2000" dirty="0">
                    <a:solidFill>
                      <a:schemeClr val="tx1"/>
                    </a:solidFill>
                  </a:rPr>
                </a:br>
                <a:endParaRPr lang="en-US" sz="2000" dirty="0">
                  <a:solidFill>
                    <a:schemeClr val="tx1"/>
                  </a:solidFill>
                </a:endParaRPr>
              </a:p>
            </p:txBody>
          </p:sp>
        </mc:Choice>
        <mc:Fallback xmlns="">
          <p:sp>
            <p:nvSpPr>
              <p:cNvPr id="5" name="TextBox 4">
                <a:extLst>
                  <a:ext uri="{FF2B5EF4-FFF2-40B4-BE49-F238E27FC236}">
                    <a16:creationId xmlns:a16="http://schemas.microsoft.com/office/drawing/2014/main" id="{A3D29CA9-CB7A-4BE9-AEEC-870F0DA24B5E}"/>
                  </a:ext>
                </a:extLst>
              </p:cNvPr>
              <p:cNvSpPr txBox="1">
                <a:spLocks noRot="1" noChangeAspect="1" noMove="1" noResize="1" noEditPoints="1" noAdjustHandles="1" noChangeArrowheads="1" noChangeShapeType="1" noTextEdit="1"/>
              </p:cNvSpPr>
              <p:nvPr/>
            </p:nvSpPr>
            <p:spPr>
              <a:xfrm>
                <a:off x="866799" y="2433283"/>
                <a:ext cx="7748018" cy="640881"/>
              </a:xfrm>
              <a:prstGeom prst="rect">
                <a:avLst/>
              </a:prstGeom>
              <a:blipFill>
                <a:blip r:embed="rId4"/>
                <a:stretch>
                  <a:fillRect/>
                </a:stretch>
              </a:blipFill>
            </p:spPr>
            <p:txBody>
              <a:bodyPr/>
              <a:lstStyle/>
              <a:p>
                <a:r>
                  <a:rPr lang="en-US">
                    <a:noFill/>
                  </a:rPr>
                  <a:t> </a:t>
                </a:r>
              </a:p>
            </p:txBody>
          </p:sp>
        </mc:Fallback>
      </mc:AlternateContent>
      <p:sp>
        <p:nvSpPr>
          <p:cNvPr id="2" name="Speech Bubble: Rectangle with Corners Rounded 1">
            <a:extLst>
              <a:ext uri="{FF2B5EF4-FFF2-40B4-BE49-F238E27FC236}">
                <a16:creationId xmlns:a16="http://schemas.microsoft.com/office/drawing/2014/main" id="{14A0AD27-86E8-34EE-51B8-46F34ACEFEC2}"/>
              </a:ext>
            </a:extLst>
          </p:cNvPr>
          <p:cNvSpPr/>
          <p:nvPr/>
        </p:nvSpPr>
        <p:spPr>
          <a:xfrm>
            <a:off x="6693199" y="3441148"/>
            <a:ext cx="1921618" cy="838200"/>
          </a:xfrm>
          <a:prstGeom prst="wedgeRoundRectCallout">
            <a:avLst>
              <a:gd name="adj1" fmla="val -46120"/>
              <a:gd name="adj2" fmla="val -87171"/>
              <a:gd name="adj3" fmla="val 16667"/>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tLang="en-US" sz="1400" dirty="0">
                <a:latin typeface="Arial" panose="020B0604020202020204" pitchFamily="34" charset="0"/>
              </a:rPr>
              <a:t>This is a constant! </a:t>
            </a:r>
            <a:br>
              <a:rPr lang="en-US" altLang="en-US" sz="1400" dirty="0">
                <a:latin typeface="Arial" panose="020B0604020202020204" pitchFamily="34" charset="0"/>
              </a:rPr>
            </a:br>
            <a:r>
              <a:rPr lang="en-US" altLang="en-US" sz="1400" dirty="0">
                <a:latin typeface="Arial" panose="020B0604020202020204" pitchFamily="34" charset="0"/>
              </a:rPr>
              <a:t>We don’t need it for the max.</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9B95F845-1F9E-41B8-86B1-64722381CB12}"/>
              </a:ext>
            </a:extLst>
          </p:cNvPr>
          <p:cNvSpPr>
            <a:spLocks noGrp="1" noChangeArrowheads="1"/>
          </p:cNvSpPr>
          <p:nvPr>
            <p:ph type="title"/>
          </p:nvPr>
        </p:nvSpPr>
        <p:spPr/>
        <p:txBody>
          <a:bodyPr/>
          <a:lstStyle/>
          <a:p>
            <a:r>
              <a:rPr lang="en-US" altLang="en-US"/>
              <a:t>Naïve Bayes Classifier</a:t>
            </a:r>
          </a:p>
        </p:txBody>
      </p:sp>
      <mc:AlternateContent xmlns:mc="http://schemas.openxmlformats.org/markup-compatibility/2006" xmlns:a14="http://schemas.microsoft.com/office/drawing/2010/main">
        <mc:Choice Requires="a14">
          <p:sp>
            <p:nvSpPr>
              <p:cNvPr id="47107" name="Rectangle 3">
                <a:extLst>
                  <a:ext uri="{FF2B5EF4-FFF2-40B4-BE49-F238E27FC236}">
                    <a16:creationId xmlns:a16="http://schemas.microsoft.com/office/drawing/2014/main" id="{788C06E3-8471-404B-9E53-5E0B10DEF41E}"/>
                  </a:ext>
                </a:extLst>
              </p:cNvPr>
              <p:cNvSpPr>
                <a:spLocks noGrp="1" noChangeArrowheads="1"/>
              </p:cNvSpPr>
              <p:nvPr>
                <p:ph idx="1"/>
              </p:nvPr>
            </p:nvSpPr>
            <p:spPr/>
            <p:txBody>
              <a:bodyPr>
                <a:normAutofit/>
              </a:bodyPr>
              <a:lstStyle/>
              <a:p>
                <a:pPr marL="0" indent="0">
                  <a:buNone/>
                </a:pPr>
                <a:r>
                  <a:rPr lang="en-US" altLang="en-US" dirty="0"/>
                  <a:t>Assume independence among attributes </a:t>
                </a:r>
                <a14:m>
                  <m:oMath xmlns:m="http://schemas.openxmlformats.org/officeDocument/2006/math">
                    <m:r>
                      <a:rPr lang="en-US" altLang="en-US" i="1" dirty="0" smtClean="0">
                        <a:latin typeface="Cambria Math" panose="02040503050406030204" pitchFamily="18" charset="0"/>
                      </a:rPr>
                      <m:t>𝐴</m:t>
                    </m:r>
                  </m:oMath>
                </a14:m>
                <a:r>
                  <a:rPr lang="en-US" altLang="en-US" dirty="0"/>
                  <a:t> given the class. Now we can factor the probability distribution into the product of a few independent probabilities.     </a:t>
                </a:r>
              </a:p>
              <a:p>
                <a:pPr marL="342900" lvl="1" indent="0">
                  <a:buNone/>
                </a:pPr>
                <a:endParaRPr lang="en-US" altLang="en-US" i="1" dirty="0">
                  <a:latin typeface="Cambria Math" panose="02040503050406030204" pitchFamily="18" charset="0"/>
                </a:endParaRPr>
              </a:p>
              <a:p>
                <a:pPr marL="342900" lvl="1" indent="0">
                  <a:buNone/>
                </a:pPr>
                <a14:m>
                  <m:oMathPara xmlns:m="http://schemas.openxmlformats.org/officeDocument/2006/math">
                    <m:oMathParaPr>
                      <m:jc m:val="centerGroup"/>
                    </m:oMathParaPr>
                    <m:oMath xmlns:m="http://schemas.openxmlformats.org/officeDocument/2006/math">
                      <m:r>
                        <a:rPr lang="en-US" altLang="en-US" i="1" dirty="0" smtClean="0">
                          <a:latin typeface="Cambria Math" panose="02040503050406030204" pitchFamily="18" charset="0"/>
                        </a:rPr>
                        <m:t>𝑃</m:t>
                      </m:r>
                      <m:r>
                        <a:rPr lang="en-US" altLang="en-US" i="1" dirty="0" smtClean="0">
                          <a:latin typeface="Cambria Math" panose="02040503050406030204" pitchFamily="18" charset="0"/>
                        </a:rPr>
                        <m:t>(</m:t>
                      </m:r>
                      <m:sSub>
                        <m:sSubPr>
                          <m:ctrlPr>
                            <a:rPr lang="en-US" altLang="en-US" b="0" i="1" dirty="0" smtClean="0">
                              <a:latin typeface="Cambria Math" panose="02040503050406030204" pitchFamily="18" charset="0"/>
                            </a:rPr>
                          </m:ctrlPr>
                        </m:sSubPr>
                        <m:e>
                          <m:r>
                            <a:rPr lang="en-US" altLang="en-US" i="1" dirty="0" smtClean="0">
                              <a:latin typeface="Cambria Math" panose="02040503050406030204" pitchFamily="18" charset="0"/>
                            </a:rPr>
                            <m:t>𝐴</m:t>
                          </m:r>
                        </m:e>
                        <m:sub>
                          <m:r>
                            <a:rPr lang="en-US" altLang="en-US" b="0" i="1" dirty="0" smtClean="0">
                              <a:latin typeface="Cambria Math" panose="02040503050406030204" pitchFamily="18" charset="0"/>
                            </a:rPr>
                            <m:t>1</m:t>
                          </m:r>
                        </m:sub>
                      </m:sSub>
                      <m:r>
                        <a:rPr lang="en-US" altLang="en-US" b="0" i="1" dirty="0" smtClean="0">
                          <a:latin typeface="Cambria Math" panose="02040503050406030204" pitchFamily="18" charset="0"/>
                        </a:rPr>
                        <m:t>,</m:t>
                      </m:r>
                      <m:r>
                        <a:rPr lang="en-US" altLang="en-US" i="1" dirty="0" smtClean="0">
                          <a:latin typeface="Cambria Math" panose="02040503050406030204" pitchFamily="18" charset="0"/>
                        </a:rPr>
                        <m:t> </m:t>
                      </m:r>
                      <m:sSub>
                        <m:sSubPr>
                          <m:ctrlPr>
                            <a:rPr lang="en-US" altLang="en-US" b="0" i="1" dirty="0" smtClean="0">
                              <a:latin typeface="Cambria Math" panose="02040503050406030204" pitchFamily="18" charset="0"/>
                            </a:rPr>
                          </m:ctrlPr>
                        </m:sSubPr>
                        <m:e>
                          <m:r>
                            <a:rPr lang="en-US" altLang="en-US" i="1" dirty="0" smtClean="0">
                              <a:latin typeface="Cambria Math" panose="02040503050406030204" pitchFamily="18" charset="0"/>
                            </a:rPr>
                            <m:t>𝐴</m:t>
                          </m:r>
                        </m:e>
                        <m:sub>
                          <m:r>
                            <a:rPr lang="en-US" altLang="en-US" b="0" i="1" dirty="0" smtClean="0">
                              <a:latin typeface="Cambria Math" panose="02040503050406030204" pitchFamily="18" charset="0"/>
                            </a:rPr>
                            <m:t>2</m:t>
                          </m:r>
                        </m:sub>
                      </m:sSub>
                      <m:r>
                        <a:rPr lang="en-US" altLang="en-US" i="1" dirty="0" smtClean="0">
                          <a:latin typeface="Cambria Math" panose="02040503050406030204" pitchFamily="18" charset="0"/>
                        </a:rPr>
                        <m:t>, …, </m:t>
                      </m:r>
                      <m:sSub>
                        <m:sSubPr>
                          <m:ctrlPr>
                            <a:rPr lang="en-US" altLang="en-US" b="0" i="1" dirty="0" smtClean="0">
                              <a:latin typeface="Cambria Math" panose="02040503050406030204" pitchFamily="18" charset="0"/>
                            </a:rPr>
                          </m:ctrlPr>
                        </m:sSubPr>
                        <m:e>
                          <m:r>
                            <a:rPr lang="en-US" altLang="en-US" i="1" dirty="0" smtClean="0">
                              <a:latin typeface="Cambria Math" panose="02040503050406030204" pitchFamily="18" charset="0"/>
                            </a:rPr>
                            <m:t>𝐴</m:t>
                          </m:r>
                        </m:e>
                        <m:sub>
                          <m:r>
                            <a:rPr lang="en-US" altLang="en-US" b="0" i="1" dirty="0" smtClean="0">
                              <a:latin typeface="Cambria Math" panose="02040503050406030204" pitchFamily="18" charset="0"/>
                            </a:rPr>
                            <m:t>𝑛</m:t>
                          </m:r>
                        </m:sub>
                      </m:sSub>
                      <m:r>
                        <a:rPr lang="en-US" altLang="en-US" i="1" dirty="0" smtClean="0">
                          <a:latin typeface="Cambria Math" panose="02040503050406030204" pitchFamily="18" charset="0"/>
                        </a:rPr>
                        <m:t> |</m:t>
                      </m:r>
                      <m:r>
                        <a:rPr lang="en-US" altLang="en-US" i="1" dirty="0" smtClean="0">
                          <a:latin typeface="Cambria Math" panose="02040503050406030204" pitchFamily="18" charset="0"/>
                        </a:rPr>
                        <m:t>𝐶</m:t>
                      </m:r>
                      <m:r>
                        <a:rPr lang="en-US" altLang="en-US" i="1" dirty="0" smtClean="0">
                          <a:latin typeface="Cambria Math" panose="02040503050406030204" pitchFamily="18" charset="0"/>
                        </a:rPr>
                        <m:t>) = </m:t>
                      </m:r>
                      <m:r>
                        <a:rPr lang="en-US" altLang="en-US" i="1" dirty="0" smtClean="0">
                          <a:latin typeface="Cambria Math" panose="02040503050406030204" pitchFamily="18" charset="0"/>
                        </a:rPr>
                        <m:t>𝑃</m:t>
                      </m:r>
                      <m:r>
                        <a:rPr lang="en-US" altLang="en-US" i="1" dirty="0" smtClean="0">
                          <a:latin typeface="Cambria Math" panose="02040503050406030204" pitchFamily="18" charset="0"/>
                        </a:rPr>
                        <m:t>(</m:t>
                      </m:r>
                      <m:sSub>
                        <m:sSubPr>
                          <m:ctrlPr>
                            <a:rPr lang="en-US" altLang="en-US" b="0" i="1" dirty="0" smtClean="0">
                              <a:latin typeface="Cambria Math" panose="02040503050406030204" pitchFamily="18" charset="0"/>
                            </a:rPr>
                          </m:ctrlPr>
                        </m:sSubPr>
                        <m:e>
                          <m:r>
                            <a:rPr lang="en-US" altLang="en-US" i="1" dirty="0" smtClean="0">
                              <a:latin typeface="Cambria Math" panose="02040503050406030204" pitchFamily="18" charset="0"/>
                            </a:rPr>
                            <m:t>𝐴</m:t>
                          </m:r>
                        </m:e>
                        <m:sub>
                          <m:r>
                            <a:rPr lang="en-US" altLang="en-US" b="0" i="1" dirty="0" smtClean="0">
                              <a:latin typeface="Cambria Math" panose="02040503050406030204" pitchFamily="18" charset="0"/>
                            </a:rPr>
                            <m:t>1</m:t>
                          </m:r>
                        </m:sub>
                      </m:sSub>
                      <m:r>
                        <a:rPr lang="en-US" altLang="en-US" i="1" dirty="0" smtClean="0">
                          <a:latin typeface="Cambria Math" panose="02040503050406030204" pitchFamily="18" charset="0"/>
                        </a:rPr>
                        <m:t>| </m:t>
                      </m:r>
                      <m:r>
                        <a:rPr lang="en-US" altLang="en-US" i="1" dirty="0" err="1">
                          <a:latin typeface="Cambria Math" panose="02040503050406030204" pitchFamily="18" charset="0"/>
                        </a:rPr>
                        <m:t>𝐶</m:t>
                      </m:r>
                      <m:r>
                        <a:rPr lang="en-US" altLang="en-US" i="1" dirty="0">
                          <a:latin typeface="Cambria Math" panose="02040503050406030204" pitchFamily="18" charset="0"/>
                        </a:rPr>
                        <m:t>) </m:t>
                      </m:r>
                      <m:r>
                        <a:rPr lang="en-US" altLang="en-US" i="1" dirty="0">
                          <a:latin typeface="Cambria Math" panose="02040503050406030204" pitchFamily="18" charset="0"/>
                        </a:rPr>
                        <m:t>𝑃</m:t>
                      </m:r>
                      <m:r>
                        <a:rPr lang="en-US" altLang="en-US" i="1" dirty="0">
                          <a:latin typeface="Cambria Math" panose="02040503050406030204" pitchFamily="18" charset="0"/>
                        </a:rPr>
                        <m:t>(</m:t>
                      </m:r>
                      <m:sSub>
                        <m:sSubPr>
                          <m:ctrlPr>
                            <a:rPr lang="en-US" altLang="en-US" b="0" i="1" dirty="0" smtClean="0">
                              <a:latin typeface="Cambria Math" panose="02040503050406030204" pitchFamily="18" charset="0"/>
                            </a:rPr>
                          </m:ctrlPr>
                        </m:sSubPr>
                        <m:e>
                          <m:r>
                            <a:rPr lang="en-US" altLang="en-US" i="1" dirty="0">
                              <a:latin typeface="Cambria Math" panose="02040503050406030204" pitchFamily="18" charset="0"/>
                            </a:rPr>
                            <m:t>𝐴</m:t>
                          </m:r>
                        </m:e>
                        <m:sub>
                          <m:r>
                            <a:rPr lang="en-US" altLang="en-US" b="0" i="1" dirty="0" smtClean="0">
                              <a:latin typeface="Cambria Math" panose="02040503050406030204" pitchFamily="18" charset="0"/>
                            </a:rPr>
                            <m:t>2</m:t>
                          </m:r>
                        </m:sub>
                      </m:sSub>
                      <m:r>
                        <a:rPr lang="en-US" altLang="en-US" i="1" dirty="0">
                          <a:latin typeface="Cambria Math" panose="02040503050406030204" pitchFamily="18" charset="0"/>
                        </a:rPr>
                        <m:t>| </m:t>
                      </m:r>
                      <m:r>
                        <a:rPr lang="en-US" altLang="en-US" i="1" dirty="0" err="1">
                          <a:latin typeface="Cambria Math" panose="02040503050406030204" pitchFamily="18" charset="0"/>
                        </a:rPr>
                        <m:t>𝐶</m:t>
                      </m:r>
                      <m:r>
                        <a:rPr lang="en-US" altLang="en-US" i="1" dirty="0">
                          <a:latin typeface="Cambria Math" panose="02040503050406030204" pitchFamily="18" charset="0"/>
                        </a:rPr>
                        <m:t>)… </m:t>
                      </m:r>
                      <m:r>
                        <a:rPr lang="en-US" altLang="en-US" i="1" dirty="0">
                          <a:latin typeface="Cambria Math" panose="02040503050406030204" pitchFamily="18" charset="0"/>
                        </a:rPr>
                        <m:t>𝑃</m:t>
                      </m:r>
                      <m:r>
                        <a:rPr lang="en-US" altLang="en-US" i="1" dirty="0">
                          <a:latin typeface="Cambria Math" panose="02040503050406030204" pitchFamily="18" charset="0"/>
                        </a:rPr>
                        <m:t>(</m:t>
                      </m:r>
                      <m:sSub>
                        <m:sSubPr>
                          <m:ctrlPr>
                            <a:rPr lang="en-US" altLang="en-US" b="0" i="1" dirty="0" smtClean="0">
                              <a:latin typeface="Cambria Math" panose="02040503050406030204" pitchFamily="18" charset="0"/>
                            </a:rPr>
                          </m:ctrlPr>
                        </m:sSubPr>
                        <m:e>
                          <m:r>
                            <a:rPr lang="en-US" altLang="en-US" i="1" dirty="0">
                              <a:latin typeface="Cambria Math" panose="02040503050406030204" pitchFamily="18" charset="0"/>
                            </a:rPr>
                            <m:t>𝐴</m:t>
                          </m:r>
                        </m:e>
                        <m:sub>
                          <m:r>
                            <a:rPr lang="en-US" altLang="en-US" b="0" i="1" dirty="0" smtClean="0">
                              <a:latin typeface="Cambria Math" panose="02040503050406030204" pitchFamily="18" charset="0"/>
                            </a:rPr>
                            <m:t>𝑛</m:t>
                          </m:r>
                        </m:sub>
                      </m:sSub>
                      <m:r>
                        <a:rPr lang="en-US" altLang="en-US" i="1" dirty="0">
                          <a:latin typeface="Cambria Math" panose="02040503050406030204" pitchFamily="18" charset="0"/>
                        </a:rPr>
                        <m:t>| </m:t>
                      </m:r>
                      <m:r>
                        <a:rPr lang="en-US" altLang="en-US" i="1" dirty="0" err="1">
                          <a:latin typeface="Cambria Math" panose="02040503050406030204" pitchFamily="18" charset="0"/>
                        </a:rPr>
                        <m:t>𝐶</m:t>
                      </m:r>
                      <m:r>
                        <a:rPr lang="en-US" altLang="en-US" i="1" dirty="0">
                          <a:latin typeface="Cambria Math" panose="02040503050406030204" pitchFamily="18" charset="0"/>
                        </a:rPr>
                        <m:t>)</m:t>
                      </m:r>
                      <m:r>
                        <a:rPr lang="en-US" altLang="en-US" b="0" i="1" dirty="0" smtClean="0">
                          <a:latin typeface="Cambria Math" panose="02040503050406030204" pitchFamily="18" charset="0"/>
                        </a:rPr>
                        <m:t>=</m:t>
                      </m:r>
                      <m:nary>
                        <m:naryPr>
                          <m:chr m:val="∏"/>
                          <m:supHide m:val="on"/>
                          <m:ctrlPr>
                            <a:rPr lang="en-US" altLang="en-US" b="0" i="1" dirty="0" smtClean="0">
                              <a:latin typeface="Cambria Math" panose="02040503050406030204" pitchFamily="18" charset="0"/>
                            </a:rPr>
                          </m:ctrlPr>
                        </m:naryPr>
                        <m:sub>
                          <m:r>
                            <m:rPr>
                              <m:brk m:alnAt="7"/>
                            </m:rPr>
                            <a:rPr lang="en-US" altLang="en-US" b="0" i="1" dirty="0" smtClean="0">
                              <a:latin typeface="Cambria Math" panose="02040503050406030204" pitchFamily="18" charset="0"/>
                            </a:rPr>
                            <m:t>𝑖</m:t>
                          </m:r>
                        </m:sub>
                        <m:sup/>
                        <m:e>
                          <m:r>
                            <a:rPr lang="en-US" altLang="en-US" b="0" i="1" dirty="0" smtClean="0">
                              <a:latin typeface="Cambria Math" panose="02040503050406030204" pitchFamily="18" charset="0"/>
                            </a:rPr>
                            <m:t>𝑃</m:t>
                          </m:r>
                          <m:d>
                            <m:dPr>
                              <m:endChr m:val="|"/>
                              <m:ctrlPr>
                                <a:rPr lang="en-US" altLang="en-US" b="0" i="1" dirty="0" smtClean="0">
                                  <a:latin typeface="Cambria Math" panose="02040503050406030204" pitchFamily="18" charset="0"/>
                                </a:rPr>
                              </m:ctrlPr>
                            </m:dPr>
                            <m:e>
                              <m:sSub>
                                <m:sSubPr>
                                  <m:ctrlPr>
                                    <a:rPr lang="en-US" altLang="en-US" b="0" i="1" dirty="0" smtClean="0">
                                      <a:latin typeface="Cambria Math" panose="02040503050406030204" pitchFamily="18" charset="0"/>
                                    </a:rPr>
                                  </m:ctrlPr>
                                </m:sSubPr>
                                <m:e>
                                  <m:r>
                                    <a:rPr lang="en-US" altLang="en-US" b="0" i="1" dirty="0" smtClean="0">
                                      <a:latin typeface="Cambria Math" panose="02040503050406030204" pitchFamily="18" charset="0"/>
                                    </a:rPr>
                                    <m:t>𝐴</m:t>
                                  </m:r>
                                </m:e>
                                <m:sub>
                                  <m:r>
                                    <a:rPr lang="en-US" altLang="en-US" b="0" i="1" dirty="0" smtClean="0">
                                      <a:latin typeface="Cambria Math" panose="02040503050406030204" pitchFamily="18" charset="0"/>
                                    </a:rPr>
                                    <m:t>𝑖</m:t>
                                  </m:r>
                                </m:sub>
                              </m:sSub>
                              <m:r>
                                <a:rPr lang="en-US" altLang="en-US" b="0" i="1" dirty="0" smtClean="0">
                                  <a:latin typeface="Cambria Math" panose="02040503050406030204" pitchFamily="18" charset="0"/>
                                </a:rPr>
                                <m:t> </m:t>
                              </m:r>
                            </m:e>
                          </m:d>
                          <m:r>
                            <a:rPr lang="en-US" altLang="en-US" b="0" i="1" dirty="0" smtClean="0">
                              <a:latin typeface="Cambria Math" panose="02040503050406030204" pitchFamily="18" charset="0"/>
                            </a:rPr>
                            <m:t> </m:t>
                          </m:r>
                          <m:r>
                            <a:rPr lang="en-US" altLang="en-US" b="0" i="1" dirty="0" smtClean="0">
                              <a:latin typeface="Cambria Math" panose="02040503050406030204" pitchFamily="18" charset="0"/>
                            </a:rPr>
                            <m:t>𝐶</m:t>
                          </m:r>
                          <m:r>
                            <a:rPr lang="en-US" altLang="en-US" b="0" i="1" dirty="0" smtClean="0">
                              <a:latin typeface="Cambria Math" panose="02040503050406030204" pitchFamily="18" charset="0"/>
                            </a:rPr>
                            <m:t>)</m:t>
                          </m:r>
                        </m:e>
                      </m:nary>
                    </m:oMath>
                  </m:oMathPara>
                </a14:m>
                <a:endParaRPr lang="en-US" altLang="en-US" dirty="0"/>
              </a:p>
              <a:p>
                <a:pPr marL="342900" lvl="1" indent="0">
                  <a:buNone/>
                </a:pPr>
                <a:endParaRPr lang="en-US" altLang="en-US" dirty="0"/>
              </a:p>
              <a:p>
                <a:pPr marL="0" indent="0">
                  <a:buNone/>
                </a:pPr>
                <a:r>
                  <a:rPr lang="en-US" altLang="en-US" dirty="0"/>
                  <a:t>We can estimate</a:t>
                </a:r>
                <a14:m>
                  <m:oMath xmlns:m="http://schemas.openxmlformats.org/officeDocument/2006/math">
                    <m:r>
                      <a:rPr lang="en-US" altLang="en-US" i="1" dirty="0" smtClean="0">
                        <a:latin typeface="Cambria Math" panose="02040503050406030204" pitchFamily="18" charset="0"/>
                      </a:rPr>
                      <m:t> </m:t>
                    </m:r>
                    <m:r>
                      <a:rPr lang="en-US" altLang="en-US" i="1" dirty="0" smtClean="0">
                        <a:latin typeface="Cambria Math" panose="02040503050406030204" pitchFamily="18" charset="0"/>
                      </a:rPr>
                      <m:t>𝑃</m:t>
                    </m:r>
                    <m:d>
                      <m:dPr>
                        <m:endChr m:val="|"/>
                        <m:ctrlPr>
                          <a:rPr lang="en-US" altLang="en-US" i="1" dirty="0" smtClean="0">
                            <a:latin typeface="Cambria Math" panose="02040503050406030204" pitchFamily="18" charset="0"/>
                          </a:rPr>
                        </m:ctrlPr>
                      </m:dPr>
                      <m:e>
                        <m:sSub>
                          <m:sSubPr>
                            <m:ctrlPr>
                              <a:rPr lang="en-US" altLang="en-US" b="0" i="1" dirty="0" smtClean="0">
                                <a:latin typeface="Cambria Math" panose="02040503050406030204" pitchFamily="18" charset="0"/>
                              </a:rPr>
                            </m:ctrlPr>
                          </m:sSubPr>
                          <m:e>
                            <m:r>
                              <a:rPr lang="en-US" altLang="en-US" i="1" dirty="0" smtClean="0">
                                <a:latin typeface="Cambria Math" panose="02040503050406030204" pitchFamily="18" charset="0"/>
                              </a:rPr>
                              <m:t>𝐴</m:t>
                            </m:r>
                          </m:e>
                          <m:sub>
                            <m:r>
                              <a:rPr lang="en-US" altLang="en-US" b="0" i="1" dirty="0" smtClean="0">
                                <a:latin typeface="Cambria Math" panose="02040503050406030204" pitchFamily="18" charset="0"/>
                              </a:rPr>
                              <m:t>𝑖</m:t>
                            </m:r>
                          </m:sub>
                        </m:sSub>
                        <m:r>
                          <a:rPr lang="en-US" altLang="en-US" b="0" i="1" dirty="0" smtClean="0">
                            <a:latin typeface="Cambria Math" panose="02040503050406030204" pitchFamily="18" charset="0"/>
                          </a:rPr>
                          <m:t> </m:t>
                        </m:r>
                      </m:e>
                    </m:d>
                    <m:r>
                      <a:rPr lang="en-US" altLang="en-US" b="0" i="1" dirty="0" smtClean="0">
                        <a:latin typeface="Cambria Math" panose="02040503050406030204" pitchFamily="18" charset="0"/>
                      </a:rPr>
                      <m:t> </m:t>
                    </m:r>
                    <m:sSub>
                      <m:sSubPr>
                        <m:ctrlPr>
                          <a:rPr lang="en-US" altLang="en-US" b="0" i="1" dirty="0" smtClean="0">
                            <a:latin typeface="Cambria Math" panose="02040503050406030204" pitchFamily="18" charset="0"/>
                          </a:rPr>
                        </m:ctrlPr>
                      </m:sSubPr>
                      <m:e>
                        <m:r>
                          <a:rPr lang="en-US" altLang="en-US" i="1" dirty="0" err="1">
                            <a:latin typeface="Cambria Math" panose="02040503050406030204" pitchFamily="18" charset="0"/>
                          </a:rPr>
                          <m:t>𝐶</m:t>
                        </m:r>
                      </m:e>
                      <m:sub>
                        <m:r>
                          <a:rPr lang="en-US" altLang="en-US" b="0" i="1" dirty="0" smtClean="0">
                            <a:latin typeface="Cambria Math" panose="02040503050406030204" pitchFamily="18" charset="0"/>
                          </a:rPr>
                          <m:t>𝑗</m:t>
                        </m:r>
                      </m:sub>
                    </m:sSub>
                    <m:r>
                      <a:rPr lang="en-US" altLang="en-US" b="0" i="1" dirty="0" smtClean="0">
                        <a:latin typeface="Cambria Math" panose="02040503050406030204" pitchFamily="18" charset="0"/>
                      </a:rPr>
                      <m:t>)</m:t>
                    </m:r>
                  </m:oMath>
                </a14:m>
                <a:r>
                  <a:rPr lang="en-US" altLang="en-US" dirty="0"/>
                  <a:t> for all </a:t>
                </a:r>
                <a14:m>
                  <m:oMath xmlns:m="http://schemas.openxmlformats.org/officeDocument/2006/math">
                    <m:sSub>
                      <m:sSubPr>
                        <m:ctrlPr>
                          <a:rPr lang="en-US" altLang="en-US" b="0" i="1" dirty="0" smtClean="0">
                            <a:latin typeface="Cambria Math" panose="02040503050406030204" pitchFamily="18" charset="0"/>
                          </a:rPr>
                        </m:ctrlPr>
                      </m:sSubPr>
                      <m:e>
                        <m:r>
                          <a:rPr lang="en-US" altLang="en-US" i="1" dirty="0" smtClean="0">
                            <a:latin typeface="Cambria Math" panose="02040503050406030204" pitchFamily="18" charset="0"/>
                          </a:rPr>
                          <m:t>𝐴</m:t>
                        </m:r>
                      </m:e>
                      <m:sub>
                        <m:r>
                          <a:rPr lang="en-US" altLang="en-US" b="0" i="1" dirty="0" smtClean="0">
                            <a:latin typeface="Cambria Math" panose="02040503050406030204" pitchFamily="18" charset="0"/>
                          </a:rPr>
                          <m:t>𝑖</m:t>
                        </m:r>
                      </m:sub>
                    </m:sSub>
                  </m:oMath>
                </a14:m>
                <a:r>
                  <a:rPr lang="en-US" altLang="en-US" dirty="0"/>
                  <a:t> and </a:t>
                </a:r>
                <a14:m>
                  <m:oMath xmlns:m="http://schemas.openxmlformats.org/officeDocument/2006/math">
                    <m:sSub>
                      <m:sSubPr>
                        <m:ctrlPr>
                          <a:rPr lang="en-US" altLang="en-US" b="0" i="1" dirty="0" smtClean="0">
                            <a:latin typeface="Cambria Math" panose="02040503050406030204" pitchFamily="18" charset="0"/>
                          </a:rPr>
                        </m:ctrlPr>
                      </m:sSubPr>
                      <m:e>
                        <m:r>
                          <a:rPr lang="en-US" altLang="en-US" i="1" dirty="0" err="1">
                            <a:latin typeface="Cambria Math" panose="02040503050406030204" pitchFamily="18" charset="0"/>
                          </a:rPr>
                          <m:t>𝐶</m:t>
                        </m:r>
                      </m:e>
                      <m:sub>
                        <m:r>
                          <a:rPr lang="en-US" altLang="en-US" b="0" i="1" dirty="0" smtClean="0">
                            <a:latin typeface="Cambria Math" panose="02040503050406030204" pitchFamily="18" charset="0"/>
                          </a:rPr>
                          <m:t>𝑗</m:t>
                        </m:r>
                      </m:sub>
                    </m:sSub>
                  </m:oMath>
                </a14:m>
                <a:r>
                  <a:rPr lang="en-US" altLang="en-US" dirty="0"/>
                  <a:t>.</a:t>
                </a:r>
              </a:p>
              <a:p>
                <a:pPr lvl="1"/>
                <a:endParaRPr lang="en-US" altLang="en-US" dirty="0"/>
              </a:p>
              <a:p>
                <a:pPr marL="0" indent="0">
                  <a:buNone/>
                </a:pPr>
                <a:r>
                  <a:rPr lang="en-US" altLang="en-US" dirty="0"/>
                  <a:t>A new observation is classified to </a:t>
                </a:r>
                <a14:m>
                  <m:oMath xmlns:m="http://schemas.openxmlformats.org/officeDocument/2006/math">
                    <m:sSub>
                      <m:sSubPr>
                        <m:ctrlPr>
                          <a:rPr lang="en-US" altLang="en-US" b="0" i="1" dirty="0" smtClean="0">
                            <a:latin typeface="Cambria Math" panose="02040503050406030204" pitchFamily="18" charset="0"/>
                          </a:rPr>
                        </m:ctrlPr>
                      </m:sSubPr>
                      <m:e>
                        <m:r>
                          <a:rPr lang="en-US" altLang="en-US" i="1" dirty="0" err="1">
                            <a:latin typeface="Cambria Math" panose="02040503050406030204" pitchFamily="18" charset="0"/>
                          </a:rPr>
                          <m:t>𝐶</m:t>
                        </m:r>
                      </m:e>
                      <m:sub>
                        <m:r>
                          <a:rPr lang="en-US" altLang="en-US" b="0" i="1" dirty="0" smtClean="0">
                            <a:latin typeface="Cambria Math" panose="02040503050406030204" pitchFamily="18" charset="0"/>
                          </a:rPr>
                          <m:t>𝑗</m:t>
                        </m:r>
                      </m:sub>
                    </m:sSub>
                  </m:oMath>
                </a14:m>
                <a:r>
                  <a:rPr lang="en-US" altLang="en-US" dirty="0"/>
                  <a:t>  such that: </a:t>
                </a:r>
              </a:p>
            </p:txBody>
          </p:sp>
        </mc:Choice>
        <mc:Fallback xmlns="">
          <p:sp>
            <p:nvSpPr>
              <p:cNvPr id="47107" name="Rectangle 3">
                <a:extLst>
                  <a:ext uri="{FF2B5EF4-FFF2-40B4-BE49-F238E27FC236}">
                    <a16:creationId xmlns:a16="http://schemas.microsoft.com/office/drawing/2014/main" id="{788C06E3-8471-404B-9E53-5E0B10DEF41E}"/>
                  </a:ext>
                </a:extLst>
              </p:cNvPr>
              <p:cNvSpPr>
                <a:spLocks noGrp="1" noRot="1" noChangeAspect="1" noMove="1" noResize="1" noEditPoints="1" noAdjustHandles="1" noChangeArrowheads="1" noChangeShapeType="1" noTextEdit="1"/>
              </p:cNvSpPr>
              <p:nvPr>
                <p:ph idx="1"/>
              </p:nvPr>
            </p:nvSpPr>
            <p:spPr>
              <a:blipFill>
                <a:blip r:embed="rId3"/>
                <a:stretch>
                  <a:fillRect l="-927" t="-1541" r="-15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EEC00DD0-157C-4B28-AA62-245A11F3D6B0}"/>
                  </a:ext>
                </a:extLst>
              </p:cNvPr>
              <p:cNvSpPr txBox="1"/>
              <p:nvPr/>
            </p:nvSpPr>
            <p:spPr>
              <a:xfrm>
                <a:off x="2895600" y="5257800"/>
                <a:ext cx="3104696" cy="74693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000" b="0" i="1" smtClean="0">
                              <a:solidFill>
                                <a:schemeClr val="tx1"/>
                              </a:solidFill>
                              <a:latin typeface="Cambria Math" panose="02040503050406030204" pitchFamily="18" charset="0"/>
                            </a:rPr>
                          </m:ctrlPr>
                        </m:funcPr>
                        <m:fName>
                          <m:limLow>
                            <m:limLowPr>
                              <m:ctrlPr>
                                <a:rPr lang="en-US" sz="2000" b="0" i="1" smtClean="0">
                                  <a:solidFill>
                                    <a:schemeClr val="tx1"/>
                                  </a:solidFill>
                                  <a:latin typeface="Cambria Math" panose="02040503050406030204" pitchFamily="18" charset="0"/>
                                </a:rPr>
                              </m:ctrlPr>
                            </m:limLowPr>
                            <m:e>
                              <m:r>
                                <m:rPr>
                                  <m:sty m:val="p"/>
                                </m:rPr>
                                <a:rPr lang="en-US" sz="2000" b="0" i="0" smtClean="0">
                                  <a:solidFill>
                                    <a:schemeClr val="tx1"/>
                                  </a:solidFill>
                                  <a:latin typeface="Cambria Math" panose="02040503050406030204" pitchFamily="18" charset="0"/>
                                </a:rPr>
                                <m:t>argmax</m:t>
                              </m:r>
                            </m:e>
                            <m:lim>
                              <m:r>
                                <a:rPr lang="en-US" sz="2000" b="0" i="1" smtClean="0">
                                  <a:solidFill>
                                    <a:schemeClr val="tx1"/>
                                  </a:solidFill>
                                  <a:latin typeface="Cambria Math" panose="02040503050406030204" pitchFamily="18" charset="0"/>
                                </a:rPr>
                                <m:t>𝑗</m:t>
                              </m:r>
                            </m:lim>
                          </m:limLow>
                        </m:fName>
                        <m:e>
                          <m:r>
                            <a:rPr lang="en-US" sz="2000" b="0" i="1" smtClean="0">
                              <a:solidFill>
                                <a:schemeClr val="tx1"/>
                              </a:solidFill>
                              <a:latin typeface="Cambria Math" panose="02040503050406030204" pitchFamily="18" charset="0"/>
                            </a:rPr>
                            <m:t> </m:t>
                          </m:r>
                          <m:r>
                            <a:rPr lang="en-US" sz="2000" b="0" i="1" smtClean="0">
                              <a:solidFill>
                                <a:schemeClr val="tx1"/>
                              </a:solidFill>
                              <a:latin typeface="Cambria Math" panose="02040503050406030204" pitchFamily="18" charset="0"/>
                            </a:rPr>
                            <m:t>𝑃</m:t>
                          </m:r>
                          <m:d>
                            <m:dPr>
                              <m:ctrlPr>
                                <a:rPr lang="en-US" sz="2000" b="0" i="1" smtClean="0">
                                  <a:solidFill>
                                    <a:schemeClr val="tx1"/>
                                  </a:solidFill>
                                  <a:latin typeface="Cambria Math" panose="02040503050406030204" pitchFamily="18" charset="0"/>
                                </a:rPr>
                              </m:ctrlPr>
                            </m:dPr>
                            <m:e>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𝐶</m:t>
                                  </m:r>
                                </m:e>
                                <m:sub>
                                  <m:r>
                                    <a:rPr lang="en-US" sz="2000" b="0" i="1" smtClean="0">
                                      <a:solidFill>
                                        <a:schemeClr val="tx1"/>
                                      </a:solidFill>
                                      <a:latin typeface="Cambria Math" panose="02040503050406030204" pitchFamily="18" charset="0"/>
                                    </a:rPr>
                                    <m:t>𝑗</m:t>
                                  </m:r>
                                </m:sub>
                              </m:sSub>
                            </m:e>
                          </m:d>
                          <m:nary>
                            <m:naryPr>
                              <m:chr m:val="∏"/>
                              <m:supHide m:val="on"/>
                              <m:ctrlPr>
                                <a:rPr lang="en-US" sz="2000" b="0" i="1" smtClean="0">
                                  <a:solidFill>
                                    <a:schemeClr val="tx1"/>
                                  </a:solidFill>
                                  <a:latin typeface="Cambria Math" panose="02040503050406030204" pitchFamily="18" charset="0"/>
                                </a:rPr>
                              </m:ctrlPr>
                            </m:naryPr>
                            <m:sub>
                              <m:r>
                                <m:rPr>
                                  <m:brk m:alnAt="7"/>
                                </m:rPr>
                                <a:rPr lang="en-US" sz="2000" b="0" i="1" smtClean="0">
                                  <a:solidFill>
                                    <a:schemeClr val="tx1"/>
                                  </a:solidFill>
                                  <a:latin typeface="Cambria Math" panose="02040503050406030204" pitchFamily="18" charset="0"/>
                                </a:rPr>
                                <m:t>𝑖</m:t>
                              </m:r>
                            </m:sub>
                            <m:sup/>
                            <m:e>
                              <m:r>
                                <a:rPr lang="en-US" sz="2000" b="0" i="1" smtClean="0">
                                  <a:solidFill>
                                    <a:schemeClr val="tx1"/>
                                  </a:solidFill>
                                  <a:latin typeface="Cambria Math" panose="02040503050406030204" pitchFamily="18" charset="0"/>
                                </a:rPr>
                                <m:t>𝑃</m:t>
                              </m:r>
                              <m:d>
                                <m:dPr>
                                  <m:endChr m:val="|"/>
                                  <m:ctrlPr>
                                    <a:rPr lang="en-US" sz="2000" b="0" i="1" smtClean="0">
                                      <a:solidFill>
                                        <a:schemeClr val="tx1"/>
                                      </a:solidFill>
                                      <a:latin typeface="Cambria Math" panose="02040503050406030204" pitchFamily="18" charset="0"/>
                                    </a:rPr>
                                  </m:ctrlPr>
                                </m:dPr>
                                <m:e>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𝐴</m:t>
                                      </m:r>
                                    </m:e>
                                    <m:sub>
                                      <m:r>
                                        <a:rPr lang="en-US" sz="2000" b="0" i="1" smtClean="0">
                                          <a:solidFill>
                                            <a:schemeClr val="tx1"/>
                                          </a:solidFill>
                                          <a:latin typeface="Cambria Math" panose="02040503050406030204" pitchFamily="18" charset="0"/>
                                        </a:rPr>
                                        <m:t>𝑖</m:t>
                                      </m:r>
                                    </m:sub>
                                  </m:sSub>
                                  <m:r>
                                    <a:rPr lang="en-US" sz="2000" b="0" i="1" smtClean="0">
                                      <a:solidFill>
                                        <a:schemeClr val="tx1"/>
                                      </a:solidFill>
                                      <a:latin typeface="Cambria Math" panose="02040503050406030204" pitchFamily="18" charset="0"/>
                                    </a:rPr>
                                    <m:t> </m:t>
                                  </m:r>
                                </m:e>
                              </m:d>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𝐶</m:t>
                                  </m:r>
                                </m:e>
                                <m:sub>
                                  <m:r>
                                    <a:rPr lang="en-US" sz="2000" b="0" i="1" smtClean="0">
                                      <a:solidFill>
                                        <a:schemeClr val="tx1"/>
                                      </a:solidFill>
                                      <a:latin typeface="Cambria Math" panose="02040503050406030204" pitchFamily="18" charset="0"/>
                                    </a:rPr>
                                    <m:t>𝑗</m:t>
                                  </m:r>
                                </m:sub>
                              </m:sSub>
                              <m:r>
                                <a:rPr lang="en-US" sz="2000" b="0" i="1" smtClean="0">
                                  <a:solidFill>
                                    <a:schemeClr val="tx1"/>
                                  </a:solidFill>
                                  <a:latin typeface="Cambria Math" panose="02040503050406030204" pitchFamily="18" charset="0"/>
                                </a:rPr>
                                <m:t>) </m:t>
                              </m:r>
                            </m:e>
                          </m:nary>
                        </m:e>
                      </m:func>
                    </m:oMath>
                  </m:oMathPara>
                </a14:m>
                <a:endParaRPr lang="en-US" dirty="0"/>
              </a:p>
            </p:txBody>
          </p:sp>
        </mc:Choice>
        <mc:Fallback xmlns="">
          <p:sp>
            <p:nvSpPr>
              <p:cNvPr id="4" name="TextBox 3">
                <a:extLst>
                  <a:ext uri="{FF2B5EF4-FFF2-40B4-BE49-F238E27FC236}">
                    <a16:creationId xmlns:a16="http://schemas.microsoft.com/office/drawing/2014/main" id="{EEC00DD0-157C-4B28-AA62-245A11F3D6B0}"/>
                  </a:ext>
                </a:extLst>
              </p:cNvPr>
              <p:cNvSpPr txBox="1">
                <a:spLocks noRot="1" noChangeAspect="1" noMove="1" noResize="1" noEditPoints="1" noAdjustHandles="1" noChangeArrowheads="1" noChangeShapeType="1" noTextEdit="1"/>
              </p:cNvSpPr>
              <p:nvPr/>
            </p:nvSpPr>
            <p:spPr>
              <a:xfrm>
                <a:off x="2895600" y="5257800"/>
                <a:ext cx="3104696" cy="746936"/>
              </a:xfrm>
              <a:prstGeom prst="rect">
                <a:avLst/>
              </a:prstGeom>
              <a:blipFill>
                <a:blip r:embed="rId4"/>
                <a:stretch>
                  <a:fillRect/>
                </a:stretch>
              </a:blipFill>
            </p:spPr>
            <p:txBody>
              <a:bodyPr/>
              <a:lstStyle/>
              <a:p>
                <a:r>
                  <a:rPr lang="en-US">
                    <a:noFill/>
                  </a:rPr>
                  <a:t> </a:t>
                </a:r>
              </a:p>
            </p:txBody>
          </p:sp>
        </mc:Fallback>
      </mc:AlternateContent>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a:extLst>
              <a:ext uri="{FF2B5EF4-FFF2-40B4-BE49-F238E27FC236}">
                <a16:creationId xmlns:a16="http://schemas.microsoft.com/office/drawing/2014/main" id="{E1BEFF6A-C408-4D39-9A9B-52FCDFCC0714}"/>
              </a:ext>
            </a:extLst>
          </p:cNvPr>
          <p:cNvSpPr>
            <a:spLocks noGrp="1" noChangeArrowheads="1"/>
          </p:cNvSpPr>
          <p:nvPr>
            <p:ph type="title"/>
          </p:nvPr>
        </p:nvSpPr>
        <p:spPr/>
        <p:txBody>
          <a:bodyPr/>
          <a:lstStyle/>
          <a:p>
            <a:r>
              <a:rPr lang="en-US" altLang="en-US"/>
              <a:t>How to Estimate Probabilities from Data?</a:t>
            </a:r>
          </a:p>
        </p:txBody>
      </p:sp>
      <mc:AlternateContent xmlns:mc="http://schemas.openxmlformats.org/markup-compatibility/2006" xmlns:a14="http://schemas.microsoft.com/office/drawing/2010/main">
        <mc:Choice Requires="a14">
          <p:sp>
            <p:nvSpPr>
              <p:cNvPr id="48130" name="Rectangle 2">
                <a:extLst>
                  <a:ext uri="{FF2B5EF4-FFF2-40B4-BE49-F238E27FC236}">
                    <a16:creationId xmlns:a16="http://schemas.microsoft.com/office/drawing/2014/main" id="{0927DED7-DC2D-4B0E-A155-CD97E6AD2358}"/>
                  </a:ext>
                </a:extLst>
              </p:cNvPr>
              <p:cNvSpPr>
                <a:spLocks noGrp="1" noChangeArrowheads="1"/>
              </p:cNvSpPr>
              <p:nvPr>
                <p:ph idx="1"/>
              </p:nvPr>
            </p:nvSpPr>
            <p:spPr>
              <a:xfrm>
                <a:off x="628650" y="1825625"/>
                <a:ext cx="3943350" cy="4351338"/>
              </a:xfrm>
            </p:spPr>
            <p:txBody>
              <a:bodyPr>
                <a:normAutofit fontScale="92500" lnSpcReduction="20000"/>
              </a:bodyPr>
              <a:lstStyle/>
              <a:p>
                <a:r>
                  <a:rPr lang="en-US" altLang="en-US" dirty="0"/>
                  <a:t>Use the maximum likelihood estimate.</a:t>
                </a:r>
              </a:p>
              <a:p>
                <a:endParaRPr lang="en-US" altLang="en-US" dirty="0"/>
              </a:p>
              <a:p>
                <a:r>
                  <a:rPr lang="en-US" altLang="en-US" dirty="0"/>
                  <a:t>Class:  </a:t>
                </a:r>
                <a14:m>
                  <m:oMath xmlns:m="http://schemas.openxmlformats.org/officeDocument/2006/math">
                    <m:r>
                      <a:rPr lang="en-US" altLang="en-US" i="1" dirty="0" smtClean="0">
                        <a:latin typeface="Cambria Math" panose="02040503050406030204" pitchFamily="18" charset="0"/>
                      </a:rPr>
                      <m:t>𝑃</m:t>
                    </m:r>
                    <m:r>
                      <a:rPr lang="en-US" altLang="en-US" i="1" dirty="0" smtClean="0">
                        <a:latin typeface="Cambria Math" panose="02040503050406030204" pitchFamily="18" charset="0"/>
                      </a:rPr>
                      <m:t>(</m:t>
                    </m:r>
                    <m:sSub>
                      <m:sSubPr>
                        <m:ctrlPr>
                          <a:rPr lang="en-US" altLang="en-US" b="0" i="1" dirty="0" smtClean="0">
                            <a:latin typeface="Cambria Math" panose="02040503050406030204" pitchFamily="18" charset="0"/>
                          </a:rPr>
                        </m:ctrlPr>
                      </m:sSubPr>
                      <m:e>
                        <m:r>
                          <a:rPr lang="en-US" altLang="en-US" i="1" dirty="0" smtClean="0">
                            <a:latin typeface="Cambria Math" panose="02040503050406030204" pitchFamily="18" charset="0"/>
                          </a:rPr>
                          <m:t>𝐶</m:t>
                        </m:r>
                      </m:e>
                      <m:sub>
                        <m:r>
                          <a:rPr lang="en-US" altLang="en-US" b="0" i="1" dirty="0" smtClean="0">
                            <a:latin typeface="Cambria Math" panose="02040503050406030204" pitchFamily="18" charset="0"/>
                          </a:rPr>
                          <m:t>𝑗</m:t>
                        </m:r>
                      </m:sub>
                    </m:sSub>
                    <m:r>
                      <a:rPr lang="en-US" altLang="en-US" i="1" dirty="0" smtClean="0">
                        <a:latin typeface="Cambria Math" panose="02040503050406030204" pitchFamily="18" charset="0"/>
                      </a:rPr>
                      <m:t>) = </m:t>
                    </m:r>
                    <m:sSub>
                      <m:sSubPr>
                        <m:ctrlPr>
                          <a:rPr lang="en-US" altLang="en-US" b="0" i="1" dirty="0" smtClean="0">
                            <a:latin typeface="Cambria Math" panose="02040503050406030204" pitchFamily="18" charset="0"/>
                          </a:rPr>
                        </m:ctrlPr>
                      </m:sSubPr>
                      <m:e>
                        <m:r>
                          <a:rPr lang="en-US" altLang="en-US" i="1" dirty="0" smtClean="0">
                            <a:latin typeface="Cambria Math" panose="02040503050406030204" pitchFamily="18" charset="0"/>
                          </a:rPr>
                          <m:t>𝑁</m:t>
                        </m:r>
                      </m:e>
                      <m:sub>
                        <m:sSub>
                          <m:sSubPr>
                            <m:ctrlPr>
                              <a:rPr lang="en-US" altLang="en-US" b="0" i="1" dirty="0" smtClean="0">
                                <a:latin typeface="Cambria Math" panose="02040503050406030204" pitchFamily="18" charset="0"/>
                              </a:rPr>
                            </m:ctrlPr>
                          </m:sSubPr>
                          <m:e>
                            <m:r>
                              <a:rPr lang="en-US" altLang="en-US" b="0" i="1" dirty="0" smtClean="0">
                                <a:latin typeface="Cambria Math" panose="02040503050406030204" pitchFamily="18" charset="0"/>
                              </a:rPr>
                              <m:t>𝐶</m:t>
                            </m:r>
                          </m:e>
                          <m:sub>
                            <m:r>
                              <a:rPr lang="en-US" altLang="en-US" b="0" i="1" dirty="0" smtClean="0">
                                <a:latin typeface="Cambria Math" panose="02040503050406030204" pitchFamily="18" charset="0"/>
                              </a:rPr>
                              <m:t>𝑗</m:t>
                            </m:r>
                          </m:sub>
                        </m:sSub>
                      </m:sub>
                    </m:sSub>
                    <m:r>
                      <a:rPr lang="en-US" altLang="en-US" i="1" dirty="0" smtClean="0">
                        <a:latin typeface="Cambria Math" panose="02040503050406030204" pitchFamily="18" charset="0"/>
                      </a:rPr>
                      <m:t>  / </m:t>
                    </m:r>
                    <m:r>
                      <a:rPr lang="en-US" altLang="en-US" i="1" dirty="0" smtClean="0">
                        <a:latin typeface="Cambria Math" panose="02040503050406030204" pitchFamily="18" charset="0"/>
                      </a:rPr>
                      <m:t>𝑁</m:t>
                    </m:r>
                  </m:oMath>
                </a14:m>
                <a:endParaRPr lang="en-US" altLang="en-US" dirty="0"/>
              </a:p>
              <a:p>
                <a:pPr marL="342900" lvl="1" indent="0">
                  <a:buNone/>
                </a:pPr>
                <a:r>
                  <a:rPr lang="en-US" altLang="en-US" dirty="0"/>
                  <a:t>e.g.,  P(C=No) = 7/10, </a:t>
                </a:r>
                <a:br>
                  <a:rPr lang="en-US" altLang="en-US" dirty="0"/>
                </a:br>
                <a:r>
                  <a:rPr lang="en-US" altLang="en-US" dirty="0"/>
                  <a:t>	   P(C=Yes) = 3/10</a:t>
                </a:r>
              </a:p>
              <a:p>
                <a:pPr lvl="1"/>
                <a:endParaRPr lang="en-US" altLang="en-US" dirty="0"/>
              </a:p>
              <a:p>
                <a:r>
                  <a:rPr lang="en-US" altLang="en-US" dirty="0"/>
                  <a:t>For discrete attributes:</a:t>
                </a:r>
                <a:br>
                  <a:rPr lang="en-US" altLang="en-US" dirty="0"/>
                </a:br>
                <a:r>
                  <a:rPr lang="en-US" altLang="en-US" dirty="0"/>
                  <a:t>  </a:t>
                </a:r>
                <a:br>
                  <a:rPr lang="en-US" altLang="en-US" dirty="0"/>
                </a:br>
                <a14:m>
                  <m:oMath xmlns:m="http://schemas.openxmlformats.org/officeDocument/2006/math">
                    <m:r>
                      <a:rPr lang="en-US" altLang="en-US" i="1" dirty="0" smtClean="0">
                        <a:latin typeface="Cambria Math" panose="02040503050406030204" pitchFamily="18" charset="0"/>
                      </a:rPr>
                      <m:t>     </m:t>
                    </m:r>
                    <m:r>
                      <a:rPr lang="en-US" altLang="en-US" i="1" dirty="0" smtClean="0">
                        <a:latin typeface="Cambria Math" panose="02040503050406030204" pitchFamily="18" charset="0"/>
                      </a:rPr>
                      <m:t>𝑃</m:t>
                    </m:r>
                    <m:d>
                      <m:dPr>
                        <m:endChr m:val="|"/>
                        <m:ctrlPr>
                          <a:rPr lang="en-US" altLang="en-US" i="1" dirty="0" smtClean="0">
                            <a:latin typeface="Cambria Math" panose="02040503050406030204" pitchFamily="18" charset="0"/>
                          </a:rPr>
                        </m:ctrlPr>
                      </m:dPr>
                      <m:e>
                        <m:sSub>
                          <m:sSubPr>
                            <m:ctrlPr>
                              <a:rPr lang="en-US" altLang="en-US" b="0" i="1" dirty="0" smtClean="0">
                                <a:latin typeface="Cambria Math" panose="02040503050406030204" pitchFamily="18" charset="0"/>
                              </a:rPr>
                            </m:ctrlPr>
                          </m:sSubPr>
                          <m:e>
                            <m:r>
                              <a:rPr lang="en-US" altLang="en-US" i="1" dirty="0" smtClean="0">
                                <a:latin typeface="Cambria Math" panose="02040503050406030204" pitchFamily="18" charset="0"/>
                              </a:rPr>
                              <m:t>𝐴</m:t>
                            </m:r>
                          </m:e>
                          <m:sub>
                            <m:r>
                              <a:rPr lang="en-US" altLang="en-US" b="0" i="1" dirty="0" smtClean="0">
                                <a:latin typeface="Cambria Math" panose="02040503050406030204" pitchFamily="18" charset="0"/>
                              </a:rPr>
                              <m:t>𝑖</m:t>
                            </m:r>
                          </m:sub>
                        </m:sSub>
                        <m:r>
                          <a:rPr lang="en-US" altLang="en-US" i="1" dirty="0" smtClean="0">
                            <a:latin typeface="Cambria Math" panose="02040503050406030204" pitchFamily="18" charset="0"/>
                          </a:rPr>
                          <m:t> </m:t>
                        </m:r>
                      </m:e>
                    </m:d>
                    <m:sSub>
                      <m:sSubPr>
                        <m:ctrlPr>
                          <a:rPr lang="en-US" altLang="en-US" b="0" i="1" dirty="0" smtClean="0">
                            <a:latin typeface="Cambria Math" panose="02040503050406030204" pitchFamily="18" charset="0"/>
                          </a:rPr>
                        </m:ctrlPr>
                      </m:sSubPr>
                      <m:e>
                        <m:r>
                          <a:rPr lang="en-US" altLang="en-US" i="1" dirty="0" smtClean="0">
                            <a:latin typeface="Cambria Math" panose="02040503050406030204" pitchFamily="18" charset="0"/>
                          </a:rPr>
                          <m:t>𝐶</m:t>
                        </m:r>
                      </m:e>
                      <m:sub>
                        <m:r>
                          <a:rPr lang="en-US" altLang="en-US" b="0" i="1" dirty="0" smtClean="0">
                            <a:latin typeface="Cambria Math" panose="02040503050406030204" pitchFamily="18" charset="0"/>
                          </a:rPr>
                          <m:t>𝑗</m:t>
                        </m:r>
                      </m:sub>
                    </m:sSub>
                    <m:r>
                      <a:rPr lang="en-US" altLang="en-US" i="1" dirty="0" smtClean="0">
                        <a:latin typeface="Cambria Math" panose="02040503050406030204" pitchFamily="18" charset="0"/>
                      </a:rPr>
                      <m:t>) =</m:t>
                    </m:r>
                    <m:f>
                      <m:fPr>
                        <m:ctrlPr>
                          <a:rPr lang="en-US" altLang="en-US" b="0" i="1" dirty="0" smtClean="0">
                            <a:latin typeface="Cambria Math" panose="02040503050406030204" pitchFamily="18" charset="0"/>
                          </a:rPr>
                        </m:ctrlPr>
                      </m:fPr>
                      <m:num>
                        <m:d>
                          <m:dPr>
                            <m:begChr m:val="|"/>
                            <m:endChr m:val="|"/>
                            <m:ctrlPr>
                              <a:rPr lang="en-US" altLang="en-US" b="0" i="1" dirty="0" smtClean="0">
                                <a:latin typeface="Cambria Math" panose="02040503050406030204" pitchFamily="18" charset="0"/>
                              </a:rPr>
                            </m:ctrlPr>
                          </m:dPr>
                          <m:e>
                            <m:sSub>
                              <m:sSubPr>
                                <m:ctrlPr>
                                  <a:rPr lang="en-US" altLang="en-US" b="0" i="1" dirty="0" smtClean="0">
                                    <a:latin typeface="Cambria Math" panose="02040503050406030204" pitchFamily="18" charset="0"/>
                                  </a:rPr>
                                </m:ctrlPr>
                              </m:sSubPr>
                              <m:e>
                                <m:r>
                                  <a:rPr lang="en-US" altLang="en-US" i="1" dirty="0" err="1">
                                    <a:latin typeface="Cambria Math" panose="02040503050406030204" pitchFamily="18" charset="0"/>
                                  </a:rPr>
                                  <m:t>𝐴</m:t>
                                </m:r>
                              </m:e>
                              <m:sub>
                                <m:r>
                                  <a:rPr lang="en-US" altLang="en-US" b="0" i="1" dirty="0" smtClean="0">
                                    <a:latin typeface="Cambria Math" panose="02040503050406030204" pitchFamily="18" charset="0"/>
                                  </a:rPr>
                                  <m:t>𝑖𝑗</m:t>
                                </m:r>
                              </m:sub>
                            </m:sSub>
                          </m:e>
                        </m:d>
                      </m:num>
                      <m:den>
                        <m:sSub>
                          <m:sSubPr>
                            <m:ctrlPr>
                              <a:rPr lang="en-US" altLang="en-US" b="0" i="1" dirty="0" smtClean="0">
                                <a:latin typeface="Cambria Math" panose="02040503050406030204" pitchFamily="18" charset="0"/>
                              </a:rPr>
                            </m:ctrlPr>
                          </m:sSubPr>
                          <m:e>
                            <m:r>
                              <a:rPr lang="en-US" altLang="en-US" i="1" dirty="0">
                                <a:latin typeface="Cambria Math" panose="02040503050406030204" pitchFamily="18" charset="0"/>
                              </a:rPr>
                              <m:t>𝑁</m:t>
                            </m:r>
                          </m:e>
                          <m:sub>
                            <m:sSub>
                              <m:sSubPr>
                                <m:ctrlPr>
                                  <a:rPr lang="en-US" altLang="en-US" b="0" i="1" dirty="0" smtClean="0">
                                    <a:latin typeface="Cambria Math" panose="02040503050406030204" pitchFamily="18" charset="0"/>
                                  </a:rPr>
                                </m:ctrlPr>
                              </m:sSubPr>
                              <m:e>
                                <m:r>
                                  <a:rPr lang="en-US" altLang="en-US" b="0" i="1" dirty="0" smtClean="0">
                                    <a:latin typeface="Cambria Math" panose="02040503050406030204" pitchFamily="18" charset="0"/>
                                  </a:rPr>
                                  <m:t>𝐶</m:t>
                                </m:r>
                              </m:e>
                              <m:sub>
                                <m:r>
                                  <a:rPr lang="en-US" altLang="en-US" b="0" i="1" dirty="0" smtClean="0">
                                    <a:latin typeface="Cambria Math" panose="02040503050406030204" pitchFamily="18" charset="0"/>
                                  </a:rPr>
                                  <m:t>𝑗</m:t>
                                </m:r>
                              </m:sub>
                            </m:sSub>
                          </m:sub>
                        </m:sSub>
                        <m:r>
                          <a:rPr lang="en-US" altLang="en-US" i="1" dirty="0">
                            <a:latin typeface="Cambria Math" panose="02040503050406030204" pitchFamily="18" charset="0"/>
                          </a:rPr>
                          <m:t> </m:t>
                        </m:r>
                        <m:r>
                          <m:rPr>
                            <m:nor/>
                          </m:rPr>
                          <a:rPr lang="en-US" altLang="en-US" dirty="0"/>
                          <m:t> </m:t>
                        </m:r>
                      </m:den>
                    </m:f>
                  </m:oMath>
                </a14:m>
                <a:endParaRPr lang="en-US" altLang="en-US" dirty="0"/>
              </a:p>
              <a:p>
                <a:pPr marL="342900" lvl="1" indent="0">
                  <a:buNone/>
                </a:pPr>
                <a:r>
                  <a:rPr lang="en-US" altLang="en-US" dirty="0"/>
                  <a:t>where </a:t>
                </a:r>
                <a14:m>
                  <m:oMath xmlns:m="http://schemas.openxmlformats.org/officeDocument/2006/math">
                    <m:d>
                      <m:dPr>
                        <m:begChr m:val="|"/>
                        <m:endChr m:val="|"/>
                        <m:ctrlPr>
                          <a:rPr lang="en-US" altLang="en-US" b="0" i="1" dirty="0" smtClean="0">
                            <a:latin typeface="Cambria Math" panose="02040503050406030204" pitchFamily="18" charset="0"/>
                          </a:rPr>
                        </m:ctrlPr>
                      </m:dPr>
                      <m:e>
                        <m:sSub>
                          <m:sSubPr>
                            <m:ctrlPr>
                              <a:rPr lang="en-US" altLang="en-US" b="0" i="1" dirty="0" smtClean="0">
                                <a:latin typeface="Cambria Math" panose="02040503050406030204" pitchFamily="18" charset="0"/>
                              </a:rPr>
                            </m:ctrlPr>
                          </m:sSubPr>
                          <m:e>
                            <m:r>
                              <a:rPr lang="en-US" altLang="en-US" i="1" dirty="0" err="1">
                                <a:latin typeface="Cambria Math" panose="02040503050406030204" pitchFamily="18" charset="0"/>
                              </a:rPr>
                              <m:t>𝐴</m:t>
                            </m:r>
                          </m:e>
                          <m:sub>
                            <m:r>
                              <a:rPr lang="en-US" altLang="en-US" b="0" i="1" dirty="0" smtClean="0">
                                <a:latin typeface="Cambria Math" panose="02040503050406030204" pitchFamily="18" charset="0"/>
                              </a:rPr>
                              <m:t>𝑖𝑗</m:t>
                            </m:r>
                          </m:sub>
                        </m:sSub>
                      </m:e>
                    </m:d>
                  </m:oMath>
                </a14:m>
                <a:r>
                  <a:rPr lang="en-US" altLang="en-US" dirty="0"/>
                  <a:t> is number of instances having attribute</a:t>
                </a:r>
                <a14:m>
                  <m:oMath xmlns:m="http://schemas.openxmlformats.org/officeDocument/2006/math">
                    <m:r>
                      <a:rPr lang="en-US" altLang="en-US" i="1" dirty="0" smtClean="0">
                        <a:latin typeface="Cambria Math" panose="02040503050406030204" pitchFamily="18" charset="0"/>
                      </a:rPr>
                      <m:t> </m:t>
                    </m:r>
                    <m:sSub>
                      <m:sSubPr>
                        <m:ctrlPr>
                          <a:rPr lang="en-US" altLang="en-US" b="0" i="1" dirty="0" smtClean="0">
                            <a:latin typeface="Cambria Math" panose="02040503050406030204" pitchFamily="18" charset="0"/>
                          </a:rPr>
                        </m:ctrlPr>
                      </m:sSubPr>
                      <m:e>
                        <m:r>
                          <a:rPr lang="en-US" altLang="en-US" i="1" dirty="0" smtClean="0">
                            <a:latin typeface="Cambria Math" panose="02040503050406030204" pitchFamily="18" charset="0"/>
                          </a:rPr>
                          <m:t>𝐴</m:t>
                        </m:r>
                      </m:e>
                      <m:sub>
                        <m:r>
                          <a:rPr lang="en-US" altLang="en-US" b="0" i="1" dirty="0" smtClean="0">
                            <a:latin typeface="Cambria Math" panose="02040503050406030204" pitchFamily="18" charset="0"/>
                          </a:rPr>
                          <m:t>𝑖</m:t>
                        </m:r>
                      </m:sub>
                    </m:sSub>
                    <m:r>
                      <a:rPr lang="en-US" altLang="en-US" i="1" dirty="0" smtClean="0">
                        <a:latin typeface="Cambria Math" panose="02040503050406030204" pitchFamily="18" charset="0"/>
                      </a:rPr>
                      <m:t> </m:t>
                    </m:r>
                  </m:oMath>
                </a14:m>
                <a:r>
                  <a:rPr lang="en-US" altLang="en-US" dirty="0"/>
                  <a:t>and belongs to class </a:t>
                </a:r>
                <a14:m>
                  <m:oMath xmlns:m="http://schemas.openxmlformats.org/officeDocument/2006/math">
                    <m:sSub>
                      <m:sSubPr>
                        <m:ctrlPr>
                          <a:rPr lang="en-US" altLang="en-US" b="0" i="1" smtClean="0">
                            <a:latin typeface="Cambria Math" panose="02040503050406030204" pitchFamily="18" charset="0"/>
                          </a:rPr>
                        </m:ctrlPr>
                      </m:sSubPr>
                      <m:e>
                        <m:r>
                          <a:rPr lang="en-US" altLang="en-US" b="0" i="1" smtClean="0">
                            <a:latin typeface="Cambria Math" panose="02040503050406030204" pitchFamily="18" charset="0"/>
                          </a:rPr>
                          <m:t>𝐶</m:t>
                        </m:r>
                      </m:e>
                      <m:sub>
                        <m:r>
                          <a:rPr lang="en-US" altLang="en-US" b="0" i="1" smtClean="0">
                            <a:latin typeface="Cambria Math" panose="02040503050406030204" pitchFamily="18" charset="0"/>
                          </a:rPr>
                          <m:t>𝑗</m:t>
                        </m:r>
                      </m:sub>
                    </m:sSub>
                  </m:oMath>
                </a14:m>
                <a:endParaRPr lang="en-US" altLang="en-US" dirty="0"/>
              </a:p>
              <a:p>
                <a:pPr marL="342900" lvl="1" indent="0">
                  <a:buNone/>
                </a:pPr>
                <a:endParaRPr lang="en-US" altLang="en-US" dirty="0"/>
              </a:p>
              <a:p>
                <a:pPr marL="342900" lvl="1" indent="0">
                  <a:buNone/>
                </a:pPr>
                <a:r>
                  <a:rPr lang="en-US" altLang="en-US" dirty="0"/>
                  <a:t>e.g.</a:t>
                </a:r>
              </a:p>
              <a:p>
                <a:pPr marL="342900" lvl="1" indent="0">
                  <a:buNone/>
                </a:pPr>
                <a:r>
                  <a:rPr lang="en-US" altLang="en-US" dirty="0"/>
                  <a:t>P(Status=Married | C=No) = 4/7</a:t>
                </a:r>
                <a:br>
                  <a:rPr lang="en-US" altLang="en-US" dirty="0"/>
                </a:br>
                <a:r>
                  <a:rPr lang="en-US" altLang="en-US" dirty="0"/>
                  <a:t>P(Refund=Yes | C=Yes)=0</a:t>
                </a:r>
              </a:p>
            </p:txBody>
          </p:sp>
        </mc:Choice>
        <mc:Fallback xmlns="">
          <p:sp>
            <p:nvSpPr>
              <p:cNvPr id="48130" name="Rectangle 2">
                <a:extLst>
                  <a:ext uri="{FF2B5EF4-FFF2-40B4-BE49-F238E27FC236}">
                    <a16:creationId xmlns:a16="http://schemas.microsoft.com/office/drawing/2014/main" id="{0927DED7-DC2D-4B0E-A155-CD97E6AD2358}"/>
                  </a:ext>
                </a:extLst>
              </p:cNvPr>
              <p:cNvSpPr>
                <a:spLocks noGrp="1" noRot="1" noChangeAspect="1" noMove="1" noResize="1" noEditPoints="1" noAdjustHandles="1" noChangeArrowheads="1" noChangeShapeType="1" noTextEdit="1"/>
              </p:cNvSpPr>
              <p:nvPr>
                <p:ph idx="1"/>
              </p:nvPr>
            </p:nvSpPr>
            <p:spPr>
              <a:xfrm>
                <a:off x="628650" y="1825625"/>
                <a:ext cx="3943350" cy="4351338"/>
              </a:xfrm>
              <a:blipFill>
                <a:blip r:embed="rId3"/>
                <a:stretch>
                  <a:fillRect l="-1082" t="-2381" b="-1401"/>
                </a:stretch>
              </a:blipFill>
            </p:spPr>
            <p:txBody>
              <a:bodyPr/>
              <a:lstStyle/>
              <a:p>
                <a:r>
                  <a:rPr lang="en-US">
                    <a:noFill/>
                  </a:rPr>
                  <a:t> </a:t>
                </a:r>
              </a:p>
            </p:txBody>
          </p:sp>
        </mc:Fallback>
      </mc:AlternateContent>
      <p:graphicFrame>
        <p:nvGraphicFramePr>
          <p:cNvPr id="48132" name="Object 4">
            <a:extLst>
              <a:ext uri="{FF2B5EF4-FFF2-40B4-BE49-F238E27FC236}">
                <a16:creationId xmlns:a16="http://schemas.microsoft.com/office/drawing/2014/main" id="{5EB0960A-3DB2-43C5-AB51-3DDEFFC473CE}"/>
              </a:ext>
            </a:extLst>
          </p:cNvPr>
          <p:cNvGraphicFramePr>
            <a:graphicFrameLocks noChangeAspect="1"/>
          </p:cNvGraphicFramePr>
          <p:nvPr>
            <p:extLst>
              <p:ext uri="{D42A27DB-BD31-4B8C-83A1-F6EECF244321}">
                <p14:modId xmlns:p14="http://schemas.microsoft.com/office/powerpoint/2010/main" val="2718681204"/>
              </p:ext>
            </p:extLst>
          </p:nvPr>
        </p:nvGraphicFramePr>
        <p:xfrm>
          <a:off x="4038600" y="1047960"/>
          <a:ext cx="7148512" cy="6430963"/>
        </p:xfrm>
        <a:graphic>
          <a:graphicData uri="http://schemas.openxmlformats.org/presentationml/2006/ole">
            <mc:AlternateContent xmlns:mc="http://schemas.openxmlformats.org/markup-compatibility/2006">
              <mc:Choice xmlns:v="urn:schemas-microsoft-com:vml" Requires="v">
                <p:oleObj r:id="rId4" imgW="9956880" imgH="8947080" progId="">
                  <p:embed/>
                </p:oleObj>
              </mc:Choice>
              <mc:Fallback>
                <p:oleObj r:id="rId4" imgW="9956880" imgH="8947080"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1047960"/>
                        <a:ext cx="7148512" cy="6430963"/>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a:extLst>
              <a:ext uri="{FF2B5EF4-FFF2-40B4-BE49-F238E27FC236}">
                <a16:creationId xmlns:a16="http://schemas.microsoft.com/office/drawing/2014/main" id="{83F40C3F-18B1-47C6-9617-50A42C4F32DB}"/>
              </a:ext>
            </a:extLst>
          </p:cNvPr>
          <p:cNvSpPr>
            <a:spLocks noGrp="1" noChangeArrowheads="1"/>
          </p:cNvSpPr>
          <p:nvPr>
            <p:ph type="title"/>
          </p:nvPr>
        </p:nvSpPr>
        <p:spPr/>
        <p:txBody>
          <a:bodyPr/>
          <a:lstStyle/>
          <a:p>
            <a:r>
              <a:rPr lang="en-US" altLang="en-US"/>
              <a:t>How to Estimate Probabilities from Data?</a:t>
            </a:r>
          </a:p>
        </p:txBody>
      </p:sp>
      <mc:AlternateContent xmlns:mc="http://schemas.openxmlformats.org/markup-compatibility/2006" xmlns:a14="http://schemas.microsoft.com/office/drawing/2010/main">
        <mc:Choice Requires="a14">
          <p:sp>
            <p:nvSpPr>
              <p:cNvPr id="49154" name="Rectangle 2">
                <a:extLst>
                  <a:ext uri="{FF2B5EF4-FFF2-40B4-BE49-F238E27FC236}">
                    <a16:creationId xmlns:a16="http://schemas.microsoft.com/office/drawing/2014/main" id="{6143CD2F-B59A-48C8-8990-25F00AF63620}"/>
                  </a:ext>
                </a:extLst>
              </p:cNvPr>
              <p:cNvSpPr>
                <a:spLocks noGrp="1" noChangeArrowheads="1"/>
              </p:cNvSpPr>
              <p:nvPr>
                <p:ph idx="1"/>
              </p:nvPr>
            </p:nvSpPr>
            <p:spPr/>
            <p:txBody>
              <a:bodyPr>
                <a:normAutofit fontScale="92500" lnSpcReduction="20000"/>
              </a:bodyPr>
              <a:lstStyle/>
              <a:p>
                <a:pPr marL="0" indent="0">
                  <a:buNone/>
                </a:pPr>
                <a:r>
                  <a:rPr lang="en-US" altLang="en-US" dirty="0"/>
                  <a:t>For continuous attributes there are several options:</a:t>
                </a:r>
              </a:p>
              <a:p>
                <a:pPr marL="0" indent="0">
                  <a:buNone/>
                </a:pPr>
                <a:endParaRPr lang="en-US" altLang="en-US" dirty="0"/>
              </a:p>
              <a:p>
                <a:r>
                  <a:rPr lang="en-US" altLang="en-US" dirty="0"/>
                  <a:t>Discretize the range into bins </a:t>
                </a:r>
              </a:p>
              <a:p>
                <a:pPr lvl="1"/>
                <a:r>
                  <a:rPr lang="en-US" altLang="en-US" dirty="0"/>
                  <a:t> one ordinal attribute per bin</a:t>
                </a:r>
              </a:p>
              <a:p>
                <a:pPr lvl="1"/>
                <a:r>
                  <a:rPr lang="en-US" altLang="en-US" dirty="0"/>
                  <a:t> violates independence assumption</a:t>
                </a:r>
              </a:p>
              <a:p>
                <a:endParaRPr lang="en-US" altLang="en-US" dirty="0"/>
              </a:p>
              <a:p>
                <a:r>
                  <a:rPr lang="en-US" altLang="en-US" dirty="0"/>
                  <a:t>Two-way split:  (A &lt; v) or (A &gt; v)</a:t>
                </a:r>
              </a:p>
              <a:p>
                <a:pPr lvl="1"/>
                <a:r>
                  <a:rPr lang="en-US" altLang="en-US" dirty="0"/>
                  <a:t> choose only one of the two splits as new attribute</a:t>
                </a:r>
              </a:p>
              <a:p>
                <a:endParaRPr lang="en-US" altLang="en-US" dirty="0"/>
              </a:p>
              <a:p>
                <a:r>
                  <a:rPr lang="en-US" altLang="en-US" dirty="0"/>
                  <a:t>Probability density estimation. </a:t>
                </a:r>
              </a:p>
              <a:p>
                <a:pPr lvl="1"/>
                <a:r>
                  <a:rPr lang="en-US" altLang="en-US" dirty="0"/>
                  <a:t>Assume attribute follows a normal distribution.</a:t>
                </a:r>
              </a:p>
              <a:p>
                <a:pPr lvl="1"/>
                <a:r>
                  <a:rPr lang="en-US" altLang="en-US" dirty="0"/>
                  <a:t> Use data to estimate parameters of distribution </a:t>
                </a:r>
                <a:br>
                  <a:rPr lang="en-US" altLang="en-US" dirty="0"/>
                </a:br>
                <a:r>
                  <a:rPr lang="en-US" altLang="en-US" dirty="0"/>
                  <a:t>   (e.g., mean and standard deviation).</a:t>
                </a:r>
              </a:p>
              <a:p>
                <a:pPr lvl="1"/>
                <a:r>
                  <a:rPr lang="en-US" altLang="en-US" dirty="0"/>
                  <a:t> Once probability distribution is known, can use it to estimate the conditional probability </a:t>
                </a:r>
                <a14:m>
                  <m:oMath xmlns:m="http://schemas.openxmlformats.org/officeDocument/2006/math">
                    <m:r>
                      <a:rPr lang="en-US" altLang="en-US" i="1" dirty="0" smtClean="0">
                        <a:latin typeface="Cambria Math" panose="02040503050406030204" pitchFamily="18" charset="0"/>
                      </a:rPr>
                      <m:t>𝑃</m:t>
                    </m:r>
                    <m:d>
                      <m:dPr>
                        <m:endChr m:val="|"/>
                        <m:ctrlPr>
                          <a:rPr lang="en-US" altLang="en-US" i="1" dirty="0" smtClean="0">
                            <a:latin typeface="Cambria Math" panose="02040503050406030204" pitchFamily="18" charset="0"/>
                          </a:rPr>
                        </m:ctrlPr>
                      </m:dPr>
                      <m:e>
                        <m:sSub>
                          <m:sSubPr>
                            <m:ctrlPr>
                              <a:rPr lang="en-US" altLang="en-US" b="0" i="1" dirty="0" smtClean="0">
                                <a:latin typeface="Cambria Math" panose="02040503050406030204" pitchFamily="18" charset="0"/>
                              </a:rPr>
                            </m:ctrlPr>
                          </m:sSubPr>
                          <m:e>
                            <m:r>
                              <a:rPr lang="en-US" altLang="en-US" i="1" dirty="0" err="1">
                                <a:latin typeface="Cambria Math" panose="02040503050406030204" pitchFamily="18" charset="0"/>
                              </a:rPr>
                              <m:t>𝐴</m:t>
                            </m:r>
                          </m:e>
                          <m:sub>
                            <m:r>
                              <a:rPr lang="en-US" altLang="en-US" b="0" i="1" dirty="0" smtClean="0">
                                <a:latin typeface="Cambria Math" panose="02040503050406030204" pitchFamily="18" charset="0"/>
                              </a:rPr>
                              <m:t>𝑖</m:t>
                            </m:r>
                          </m:sub>
                        </m:sSub>
                        <m:r>
                          <a:rPr lang="en-US" altLang="en-US" b="0" i="1" dirty="0" smtClean="0">
                            <a:latin typeface="Cambria Math" panose="02040503050406030204" pitchFamily="18" charset="0"/>
                          </a:rPr>
                          <m:t> </m:t>
                        </m:r>
                      </m:e>
                    </m:d>
                    <m:sSub>
                      <m:sSubPr>
                        <m:ctrlPr>
                          <a:rPr lang="en-US" altLang="en-US" b="0" i="1" dirty="0" smtClean="0">
                            <a:latin typeface="Cambria Math" panose="02040503050406030204" pitchFamily="18" charset="0"/>
                          </a:rPr>
                        </m:ctrlPr>
                      </m:sSubPr>
                      <m:e>
                        <m:r>
                          <a:rPr lang="en-US" altLang="en-US" b="0" i="1" dirty="0" smtClean="0">
                            <a:latin typeface="Cambria Math" panose="02040503050406030204" pitchFamily="18" charset="0"/>
                          </a:rPr>
                          <m:t>𝐶</m:t>
                        </m:r>
                      </m:e>
                      <m:sub>
                        <m:r>
                          <a:rPr lang="en-US" altLang="en-US" b="0" i="1" dirty="0" smtClean="0">
                            <a:latin typeface="Cambria Math" panose="02040503050406030204" pitchFamily="18" charset="0"/>
                          </a:rPr>
                          <m:t>𝑗</m:t>
                        </m:r>
                      </m:sub>
                    </m:sSub>
                    <m:r>
                      <a:rPr lang="en-US" altLang="en-US" i="1" dirty="0">
                        <a:latin typeface="Cambria Math" panose="02040503050406030204" pitchFamily="18" charset="0"/>
                      </a:rPr>
                      <m:t>)</m:t>
                    </m:r>
                  </m:oMath>
                </a14:m>
                <a:r>
                  <a:rPr lang="en-US" altLang="en-US" dirty="0"/>
                  <a:t>.</a:t>
                </a:r>
              </a:p>
              <a:p>
                <a:pPr lvl="1"/>
                <a:r>
                  <a:rPr lang="en-US" altLang="en-US" dirty="0"/>
                  <a:t>Most implementations will do this automatically. This is called a Gaussian Naïve Bayes Classifier.</a:t>
                </a:r>
              </a:p>
            </p:txBody>
          </p:sp>
        </mc:Choice>
        <mc:Fallback xmlns="">
          <p:sp>
            <p:nvSpPr>
              <p:cNvPr id="49154" name="Rectangle 2">
                <a:extLst>
                  <a:ext uri="{FF2B5EF4-FFF2-40B4-BE49-F238E27FC236}">
                    <a16:creationId xmlns:a16="http://schemas.microsoft.com/office/drawing/2014/main" id="{6143CD2F-B59A-48C8-8990-25F00AF63620}"/>
                  </a:ext>
                </a:extLst>
              </p:cNvPr>
              <p:cNvSpPr>
                <a:spLocks noGrp="1" noRot="1" noChangeAspect="1" noMove="1" noResize="1" noEditPoints="1" noAdjustHandles="1" noChangeArrowheads="1" noChangeShapeType="1" noTextEdit="1"/>
              </p:cNvSpPr>
              <p:nvPr>
                <p:ph idx="1"/>
              </p:nvPr>
            </p:nvSpPr>
            <p:spPr>
              <a:blipFill>
                <a:blip r:embed="rId3"/>
                <a:stretch>
                  <a:fillRect l="-696" t="-2381" b="-1120"/>
                </a:stretch>
              </a:blipFill>
            </p:spPr>
            <p:txBody>
              <a:bodyPr/>
              <a:lstStyle/>
              <a:p>
                <a:r>
                  <a:rPr lang="en-US">
                    <a:noFill/>
                  </a:rPr>
                  <a:t> </a:t>
                </a:r>
              </a:p>
            </p:txBody>
          </p:sp>
        </mc:Fallback>
      </mc:AlternateContent>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a:extLst>
              <a:ext uri="{FF2B5EF4-FFF2-40B4-BE49-F238E27FC236}">
                <a16:creationId xmlns:a16="http://schemas.microsoft.com/office/drawing/2014/main" id="{FC3F7934-90EB-4735-BBF2-F491CA406BF2}"/>
              </a:ext>
            </a:extLst>
          </p:cNvPr>
          <p:cNvSpPr>
            <a:spLocks noGrp="1" noChangeArrowheads="1"/>
          </p:cNvSpPr>
          <p:nvPr>
            <p:ph type="title"/>
          </p:nvPr>
        </p:nvSpPr>
        <p:spPr/>
        <p:txBody>
          <a:bodyPr/>
          <a:lstStyle/>
          <a:p>
            <a:r>
              <a:rPr lang="en-US" altLang="en-US" dirty="0"/>
              <a:t>Example of Naïve Bayes Classifier</a:t>
            </a:r>
          </a:p>
        </p:txBody>
      </p:sp>
      <p:graphicFrame>
        <p:nvGraphicFramePr>
          <p:cNvPr id="50178" name="Object 2">
            <a:extLst>
              <a:ext uri="{FF2B5EF4-FFF2-40B4-BE49-F238E27FC236}">
                <a16:creationId xmlns:a16="http://schemas.microsoft.com/office/drawing/2014/main" id="{BE5C46BC-B4FF-4467-9390-704F3112C059}"/>
              </a:ext>
            </a:extLst>
          </p:cNvPr>
          <p:cNvGraphicFramePr>
            <a:graphicFrameLocks noChangeAspect="1"/>
          </p:cNvGraphicFramePr>
          <p:nvPr>
            <p:extLst>
              <p:ext uri="{D42A27DB-BD31-4B8C-83A1-F6EECF244321}">
                <p14:modId xmlns:p14="http://schemas.microsoft.com/office/powerpoint/2010/main" val="3585382404"/>
              </p:ext>
            </p:extLst>
          </p:nvPr>
        </p:nvGraphicFramePr>
        <p:xfrm>
          <a:off x="0" y="2425700"/>
          <a:ext cx="3886200" cy="4279900"/>
        </p:xfrm>
        <a:graphic>
          <a:graphicData uri="http://schemas.openxmlformats.org/presentationml/2006/ole">
            <mc:AlternateContent xmlns:mc="http://schemas.openxmlformats.org/markup-compatibility/2006">
              <mc:Choice xmlns:v="urn:schemas-microsoft-com:vml" Requires="v">
                <p:oleObj r:id="rId3" imgW="0" imgH="0" progId="">
                  <p:embed/>
                </p:oleObj>
              </mc:Choice>
              <mc:Fallback>
                <p:oleObj r:id="rId3" imgW="0" imgH="0"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425700"/>
                        <a:ext cx="3886200" cy="4279900"/>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0180" name="Rectangle 4">
            <a:extLst>
              <a:ext uri="{FF2B5EF4-FFF2-40B4-BE49-F238E27FC236}">
                <a16:creationId xmlns:a16="http://schemas.microsoft.com/office/drawing/2014/main" id="{A1E571DA-DF7E-43B2-86E3-B3C16996FD5D}"/>
              </a:ext>
            </a:extLst>
          </p:cNvPr>
          <p:cNvSpPr>
            <a:spLocks noChangeArrowheads="1"/>
          </p:cNvSpPr>
          <p:nvPr/>
        </p:nvSpPr>
        <p:spPr bwMode="auto">
          <a:xfrm>
            <a:off x="3913188" y="2851150"/>
            <a:ext cx="4953000" cy="3581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360" tIns="44280" rIns="90360" bIns="44280"/>
          <a:lstStyle>
            <a:lvl1pPr marL="292100" indent="-290513">
              <a:tabLst>
                <a:tab pos="620713" algn="l"/>
                <a:tab pos="1535113" algn="l"/>
                <a:tab pos="2449513" algn="l"/>
                <a:tab pos="3363913" algn="l"/>
                <a:tab pos="4278313" algn="l"/>
                <a:tab pos="5192713" algn="l"/>
                <a:tab pos="6107113" algn="l"/>
                <a:tab pos="7021513" algn="l"/>
                <a:tab pos="7935913" algn="l"/>
                <a:tab pos="8850313" algn="l"/>
                <a:tab pos="9764713" algn="l"/>
              </a:tabLst>
              <a:defRPr sz="2400">
                <a:solidFill>
                  <a:srgbClr val="000000"/>
                </a:solidFill>
                <a:latin typeface="Times New Roman" panose="02020603050405020304" pitchFamily="18" charset="0"/>
                <a:cs typeface="DejaVu Sans" charset="0"/>
              </a:defRPr>
            </a:lvl1pPr>
            <a:lvl2pPr>
              <a:tabLst>
                <a:tab pos="620713" algn="l"/>
                <a:tab pos="1535113" algn="l"/>
                <a:tab pos="2449513" algn="l"/>
                <a:tab pos="3363913" algn="l"/>
                <a:tab pos="4278313" algn="l"/>
                <a:tab pos="5192713" algn="l"/>
                <a:tab pos="6107113" algn="l"/>
                <a:tab pos="7021513" algn="l"/>
                <a:tab pos="7935913" algn="l"/>
                <a:tab pos="8850313" algn="l"/>
                <a:tab pos="9764713" algn="l"/>
              </a:tabLst>
              <a:defRPr sz="2400">
                <a:solidFill>
                  <a:srgbClr val="000000"/>
                </a:solidFill>
                <a:latin typeface="Times New Roman" panose="02020603050405020304" pitchFamily="18" charset="0"/>
                <a:cs typeface="DejaVu Sans" charset="0"/>
              </a:defRPr>
            </a:lvl2pPr>
            <a:lvl3pPr>
              <a:tabLst>
                <a:tab pos="620713" algn="l"/>
                <a:tab pos="1535113" algn="l"/>
                <a:tab pos="2449513" algn="l"/>
                <a:tab pos="3363913" algn="l"/>
                <a:tab pos="4278313" algn="l"/>
                <a:tab pos="5192713" algn="l"/>
                <a:tab pos="6107113" algn="l"/>
                <a:tab pos="7021513" algn="l"/>
                <a:tab pos="7935913" algn="l"/>
                <a:tab pos="8850313" algn="l"/>
                <a:tab pos="9764713" algn="l"/>
              </a:tabLst>
              <a:defRPr sz="2400">
                <a:solidFill>
                  <a:srgbClr val="000000"/>
                </a:solidFill>
                <a:latin typeface="Times New Roman" panose="02020603050405020304" pitchFamily="18" charset="0"/>
                <a:cs typeface="DejaVu Sans" charset="0"/>
              </a:defRPr>
            </a:lvl3pPr>
            <a:lvl4pPr>
              <a:tabLst>
                <a:tab pos="620713" algn="l"/>
                <a:tab pos="1535113" algn="l"/>
                <a:tab pos="2449513" algn="l"/>
                <a:tab pos="3363913" algn="l"/>
                <a:tab pos="4278313" algn="l"/>
                <a:tab pos="5192713" algn="l"/>
                <a:tab pos="6107113" algn="l"/>
                <a:tab pos="7021513" algn="l"/>
                <a:tab pos="7935913" algn="l"/>
                <a:tab pos="8850313" algn="l"/>
                <a:tab pos="9764713" algn="l"/>
              </a:tabLst>
              <a:defRPr sz="2400">
                <a:solidFill>
                  <a:srgbClr val="000000"/>
                </a:solidFill>
                <a:latin typeface="Times New Roman" panose="02020603050405020304" pitchFamily="18" charset="0"/>
                <a:cs typeface="DejaVu Sans" charset="0"/>
              </a:defRPr>
            </a:lvl4pPr>
            <a:lvl5pPr>
              <a:tabLst>
                <a:tab pos="620713" algn="l"/>
                <a:tab pos="1535113" algn="l"/>
                <a:tab pos="2449513" algn="l"/>
                <a:tab pos="3363913" algn="l"/>
                <a:tab pos="4278313" algn="l"/>
                <a:tab pos="5192713" algn="l"/>
                <a:tab pos="6107113" algn="l"/>
                <a:tab pos="7021513" algn="l"/>
                <a:tab pos="7935913" algn="l"/>
                <a:tab pos="8850313" algn="l"/>
                <a:tab pos="9764713"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620713" algn="l"/>
                <a:tab pos="1535113" algn="l"/>
                <a:tab pos="2449513" algn="l"/>
                <a:tab pos="3363913" algn="l"/>
                <a:tab pos="4278313" algn="l"/>
                <a:tab pos="5192713" algn="l"/>
                <a:tab pos="6107113" algn="l"/>
                <a:tab pos="7021513" algn="l"/>
                <a:tab pos="7935913" algn="l"/>
                <a:tab pos="8850313" algn="l"/>
                <a:tab pos="9764713"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620713" algn="l"/>
                <a:tab pos="1535113" algn="l"/>
                <a:tab pos="2449513" algn="l"/>
                <a:tab pos="3363913" algn="l"/>
                <a:tab pos="4278313" algn="l"/>
                <a:tab pos="5192713" algn="l"/>
                <a:tab pos="6107113" algn="l"/>
                <a:tab pos="7021513" algn="l"/>
                <a:tab pos="7935913" algn="l"/>
                <a:tab pos="8850313" algn="l"/>
                <a:tab pos="9764713"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620713" algn="l"/>
                <a:tab pos="1535113" algn="l"/>
                <a:tab pos="2449513" algn="l"/>
                <a:tab pos="3363913" algn="l"/>
                <a:tab pos="4278313" algn="l"/>
                <a:tab pos="5192713" algn="l"/>
                <a:tab pos="6107113" algn="l"/>
                <a:tab pos="7021513" algn="l"/>
                <a:tab pos="7935913" algn="l"/>
                <a:tab pos="8850313" algn="l"/>
                <a:tab pos="9764713"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620713" algn="l"/>
                <a:tab pos="1535113" algn="l"/>
                <a:tab pos="2449513" algn="l"/>
                <a:tab pos="3363913" algn="l"/>
                <a:tab pos="4278313" algn="l"/>
                <a:tab pos="5192713" algn="l"/>
                <a:tab pos="6107113" algn="l"/>
                <a:tab pos="7021513" algn="l"/>
                <a:tab pos="7935913" algn="l"/>
                <a:tab pos="8850313" algn="l"/>
                <a:tab pos="9764713" algn="l"/>
              </a:tabLst>
              <a:defRPr sz="2400">
                <a:solidFill>
                  <a:srgbClr val="000000"/>
                </a:solidFill>
                <a:latin typeface="Times New Roman" panose="02020603050405020304" pitchFamily="18" charset="0"/>
                <a:cs typeface="DejaVu Sans" charset="0"/>
              </a:defRPr>
            </a:lvl9pPr>
          </a:lstStyle>
          <a:p>
            <a:pPr>
              <a:spcBef>
                <a:spcPts val="200"/>
              </a:spcBef>
              <a:spcAft>
                <a:spcPts val="400"/>
              </a:spcAft>
            </a:pPr>
            <a:r>
              <a:rPr lang="en-US" altLang="en-US" sz="1600" i="1" dirty="0">
                <a:latin typeface="FreeSerif" pitchFamily="16" charset="0"/>
              </a:rPr>
              <a:t>P(</a:t>
            </a:r>
            <a:r>
              <a:rPr lang="en-US" altLang="en-US" sz="1600" i="1" dirty="0" err="1">
                <a:latin typeface="FreeSerif" pitchFamily="16" charset="0"/>
              </a:rPr>
              <a:t>X|Class</a:t>
            </a:r>
            <a:r>
              <a:rPr lang="en-US" altLang="en-US" sz="1600" i="1" dirty="0">
                <a:latin typeface="FreeSerif" pitchFamily="16" charset="0"/>
              </a:rPr>
              <a:t>=No) = P(Refund=</a:t>
            </a:r>
            <a:r>
              <a:rPr lang="en-US" altLang="en-US" sz="1600" i="1" dirty="0" err="1">
                <a:latin typeface="FreeSerif" pitchFamily="16" charset="0"/>
              </a:rPr>
              <a:t>No|Class</a:t>
            </a:r>
            <a:r>
              <a:rPr lang="en-US" altLang="en-US" sz="1600" i="1" dirty="0">
                <a:latin typeface="FreeSerif" pitchFamily="16" charset="0"/>
              </a:rPr>
              <a:t>=No)</a:t>
            </a:r>
            <a:br>
              <a:rPr lang="en-US" altLang="en-US" sz="1600" i="1" dirty="0">
                <a:latin typeface="FreeSerif" pitchFamily="16" charset="0"/>
              </a:rPr>
            </a:br>
            <a:r>
              <a:rPr lang="en-US" altLang="en-US" sz="1600" i="1" dirty="0">
                <a:latin typeface="FreeSerif" pitchFamily="16" charset="0"/>
              </a:rPr>
              <a:t>		 * P(Married| Class=No)</a:t>
            </a:r>
            <a:br>
              <a:rPr lang="en-US" altLang="en-US" sz="1600" i="1" dirty="0">
                <a:latin typeface="FreeSerif" pitchFamily="16" charset="0"/>
              </a:rPr>
            </a:br>
            <a:r>
              <a:rPr lang="en-US" altLang="en-US" sz="1600" i="1" dirty="0">
                <a:latin typeface="FreeSerif" pitchFamily="16" charset="0"/>
              </a:rPr>
              <a:t>		 * P(Income=120K| Class=No)</a:t>
            </a:r>
            <a:br>
              <a:rPr lang="en-US" altLang="en-US" sz="1600" i="1" dirty="0">
                <a:latin typeface="FreeSerif" pitchFamily="16" charset="0"/>
              </a:rPr>
            </a:br>
            <a:r>
              <a:rPr lang="en-US" altLang="en-US" sz="1600" i="1" dirty="0">
                <a:latin typeface="FreeSerif" pitchFamily="16" charset="0"/>
              </a:rPr>
              <a:t>	              = 4/7 * 4/7 * 0.0072 = 0.0024</a:t>
            </a:r>
          </a:p>
          <a:p>
            <a:pPr>
              <a:spcBef>
                <a:spcPts val="100"/>
              </a:spcBef>
              <a:spcAft>
                <a:spcPts val="400"/>
              </a:spcAft>
            </a:pPr>
            <a:endParaRPr lang="en-US" altLang="en-US" sz="700" i="1" dirty="0">
              <a:latin typeface="FreeSerif" pitchFamily="16" charset="0"/>
            </a:endParaRPr>
          </a:p>
          <a:p>
            <a:pPr>
              <a:spcBef>
                <a:spcPts val="200"/>
              </a:spcBef>
              <a:spcAft>
                <a:spcPts val="400"/>
              </a:spcAft>
            </a:pPr>
            <a:r>
              <a:rPr lang="en-US" altLang="en-US" sz="1600" i="1" dirty="0">
                <a:latin typeface="FreeSerif" pitchFamily="16" charset="0"/>
              </a:rPr>
              <a:t>P(</a:t>
            </a:r>
            <a:r>
              <a:rPr lang="en-US" altLang="en-US" sz="1600" i="1" dirty="0" err="1">
                <a:latin typeface="FreeSerif" pitchFamily="16" charset="0"/>
              </a:rPr>
              <a:t>X|Class</a:t>
            </a:r>
            <a:r>
              <a:rPr lang="en-US" altLang="en-US" sz="1600" i="1" dirty="0">
                <a:latin typeface="FreeSerif" pitchFamily="16" charset="0"/>
              </a:rPr>
              <a:t>=Yes) = P(Refund=No| Class=Yes)</a:t>
            </a:r>
            <a:br>
              <a:rPr lang="en-US" altLang="en-US" sz="1600" i="1" dirty="0">
                <a:latin typeface="FreeSerif" pitchFamily="16" charset="0"/>
              </a:rPr>
            </a:br>
            <a:r>
              <a:rPr lang="en-US" altLang="en-US" sz="1600" i="1" dirty="0">
                <a:latin typeface="FreeSerif" pitchFamily="16" charset="0"/>
              </a:rPr>
              <a:t>   	                  * P(Married| Class=Yes)</a:t>
            </a:r>
            <a:br>
              <a:rPr lang="en-US" altLang="en-US" sz="1600" i="1" dirty="0">
                <a:latin typeface="FreeSerif" pitchFamily="16" charset="0"/>
              </a:rPr>
            </a:br>
            <a:r>
              <a:rPr lang="en-US" altLang="en-US" sz="1600" i="1" dirty="0">
                <a:latin typeface="FreeSerif" pitchFamily="16" charset="0"/>
              </a:rPr>
              <a:t>   	                  * P(Income=120K| Class=Yes)</a:t>
            </a:r>
            <a:br>
              <a:rPr lang="en-US" altLang="en-US" sz="1600" i="1" dirty="0">
                <a:latin typeface="FreeSerif" pitchFamily="16" charset="0"/>
              </a:rPr>
            </a:br>
            <a:r>
              <a:rPr lang="en-US" altLang="en-US" sz="1600" i="1" dirty="0">
                <a:latin typeface="FreeSerif" pitchFamily="16" charset="0"/>
              </a:rPr>
              <a:t>	               = 1 *  0 * 1.2 * 10</a:t>
            </a:r>
            <a:r>
              <a:rPr lang="en-US" altLang="en-US" sz="1600" i="1" baseline="30000" dirty="0">
                <a:latin typeface="FreeSerif" pitchFamily="16" charset="0"/>
              </a:rPr>
              <a:t>-9</a:t>
            </a:r>
            <a:r>
              <a:rPr lang="en-US" altLang="en-US" sz="1600" i="1" dirty="0">
                <a:latin typeface="FreeSerif" pitchFamily="16" charset="0"/>
              </a:rPr>
              <a:t> = 0</a:t>
            </a:r>
          </a:p>
          <a:p>
            <a:pPr>
              <a:spcBef>
                <a:spcPts val="100"/>
              </a:spcBef>
              <a:spcAft>
                <a:spcPts val="400"/>
              </a:spcAft>
              <a:buClrTx/>
              <a:buSzPct val="75000"/>
              <a:buFontTx/>
              <a:buNone/>
            </a:pPr>
            <a:endParaRPr lang="en-US" altLang="en-US" sz="700" dirty="0">
              <a:latin typeface="Arial" panose="020B0604020202020204" pitchFamily="34" charset="0"/>
            </a:endParaRPr>
          </a:p>
          <a:p>
            <a:pPr>
              <a:spcBef>
                <a:spcPts val="225"/>
              </a:spcBef>
              <a:spcAft>
                <a:spcPts val="400"/>
              </a:spcAft>
              <a:buClrTx/>
              <a:buSzPct val="75000"/>
              <a:buFontTx/>
              <a:buNone/>
            </a:pPr>
            <a:endParaRPr lang="en-US" altLang="en-US" sz="1800" dirty="0">
              <a:latin typeface="Arial" panose="020B0604020202020204" pitchFamily="34" charset="0"/>
            </a:endParaRPr>
          </a:p>
          <a:p>
            <a:pPr>
              <a:spcBef>
                <a:spcPts val="225"/>
              </a:spcBef>
              <a:spcAft>
                <a:spcPts val="400"/>
              </a:spcAft>
              <a:buClrTx/>
              <a:buSzPct val="75000"/>
              <a:buFontTx/>
              <a:buNone/>
            </a:pPr>
            <a:r>
              <a:rPr lang="en-US" altLang="en-US" sz="1800" dirty="0">
                <a:latin typeface="Arial" panose="020B0604020202020204" pitchFamily="34" charset="0"/>
              </a:rPr>
              <a:t>Since </a:t>
            </a:r>
            <a:r>
              <a:rPr lang="en-US" altLang="en-US" sz="1800" i="1" dirty="0">
                <a:latin typeface="FreeSerif" pitchFamily="16" charset="0"/>
              </a:rPr>
              <a:t>P(</a:t>
            </a:r>
            <a:r>
              <a:rPr lang="en-US" altLang="en-US" sz="1800" i="1" dirty="0" err="1">
                <a:latin typeface="FreeSerif" pitchFamily="16" charset="0"/>
              </a:rPr>
              <a:t>X|No</a:t>
            </a:r>
            <a:r>
              <a:rPr lang="en-US" altLang="en-US" sz="1800" i="1" dirty="0">
                <a:latin typeface="FreeSerif" pitchFamily="16" charset="0"/>
              </a:rPr>
              <a:t>)P(No) &gt; P(</a:t>
            </a:r>
            <a:r>
              <a:rPr lang="en-US" altLang="en-US" sz="1800" i="1" dirty="0" err="1">
                <a:latin typeface="FreeSerif" pitchFamily="16" charset="0"/>
              </a:rPr>
              <a:t>X|Yes</a:t>
            </a:r>
            <a:r>
              <a:rPr lang="en-US" altLang="en-US" sz="1800" i="1" dirty="0">
                <a:latin typeface="FreeSerif" pitchFamily="16" charset="0"/>
              </a:rPr>
              <a:t>)P(Yes)</a:t>
            </a:r>
          </a:p>
          <a:p>
            <a:pPr>
              <a:spcBef>
                <a:spcPts val="250"/>
              </a:spcBef>
              <a:spcAft>
                <a:spcPts val="400"/>
              </a:spcAft>
              <a:buClrTx/>
              <a:buSzPct val="75000"/>
              <a:buFontTx/>
              <a:buNone/>
            </a:pPr>
            <a:r>
              <a:rPr lang="en-US" altLang="en-US" sz="1800" dirty="0">
                <a:latin typeface="Arial" panose="020B0604020202020204" pitchFamily="34" charset="0"/>
              </a:rPr>
              <a:t>Therefore </a:t>
            </a:r>
            <a:r>
              <a:rPr lang="en-US" altLang="en-US" sz="1800" i="1" dirty="0">
                <a:latin typeface="FreeSerif" pitchFamily="16" charset="0"/>
              </a:rPr>
              <a:t>P(</a:t>
            </a:r>
            <a:r>
              <a:rPr lang="en-US" altLang="en-US" sz="1800" i="1" dirty="0" err="1">
                <a:latin typeface="FreeSerif" pitchFamily="16" charset="0"/>
              </a:rPr>
              <a:t>No|X</a:t>
            </a:r>
            <a:r>
              <a:rPr lang="en-US" altLang="en-US" sz="1800" i="1" dirty="0">
                <a:latin typeface="FreeSerif" pitchFamily="16" charset="0"/>
              </a:rPr>
              <a:t>) &gt; P(</a:t>
            </a:r>
            <a:r>
              <a:rPr lang="en-US" altLang="en-US" sz="1800" i="1" dirty="0" err="1">
                <a:latin typeface="FreeSerif" pitchFamily="16" charset="0"/>
              </a:rPr>
              <a:t>Yes|X</a:t>
            </a:r>
            <a:r>
              <a:rPr lang="en-US" altLang="en-US" sz="1800" i="1" dirty="0">
                <a:latin typeface="FreeSerif" pitchFamily="16" charset="0"/>
              </a:rPr>
              <a:t>)</a:t>
            </a:r>
            <a:br>
              <a:rPr lang="en-US" altLang="en-US" sz="1800" dirty="0">
                <a:latin typeface="FreeSerif" pitchFamily="16" charset="0"/>
              </a:rPr>
            </a:br>
            <a:r>
              <a:rPr lang="en-US" altLang="en-US" sz="1800" dirty="0">
                <a:latin typeface="FreeSerif" pitchFamily="16" charset="0"/>
              </a:rPr>
              <a:t>      </a:t>
            </a:r>
            <a:r>
              <a:rPr lang="en-US" altLang="en-US" sz="2000" dirty="0">
                <a:latin typeface="FreeSerif" pitchFamily="16" charset="0"/>
              </a:rPr>
              <a:t>=&gt; Class = No</a:t>
            </a:r>
          </a:p>
        </p:txBody>
      </p:sp>
      <p:sp>
        <p:nvSpPr>
          <p:cNvPr id="50181" name="Text Box 5">
            <a:extLst>
              <a:ext uri="{FF2B5EF4-FFF2-40B4-BE49-F238E27FC236}">
                <a16:creationId xmlns:a16="http://schemas.microsoft.com/office/drawing/2014/main" id="{56253000-2750-42B6-8601-F35E576CBAD8}"/>
              </a:ext>
            </a:extLst>
          </p:cNvPr>
          <p:cNvSpPr txBox="1">
            <a:spLocks noChangeArrowheads="1"/>
          </p:cNvSpPr>
          <p:nvPr/>
        </p:nvSpPr>
        <p:spPr bwMode="auto">
          <a:xfrm>
            <a:off x="838200" y="1451769"/>
            <a:ext cx="6842125"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1125"/>
              </a:spcBef>
              <a:buClrTx/>
              <a:buFontTx/>
              <a:buNone/>
            </a:pPr>
            <a:r>
              <a:rPr lang="en-US" altLang="en-US" sz="1800" b="1" dirty="0">
                <a:solidFill>
                  <a:srgbClr val="FF0000"/>
                </a:solidFill>
                <a:latin typeface="Arial" panose="020B0604020202020204" pitchFamily="34" charset="0"/>
              </a:rPr>
              <a:t>Given a Test Record what is the most likely class?</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C118DEBE-041E-4C75-8080-89350F249892}"/>
                  </a:ext>
                </a:extLst>
              </p:cNvPr>
              <p:cNvSpPr txBox="1"/>
              <p:nvPr/>
            </p:nvSpPr>
            <p:spPr>
              <a:xfrm>
                <a:off x="990600" y="1854757"/>
                <a:ext cx="628826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𝑋</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𝑅𝑒𝑓𝑢𝑛𝑑</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𝑁𝑜</m:t>
                      </m:r>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𝑀𝑎𝑟𝑟𝑖𝑒𝑑</m:t>
                      </m:r>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𝐼𝑛𝑐𝑜𝑚𝑒</m:t>
                      </m:r>
                      <m:r>
                        <a:rPr lang="en-US" b="0" i="1" smtClean="0">
                          <a:solidFill>
                            <a:schemeClr val="tx1"/>
                          </a:solidFill>
                          <a:latin typeface="Cambria Math" panose="02040503050406030204" pitchFamily="18" charset="0"/>
                        </a:rPr>
                        <m:t>=120</m:t>
                      </m:r>
                      <m:r>
                        <a:rPr lang="en-US" b="0" i="1" smtClean="0">
                          <a:solidFill>
                            <a:schemeClr val="tx1"/>
                          </a:solidFill>
                          <a:latin typeface="Cambria Math" panose="02040503050406030204" pitchFamily="18" charset="0"/>
                        </a:rPr>
                        <m:t>𝐾</m:t>
                      </m:r>
                      <m:r>
                        <a:rPr lang="en-US" b="0" i="1" smtClean="0">
                          <a:solidFill>
                            <a:schemeClr val="tx1"/>
                          </a:solidFill>
                          <a:latin typeface="Cambria Math" panose="02040503050406030204" pitchFamily="18" charset="0"/>
                        </a:rPr>
                        <m:t>)</m:t>
                      </m:r>
                    </m:oMath>
                  </m:oMathPara>
                </a14:m>
                <a:endParaRPr lang="en-US" dirty="0"/>
              </a:p>
            </p:txBody>
          </p:sp>
        </mc:Choice>
        <mc:Fallback xmlns="">
          <p:sp>
            <p:nvSpPr>
              <p:cNvPr id="2" name="TextBox 1">
                <a:extLst>
                  <a:ext uri="{FF2B5EF4-FFF2-40B4-BE49-F238E27FC236}">
                    <a16:creationId xmlns:a16="http://schemas.microsoft.com/office/drawing/2014/main" id="{C118DEBE-041E-4C75-8080-89350F249892}"/>
                  </a:ext>
                </a:extLst>
              </p:cNvPr>
              <p:cNvSpPr txBox="1">
                <a:spLocks noRot="1" noChangeAspect="1" noMove="1" noResize="1" noEditPoints="1" noAdjustHandles="1" noChangeArrowheads="1" noChangeShapeType="1" noTextEdit="1"/>
              </p:cNvSpPr>
              <p:nvPr/>
            </p:nvSpPr>
            <p:spPr>
              <a:xfrm>
                <a:off x="990600" y="1854757"/>
                <a:ext cx="6288260" cy="369332"/>
              </a:xfrm>
              <a:prstGeom prst="rect">
                <a:avLst/>
              </a:prstGeom>
              <a:blipFill>
                <a:blip r:embed="rId6"/>
                <a:stretch>
                  <a:fillRect l="-970" r="-1552" b="-36066"/>
                </a:stretch>
              </a:blipFill>
            </p:spPr>
            <p:txBody>
              <a:bodyPr/>
              <a:lstStyle/>
              <a:p>
                <a:r>
                  <a:rPr lang="en-US">
                    <a:noFill/>
                  </a:rPr>
                  <a:t> </a:t>
                </a:r>
              </a:p>
            </p:txBody>
          </p:sp>
        </mc:Fallback>
      </mc:AlternateContent>
      <p:sp>
        <p:nvSpPr>
          <p:cNvPr id="3" name="Speech Bubble: Rectangle with Corners Rounded 2">
            <a:extLst>
              <a:ext uri="{FF2B5EF4-FFF2-40B4-BE49-F238E27FC236}">
                <a16:creationId xmlns:a16="http://schemas.microsoft.com/office/drawing/2014/main" id="{6BA47B95-CA23-6745-7870-38018A3FF99C}"/>
              </a:ext>
            </a:extLst>
          </p:cNvPr>
          <p:cNvSpPr/>
          <p:nvPr/>
        </p:nvSpPr>
        <p:spPr>
          <a:xfrm>
            <a:off x="7445376" y="5181600"/>
            <a:ext cx="1447800" cy="381000"/>
          </a:xfrm>
          <a:prstGeom prst="wedgeRoundRectCallout">
            <a:avLst>
              <a:gd name="adj1" fmla="val -159912"/>
              <a:gd name="adj2" fmla="val -71993"/>
              <a:gd name="adj3" fmla="val 16667"/>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600" dirty="0"/>
              <a:t>0 are an issue!</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a:extLst>
              <a:ext uri="{FF2B5EF4-FFF2-40B4-BE49-F238E27FC236}">
                <a16:creationId xmlns:a16="http://schemas.microsoft.com/office/drawing/2014/main" id="{6587AE61-1F48-413D-85D8-733C029243C9}"/>
              </a:ext>
            </a:extLst>
          </p:cNvPr>
          <p:cNvSpPr>
            <a:spLocks noGrp="1" noChangeArrowheads="1"/>
          </p:cNvSpPr>
          <p:nvPr>
            <p:ph type="title"/>
          </p:nvPr>
        </p:nvSpPr>
        <p:spPr/>
        <p:txBody>
          <a:bodyPr/>
          <a:lstStyle/>
          <a:p>
            <a:r>
              <a:rPr lang="en-US" altLang="en-US" dirty="0"/>
              <a:t>Naïve Bayes Classifier: Dealing With Low Counts</a:t>
            </a:r>
          </a:p>
        </p:txBody>
      </p:sp>
      <mc:AlternateContent xmlns:mc="http://schemas.openxmlformats.org/markup-compatibility/2006" xmlns:a14="http://schemas.microsoft.com/office/drawing/2010/main">
        <mc:Choice Requires="a14">
          <p:sp>
            <p:nvSpPr>
              <p:cNvPr id="51202" name="Rectangle 2">
                <a:extLst>
                  <a:ext uri="{FF2B5EF4-FFF2-40B4-BE49-F238E27FC236}">
                    <a16:creationId xmlns:a16="http://schemas.microsoft.com/office/drawing/2014/main" id="{82ED3714-2E6F-4B37-A2AA-3174FF6DF6F0}"/>
                  </a:ext>
                </a:extLst>
              </p:cNvPr>
              <p:cNvSpPr>
                <a:spLocks noGrp="1" noChangeArrowheads="1"/>
              </p:cNvSpPr>
              <p:nvPr>
                <p:ph idx="1"/>
              </p:nvPr>
            </p:nvSpPr>
            <p:spPr/>
            <p:txBody>
              <a:bodyPr>
                <a:normAutofit/>
              </a:bodyPr>
              <a:lstStyle/>
              <a:p>
                <a:pPr marL="0" indent="0">
                  <a:buNone/>
                </a:pPr>
                <a:r>
                  <a:rPr lang="en-US" altLang="en-US" dirty="0"/>
                  <a:t>Probability estimation:</a:t>
                </a:r>
              </a:p>
              <a:p>
                <a:pPr marL="0" indent="0">
                  <a:buNone/>
                </a:pPr>
                <a:r>
                  <a:rPr lang="en-US" altLang="en-US" b="0" dirty="0"/>
                  <a:t>Original:	</a:t>
                </a:r>
                <a14:m>
                  <m:oMath xmlns:m="http://schemas.openxmlformats.org/officeDocument/2006/math">
                    <m:r>
                      <a:rPr lang="en-US" altLang="en-US" b="0" i="1" smtClean="0">
                        <a:latin typeface="Cambria Math" panose="02040503050406030204" pitchFamily="18" charset="0"/>
                      </a:rPr>
                      <m:t>𝑃</m:t>
                    </m:r>
                    <m:d>
                      <m:dPr>
                        <m:endChr m:val="|"/>
                        <m:ctrlPr>
                          <a:rPr lang="en-US" altLang="en-US" b="0" i="1" smtClean="0">
                            <a:latin typeface="Cambria Math" panose="02040503050406030204" pitchFamily="18" charset="0"/>
                          </a:rPr>
                        </m:ctrlPr>
                      </m:dPr>
                      <m:e>
                        <m:sSub>
                          <m:sSubPr>
                            <m:ctrlPr>
                              <a:rPr lang="en-US" altLang="en-US" b="0" i="1" smtClean="0">
                                <a:latin typeface="Cambria Math" panose="02040503050406030204" pitchFamily="18" charset="0"/>
                              </a:rPr>
                            </m:ctrlPr>
                          </m:sSubPr>
                          <m:e>
                            <m:r>
                              <a:rPr lang="en-US" altLang="en-US" b="0" i="1" smtClean="0">
                                <a:latin typeface="Cambria Math" panose="02040503050406030204" pitchFamily="18" charset="0"/>
                              </a:rPr>
                              <m:t>𝐴</m:t>
                            </m:r>
                          </m:e>
                          <m:sub>
                            <m:r>
                              <a:rPr lang="en-US" altLang="en-US" b="0" i="1" smtClean="0">
                                <a:latin typeface="Cambria Math" panose="02040503050406030204" pitchFamily="18" charset="0"/>
                              </a:rPr>
                              <m:t>𝑖</m:t>
                            </m:r>
                          </m:sub>
                        </m:sSub>
                        <m:r>
                          <a:rPr lang="en-US" altLang="en-US" b="0" i="1" smtClean="0">
                            <a:latin typeface="Cambria Math" panose="02040503050406030204" pitchFamily="18" charset="0"/>
                          </a:rPr>
                          <m:t> </m:t>
                        </m:r>
                      </m:e>
                    </m:d>
                    <m:r>
                      <a:rPr lang="en-US" altLang="en-US" b="0" i="1" smtClean="0">
                        <a:latin typeface="Cambria Math" panose="02040503050406030204" pitchFamily="18" charset="0"/>
                      </a:rPr>
                      <m:t> </m:t>
                    </m:r>
                    <m:sSub>
                      <m:sSubPr>
                        <m:ctrlPr>
                          <a:rPr lang="en-US" altLang="en-US" b="0" i="1" smtClean="0">
                            <a:latin typeface="Cambria Math" panose="02040503050406030204" pitchFamily="18" charset="0"/>
                          </a:rPr>
                        </m:ctrlPr>
                      </m:sSubPr>
                      <m:e>
                        <m:r>
                          <a:rPr lang="en-US" altLang="en-US" b="0" i="1" smtClean="0">
                            <a:latin typeface="Cambria Math" panose="02040503050406030204" pitchFamily="18" charset="0"/>
                          </a:rPr>
                          <m:t>𝐶</m:t>
                        </m:r>
                      </m:e>
                      <m:sub>
                        <m:r>
                          <a:rPr lang="en-US" altLang="en-US" b="0" i="1" smtClean="0">
                            <a:latin typeface="Cambria Math" panose="02040503050406030204" pitchFamily="18" charset="0"/>
                          </a:rPr>
                          <m:t>𝑗</m:t>
                        </m:r>
                      </m:sub>
                    </m:sSub>
                    <m:r>
                      <a:rPr lang="en-US" altLang="en-US" b="0" i="1" smtClean="0">
                        <a:latin typeface="Cambria Math" panose="02040503050406030204" pitchFamily="18" charset="0"/>
                      </a:rPr>
                      <m:t>)=</m:t>
                    </m:r>
                    <m:f>
                      <m:fPr>
                        <m:ctrlPr>
                          <a:rPr lang="en-US" altLang="en-US" b="0" i="1" smtClean="0">
                            <a:latin typeface="Cambria Math" panose="02040503050406030204" pitchFamily="18" charset="0"/>
                          </a:rPr>
                        </m:ctrlPr>
                      </m:fPr>
                      <m:num>
                        <m:sSub>
                          <m:sSubPr>
                            <m:ctrlPr>
                              <a:rPr lang="en-US" altLang="en-US" b="0" i="1" smtClean="0">
                                <a:latin typeface="Cambria Math" panose="02040503050406030204" pitchFamily="18" charset="0"/>
                              </a:rPr>
                            </m:ctrlPr>
                          </m:sSubPr>
                          <m:e>
                            <m:r>
                              <a:rPr lang="en-US" altLang="en-US" b="0" i="1" smtClean="0">
                                <a:latin typeface="Cambria Math" panose="02040503050406030204" pitchFamily="18" charset="0"/>
                              </a:rPr>
                              <m:t>𝑁</m:t>
                            </m:r>
                          </m:e>
                          <m:sub>
                            <m:r>
                              <a:rPr lang="en-US" altLang="en-US" b="0" i="1" smtClean="0">
                                <a:latin typeface="Cambria Math" panose="02040503050406030204" pitchFamily="18" charset="0"/>
                              </a:rPr>
                              <m:t>𝑖𝑗</m:t>
                            </m:r>
                          </m:sub>
                        </m:sSub>
                      </m:num>
                      <m:den>
                        <m:sSub>
                          <m:sSubPr>
                            <m:ctrlPr>
                              <a:rPr lang="en-US" altLang="en-US" b="0" i="1" smtClean="0">
                                <a:latin typeface="Cambria Math" panose="02040503050406030204" pitchFamily="18" charset="0"/>
                              </a:rPr>
                            </m:ctrlPr>
                          </m:sSubPr>
                          <m:e>
                            <m:r>
                              <a:rPr lang="en-US" altLang="en-US" b="0" i="1" smtClean="0">
                                <a:latin typeface="Cambria Math" panose="02040503050406030204" pitchFamily="18" charset="0"/>
                              </a:rPr>
                              <m:t>𝑁</m:t>
                            </m:r>
                          </m:e>
                          <m:sub>
                            <m:r>
                              <a:rPr lang="en-US" altLang="en-US" b="0" i="1" smtClean="0">
                                <a:latin typeface="Cambria Math" panose="02040503050406030204" pitchFamily="18" charset="0"/>
                              </a:rPr>
                              <m:t>𝑗</m:t>
                            </m:r>
                          </m:sub>
                        </m:sSub>
                      </m:den>
                    </m:f>
                  </m:oMath>
                </a14:m>
                <a:endParaRPr lang="en-US" altLang="en-US" b="0" dirty="0"/>
              </a:p>
              <a:p>
                <a:pPr marL="0" indent="0">
                  <a:buNone/>
                </a:pPr>
                <a:endParaRPr lang="en-US" altLang="en-US" i="1" dirty="0">
                  <a:latin typeface="Cambria Math" panose="02040503050406030204" pitchFamily="18" charset="0"/>
                </a:endParaRPr>
              </a:p>
              <a:p>
                <a:pPr marL="0" indent="0">
                  <a:buNone/>
                </a:pPr>
                <a:r>
                  <a:rPr lang="en-US" altLang="en-US" dirty="0"/>
                  <a:t>Issue: If one of the conditional probabilities is zero, then the entire expression becomes zero.</a:t>
                </a:r>
                <a:endParaRPr lang="en-US" altLang="en-US" i="1" dirty="0">
                  <a:latin typeface="Cambria Math" panose="02040503050406030204" pitchFamily="18" charset="0"/>
                </a:endParaRPr>
              </a:p>
              <a:p>
                <a:pPr marL="0" indent="0">
                  <a:buNone/>
                </a:pPr>
                <a:endParaRPr lang="en-US" altLang="en-US" i="1" dirty="0">
                  <a:latin typeface="Cambria Math" panose="02040503050406030204" pitchFamily="18" charset="0"/>
                </a:endParaRPr>
              </a:p>
              <a:p>
                <a:pPr marL="0" indent="0">
                  <a:buNone/>
                </a:pPr>
                <a:r>
                  <a:rPr lang="en-US" altLang="en-US" dirty="0"/>
                  <a:t>Laplace:	</a:t>
                </a:r>
                <a14:m>
                  <m:oMath xmlns:m="http://schemas.openxmlformats.org/officeDocument/2006/math">
                    <m:r>
                      <a:rPr lang="en-US" altLang="en-US" i="1">
                        <a:latin typeface="Cambria Math" panose="02040503050406030204" pitchFamily="18" charset="0"/>
                      </a:rPr>
                      <m:t>𝑃</m:t>
                    </m:r>
                    <m:d>
                      <m:dPr>
                        <m:endChr m:val="|"/>
                        <m:ctrlPr>
                          <a:rPr lang="en-US" altLang="en-US" i="1">
                            <a:latin typeface="Cambria Math" panose="02040503050406030204" pitchFamily="18" charset="0"/>
                          </a:rPr>
                        </m:ctrlPr>
                      </m:dPr>
                      <m:e>
                        <m:sSub>
                          <m:sSubPr>
                            <m:ctrlPr>
                              <a:rPr lang="en-US" altLang="en-US" i="1">
                                <a:latin typeface="Cambria Math" panose="02040503050406030204" pitchFamily="18" charset="0"/>
                              </a:rPr>
                            </m:ctrlPr>
                          </m:sSubPr>
                          <m:e>
                            <m:r>
                              <a:rPr lang="en-US" altLang="en-US" i="1">
                                <a:latin typeface="Cambria Math" panose="02040503050406030204" pitchFamily="18" charset="0"/>
                              </a:rPr>
                              <m:t>𝐴</m:t>
                            </m:r>
                          </m:e>
                          <m:sub>
                            <m:r>
                              <a:rPr lang="en-US" altLang="en-US" i="1">
                                <a:latin typeface="Cambria Math" panose="02040503050406030204" pitchFamily="18" charset="0"/>
                              </a:rPr>
                              <m:t>𝑖</m:t>
                            </m:r>
                          </m:sub>
                        </m:sSub>
                        <m:r>
                          <a:rPr lang="en-US" altLang="en-US" i="1">
                            <a:latin typeface="Cambria Math" panose="02040503050406030204" pitchFamily="18" charset="0"/>
                          </a:rPr>
                          <m:t> </m:t>
                        </m:r>
                      </m:e>
                    </m:d>
                    <m:r>
                      <a:rPr lang="en-US" altLang="en-US" i="1">
                        <a:latin typeface="Cambria Math" panose="02040503050406030204" pitchFamily="18" charset="0"/>
                      </a:rPr>
                      <m:t> </m:t>
                    </m:r>
                    <m:sSub>
                      <m:sSubPr>
                        <m:ctrlPr>
                          <a:rPr lang="en-US" altLang="en-US" i="1">
                            <a:latin typeface="Cambria Math" panose="02040503050406030204" pitchFamily="18" charset="0"/>
                          </a:rPr>
                        </m:ctrlPr>
                      </m:sSubPr>
                      <m:e>
                        <m:r>
                          <a:rPr lang="en-US" altLang="en-US" i="1">
                            <a:latin typeface="Cambria Math" panose="02040503050406030204" pitchFamily="18" charset="0"/>
                          </a:rPr>
                          <m:t>𝐶</m:t>
                        </m:r>
                      </m:e>
                      <m:sub>
                        <m:r>
                          <a:rPr lang="en-US" altLang="en-US" i="1">
                            <a:latin typeface="Cambria Math" panose="02040503050406030204" pitchFamily="18" charset="0"/>
                          </a:rPr>
                          <m:t>𝑗</m:t>
                        </m:r>
                      </m:sub>
                    </m:sSub>
                    <m:r>
                      <a:rPr lang="en-US" altLang="en-US" i="1">
                        <a:latin typeface="Cambria Math" panose="02040503050406030204" pitchFamily="18" charset="0"/>
                      </a:rPr>
                      <m:t>)=</m:t>
                    </m:r>
                    <m:f>
                      <m:fPr>
                        <m:ctrlPr>
                          <a:rPr lang="en-US" altLang="en-US" i="1">
                            <a:latin typeface="Cambria Math" panose="02040503050406030204" pitchFamily="18" charset="0"/>
                          </a:rPr>
                        </m:ctrlPr>
                      </m:fPr>
                      <m:num>
                        <m:sSub>
                          <m:sSubPr>
                            <m:ctrlPr>
                              <a:rPr lang="en-US" altLang="en-US" i="1">
                                <a:latin typeface="Cambria Math" panose="02040503050406030204" pitchFamily="18" charset="0"/>
                              </a:rPr>
                            </m:ctrlPr>
                          </m:sSubPr>
                          <m:e>
                            <m:r>
                              <a:rPr lang="en-US" altLang="en-US" i="1">
                                <a:latin typeface="Cambria Math" panose="02040503050406030204" pitchFamily="18" charset="0"/>
                              </a:rPr>
                              <m:t>𝑁</m:t>
                            </m:r>
                          </m:e>
                          <m:sub>
                            <m:r>
                              <a:rPr lang="en-US" altLang="en-US" i="1">
                                <a:latin typeface="Cambria Math" panose="02040503050406030204" pitchFamily="18" charset="0"/>
                              </a:rPr>
                              <m:t>𝑖</m:t>
                            </m:r>
                            <m:r>
                              <a:rPr lang="en-US" altLang="en-US" b="0" i="1" smtClean="0">
                                <a:latin typeface="Cambria Math" panose="02040503050406030204" pitchFamily="18" charset="0"/>
                              </a:rPr>
                              <m:t>𝑗</m:t>
                            </m:r>
                          </m:sub>
                        </m:sSub>
                        <m:r>
                          <a:rPr lang="en-US" altLang="en-US" b="0" i="1" smtClean="0">
                            <a:latin typeface="Cambria Math" panose="02040503050406030204" pitchFamily="18" charset="0"/>
                          </a:rPr>
                          <m:t>+1</m:t>
                        </m:r>
                      </m:num>
                      <m:den>
                        <m:sSub>
                          <m:sSubPr>
                            <m:ctrlPr>
                              <a:rPr lang="en-US" altLang="en-US" i="1">
                                <a:latin typeface="Cambria Math" panose="02040503050406030204" pitchFamily="18" charset="0"/>
                              </a:rPr>
                            </m:ctrlPr>
                          </m:sSubPr>
                          <m:e>
                            <m:r>
                              <a:rPr lang="en-US" altLang="en-US" i="1">
                                <a:latin typeface="Cambria Math" panose="02040503050406030204" pitchFamily="18" charset="0"/>
                              </a:rPr>
                              <m:t>𝑁</m:t>
                            </m:r>
                          </m:e>
                          <m:sub>
                            <m:r>
                              <a:rPr lang="en-US" altLang="en-US" i="1">
                                <a:latin typeface="Cambria Math" panose="02040503050406030204" pitchFamily="18" charset="0"/>
                              </a:rPr>
                              <m:t>𝑗</m:t>
                            </m:r>
                          </m:sub>
                        </m:sSub>
                        <m:r>
                          <a:rPr lang="en-US" altLang="en-US" b="0" i="1" smtClean="0">
                            <a:latin typeface="Cambria Math" panose="02040503050406030204" pitchFamily="18" charset="0"/>
                          </a:rPr>
                          <m:t>+</m:t>
                        </m:r>
                        <m:r>
                          <a:rPr lang="en-US" altLang="en-US" b="0" i="1" smtClean="0">
                            <a:latin typeface="Cambria Math" panose="02040503050406030204" pitchFamily="18" charset="0"/>
                          </a:rPr>
                          <m:t>𝑐</m:t>
                        </m:r>
                      </m:den>
                    </m:f>
                  </m:oMath>
                </a14:m>
                <a:endParaRPr lang="en-US" altLang="en-US" b="0" dirty="0"/>
              </a:p>
              <a:p>
                <a:pPr marL="0" indent="0">
                  <a:buNone/>
                </a:pPr>
                <a:endParaRPr lang="en-US" altLang="en-US" i="1" dirty="0">
                  <a:latin typeface="Cambria Math" panose="02040503050406030204" pitchFamily="18" charset="0"/>
                </a:endParaRPr>
              </a:p>
              <a:p>
                <a:pPr marL="0" indent="0">
                  <a:buNone/>
                </a:pPr>
                <a:r>
                  <a:rPr lang="en-US" altLang="en-US" dirty="0"/>
                  <a:t>m-estimate:	</a:t>
                </a:r>
                <a14:m>
                  <m:oMath xmlns:m="http://schemas.openxmlformats.org/officeDocument/2006/math">
                    <m:r>
                      <a:rPr lang="en-US" altLang="en-US" i="1">
                        <a:latin typeface="Cambria Math" panose="02040503050406030204" pitchFamily="18" charset="0"/>
                      </a:rPr>
                      <m:t>𝑃</m:t>
                    </m:r>
                    <m:d>
                      <m:dPr>
                        <m:endChr m:val="|"/>
                        <m:ctrlPr>
                          <a:rPr lang="en-US" altLang="en-US" i="1">
                            <a:latin typeface="Cambria Math" panose="02040503050406030204" pitchFamily="18" charset="0"/>
                          </a:rPr>
                        </m:ctrlPr>
                      </m:dPr>
                      <m:e>
                        <m:sSub>
                          <m:sSubPr>
                            <m:ctrlPr>
                              <a:rPr lang="en-US" altLang="en-US" i="1">
                                <a:latin typeface="Cambria Math" panose="02040503050406030204" pitchFamily="18" charset="0"/>
                              </a:rPr>
                            </m:ctrlPr>
                          </m:sSubPr>
                          <m:e>
                            <m:r>
                              <a:rPr lang="en-US" altLang="en-US" i="1">
                                <a:latin typeface="Cambria Math" panose="02040503050406030204" pitchFamily="18" charset="0"/>
                              </a:rPr>
                              <m:t>𝐴</m:t>
                            </m:r>
                          </m:e>
                          <m:sub>
                            <m:r>
                              <a:rPr lang="en-US" altLang="en-US" i="1">
                                <a:latin typeface="Cambria Math" panose="02040503050406030204" pitchFamily="18" charset="0"/>
                              </a:rPr>
                              <m:t>𝑖</m:t>
                            </m:r>
                          </m:sub>
                        </m:sSub>
                        <m:r>
                          <a:rPr lang="en-US" altLang="en-US" i="1">
                            <a:latin typeface="Cambria Math" panose="02040503050406030204" pitchFamily="18" charset="0"/>
                          </a:rPr>
                          <m:t> </m:t>
                        </m:r>
                      </m:e>
                    </m:d>
                    <m:r>
                      <a:rPr lang="en-US" altLang="en-US" i="1">
                        <a:latin typeface="Cambria Math" panose="02040503050406030204" pitchFamily="18" charset="0"/>
                      </a:rPr>
                      <m:t> </m:t>
                    </m:r>
                    <m:sSub>
                      <m:sSubPr>
                        <m:ctrlPr>
                          <a:rPr lang="en-US" altLang="en-US" i="1">
                            <a:latin typeface="Cambria Math" panose="02040503050406030204" pitchFamily="18" charset="0"/>
                          </a:rPr>
                        </m:ctrlPr>
                      </m:sSubPr>
                      <m:e>
                        <m:r>
                          <a:rPr lang="en-US" altLang="en-US" i="1">
                            <a:latin typeface="Cambria Math" panose="02040503050406030204" pitchFamily="18" charset="0"/>
                          </a:rPr>
                          <m:t>𝐶</m:t>
                        </m:r>
                      </m:e>
                      <m:sub>
                        <m:r>
                          <a:rPr lang="en-US" altLang="en-US" i="1">
                            <a:latin typeface="Cambria Math" panose="02040503050406030204" pitchFamily="18" charset="0"/>
                          </a:rPr>
                          <m:t>𝑗</m:t>
                        </m:r>
                      </m:sub>
                    </m:sSub>
                    <m:r>
                      <a:rPr lang="en-US" altLang="en-US" i="1">
                        <a:latin typeface="Cambria Math" panose="02040503050406030204" pitchFamily="18" charset="0"/>
                      </a:rPr>
                      <m:t>)=</m:t>
                    </m:r>
                    <m:f>
                      <m:fPr>
                        <m:ctrlPr>
                          <a:rPr lang="en-US" altLang="en-US" i="1">
                            <a:latin typeface="Cambria Math" panose="02040503050406030204" pitchFamily="18" charset="0"/>
                          </a:rPr>
                        </m:ctrlPr>
                      </m:fPr>
                      <m:num>
                        <m:sSub>
                          <m:sSubPr>
                            <m:ctrlPr>
                              <a:rPr lang="en-US" altLang="en-US" i="1">
                                <a:latin typeface="Cambria Math" panose="02040503050406030204" pitchFamily="18" charset="0"/>
                              </a:rPr>
                            </m:ctrlPr>
                          </m:sSubPr>
                          <m:e>
                            <m:r>
                              <a:rPr lang="en-US" altLang="en-US" i="1">
                                <a:latin typeface="Cambria Math" panose="02040503050406030204" pitchFamily="18" charset="0"/>
                              </a:rPr>
                              <m:t>𝑁</m:t>
                            </m:r>
                          </m:e>
                          <m:sub>
                            <m:r>
                              <a:rPr lang="en-US" altLang="en-US" i="1">
                                <a:latin typeface="Cambria Math" panose="02040503050406030204" pitchFamily="18" charset="0"/>
                              </a:rPr>
                              <m:t>𝑖𝑗</m:t>
                            </m:r>
                          </m:sub>
                        </m:sSub>
                        <m:r>
                          <a:rPr lang="en-US" altLang="en-US" b="0" i="1" smtClean="0">
                            <a:latin typeface="Cambria Math" panose="02040503050406030204" pitchFamily="18" charset="0"/>
                          </a:rPr>
                          <m:t>+</m:t>
                        </m:r>
                        <m:r>
                          <a:rPr lang="en-US" altLang="en-US" b="0" i="1" smtClean="0">
                            <a:latin typeface="Cambria Math" panose="02040503050406030204" pitchFamily="18" charset="0"/>
                          </a:rPr>
                          <m:t>𝑚𝑝</m:t>
                        </m:r>
                      </m:num>
                      <m:den>
                        <m:sSub>
                          <m:sSubPr>
                            <m:ctrlPr>
                              <a:rPr lang="en-US" altLang="en-US" i="1">
                                <a:latin typeface="Cambria Math" panose="02040503050406030204" pitchFamily="18" charset="0"/>
                              </a:rPr>
                            </m:ctrlPr>
                          </m:sSubPr>
                          <m:e>
                            <m:r>
                              <a:rPr lang="en-US" altLang="en-US" i="1">
                                <a:latin typeface="Cambria Math" panose="02040503050406030204" pitchFamily="18" charset="0"/>
                              </a:rPr>
                              <m:t>𝑁</m:t>
                            </m:r>
                          </m:e>
                          <m:sub>
                            <m:r>
                              <a:rPr lang="en-US" altLang="en-US" i="1">
                                <a:latin typeface="Cambria Math" panose="02040503050406030204" pitchFamily="18" charset="0"/>
                              </a:rPr>
                              <m:t>𝑗</m:t>
                            </m:r>
                          </m:sub>
                        </m:sSub>
                        <m:r>
                          <a:rPr lang="en-US" altLang="en-US" b="0" i="1" smtClean="0">
                            <a:latin typeface="Cambria Math" panose="02040503050406030204" pitchFamily="18" charset="0"/>
                          </a:rPr>
                          <m:t>+</m:t>
                        </m:r>
                        <m:r>
                          <a:rPr lang="en-US" altLang="en-US" b="0" i="1" smtClean="0">
                            <a:latin typeface="Cambria Math" panose="02040503050406030204" pitchFamily="18" charset="0"/>
                          </a:rPr>
                          <m:t>𝑚</m:t>
                        </m:r>
                      </m:den>
                    </m:f>
                  </m:oMath>
                </a14:m>
                <a:endParaRPr lang="en-US" altLang="en-US" b="0" dirty="0"/>
              </a:p>
              <a:p>
                <a:pPr marL="0" indent="0">
                  <a:buNone/>
                </a:pPr>
                <a:endParaRPr lang="en-US" altLang="en-US" dirty="0"/>
              </a:p>
              <a:p>
                <a:pPr lvl="1"/>
                <a:endParaRPr lang="en-US" altLang="en-US" dirty="0"/>
              </a:p>
            </p:txBody>
          </p:sp>
        </mc:Choice>
        <mc:Fallback xmlns="">
          <p:sp>
            <p:nvSpPr>
              <p:cNvPr id="51202" name="Rectangle 2">
                <a:extLst>
                  <a:ext uri="{FF2B5EF4-FFF2-40B4-BE49-F238E27FC236}">
                    <a16:creationId xmlns:a16="http://schemas.microsoft.com/office/drawing/2014/main" id="{82ED3714-2E6F-4B37-A2AA-3174FF6DF6F0}"/>
                  </a:ext>
                </a:extLst>
              </p:cNvPr>
              <p:cNvSpPr>
                <a:spLocks noGrp="1" noRot="1" noChangeAspect="1" noMove="1" noResize="1" noEditPoints="1" noAdjustHandles="1" noChangeArrowheads="1" noChangeShapeType="1" noTextEdit="1"/>
              </p:cNvSpPr>
              <p:nvPr>
                <p:ph idx="1"/>
              </p:nvPr>
            </p:nvSpPr>
            <p:spPr>
              <a:blipFill>
                <a:blip r:embed="rId4"/>
                <a:stretch>
                  <a:fillRect l="-927" t="-1541"/>
                </a:stretch>
              </a:blipFill>
            </p:spPr>
            <p:txBody>
              <a:bodyPr/>
              <a:lstStyle/>
              <a:p>
                <a:r>
                  <a:rPr lang="en-US">
                    <a:noFill/>
                  </a:rPr>
                  <a:t> </a:t>
                </a:r>
              </a:p>
            </p:txBody>
          </p:sp>
        </mc:Fallback>
      </mc:AlternateContent>
      <p:graphicFrame>
        <p:nvGraphicFramePr>
          <p:cNvPr id="51203" name="Object 3">
            <a:extLst>
              <a:ext uri="{FF2B5EF4-FFF2-40B4-BE49-F238E27FC236}">
                <a16:creationId xmlns:a16="http://schemas.microsoft.com/office/drawing/2014/main" id="{376D8939-F342-4094-83CF-8B27EFF256ED}"/>
              </a:ext>
            </a:extLst>
          </p:cNvPr>
          <p:cNvGraphicFramePr>
            <a:graphicFrameLocks noChangeAspect="1"/>
          </p:cNvGraphicFramePr>
          <p:nvPr>
            <p:extLst>
              <p:ext uri="{D42A27DB-BD31-4B8C-83A1-F6EECF244321}">
                <p14:modId xmlns:p14="http://schemas.microsoft.com/office/powerpoint/2010/main" val="339091759"/>
              </p:ext>
            </p:extLst>
          </p:nvPr>
        </p:nvGraphicFramePr>
        <p:xfrm>
          <a:off x="9372600" y="4256213"/>
          <a:ext cx="4343400" cy="2703512"/>
        </p:xfrm>
        <a:graphic>
          <a:graphicData uri="http://schemas.openxmlformats.org/presentationml/2006/ole">
            <mc:AlternateContent xmlns:mc="http://schemas.openxmlformats.org/markup-compatibility/2006">
              <mc:Choice xmlns:v="urn:schemas-microsoft-com:vml" Requires="v">
                <p:oleObj r:id="rId5" imgW="2064960" imgH="1293480" progId="">
                  <p:embed/>
                </p:oleObj>
              </mc:Choice>
              <mc:Fallback>
                <p:oleObj r:id="rId5" imgW="2064960" imgH="1293480" progId="">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72600" y="4256213"/>
                        <a:ext cx="4343400" cy="2703512"/>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204" name="Text Box 4">
            <a:extLst>
              <a:ext uri="{FF2B5EF4-FFF2-40B4-BE49-F238E27FC236}">
                <a16:creationId xmlns:a16="http://schemas.microsoft.com/office/drawing/2014/main" id="{668BE586-604B-41E4-AD9C-8931C1655821}"/>
              </a:ext>
            </a:extLst>
          </p:cNvPr>
          <p:cNvSpPr txBox="1">
            <a:spLocks noChangeArrowheads="1"/>
          </p:cNvSpPr>
          <p:nvPr/>
        </p:nvSpPr>
        <p:spPr bwMode="auto">
          <a:xfrm>
            <a:off x="5772150" y="4252202"/>
            <a:ext cx="2743200" cy="1325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1250"/>
              </a:spcBef>
              <a:buClrTx/>
              <a:buFontTx/>
              <a:buNone/>
            </a:pPr>
            <a:r>
              <a:rPr lang="en-US" altLang="en-US" sz="2000" dirty="0"/>
              <a:t>c: number of classes</a:t>
            </a:r>
          </a:p>
          <a:p>
            <a:pPr>
              <a:spcBef>
                <a:spcPts val="1250"/>
              </a:spcBef>
              <a:buClrTx/>
              <a:buFontTx/>
              <a:buNone/>
            </a:pPr>
            <a:r>
              <a:rPr lang="en-US" altLang="en-US" sz="2000" dirty="0"/>
              <a:t>p: prior probability</a:t>
            </a:r>
          </a:p>
          <a:p>
            <a:pPr>
              <a:spcBef>
                <a:spcPts val="1250"/>
              </a:spcBef>
              <a:buClrTx/>
              <a:buFontTx/>
              <a:buNone/>
            </a:pPr>
            <a:r>
              <a:rPr lang="en-US" altLang="en-US" sz="2000" dirty="0"/>
              <a:t>m: parameter</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225" name="Rectangle 1">
            <a:extLst>
              <a:ext uri="{FF2B5EF4-FFF2-40B4-BE49-F238E27FC236}">
                <a16:creationId xmlns:a16="http://schemas.microsoft.com/office/drawing/2014/main" id="{CB72252A-5A97-4E83-9855-280307AEDD1C}"/>
              </a:ext>
            </a:extLst>
          </p:cNvPr>
          <p:cNvSpPr>
            <a:spLocks noGrp="1" noChangeArrowheads="1"/>
          </p:cNvSpPr>
          <p:nvPr>
            <p:ph type="title"/>
          </p:nvPr>
        </p:nvSpPr>
        <p:spPr/>
        <p:txBody>
          <a:bodyPr/>
          <a:lstStyle/>
          <a:p>
            <a:r>
              <a:rPr lang="en-US" altLang="en-US"/>
              <a:t>Example of Naïve Bayes Classifier</a:t>
            </a:r>
          </a:p>
        </p:txBody>
      </p:sp>
      <p:graphicFrame>
        <p:nvGraphicFramePr>
          <p:cNvPr id="52226" name="Object 2">
            <a:extLst>
              <a:ext uri="{FF2B5EF4-FFF2-40B4-BE49-F238E27FC236}">
                <a16:creationId xmlns:a16="http://schemas.microsoft.com/office/drawing/2014/main" id="{721D9DDA-1C84-4B6A-8739-E4313435A922}"/>
              </a:ext>
            </a:extLst>
          </p:cNvPr>
          <p:cNvGraphicFramePr>
            <a:graphicFrameLocks noChangeAspect="1"/>
          </p:cNvGraphicFramePr>
          <p:nvPr>
            <p:extLst>
              <p:ext uri="{D42A27DB-BD31-4B8C-83A1-F6EECF244321}">
                <p14:modId xmlns:p14="http://schemas.microsoft.com/office/powerpoint/2010/main" val="89179209"/>
              </p:ext>
            </p:extLst>
          </p:nvPr>
        </p:nvGraphicFramePr>
        <p:xfrm>
          <a:off x="152400" y="1501775"/>
          <a:ext cx="5181600" cy="3733800"/>
        </p:xfrm>
        <a:graphic>
          <a:graphicData uri="http://schemas.openxmlformats.org/presentationml/2006/ole">
            <mc:AlternateContent xmlns:mc="http://schemas.openxmlformats.org/markup-compatibility/2006">
              <mc:Choice xmlns:v="urn:schemas-microsoft-com:vml" Requires="v">
                <p:oleObj r:id="rId3" imgW="6756120" imgH="4772520" progId="">
                  <p:embed/>
                </p:oleObj>
              </mc:Choice>
              <mc:Fallback>
                <p:oleObj r:id="rId3" imgW="6756120" imgH="4772520"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01775"/>
                        <a:ext cx="5181600" cy="3733800"/>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2227" name="Object 3">
            <a:extLst>
              <a:ext uri="{FF2B5EF4-FFF2-40B4-BE49-F238E27FC236}">
                <a16:creationId xmlns:a16="http://schemas.microsoft.com/office/drawing/2014/main" id="{7E0496E9-0038-4B70-B994-42C4DFDA590A}"/>
              </a:ext>
            </a:extLst>
          </p:cNvPr>
          <p:cNvGraphicFramePr>
            <a:graphicFrameLocks noChangeAspect="1"/>
          </p:cNvGraphicFramePr>
          <p:nvPr>
            <p:extLst>
              <p:ext uri="{D42A27DB-BD31-4B8C-83A1-F6EECF244321}">
                <p14:modId xmlns:p14="http://schemas.microsoft.com/office/powerpoint/2010/main" val="3134000876"/>
              </p:ext>
            </p:extLst>
          </p:nvPr>
        </p:nvGraphicFramePr>
        <p:xfrm>
          <a:off x="304800" y="5616575"/>
          <a:ext cx="5153025" cy="438150"/>
        </p:xfrm>
        <a:graphic>
          <a:graphicData uri="http://schemas.openxmlformats.org/presentationml/2006/ole">
            <mc:AlternateContent xmlns:mc="http://schemas.openxmlformats.org/markup-compatibility/2006">
              <mc:Choice xmlns:v="urn:schemas-microsoft-com:vml" Requires="v">
                <p:oleObj r:id="rId5" imgW="5437440" imgH="428760" progId="">
                  <p:embed/>
                </p:oleObj>
              </mc:Choice>
              <mc:Fallback>
                <p:oleObj r:id="rId5" imgW="5437440" imgH="428760" progId="">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5616575"/>
                        <a:ext cx="5153025" cy="438150"/>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2228" name="Object 4">
            <a:extLst>
              <a:ext uri="{FF2B5EF4-FFF2-40B4-BE49-F238E27FC236}">
                <a16:creationId xmlns:a16="http://schemas.microsoft.com/office/drawing/2014/main" id="{0B01420D-86C3-493C-8EB8-BA809153BB1B}"/>
              </a:ext>
            </a:extLst>
          </p:cNvPr>
          <p:cNvGraphicFramePr>
            <a:graphicFrameLocks noChangeAspect="1"/>
          </p:cNvGraphicFramePr>
          <p:nvPr>
            <p:extLst>
              <p:ext uri="{D42A27DB-BD31-4B8C-83A1-F6EECF244321}">
                <p14:modId xmlns:p14="http://schemas.microsoft.com/office/powerpoint/2010/main" val="3548515040"/>
              </p:ext>
            </p:extLst>
          </p:nvPr>
        </p:nvGraphicFramePr>
        <p:xfrm>
          <a:off x="5487988" y="2568575"/>
          <a:ext cx="3633787" cy="2584450"/>
        </p:xfrm>
        <a:graphic>
          <a:graphicData uri="http://schemas.openxmlformats.org/presentationml/2006/ole">
            <mc:AlternateContent xmlns:mc="http://schemas.openxmlformats.org/markup-compatibility/2006">
              <mc:Choice xmlns:v="urn:schemas-microsoft-com:vml" Requires="v">
                <p:oleObj r:id="rId7" imgW="2481840" imgH="1467720" progId="">
                  <p:embed/>
                </p:oleObj>
              </mc:Choice>
              <mc:Fallback>
                <p:oleObj r:id="rId7" imgW="2481840" imgH="1467720" progId="">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87988" y="2568575"/>
                        <a:ext cx="3633787" cy="2584450"/>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2229" name="Text Box 5">
            <a:extLst>
              <a:ext uri="{FF2B5EF4-FFF2-40B4-BE49-F238E27FC236}">
                <a16:creationId xmlns:a16="http://schemas.microsoft.com/office/drawing/2014/main" id="{71810D0D-0EE6-41C9-88F0-D6890F3E9238}"/>
              </a:ext>
            </a:extLst>
          </p:cNvPr>
          <p:cNvSpPr txBox="1">
            <a:spLocks noChangeArrowheads="1"/>
          </p:cNvSpPr>
          <p:nvPr/>
        </p:nvSpPr>
        <p:spPr bwMode="auto">
          <a:xfrm>
            <a:off x="5867400" y="1501775"/>
            <a:ext cx="2743200" cy="955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875"/>
              </a:spcBef>
              <a:buClrTx/>
              <a:buFontTx/>
              <a:buNone/>
            </a:pPr>
            <a:r>
              <a:rPr lang="en-US" altLang="en-US" sz="1400" b="1">
                <a:latin typeface="Arial" panose="020B0604020202020204" pitchFamily="34" charset="0"/>
              </a:rPr>
              <a:t>A: attributes</a:t>
            </a:r>
          </a:p>
          <a:p>
            <a:pPr>
              <a:spcBef>
                <a:spcPts val="875"/>
              </a:spcBef>
              <a:buClrTx/>
              <a:buFontTx/>
              <a:buNone/>
            </a:pPr>
            <a:r>
              <a:rPr lang="en-US" altLang="en-US" sz="1400" b="1">
                <a:latin typeface="Arial" panose="020B0604020202020204" pitchFamily="34" charset="0"/>
              </a:rPr>
              <a:t>M: mammals</a:t>
            </a:r>
          </a:p>
          <a:p>
            <a:pPr>
              <a:spcBef>
                <a:spcPts val="875"/>
              </a:spcBef>
              <a:buClrTx/>
              <a:buFontTx/>
              <a:buNone/>
            </a:pPr>
            <a:r>
              <a:rPr lang="en-US" altLang="en-US" sz="1400" b="1">
                <a:latin typeface="Arial" panose="020B0604020202020204" pitchFamily="34" charset="0"/>
              </a:rPr>
              <a:t>N: non-mammals</a:t>
            </a:r>
          </a:p>
        </p:txBody>
      </p:sp>
      <p:sp>
        <p:nvSpPr>
          <p:cNvPr id="52230" name="Text Box 6">
            <a:extLst>
              <a:ext uri="{FF2B5EF4-FFF2-40B4-BE49-F238E27FC236}">
                <a16:creationId xmlns:a16="http://schemas.microsoft.com/office/drawing/2014/main" id="{FA9C21DD-D063-47BF-9FD1-E09AE2722608}"/>
              </a:ext>
            </a:extLst>
          </p:cNvPr>
          <p:cNvSpPr txBox="1">
            <a:spLocks noChangeArrowheads="1"/>
          </p:cNvSpPr>
          <p:nvPr/>
        </p:nvSpPr>
        <p:spPr bwMode="auto">
          <a:xfrm>
            <a:off x="5791200" y="5464175"/>
            <a:ext cx="2743200" cy="631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875"/>
              </a:spcBef>
              <a:buClrTx/>
              <a:buFontTx/>
              <a:buNone/>
            </a:pPr>
            <a:r>
              <a:rPr lang="en-US" altLang="en-US" sz="1400" b="1">
                <a:latin typeface="Arial" panose="020B0604020202020204" pitchFamily="34" charset="0"/>
              </a:rPr>
              <a:t>P(A|M)P(M) &gt; P(A|N)P(N)</a:t>
            </a:r>
          </a:p>
          <a:p>
            <a:pPr>
              <a:spcBef>
                <a:spcPts val="875"/>
              </a:spcBef>
              <a:buClrTx/>
              <a:buFontTx/>
              <a:buNone/>
            </a:pPr>
            <a:r>
              <a:rPr lang="en-US" altLang="en-US" sz="1400" b="1">
                <a:latin typeface="Arial" panose="020B0604020202020204" pitchFamily="34" charset="0"/>
              </a:rPr>
              <a:t>=&gt; Mammals</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a:extLst>
              <a:ext uri="{FF2B5EF4-FFF2-40B4-BE49-F238E27FC236}">
                <a16:creationId xmlns:a16="http://schemas.microsoft.com/office/drawing/2014/main" id="{83C3AE74-6461-4A3B-A6BF-D246F958D826}"/>
              </a:ext>
            </a:extLst>
          </p:cNvPr>
          <p:cNvSpPr>
            <a:spLocks noGrp="1" noChangeArrowheads="1"/>
          </p:cNvSpPr>
          <p:nvPr>
            <p:ph type="title"/>
          </p:nvPr>
        </p:nvSpPr>
        <p:spPr/>
        <p:txBody>
          <a:bodyPr/>
          <a:lstStyle/>
          <a:p>
            <a:r>
              <a:rPr lang="en-US" altLang="en-US"/>
              <a:t>Naïve Bayes (Summary)</a:t>
            </a:r>
          </a:p>
        </p:txBody>
      </p:sp>
      <mc:AlternateContent xmlns:mc="http://schemas.openxmlformats.org/markup-compatibility/2006" xmlns:a14="http://schemas.microsoft.com/office/drawing/2010/main">
        <mc:Choice Requires="a14">
          <p:sp>
            <p:nvSpPr>
              <p:cNvPr id="53250" name="Rectangle 2">
                <a:extLst>
                  <a:ext uri="{FF2B5EF4-FFF2-40B4-BE49-F238E27FC236}">
                    <a16:creationId xmlns:a16="http://schemas.microsoft.com/office/drawing/2014/main" id="{58CB07FF-3455-441A-A23E-B83AB338C592}"/>
                  </a:ext>
                </a:extLst>
              </p:cNvPr>
              <p:cNvSpPr>
                <a:spLocks noGrp="1" noChangeArrowheads="1"/>
              </p:cNvSpPr>
              <p:nvPr>
                <p:ph idx="1"/>
              </p:nvPr>
            </p:nvSpPr>
            <p:spPr/>
            <p:txBody>
              <a:bodyPr>
                <a:normAutofit lnSpcReduction="10000"/>
              </a:bodyPr>
              <a:lstStyle/>
              <a:p>
                <a:r>
                  <a:rPr lang="en-US" altLang="en-US" b="1" dirty="0"/>
                  <a:t>Robust to outliers </a:t>
                </a:r>
                <a:r>
                  <a:rPr lang="en-US" altLang="en-US" dirty="0"/>
                  <a:t>and isolated noise points since it is not based on distances.</a:t>
                </a:r>
              </a:p>
              <a:p>
                <a:endParaRPr lang="en-US" altLang="en-US" dirty="0"/>
              </a:p>
              <a:p>
                <a:r>
                  <a:rPr lang="en-US" altLang="en-US" b="1" dirty="0"/>
                  <a:t>Can handle missing value </a:t>
                </a:r>
                <a:r>
                  <a:rPr lang="en-US" altLang="en-US" dirty="0"/>
                  <a:t>during prediction: Ignore the attribute during probability estimate calculations.</a:t>
                </a:r>
              </a:p>
              <a:p>
                <a:endParaRPr lang="en-US" altLang="en-US" dirty="0"/>
              </a:p>
              <a:p>
                <a:r>
                  <a:rPr lang="en-US" altLang="en-US" b="1" dirty="0"/>
                  <a:t>Robust to irrelevant attributes</a:t>
                </a:r>
                <a:r>
                  <a:rPr lang="en-US" altLang="en-US" dirty="0"/>
                  <a:t>: They will just get a probability of </a:t>
                </a:r>
                <a14:m>
                  <m:oMath xmlns:m="http://schemas.openxmlformats.org/officeDocument/2006/math">
                    <m:r>
                      <a:rPr lang="en-US" altLang="en-US" i="1" dirty="0" smtClean="0">
                        <a:latin typeface="Cambria Math" panose="02040503050406030204" pitchFamily="18" charset="0"/>
                      </a:rPr>
                      <m:t>1/|</m:t>
                    </m:r>
                    <m:r>
                      <a:rPr lang="en-US" altLang="en-US" i="1" dirty="0" smtClean="0">
                        <a:latin typeface="Cambria Math" panose="02040503050406030204" pitchFamily="18" charset="0"/>
                      </a:rPr>
                      <m:t>𝐶</m:t>
                    </m:r>
                    <m:r>
                      <a:rPr lang="en-US" altLang="en-US" i="1" dirty="0" smtClean="0">
                        <a:latin typeface="Cambria Math" panose="02040503050406030204" pitchFamily="18" charset="0"/>
                      </a:rPr>
                      <m:t>|</m:t>
                    </m:r>
                  </m:oMath>
                </a14:m>
                <a:r>
                  <a:rPr lang="en-US" altLang="en-US" dirty="0"/>
                  <a:t>.</a:t>
                </a:r>
              </a:p>
              <a:p>
                <a:endParaRPr lang="en-US" altLang="en-US" dirty="0"/>
              </a:p>
              <a:p>
                <a:r>
                  <a:rPr lang="en-US" altLang="en-US" b="1" dirty="0"/>
                  <a:t>Independence assumption </a:t>
                </a:r>
                <a:r>
                  <a:rPr lang="en-US" altLang="en-US" dirty="0"/>
                  <a:t>may not hold for some attributes</a:t>
                </a:r>
              </a:p>
              <a:p>
                <a:pPr lvl="1"/>
                <a:r>
                  <a:rPr lang="en-US" altLang="en-US" dirty="0"/>
                  <a:t>Typically, the classifiers still work well when the assumption is slightly violated.</a:t>
                </a:r>
              </a:p>
              <a:p>
                <a:pPr lvl="1"/>
                <a:r>
                  <a:rPr lang="en-US" altLang="en-US" dirty="0"/>
                  <a:t>You can remove highly correlated attributes.</a:t>
                </a:r>
              </a:p>
              <a:p>
                <a:pPr lvl="1"/>
                <a:r>
                  <a:rPr lang="en-US" altLang="en-US" dirty="0"/>
                  <a:t>Use other techniques such as Bayesian Belief Networks (BBN)</a:t>
                </a:r>
              </a:p>
            </p:txBody>
          </p:sp>
        </mc:Choice>
        <mc:Fallback xmlns="">
          <p:sp>
            <p:nvSpPr>
              <p:cNvPr id="53250" name="Rectangle 2">
                <a:extLst>
                  <a:ext uri="{FF2B5EF4-FFF2-40B4-BE49-F238E27FC236}">
                    <a16:creationId xmlns:a16="http://schemas.microsoft.com/office/drawing/2014/main" id="{58CB07FF-3455-441A-A23E-B83AB338C592}"/>
                  </a:ext>
                </a:extLst>
              </p:cNvPr>
              <p:cNvSpPr>
                <a:spLocks noGrp="1" noRot="1" noChangeAspect="1" noMove="1" noResize="1" noEditPoints="1" noAdjustHandles="1" noChangeArrowheads="1" noChangeShapeType="1" noTextEdit="1"/>
              </p:cNvSpPr>
              <p:nvPr>
                <p:ph idx="1"/>
              </p:nvPr>
            </p:nvSpPr>
            <p:spPr>
              <a:blipFill>
                <a:blip r:embed="rId3"/>
                <a:stretch>
                  <a:fillRect l="-773" t="-2101" b="-980"/>
                </a:stretch>
              </a:blipFill>
            </p:spPr>
            <p:txBody>
              <a:bodyPr/>
              <a:lstStyle/>
              <a:p>
                <a:r>
                  <a:rPr lang="en-US">
                    <a:noFill/>
                  </a:rPr>
                  <a:t> </a:t>
                </a:r>
              </a:p>
            </p:txBody>
          </p:sp>
        </mc:Fallback>
      </mc:AlternateContent>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a:extLst>
              <a:ext uri="{FF2B5EF4-FFF2-40B4-BE49-F238E27FC236}">
                <a16:creationId xmlns:a16="http://schemas.microsoft.com/office/drawing/2014/main" id="{D5A85C92-4CA9-4D34-A2CC-43767BEAAD2E}"/>
              </a:ext>
            </a:extLst>
          </p:cNvPr>
          <p:cNvSpPr>
            <a:spLocks noGrp="1" noChangeArrowheads="1"/>
          </p:cNvSpPr>
          <p:nvPr>
            <p:ph type="title"/>
          </p:nvPr>
        </p:nvSpPr>
        <p:spPr/>
        <p:txBody>
          <a:bodyPr/>
          <a:lstStyle/>
          <a:p>
            <a:r>
              <a:rPr lang="en-US" altLang="en-US" dirty="0"/>
              <a:t>Using a Rule-Based Classifier</a:t>
            </a:r>
          </a:p>
        </p:txBody>
      </p:sp>
      <mc:AlternateContent xmlns:mc="http://schemas.openxmlformats.org/markup-compatibility/2006" xmlns:a14="http://schemas.microsoft.com/office/drawing/2010/main">
        <mc:Choice Requires="a14">
          <p:sp>
            <p:nvSpPr>
              <p:cNvPr id="8194" name="Rectangle 2">
                <a:extLst>
                  <a:ext uri="{FF2B5EF4-FFF2-40B4-BE49-F238E27FC236}">
                    <a16:creationId xmlns:a16="http://schemas.microsoft.com/office/drawing/2014/main" id="{AA7F8601-5B0D-4376-8FF1-4ED76D99F0EC}"/>
                  </a:ext>
                </a:extLst>
              </p:cNvPr>
              <p:cNvSpPr>
                <a:spLocks noGrp="1" noChangeArrowheads="1"/>
              </p:cNvSpPr>
              <p:nvPr>
                <p:ph idx="1"/>
              </p:nvPr>
            </p:nvSpPr>
            <p:spPr/>
            <p:txBody>
              <a:bodyPr/>
              <a:lstStyle/>
              <a:p>
                <a:pPr marL="0" indent="0">
                  <a:buNone/>
                </a:pPr>
                <a:r>
                  <a:rPr lang="en-US" altLang="en-US" dirty="0"/>
                  <a:t>A rule </a:t>
                </a:r>
                <a14:m>
                  <m:oMath xmlns:m="http://schemas.openxmlformats.org/officeDocument/2006/math">
                    <m:r>
                      <a:rPr lang="en-US" altLang="en-US" i="1" dirty="0" smtClean="0">
                        <a:latin typeface="Cambria Math" panose="02040503050406030204" pitchFamily="18" charset="0"/>
                      </a:rPr>
                      <m:t>𝑅</m:t>
                    </m:r>
                  </m:oMath>
                </a14:m>
                <a:r>
                  <a:rPr lang="en-US" altLang="en-US" dirty="0"/>
                  <a:t> </a:t>
                </a:r>
                <a:r>
                  <a:rPr lang="en-US" altLang="en-US" b="1" dirty="0"/>
                  <a:t>covers</a:t>
                </a:r>
                <a:r>
                  <a:rPr lang="en-US" altLang="en-US" dirty="0"/>
                  <a:t> an instance x if the attributes of the instance satisfy the condition of the rule. Such a rule can be used for classification.</a:t>
                </a:r>
              </a:p>
            </p:txBody>
          </p:sp>
        </mc:Choice>
        <mc:Fallback xmlns="">
          <p:sp>
            <p:nvSpPr>
              <p:cNvPr id="8194" name="Rectangle 2">
                <a:extLst>
                  <a:ext uri="{FF2B5EF4-FFF2-40B4-BE49-F238E27FC236}">
                    <a16:creationId xmlns:a16="http://schemas.microsoft.com/office/drawing/2014/main" id="{AA7F8601-5B0D-4376-8FF1-4ED76D99F0EC}"/>
                  </a:ext>
                </a:extLst>
              </p:cNvPr>
              <p:cNvSpPr>
                <a:spLocks noGrp="1" noRot="1" noChangeAspect="1" noMove="1" noResize="1" noEditPoints="1" noAdjustHandles="1" noChangeArrowheads="1" noChangeShapeType="1" noTextEdit="1"/>
              </p:cNvSpPr>
              <p:nvPr>
                <p:ph idx="1"/>
              </p:nvPr>
            </p:nvSpPr>
            <p:spPr>
              <a:blipFill>
                <a:blip r:embed="rId3"/>
                <a:stretch>
                  <a:fillRect l="-927" t="-1541" r="-15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96" name="Rectangle 4">
                <a:extLst>
                  <a:ext uri="{FF2B5EF4-FFF2-40B4-BE49-F238E27FC236}">
                    <a16:creationId xmlns:a16="http://schemas.microsoft.com/office/drawing/2014/main" id="{151AD912-8E79-415A-8534-1296690512FA}"/>
                  </a:ext>
                </a:extLst>
              </p:cNvPr>
              <p:cNvSpPr>
                <a:spLocks noChangeArrowheads="1"/>
              </p:cNvSpPr>
              <p:nvPr/>
            </p:nvSpPr>
            <p:spPr bwMode="auto">
              <a:xfrm>
                <a:off x="838200" y="5410200"/>
                <a:ext cx="7391400" cy="914400"/>
              </a:xfrm>
              <a:prstGeom prst="rect">
                <a:avLst/>
              </a:prstGeom>
              <a:noFill/>
              <a:ln>
                <a:noFill/>
              </a:ln>
              <a:effectLst/>
              <a:extLst>
                <a:ext uri="{909E8E84-426E-40DD-AFC4-6F175D3DCCD1}">
                  <a14:hiddenFill>
                    <a:solidFill>
                      <a:srgbClr val="FFFFFF"/>
                    </a:solidFill>
                  </a14:hiddenFill>
                </a:ext>
                <a:ext uri="{91240B29-F687-4F45-9708-019B960494DF}">
                  <a14:hiddenLine w="18360" cap="flat">
                    <a:solidFill>
                      <a:srgbClr val="808080"/>
                    </a:solidFill>
                    <a:round/>
                    <a:headEnd/>
                    <a:tailEnd/>
                  </a14:hiddenLine>
                </a:ext>
                <a:ext uri="{AF507438-7753-43E0-B8FC-AC1667EBCBE1}">
                  <a14:hiddenEffects>
                    <a:effectLst>
                      <a:outerShdw dist="35921" dir="2700000" algn="ctr" rotWithShape="0">
                        <a:srgbClr val="808080"/>
                      </a:outerShdw>
                    </a:effectLst>
                  </a14:hiddenEffects>
                </a:ext>
              </a:extLst>
            </p:spPr>
            <p:txBody>
              <a:bodyPr lIns="90360" tIns="44280" rIns="90360" bIns="44280"/>
              <a:lstStyle>
                <a:lvl1pPr marL="292100" indent="-29051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225"/>
                  </a:spcBef>
                  <a:spcAft>
                    <a:spcPts val="400"/>
                  </a:spcAft>
                  <a:buClrTx/>
                  <a:buSzPct val="75000"/>
                  <a:buFontTx/>
                  <a:buNone/>
                </a:pPr>
                <a:r>
                  <a:rPr lang="en-US" altLang="en-US" sz="1800" dirty="0">
                    <a:latin typeface="Arial" panose="020B0604020202020204" pitchFamily="34" charset="0"/>
                  </a:rPr>
                  <a:t>The rule R1 covers:  </a:t>
                </a:r>
                <a14:m>
                  <m:oMath xmlns:m="http://schemas.openxmlformats.org/officeDocument/2006/math">
                    <m:r>
                      <a:rPr lang="en-US" altLang="en-US" sz="1800" i="1" dirty="0" smtClean="0">
                        <a:latin typeface="Cambria Math" panose="02040503050406030204" pitchFamily="18" charset="0"/>
                      </a:rPr>
                      <m:t>h𝑎𝑤𝑘</m:t>
                    </m:r>
                    <m:r>
                      <a:rPr lang="en-US" altLang="en-US" sz="1800" i="1" dirty="0" smtClean="0">
                        <a:latin typeface="Cambria Math" panose="02040503050406030204" pitchFamily="18" charset="0"/>
                      </a:rPr>
                      <m:t> → </m:t>
                    </m:r>
                    <m:r>
                      <a:rPr lang="en-US" altLang="en-US" sz="1800" i="1" dirty="0" smtClean="0">
                        <a:latin typeface="Cambria Math" panose="02040503050406030204" pitchFamily="18" charset="0"/>
                      </a:rPr>
                      <m:t>𝐵𝑖𝑟𝑑</m:t>
                    </m:r>
                  </m:oMath>
                </a14:m>
                <a:endParaRPr lang="en-US" altLang="en-US" sz="1800" dirty="0">
                  <a:latin typeface="Arial" panose="020B0604020202020204" pitchFamily="34" charset="0"/>
                </a:endParaRPr>
              </a:p>
              <a:p>
                <a:pPr>
                  <a:spcBef>
                    <a:spcPts val="225"/>
                  </a:spcBef>
                  <a:spcAft>
                    <a:spcPts val="400"/>
                  </a:spcAft>
                  <a:buClrTx/>
                  <a:buSzPct val="75000"/>
                  <a:buFontTx/>
                  <a:buNone/>
                </a:pPr>
                <a:r>
                  <a:rPr lang="en-US" altLang="en-US" sz="1800" dirty="0">
                    <a:latin typeface="Arial" panose="020B0604020202020204" pitchFamily="34" charset="0"/>
                  </a:rPr>
                  <a:t>The rule R3 covers: </a:t>
                </a:r>
                <a14:m>
                  <m:oMath xmlns:m="http://schemas.openxmlformats.org/officeDocument/2006/math">
                    <m:r>
                      <a:rPr lang="en-US" altLang="en-US" sz="1800" i="1" dirty="0" smtClean="0">
                        <a:latin typeface="Cambria Math" panose="02040503050406030204" pitchFamily="18" charset="0"/>
                      </a:rPr>
                      <m:t>𝑔𝑟𝑖𝑧𝑧𝑙𝑦</m:t>
                    </m:r>
                    <m:r>
                      <a:rPr lang="en-US" altLang="en-US" sz="1800" i="1" dirty="0" smtClean="0">
                        <a:latin typeface="Cambria Math" panose="02040503050406030204" pitchFamily="18" charset="0"/>
                      </a:rPr>
                      <m:t> </m:t>
                    </m:r>
                    <m:r>
                      <a:rPr lang="en-US" altLang="en-US" sz="1800" i="1" dirty="0">
                        <a:latin typeface="Cambria Math" panose="02040503050406030204" pitchFamily="18" charset="0"/>
                      </a:rPr>
                      <m:t>𝑏𝑒𝑎𝑟</m:t>
                    </m:r>
                    <m:r>
                      <a:rPr lang="en-US" altLang="en-US" sz="1800" i="1" dirty="0">
                        <a:latin typeface="Cambria Math" panose="02040503050406030204" pitchFamily="18" charset="0"/>
                      </a:rPr>
                      <m:t> → </m:t>
                    </m:r>
                    <m:r>
                      <a:rPr lang="en-US" altLang="en-US" sz="1800" i="1" dirty="0">
                        <a:latin typeface="Cambria Math" panose="02040503050406030204" pitchFamily="18" charset="0"/>
                      </a:rPr>
                      <m:t>𝑀𝑎𝑚𝑚𝑎𝑙</m:t>
                    </m:r>
                  </m:oMath>
                </a14:m>
                <a:endParaRPr lang="en-US" altLang="en-US" sz="1800" dirty="0">
                  <a:latin typeface="Arial" panose="020B0604020202020204" pitchFamily="34" charset="0"/>
                </a:endParaRPr>
              </a:p>
            </p:txBody>
          </p:sp>
        </mc:Choice>
        <mc:Fallback xmlns="">
          <p:sp>
            <p:nvSpPr>
              <p:cNvPr id="8196" name="Rectangle 4">
                <a:extLst>
                  <a:ext uri="{FF2B5EF4-FFF2-40B4-BE49-F238E27FC236}">
                    <a16:creationId xmlns:a16="http://schemas.microsoft.com/office/drawing/2014/main" id="{151AD912-8E79-415A-8534-1296690512FA}"/>
                  </a:ext>
                </a:extLst>
              </p:cNvPr>
              <p:cNvSpPr>
                <a:spLocks noRot="1" noChangeAspect="1" noMove="1" noResize="1" noEditPoints="1" noAdjustHandles="1" noChangeArrowheads="1" noChangeShapeType="1" noTextEdit="1"/>
              </p:cNvSpPr>
              <p:nvPr/>
            </p:nvSpPr>
            <p:spPr bwMode="auto">
              <a:xfrm>
                <a:off x="838200" y="5410200"/>
                <a:ext cx="7391400" cy="914400"/>
              </a:xfrm>
              <a:prstGeom prst="rect">
                <a:avLst/>
              </a:prstGeom>
              <a:blipFill>
                <a:blip r:embed="rId4"/>
                <a:stretch>
                  <a:fillRect l="-743" t="-4000"/>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p:grpSp>
        <p:nvGrpSpPr>
          <p:cNvPr id="8197" name="Group 5">
            <a:extLst>
              <a:ext uri="{FF2B5EF4-FFF2-40B4-BE49-F238E27FC236}">
                <a16:creationId xmlns:a16="http://schemas.microsoft.com/office/drawing/2014/main" id="{F6CC058F-5CE8-4526-9DFC-A5956D6F2D96}"/>
              </a:ext>
            </a:extLst>
          </p:cNvPr>
          <p:cNvGrpSpPr>
            <a:grpSpLocks/>
          </p:cNvGrpSpPr>
          <p:nvPr/>
        </p:nvGrpSpPr>
        <p:grpSpPr bwMode="auto">
          <a:xfrm>
            <a:off x="304800" y="4448175"/>
            <a:ext cx="8456613" cy="731838"/>
            <a:chOff x="192" y="2802"/>
            <a:chExt cx="5327" cy="461"/>
          </a:xfrm>
        </p:grpSpPr>
        <p:pic>
          <p:nvPicPr>
            <p:cNvPr id="8198" name="Picture 6">
              <a:extLst>
                <a:ext uri="{FF2B5EF4-FFF2-40B4-BE49-F238E27FC236}">
                  <a16:creationId xmlns:a16="http://schemas.microsoft.com/office/drawing/2014/main" id="{BF4F5037-9163-403D-A055-1C401062B3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 y="2802"/>
              <a:ext cx="5327" cy="46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8360"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9" name="Text Box 7">
              <a:extLst>
                <a:ext uri="{FF2B5EF4-FFF2-40B4-BE49-F238E27FC236}">
                  <a16:creationId xmlns:a16="http://schemas.microsoft.com/office/drawing/2014/main" id="{4E6A341B-9DA8-4A1A-A9E7-94911EF08FC1}"/>
                </a:ext>
              </a:extLst>
            </p:cNvPr>
            <p:cNvSpPr txBox="1">
              <a:spLocks noChangeArrowheads="1"/>
            </p:cNvSpPr>
            <p:nvPr/>
          </p:nvSpPr>
          <p:spPr bwMode="auto">
            <a:xfrm>
              <a:off x="192" y="2802"/>
              <a:ext cx="5327" cy="4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2" name="Rectangle 3">
            <a:extLst>
              <a:ext uri="{FF2B5EF4-FFF2-40B4-BE49-F238E27FC236}">
                <a16:creationId xmlns:a16="http://schemas.microsoft.com/office/drawing/2014/main" id="{5B1D8777-F7C4-F28F-E514-3C1F42E8BA16}"/>
              </a:ext>
            </a:extLst>
          </p:cNvPr>
          <p:cNvSpPr>
            <a:spLocks noChangeArrowheads="1"/>
          </p:cNvSpPr>
          <p:nvPr/>
        </p:nvSpPr>
        <p:spPr bwMode="auto">
          <a:xfrm>
            <a:off x="1676400" y="2555876"/>
            <a:ext cx="5483224" cy="1662112"/>
          </a:xfrm>
          <a:prstGeom prst="rect">
            <a:avLst/>
          </a:prstGeom>
          <a:noFill/>
          <a:ln w="12600" cap="flat">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360" tIns="44280" rIns="90360" bIns="44280"/>
          <a:lstStyle>
            <a:lvl1pPr marL="292100" indent="-29051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225"/>
              </a:spcBef>
              <a:spcAft>
                <a:spcPts val="400"/>
              </a:spcAft>
              <a:buClrTx/>
              <a:buSzPct val="75000"/>
              <a:buFontTx/>
              <a:buNone/>
            </a:pPr>
            <a:r>
              <a:rPr lang="en-US" altLang="en-US" sz="1600" dirty="0">
                <a:latin typeface="Arial" panose="020B0604020202020204" pitchFamily="34" charset="0"/>
              </a:rPr>
              <a:t>R1: (Give Birth = no) </a:t>
            </a:r>
            <a:r>
              <a:rPr lang="en-US" altLang="en-US" sz="1600" dirty="0">
                <a:latin typeface="Symbol" panose="05050102010706020507" pitchFamily="18" charset="2"/>
              </a:rPr>
              <a:t></a:t>
            </a:r>
            <a:r>
              <a:rPr lang="en-US" altLang="en-US" sz="1600" dirty="0">
                <a:latin typeface="Arial" panose="020B0604020202020204" pitchFamily="34" charset="0"/>
              </a:rPr>
              <a:t> (Can Fly = yes) </a:t>
            </a:r>
            <a:r>
              <a:rPr lang="en-US" altLang="en-US" sz="1600" dirty="0">
                <a:latin typeface="Symbol" panose="05050102010706020507" pitchFamily="18" charset="2"/>
              </a:rPr>
              <a:t></a:t>
            </a:r>
            <a:r>
              <a:rPr lang="en-US" altLang="en-US" sz="1600" dirty="0">
                <a:latin typeface="Arial" panose="020B0604020202020204" pitchFamily="34" charset="0"/>
              </a:rPr>
              <a:t> Birds</a:t>
            </a:r>
          </a:p>
          <a:p>
            <a:pPr>
              <a:spcBef>
                <a:spcPts val="225"/>
              </a:spcBef>
              <a:spcAft>
                <a:spcPts val="400"/>
              </a:spcAft>
              <a:buClrTx/>
              <a:buSzPct val="75000"/>
              <a:buFontTx/>
              <a:buNone/>
            </a:pPr>
            <a:r>
              <a:rPr lang="en-US" altLang="en-US" sz="1600" dirty="0">
                <a:latin typeface="Arial" panose="020B0604020202020204" pitchFamily="34" charset="0"/>
              </a:rPr>
              <a:t>R2: (Give Birth = no) </a:t>
            </a:r>
            <a:r>
              <a:rPr lang="en-US" altLang="en-US" sz="1600" dirty="0">
                <a:latin typeface="Symbol" panose="05050102010706020507" pitchFamily="18" charset="2"/>
              </a:rPr>
              <a:t></a:t>
            </a:r>
            <a:r>
              <a:rPr lang="en-US" altLang="en-US" sz="1600" dirty="0">
                <a:latin typeface="Arial" panose="020B0604020202020204" pitchFamily="34" charset="0"/>
              </a:rPr>
              <a:t> (Live in Water = yes) </a:t>
            </a:r>
            <a:r>
              <a:rPr lang="en-US" altLang="en-US" sz="1600" dirty="0">
                <a:latin typeface="Symbol" panose="05050102010706020507" pitchFamily="18" charset="2"/>
              </a:rPr>
              <a:t></a:t>
            </a:r>
            <a:r>
              <a:rPr lang="en-US" altLang="en-US" sz="1600" dirty="0">
                <a:latin typeface="Arial" panose="020B0604020202020204" pitchFamily="34" charset="0"/>
              </a:rPr>
              <a:t> Fishes</a:t>
            </a:r>
          </a:p>
          <a:p>
            <a:pPr>
              <a:spcBef>
                <a:spcPts val="225"/>
              </a:spcBef>
              <a:spcAft>
                <a:spcPts val="400"/>
              </a:spcAft>
              <a:buClrTx/>
              <a:buSzPct val="75000"/>
              <a:buFontTx/>
              <a:buNone/>
            </a:pPr>
            <a:r>
              <a:rPr lang="en-US" altLang="en-US" sz="1600" dirty="0">
                <a:latin typeface="Arial" panose="020B0604020202020204" pitchFamily="34" charset="0"/>
              </a:rPr>
              <a:t>R3: (Give Birth = yes) </a:t>
            </a:r>
            <a:r>
              <a:rPr lang="en-US" altLang="en-US" sz="1600" dirty="0">
                <a:latin typeface="Symbol" panose="05050102010706020507" pitchFamily="18" charset="2"/>
              </a:rPr>
              <a:t></a:t>
            </a:r>
            <a:r>
              <a:rPr lang="en-US" altLang="en-US" sz="1600" dirty="0">
                <a:latin typeface="Arial" panose="020B0604020202020204" pitchFamily="34" charset="0"/>
              </a:rPr>
              <a:t> (Blood Type = warm) </a:t>
            </a:r>
            <a:r>
              <a:rPr lang="en-US" altLang="en-US" sz="1600" dirty="0">
                <a:latin typeface="Symbol" panose="05050102010706020507" pitchFamily="18" charset="2"/>
              </a:rPr>
              <a:t></a:t>
            </a:r>
            <a:r>
              <a:rPr lang="en-US" altLang="en-US" sz="1600" dirty="0">
                <a:latin typeface="Arial" panose="020B0604020202020204" pitchFamily="34" charset="0"/>
              </a:rPr>
              <a:t> Mammals</a:t>
            </a:r>
          </a:p>
          <a:p>
            <a:pPr>
              <a:spcBef>
                <a:spcPts val="225"/>
              </a:spcBef>
              <a:spcAft>
                <a:spcPts val="400"/>
              </a:spcAft>
              <a:buClrTx/>
              <a:buSzPct val="75000"/>
              <a:buFontTx/>
              <a:buNone/>
            </a:pPr>
            <a:r>
              <a:rPr lang="en-US" altLang="en-US" sz="1600" dirty="0">
                <a:latin typeface="Arial" panose="020B0604020202020204" pitchFamily="34" charset="0"/>
              </a:rPr>
              <a:t>R4: (Give Birth = no) </a:t>
            </a:r>
            <a:r>
              <a:rPr lang="en-US" altLang="en-US" sz="1600" dirty="0">
                <a:latin typeface="Symbol" panose="05050102010706020507" pitchFamily="18" charset="2"/>
              </a:rPr>
              <a:t></a:t>
            </a:r>
            <a:r>
              <a:rPr lang="en-US" altLang="en-US" sz="1600" dirty="0">
                <a:latin typeface="Arial" panose="020B0604020202020204" pitchFamily="34" charset="0"/>
              </a:rPr>
              <a:t> (Can Fly = no) </a:t>
            </a:r>
            <a:r>
              <a:rPr lang="en-US" altLang="en-US" sz="1600" dirty="0">
                <a:latin typeface="Symbol" panose="05050102010706020507" pitchFamily="18" charset="2"/>
              </a:rPr>
              <a:t></a:t>
            </a:r>
            <a:r>
              <a:rPr lang="en-US" altLang="en-US" sz="1600" dirty="0">
                <a:latin typeface="Arial" panose="020B0604020202020204" pitchFamily="34" charset="0"/>
              </a:rPr>
              <a:t> Reptiles</a:t>
            </a:r>
          </a:p>
          <a:p>
            <a:pPr>
              <a:spcBef>
                <a:spcPts val="225"/>
              </a:spcBef>
              <a:spcAft>
                <a:spcPts val="400"/>
              </a:spcAft>
              <a:buClrTx/>
              <a:buSzPct val="75000"/>
              <a:buFontTx/>
              <a:buNone/>
            </a:pPr>
            <a:r>
              <a:rPr lang="en-US" altLang="en-US" sz="1600" dirty="0">
                <a:latin typeface="Arial" panose="020B0604020202020204" pitchFamily="34" charset="0"/>
              </a:rPr>
              <a:t>R5: (Live in Water = sometimes) </a:t>
            </a:r>
            <a:r>
              <a:rPr lang="en-US" altLang="en-US" sz="1600" dirty="0">
                <a:latin typeface="Symbol" panose="05050102010706020507" pitchFamily="18" charset="2"/>
              </a:rPr>
              <a:t></a:t>
            </a:r>
            <a:r>
              <a:rPr lang="en-US" altLang="en-US" sz="1600" dirty="0">
                <a:latin typeface="Arial" panose="020B0604020202020204" pitchFamily="34" charset="0"/>
              </a:rPr>
              <a:t> Amphibians</a:t>
            </a:r>
          </a:p>
        </p:txBody>
      </p:sp>
      <p:sp>
        <p:nvSpPr>
          <p:cNvPr id="4" name="TextBox 3">
            <a:extLst>
              <a:ext uri="{FF2B5EF4-FFF2-40B4-BE49-F238E27FC236}">
                <a16:creationId xmlns:a16="http://schemas.microsoft.com/office/drawing/2014/main" id="{CA2B02AA-AA79-5EEE-4DAD-CFA6D516B5E0}"/>
              </a:ext>
            </a:extLst>
          </p:cNvPr>
          <p:cNvSpPr txBox="1"/>
          <p:nvPr/>
        </p:nvSpPr>
        <p:spPr>
          <a:xfrm>
            <a:off x="6172200" y="3953253"/>
            <a:ext cx="1219200" cy="338554"/>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r>
              <a:rPr lang="en-US" altLang="en-US" sz="1600" dirty="0">
                <a:solidFill>
                  <a:schemeClr val="bg1"/>
                </a:solidFill>
                <a:latin typeface="Arial" panose="020B0604020202020204" pitchFamily="34" charset="0"/>
              </a:rPr>
              <a:t>Rule base</a:t>
            </a:r>
            <a:endParaRPr lang="en-US" sz="1600" dirty="0">
              <a:solidFill>
                <a:schemeClr val="bg1"/>
              </a:solidFill>
            </a:endParaRP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a:extLst>
              <a:ext uri="{FF2B5EF4-FFF2-40B4-BE49-F238E27FC236}">
                <a16:creationId xmlns:a16="http://schemas.microsoft.com/office/drawing/2014/main" id="{B6AEF869-460E-4BB9-9697-9CFFFAC6EACD}"/>
              </a:ext>
            </a:extLst>
          </p:cNvPr>
          <p:cNvSpPr>
            <a:spLocks noGrp="1" noChangeArrowheads="1"/>
          </p:cNvSpPr>
          <p:nvPr>
            <p:ph type="title"/>
          </p:nvPr>
        </p:nvSpPr>
        <p:spPr>
          <a:xfrm>
            <a:off x="3724072" y="629268"/>
            <a:ext cx="4939868" cy="1286160"/>
          </a:xfrm>
        </p:spPr>
        <p:txBody>
          <a:bodyPr anchor="b">
            <a:normAutofit/>
          </a:bodyPr>
          <a:lstStyle/>
          <a:p>
            <a:r>
              <a:rPr lang="en-US" altLang="en-US"/>
              <a:t>Topics</a:t>
            </a:r>
          </a:p>
        </p:txBody>
      </p:sp>
      <p:sp>
        <p:nvSpPr>
          <p:cNvPr id="5122" name="Rectangle 2">
            <a:extLst>
              <a:ext uri="{FF2B5EF4-FFF2-40B4-BE49-F238E27FC236}">
                <a16:creationId xmlns:a16="http://schemas.microsoft.com/office/drawing/2014/main" id="{F4E434F0-1294-409D-BC6C-E548479720DF}"/>
              </a:ext>
            </a:extLst>
          </p:cNvPr>
          <p:cNvSpPr>
            <a:spLocks noGrp="1" noChangeArrowheads="1"/>
          </p:cNvSpPr>
          <p:nvPr>
            <p:ph idx="1"/>
          </p:nvPr>
        </p:nvSpPr>
        <p:spPr>
          <a:xfrm>
            <a:off x="3724073" y="2438400"/>
            <a:ext cx="4939867" cy="3785419"/>
          </a:xfrm>
        </p:spPr>
        <p:txBody>
          <a:bodyPr>
            <a:normAutofit/>
          </a:bodyPr>
          <a:lstStyle/>
          <a:p>
            <a:r>
              <a:rPr lang="en-US" altLang="en-US" sz="1700" dirty="0"/>
              <a:t>Rule-Based Classifier</a:t>
            </a:r>
          </a:p>
          <a:p>
            <a:r>
              <a:rPr lang="en-US" altLang="en-US" sz="1700" dirty="0"/>
              <a:t>Nearest Neighbor Classifier</a:t>
            </a:r>
          </a:p>
          <a:p>
            <a:r>
              <a:rPr lang="en-US" altLang="en-US" sz="1700" dirty="0"/>
              <a:t>Naive Bayes Classifier</a:t>
            </a:r>
          </a:p>
          <a:p>
            <a:r>
              <a:rPr lang="en-US" altLang="en-US" sz="1700" b="1" dirty="0"/>
              <a:t>Artificial Neural Networks</a:t>
            </a:r>
          </a:p>
          <a:p>
            <a:r>
              <a:rPr lang="en-US" altLang="en-US" sz="1700" dirty="0"/>
              <a:t>Support Vector Machines</a:t>
            </a:r>
          </a:p>
          <a:p>
            <a:r>
              <a:rPr lang="en-US" altLang="en-US" sz="1700" dirty="0"/>
              <a:t>Ensemble Methods</a:t>
            </a:r>
          </a:p>
        </p:txBody>
      </p:sp>
      <p:pic>
        <p:nvPicPr>
          <p:cNvPr id="6" name="Picture 5" descr="Machine Learning Classifiers. What is classification? | by Sidath Asiri |  Towards Data Science">
            <a:extLst>
              <a:ext uri="{FF2B5EF4-FFF2-40B4-BE49-F238E27FC236}">
                <a16:creationId xmlns:a16="http://schemas.microsoft.com/office/drawing/2014/main" id="{A60B5BC4-E432-4131-B5B7-CB83F866A35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207" r="59376"/>
          <a:stretch/>
        </p:blipFill>
        <p:spPr bwMode="auto">
          <a:xfrm>
            <a:off x="20" y="10"/>
            <a:ext cx="3476673"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370397"/>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7" name="Rectangle 1">
            <a:extLst>
              <a:ext uri="{FF2B5EF4-FFF2-40B4-BE49-F238E27FC236}">
                <a16:creationId xmlns:a16="http://schemas.microsoft.com/office/drawing/2014/main" id="{A2C9D06B-6794-4FE1-9BFC-414B68507260}"/>
              </a:ext>
            </a:extLst>
          </p:cNvPr>
          <p:cNvSpPr>
            <a:spLocks noGrp="1" noChangeArrowheads="1"/>
          </p:cNvSpPr>
          <p:nvPr>
            <p:ph type="title"/>
          </p:nvPr>
        </p:nvSpPr>
        <p:spPr>
          <a:xfrm>
            <a:off x="381000" y="139700"/>
            <a:ext cx="8280400" cy="5461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t>Artificial Neural Networks (ANN)</a:t>
            </a:r>
          </a:p>
        </p:txBody>
      </p:sp>
      <p:graphicFrame>
        <p:nvGraphicFramePr>
          <p:cNvPr id="55298" name="Object 2">
            <a:extLst>
              <a:ext uri="{FF2B5EF4-FFF2-40B4-BE49-F238E27FC236}">
                <a16:creationId xmlns:a16="http://schemas.microsoft.com/office/drawing/2014/main" id="{2F1B06E3-CDDF-48C1-A971-A95422030CE6}"/>
              </a:ext>
            </a:extLst>
          </p:cNvPr>
          <p:cNvGraphicFramePr>
            <a:graphicFrameLocks noChangeAspect="1"/>
          </p:cNvGraphicFramePr>
          <p:nvPr/>
        </p:nvGraphicFramePr>
        <p:xfrm>
          <a:off x="533400" y="1295400"/>
          <a:ext cx="8078788" cy="3503613"/>
        </p:xfrm>
        <a:graphic>
          <a:graphicData uri="http://schemas.openxmlformats.org/presentationml/2006/ole">
            <mc:AlternateContent xmlns:mc="http://schemas.openxmlformats.org/markup-compatibility/2006">
              <mc:Choice xmlns:v="urn:schemas-microsoft-com:vml" Requires="v">
                <p:oleObj r:id="rId3" imgW="8939160" imgH="3877200" progId="">
                  <p:embed/>
                </p:oleObj>
              </mc:Choice>
              <mc:Fallback>
                <p:oleObj r:id="rId3" imgW="8939160" imgH="3877200"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295400"/>
                        <a:ext cx="8078788" cy="3503613"/>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5299" name="Text Box 3">
            <a:extLst>
              <a:ext uri="{FF2B5EF4-FFF2-40B4-BE49-F238E27FC236}">
                <a16:creationId xmlns:a16="http://schemas.microsoft.com/office/drawing/2014/main" id="{94C4C19B-EB31-4546-9E9D-C1638F938503}"/>
              </a:ext>
            </a:extLst>
          </p:cNvPr>
          <p:cNvSpPr txBox="1">
            <a:spLocks noChangeArrowheads="1"/>
          </p:cNvSpPr>
          <p:nvPr/>
        </p:nvSpPr>
        <p:spPr bwMode="auto">
          <a:xfrm>
            <a:off x="1143000" y="5334000"/>
            <a:ext cx="67056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1125"/>
              </a:spcBef>
              <a:buClrTx/>
              <a:buFontTx/>
              <a:buNone/>
            </a:pPr>
            <a:r>
              <a:rPr lang="en-US" altLang="en-US" sz="1800">
                <a:latin typeface="Arial" panose="020B0604020202020204" pitchFamily="34" charset="0"/>
              </a:rPr>
              <a:t>Output Y is 1 if at least two of the three inputs are equal to 1.</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7345" name="Rectangle 1">
            <a:extLst>
              <a:ext uri="{FF2B5EF4-FFF2-40B4-BE49-F238E27FC236}">
                <a16:creationId xmlns:a16="http://schemas.microsoft.com/office/drawing/2014/main" id="{F7908756-8313-4276-8BC3-9865A175ED37}"/>
              </a:ext>
            </a:extLst>
          </p:cNvPr>
          <p:cNvSpPr>
            <a:spLocks noGrp="1" noChangeArrowheads="1"/>
          </p:cNvSpPr>
          <p:nvPr>
            <p:ph type="title"/>
          </p:nvPr>
        </p:nvSpPr>
        <p:spPr/>
        <p:txBody>
          <a:bodyPr/>
          <a:lstStyle/>
          <a:p>
            <a:r>
              <a:rPr lang="en-US" altLang="en-US"/>
              <a:t>Artificial Neural Networks (ANN)</a:t>
            </a:r>
          </a:p>
        </p:txBody>
      </p:sp>
      <p:sp>
        <p:nvSpPr>
          <p:cNvPr id="57346" name="Rectangle 2">
            <a:extLst>
              <a:ext uri="{FF2B5EF4-FFF2-40B4-BE49-F238E27FC236}">
                <a16:creationId xmlns:a16="http://schemas.microsoft.com/office/drawing/2014/main" id="{95798913-A813-4609-8DF1-EE9CF28CED08}"/>
              </a:ext>
            </a:extLst>
          </p:cNvPr>
          <p:cNvSpPr>
            <a:spLocks noGrp="1" noChangeArrowheads="1"/>
          </p:cNvSpPr>
          <p:nvPr>
            <p:ph idx="1"/>
          </p:nvPr>
        </p:nvSpPr>
        <p:spPr>
          <a:xfrm>
            <a:off x="628650" y="1825625"/>
            <a:ext cx="3486150" cy="4351338"/>
          </a:xfrm>
        </p:spPr>
        <p:txBody>
          <a:bodyPr/>
          <a:lstStyle/>
          <a:p>
            <a:r>
              <a:rPr lang="en-US" altLang="en-US" dirty="0"/>
              <a:t>Model is an assembly of inter-connected nodes and weighted links</a:t>
            </a:r>
          </a:p>
          <a:p>
            <a:endParaRPr lang="en-US" altLang="en-US" dirty="0"/>
          </a:p>
          <a:p>
            <a:r>
              <a:rPr lang="en-US" altLang="en-US" dirty="0"/>
              <a:t>Output node sums up each of its input value according to the weights of its links</a:t>
            </a:r>
          </a:p>
          <a:p>
            <a:endParaRPr lang="en-US" altLang="en-US" dirty="0"/>
          </a:p>
          <a:p>
            <a:r>
              <a:rPr lang="en-US" altLang="en-US" dirty="0"/>
              <a:t>Compare output node against some threshold t</a:t>
            </a:r>
          </a:p>
        </p:txBody>
      </p:sp>
      <p:graphicFrame>
        <p:nvGraphicFramePr>
          <p:cNvPr id="57347" name="Object 3">
            <a:extLst>
              <a:ext uri="{FF2B5EF4-FFF2-40B4-BE49-F238E27FC236}">
                <a16:creationId xmlns:a16="http://schemas.microsoft.com/office/drawing/2014/main" id="{FF557E48-2554-4172-8A87-4E7AE0648D9D}"/>
              </a:ext>
            </a:extLst>
          </p:cNvPr>
          <p:cNvGraphicFramePr>
            <a:graphicFrameLocks noChangeAspect="1"/>
          </p:cNvGraphicFramePr>
          <p:nvPr>
            <p:extLst>
              <p:ext uri="{D42A27DB-BD31-4B8C-83A1-F6EECF244321}">
                <p14:modId xmlns:p14="http://schemas.microsoft.com/office/powerpoint/2010/main" val="1353413707"/>
              </p:ext>
            </p:extLst>
          </p:nvPr>
        </p:nvGraphicFramePr>
        <p:xfrm>
          <a:off x="4267200" y="1300162"/>
          <a:ext cx="4800600" cy="3043238"/>
        </p:xfrm>
        <a:graphic>
          <a:graphicData uri="http://schemas.openxmlformats.org/presentationml/2006/ole">
            <mc:AlternateContent xmlns:mc="http://schemas.openxmlformats.org/markup-compatibility/2006">
              <mc:Choice xmlns:v="urn:schemas-microsoft-com:vml" Requires="v">
                <p:oleObj r:id="rId3" imgW="6765840" imgH="4291200" progId="">
                  <p:embed/>
                </p:oleObj>
              </mc:Choice>
              <mc:Fallback>
                <p:oleObj r:id="rId3" imgW="6765840" imgH="4291200" progId="">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1300162"/>
                        <a:ext cx="4800600" cy="3043238"/>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7348" name="Object 4">
            <a:extLst>
              <a:ext uri="{FF2B5EF4-FFF2-40B4-BE49-F238E27FC236}">
                <a16:creationId xmlns:a16="http://schemas.microsoft.com/office/drawing/2014/main" id="{9EB88142-3716-4FBB-9A72-75498EC08DE9}"/>
              </a:ext>
            </a:extLst>
          </p:cNvPr>
          <p:cNvGraphicFramePr>
            <a:graphicFrameLocks noChangeAspect="1"/>
          </p:cNvGraphicFramePr>
          <p:nvPr/>
        </p:nvGraphicFramePr>
        <p:xfrm>
          <a:off x="5334000" y="4648200"/>
          <a:ext cx="2487613" cy="746125"/>
        </p:xfrm>
        <a:graphic>
          <a:graphicData uri="http://schemas.openxmlformats.org/presentationml/2006/ole">
            <mc:AlternateContent xmlns:mc="http://schemas.openxmlformats.org/markup-compatibility/2006">
              <mc:Choice xmlns:v="urn:schemas-microsoft-com:vml" Requires="v">
                <p:oleObj r:id="rId5" imgW="1235520" imgH="321120" progId="">
                  <p:embed/>
                </p:oleObj>
              </mc:Choice>
              <mc:Fallback>
                <p:oleObj r:id="rId5" imgW="1235520" imgH="321120" progId="">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0" y="4648200"/>
                        <a:ext cx="2487613" cy="746125"/>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7349" name="Text Box 5">
            <a:extLst>
              <a:ext uri="{FF2B5EF4-FFF2-40B4-BE49-F238E27FC236}">
                <a16:creationId xmlns:a16="http://schemas.microsoft.com/office/drawing/2014/main" id="{61FE6224-A9CD-4D21-9A43-6DEB2AE1F8A7}"/>
              </a:ext>
            </a:extLst>
          </p:cNvPr>
          <p:cNvSpPr txBox="1">
            <a:spLocks noChangeArrowheads="1"/>
          </p:cNvSpPr>
          <p:nvPr/>
        </p:nvSpPr>
        <p:spPr bwMode="auto">
          <a:xfrm>
            <a:off x="4648200" y="4114800"/>
            <a:ext cx="25908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1250"/>
              </a:spcBef>
              <a:buClrTx/>
              <a:buFontTx/>
              <a:buNone/>
            </a:pPr>
            <a:r>
              <a:rPr lang="en-US" altLang="en-US" sz="2000" b="1">
                <a:latin typeface="Arial" panose="020B0604020202020204" pitchFamily="34" charset="0"/>
              </a:rPr>
              <a:t>Perceptron Model</a:t>
            </a:r>
          </a:p>
        </p:txBody>
      </p:sp>
      <p:graphicFrame>
        <p:nvGraphicFramePr>
          <p:cNvPr id="57350" name="Object 6">
            <a:extLst>
              <a:ext uri="{FF2B5EF4-FFF2-40B4-BE49-F238E27FC236}">
                <a16:creationId xmlns:a16="http://schemas.microsoft.com/office/drawing/2014/main" id="{7E027E61-D1B4-4EA1-87AE-BB1216472CC6}"/>
              </a:ext>
            </a:extLst>
          </p:cNvPr>
          <p:cNvGraphicFramePr>
            <a:graphicFrameLocks noChangeAspect="1"/>
          </p:cNvGraphicFramePr>
          <p:nvPr/>
        </p:nvGraphicFramePr>
        <p:xfrm>
          <a:off x="5307013" y="5349875"/>
          <a:ext cx="2901950" cy="746125"/>
        </p:xfrm>
        <a:graphic>
          <a:graphicData uri="http://schemas.openxmlformats.org/presentationml/2006/ole">
            <mc:AlternateContent xmlns:mc="http://schemas.openxmlformats.org/markup-compatibility/2006">
              <mc:Choice xmlns:v="urn:schemas-microsoft-com:vml" Requires="v">
                <p:oleObj r:id="rId7" imgW="1423080" imgH="321120" progId="">
                  <p:embed/>
                </p:oleObj>
              </mc:Choice>
              <mc:Fallback>
                <p:oleObj r:id="rId7" imgW="1423080" imgH="321120" progId="">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07013" y="5349875"/>
                        <a:ext cx="2901950" cy="746125"/>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7351" name="Text Box 7">
            <a:extLst>
              <a:ext uri="{FF2B5EF4-FFF2-40B4-BE49-F238E27FC236}">
                <a16:creationId xmlns:a16="http://schemas.microsoft.com/office/drawing/2014/main" id="{C4C6C224-B972-4016-BDAC-AD0FF8C8045B}"/>
              </a:ext>
            </a:extLst>
          </p:cNvPr>
          <p:cNvSpPr txBox="1">
            <a:spLocks noChangeArrowheads="1"/>
          </p:cNvSpPr>
          <p:nvPr/>
        </p:nvSpPr>
        <p:spPr bwMode="auto">
          <a:xfrm>
            <a:off x="8001000" y="4724400"/>
            <a:ext cx="6096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1125"/>
              </a:spcBef>
              <a:buClrTx/>
              <a:buFontTx/>
              <a:buNone/>
            </a:pPr>
            <a:r>
              <a:rPr lang="en-US" altLang="en-US" sz="1800">
                <a:latin typeface="Arial" panose="020B0604020202020204" pitchFamily="34" charset="0"/>
              </a:rPr>
              <a:t>or</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69" name="Rectangle 1">
            <a:extLst>
              <a:ext uri="{FF2B5EF4-FFF2-40B4-BE49-F238E27FC236}">
                <a16:creationId xmlns:a16="http://schemas.microsoft.com/office/drawing/2014/main" id="{050D6D94-C1CB-42EA-9A8C-6A7693442D34}"/>
              </a:ext>
            </a:extLst>
          </p:cNvPr>
          <p:cNvSpPr>
            <a:spLocks noGrp="1" noChangeArrowheads="1"/>
          </p:cNvSpPr>
          <p:nvPr>
            <p:ph type="title"/>
          </p:nvPr>
        </p:nvSpPr>
        <p:spPr/>
        <p:txBody>
          <a:bodyPr/>
          <a:lstStyle/>
          <a:p>
            <a:r>
              <a:rPr lang="en-US" altLang="en-US"/>
              <a:t>Artificial Neural Networks (ANN)</a:t>
            </a:r>
          </a:p>
        </p:txBody>
      </p:sp>
      <p:graphicFrame>
        <p:nvGraphicFramePr>
          <p:cNvPr id="58370" name="Object 2">
            <a:extLst>
              <a:ext uri="{FF2B5EF4-FFF2-40B4-BE49-F238E27FC236}">
                <a16:creationId xmlns:a16="http://schemas.microsoft.com/office/drawing/2014/main" id="{D4A08863-8A2E-4C07-8F68-F7C9CBD28FD4}"/>
              </a:ext>
            </a:extLst>
          </p:cNvPr>
          <p:cNvGraphicFramePr>
            <a:graphicFrameLocks noChangeAspect="1"/>
          </p:cNvGraphicFramePr>
          <p:nvPr/>
        </p:nvGraphicFramePr>
        <p:xfrm>
          <a:off x="530225" y="1144588"/>
          <a:ext cx="8078788" cy="3503612"/>
        </p:xfrm>
        <a:graphic>
          <a:graphicData uri="http://schemas.openxmlformats.org/presentationml/2006/ole">
            <mc:AlternateContent xmlns:mc="http://schemas.openxmlformats.org/markup-compatibility/2006">
              <mc:Choice xmlns:v="urn:schemas-microsoft-com:vml" Requires="v">
                <p:oleObj r:id="rId3" imgW="8939160" imgH="3877200" progId="">
                  <p:embed/>
                </p:oleObj>
              </mc:Choice>
              <mc:Fallback>
                <p:oleObj r:id="rId3" imgW="8939160" imgH="3877200"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225" y="1144588"/>
                        <a:ext cx="8078788" cy="3503612"/>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8371" name="Object 3">
            <a:extLst>
              <a:ext uri="{FF2B5EF4-FFF2-40B4-BE49-F238E27FC236}">
                <a16:creationId xmlns:a16="http://schemas.microsoft.com/office/drawing/2014/main" id="{7208498B-67E1-4080-91FC-B3751AD64CEC}"/>
              </a:ext>
            </a:extLst>
          </p:cNvPr>
          <p:cNvGraphicFramePr>
            <a:graphicFrameLocks noChangeAspect="1"/>
          </p:cNvGraphicFramePr>
          <p:nvPr>
            <p:extLst>
              <p:ext uri="{D42A27DB-BD31-4B8C-83A1-F6EECF244321}">
                <p14:modId xmlns:p14="http://schemas.microsoft.com/office/powerpoint/2010/main" val="306068023"/>
              </p:ext>
            </p:extLst>
          </p:nvPr>
        </p:nvGraphicFramePr>
        <p:xfrm>
          <a:off x="1889125" y="5140325"/>
          <a:ext cx="5432425" cy="1412875"/>
        </p:xfrm>
        <a:graphic>
          <a:graphicData uri="http://schemas.openxmlformats.org/presentationml/2006/ole">
            <mc:AlternateContent xmlns:mc="http://schemas.openxmlformats.org/markup-compatibility/2006">
              <mc:Choice xmlns:v="urn:schemas-microsoft-com:vml" Requires="v">
                <p:oleObj r:id="rId5" imgW="2580120" imgH="601560" progId="">
                  <p:embed/>
                </p:oleObj>
              </mc:Choice>
              <mc:Fallback>
                <p:oleObj r:id="rId5" imgW="2580120" imgH="601560" progId="">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89125" y="5140325"/>
                        <a:ext cx="5432425" cy="1412875"/>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a:extLst>
              <a:ext uri="{FF2B5EF4-FFF2-40B4-BE49-F238E27FC236}">
                <a16:creationId xmlns:a16="http://schemas.microsoft.com/office/drawing/2014/main" id="{340BE7FF-AE7D-4A80-A2AF-F7EB21854EEF}"/>
              </a:ext>
            </a:extLst>
          </p:cNvPr>
          <p:cNvSpPr>
            <a:spLocks noGrp="1" noChangeArrowheads="1"/>
          </p:cNvSpPr>
          <p:nvPr>
            <p:ph type="title"/>
          </p:nvPr>
        </p:nvSpPr>
        <p:spPr/>
        <p:txBody>
          <a:bodyPr/>
          <a:lstStyle/>
          <a:p>
            <a:r>
              <a:rPr lang="en-US" altLang="en-US" dirty="0"/>
              <a:t>General Structure of ANN</a:t>
            </a:r>
          </a:p>
        </p:txBody>
      </p:sp>
      <p:graphicFrame>
        <p:nvGraphicFramePr>
          <p:cNvPr id="59394" name="Object 2">
            <a:extLst>
              <a:ext uri="{FF2B5EF4-FFF2-40B4-BE49-F238E27FC236}">
                <a16:creationId xmlns:a16="http://schemas.microsoft.com/office/drawing/2014/main" id="{A658ACF2-85B3-4928-8E40-B7013D55ADFB}"/>
              </a:ext>
            </a:extLst>
          </p:cNvPr>
          <p:cNvGraphicFramePr>
            <a:graphicFrameLocks noChangeAspect="1"/>
          </p:cNvGraphicFramePr>
          <p:nvPr>
            <p:extLst>
              <p:ext uri="{D42A27DB-BD31-4B8C-83A1-F6EECF244321}">
                <p14:modId xmlns:p14="http://schemas.microsoft.com/office/powerpoint/2010/main" val="3165972863"/>
              </p:ext>
            </p:extLst>
          </p:nvPr>
        </p:nvGraphicFramePr>
        <p:xfrm>
          <a:off x="4572000" y="2209800"/>
          <a:ext cx="4419600" cy="2460625"/>
        </p:xfrm>
        <a:graphic>
          <a:graphicData uri="http://schemas.openxmlformats.org/presentationml/2006/ole">
            <mc:AlternateContent xmlns:mc="http://schemas.openxmlformats.org/markup-compatibility/2006">
              <mc:Choice xmlns:v="urn:schemas-microsoft-com:vml" Requires="v">
                <p:oleObj r:id="rId3" imgW="7962480" imgH="4433040" progId="">
                  <p:embed/>
                </p:oleObj>
              </mc:Choice>
              <mc:Fallback>
                <p:oleObj r:id="rId3" imgW="7962480" imgH="4433040"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209800"/>
                        <a:ext cx="4419600" cy="2460625"/>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9395" name="Object 3">
            <a:extLst>
              <a:ext uri="{FF2B5EF4-FFF2-40B4-BE49-F238E27FC236}">
                <a16:creationId xmlns:a16="http://schemas.microsoft.com/office/drawing/2014/main" id="{CA4536A6-7B96-42B5-8516-3E65CD880483}"/>
              </a:ext>
            </a:extLst>
          </p:cNvPr>
          <p:cNvGraphicFramePr>
            <a:graphicFrameLocks noChangeAspect="1"/>
          </p:cNvGraphicFramePr>
          <p:nvPr>
            <p:extLst>
              <p:ext uri="{D42A27DB-BD31-4B8C-83A1-F6EECF244321}">
                <p14:modId xmlns:p14="http://schemas.microsoft.com/office/powerpoint/2010/main" val="905059816"/>
              </p:ext>
            </p:extLst>
          </p:nvPr>
        </p:nvGraphicFramePr>
        <p:xfrm>
          <a:off x="381000" y="1371600"/>
          <a:ext cx="3905250" cy="4724400"/>
        </p:xfrm>
        <a:graphic>
          <a:graphicData uri="http://schemas.openxmlformats.org/presentationml/2006/ole">
            <mc:AlternateContent xmlns:mc="http://schemas.openxmlformats.org/markup-compatibility/2006">
              <mc:Choice xmlns:v="urn:schemas-microsoft-com:vml" Requires="v">
                <p:oleObj r:id="rId5" imgW="5417640" imgH="6555240" progId="">
                  <p:embed/>
                </p:oleObj>
              </mc:Choice>
              <mc:Fallback>
                <p:oleObj r:id="rId5" imgW="5417640" imgH="6555240" progId="">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1371600"/>
                        <a:ext cx="3905250" cy="4724400"/>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9397" name="AutoShape 5">
            <a:extLst>
              <a:ext uri="{FF2B5EF4-FFF2-40B4-BE49-F238E27FC236}">
                <a16:creationId xmlns:a16="http://schemas.microsoft.com/office/drawing/2014/main" id="{EF5AE27F-1B9A-47C1-8043-912D49FE9802}"/>
              </a:ext>
            </a:extLst>
          </p:cNvPr>
          <p:cNvSpPr>
            <a:spLocks noChangeArrowheads="1"/>
          </p:cNvSpPr>
          <p:nvPr/>
        </p:nvSpPr>
        <p:spPr bwMode="auto">
          <a:xfrm>
            <a:off x="3429000" y="4114800"/>
            <a:ext cx="2743200" cy="685800"/>
          </a:xfrm>
          <a:prstGeom prst="curvedUpArrow">
            <a:avLst>
              <a:gd name="adj1" fmla="val 44296"/>
              <a:gd name="adj2" fmla="val 124296"/>
              <a:gd name="adj3" fmla="val 37292"/>
            </a:avLst>
          </a:prstGeom>
          <a:ln>
            <a:headEnd/>
            <a:tailEnd/>
          </a:ln>
        </p:spPr>
        <p:style>
          <a:lnRef idx="2">
            <a:schemeClr val="accent2">
              <a:shade val="15000"/>
            </a:schemeClr>
          </a:lnRef>
          <a:fillRef idx="1">
            <a:schemeClr val="accent2"/>
          </a:fillRef>
          <a:effectRef idx="0">
            <a:schemeClr val="accent2"/>
          </a:effectRef>
          <a:fontRef idx="minor">
            <a:schemeClr val="lt1"/>
          </a:fontRef>
        </p:style>
        <p:txBody>
          <a:bodyPr wrap="none" anchor="ctr"/>
          <a:lstStyle/>
          <a:p>
            <a:endParaRPr lang="en-US"/>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EFC311B6-ACEC-9857-C522-D282C305F8E5}"/>
                  </a:ext>
                </a:extLst>
              </p:cNvPr>
              <p:cNvSpPr txBox="1"/>
              <p:nvPr/>
            </p:nvSpPr>
            <p:spPr>
              <a:xfrm>
                <a:off x="4648200" y="1542529"/>
                <a:ext cx="2057400" cy="79585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800" b="0" i="1" smtClean="0">
                              <a:solidFill>
                                <a:schemeClr val="tx1"/>
                              </a:solidFill>
                              <a:latin typeface="Cambria Math" panose="02040503050406030204" pitchFamily="18" charset="0"/>
                            </a:rPr>
                          </m:ctrlPr>
                        </m:sSubPr>
                        <m:e>
                          <m:r>
                            <a:rPr lang="en-US" sz="1800" b="0" i="1" smtClean="0">
                              <a:solidFill>
                                <a:schemeClr val="tx1"/>
                              </a:solidFill>
                              <a:latin typeface="Cambria Math" panose="02040503050406030204" pitchFamily="18" charset="0"/>
                            </a:rPr>
                            <m:t>𝑆</m:t>
                          </m:r>
                        </m:e>
                        <m:sub>
                          <m:r>
                            <a:rPr lang="en-US" sz="1800" b="0" i="1" smtClean="0">
                              <a:solidFill>
                                <a:schemeClr val="tx1"/>
                              </a:solidFill>
                              <a:latin typeface="Cambria Math" panose="02040503050406030204" pitchFamily="18" charset="0"/>
                            </a:rPr>
                            <m:t>𝑖</m:t>
                          </m:r>
                        </m:sub>
                      </m:sSub>
                      <m:r>
                        <a:rPr lang="en-US" sz="1800" b="0" i="1" smtClean="0">
                          <a:solidFill>
                            <a:schemeClr val="tx1"/>
                          </a:solidFill>
                          <a:latin typeface="Cambria Math" panose="02040503050406030204" pitchFamily="18" charset="0"/>
                        </a:rPr>
                        <m:t>=</m:t>
                      </m:r>
                      <m:r>
                        <a:rPr lang="en-US" sz="1800" b="0" i="1" smtClean="0">
                          <a:solidFill>
                            <a:schemeClr val="tx1"/>
                          </a:solidFill>
                          <a:latin typeface="Cambria Math" panose="02040503050406030204" pitchFamily="18" charset="0"/>
                        </a:rPr>
                        <m:t>𝑡</m:t>
                      </m:r>
                      <m:r>
                        <a:rPr lang="en-US" sz="1800" b="0" i="1" smtClean="0">
                          <a:solidFill>
                            <a:schemeClr val="tx1"/>
                          </a:solidFill>
                          <a:latin typeface="Cambria Math" panose="02040503050406030204" pitchFamily="18" charset="0"/>
                        </a:rPr>
                        <m:t>+</m:t>
                      </m:r>
                      <m:nary>
                        <m:naryPr>
                          <m:chr m:val="∑"/>
                          <m:supHide m:val="on"/>
                          <m:ctrlPr>
                            <a:rPr lang="en-US" sz="1800" b="0" i="1" smtClean="0">
                              <a:solidFill>
                                <a:schemeClr val="tx1"/>
                              </a:solidFill>
                              <a:latin typeface="Cambria Math" panose="02040503050406030204" pitchFamily="18" charset="0"/>
                            </a:rPr>
                          </m:ctrlPr>
                        </m:naryPr>
                        <m:sub>
                          <m:r>
                            <a:rPr lang="en-US" sz="1800" b="0" i="1" smtClean="0">
                              <a:solidFill>
                                <a:schemeClr val="tx1"/>
                              </a:solidFill>
                              <a:latin typeface="Cambria Math" panose="02040503050406030204" pitchFamily="18" charset="0"/>
                            </a:rPr>
                            <m:t>𝑗</m:t>
                          </m:r>
                        </m:sub>
                        <m:sup/>
                        <m:e>
                          <m:sSub>
                            <m:sSubPr>
                              <m:ctrlPr>
                                <a:rPr lang="en-US" sz="1800" b="0" i="1" smtClean="0">
                                  <a:solidFill>
                                    <a:schemeClr val="tx1"/>
                                  </a:solidFill>
                                  <a:latin typeface="Cambria Math" panose="02040503050406030204" pitchFamily="18" charset="0"/>
                                </a:rPr>
                              </m:ctrlPr>
                            </m:sSubPr>
                            <m:e>
                              <m:r>
                                <a:rPr lang="en-US" sz="1800" b="0" i="1" smtClean="0">
                                  <a:solidFill>
                                    <a:schemeClr val="tx1"/>
                                  </a:solidFill>
                                  <a:latin typeface="Cambria Math" panose="02040503050406030204" pitchFamily="18" charset="0"/>
                                </a:rPr>
                                <m:t>𝑤</m:t>
                              </m:r>
                            </m:e>
                            <m:sub>
                              <m:r>
                                <a:rPr lang="en-US" sz="1800" b="0" i="1" smtClean="0">
                                  <a:solidFill>
                                    <a:schemeClr val="tx1"/>
                                  </a:solidFill>
                                  <a:latin typeface="Cambria Math" panose="02040503050406030204" pitchFamily="18" charset="0"/>
                                </a:rPr>
                                <m:t>𝑖𝑗</m:t>
                              </m:r>
                            </m:sub>
                          </m:sSub>
                          <m:sSub>
                            <m:sSubPr>
                              <m:ctrlPr>
                                <a:rPr lang="en-US" sz="1800" b="0" i="1" smtClean="0">
                                  <a:solidFill>
                                    <a:schemeClr val="tx1"/>
                                  </a:solidFill>
                                  <a:latin typeface="Cambria Math" panose="02040503050406030204" pitchFamily="18" charset="0"/>
                                </a:rPr>
                              </m:ctrlPr>
                            </m:sSubPr>
                            <m:e>
                              <m:r>
                                <a:rPr lang="en-US" sz="1800" b="0" i="1" smtClean="0">
                                  <a:solidFill>
                                    <a:schemeClr val="tx1"/>
                                  </a:solidFill>
                                  <a:latin typeface="Cambria Math" panose="02040503050406030204" pitchFamily="18" charset="0"/>
                                </a:rPr>
                                <m:t>𝐼</m:t>
                              </m:r>
                            </m:e>
                            <m:sub>
                              <m:r>
                                <a:rPr lang="en-US" sz="1800" b="0" i="1" smtClean="0">
                                  <a:solidFill>
                                    <a:schemeClr val="tx1"/>
                                  </a:solidFill>
                                  <a:latin typeface="Cambria Math" panose="02040503050406030204" pitchFamily="18" charset="0"/>
                                </a:rPr>
                                <m:t>𝑗</m:t>
                              </m:r>
                            </m:sub>
                          </m:sSub>
                        </m:e>
                      </m:nary>
                    </m:oMath>
                  </m:oMathPara>
                </a14:m>
                <a:endParaRPr lang="en-US" sz="1800" dirty="0">
                  <a:solidFill>
                    <a:schemeClr val="tx1"/>
                  </a:solidFill>
                </a:endParaRPr>
              </a:p>
            </p:txBody>
          </p:sp>
        </mc:Choice>
        <mc:Fallback xmlns="">
          <p:sp>
            <p:nvSpPr>
              <p:cNvPr id="2" name="TextBox 1">
                <a:extLst>
                  <a:ext uri="{FF2B5EF4-FFF2-40B4-BE49-F238E27FC236}">
                    <a16:creationId xmlns:a16="http://schemas.microsoft.com/office/drawing/2014/main" id="{EFC311B6-ACEC-9857-C522-D282C305F8E5}"/>
                  </a:ext>
                </a:extLst>
              </p:cNvPr>
              <p:cNvSpPr txBox="1">
                <a:spLocks noRot="1" noChangeAspect="1" noMove="1" noResize="1" noEditPoints="1" noAdjustHandles="1" noChangeArrowheads="1" noChangeShapeType="1" noTextEdit="1"/>
              </p:cNvSpPr>
              <p:nvPr/>
            </p:nvSpPr>
            <p:spPr>
              <a:xfrm>
                <a:off x="4648200" y="1542529"/>
                <a:ext cx="2057400" cy="795859"/>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D9D436A6-9E2B-8154-46F1-3297559E4E20}"/>
                  </a:ext>
                </a:extLst>
              </p:cNvPr>
              <p:cNvSpPr txBox="1"/>
              <p:nvPr/>
            </p:nvSpPr>
            <p:spPr>
              <a:xfrm>
                <a:off x="190500" y="6200486"/>
                <a:ext cx="7734300" cy="523220"/>
              </a:xfrm>
              <a:prstGeom prst="rect">
                <a:avLst/>
              </a:prstGeom>
              <a:noFill/>
            </p:spPr>
            <p:txBody>
              <a:bodyPr wrap="square">
                <a:spAutoFit/>
              </a:bodyPr>
              <a:lstStyle/>
              <a:p>
                <a:pPr lvl="1"/>
                <a:r>
                  <a:rPr lang="en-US" altLang="en-US" sz="1400" dirty="0">
                    <a:solidFill>
                      <a:srgbClr val="000000"/>
                    </a:solidFill>
                    <a:latin typeface="Arial" panose="020B0604020202020204" pitchFamily="34" charset="0"/>
                  </a:rPr>
                  <a:t>Training: Find the weights </a:t>
                </a:r>
                <a14:m>
                  <m:oMath xmlns:m="http://schemas.openxmlformats.org/officeDocument/2006/math">
                    <m:sSub>
                      <m:sSubPr>
                        <m:ctrlPr>
                          <a:rPr lang="en-US" altLang="en-US" sz="1400" i="1" dirty="0">
                            <a:solidFill>
                              <a:srgbClr val="000000"/>
                            </a:solidFill>
                            <a:latin typeface="Cambria Math" panose="02040503050406030204" pitchFamily="18" charset="0"/>
                          </a:rPr>
                        </m:ctrlPr>
                      </m:sSubPr>
                      <m:e>
                        <m:r>
                          <a:rPr lang="en-US" altLang="en-US" sz="1400" dirty="0">
                            <a:solidFill>
                              <a:srgbClr val="000000"/>
                            </a:solidFill>
                            <a:latin typeface="Cambria Math" panose="02040503050406030204" pitchFamily="18" charset="0"/>
                          </a:rPr>
                          <m:t>𝑤</m:t>
                        </m:r>
                      </m:e>
                      <m:sub>
                        <m:r>
                          <a:rPr lang="en-US" altLang="en-US" sz="1400" dirty="0">
                            <a:solidFill>
                              <a:srgbClr val="000000"/>
                            </a:solidFill>
                            <a:latin typeface="Cambria Math" panose="02040503050406030204" pitchFamily="18" charset="0"/>
                          </a:rPr>
                          <m:t>𝑖</m:t>
                        </m:r>
                      </m:sub>
                    </m:sSub>
                  </m:oMath>
                </a14:m>
                <a:r>
                  <a:rPr lang="en-US" altLang="en-US" sz="1400" dirty="0">
                    <a:solidFill>
                      <a:srgbClr val="000000"/>
                    </a:solidFill>
                    <a:latin typeface="Arial" panose="020B0604020202020204" pitchFamily="34" charset="0"/>
                  </a:rPr>
                  <a:t>’s that minimize the above loss function </a:t>
                </a:r>
                <a14:m>
                  <m:oMath xmlns:m="http://schemas.openxmlformats.org/officeDocument/2006/math">
                    <m:r>
                      <a:rPr lang="en-US" altLang="en-US" sz="1400" i="1" dirty="0" smtClean="0">
                        <a:solidFill>
                          <a:srgbClr val="000000"/>
                        </a:solidFill>
                        <a:latin typeface="Cambria Math" panose="02040503050406030204" pitchFamily="18" charset="0"/>
                      </a:rPr>
                      <m:t>𝐿</m:t>
                    </m:r>
                    <m:r>
                      <a:rPr lang="en-US" altLang="en-US" sz="1400" i="1" dirty="0" smtClean="0">
                        <a:solidFill>
                          <a:srgbClr val="000000"/>
                        </a:solidFill>
                        <a:latin typeface="Cambria Math" panose="02040503050406030204" pitchFamily="18" charset="0"/>
                      </a:rPr>
                      <m:t>(</m:t>
                    </m:r>
                    <m:r>
                      <a:rPr lang="en-US" altLang="en-US" sz="1400" i="1" dirty="0">
                        <a:solidFill>
                          <a:srgbClr val="000000"/>
                        </a:solidFill>
                        <a:latin typeface="Cambria Math" panose="02040503050406030204" pitchFamily="18" charset="0"/>
                      </a:rPr>
                      <m:t>𝑦</m:t>
                    </m:r>
                    <m:r>
                      <a:rPr lang="en-US" altLang="en-US" sz="1400" b="0" i="1" dirty="0" smtClean="0">
                        <a:solidFill>
                          <a:srgbClr val="000000"/>
                        </a:solidFill>
                        <a:latin typeface="Cambria Math" panose="02040503050406030204" pitchFamily="18" charset="0"/>
                      </a:rPr>
                      <m:t>, </m:t>
                    </m:r>
                    <m:r>
                      <a:rPr lang="en-US" altLang="en-US" sz="1400" b="0" i="1" dirty="0" smtClean="0">
                        <a:solidFill>
                          <a:srgbClr val="000000"/>
                        </a:solidFill>
                        <a:latin typeface="Cambria Math" panose="02040503050406030204" pitchFamily="18" charset="0"/>
                      </a:rPr>
                      <m:t>𝑓</m:t>
                    </m:r>
                    <m:r>
                      <a:rPr lang="en-US" altLang="en-US" sz="1400" b="0" i="1" dirty="0" smtClean="0">
                        <a:solidFill>
                          <a:srgbClr val="000000"/>
                        </a:solidFill>
                        <a:latin typeface="Cambria Math" panose="02040503050406030204" pitchFamily="18" charset="0"/>
                      </a:rPr>
                      <m:t>(</m:t>
                    </m:r>
                    <m:sSub>
                      <m:sSubPr>
                        <m:ctrlPr>
                          <a:rPr lang="en-US" altLang="en-US" sz="1400" b="0" i="1" dirty="0" smtClean="0">
                            <a:solidFill>
                              <a:srgbClr val="000000"/>
                            </a:solidFill>
                            <a:latin typeface="Cambria Math" panose="02040503050406030204" pitchFamily="18" charset="0"/>
                          </a:rPr>
                        </m:ctrlPr>
                      </m:sSubPr>
                      <m:e>
                        <m:r>
                          <a:rPr lang="en-US" altLang="en-US" sz="1400" b="0" i="1" dirty="0" smtClean="0">
                            <a:solidFill>
                              <a:srgbClr val="000000"/>
                            </a:solidFill>
                            <a:latin typeface="Cambria Math" panose="02040503050406030204" pitchFamily="18" charset="0"/>
                          </a:rPr>
                          <m:t>𝑥</m:t>
                        </m:r>
                      </m:e>
                      <m:sub>
                        <m:r>
                          <a:rPr lang="en-US" altLang="en-US" sz="1400" b="0" i="1" dirty="0" smtClean="0">
                            <a:solidFill>
                              <a:srgbClr val="000000"/>
                            </a:solidFill>
                            <a:latin typeface="Cambria Math" panose="02040503050406030204" pitchFamily="18" charset="0"/>
                          </a:rPr>
                          <m:t>1</m:t>
                        </m:r>
                      </m:sub>
                    </m:sSub>
                    <m:r>
                      <a:rPr lang="en-US" altLang="en-US" sz="1400" b="0" i="1" dirty="0" smtClean="0">
                        <a:solidFill>
                          <a:srgbClr val="000000"/>
                        </a:solidFill>
                        <a:latin typeface="Cambria Math" panose="02040503050406030204" pitchFamily="18" charset="0"/>
                      </a:rPr>
                      <m:t>,</m:t>
                    </m:r>
                    <m:sSub>
                      <m:sSubPr>
                        <m:ctrlPr>
                          <a:rPr lang="en-US" altLang="en-US" sz="1400" b="0" i="1" dirty="0" smtClean="0">
                            <a:solidFill>
                              <a:srgbClr val="000000"/>
                            </a:solidFill>
                            <a:latin typeface="Cambria Math" panose="02040503050406030204" pitchFamily="18" charset="0"/>
                          </a:rPr>
                        </m:ctrlPr>
                      </m:sSubPr>
                      <m:e>
                        <m:r>
                          <a:rPr lang="en-US" altLang="en-US" sz="1400" b="0" i="1" dirty="0" smtClean="0">
                            <a:solidFill>
                              <a:srgbClr val="000000"/>
                            </a:solidFill>
                            <a:latin typeface="Cambria Math" panose="02040503050406030204" pitchFamily="18" charset="0"/>
                          </a:rPr>
                          <m:t>𝑥</m:t>
                        </m:r>
                      </m:e>
                      <m:sub>
                        <m:r>
                          <a:rPr lang="en-US" altLang="en-US" sz="1400" b="0" i="1" dirty="0" smtClean="0">
                            <a:solidFill>
                              <a:srgbClr val="000000"/>
                            </a:solidFill>
                            <a:latin typeface="Cambria Math" panose="02040503050406030204" pitchFamily="18" charset="0"/>
                          </a:rPr>
                          <m:t>2</m:t>
                        </m:r>
                      </m:sub>
                    </m:sSub>
                    <m:r>
                      <a:rPr lang="en-US" altLang="en-US" sz="1400" b="0" i="1" dirty="0" smtClean="0">
                        <a:solidFill>
                          <a:srgbClr val="000000"/>
                        </a:solidFill>
                        <a:latin typeface="Cambria Math" panose="02040503050406030204" pitchFamily="18" charset="0"/>
                      </a:rPr>
                      <m:t>,…, </m:t>
                    </m:r>
                    <m:sSub>
                      <m:sSubPr>
                        <m:ctrlPr>
                          <a:rPr lang="en-US" altLang="en-US" sz="1400" b="0" i="1" dirty="0" smtClean="0">
                            <a:solidFill>
                              <a:srgbClr val="000000"/>
                            </a:solidFill>
                            <a:latin typeface="Cambria Math" panose="02040503050406030204" pitchFamily="18" charset="0"/>
                          </a:rPr>
                        </m:ctrlPr>
                      </m:sSubPr>
                      <m:e>
                        <m:r>
                          <a:rPr lang="en-US" altLang="en-US" sz="1400" b="0" i="1" dirty="0" smtClean="0">
                            <a:solidFill>
                              <a:srgbClr val="000000"/>
                            </a:solidFill>
                            <a:latin typeface="Cambria Math" panose="02040503050406030204" pitchFamily="18" charset="0"/>
                          </a:rPr>
                          <m:t>𝑥</m:t>
                        </m:r>
                      </m:e>
                      <m:sub>
                        <m:r>
                          <a:rPr lang="en-US" altLang="en-US" sz="1400" b="0" i="1" dirty="0" smtClean="0">
                            <a:solidFill>
                              <a:srgbClr val="000000"/>
                            </a:solidFill>
                            <a:latin typeface="Cambria Math" panose="02040503050406030204" pitchFamily="18" charset="0"/>
                          </a:rPr>
                          <m:t>𝑛</m:t>
                        </m:r>
                      </m:sub>
                    </m:sSub>
                    <m:r>
                      <a:rPr lang="en-US" altLang="en-US" sz="1400" b="0" i="1" dirty="0" smtClean="0">
                        <a:solidFill>
                          <a:srgbClr val="000000"/>
                        </a:solidFill>
                        <a:latin typeface="Cambria Math" panose="02040503050406030204" pitchFamily="18" charset="0"/>
                      </a:rPr>
                      <m:t>)</m:t>
                    </m:r>
                    <m:r>
                      <a:rPr lang="en-US" altLang="en-US" sz="1400" i="1" dirty="0" smtClean="0">
                        <a:solidFill>
                          <a:srgbClr val="000000"/>
                        </a:solidFill>
                        <a:latin typeface="Cambria Math" panose="02040503050406030204" pitchFamily="18" charset="0"/>
                      </a:rPr>
                      <m:t>). </m:t>
                    </m:r>
                  </m:oMath>
                </a14:m>
                <a:endParaRPr lang="en-US" altLang="en-US" sz="1400" dirty="0">
                  <a:solidFill>
                    <a:srgbClr val="000000"/>
                  </a:solidFill>
                  <a:latin typeface="Arial" panose="020B0604020202020204" pitchFamily="34" charset="0"/>
                </a:endParaRPr>
              </a:p>
              <a:p>
                <a:pPr lvl="1"/>
                <a:r>
                  <a:rPr lang="en-US" altLang="en-US" sz="1400" dirty="0">
                    <a:solidFill>
                      <a:srgbClr val="000000"/>
                    </a:solidFill>
                    <a:latin typeface="Arial" panose="020B0604020202020204" pitchFamily="34" charset="0"/>
                  </a:rPr>
                  <a:t>Methods: backpropagation algorithm, gradient descend</a:t>
                </a:r>
              </a:p>
            </p:txBody>
          </p:sp>
        </mc:Choice>
        <mc:Fallback>
          <p:sp>
            <p:nvSpPr>
              <p:cNvPr id="4" name="TextBox 3">
                <a:extLst>
                  <a:ext uri="{FF2B5EF4-FFF2-40B4-BE49-F238E27FC236}">
                    <a16:creationId xmlns:a16="http://schemas.microsoft.com/office/drawing/2014/main" id="{D9D436A6-9E2B-8154-46F1-3297559E4E20}"/>
                  </a:ext>
                </a:extLst>
              </p:cNvPr>
              <p:cNvSpPr txBox="1">
                <a:spLocks noRot="1" noChangeAspect="1" noMove="1" noResize="1" noEditPoints="1" noAdjustHandles="1" noChangeArrowheads="1" noChangeShapeType="1" noTextEdit="1"/>
              </p:cNvSpPr>
              <p:nvPr/>
            </p:nvSpPr>
            <p:spPr>
              <a:xfrm>
                <a:off x="190500" y="6200486"/>
                <a:ext cx="7734300" cy="523220"/>
              </a:xfrm>
              <a:prstGeom prst="rect">
                <a:avLst/>
              </a:prstGeom>
              <a:blipFill>
                <a:blip r:embed="rId8"/>
                <a:stretch>
                  <a:fillRect t="-2326" b="-116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89A414F-96EA-64FC-99C4-D9F77EF184C7}"/>
                  </a:ext>
                </a:extLst>
              </p:cNvPr>
              <p:cNvSpPr txBox="1"/>
              <p:nvPr/>
            </p:nvSpPr>
            <p:spPr>
              <a:xfrm>
                <a:off x="2333625" y="5848290"/>
                <a:ext cx="609600" cy="400110"/>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altLang="en-US" sz="2000" b="0" i="1" dirty="0" smtClean="0">
                              <a:solidFill>
                                <a:srgbClr val="000000"/>
                              </a:solidFill>
                              <a:latin typeface="Cambria Math" panose="02040503050406030204" pitchFamily="18" charset="0"/>
                            </a:rPr>
                          </m:ctrlPr>
                        </m:accPr>
                        <m:e>
                          <m:r>
                            <a:rPr lang="en-US" altLang="en-US" sz="2000" b="0" i="1" dirty="0" smtClean="0">
                              <a:solidFill>
                                <a:srgbClr val="000000"/>
                              </a:solidFill>
                              <a:latin typeface="Cambria Math" panose="02040503050406030204" pitchFamily="18" charset="0"/>
                            </a:rPr>
                            <m:t>𝑦</m:t>
                          </m:r>
                        </m:e>
                      </m:acc>
                    </m:oMath>
                  </m:oMathPara>
                </a14:m>
                <a:endParaRPr lang="en-US" sz="2000" dirty="0"/>
              </a:p>
            </p:txBody>
          </p:sp>
        </mc:Choice>
        <mc:Fallback xmlns="">
          <p:sp>
            <p:nvSpPr>
              <p:cNvPr id="6" name="TextBox 5">
                <a:extLst>
                  <a:ext uri="{FF2B5EF4-FFF2-40B4-BE49-F238E27FC236}">
                    <a16:creationId xmlns:a16="http://schemas.microsoft.com/office/drawing/2014/main" id="{A89A414F-96EA-64FC-99C4-D9F77EF184C7}"/>
                  </a:ext>
                </a:extLst>
              </p:cNvPr>
              <p:cNvSpPr txBox="1">
                <a:spLocks noRot="1" noChangeAspect="1" noMove="1" noResize="1" noEditPoints="1" noAdjustHandles="1" noChangeArrowheads="1" noChangeShapeType="1" noTextEdit="1"/>
              </p:cNvSpPr>
              <p:nvPr/>
            </p:nvSpPr>
            <p:spPr>
              <a:xfrm>
                <a:off x="2333625" y="5848290"/>
                <a:ext cx="609600" cy="400110"/>
              </a:xfrm>
              <a:prstGeom prst="rect">
                <a:avLst/>
              </a:prstGeom>
              <a:blipFill>
                <a:blip r:embed="rId9"/>
                <a:stretch>
                  <a:fillRect t="-4545" r="-28000" b="-9091"/>
                </a:stretch>
              </a:blipFill>
            </p:spPr>
            <p:txBody>
              <a:bodyPr/>
              <a:lstStyle/>
              <a:p>
                <a:r>
                  <a:rPr lang="en-US">
                    <a:noFill/>
                  </a:rPr>
                  <a:t> </a:t>
                </a:r>
              </a:p>
            </p:txBody>
          </p:sp>
        </mc:Fallback>
      </mc:AlternateContent>
      <p:sp>
        <p:nvSpPr>
          <p:cNvPr id="7" name="Oval 6">
            <a:extLst>
              <a:ext uri="{FF2B5EF4-FFF2-40B4-BE49-F238E27FC236}">
                <a16:creationId xmlns:a16="http://schemas.microsoft.com/office/drawing/2014/main" id="{C641A3FB-6CBA-7E3B-75EB-14853A8F412C}"/>
              </a:ext>
            </a:extLst>
          </p:cNvPr>
          <p:cNvSpPr/>
          <p:nvPr/>
        </p:nvSpPr>
        <p:spPr>
          <a:xfrm>
            <a:off x="5829300" y="2835412"/>
            <a:ext cx="2171700" cy="1090612"/>
          </a:xfrm>
          <a:prstGeom prst="ellipse">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7" name="Rectangle 1">
            <a:extLst>
              <a:ext uri="{FF2B5EF4-FFF2-40B4-BE49-F238E27FC236}">
                <a16:creationId xmlns:a16="http://schemas.microsoft.com/office/drawing/2014/main" id="{08454C0F-9EAD-4B99-B089-963B6D59618B}"/>
              </a:ext>
            </a:extLst>
          </p:cNvPr>
          <p:cNvSpPr>
            <a:spLocks noGrp="1" noChangeArrowheads="1"/>
          </p:cNvSpPr>
          <p:nvPr>
            <p:ph type="title"/>
          </p:nvPr>
        </p:nvSpPr>
        <p:spPr/>
        <p:txBody>
          <a:bodyPr/>
          <a:lstStyle/>
          <a:p>
            <a:r>
              <a:rPr lang="en-US" altLang="en-US"/>
              <a:t>Algorithm for learning ANN</a:t>
            </a:r>
          </a:p>
        </p:txBody>
      </p:sp>
      <mc:AlternateContent xmlns:mc="http://schemas.openxmlformats.org/markup-compatibility/2006" xmlns:a14="http://schemas.microsoft.com/office/drawing/2010/main">
        <mc:Choice Requires="a14">
          <p:sp>
            <p:nvSpPr>
              <p:cNvPr id="60418" name="Rectangle 2">
                <a:extLst>
                  <a:ext uri="{FF2B5EF4-FFF2-40B4-BE49-F238E27FC236}">
                    <a16:creationId xmlns:a16="http://schemas.microsoft.com/office/drawing/2014/main" id="{FC97F53A-9FF0-4BA5-B312-EF787B2CFB52}"/>
                  </a:ext>
                </a:extLst>
              </p:cNvPr>
              <p:cNvSpPr>
                <a:spLocks noGrp="1" noChangeArrowheads="1"/>
              </p:cNvSpPr>
              <p:nvPr>
                <p:ph idx="1"/>
              </p:nvPr>
            </p:nvSpPr>
            <p:spPr/>
            <p:txBody>
              <a:bodyPr/>
              <a:lstStyle/>
              <a:p>
                <a:r>
                  <a:rPr lang="en-US" altLang="en-US" dirty="0"/>
                  <a:t>Initialize the weights </a:t>
                </a:r>
                <a14:m>
                  <m:oMath xmlns:m="http://schemas.openxmlformats.org/officeDocument/2006/math">
                    <m:r>
                      <a:rPr lang="en-US" altLang="en-US" i="1" dirty="0" smtClean="0">
                        <a:latin typeface="Cambria Math" panose="02040503050406030204" pitchFamily="18" charset="0"/>
                      </a:rPr>
                      <m:t>(</m:t>
                    </m:r>
                    <m:sSub>
                      <m:sSubPr>
                        <m:ctrlPr>
                          <a:rPr lang="en-US" altLang="en-US" b="0" i="1" dirty="0" smtClean="0">
                            <a:latin typeface="Cambria Math" panose="02040503050406030204" pitchFamily="18" charset="0"/>
                          </a:rPr>
                        </m:ctrlPr>
                      </m:sSubPr>
                      <m:e>
                        <m:r>
                          <a:rPr lang="en-US" altLang="en-US" i="1" dirty="0" smtClean="0">
                            <a:latin typeface="Cambria Math" panose="02040503050406030204" pitchFamily="18" charset="0"/>
                          </a:rPr>
                          <m:t>𝑤</m:t>
                        </m:r>
                      </m:e>
                      <m:sub>
                        <m:r>
                          <a:rPr lang="en-US" altLang="en-US" b="0" i="1" dirty="0" smtClean="0">
                            <a:latin typeface="Cambria Math" panose="02040503050406030204" pitchFamily="18" charset="0"/>
                          </a:rPr>
                          <m:t>0</m:t>
                        </m:r>
                      </m:sub>
                    </m:sSub>
                    <m:r>
                      <a:rPr lang="en-US" altLang="en-US" i="1" dirty="0" smtClean="0">
                        <a:latin typeface="Cambria Math" panose="02040503050406030204" pitchFamily="18" charset="0"/>
                      </a:rPr>
                      <m:t>, </m:t>
                    </m:r>
                    <m:sSub>
                      <m:sSubPr>
                        <m:ctrlPr>
                          <a:rPr lang="en-US" altLang="en-US" b="0" i="1" dirty="0" smtClean="0">
                            <a:latin typeface="Cambria Math" panose="02040503050406030204" pitchFamily="18" charset="0"/>
                          </a:rPr>
                        </m:ctrlPr>
                      </m:sSubPr>
                      <m:e>
                        <m:r>
                          <a:rPr lang="en-US" altLang="en-US" i="1" dirty="0" smtClean="0">
                            <a:latin typeface="Cambria Math" panose="02040503050406030204" pitchFamily="18" charset="0"/>
                          </a:rPr>
                          <m:t>𝑤</m:t>
                        </m:r>
                      </m:e>
                      <m:sub>
                        <m:r>
                          <a:rPr lang="en-US" altLang="en-US" b="0" i="1" dirty="0" smtClean="0">
                            <a:latin typeface="Cambria Math" panose="02040503050406030204" pitchFamily="18" charset="0"/>
                          </a:rPr>
                          <m:t>1</m:t>
                        </m:r>
                      </m:sub>
                    </m:sSub>
                    <m:r>
                      <a:rPr lang="en-US" altLang="en-US" i="1" dirty="0" smtClean="0">
                        <a:latin typeface="Cambria Math" panose="02040503050406030204" pitchFamily="18" charset="0"/>
                      </a:rPr>
                      <m:t>, …, </m:t>
                    </m:r>
                    <m:sSub>
                      <m:sSubPr>
                        <m:ctrlPr>
                          <a:rPr lang="en-US" altLang="en-US" b="0" i="1" dirty="0" smtClean="0">
                            <a:latin typeface="Cambria Math" panose="02040503050406030204" pitchFamily="18" charset="0"/>
                          </a:rPr>
                        </m:ctrlPr>
                      </m:sSubPr>
                      <m:e>
                        <m:r>
                          <a:rPr lang="en-US" altLang="en-US" i="1" dirty="0" err="1">
                            <a:latin typeface="Cambria Math" panose="02040503050406030204" pitchFamily="18" charset="0"/>
                          </a:rPr>
                          <m:t>𝑤</m:t>
                        </m:r>
                      </m:e>
                      <m:sub>
                        <m:r>
                          <a:rPr lang="en-US" altLang="en-US" b="0" i="1" dirty="0" smtClean="0">
                            <a:latin typeface="Cambria Math" panose="02040503050406030204" pitchFamily="18" charset="0"/>
                          </a:rPr>
                          <m:t>𝑘</m:t>
                        </m:r>
                      </m:sub>
                    </m:sSub>
                    <m:r>
                      <a:rPr lang="en-US" altLang="en-US" i="1" dirty="0">
                        <a:latin typeface="Cambria Math" panose="02040503050406030204" pitchFamily="18" charset="0"/>
                      </a:rPr>
                      <m:t>)</m:t>
                    </m:r>
                  </m:oMath>
                </a14:m>
                <a:endParaRPr lang="en-US" altLang="en-US" dirty="0"/>
              </a:p>
              <a:p>
                <a:endParaRPr lang="en-US" altLang="en-US" dirty="0"/>
              </a:p>
              <a:p>
                <a:r>
                  <a:rPr lang="en-US" altLang="en-US" dirty="0"/>
                  <a:t>Adjust the weights in such a way that the output of ANN is consistent with class labels of training examples</a:t>
                </a:r>
              </a:p>
              <a:p>
                <a:pPr lvl="1"/>
                <a:r>
                  <a:rPr lang="en-US" altLang="en-US" dirty="0"/>
                  <a:t>Objective function is called loss function. Example for </a:t>
                </a:r>
                <a14:m>
                  <m:oMath xmlns:m="http://schemas.openxmlformats.org/officeDocument/2006/math">
                    <m:sSub>
                      <m:sSubPr>
                        <m:ctrlPr>
                          <a:rPr lang="en-US" altLang="en-US" b="0" i="1" dirty="0" smtClean="0">
                            <a:latin typeface="Cambria Math" panose="02040503050406030204" pitchFamily="18" charset="0"/>
                          </a:rPr>
                        </m:ctrlPr>
                      </m:sSubPr>
                      <m:e>
                        <m:r>
                          <a:rPr lang="en-US" altLang="en-US" i="1" dirty="0" smtClean="0">
                            <a:latin typeface="Cambria Math" panose="02040503050406030204" pitchFamily="18" charset="0"/>
                          </a:rPr>
                          <m:t>𝐿</m:t>
                        </m:r>
                      </m:e>
                      <m:sub>
                        <m:r>
                          <a:rPr lang="en-US" altLang="en-US" b="0" i="1" dirty="0" smtClean="0">
                            <a:latin typeface="Cambria Math" panose="02040503050406030204" pitchFamily="18" charset="0"/>
                          </a:rPr>
                          <m:t>2</m:t>
                        </m:r>
                      </m:sub>
                    </m:sSub>
                  </m:oMath>
                </a14:m>
                <a:r>
                  <a:rPr lang="en-US" altLang="en-US" dirty="0"/>
                  <a:t> loss:</a:t>
                </a:r>
              </a:p>
              <a:p>
                <a:pPr lvl="1"/>
                <a:endParaRPr lang="en-US" altLang="en-US" dirty="0"/>
              </a:p>
              <a:p>
                <a:pPr lvl="1"/>
                <a:endParaRPr lang="en-US" altLang="en-US" dirty="0"/>
              </a:p>
              <a:p>
                <a:pPr lvl="1"/>
                <a:endParaRPr lang="en-US" altLang="en-US" dirty="0"/>
              </a:p>
              <a:p>
                <a:pPr lvl="1"/>
                <a:endParaRPr lang="en-US" altLang="en-US" dirty="0"/>
              </a:p>
              <a:p>
                <a:pPr lvl="1"/>
                <a:r>
                  <a:rPr lang="en-US" altLang="en-US" dirty="0"/>
                  <a:t>Find the weights </a:t>
                </a:r>
                <a14:m>
                  <m:oMath xmlns:m="http://schemas.openxmlformats.org/officeDocument/2006/math">
                    <m:sSub>
                      <m:sSubPr>
                        <m:ctrlPr>
                          <a:rPr lang="en-US" altLang="en-US" b="0" i="1" dirty="0" smtClean="0">
                            <a:latin typeface="Cambria Math" panose="02040503050406030204" pitchFamily="18" charset="0"/>
                          </a:rPr>
                        </m:ctrlPr>
                      </m:sSubPr>
                      <m:e>
                        <m:r>
                          <a:rPr lang="en-US" altLang="en-US" i="1" dirty="0" smtClean="0">
                            <a:latin typeface="Cambria Math" panose="02040503050406030204" pitchFamily="18" charset="0"/>
                          </a:rPr>
                          <m:t>𝑤</m:t>
                        </m:r>
                      </m:e>
                      <m:sub>
                        <m:r>
                          <a:rPr lang="en-US" altLang="en-US" b="0" i="1" dirty="0" smtClean="0">
                            <a:latin typeface="Cambria Math" panose="02040503050406030204" pitchFamily="18" charset="0"/>
                          </a:rPr>
                          <m:t>𝑖</m:t>
                        </m:r>
                      </m:sub>
                    </m:sSub>
                  </m:oMath>
                </a14:m>
                <a:r>
                  <a:rPr lang="en-US" altLang="en-US" dirty="0"/>
                  <a:t>’s that minimize the above loss function. </a:t>
                </a:r>
                <a:br>
                  <a:rPr lang="en-US" altLang="en-US" dirty="0"/>
                </a:br>
                <a:r>
                  <a:rPr lang="en-US" altLang="en-US" dirty="0"/>
                  <a:t>Methods: backpropagation algorithm, gradient descend</a:t>
                </a:r>
              </a:p>
            </p:txBody>
          </p:sp>
        </mc:Choice>
        <mc:Fallback xmlns="">
          <p:sp>
            <p:nvSpPr>
              <p:cNvPr id="60418" name="Rectangle 2">
                <a:extLst>
                  <a:ext uri="{FF2B5EF4-FFF2-40B4-BE49-F238E27FC236}">
                    <a16:creationId xmlns:a16="http://schemas.microsoft.com/office/drawing/2014/main" id="{FC97F53A-9FF0-4BA5-B312-EF787B2CFB52}"/>
                  </a:ext>
                </a:extLst>
              </p:cNvPr>
              <p:cNvSpPr>
                <a:spLocks noGrp="1" noRot="1" noChangeAspect="1" noMove="1" noResize="1" noEditPoints="1" noAdjustHandles="1" noChangeArrowheads="1" noChangeShapeType="1" noTextEdit="1"/>
              </p:cNvSpPr>
              <p:nvPr>
                <p:ph idx="1"/>
              </p:nvPr>
            </p:nvSpPr>
            <p:spPr>
              <a:blipFill>
                <a:blip r:embed="rId3"/>
                <a:stretch>
                  <a:fillRect l="-773" t="-1541" r="-7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5194E102-7A17-0A71-64A5-88554980F850}"/>
                  </a:ext>
                </a:extLst>
              </p:cNvPr>
              <p:cNvSpPr txBox="1"/>
              <p:nvPr/>
            </p:nvSpPr>
            <p:spPr>
              <a:xfrm>
                <a:off x="3276600" y="3553190"/>
                <a:ext cx="3194849" cy="8962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𝐸</m:t>
                      </m:r>
                      <m:r>
                        <a:rPr lang="en-US" b="0" i="1" smtClean="0">
                          <a:solidFill>
                            <a:schemeClr val="tx1"/>
                          </a:solidFill>
                          <a:latin typeface="Cambria Math" panose="02040503050406030204" pitchFamily="18" charset="0"/>
                        </a:rPr>
                        <m:t>=</m:t>
                      </m:r>
                      <m:nary>
                        <m:naryPr>
                          <m:chr m:val="∑"/>
                          <m:supHide m:val="on"/>
                          <m:ctrlPr>
                            <a:rPr lang="en-US" b="0" i="1" smtClean="0">
                              <a:solidFill>
                                <a:schemeClr val="tx1"/>
                              </a:solidFill>
                              <a:latin typeface="Cambria Math" panose="02040503050406030204" pitchFamily="18" charset="0"/>
                            </a:rPr>
                          </m:ctrlPr>
                        </m:naryPr>
                        <m:sub>
                          <m:r>
                            <a:rPr lang="en-US" b="0" i="1" smtClean="0">
                              <a:solidFill>
                                <a:schemeClr val="tx1"/>
                              </a:solidFill>
                              <a:latin typeface="Cambria Math" panose="02040503050406030204" pitchFamily="18" charset="0"/>
                            </a:rPr>
                            <m:t>𝑖</m:t>
                          </m:r>
                        </m:sub>
                        <m:sup/>
                        <m:e>
                          <m:sSup>
                            <m:sSupPr>
                              <m:ctrlPr>
                                <a:rPr lang="en-US" b="0" i="1" smtClean="0">
                                  <a:solidFill>
                                    <a:schemeClr val="tx1"/>
                                  </a:solidFill>
                                  <a:latin typeface="Cambria Math" panose="02040503050406030204" pitchFamily="18" charset="0"/>
                                </a:rPr>
                              </m:ctrlPr>
                            </m:sSupPr>
                            <m:e>
                              <m:d>
                                <m:dPr>
                                  <m:begChr m:val="["/>
                                  <m:endChr m:val="]"/>
                                  <m:ctrlPr>
                                    <a:rPr lang="en-US" b="0" i="1" smtClean="0">
                                      <a:solidFill>
                                        <a:schemeClr val="tx1"/>
                                      </a:solidFill>
                                      <a:latin typeface="Cambria Math" panose="02040503050406030204" pitchFamily="18" charset="0"/>
                                    </a:rPr>
                                  </m:ctrlPr>
                                </m:dPr>
                                <m:e>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𝑌</m:t>
                                      </m:r>
                                    </m:e>
                                    <m:sub>
                                      <m:r>
                                        <a:rPr lang="en-US" b="0" i="1" smtClean="0">
                                          <a:solidFill>
                                            <a:schemeClr val="tx1"/>
                                          </a:solidFill>
                                          <a:latin typeface="Cambria Math" panose="02040503050406030204" pitchFamily="18" charset="0"/>
                                        </a:rPr>
                                        <m:t>𝑖</m:t>
                                      </m:r>
                                    </m:sub>
                                  </m:sSub>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h</m:t>
                                  </m:r>
                                  <m:d>
                                    <m:dPr>
                                      <m:ctrlPr>
                                        <a:rPr lang="en-US" b="0" i="1" smtClean="0">
                                          <a:solidFill>
                                            <a:schemeClr val="tx1"/>
                                          </a:solidFill>
                                          <a:latin typeface="Cambria Math" panose="02040503050406030204" pitchFamily="18" charset="0"/>
                                        </a:rPr>
                                      </m:ctrlPr>
                                    </m:dPr>
                                    <m:e>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𝑤</m:t>
                                          </m:r>
                                        </m:e>
                                        <m:sub>
                                          <m:r>
                                            <a:rPr lang="en-US" b="0" i="1" smtClean="0">
                                              <a:solidFill>
                                                <a:schemeClr val="tx1"/>
                                              </a:solidFill>
                                              <a:latin typeface="Cambria Math" panose="02040503050406030204" pitchFamily="18" charset="0"/>
                                            </a:rPr>
                                            <m:t>𝑖</m:t>
                                          </m:r>
                                        </m:sub>
                                      </m:sSub>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𝑖</m:t>
                                          </m:r>
                                        </m:sub>
                                      </m:sSub>
                                    </m:e>
                                  </m:d>
                                </m:e>
                              </m:d>
                            </m:e>
                            <m:sup>
                              <m:r>
                                <a:rPr lang="en-US" b="0" i="1" smtClean="0">
                                  <a:solidFill>
                                    <a:schemeClr val="tx1"/>
                                  </a:solidFill>
                                  <a:latin typeface="Cambria Math" panose="02040503050406030204" pitchFamily="18" charset="0"/>
                                </a:rPr>
                                <m:t>2</m:t>
                              </m:r>
                            </m:sup>
                          </m:sSup>
                        </m:e>
                      </m:nary>
                    </m:oMath>
                  </m:oMathPara>
                </a14:m>
                <a:endParaRPr lang="en-US" dirty="0">
                  <a:solidFill>
                    <a:schemeClr val="tx1"/>
                  </a:solidFill>
                </a:endParaRPr>
              </a:p>
            </p:txBody>
          </p:sp>
        </mc:Choice>
        <mc:Fallback xmlns="">
          <p:sp>
            <p:nvSpPr>
              <p:cNvPr id="2" name="TextBox 1">
                <a:extLst>
                  <a:ext uri="{FF2B5EF4-FFF2-40B4-BE49-F238E27FC236}">
                    <a16:creationId xmlns:a16="http://schemas.microsoft.com/office/drawing/2014/main" id="{5194E102-7A17-0A71-64A5-88554980F850}"/>
                  </a:ext>
                </a:extLst>
              </p:cNvPr>
              <p:cNvSpPr txBox="1">
                <a:spLocks noRot="1" noChangeAspect="1" noMove="1" noResize="1" noEditPoints="1" noAdjustHandles="1" noChangeArrowheads="1" noChangeShapeType="1" noTextEdit="1"/>
              </p:cNvSpPr>
              <p:nvPr/>
            </p:nvSpPr>
            <p:spPr>
              <a:xfrm>
                <a:off x="3276600" y="3553190"/>
                <a:ext cx="3194849" cy="896207"/>
              </a:xfrm>
              <a:prstGeom prst="rect">
                <a:avLst/>
              </a:prstGeom>
              <a:blipFill>
                <a:blip r:embed="rId4"/>
                <a:stretch>
                  <a:fillRect/>
                </a:stretch>
              </a:blipFill>
            </p:spPr>
            <p:txBody>
              <a:bodyPr/>
              <a:lstStyle/>
              <a:p>
                <a:r>
                  <a:rPr lang="en-US">
                    <a:noFill/>
                  </a:rPr>
                  <a:t> </a:t>
                </a:r>
              </a:p>
            </p:txBody>
          </p:sp>
        </mc:Fallback>
      </mc:AlternateContent>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
            <a:extLst>
              <a:ext uri="{FF2B5EF4-FFF2-40B4-BE49-F238E27FC236}">
                <a16:creationId xmlns:a16="http://schemas.microsoft.com/office/drawing/2014/main" id="{25866297-BE0A-4C8D-99A1-BDB138863B97}"/>
              </a:ext>
            </a:extLst>
          </p:cNvPr>
          <p:cNvSpPr>
            <a:spLocks noGrp="1" noChangeArrowheads="1"/>
          </p:cNvSpPr>
          <p:nvPr>
            <p:ph type="title"/>
          </p:nvPr>
        </p:nvSpPr>
        <p:spPr/>
        <p:txBody>
          <a:bodyPr/>
          <a:lstStyle/>
          <a:p>
            <a:r>
              <a:rPr lang="en-US" altLang="en-US"/>
              <a:t>Deep Learning / Deep Neural Networks </a:t>
            </a:r>
          </a:p>
        </p:txBody>
      </p:sp>
      <p:sp>
        <p:nvSpPr>
          <p:cNvPr id="3" name="Content Placeholder 2">
            <a:extLst>
              <a:ext uri="{FF2B5EF4-FFF2-40B4-BE49-F238E27FC236}">
                <a16:creationId xmlns:a16="http://schemas.microsoft.com/office/drawing/2014/main" id="{EFE28BB1-4066-4CC2-9AFF-9DA7A6FE5AD9}"/>
              </a:ext>
            </a:extLst>
          </p:cNvPr>
          <p:cNvSpPr>
            <a:spLocks noGrp="1"/>
          </p:cNvSpPr>
          <p:nvPr>
            <p:ph idx="1"/>
          </p:nvPr>
        </p:nvSpPr>
        <p:spPr>
          <a:xfrm>
            <a:off x="628650" y="4845049"/>
            <a:ext cx="7886700" cy="1708151"/>
          </a:xfrm>
        </p:spPr>
        <p:txBody>
          <a:bodyPr>
            <a:normAutofit fontScale="77500" lnSpcReduction="20000"/>
          </a:bodyPr>
          <a:lstStyle/>
          <a:p>
            <a:r>
              <a:rPr lang="en-US" altLang="en-US" dirty="0"/>
              <a:t>Can make training more efficient. Pretrained layers may be used (i.e., transfer learning).</a:t>
            </a:r>
          </a:p>
          <a:p>
            <a:r>
              <a:rPr lang="en-US" altLang="en-US" dirty="0"/>
              <a:t>Needs lots of data + computation (GPU).</a:t>
            </a:r>
          </a:p>
          <a:p>
            <a:r>
              <a:rPr lang="en-US" altLang="en-US" dirty="0"/>
              <a:t>Applications: computer vision, speech recognition, natural language processing, audio recognition, machine translation, bioinformatics, …</a:t>
            </a:r>
          </a:p>
          <a:p>
            <a:r>
              <a:rPr lang="en-US" altLang="en-US" dirty="0"/>
              <a:t>Tools: </a:t>
            </a:r>
            <a:r>
              <a:rPr lang="en-US" altLang="en-US" dirty="0" err="1"/>
              <a:t>Keras</a:t>
            </a:r>
            <a:r>
              <a:rPr lang="en-US" altLang="en-US" dirty="0"/>
              <a:t>, </a:t>
            </a:r>
            <a:r>
              <a:rPr lang="en-US" altLang="en-US" dirty="0" err="1"/>
              <a:t>Tensorflow</a:t>
            </a:r>
            <a:r>
              <a:rPr lang="en-US" altLang="en-US" dirty="0"/>
              <a:t> and many others.</a:t>
            </a:r>
          </a:p>
          <a:p>
            <a:r>
              <a:rPr lang="en-US" altLang="en-US" dirty="0"/>
              <a:t>Related: Deep belief networks, recurrent neural networks (RNN), convolutional neural network (CNN), …</a:t>
            </a:r>
          </a:p>
          <a:p>
            <a:endParaRPr lang="en-US" altLang="en-US" dirty="0"/>
          </a:p>
          <a:p>
            <a:endParaRPr lang="en-US" dirty="0"/>
          </a:p>
        </p:txBody>
      </p:sp>
      <p:pic>
        <p:nvPicPr>
          <p:cNvPr id="61442" name="Picture 2">
            <a:extLst>
              <a:ext uri="{FF2B5EF4-FFF2-40B4-BE49-F238E27FC236}">
                <a16:creationId xmlns:a16="http://schemas.microsoft.com/office/drawing/2014/main" id="{AEBB632C-8E0A-491B-8F8A-ACDF57218F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1125" y="1554162"/>
            <a:ext cx="6210300" cy="30940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8360"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a:extLst>
              <a:ext uri="{FF2B5EF4-FFF2-40B4-BE49-F238E27FC236}">
                <a16:creationId xmlns:a16="http://schemas.microsoft.com/office/drawing/2014/main" id="{B6AEF869-460E-4BB9-9697-9CFFFAC6EACD}"/>
              </a:ext>
            </a:extLst>
          </p:cNvPr>
          <p:cNvSpPr>
            <a:spLocks noGrp="1" noChangeArrowheads="1"/>
          </p:cNvSpPr>
          <p:nvPr>
            <p:ph type="title"/>
          </p:nvPr>
        </p:nvSpPr>
        <p:spPr>
          <a:xfrm>
            <a:off x="3724072" y="629268"/>
            <a:ext cx="4939868" cy="1286160"/>
          </a:xfrm>
        </p:spPr>
        <p:txBody>
          <a:bodyPr anchor="b">
            <a:normAutofit/>
          </a:bodyPr>
          <a:lstStyle/>
          <a:p>
            <a:r>
              <a:rPr lang="en-US" altLang="en-US"/>
              <a:t>Topics</a:t>
            </a:r>
          </a:p>
        </p:txBody>
      </p:sp>
      <p:sp>
        <p:nvSpPr>
          <p:cNvPr id="5122" name="Rectangle 2">
            <a:extLst>
              <a:ext uri="{FF2B5EF4-FFF2-40B4-BE49-F238E27FC236}">
                <a16:creationId xmlns:a16="http://schemas.microsoft.com/office/drawing/2014/main" id="{F4E434F0-1294-409D-BC6C-E548479720DF}"/>
              </a:ext>
            </a:extLst>
          </p:cNvPr>
          <p:cNvSpPr>
            <a:spLocks noGrp="1" noChangeArrowheads="1"/>
          </p:cNvSpPr>
          <p:nvPr>
            <p:ph idx="1"/>
          </p:nvPr>
        </p:nvSpPr>
        <p:spPr>
          <a:xfrm>
            <a:off x="3724073" y="2438400"/>
            <a:ext cx="4939867" cy="3785419"/>
          </a:xfrm>
        </p:spPr>
        <p:txBody>
          <a:bodyPr>
            <a:normAutofit/>
          </a:bodyPr>
          <a:lstStyle/>
          <a:p>
            <a:r>
              <a:rPr lang="en-US" altLang="en-US" sz="1700" dirty="0"/>
              <a:t>Rule-Based Classifier</a:t>
            </a:r>
          </a:p>
          <a:p>
            <a:r>
              <a:rPr lang="en-US" altLang="en-US" sz="1700" dirty="0"/>
              <a:t>Nearest Neighbor Classifier</a:t>
            </a:r>
          </a:p>
          <a:p>
            <a:r>
              <a:rPr lang="en-US" altLang="en-US" sz="1700" dirty="0"/>
              <a:t>Naive Bayes Classifier</a:t>
            </a:r>
          </a:p>
          <a:p>
            <a:r>
              <a:rPr lang="en-US" altLang="en-US" sz="1700" dirty="0"/>
              <a:t>Artificial Neural Networks</a:t>
            </a:r>
          </a:p>
          <a:p>
            <a:r>
              <a:rPr lang="en-US" altLang="en-US" sz="1700" b="1" dirty="0"/>
              <a:t>Support Vector Machines</a:t>
            </a:r>
          </a:p>
          <a:p>
            <a:r>
              <a:rPr lang="en-US" altLang="en-US" sz="1700" dirty="0"/>
              <a:t>Ensemble Methods</a:t>
            </a:r>
          </a:p>
        </p:txBody>
      </p:sp>
      <p:pic>
        <p:nvPicPr>
          <p:cNvPr id="6" name="Picture 5" descr="Machine Learning Classifiers. What is classification? | by Sidath Asiri |  Towards Data Science">
            <a:extLst>
              <a:ext uri="{FF2B5EF4-FFF2-40B4-BE49-F238E27FC236}">
                <a16:creationId xmlns:a16="http://schemas.microsoft.com/office/drawing/2014/main" id="{A60B5BC4-E432-4131-B5B7-CB83F866A35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207" r="59376"/>
          <a:stretch/>
        </p:blipFill>
        <p:spPr bwMode="auto">
          <a:xfrm>
            <a:off x="20" y="10"/>
            <a:ext cx="3476673"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6691992"/>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1">
            <a:extLst>
              <a:ext uri="{FF2B5EF4-FFF2-40B4-BE49-F238E27FC236}">
                <a16:creationId xmlns:a16="http://schemas.microsoft.com/office/drawing/2014/main" id="{ABDF93B1-F799-4E83-B4AB-175A066460CD}"/>
              </a:ext>
            </a:extLst>
          </p:cNvPr>
          <p:cNvSpPr>
            <a:spLocks noGrp="1" noChangeArrowheads="1"/>
          </p:cNvSpPr>
          <p:nvPr>
            <p:ph type="title"/>
          </p:nvPr>
        </p:nvSpPr>
        <p:spPr/>
        <p:txBody>
          <a:bodyPr/>
          <a:lstStyle/>
          <a:p>
            <a:r>
              <a:rPr lang="en-US" altLang="en-US"/>
              <a:t>Support Vector Machines</a:t>
            </a:r>
          </a:p>
        </p:txBody>
      </p:sp>
      <p:sp>
        <p:nvSpPr>
          <p:cNvPr id="63490" name="Text Box 2">
            <a:extLst>
              <a:ext uri="{FF2B5EF4-FFF2-40B4-BE49-F238E27FC236}">
                <a16:creationId xmlns:a16="http://schemas.microsoft.com/office/drawing/2014/main" id="{1D9182A4-76E6-4F2F-9E6F-4745952BEEDA}"/>
              </a:ext>
            </a:extLst>
          </p:cNvPr>
          <p:cNvSpPr txBox="1">
            <a:spLocks noChangeArrowheads="1"/>
          </p:cNvSpPr>
          <p:nvPr/>
        </p:nvSpPr>
        <p:spPr bwMode="auto">
          <a:xfrm>
            <a:off x="381000" y="5943600"/>
            <a:ext cx="8534400" cy="39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360" tIns="44280" rIns="90360" bIns="44280"/>
          <a:lstStyle>
            <a:lvl1pPr marL="273050" indent="-273050">
              <a:tabLst>
                <a:tab pos="620713" algn="l"/>
                <a:tab pos="1535113" algn="l"/>
                <a:tab pos="2449513" algn="l"/>
                <a:tab pos="3363913" algn="l"/>
                <a:tab pos="4278313" algn="l"/>
                <a:tab pos="5192713" algn="l"/>
                <a:tab pos="6107113" algn="l"/>
                <a:tab pos="7021513" algn="l"/>
                <a:tab pos="7935913" algn="l"/>
                <a:tab pos="8850313" algn="l"/>
                <a:tab pos="9764713" algn="l"/>
              </a:tabLst>
              <a:defRPr sz="2400">
                <a:solidFill>
                  <a:srgbClr val="000000"/>
                </a:solidFill>
                <a:latin typeface="Times New Roman" panose="02020603050405020304" pitchFamily="18" charset="0"/>
                <a:cs typeface="DejaVu Sans" charset="0"/>
              </a:defRPr>
            </a:lvl1pPr>
            <a:lvl2pPr>
              <a:tabLst>
                <a:tab pos="620713" algn="l"/>
                <a:tab pos="1535113" algn="l"/>
                <a:tab pos="2449513" algn="l"/>
                <a:tab pos="3363913" algn="l"/>
                <a:tab pos="4278313" algn="l"/>
                <a:tab pos="5192713" algn="l"/>
                <a:tab pos="6107113" algn="l"/>
                <a:tab pos="7021513" algn="l"/>
                <a:tab pos="7935913" algn="l"/>
                <a:tab pos="8850313" algn="l"/>
                <a:tab pos="9764713" algn="l"/>
              </a:tabLst>
              <a:defRPr sz="2400">
                <a:solidFill>
                  <a:srgbClr val="000000"/>
                </a:solidFill>
                <a:latin typeface="Times New Roman" panose="02020603050405020304" pitchFamily="18" charset="0"/>
                <a:cs typeface="DejaVu Sans" charset="0"/>
              </a:defRPr>
            </a:lvl2pPr>
            <a:lvl3pPr>
              <a:tabLst>
                <a:tab pos="620713" algn="l"/>
                <a:tab pos="1535113" algn="l"/>
                <a:tab pos="2449513" algn="l"/>
                <a:tab pos="3363913" algn="l"/>
                <a:tab pos="4278313" algn="l"/>
                <a:tab pos="5192713" algn="l"/>
                <a:tab pos="6107113" algn="l"/>
                <a:tab pos="7021513" algn="l"/>
                <a:tab pos="7935913" algn="l"/>
                <a:tab pos="8850313" algn="l"/>
                <a:tab pos="9764713" algn="l"/>
              </a:tabLst>
              <a:defRPr sz="2400">
                <a:solidFill>
                  <a:srgbClr val="000000"/>
                </a:solidFill>
                <a:latin typeface="Times New Roman" panose="02020603050405020304" pitchFamily="18" charset="0"/>
                <a:cs typeface="DejaVu Sans" charset="0"/>
              </a:defRPr>
            </a:lvl3pPr>
            <a:lvl4pPr>
              <a:tabLst>
                <a:tab pos="620713" algn="l"/>
                <a:tab pos="1535113" algn="l"/>
                <a:tab pos="2449513" algn="l"/>
                <a:tab pos="3363913" algn="l"/>
                <a:tab pos="4278313" algn="l"/>
                <a:tab pos="5192713" algn="l"/>
                <a:tab pos="6107113" algn="l"/>
                <a:tab pos="7021513" algn="l"/>
                <a:tab pos="7935913" algn="l"/>
                <a:tab pos="8850313" algn="l"/>
                <a:tab pos="9764713" algn="l"/>
              </a:tabLst>
              <a:defRPr sz="2400">
                <a:solidFill>
                  <a:srgbClr val="000000"/>
                </a:solidFill>
                <a:latin typeface="Times New Roman" panose="02020603050405020304" pitchFamily="18" charset="0"/>
                <a:cs typeface="DejaVu Sans" charset="0"/>
              </a:defRPr>
            </a:lvl4pPr>
            <a:lvl5pPr>
              <a:tabLst>
                <a:tab pos="620713" algn="l"/>
                <a:tab pos="1535113" algn="l"/>
                <a:tab pos="2449513" algn="l"/>
                <a:tab pos="3363913" algn="l"/>
                <a:tab pos="4278313" algn="l"/>
                <a:tab pos="5192713" algn="l"/>
                <a:tab pos="6107113" algn="l"/>
                <a:tab pos="7021513" algn="l"/>
                <a:tab pos="7935913" algn="l"/>
                <a:tab pos="8850313" algn="l"/>
                <a:tab pos="9764713"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620713" algn="l"/>
                <a:tab pos="1535113" algn="l"/>
                <a:tab pos="2449513" algn="l"/>
                <a:tab pos="3363913" algn="l"/>
                <a:tab pos="4278313" algn="l"/>
                <a:tab pos="5192713" algn="l"/>
                <a:tab pos="6107113" algn="l"/>
                <a:tab pos="7021513" algn="l"/>
                <a:tab pos="7935913" algn="l"/>
                <a:tab pos="8850313" algn="l"/>
                <a:tab pos="9764713"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620713" algn="l"/>
                <a:tab pos="1535113" algn="l"/>
                <a:tab pos="2449513" algn="l"/>
                <a:tab pos="3363913" algn="l"/>
                <a:tab pos="4278313" algn="l"/>
                <a:tab pos="5192713" algn="l"/>
                <a:tab pos="6107113" algn="l"/>
                <a:tab pos="7021513" algn="l"/>
                <a:tab pos="7935913" algn="l"/>
                <a:tab pos="8850313" algn="l"/>
                <a:tab pos="9764713"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620713" algn="l"/>
                <a:tab pos="1535113" algn="l"/>
                <a:tab pos="2449513" algn="l"/>
                <a:tab pos="3363913" algn="l"/>
                <a:tab pos="4278313" algn="l"/>
                <a:tab pos="5192713" algn="l"/>
                <a:tab pos="6107113" algn="l"/>
                <a:tab pos="7021513" algn="l"/>
                <a:tab pos="7935913" algn="l"/>
                <a:tab pos="8850313" algn="l"/>
                <a:tab pos="9764713"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620713" algn="l"/>
                <a:tab pos="1535113" algn="l"/>
                <a:tab pos="2449513" algn="l"/>
                <a:tab pos="3363913" algn="l"/>
                <a:tab pos="4278313" algn="l"/>
                <a:tab pos="5192713" algn="l"/>
                <a:tab pos="6107113" algn="l"/>
                <a:tab pos="7021513" algn="l"/>
                <a:tab pos="7935913" algn="l"/>
                <a:tab pos="8850313" algn="l"/>
                <a:tab pos="9764713" algn="l"/>
              </a:tabLst>
              <a:defRPr sz="2400">
                <a:solidFill>
                  <a:srgbClr val="000000"/>
                </a:solidFill>
                <a:latin typeface="Times New Roman" panose="02020603050405020304" pitchFamily="18" charset="0"/>
                <a:cs typeface="DejaVu Sans" charset="0"/>
              </a:defRPr>
            </a:lvl9pPr>
          </a:lstStyle>
          <a:p>
            <a:pPr marL="0" indent="0" algn="ctr">
              <a:lnSpc>
                <a:spcPct val="90000"/>
              </a:lnSpc>
              <a:spcBef>
                <a:spcPts val="250"/>
              </a:spcBef>
              <a:spcAft>
                <a:spcPts val="400"/>
              </a:spcAft>
              <a:buClr>
                <a:srgbClr val="0C7B9C"/>
              </a:buClr>
              <a:buSzPct val="150000"/>
            </a:pPr>
            <a:r>
              <a:rPr lang="en-US" altLang="en-US" sz="2000" dirty="0">
                <a:latin typeface="+mn-lt"/>
              </a:rPr>
              <a:t>Goal: Find a linear hyperplane (decision boundary) that will separate the data.</a:t>
            </a:r>
          </a:p>
        </p:txBody>
      </p:sp>
      <p:grpSp>
        <p:nvGrpSpPr>
          <p:cNvPr id="63491" name="Group 3">
            <a:extLst>
              <a:ext uri="{FF2B5EF4-FFF2-40B4-BE49-F238E27FC236}">
                <a16:creationId xmlns:a16="http://schemas.microsoft.com/office/drawing/2014/main" id="{B26FEFD4-9DF7-49BA-A5E8-201638D62893}"/>
              </a:ext>
            </a:extLst>
          </p:cNvPr>
          <p:cNvGrpSpPr>
            <a:grpSpLocks/>
          </p:cNvGrpSpPr>
          <p:nvPr/>
        </p:nvGrpSpPr>
        <p:grpSpPr bwMode="auto">
          <a:xfrm>
            <a:off x="2663825" y="1406525"/>
            <a:ext cx="4243388" cy="4081463"/>
            <a:chOff x="1678" y="886"/>
            <a:chExt cx="2673" cy="2571"/>
          </a:xfrm>
        </p:grpSpPr>
        <p:sp>
          <p:nvSpPr>
            <p:cNvPr id="63492" name="Rectangle 4">
              <a:extLst>
                <a:ext uri="{FF2B5EF4-FFF2-40B4-BE49-F238E27FC236}">
                  <a16:creationId xmlns:a16="http://schemas.microsoft.com/office/drawing/2014/main" id="{CC60DEC3-1EB0-463B-B96A-A72ACC58862C}"/>
                </a:ext>
              </a:extLst>
            </p:cNvPr>
            <p:cNvSpPr>
              <a:spLocks noChangeArrowheads="1"/>
            </p:cNvSpPr>
            <p:nvPr/>
          </p:nvSpPr>
          <p:spPr bwMode="auto">
            <a:xfrm>
              <a:off x="1678" y="886"/>
              <a:ext cx="2673" cy="2571"/>
            </a:xfrm>
            <a:prstGeom prst="rect">
              <a:avLst/>
            </a:prstGeom>
            <a:noFill/>
            <a:ln w="18360" cap="flat">
              <a:solidFill>
                <a:srgbClr val="808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3493" name="Rectangle 5">
              <a:extLst>
                <a:ext uri="{FF2B5EF4-FFF2-40B4-BE49-F238E27FC236}">
                  <a16:creationId xmlns:a16="http://schemas.microsoft.com/office/drawing/2014/main" id="{A8F8361B-CAF7-4663-B3DA-565FC00A8ADE}"/>
                </a:ext>
              </a:extLst>
            </p:cNvPr>
            <p:cNvSpPr>
              <a:spLocks noChangeArrowheads="1"/>
            </p:cNvSpPr>
            <p:nvPr/>
          </p:nvSpPr>
          <p:spPr bwMode="auto">
            <a:xfrm>
              <a:off x="1867" y="2101"/>
              <a:ext cx="84" cy="67"/>
            </a:xfrm>
            <a:prstGeom prst="rect">
              <a:avLst/>
            </a:prstGeom>
            <a:noFill/>
            <a:ln w="18360" cap="flat">
              <a:solidFill>
                <a:srgbClr val="808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3494" name="Rectangle 6">
              <a:extLst>
                <a:ext uri="{FF2B5EF4-FFF2-40B4-BE49-F238E27FC236}">
                  <a16:creationId xmlns:a16="http://schemas.microsoft.com/office/drawing/2014/main" id="{E05DFB8A-B024-4715-9ABA-CBB61CFAF664}"/>
                </a:ext>
              </a:extLst>
            </p:cNvPr>
            <p:cNvSpPr>
              <a:spLocks noChangeArrowheads="1"/>
            </p:cNvSpPr>
            <p:nvPr/>
          </p:nvSpPr>
          <p:spPr bwMode="auto">
            <a:xfrm>
              <a:off x="1844" y="2463"/>
              <a:ext cx="84" cy="67"/>
            </a:xfrm>
            <a:prstGeom prst="rect">
              <a:avLst/>
            </a:prstGeom>
            <a:noFill/>
            <a:ln w="18360" cap="flat">
              <a:solidFill>
                <a:srgbClr val="808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3495" name="Rectangle 7">
              <a:extLst>
                <a:ext uri="{FF2B5EF4-FFF2-40B4-BE49-F238E27FC236}">
                  <a16:creationId xmlns:a16="http://schemas.microsoft.com/office/drawing/2014/main" id="{DB15FD7A-F493-4431-840E-505B86EB90CC}"/>
                </a:ext>
              </a:extLst>
            </p:cNvPr>
            <p:cNvSpPr>
              <a:spLocks noChangeArrowheads="1"/>
            </p:cNvSpPr>
            <p:nvPr/>
          </p:nvSpPr>
          <p:spPr bwMode="auto">
            <a:xfrm>
              <a:off x="2252" y="2690"/>
              <a:ext cx="84" cy="67"/>
            </a:xfrm>
            <a:prstGeom prst="rect">
              <a:avLst/>
            </a:prstGeom>
            <a:noFill/>
            <a:ln w="18360" cap="flat">
              <a:solidFill>
                <a:srgbClr val="808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3496" name="Rectangle 8">
              <a:extLst>
                <a:ext uri="{FF2B5EF4-FFF2-40B4-BE49-F238E27FC236}">
                  <a16:creationId xmlns:a16="http://schemas.microsoft.com/office/drawing/2014/main" id="{B745846A-ABF5-40D9-B0EF-C71792BB4DE2}"/>
                </a:ext>
              </a:extLst>
            </p:cNvPr>
            <p:cNvSpPr>
              <a:spLocks noChangeArrowheads="1"/>
            </p:cNvSpPr>
            <p:nvPr/>
          </p:nvSpPr>
          <p:spPr bwMode="auto">
            <a:xfrm>
              <a:off x="1821" y="3098"/>
              <a:ext cx="84" cy="67"/>
            </a:xfrm>
            <a:prstGeom prst="rect">
              <a:avLst/>
            </a:prstGeom>
            <a:noFill/>
            <a:ln w="18360" cap="flat">
              <a:solidFill>
                <a:srgbClr val="808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3497" name="Rectangle 9">
              <a:extLst>
                <a:ext uri="{FF2B5EF4-FFF2-40B4-BE49-F238E27FC236}">
                  <a16:creationId xmlns:a16="http://schemas.microsoft.com/office/drawing/2014/main" id="{9857A0CC-18B1-48F9-AA06-89B7A891AB62}"/>
                </a:ext>
              </a:extLst>
            </p:cNvPr>
            <p:cNvSpPr>
              <a:spLocks noChangeArrowheads="1"/>
            </p:cNvSpPr>
            <p:nvPr/>
          </p:nvSpPr>
          <p:spPr bwMode="auto">
            <a:xfrm>
              <a:off x="2502" y="3234"/>
              <a:ext cx="84" cy="67"/>
            </a:xfrm>
            <a:prstGeom prst="rect">
              <a:avLst/>
            </a:prstGeom>
            <a:noFill/>
            <a:ln w="18360" cap="flat">
              <a:solidFill>
                <a:srgbClr val="808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3498" name="Rectangle 10">
              <a:extLst>
                <a:ext uri="{FF2B5EF4-FFF2-40B4-BE49-F238E27FC236}">
                  <a16:creationId xmlns:a16="http://schemas.microsoft.com/office/drawing/2014/main" id="{EDFC10D0-92FE-40A2-849A-98F31BADF2EC}"/>
                </a:ext>
              </a:extLst>
            </p:cNvPr>
            <p:cNvSpPr>
              <a:spLocks noChangeArrowheads="1"/>
            </p:cNvSpPr>
            <p:nvPr/>
          </p:nvSpPr>
          <p:spPr bwMode="auto">
            <a:xfrm>
              <a:off x="2729" y="2327"/>
              <a:ext cx="84" cy="67"/>
            </a:xfrm>
            <a:prstGeom prst="rect">
              <a:avLst/>
            </a:prstGeom>
            <a:noFill/>
            <a:ln w="18360" cap="flat">
              <a:solidFill>
                <a:srgbClr val="808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3499" name="Rectangle 11">
              <a:extLst>
                <a:ext uri="{FF2B5EF4-FFF2-40B4-BE49-F238E27FC236}">
                  <a16:creationId xmlns:a16="http://schemas.microsoft.com/office/drawing/2014/main" id="{BF715F9C-C7D5-4F9C-AE42-E5EC86FA5F3F}"/>
                </a:ext>
              </a:extLst>
            </p:cNvPr>
            <p:cNvSpPr>
              <a:spLocks noChangeArrowheads="1"/>
            </p:cNvSpPr>
            <p:nvPr/>
          </p:nvSpPr>
          <p:spPr bwMode="auto">
            <a:xfrm>
              <a:off x="2819" y="2826"/>
              <a:ext cx="84" cy="67"/>
            </a:xfrm>
            <a:prstGeom prst="rect">
              <a:avLst/>
            </a:prstGeom>
            <a:noFill/>
            <a:ln w="18360" cap="flat">
              <a:solidFill>
                <a:srgbClr val="808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3500" name="Rectangle 12">
              <a:extLst>
                <a:ext uri="{FF2B5EF4-FFF2-40B4-BE49-F238E27FC236}">
                  <a16:creationId xmlns:a16="http://schemas.microsoft.com/office/drawing/2014/main" id="{9A22BD26-4202-45D2-AA0B-D69B5C9C1689}"/>
                </a:ext>
              </a:extLst>
            </p:cNvPr>
            <p:cNvSpPr>
              <a:spLocks noChangeArrowheads="1"/>
            </p:cNvSpPr>
            <p:nvPr/>
          </p:nvSpPr>
          <p:spPr bwMode="auto">
            <a:xfrm>
              <a:off x="3273" y="3234"/>
              <a:ext cx="84" cy="67"/>
            </a:xfrm>
            <a:prstGeom prst="rect">
              <a:avLst/>
            </a:prstGeom>
            <a:noFill/>
            <a:ln w="18360" cap="flat">
              <a:solidFill>
                <a:srgbClr val="808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3501" name="Oval 13">
              <a:extLst>
                <a:ext uri="{FF2B5EF4-FFF2-40B4-BE49-F238E27FC236}">
                  <a16:creationId xmlns:a16="http://schemas.microsoft.com/office/drawing/2014/main" id="{6FE74BC0-5FBC-4679-A2DC-D0AD38A81EBA}"/>
                </a:ext>
              </a:extLst>
            </p:cNvPr>
            <p:cNvSpPr>
              <a:spLocks noChangeArrowheads="1"/>
            </p:cNvSpPr>
            <p:nvPr/>
          </p:nvSpPr>
          <p:spPr bwMode="auto">
            <a:xfrm>
              <a:off x="2932" y="1167"/>
              <a:ext cx="67" cy="76"/>
            </a:xfrm>
            <a:prstGeom prst="ellipse">
              <a:avLst/>
            </a:prstGeom>
            <a:noFill/>
            <a:ln w="18360" cap="flat">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3502" name="Oval 14">
              <a:extLst>
                <a:ext uri="{FF2B5EF4-FFF2-40B4-BE49-F238E27FC236}">
                  <a16:creationId xmlns:a16="http://schemas.microsoft.com/office/drawing/2014/main" id="{B2A9931F-4993-42D0-BFBB-5C5ECB7CE522}"/>
                </a:ext>
              </a:extLst>
            </p:cNvPr>
            <p:cNvSpPr>
              <a:spLocks noChangeArrowheads="1"/>
            </p:cNvSpPr>
            <p:nvPr/>
          </p:nvSpPr>
          <p:spPr bwMode="auto">
            <a:xfrm>
              <a:off x="3431" y="1394"/>
              <a:ext cx="67" cy="76"/>
            </a:xfrm>
            <a:prstGeom prst="ellipse">
              <a:avLst/>
            </a:prstGeom>
            <a:noFill/>
            <a:ln w="18360" cap="flat">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3503" name="Oval 15">
              <a:extLst>
                <a:ext uri="{FF2B5EF4-FFF2-40B4-BE49-F238E27FC236}">
                  <a16:creationId xmlns:a16="http://schemas.microsoft.com/office/drawing/2014/main" id="{4C4684DF-F82B-491B-B8B3-AE51825BB8AA}"/>
                </a:ext>
              </a:extLst>
            </p:cNvPr>
            <p:cNvSpPr>
              <a:spLocks noChangeArrowheads="1"/>
            </p:cNvSpPr>
            <p:nvPr/>
          </p:nvSpPr>
          <p:spPr bwMode="auto">
            <a:xfrm>
              <a:off x="3204" y="1916"/>
              <a:ext cx="67" cy="76"/>
            </a:xfrm>
            <a:prstGeom prst="ellipse">
              <a:avLst/>
            </a:prstGeom>
            <a:noFill/>
            <a:ln w="18360" cap="flat">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3504" name="Oval 16">
              <a:extLst>
                <a:ext uri="{FF2B5EF4-FFF2-40B4-BE49-F238E27FC236}">
                  <a16:creationId xmlns:a16="http://schemas.microsoft.com/office/drawing/2014/main" id="{B132822C-F990-4285-9DEB-BBB3BD34E2FD}"/>
                </a:ext>
              </a:extLst>
            </p:cNvPr>
            <p:cNvSpPr>
              <a:spLocks noChangeArrowheads="1"/>
            </p:cNvSpPr>
            <p:nvPr/>
          </p:nvSpPr>
          <p:spPr bwMode="auto">
            <a:xfrm>
              <a:off x="3635" y="1054"/>
              <a:ext cx="67" cy="76"/>
            </a:xfrm>
            <a:prstGeom prst="ellipse">
              <a:avLst/>
            </a:prstGeom>
            <a:noFill/>
            <a:ln w="18360" cap="flat">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3505" name="Oval 17">
              <a:extLst>
                <a:ext uri="{FF2B5EF4-FFF2-40B4-BE49-F238E27FC236}">
                  <a16:creationId xmlns:a16="http://schemas.microsoft.com/office/drawing/2014/main" id="{3E0494CF-0D8B-48BB-9921-CD5F5EFD1304}"/>
                </a:ext>
              </a:extLst>
            </p:cNvPr>
            <p:cNvSpPr>
              <a:spLocks noChangeArrowheads="1"/>
            </p:cNvSpPr>
            <p:nvPr/>
          </p:nvSpPr>
          <p:spPr bwMode="auto">
            <a:xfrm>
              <a:off x="4043" y="1213"/>
              <a:ext cx="67" cy="76"/>
            </a:xfrm>
            <a:prstGeom prst="ellipse">
              <a:avLst/>
            </a:prstGeom>
            <a:noFill/>
            <a:ln w="18360" cap="flat">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3506" name="Oval 18">
              <a:extLst>
                <a:ext uri="{FF2B5EF4-FFF2-40B4-BE49-F238E27FC236}">
                  <a16:creationId xmlns:a16="http://schemas.microsoft.com/office/drawing/2014/main" id="{B5B79895-0549-40AD-9F98-AF089254DA75}"/>
                </a:ext>
              </a:extLst>
            </p:cNvPr>
            <p:cNvSpPr>
              <a:spLocks noChangeArrowheads="1"/>
            </p:cNvSpPr>
            <p:nvPr/>
          </p:nvSpPr>
          <p:spPr bwMode="auto">
            <a:xfrm>
              <a:off x="3907" y="1689"/>
              <a:ext cx="67" cy="76"/>
            </a:xfrm>
            <a:prstGeom prst="ellipse">
              <a:avLst/>
            </a:prstGeom>
            <a:noFill/>
            <a:ln w="18360" cap="flat">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3507" name="Oval 19">
              <a:extLst>
                <a:ext uri="{FF2B5EF4-FFF2-40B4-BE49-F238E27FC236}">
                  <a16:creationId xmlns:a16="http://schemas.microsoft.com/office/drawing/2014/main" id="{D4087771-4E76-4FF5-A2CF-07EE86EB661A}"/>
                </a:ext>
              </a:extLst>
            </p:cNvPr>
            <p:cNvSpPr>
              <a:spLocks noChangeArrowheads="1"/>
            </p:cNvSpPr>
            <p:nvPr/>
          </p:nvSpPr>
          <p:spPr bwMode="auto">
            <a:xfrm>
              <a:off x="4043" y="2210"/>
              <a:ext cx="67" cy="76"/>
            </a:xfrm>
            <a:prstGeom prst="ellipse">
              <a:avLst/>
            </a:prstGeom>
            <a:noFill/>
            <a:ln w="18360" cap="flat">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1">
            <a:extLst>
              <a:ext uri="{FF2B5EF4-FFF2-40B4-BE49-F238E27FC236}">
                <a16:creationId xmlns:a16="http://schemas.microsoft.com/office/drawing/2014/main" id="{56747487-CD02-46D1-910A-099EC1FEB735}"/>
              </a:ext>
            </a:extLst>
          </p:cNvPr>
          <p:cNvSpPr>
            <a:spLocks noGrp="1" noChangeArrowheads="1"/>
          </p:cNvSpPr>
          <p:nvPr>
            <p:ph type="title"/>
          </p:nvPr>
        </p:nvSpPr>
        <p:spPr/>
        <p:txBody>
          <a:bodyPr/>
          <a:lstStyle/>
          <a:p>
            <a:r>
              <a:rPr lang="en-US" altLang="en-US"/>
              <a:t>Support Vector Machines</a:t>
            </a:r>
          </a:p>
        </p:txBody>
      </p:sp>
      <p:sp>
        <p:nvSpPr>
          <p:cNvPr id="66562" name="Text Box 2">
            <a:extLst>
              <a:ext uri="{FF2B5EF4-FFF2-40B4-BE49-F238E27FC236}">
                <a16:creationId xmlns:a16="http://schemas.microsoft.com/office/drawing/2014/main" id="{0C51C947-C8CA-4720-9476-E5029B1030FD}"/>
              </a:ext>
            </a:extLst>
          </p:cNvPr>
          <p:cNvSpPr txBox="1">
            <a:spLocks noChangeArrowheads="1"/>
          </p:cNvSpPr>
          <p:nvPr/>
        </p:nvSpPr>
        <p:spPr bwMode="auto">
          <a:xfrm>
            <a:off x="381000" y="5943600"/>
            <a:ext cx="8534400" cy="39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360" tIns="44280" rIns="90360" bIns="44280"/>
          <a:lstStyle>
            <a:lvl1pPr marL="273050" indent="-273050">
              <a:tabLst>
                <a:tab pos="620713" algn="l"/>
                <a:tab pos="1535113" algn="l"/>
                <a:tab pos="2449513" algn="l"/>
                <a:tab pos="3363913" algn="l"/>
                <a:tab pos="4278313" algn="l"/>
                <a:tab pos="5192713" algn="l"/>
                <a:tab pos="6107113" algn="l"/>
                <a:tab pos="7021513" algn="l"/>
                <a:tab pos="7935913" algn="l"/>
                <a:tab pos="8850313" algn="l"/>
                <a:tab pos="9764713" algn="l"/>
              </a:tabLst>
              <a:defRPr sz="2400">
                <a:solidFill>
                  <a:srgbClr val="000000"/>
                </a:solidFill>
                <a:latin typeface="Times New Roman" panose="02020603050405020304" pitchFamily="18" charset="0"/>
                <a:cs typeface="DejaVu Sans" charset="0"/>
              </a:defRPr>
            </a:lvl1pPr>
            <a:lvl2pPr>
              <a:tabLst>
                <a:tab pos="620713" algn="l"/>
                <a:tab pos="1535113" algn="l"/>
                <a:tab pos="2449513" algn="l"/>
                <a:tab pos="3363913" algn="l"/>
                <a:tab pos="4278313" algn="l"/>
                <a:tab pos="5192713" algn="l"/>
                <a:tab pos="6107113" algn="l"/>
                <a:tab pos="7021513" algn="l"/>
                <a:tab pos="7935913" algn="l"/>
                <a:tab pos="8850313" algn="l"/>
                <a:tab pos="9764713" algn="l"/>
              </a:tabLst>
              <a:defRPr sz="2400">
                <a:solidFill>
                  <a:srgbClr val="000000"/>
                </a:solidFill>
                <a:latin typeface="Times New Roman" panose="02020603050405020304" pitchFamily="18" charset="0"/>
                <a:cs typeface="DejaVu Sans" charset="0"/>
              </a:defRPr>
            </a:lvl2pPr>
            <a:lvl3pPr>
              <a:tabLst>
                <a:tab pos="620713" algn="l"/>
                <a:tab pos="1535113" algn="l"/>
                <a:tab pos="2449513" algn="l"/>
                <a:tab pos="3363913" algn="l"/>
                <a:tab pos="4278313" algn="l"/>
                <a:tab pos="5192713" algn="l"/>
                <a:tab pos="6107113" algn="l"/>
                <a:tab pos="7021513" algn="l"/>
                <a:tab pos="7935913" algn="l"/>
                <a:tab pos="8850313" algn="l"/>
                <a:tab pos="9764713" algn="l"/>
              </a:tabLst>
              <a:defRPr sz="2400">
                <a:solidFill>
                  <a:srgbClr val="000000"/>
                </a:solidFill>
                <a:latin typeface="Times New Roman" panose="02020603050405020304" pitchFamily="18" charset="0"/>
                <a:cs typeface="DejaVu Sans" charset="0"/>
              </a:defRPr>
            </a:lvl3pPr>
            <a:lvl4pPr>
              <a:tabLst>
                <a:tab pos="620713" algn="l"/>
                <a:tab pos="1535113" algn="l"/>
                <a:tab pos="2449513" algn="l"/>
                <a:tab pos="3363913" algn="l"/>
                <a:tab pos="4278313" algn="l"/>
                <a:tab pos="5192713" algn="l"/>
                <a:tab pos="6107113" algn="l"/>
                <a:tab pos="7021513" algn="l"/>
                <a:tab pos="7935913" algn="l"/>
                <a:tab pos="8850313" algn="l"/>
                <a:tab pos="9764713" algn="l"/>
              </a:tabLst>
              <a:defRPr sz="2400">
                <a:solidFill>
                  <a:srgbClr val="000000"/>
                </a:solidFill>
                <a:latin typeface="Times New Roman" panose="02020603050405020304" pitchFamily="18" charset="0"/>
                <a:cs typeface="DejaVu Sans" charset="0"/>
              </a:defRPr>
            </a:lvl4pPr>
            <a:lvl5pPr>
              <a:tabLst>
                <a:tab pos="620713" algn="l"/>
                <a:tab pos="1535113" algn="l"/>
                <a:tab pos="2449513" algn="l"/>
                <a:tab pos="3363913" algn="l"/>
                <a:tab pos="4278313" algn="l"/>
                <a:tab pos="5192713" algn="l"/>
                <a:tab pos="6107113" algn="l"/>
                <a:tab pos="7021513" algn="l"/>
                <a:tab pos="7935913" algn="l"/>
                <a:tab pos="8850313" algn="l"/>
                <a:tab pos="9764713"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620713" algn="l"/>
                <a:tab pos="1535113" algn="l"/>
                <a:tab pos="2449513" algn="l"/>
                <a:tab pos="3363913" algn="l"/>
                <a:tab pos="4278313" algn="l"/>
                <a:tab pos="5192713" algn="l"/>
                <a:tab pos="6107113" algn="l"/>
                <a:tab pos="7021513" algn="l"/>
                <a:tab pos="7935913" algn="l"/>
                <a:tab pos="8850313" algn="l"/>
                <a:tab pos="9764713"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620713" algn="l"/>
                <a:tab pos="1535113" algn="l"/>
                <a:tab pos="2449513" algn="l"/>
                <a:tab pos="3363913" algn="l"/>
                <a:tab pos="4278313" algn="l"/>
                <a:tab pos="5192713" algn="l"/>
                <a:tab pos="6107113" algn="l"/>
                <a:tab pos="7021513" algn="l"/>
                <a:tab pos="7935913" algn="l"/>
                <a:tab pos="8850313" algn="l"/>
                <a:tab pos="9764713"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620713" algn="l"/>
                <a:tab pos="1535113" algn="l"/>
                <a:tab pos="2449513" algn="l"/>
                <a:tab pos="3363913" algn="l"/>
                <a:tab pos="4278313" algn="l"/>
                <a:tab pos="5192713" algn="l"/>
                <a:tab pos="6107113" algn="l"/>
                <a:tab pos="7021513" algn="l"/>
                <a:tab pos="7935913" algn="l"/>
                <a:tab pos="8850313" algn="l"/>
                <a:tab pos="9764713"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620713" algn="l"/>
                <a:tab pos="1535113" algn="l"/>
                <a:tab pos="2449513" algn="l"/>
                <a:tab pos="3363913" algn="l"/>
                <a:tab pos="4278313" algn="l"/>
                <a:tab pos="5192713" algn="l"/>
                <a:tab pos="6107113" algn="l"/>
                <a:tab pos="7021513" algn="l"/>
                <a:tab pos="7935913" algn="l"/>
                <a:tab pos="8850313" algn="l"/>
                <a:tab pos="9764713" algn="l"/>
              </a:tabLst>
              <a:defRPr sz="2400">
                <a:solidFill>
                  <a:srgbClr val="000000"/>
                </a:solidFill>
                <a:latin typeface="Times New Roman" panose="02020603050405020304" pitchFamily="18" charset="0"/>
                <a:cs typeface="DejaVu Sans" charset="0"/>
              </a:defRPr>
            </a:lvl9pPr>
          </a:lstStyle>
          <a:p>
            <a:pPr marL="0" indent="0" algn="ctr">
              <a:lnSpc>
                <a:spcPct val="90000"/>
              </a:lnSpc>
              <a:spcBef>
                <a:spcPts val="250"/>
              </a:spcBef>
              <a:spcAft>
                <a:spcPts val="400"/>
              </a:spcAft>
              <a:buClr>
                <a:srgbClr val="0C7B9C"/>
              </a:buClr>
              <a:buSzPct val="150000"/>
            </a:pPr>
            <a:r>
              <a:rPr lang="en-US" altLang="en-US" sz="2000" dirty="0">
                <a:latin typeface="+mn-lt"/>
              </a:rPr>
              <a:t>Many possible solutions</a:t>
            </a:r>
          </a:p>
        </p:txBody>
      </p:sp>
      <p:sp>
        <p:nvSpPr>
          <p:cNvPr id="66563" name="Freeform 3">
            <a:extLst>
              <a:ext uri="{FF2B5EF4-FFF2-40B4-BE49-F238E27FC236}">
                <a16:creationId xmlns:a16="http://schemas.microsoft.com/office/drawing/2014/main" id="{56ABB5A1-371E-4B33-8DA1-CF4901EE8E97}"/>
              </a:ext>
            </a:extLst>
          </p:cNvPr>
          <p:cNvSpPr>
            <a:spLocks noChangeArrowheads="1"/>
          </p:cNvSpPr>
          <p:nvPr/>
        </p:nvSpPr>
        <p:spPr bwMode="auto">
          <a:xfrm>
            <a:off x="2667000" y="2819400"/>
            <a:ext cx="4191000" cy="1371600"/>
          </a:xfrm>
          <a:custGeom>
            <a:avLst/>
            <a:gdLst>
              <a:gd name="T0" fmla="*/ 0 w 11643"/>
              <a:gd name="T1" fmla="*/ 0 h 3811"/>
              <a:gd name="T2" fmla="*/ 11642 w 11643"/>
              <a:gd name="T3" fmla="*/ 3810 h 3811"/>
            </a:gdLst>
            <a:ahLst/>
            <a:cxnLst>
              <a:cxn ang="0">
                <a:pos x="T0" y="T1"/>
              </a:cxn>
              <a:cxn ang="0">
                <a:pos x="T2" y="T3"/>
              </a:cxn>
            </a:cxnLst>
            <a:rect l="0" t="0" r="r" b="b"/>
            <a:pathLst>
              <a:path w="11643" h="3811">
                <a:moveTo>
                  <a:pt x="0" y="0"/>
                </a:moveTo>
                <a:lnTo>
                  <a:pt x="11642" y="3810"/>
                </a:lnTo>
              </a:path>
            </a:pathLst>
          </a:custGeom>
          <a:noFill/>
          <a:ln w="19080" cap="flat">
            <a:solidFill>
              <a:srgbClr val="FF0000"/>
            </a:solidFill>
            <a:prstDash val="lgDash"/>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64" name="Freeform 4">
            <a:extLst>
              <a:ext uri="{FF2B5EF4-FFF2-40B4-BE49-F238E27FC236}">
                <a16:creationId xmlns:a16="http://schemas.microsoft.com/office/drawing/2014/main" id="{0F593C10-0057-42FA-808E-DAC9559D0D67}"/>
              </a:ext>
            </a:extLst>
          </p:cNvPr>
          <p:cNvSpPr>
            <a:spLocks noChangeArrowheads="1"/>
          </p:cNvSpPr>
          <p:nvPr/>
        </p:nvSpPr>
        <p:spPr bwMode="auto">
          <a:xfrm>
            <a:off x="2667000" y="2590800"/>
            <a:ext cx="4191000" cy="1371600"/>
          </a:xfrm>
          <a:custGeom>
            <a:avLst/>
            <a:gdLst>
              <a:gd name="T0" fmla="*/ 0 w 11643"/>
              <a:gd name="T1" fmla="*/ 0 h 3811"/>
              <a:gd name="T2" fmla="*/ 11642 w 11643"/>
              <a:gd name="T3" fmla="*/ 3810 h 3811"/>
            </a:gdLst>
            <a:ahLst/>
            <a:cxnLst>
              <a:cxn ang="0">
                <a:pos x="T0" y="T1"/>
              </a:cxn>
              <a:cxn ang="0">
                <a:pos x="T2" y="T3"/>
              </a:cxn>
            </a:cxnLst>
            <a:rect l="0" t="0" r="r" b="b"/>
            <a:pathLst>
              <a:path w="11643" h="3811">
                <a:moveTo>
                  <a:pt x="0" y="0"/>
                </a:moveTo>
                <a:lnTo>
                  <a:pt x="11642" y="3810"/>
                </a:lnTo>
              </a:path>
            </a:pathLst>
          </a:custGeom>
          <a:noFill/>
          <a:ln w="19080" cap="flat">
            <a:solidFill>
              <a:srgbClr val="FF0000"/>
            </a:solidFill>
            <a:prstDash val="lgDash"/>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65" name="Freeform 5">
            <a:extLst>
              <a:ext uri="{FF2B5EF4-FFF2-40B4-BE49-F238E27FC236}">
                <a16:creationId xmlns:a16="http://schemas.microsoft.com/office/drawing/2014/main" id="{D914A2DD-7C78-4ECC-94A8-04DF30212652}"/>
              </a:ext>
            </a:extLst>
          </p:cNvPr>
          <p:cNvSpPr>
            <a:spLocks noChangeArrowheads="1"/>
          </p:cNvSpPr>
          <p:nvPr/>
        </p:nvSpPr>
        <p:spPr bwMode="auto">
          <a:xfrm>
            <a:off x="2667000" y="2209800"/>
            <a:ext cx="4191000" cy="2209800"/>
          </a:xfrm>
          <a:custGeom>
            <a:avLst/>
            <a:gdLst>
              <a:gd name="T0" fmla="*/ 0 w 11643"/>
              <a:gd name="T1" fmla="*/ 0 h 6140"/>
              <a:gd name="T2" fmla="*/ 11642 w 11643"/>
              <a:gd name="T3" fmla="*/ 6139 h 6140"/>
            </a:gdLst>
            <a:ahLst/>
            <a:cxnLst>
              <a:cxn ang="0">
                <a:pos x="T0" y="T1"/>
              </a:cxn>
              <a:cxn ang="0">
                <a:pos x="T2" y="T3"/>
              </a:cxn>
            </a:cxnLst>
            <a:rect l="0" t="0" r="r" b="b"/>
            <a:pathLst>
              <a:path w="11643" h="6140">
                <a:moveTo>
                  <a:pt x="0" y="0"/>
                </a:moveTo>
                <a:lnTo>
                  <a:pt x="11642" y="6139"/>
                </a:lnTo>
              </a:path>
            </a:pathLst>
          </a:custGeom>
          <a:noFill/>
          <a:ln w="19080" cap="flat">
            <a:solidFill>
              <a:srgbClr val="FF0000"/>
            </a:solidFill>
            <a:prstDash val="lgDash"/>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66" name="Freeform 6">
            <a:extLst>
              <a:ext uri="{FF2B5EF4-FFF2-40B4-BE49-F238E27FC236}">
                <a16:creationId xmlns:a16="http://schemas.microsoft.com/office/drawing/2014/main" id="{09AABF23-C25B-4732-8848-D31B7083F490}"/>
              </a:ext>
            </a:extLst>
          </p:cNvPr>
          <p:cNvSpPr>
            <a:spLocks noChangeArrowheads="1"/>
          </p:cNvSpPr>
          <p:nvPr/>
        </p:nvSpPr>
        <p:spPr bwMode="auto">
          <a:xfrm>
            <a:off x="2667000" y="2667000"/>
            <a:ext cx="4191000" cy="1905000"/>
          </a:xfrm>
          <a:custGeom>
            <a:avLst/>
            <a:gdLst>
              <a:gd name="T0" fmla="*/ 0 w 11643"/>
              <a:gd name="T1" fmla="*/ 0 h 5293"/>
              <a:gd name="T2" fmla="*/ 11642 w 11643"/>
              <a:gd name="T3" fmla="*/ 5292 h 5293"/>
            </a:gdLst>
            <a:ahLst/>
            <a:cxnLst>
              <a:cxn ang="0">
                <a:pos x="T0" y="T1"/>
              </a:cxn>
              <a:cxn ang="0">
                <a:pos x="T2" y="T3"/>
              </a:cxn>
            </a:cxnLst>
            <a:rect l="0" t="0" r="r" b="b"/>
            <a:pathLst>
              <a:path w="11643" h="5293">
                <a:moveTo>
                  <a:pt x="0" y="0"/>
                </a:moveTo>
                <a:lnTo>
                  <a:pt x="11642" y="5292"/>
                </a:lnTo>
              </a:path>
            </a:pathLst>
          </a:custGeom>
          <a:noFill/>
          <a:ln w="19080" cap="flat">
            <a:solidFill>
              <a:srgbClr val="FF0000"/>
            </a:solidFill>
            <a:prstDash val="lgDash"/>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67" name="Freeform 7">
            <a:extLst>
              <a:ext uri="{FF2B5EF4-FFF2-40B4-BE49-F238E27FC236}">
                <a16:creationId xmlns:a16="http://schemas.microsoft.com/office/drawing/2014/main" id="{5FDB8C2B-8D6F-478A-8510-E98513304140}"/>
              </a:ext>
            </a:extLst>
          </p:cNvPr>
          <p:cNvSpPr>
            <a:spLocks noChangeArrowheads="1"/>
          </p:cNvSpPr>
          <p:nvPr/>
        </p:nvSpPr>
        <p:spPr bwMode="auto">
          <a:xfrm>
            <a:off x="2667000" y="2438400"/>
            <a:ext cx="4191000" cy="1600200"/>
          </a:xfrm>
          <a:custGeom>
            <a:avLst/>
            <a:gdLst>
              <a:gd name="T0" fmla="*/ 0 w 11643"/>
              <a:gd name="T1" fmla="*/ 0 h 4446"/>
              <a:gd name="T2" fmla="*/ 11642 w 11643"/>
              <a:gd name="T3" fmla="*/ 4445 h 4446"/>
            </a:gdLst>
            <a:ahLst/>
            <a:cxnLst>
              <a:cxn ang="0">
                <a:pos x="T0" y="T1"/>
              </a:cxn>
              <a:cxn ang="0">
                <a:pos x="T2" y="T3"/>
              </a:cxn>
            </a:cxnLst>
            <a:rect l="0" t="0" r="r" b="b"/>
            <a:pathLst>
              <a:path w="11643" h="4446">
                <a:moveTo>
                  <a:pt x="0" y="0"/>
                </a:moveTo>
                <a:lnTo>
                  <a:pt x="11642" y="4445"/>
                </a:lnTo>
              </a:path>
            </a:pathLst>
          </a:custGeom>
          <a:noFill/>
          <a:ln w="19080" cap="flat">
            <a:solidFill>
              <a:srgbClr val="FF0000"/>
            </a:solidFill>
            <a:prstDash val="lgDash"/>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66568" name="Group 8">
            <a:extLst>
              <a:ext uri="{FF2B5EF4-FFF2-40B4-BE49-F238E27FC236}">
                <a16:creationId xmlns:a16="http://schemas.microsoft.com/office/drawing/2014/main" id="{1067D478-219C-48CC-8897-F88CEF5E503A}"/>
              </a:ext>
            </a:extLst>
          </p:cNvPr>
          <p:cNvGrpSpPr>
            <a:grpSpLocks/>
          </p:cNvGrpSpPr>
          <p:nvPr/>
        </p:nvGrpSpPr>
        <p:grpSpPr bwMode="auto">
          <a:xfrm>
            <a:off x="2663825" y="1406525"/>
            <a:ext cx="4243388" cy="4081463"/>
            <a:chOff x="1678" y="886"/>
            <a:chExt cx="2673" cy="2571"/>
          </a:xfrm>
        </p:grpSpPr>
        <p:sp>
          <p:nvSpPr>
            <p:cNvPr id="66569" name="Rectangle 9">
              <a:extLst>
                <a:ext uri="{FF2B5EF4-FFF2-40B4-BE49-F238E27FC236}">
                  <a16:creationId xmlns:a16="http://schemas.microsoft.com/office/drawing/2014/main" id="{1754F765-65B5-4DE9-BEB0-BAC60CD1BF98}"/>
                </a:ext>
              </a:extLst>
            </p:cNvPr>
            <p:cNvSpPr>
              <a:spLocks noChangeArrowheads="1"/>
            </p:cNvSpPr>
            <p:nvPr/>
          </p:nvSpPr>
          <p:spPr bwMode="auto">
            <a:xfrm>
              <a:off x="1678" y="886"/>
              <a:ext cx="2673" cy="2571"/>
            </a:xfrm>
            <a:prstGeom prst="rect">
              <a:avLst/>
            </a:prstGeom>
            <a:noFill/>
            <a:ln w="18360" cap="flat">
              <a:solidFill>
                <a:srgbClr val="808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6570" name="Rectangle 10">
              <a:extLst>
                <a:ext uri="{FF2B5EF4-FFF2-40B4-BE49-F238E27FC236}">
                  <a16:creationId xmlns:a16="http://schemas.microsoft.com/office/drawing/2014/main" id="{F8AD6FE0-77E6-4587-940C-6E0C4C6A6968}"/>
                </a:ext>
              </a:extLst>
            </p:cNvPr>
            <p:cNvSpPr>
              <a:spLocks noChangeArrowheads="1"/>
            </p:cNvSpPr>
            <p:nvPr/>
          </p:nvSpPr>
          <p:spPr bwMode="auto">
            <a:xfrm>
              <a:off x="1867" y="2101"/>
              <a:ext cx="84" cy="67"/>
            </a:xfrm>
            <a:prstGeom prst="rect">
              <a:avLst/>
            </a:prstGeom>
            <a:noFill/>
            <a:ln w="18360" cap="flat">
              <a:solidFill>
                <a:srgbClr val="808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6571" name="Rectangle 11">
              <a:extLst>
                <a:ext uri="{FF2B5EF4-FFF2-40B4-BE49-F238E27FC236}">
                  <a16:creationId xmlns:a16="http://schemas.microsoft.com/office/drawing/2014/main" id="{7457526C-1672-456C-B7CA-90354BC5F771}"/>
                </a:ext>
              </a:extLst>
            </p:cNvPr>
            <p:cNvSpPr>
              <a:spLocks noChangeArrowheads="1"/>
            </p:cNvSpPr>
            <p:nvPr/>
          </p:nvSpPr>
          <p:spPr bwMode="auto">
            <a:xfrm>
              <a:off x="1844" y="2463"/>
              <a:ext cx="84" cy="67"/>
            </a:xfrm>
            <a:prstGeom prst="rect">
              <a:avLst/>
            </a:prstGeom>
            <a:noFill/>
            <a:ln w="18360" cap="flat">
              <a:solidFill>
                <a:srgbClr val="808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6572" name="Rectangle 12">
              <a:extLst>
                <a:ext uri="{FF2B5EF4-FFF2-40B4-BE49-F238E27FC236}">
                  <a16:creationId xmlns:a16="http://schemas.microsoft.com/office/drawing/2014/main" id="{C4FB1301-61C8-4549-BDFE-FE9E4CFB9FF0}"/>
                </a:ext>
              </a:extLst>
            </p:cNvPr>
            <p:cNvSpPr>
              <a:spLocks noChangeArrowheads="1"/>
            </p:cNvSpPr>
            <p:nvPr/>
          </p:nvSpPr>
          <p:spPr bwMode="auto">
            <a:xfrm>
              <a:off x="2253" y="2690"/>
              <a:ext cx="84" cy="67"/>
            </a:xfrm>
            <a:prstGeom prst="rect">
              <a:avLst/>
            </a:prstGeom>
            <a:noFill/>
            <a:ln w="18360" cap="flat">
              <a:solidFill>
                <a:srgbClr val="808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6573" name="Rectangle 13">
              <a:extLst>
                <a:ext uri="{FF2B5EF4-FFF2-40B4-BE49-F238E27FC236}">
                  <a16:creationId xmlns:a16="http://schemas.microsoft.com/office/drawing/2014/main" id="{9A3C4B48-22B0-43AF-A75B-5982EA1DDCDC}"/>
                </a:ext>
              </a:extLst>
            </p:cNvPr>
            <p:cNvSpPr>
              <a:spLocks noChangeArrowheads="1"/>
            </p:cNvSpPr>
            <p:nvPr/>
          </p:nvSpPr>
          <p:spPr bwMode="auto">
            <a:xfrm>
              <a:off x="1822" y="3098"/>
              <a:ext cx="84" cy="67"/>
            </a:xfrm>
            <a:prstGeom prst="rect">
              <a:avLst/>
            </a:prstGeom>
            <a:noFill/>
            <a:ln w="18360" cap="flat">
              <a:solidFill>
                <a:srgbClr val="808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6574" name="Rectangle 14">
              <a:extLst>
                <a:ext uri="{FF2B5EF4-FFF2-40B4-BE49-F238E27FC236}">
                  <a16:creationId xmlns:a16="http://schemas.microsoft.com/office/drawing/2014/main" id="{39862EC4-D950-4AF0-8B3D-46C15805A26C}"/>
                </a:ext>
              </a:extLst>
            </p:cNvPr>
            <p:cNvSpPr>
              <a:spLocks noChangeArrowheads="1"/>
            </p:cNvSpPr>
            <p:nvPr/>
          </p:nvSpPr>
          <p:spPr bwMode="auto">
            <a:xfrm>
              <a:off x="2502" y="3234"/>
              <a:ext cx="84" cy="67"/>
            </a:xfrm>
            <a:prstGeom prst="rect">
              <a:avLst/>
            </a:prstGeom>
            <a:noFill/>
            <a:ln w="18360" cap="flat">
              <a:solidFill>
                <a:srgbClr val="808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6575" name="Rectangle 15">
              <a:extLst>
                <a:ext uri="{FF2B5EF4-FFF2-40B4-BE49-F238E27FC236}">
                  <a16:creationId xmlns:a16="http://schemas.microsoft.com/office/drawing/2014/main" id="{DE798FC7-4B49-453D-BA6D-3BE930DE3B46}"/>
                </a:ext>
              </a:extLst>
            </p:cNvPr>
            <p:cNvSpPr>
              <a:spLocks noChangeArrowheads="1"/>
            </p:cNvSpPr>
            <p:nvPr/>
          </p:nvSpPr>
          <p:spPr bwMode="auto">
            <a:xfrm>
              <a:off x="2729" y="2327"/>
              <a:ext cx="84" cy="67"/>
            </a:xfrm>
            <a:prstGeom prst="rect">
              <a:avLst/>
            </a:prstGeom>
            <a:noFill/>
            <a:ln w="18360" cap="flat">
              <a:solidFill>
                <a:srgbClr val="808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6576" name="Rectangle 16">
              <a:extLst>
                <a:ext uri="{FF2B5EF4-FFF2-40B4-BE49-F238E27FC236}">
                  <a16:creationId xmlns:a16="http://schemas.microsoft.com/office/drawing/2014/main" id="{80EB5604-7702-45D5-A6F3-E3594821BAF5}"/>
                </a:ext>
              </a:extLst>
            </p:cNvPr>
            <p:cNvSpPr>
              <a:spLocks noChangeArrowheads="1"/>
            </p:cNvSpPr>
            <p:nvPr/>
          </p:nvSpPr>
          <p:spPr bwMode="auto">
            <a:xfrm>
              <a:off x="2819" y="2826"/>
              <a:ext cx="84" cy="67"/>
            </a:xfrm>
            <a:prstGeom prst="rect">
              <a:avLst/>
            </a:prstGeom>
            <a:noFill/>
            <a:ln w="18360" cap="flat">
              <a:solidFill>
                <a:srgbClr val="808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6577" name="Rectangle 17">
              <a:extLst>
                <a:ext uri="{FF2B5EF4-FFF2-40B4-BE49-F238E27FC236}">
                  <a16:creationId xmlns:a16="http://schemas.microsoft.com/office/drawing/2014/main" id="{5A7B6287-6B2B-488A-9C27-A3231AC25063}"/>
                </a:ext>
              </a:extLst>
            </p:cNvPr>
            <p:cNvSpPr>
              <a:spLocks noChangeArrowheads="1"/>
            </p:cNvSpPr>
            <p:nvPr/>
          </p:nvSpPr>
          <p:spPr bwMode="auto">
            <a:xfrm>
              <a:off x="3273" y="3234"/>
              <a:ext cx="84" cy="67"/>
            </a:xfrm>
            <a:prstGeom prst="rect">
              <a:avLst/>
            </a:prstGeom>
            <a:noFill/>
            <a:ln w="18360" cap="flat">
              <a:solidFill>
                <a:srgbClr val="808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6578" name="Oval 18">
              <a:extLst>
                <a:ext uri="{FF2B5EF4-FFF2-40B4-BE49-F238E27FC236}">
                  <a16:creationId xmlns:a16="http://schemas.microsoft.com/office/drawing/2014/main" id="{A348F552-7A07-4334-BB4A-FD0F8860E76E}"/>
                </a:ext>
              </a:extLst>
            </p:cNvPr>
            <p:cNvSpPr>
              <a:spLocks noChangeArrowheads="1"/>
            </p:cNvSpPr>
            <p:nvPr/>
          </p:nvSpPr>
          <p:spPr bwMode="auto">
            <a:xfrm>
              <a:off x="2932" y="1167"/>
              <a:ext cx="67" cy="76"/>
            </a:xfrm>
            <a:prstGeom prst="ellipse">
              <a:avLst/>
            </a:prstGeom>
            <a:noFill/>
            <a:ln w="18360" cap="flat">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6579" name="Oval 19">
              <a:extLst>
                <a:ext uri="{FF2B5EF4-FFF2-40B4-BE49-F238E27FC236}">
                  <a16:creationId xmlns:a16="http://schemas.microsoft.com/office/drawing/2014/main" id="{0E1FEF52-8778-492E-81E2-B8890BB182DB}"/>
                </a:ext>
              </a:extLst>
            </p:cNvPr>
            <p:cNvSpPr>
              <a:spLocks noChangeArrowheads="1"/>
            </p:cNvSpPr>
            <p:nvPr/>
          </p:nvSpPr>
          <p:spPr bwMode="auto">
            <a:xfrm>
              <a:off x="3431" y="1394"/>
              <a:ext cx="67" cy="76"/>
            </a:xfrm>
            <a:prstGeom prst="ellipse">
              <a:avLst/>
            </a:prstGeom>
            <a:noFill/>
            <a:ln w="18360" cap="flat">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6580" name="Oval 20">
              <a:extLst>
                <a:ext uri="{FF2B5EF4-FFF2-40B4-BE49-F238E27FC236}">
                  <a16:creationId xmlns:a16="http://schemas.microsoft.com/office/drawing/2014/main" id="{F33DEB17-423F-4070-9677-520034CB488F}"/>
                </a:ext>
              </a:extLst>
            </p:cNvPr>
            <p:cNvSpPr>
              <a:spLocks noChangeArrowheads="1"/>
            </p:cNvSpPr>
            <p:nvPr/>
          </p:nvSpPr>
          <p:spPr bwMode="auto">
            <a:xfrm>
              <a:off x="3204" y="1916"/>
              <a:ext cx="67" cy="76"/>
            </a:xfrm>
            <a:prstGeom prst="ellipse">
              <a:avLst/>
            </a:prstGeom>
            <a:noFill/>
            <a:ln w="18360" cap="flat">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6581" name="Oval 21">
              <a:extLst>
                <a:ext uri="{FF2B5EF4-FFF2-40B4-BE49-F238E27FC236}">
                  <a16:creationId xmlns:a16="http://schemas.microsoft.com/office/drawing/2014/main" id="{29E549A7-B5A1-4F55-A020-C34D3006D740}"/>
                </a:ext>
              </a:extLst>
            </p:cNvPr>
            <p:cNvSpPr>
              <a:spLocks noChangeArrowheads="1"/>
            </p:cNvSpPr>
            <p:nvPr/>
          </p:nvSpPr>
          <p:spPr bwMode="auto">
            <a:xfrm>
              <a:off x="3635" y="1054"/>
              <a:ext cx="67" cy="76"/>
            </a:xfrm>
            <a:prstGeom prst="ellipse">
              <a:avLst/>
            </a:prstGeom>
            <a:noFill/>
            <a:ln w="18360" cap="flat">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6582" name="Oval 22">
              <a:extLst>
                <a:ext uri="{FF2B5EF4-FFF2-40B4-BE49-F238E27FC236}">
                  <a16:creationId xmlns:a16="http://schemas.microsoft.com/office/drawing/2014/main" id="{BA9662AE-ADA6-4B5F-B42F-DB854FB781D6}"/>
                </a:ext>
              </a:extLst>
            </p:cNvPr>
            <p:cNvSpPr>
              <a:spLocks noChangeArrowheads="1"/>
            </p:cNvSpPr>
            <p:nvPr/>
          </p:nvSpPr>
          <p:spPr bwMode="auto">
            <a:xfrm>
              <a:off x="4043" y="1213"/>
              <a:ext cx="67" cy="76"/>
            </a:xfrm>
            <a:prstGeom prst="ellipse">
              <a:avLst/>
            </a:prstGeom>
            <a:noFill/>
            <a:ln w="18360" cap="flat">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6583" name="Oval 23">
              <a:extLst>
                <a:ext uri="{FF2B5EF4-FFF2-40B4-BE49-F238E27FC236}">
                  <a16:creationId xmlns:a16="http://schemas.microsoft.com/office/drawing/2014/main" id="{8F8F2B9F-804C-4355-9F0D-01D374FA4626}"/>
                </a:ext>
              </a:extLst>
            </p:cNvPr>
            <p:cNvSpPr>
              <a:spLocks noChangeArrowheads="1"/>
            </p:cNvSpPr>
            <p:nvPr/>
          </p:nvSpPr>
          <p:spPr bwMode="auto">
            <a:xfrm>
              <a:off x="3907" y="1689"/>
              <a:ext cx="67" cy="76"/>
            </a:xfrm>
            <a:prstGeom prst="ellipse">
              <a:avLst/>
            </a:prstGeom>
            <a:noFill/>
            <a:ln w="18360" cap="flat">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6584" name="Oval 24">
              <a:extLst>
                <a:ext uri="{FF2B5EF4-FFF2-40B4-BE49-F238E27FC236}">
                  <a16:creationId xmlns:a16="http://schemas.microsoft.com/office/drawing/2014/main" id="{7EF2E2E8-7390-4452-B873-011B0BF0F3ED}"/>
                </a:ext>
              </a:extLst>
            </p:cNvPr>
            <p:cNvSpPr>
              <a:spLocks noChangeArrowheads="1"/>
            </p:cNvSpPr>
            <p:nvPr/>
          </p:nvSpPr>
          <p:spPr bwMode="auto">
            <a:xfrm>
              <a:off x="4043" y="2210"/>
              <a:ext cx="67" cy="76"/>
            </a:xfrm>
            <a:prstGeom prst="ellipse">
              <a:avLst/>
            </a:prstGeom>
            <a:noFill/>
            <a:ln w="18360" cap="flat">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2" name="Line 20">
            <a:extLst>
              <a:ext uri="{FF2B5EF4-FFF2-40B4-BE49-F238E27FC236}">
                <a16:creationId xmlns:a16="http://schemas.microsoft.com/office/drawing/2014/main" id="{5226ACBF-2461-783B-3B77-686C8776CF53}"/>
              </a:ext>
            </a:extLst>
          </p:cNvPr>
          <p:cNvSpPr>
            <a:spLocks noChangeShapeType="1"/>
          </p:cNvSpPr>
          <p:nvPr/>
        </p:nvSpPr>
        <p:spPr bwMode="auto">
          <a:xfrm>
            <a:off x="2663825" y="1406525"/>
            <a:ext cx="4244975" cy="4083050"/>
          </a:xfrm>
          <a:prstGeom prst="line">
            <a:avLst/>
          </a:prstGeom>
          <a:noFill/>
          <a:ln w="18360" cap="flat">
            <a:solidFill>
              <a:srgbClr val="FF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afterEffect">
                                  <p:stCondLst>
                                    <p:cond delay="500"/>
                                  </p:stCondLst>
                                  <p:childTnLst>
                                    <p:set>
                                      <p:cBhvr additive="repl">
                                        <p:cTn id="6" dur="1" fill="hold">
                                          <p:stCondLst>
                                            <p:cond delay="499"/>
                                          </p:stCondLst>
                                        </p:cTn>
                                        <p:tgtEl>
                                          <p:spTgt spid="66564"/>
                                        </p:tgtEl>
                                        <p:attrNameLst>
                                          <p:attrName>style.visibility</p:attrName>
                                        </p:attrNameLst>
                                      </p:cBhvr>
                                      <p:to>
                                        <p:strVal val="visible"/>
                                      </p:to>
                                    </p:set>
                                  </p:childTnLst>
                                </p:cTn>
                              </p:par>
                            </p:childTnLst>
                          </p:cTn>
                        </p:par>
                        <p:par>
                          <p:cTn id="7" fill="hold" nodeType="afterGroup">
                            <p:stCondLst>
                              <p:cond delay="1000"/>
                            </p:stCondLst>
                            <p:childTnLst>
                              <p:par>
                                <p:cTn id="8" presetID="1" presetClass="entr" fill="hold" nodeType="afterEffect">
                                  <p:stCondLst>
                                    <p:cond delay="500"/>
                                  </p:stCondLst>
                                  <p:childTnLst>
                                    <p:set>
                                      <p:cBhvr additive="repl">
                                        <p:cTn id="9" dur="1" fill="hold">
                                          <p:stCondLst>
                                            <p:cond delay="499"/>
                                          </p:stCondLst>
                                        </p:cTn>
                                        <p:tgtEl>
                                          <p:spTgt spid="66565"/>
                                        </p:tgtEl>
                                        <p:attrNameLst>
                                          <p:attrName>style.visibility</p:attrName>
                                        </p:attrNameLst>
                                      </p:cBhvr>
                                      <p:to>
                                        <p:strVal val="visible"/>
                                      </p:to>
                                    </p:set>
                                  </p:childTnLst>
                                </p:cTn>
                              </p:par>
                            </p:childTnLst>
                          </p:cTn>
                        </p:par>
                        <p:par>
                          <p:cTn id="10" fill="hold" nodeType="afterGroup">
                            <p:stCondLst>
                              <p:cond delay="2000"/>
                            </p:stCondLst>
                            <p:childTnLst>
                              <p:par>
                                <p:cTn id="11" presetID="1" presetClass="entr" fill="hold" nodeType="afterEffect">
                                  <p:stCondLst>
                                    <p:cond delay="500"/>
                                  </p:stCondLst>
                                  <p:childTnLst>
                                    <p:set>
                                      <p:cBhvr additive="repl">
                                        <p:cTn id="12" dur="1" fill="hold">
                                          <p:stCondLst>
                                            <p:cond delay="499"/>
                                          </p:stCondLst>
                                        </p:cTn>
                                        <p:tgtEl>
                                          <p:spTgt spid="66566"/>
                                        </p:tgtEl>
                                        <p:attrNameLst>
                                          <p:attrName>style.visibility</p:attrName>
                                        </p:attrNameLst>
                                      </p:cBhvr>
                                      <p:to>
                                        <p:strVal val="visible"/>
                                      </p:to>
                                    </p:set>
                                  </p:childTnLst>
                                </p:cTn>
                              </p:par>
                            </p:childTnLst>
                          </p:cTn>
                        </p:par>
                        <p:par>
                          <p:cTn id="13" fill="hold" nodeType="afterGroup">
                            <p:stCondLst>
                              <p:cond delay="3000"/>
                            </p:stCondLst>
                            <p:childTnLst>
                              <p:par>
                                <p:cTn id="14" presetID="1" presetClass="entr" fill="hold" nodeType="afterEffect">
                                  <p:stCondLst>
                                    <p:cond delay="500"/>
                                  </p:stCondLst>
                                  <p:childTnLst>
                                    <p:set>
                                      <p:cBhvr additive="repl">
                                        <p:cTn id="15" dur="1" fill="hold">
                                          <p:stCondLst>
                                            <p:cond delay="499"/>
                                          </p:stCondLst>
                                        </p:cTn>
                                        <p:tgtEl>
                                          <p:spTgt spid="66563"/>
                                        </p:tgtEl>
                                        <p:attrNameLst>
                                          <p:attrName>style.visibility</p:attrName>
                                        </p:attrNameLst>
                                      </p:cBhvr>
                                      <p:to>
                                        <p:strVal val="visible"/>
                                      </p:to>
                                    </p:set>
                                  </p:childTnLst>
                                </p:cTn>
                              </p:par>
                            </p:childTnLst>
                          </p:cTn>
                        </p:par>
                        <p:par>
                          <p:cTn id="16" fill="hold" nodeType="afterGroup">
                            <p:stCondLst>
                              <p:cond delay="4000"/>
                            </p:stCondLst>
                            <p:childTnLst>
                              <p:par>
                                <p:cTn id="17" presetID="1" presetClass="entr" fill="hold" nodeType="afterEffect">
                                  <p:stCondLst>
                                    <p:cond delay="500"/>
                                  </p:stCondLst>
                                  <p:childTnLst>
                                    <p:set>
                                      <p:cBhvr additive="repl">
                                        <p:cTn id="18" dur="1" fill="hold">
                                          <p:stCondLst>
                                            <p:cond delay="499"/>
                                          </p:stCondLst>
                                        </p:cTn>
                                        <p:tgtEl>
                                          <p:spTgt spid="665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a:extLst>
              <a:ext uri="{FF2B5EF4-FFF2-40B4-BE49-F238E27FC236}">
                <a16:creationId xmlns:a16="http://schemas.microsoft.com/office/drawing/2014/main" id="{70E5CFED-2596-4211-90BA-C42832A06437}"/>
              </a:ext>
            </a:extLst>
          </p:cNvPr>
          <p:cNvSpPr>
            <a:spLocks noGrp="1" noChangeArrowheads="1"/>
          </p:cNvSpPr>
          <p:nvPr>
            <p:ph type="title"/>
          </p:nvPr>
        </p:nvSpPr>
        <p:spPr/>
        <p:txBody>
          <a:bodyPr/>
          <a:lstStyle/>
          <a:p>
            <a:r>
              <a:rPr lang="en-US" altLang="en-US"/>
              <a:t>Ordered Rule Set vs. Voting</a:t>
            </a:r>
          </a:p>
        </p:txBody>
      </p:sp>
      <p:sp>
        <p:nvSpPr>
          <p:cNvPr id="9218" name="Rectangle 2">
            <a:extLst>
              <a:ext uri="{FF2B5EF4-FFF2-40B4-BE49-F238E27FC236}">
                <a16:creationId xmlns:a16="http://schemas.microsoft.com/office/drawing/2014/main" id="{F518131B-AF81-4DDC-BDF2-852066355663}"/>
              </a:ext>
            </a:extLst>
          </p:cNvPr>
          <p:cNvSpPr>
            <a:spLocks noGrp="1" noChangeArrowheads="1"/>
          </p:cNvSpPr>
          <p:nvPr>
            <p:ph idx="1"/>
          </p:nvPr>
        </p:nvSpPr>
        <p:spPr>
          <a:xfrm>
            <a:off x="611187" y="1584323"/>
            <a:ext cx="7886700" cy="4908551"/>
          </a:xfrm>
        </p:spPr>
        <p:txBody>
          <a:bodyPr>
            <a:normAutofit fontScale="92500" lnSpcReduction="10000"/>
          </a:bodyPr>
          <a:lstStyle/>
          <a:p>
            <a:r>
              <a:rPr lang="en-US" altLang="en-US" dirty="0"/>
              <a:t>Rules are rank ordered according to their priority</a:t>
            </a:r>
          </a:p>
          <a:p>
            <a:pPr lvl="1"/>
            <a:r>
              <a:rPr lang="en-US" altLang="en-US" dirty="0"/>
              <a:t>An ordered rule set is known as a decision list</a:t>
            </a:r>
          </a:p>
          <a:p>
            <a:r>
              <a:rPr lang="en-US" altLang="en-US" dirty="0"/>
              <a:t>When a test record is presented to the classifier </a:t>
            </a:r>
          </a:p>
          <a:p>
            <a:pPr lvl="1"/>
            <a:r>
              <a:rPr lang="en-US" altLang="en-US" dirty="0"/>
              <a:t>It is assigned to the class label of the highest ranked rule it has triggered (R3 is selected below -&gt; Amphibians)</a:t>
            </a:r>
          </a:p>
          <a:p>
            <a:pPr lvl="1"/>
            <a:r>
              <a:rPr lang="en-US" altLang="en-US" dirty="0"/>
              <a:t>If none of the rules fired, it is assigned to the default class</a:t>
            </a:r>
          </a:p>
          <a:p>
            <a:pPr lvl="1"/>
            <a:endParaRPr lang="en-US" altLang="en-US" dirty="0"/>
          </a:p>
          <a:p>
            <a:pPr lvl="1"/>
            <a:endParaRPr lang="en-US" altLang="en-US" dirty="0"/>
          </a:p>
          <a:p>
            <a:pPr lvl="1"/>
            <a:endParaRPr lang="en-US" altLang="en-US" dirty="0"/>
          </a:p>
          <a:p>
            <a:pPr lvl="1"/>
            <a:endParaRPr lang="en-US" altLang="en-US" dirty="0"/>
          </a:p>
          <a:p>
            <a:pPr lvl="1"/>
            <a:endParaRPr lang="en-US" altLang="en-US" dirty="0"/>
          </a:p>
          <a:p>
            <a:pPr lvl="1"/>
            <a:endParaRPr lang="en-US" altLang="en-US" dirty="0"/>
          </a:p>
          <a:p>
            <a:pPr lvl="1"/>
            <a:endParaRPr lang="en-US" altLang="en-US" dirty="0"/>
          </a:p>
          <a:p>
            <a:pPr lvl="1"/>
            <a:endParaRPr lang="en-US" altLang="en-US" dirty="0"/>
          </a:p>
          <a:p>
            <a:endParaRPr lang="en-US" altLang="en-US" dirty="0"/>
          </a:p>
          <a:p>
            <a:endParaRPr lang="en-US" altLang="en-US" dirty="0"/>
          </a:p>
          <a:p>
            <a:r>
              <a:rPr lang="en-US" altLang="en-US" dirty="0"/>
              <a:t>Alternative: (weighted) voting by all matching rules (-&gt; Amphibians)</a:t>
            </a:r>
          </a:p>
        </p:txBody>
      </p:sp>
      <p:sp>
        <p:nvSpPr>
          <p:cNvPr id="9219" name="Rectangle 3">
            <a:extLst>
              <a:ext uri="{FF2B5EF4-FFF2-40B4-BE49-F238E27FC236}">
                <a16:creationId xmlns:a16="http://schemas.microsoft.com/office/drawing/2014/main" id="{D683A57F-B022-43B3-884F-D016F48FF6BF}"/>
              </a:ext>
            </a:extLst>
          </p:cNvPr>
          <p:cNvSpPr>
            <a:spLocks noChangeArrowheads="1"/>
          </p:cNvSpPr>
          <p:nvPr/>
        </p:nvSpPr>
        <p:spPr bwMode="auto">
          <a:xfrm>
            <a:off x="1364457" y="3200401"/>
            <a:ext cx="5483224" cy="1648622"/>
          </a:xfrm>
          <a:prstGeom prst="rect">
            <a:avLst/>
          </a:prstGeom>
          <a:noFill/>
          <a:ln w="12600" cap="flat">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360" tIns="44280" rIns="90360" bIns="44280"/>
          <a:lstStyle>
            <a:lvl1pPr marL="292100" indent="-29051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225"/>
              </a:spcBef>
              <a:spcAft>
                <a:spcPts val="400"/>
              </a:spcAft>
              <a:buClrTx/>
              <a:buSzPct val="75000"/>
              <a:buFontTx/>
              <a:buNone/>
            </a:pPr>
            <a:r>
              <a:rPr lang="en-US" altLang="en-US" sz="1600" dirty="0">
                <a:latin typeface="Arial" panose="020B0604020202020204" pitchFamily="34" charset="0"/>
              </a:rPr>
              <a:t>R1: (Give Birth = no) </a:t>
            </a:r>
            <a:r>
              <a:rPr lang="en-US" altLang="en-US" sz="1600" dirty="0">
                <a:latin typeface="Symbol" panose="05050102010706020507" pitchFamily="18" charset="2"/>
              </a:rPr>
              <a:t></a:t>
            </a:r>
            <a:r>
              <a:rPr lang="en-US" altLang="en-US" sz="1600" dirty="0">
                <a:latin typeface="Arial" panose="020B0604020202020204" pitchFamily="34" charset="0"/>
              </a:rPr>
              <a:t> (Can Fly = yes) </a:t>
            </a:r>
            <a:r>
              <a:rPr lang="en-US" altLang="en-US" sz="1600" dirty="0">
                <a:latin typeface="Symbol" panose="05050102010706020507" pitchFamily="18" charset="2"/>
              </a:rPr>
              <a:t></a:t>
            </a:r>
            <a:r>
              <a:rPr lang="en-US" altLang="en-US" sz="1600" dirty="0">
                <a:latin typeface="Arial" panose="020B0604020202020204" pitchFamily="34" charset="0"/>
              </a:rPr>
              <a:t> Birds</a:t>
            </a:r>
          </a:p>
          <a:p>
            <a:pPr>
              <a:spcBef>
                <a:spcPts val="225"/>
              </a:spcBef>
              <a:spcAft>
                <a:spcPts val="400"/>
              </a:spcAft>
              <a:buClrTx/>
              <a:buSzPct val="75000"/>
              <a:buFontTx/>
              <a:buNone/>
            </a:pPr>
            <a:r>
              <a:rPr lang="en-US" altLang="en-US" sz="1600" dirty="0">
                <a:latin typeface="Arial" panose="020B0604020202020204" pitchFamily="34" charset="0"/>
              </a:rPr>
              <a:t>R2: (Give Birth = yes) </a:t>
            </a:r>
            <a:r>
              <a:rPr lang="en-US" altLang="en-US" sz="1600" dirty="0">
                <a:latin typeface="Symbol" panose="05050102010706020507" pitchFamily="18" charset="2"/>
              </a:rPr>
              <a:t></a:t>
            </a:r>
            <a:r>
              <a:rPr lang="en-US" altLang="en-US" sz="1600" dirty="0">
                <a:latin typeface="Arial" panose="020B0604020202020204" pitchFamily="34" charset="0"/>
              </a:rPr>
              <a:t> (Blood Type = warm) </a:t>
            </a:r>
            <a:r>
              <a:rPr lang="en-US" altLang="en-US" sz="1600" dirty="0">
                <a:latin typeface="Symbol" panose="05050102010706020507" pitchFamily="18" charset="2"/>
              </a:rPr>
              <a:t></a:t>
            </a:r>
            <a:r>
              <a:rPr lang="en-US" altLang="en-US" sz="1600" dirty="0">
                <a:latin typeface="Arial" panose="020B0604020202020204" pitchFamily="34" charset="0"/>
              </a:rPr>
              <a:t> Mammals</a:t>
            </a:r>
          </a:p>
          <a:p>
            <a:pPr>
              <a:spcBef>
                <a:spcPts val="225"/>
              </a:spcBef>
              <a:spcAft>
                <a:spcPts val="400"/>
              </a:spcAft>
              <a:buClrTx/>
              <a:buSzPct val="75000"/>
              <a:buFontTx/>
              <a:buNone/>
            </a:pPr>
            <a:r>
              <a:rPr lang="en-US" altLang="en-US" sz="1600" dirty="0">
                <a:latin typeface="Arial" panose="020B0604020202020204" pitchFamily="34" charset="0"/>
              </a:rPr>
              <a:t>R3: (Live in Water = sometimes) </a:t>
            </a:r>
            <a:r>
              <a:rPr lang="en-US" altLang="en-US" sz="1600" dirty="0">
                <a:latin typeface="Symbol" panose="05050102010706020507" pitchFamily="18" charset="2"/>
              </a:rPr>
              <a:t></a:t>
            </a:r>
            <a:r>
              <a:rPr lang="en-US" altLang="en-US" sz="1600" dirty="0">
                <a:latin typeface="Arial" panose="020B0604020202020204" pitchFamily="34" charset="0"/>
              </a:rPr>
              <a:t> Amphibians</a:t>
            </a:r>
          </a:p>
          <a:p>
            <a:pPr>
              <a:spcBef>
                <a:spcPts val="225"/>
              </a:spcBef>
              <a:spcAft>
                <a:spcPts val="400"/>
              </a:spcAft>
              <a:buClrTx/>
              <a:buSzPct val="75000"/>
            </a:pPr>
            <a:r>
              <a:rPr lang="en-US" altLang="en-US" sz="1600" dirty="0">
                <a:latin typeface="Arial" panose="020B0604020202020204" pitchFamily="34" charset="0"/>
              </a:rPr>
              <a:t>R4: (Give Birth = no) </a:t>
            </a:r>
            <a:r>
              <a:rPr lang="en-US" altLang="en-US" sz="1600" dirty="0">
                <a:latin typeface="Symbol" panose="05050102010706020507" pitchFamily="18" charset="2"/>
              </a:rPr>
              <a:t></a:t>
            </a:r>
            <a:r>
              <a:rPr lang="en-US" altLang="en-US" sz="1600" dirty="0">
                <a:latin typeface="Arial" panose="020B0604020202020204" pitchFamily="34" charset="0"/>
              </a:rPr>
              <a:t> (Can Fly = no) </a:t>
            </a:r>
            <a:r>
              <a:rPr lang="en-US" altLang="en-US" sz="1600" dirty="0">
                <a:latin typeface="Symbol" panose="05050102010706020507" pitchFamily="18" charset="2"/>
              </a:rPr>
              <a:t></a:t>
            </a:r>
            <a:r>
              <a:rPr lang="en-US" altLang="en-US" sz="1600" dirty="0">
                <a:latin typeface="Arial" panose="020B0604020202020204" pitchFamily="34" charset="0"/>
              </a:rPr>
              <a:t> Reptiles</a:t>
            </a:r>
          </a:p>
          <a:p>
            <a:pPr>
              <a:spcBef>
                <a:spcPts val="225"/>
              </a:spcBef>
              <a:spcAft>
                <a:spcPts val="400"/>
              </a:spcAft>
              <a:buClrTx/>
              <a:buSzPct val="75000"/>
            </a:pPr>
            <a:r>
              <a:rPr lang="en-US" altLang="en-US" sz="1600" dirty="0">
                <a:latin typeface="Arial" panose="020B0604020202020204" pitchFamily="34" charset="0"/>
              </a:rPr>
              <a:t>R5: (Give Birth = no) </a:t>
            </a:r>
            <a:r>
              <a:rPr lang="en-US" altLang="en-US" sz="1600" dirty="0">
                <a:latin typeface="Symbol" panose="05050102010706020507" pitchFamily="18" charset="2"/>
              </a:rPr>
              <a:t></a:t>
            </a:r>
            <a:r>
              <a:rPr lang="en-US" altLang="en-US" sz="1600" dirty="0">
                <a:latin typeface="Arial" panose="020B0604020202020204" pitchFamily="34" charset="0"/>
              </a:rPr>
              <a:t> Amphibians</a:t>
            </a:r>
          </a:p>
          <a:p>
            <a:pPr>
              <a:spcBef>
                <a:spcPts val="225"/>
              </a:spcBef>
              <a:spcAft>
                <a:spcPts val="400"/>
              </a:spcAft>
              <a:buClrTx/>
              <a:buSzPct val="75000"/>
              <a:buFontTx/>
              <a:buNone/>
            </a:pPr>
            <a:r>
              <a:rPr lang="en-US" altLang="en-US" sz="1600" dirty="0">
                <a:latin typeface="Arial" panose="020B0604020202020204" pitchFamily="34" charset="0"/>
              </a:rPr>
              <a:t> </a:t>
            </a:r>
          </a:p>
        </p:txBody>
      </p:sp>
      <p:grpSp>
        <p:nvGrpSpPr>
          <p:cNvPr id="9220" name="Group 4">
            <a:extLst>
              <a:ext uri="{FF2B5EF4-FFF2-40B4-BE49-F238E27FC236}">
                <a16:creationId xmlns:a16="http://schemas.microsoft.com/office/drawing/2014/main" id="{7A9E0F46-E81E-43E4-B895-F2CD30C5D316}"/>
              </a:ext>
            </a:extLst>
          </p:cNvPr>
          <p:cNvGrpSpPr>
            <a:grpSpLocks/>
          </p:cNvGrpSpPr>
          <p:nvPr/>
        </p:nvGrpSpPr>
        <p:grpSpPr bwMode="auto">
          <a:xfrm>
            <a:off x="533400" y="5230019"/>
            <a:ext cx="7999413" cy="458787"/>
            <a:chOff x="384" y="3127"/>
            <a:chExt cx="5039" cy="289"/>
          </a:xfrm>
        </p:grpSpPr>
        <p:pic>
          <p:nvPicPr>
            <p:cNvPr id="9221" name="Picture 5">
              <a:extLst>
                <a:ext uri="{FF2B5EF4-FFF2-40B4-BE49-F238E27FC236}">
                  <a16:creationId xmlns:a16="http://schemas.microsoft.com/office/drawing/2014/main" id="{7ECF6161-09D1-4CCE-B514-DB62F717D8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 y="3127"/>
              <a:ext cx="5039" cy="28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8360"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22" name="Text Box 6">
              <a:extLst>
                <a:ext uri="{FF2B5EF4-FFF2-40B4-BE49-F238E27FC236}">
                  <a16:creationId xmlns:a16="http://schemas.microsoft.com/office/drawing/2014/main" id="{9682351A-87CF-4E02-A7E0-7EE2BCBFAD08}"/>
                </a:ext>
              </a:extLst>
            </p:cNvPr>
            <p:cNvSpPr txBox="1">
              <a:spLocks noChangeArrowheads="1"/>
            </p:cNvSpPr>
            <p:nvPr/>
          </p:nvSpPr>
          <p:spPr bwMode="auto">
            <a:xfrm>
              <a:off x="384" y="3127"/>
              <a:ext cx="5039" cy="2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9223" name="Line 7">
            <a:extLst>
              <a:ext uri="{FF2B5EF4-FFF2-40B4-BE49-F238E27FC236}">
                <a16:creationId xmlns:a16="http://schemas.microsoft.com/office/drawing/2014/main" id="{66806E1A-094A-484D-827A-BFFFE6DA8A2E}"/>
              </a:ext>
            </a:extLst>
          </p:cNvPr>
          <p:cNvSpPr>
            <a:spLocks noChangeShapeType="1"/>
          </p:cNvSpPr>
          <p:nvPr/>
        </p:nvSpPr>
        <p:spPr bwMode="auto">
          <a:xfrm flipH="1">
            <a:off x="760413" y="4471194"/>
            <a:ext cx="536575" cy="1587"/>
          </a:xfrm>
          <a:prstGeom prst="line">
            <a:avLst/>
          </a:prstGeom>
          <a:noFill/>
          <a:ln w="1260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9224" name="Line 8">
            <a:extLst>
              <a:ext uri="{FF2B5EF4-FFF2-40B4-BE49-F238E27FC236}">
                <a16:creationId xmlns:a16="http://schemas.microsoft.com/office/drawing/2014/main" id="{83903B49-E2E7-44C7-B3D5-46E635574313}"/>
              </a:ext>
            </a:extLst>
          </p:cNvPr>
          <p:cNvSpPr>
            <a:spLocks noChangeShapeType="1"/>
          </p:cNvSpPr>
          <p:nvPr/>
        </p:nvSpPr>
        <p:spPr bwMode="auto">
          <a:xfrm>
            <a:off x="762000" y="4471194"/>
            <a:ext cx="1588" cy="762000"/>
          </a:xfrm>
          <a:prstGeom prst="line">
            <a:avLst/>
          </a:prstGeom>
          <a:noFill/>
          <a:ln w="12600" cap="flat">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9225" name="Line 9">
            <a:extLst>
              <a:ext uri="{FF2B5EF4-FFF2-40B4-BE49-F238E27FC236}">
                <a16:creationId xmlns:a16="http://schemas.microsoft.com/office/drawing/2014/main" id="{7BCFCA0B-559F-435D-979E-F400BD2EB8AB}"/>
              </a:ext>
            </a:extLst>
          </p:cNvPr>
          <p:cNvSpPr>
            <a:spLocks noChangeShapeType="1"/>
          </p:cNvSpPr>
          <p:nvPr/>
        </p:nvSpPr>
        <p:spPr bwMode="auto">
          <a:xfrm flipH="1">
            <a:off x="989013" y="4852194"/>
            <a:ext cx="307975" cy="1587"/>
          </a:xfrm>
          <a:prstGeom prst="line">
            <a:avLst/>
          </a:prstGeom>
          <a:noFill/>
          <a:ln w="1260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9226" name="Line 10">
            <a:extLst>
              <a:ext uri="{FF2B5EF4-FFF2-40B4-BE49-F238E27FC236}">
                <a16:creationId xmlns:a16="http://schemas.microsoft.com/office/drawing/2014/main" id="{04CFF684-BE68-40D5-81EB-700009018DC7}"/>
              </a:ext>
            </a:extLst>
          </p:cNvPr>
          <p:cNvSpPr>
            <a:spLocks noChangeShapeType="1"/>
          </p:cNvSpPr>
          <p:nvPr/>
        </p:nvSpPr>
        <p:spPr bwMode="auto">
          <a:xfrm>
            <a:off x="990600" y="4852194"/>
            <a:ext cx="1588" cy="381000"/>
          </a:xfrm>
          <a:prstGeom prst="line">
            <a:avLst/>
          </a:prstGeom>
          <a:noFill/>
          <a:ln w="12600" cap="flat">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 name="TextBox 4">
            <a:extLst>
              <a:ext uri="{FF2B5EF4-FFF2-40B4-BE49-F238E27FC236}">
                <a16:creationId xmlns:a16="http://schemas.microsoft.com/office/drawing/2014/main" id="{8E082DDF-5744-4ED8-7320-43745AA07346}"/>
              </a:ext>
            </a:extLst>
          </p:cNvPr>
          <p:cNvSpPr txBox="1"/>
          <p:nvPr/>
        </p:nvSpPr>
        <p:spPr>
          <a:xfrm>
            <a:off x="5781227" y="4653438"/>
            <a:ext cx="1219200" cy="338554"/>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r>
              <a:rPr lang="en-US" altLang="en-US" sz="1600" dirty="0">
                <a:solidFill>
                  <a:schemeClr val="bg1"/>
                </a:solidFill>
                <a:latin typeface="Arial" panose="020B0604020202020204" pitchFamily="34" charset="0"/>
              </a:rPr>
              <a:t>Rule base</a:t>
            </a:r>
            <a:endParaRPr lang="en-US" sz="1600" dirty="0">
              <a:solidFill>
                <a:schemeClr val="bg1"/>
              </a:solidFill>
            </a:endParaRPr>
          </a:p>
        </p:txBody>
      </p:sp>
      <p:sp>
        <p:nvSpPr>
          <p:cNvPr id="3" name="Speech Bubble: Rectangle with Corners Rounded 2">
            <a:extLst>
              <a:ext uri="{FF2B5EF4-FFF2-40B4-BE49-F238E27FC236}">
                <a16:creationId xmlns:a16="http://schemas.microsoft.com/office/drawing/2014/main" id="{6C8882D5-3AD6-F147-1373-1710101C99AD}"/>
              </a:ext>
            </a:extLst>
          </p:cNvPr>
          <p:cNvSpPr/>
          <p:nvPr/>
        </p:nvSpPr>
        <p:spPr>
          <a:xfrm>
            <a:off x="7620000" y="5823741"/>
            <a:ext cx="1447800" cy="804067"/>
          </a:xfrm>
          <a:prstGeom prst="wedgeRoundRectCallout">
            <a:avLst>
              <a:gd name="adj1" fmla="val -26964"/>
              <a:gd name="adj2" fmla="val -89899"/>
              <a:gd name="adj3" fmla="val 16667"/>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800" dirty="0"/>
              <a:t>R3, 4  and 5 cover the observation</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
            <a:extLst>
              <a:ext uri="{FF2B5EF4-FFF2-40B4-BE49-F238E27FC236}">
                <a16:creationId xmlns:a16="http://schemas.microsoft.com/office/drawing/2014/main" id="{F1554BAE-7422-4D25-BAA8-C5F28E5FA1F5}"/>
              </a:ext>
            </a:extLst>
          </p:cNvPr>
          <p:cNvSpPr>
            <a:spLocks noGrp="1" noChangeArrowheads="1"/>
          </p:cNvSpPr>
          <p:nvPr>
            <p:ph type="title"/>
          </p:nvPr>
        </p:nvSpPr>
        <p:spPr/>
        <p:txBody>
          <a:bodyPr/>
          <a:lstStyle/>
          <a:p>
            <a:r>
              <a:rPr lang="en-US" altLang="en-US"/>
              <a:t>Support Vector Machines</a:t>
            </a:r>
          </a:p>
        </p:txBody>
      </p:sp>
      <p:sp>
        <p:nvSpPr>
          <p:cNvPr id="67586" name="Text Box 2">
            <a:extLst>
              <a:ext uri="{FF2B5EF4-FFF2-40B4-BE49-F238E27FC236}">
                <a16:creationId xmlns:a16="http://schemas.microsoft.com/office/drawing/2014/main" id="{E12F88B4-499C-4F79-9DC9-60C4CA47B7B9}"/>
              </a:ext>
            </a:extLst>
          </p:cNvPr>
          <p:cNvSpPr txBox="1">
            <a:spLocks noChangeArrowheads="1"/>
          </p:cNvSpPr>
          <p:nvPr/>
        </p:nvSpPr>
        <p:spPr bwMode="auto">
          <a:xfrm>
            <a:off x="381000" y="5638800"/>
            <a:ext cx="85344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360" tIns="44280" rIns="90360" bIns="44280"/>
          <a:lstStyle>
            <a:lvl1pPr marL="273050" indent="-273050">
              <a:tabLst>
                <a:tab pos="620713" algn="l"/>
                <a:tab pos="1535113" algn="l"/>
                <a:tab pos="2449513" algn="l"/>
                <a:tab pos="3363913" algn="l"/>
                <a:tab pos="4278313" algn="l"/>
                <a:tab pos="5192713" algn="l"/>
                <a:tab pos="6107113" algn="l"/>
                <a:tab pos="7021513" algn="l"/>
                <a:tab pos="7935913" algn="l"/>
                <a:tab pos="8850313" algn="l"/>
                <a:tab pos="9764713" algn="l"/>
              </a:tabLst>
              <a:defRPr sz="2400">
                <a:solidFill>
                  <a:srgbClr val="000000"/>
                </a:solidFill>
                <a:latin typeface="Times New Roman" panose="02020603050405020304" pitchFamily="18" charset="0"/>
                <a:cs typeface="DejaVu Sans" charset="0"/>
              </a:defRPr>
            </a:lvl1pPr>
            <a:lvl2pPr>
              <a:tabLst>
                <a:tab pos="620713" algn="l"/>
                <a:tab pos="1535113" algn="l"/>
                <a:tab pos="2449513" algn="l"/>
                <a:tab pos="3363913" algn="l"/>
                <a:tab pos="4278313" algn="l"/>
                <a:tab pos="5192713" algn="l"/>
                <a:tab pos="6107113" algn="l"/>
                <a:tab pos="7021513" algn="l"/>
                <a:tab pos="7935913" algn="l"/>
                <a:tab pos="8850313" algn="l"/>
                <a:tab pos="9764713" algn="l"/>
              </a:tabLst>
              <a:defRPr sz="2400">
                <a:solidFill>
                  <a:srgbClr val="000000"/>
                </a:solidFill>
                <a:latin typeface="Times New Roman" panose="02020603050405020304" pitchFamily="18" charset="0"/>
                <a:cs typeface="DejaVu Sans" charset="0"/>
              </a:defRPr>
            </a:lvl2pPr>
            <a:lvl3pPr>
              <a:tabLst>
                <a:tab pos="620713" algn="l"/>
                <a:tab pos="1535113" algn="l"/>
                <a:tab pos="2449513" algn="l"/>
                <a:tab pos="3363913" algn="l"/>
                <a:tab pos="4278313" algn="l"/>
                <a:tab pos="5192713" algn="l"/>
                <a:tab pos="6107113" algn="l"/>
                <a:tab pos="7021513" algn="l"/>
                <a:tab pos="7935913" algn="l"/>
                <a:tab pos="8850313" algn="l"/>
                <a:tab pos="9764713" algn="l"/>
              </a:tabLst>
              <a:defRPr sz="2400">
                <a:solidFill>
                  <a:srgbClr val="000000"/>
                </a:solidFill>
                <a:latin typeface="Times New Roman" panose="02020603050405020304" pitchFamily="18" charset="0"/>
                <a:cs typeface="DejaVu Sans" charset="0"/>
              </a:defRPr>
            </a:lvl3pPr>
            <a:lvl4pPr>
              <a:tabLst>
                <a:tab pos="620713" algn="l"/>
                <a:tab pos="1535113" algn="l"/>
                <a:tab pos="2449513" algn="l"/>
                <a:tab pos="3363913" algn="l"/>
                <a:tab pos="4278313" algn="l"/>
                <a:tab pos="5192713" algn="l"/>
                <a:tab pos="6107113" algn="l"/>
                <a:tab pos="7021513" algn="l"/>
                <a:tab pos="7935913" algn="l"/>
                <a:tab pos="8850313" algn="l"/>
                <a:tab pos="9764713" algn="l"/>
              </a:tabLst>
              <a:defRPr sz="2400">
                <a:solidFill>
                  <a:srgbClr val="000000"/>
                </a:solidFill>
                <a:latin typeface="Times New Roman" panose="02020603050405020304" pitchFamily="18" charset="0"/>
                <a:cs typeface="DejaVu Sans" charset="0"/>
              </a:defRPr>
            </a:lvl4pPr>
            <a:lvl5pPr>
              <a:tabLst>
                <a:tab pos="620713" algn="l"/>
                <a:tab pos="1535113" algn="l"/>
                <a:tab pos="2449513" algn="l"/>
                <a:tab pos="3363913" algn="l"/>
                <a:tab pos="4278313" algn="l"/>
                <a:tab pos="5192713" algn="l"/>
                <a:tab pos="6107113" algn="l"/>
                <a:tab pos="7021513" algn="l"/>
                <a:tab pos="7935913" algn="l"/>
                <a:tab pos="8850313" algn="l"/>
                <a:tab pos="9764713"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620713" algn="l"/>
                <a:tab pos="1535113" algn="l"/>
                <a:tab pos="2449513" algn="l"/>
                <a:tab pos="3363913" algn="l"/>
                <a:tab pos="4278313" algn="l"/>
                <a:tab pos="5192713" algn="l"/>
                <a:tab pos="6107113" algn="l"/>
                <a:tab pos="7021513" algn="l"/>
                <a:tab pos="7935913" algn="l"/>
                <a:tab pos="8850313" algn="l"/>
                <a:tab pos="9764713"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620713" algn="l"/>
                <a:tab pos="1535113" algn="l"/>
                <a:tab pos="2449513" algn="l"/>
                <a:tab pos="3363913" algn="l"/>
                <a:tab pos="4278313" algn="l"/>
                <a:tab pos="5192713" algn="l"/>
                <a:tab pos="6107113" algn="l"/>
                <a:tab pos="7021513" algn="l"/>
                <a:tab pos="7935913" algn="l"/>
                <a:tab pos="8850313" algn="l"/>
                <a:tab pos="9764713"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620713" algn="l"/>
                <a:tab pos="1535113" algn="l"/>
                <a:tab pos="2449513" algn="l"/>
                <a:tab pos="3363913" algn="l"/>
                <a:tab pos="4278313" algn="l"/>
                <a:tab pos="5192713" algn="l"/>
                <a:tab pos="6107113" algn="l"/>
                <a:tab pos="7021513" algn="l"/>
                <a:tab pos="7935913" algn="l"/>
                <a:tab pos="8850313" algn="l"/>
                <a:tab pos="9764713"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620713" algn="l"/>
                <a:tab pos="1535113" algn="l"/>
                <a:tab pos="2449513" algn="l"/>
                <a:tab pos="3363913" algn="l"/>
                <a:tab pos="4278313" algn="l"/>
                <a:tab pos="5192713" algn="l"/>
                <a:tab pos="6107113" algn="l"/>
                <a:tab pos="7021513" algn="l"/>
                <a:tab pos="7935913" algn="l"/>
                <a:tab pos="8850313" algn="l"/>
                <a:tab pos="9764713" algn="l"/>
              </a:tabLst>
              <a:defRPr sz="2400">
                <a:solidFill>
                  <a:srgbClr val="000000"/>
                </a:solidFill>
                <a:latin typeface="Times New Roman" panose="02020603050405020304" pitchFamily="18" charset="0"/>
                <a:cs typeface="DejaVu Sans" charset="0"/>
              </a:defRPr>
            </a:lvl9pPr>
          </a:lstStyle>
          <a:p>
            <a:pPr marL="0" indent="0" algn="ctr">
              <a:lnSpc>
                <a:spcPct val="90000"/>
              </a:lnSpc>
              <a:spcBef>
                <a:spcPts val="250"/>
              </a:spcBef>
              <a:spcAft>
                <a:spcPts val="400"/>
              </a:spcAft>
              <a:buClr>
                <a:srgbClr val="0C7B9C"/>
              </a:buClr>
              <a:buSzPct val="150000"/>
            </a:pPr>
            <a:r>
              <a:rPr lang="en-US" altLang="en-US" sz="2000" dirty="0">
                <a:latin typeface="+mn-lt"/>
              </a:rPr>
              <a:t>Which one is better? B1 or B2?</a:t>
            </a:r>
          </a:p>
          <a:p>
            <a:pPr marL="0" indent="0" algn="ctr">
              <a:lnSpc>
                <a:spcPct val="90000"/>
              </a:lnSpc>
              <a:spcBef>
                <a:spcPts val="250"/>
              </a:spcBef>
              <a:spcAft>
                <a:spcPts val="400"/>
              </a:spcAft>
              <a:buClr>
                <a:srgbClr val="0C7B9C"/>
              </a:buClr>
              <a:buSzPct val="150000"/>
            </a:pPr>
            <a:r>
              <a:rPr lang="en-US" altLang="en-US" sz="2000" dirty="0">
                <a:latin typeface="+mn-lt"/>
              </a:rPr>
              <a:t>How do you define better?</a:t>
            </a:r>
          </a:p>
        </p:txBody>
      </p:sp>
      <p:grpSp>
        <p:nvGrpSpPr>
          <p:cNvPr id="67587" name="Group 3">
            <a:extLst>
              <a:ext uri="{FF2B5EF4-FFF2-40B4-BE49-F238E27FC236}">
                <a16:creationId xmlns:a16="http://schemas.microsoft.com/office/drawing/2014/main" id="{FE16500E-76F5-4986-ADDD-760E4615107C}"/>
              </a:ext>
            </a:extLst>
          </p:cNvPr>
          <p:cNvGrpSpPr>
            <a:grpSpLocks/>
          </p:cNvGrpSpPr>
          <p:nvPr/>
        </p:nvGrpSpPr>
        <p:grpSpPr bwMode="auto">
          <a:xfrm>
            <a:off x="2663825" y="1406525"/>
            <a:ext cx="4243388" cy="4081463"/>
            <a:chOff x="1678" y="886"/>
            <a:chExt cx="2673" cy="2571"/>
          </a:xfrm>
        </p:grpSpPr>
        <p:sp>
          <p:nvSpPr>
            <p:cNvPr id="67588" name="Rectangle 4">
              <a:extLst>
                <a:ext uri="{FF2B5EF4-FFF2-40B4-BE49-F238E27FC236}">
                  <a16:creationId xmlns:a16="http://schemas.microsoft.com/office/drawing/2014/main" id="{DA8AAB1F-78A3-4F1F-8D18-C80308941014}"/>
                </a:ext>
              </a:extLst>
            </p:cNvPr>
            <p:cNvSpPr>
              <a:spLocks noChangeArrowheads="1"/>
            </p:cNvSpPr>
            <p:nvPr/>
          </p:nvSpPr>
          <p:spPr bwMode="auto">
            <a:xfrm>
              <a:off x="1678" y="886"/>
              <a:ext cx="2673" cy="2571"/>
            </a:xfrm>
            <a:prstGeom prst="rect">
              <a:avLst/>
            </a:prstGeom>
            <a:noFill/>
            <a:ln w="18360" cap="flat">
              <a:solidFill>
                <a:srgbClr val="808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7589" name="Rectangle 5">
              <a:extLst>
                <a:ext uri="{FF2B5EF4-FFF2-40B4-BE49-F238E27FC236}">
                  <a16:creationId xmlns:a16="http://schemas.microsoft.com/office/drawing/2014/main" id="{74649C93-A7AD-4CC3-B2D1-21370FE99854}"/>
                </a:ext>
              </a:extLst>
            </p:cNvPr>
            <p:cNvSpPr>
              <a:spLocks noChangeArrowheads="1"/>
            </p:cNvSpPr>
            <p:nvPr/>
          </p:nvSpPr>
          <p:spPr bwMode="auto">
            <a:xfrm>
              <a:off x="1867" y="2101"/>
              <a:ext cx="84" cy="67"/>
            </a:xfrm>
            <a:prstGeom prst="rect">
              <a:avLst/>
            </a:prstGeom>
            <a:noFill/>
            <a:ln w="18360" cap="flat">
              <a:solidFill>
                <a:srgbClr val="808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7590" name="Rectangle 6">
              <a:extLst>
                <a:ext uri="{FF2B5EF4-FFF2-40B4-BE49-F238E27FC236}">
                  <a16:creationId xmlns:a16="http://schemas.microsoft.com/office/drawing/2014/main" id="{745E23CB-4ADB-4469-8352-9EFBB62C20A7}"/>
                </a:ext>
              </a:extLst>
            </p:cNvPr>
            <p:cNvSpPr>
              <a:spLocks noChangeArrowheads="1"/>
            </p:cNvSpPr>
            <p:nvPr/>
          </p:nvSpPr>
          <p:spPr bwMode="auto">
            <a:xfrm>
              <a:off x="1844" y="2463"/>
              <a:ext cx="84" cy="67"/>
            </a:xfrm>
            <a:prstGeom prst="rect">
              <a:avLst/>
            </a:prstGeom>
            <a:noFill/>
            <a:ln w="18360" cap="flat">
              <a:solidFill>
                <a:srgbClr val="808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7591" name="Rectangle 7">
              <a:extLst>
                <a:ext uri="{FF2B5EF4-FFF2-40B4-BE49-F238E27FC236}">
                  <a16:creationId xmlns:a16="http://schemas.microsoft.com/office/drawing/2014/main" id="{8345F8AC-5E78-40DE-A9D0-EE1982FFF1D9}"/>
                </a:ext>
              </a:extLst>
            </p:cNvPr>
            <p:cNvSpPr>
              <a:spLocks noChangeArrowheads="1"/>
            </p:cNvSpPr>
            <p:nvPr/>
          </p:nvSpPr>
          <p:spPr bwMode="auto">
            <a:xfrm>
              <a:off x="2253" y="2690"/>
              <a:ext cx="84" cy="67"/>
            </a:xfrm>
            <a:prstGeom prst="rect">
              <a:avLst/>
            </a:prstGeom>
            <a:noFill/>
            <a:ln w="18360" cap="flat">
              <a:solidFill>
                <a:srgbClr val="808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7592" name="Rectangle 8">
              <a:extLst>
                <a:ext uri="{FF2B5EF4-FFF2-40B4-BE49-F238E27FC236}">
                  <a16:creationId xmlns:a16="http://schemas.microsoft.com/office/drawing/2014/main" id="{88D61FC1-80C9-42A4-954F-49DDBAEE9130}"/>
                </a:ext>
              </a:extLst>
            </p:cNvPr>
            <p:cNvSpPr>
              <a:spLocks noChangeArrowheads="1"/>
            </p:cNvSpPr>
            <p:nvPr/>
          </p:nvSpPr>
          <p:spPr bwMode="auto">
            <a:xfrm>
              <a:off x="1822" y="3098"/>
              <a:ext cx="84" cy="67"/>
            </a:xfrm>
            <a:prstGeom prst="rect">
              <a:avLst/>
            </a:prstGeom>
            <a:noFill/>
            <a:ln w="18360" cap="flat">
              <a:solidFill>
                <a:srgbClr val="808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7593" name="Rectangle 9">
              <a:extLst>
                <a:ext uri="{FF2B5EF4-FFF2-40B4-BE49-F238E27FC236}">
                  <a16:creationId xmlns:a16="http://schemas.microsoft.com/office/drawing/2014/main" id="{8E13BDFB-63CB-497A-8748-8522A50576FF}"/>
                </a:ext>
              </a:extLst>
            </p:cNvPr>
            <p:cNvSpPr>
              <a:spLocks noChangeArrowheads="1"/>
            </p:cNvSpPr>
            <p:nvPr/>
          </p:nvSpPr>
          <p:spPr bwMode="auto">
            <a:xfrm>
              <a:off x="2502" y="3234"/>
              <a:ext cx="84" cy="67"/>
            </a:xfrm>
            <a:prstGeom prst="rect">
              <a:avLst/>
            </a:prstGeom>
            <a:noFill/>
            <a:ln w="18360" cap="flat">
              <a:solidFill>
                <a:srgbClr val="808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7594" name="Rectangle 10">
              <a:extLst>
                <a:ext uri="{FF2B5EF4-FFF2-40B4-BE49-F238E27FC236}">
                  <a16:creationId xmlns:a16="http://schemas.microsoft.com/office/drawing/2014/main" id="{A1FF863A-33FC-443E-80D9-FFC3B5BAD0B3}"/>
                </a:ext>
              </a:extLst>
            </p:cNvPr>
            <p:cNvSpPr>
              <a:spLocks noChangeArrowheads="1"/>
            </p:cNvSpPr>
            <p:nvPr/>
          </p:nvSpPr>
          <p:spPr bwMode="auto">
            <a:xfrm>
              <a:off x="2729" y="2327"/>
              <a:ext cx="84" cy="67"/>
            </a:xfrm>
            <a:prstGeom prst="rect">
              <a:avLst/>
            </a:prstGeom>
            <a:noFill/>
            <a:ln w="18360" cap="flat">
              <a:solidFill>
                <a:srgbClr val="808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7595" name="Rectangle 11">
              <a:extLst>
                <a:ext uri="{FF2B5EF4-FFF2-40B4-BE49-F238E27FC236}">
                  <a16:creationId xmlns:a16="http://schemas.microsoft.com/office/drawing/2014/main" id="{D4781EFE-D3D7-4D42-9FE5-38FD3646C4BB}"/>
                </a:ext>
              </a:extLst>
            </p:cNvPr>
            <p:cNvSpPr>
              <a:spLocks noChangeArrowheads="1"/>
            </p:cNvSpPr>
            <p:nvPr/>
          </p:nvSpPr>
          <p:spPr bwMode="auto">
            <a:xfrm>
              <a:off x="2819" y="2826"/>
              <a:ext cx="84" cy="67"/>
            </a:xfrm>
            <a:prstGeom prst="rect">
              <a:avLst/>
            </a:prstGeom>
            <a:noFill/>
            <a:ln w="18360" cap="flat">
              <a:solidFill>
                <a:srgbClr val="808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7596" name="Rectangle 12">
              <a:extLst>
                <a:ext uri="{FF2B5EF4-FFF2-40B4-BE49-F238E27FC236}">
                  <a16:creationId xmlns:a16="http://schemas.microsoft.com/office/drawing/2014/main" id="{6138931A-4DAD-42D8-AC15-6B90064BA0E1}"/>
                </a:ext>
              </a:extLst>
            </p:cNvPr>
            <p:cNvSpPr>
              <a:spLocks noChangeArrowheads="1"/>
            </p:cNvSpPr>
            <p:nvPr/>
          </p:nvSpPr>
          <p:spPr bwMode="auto">
            <a:xfrm>
              <a:off x="3273" y="3234"/>
              <a:ext cx="84" cy="67"/>
            </a:xfrm>
            <a:prstGeom prst="rect">
              <a:avLst/>
            </a:prstGeom>
            <a:noFill/>
            <a:ln w="18360" cap="flat">
              <a:solidFill>
                <a:srgbClr val="808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7597" name="Oval 13">
              <a:extLst>
                <a:ext uri="{FF2B5EF4-FFF2-40B4-BE49-F238E27FC236}">
                  <a16:creationId xmlns:a16="http://schemas.microsoft.com/office/drawing/2014/main" id="{10EEA017-14A9-43EA-8648-98CC4F3D4F99}"/>
                </a:ext>
              </a:extLst>
            </p:cNvPr>
            <p:cNvSpPr>
              <a:spLocks noChangeArrowheads="1"/>
            </p:cNvSpPr>
            <p:nvPr/>
          </p:nvSpPr>
          <p:spPr bwMode="auto">
            <a:xfrm>
              <a:off x="2932" y="1167"/>
              <a:ext cx="67" cy="76"/>
            </a:xfrm>
            <a:prstGeom prst="ellipse">
              <a:avLst/>
            </a:prstGeom>
            <a:noFill/>
            <a:ln w="18360" cap="flat">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7598" name="Oval 14">
              <a:extLst>
                <a:ext uri="{FF2B5EF4-FFF2-40B4-BE49-F238E27FC236}">
                  <a16:creationId xmlns:a16="http://schemas.microsoft.com/office/drawing/2014/main" id="{1E1D2D4D-D708-49A3-9AA3-0E9F478BA2C9}"/>
                </a:ext>
              </a:extLst>
            </p:cNvPr>
            <p:cNvSpPr>
              <a:spLocks noChangeArrowheads="1"/>
            </p:cNvSpPr>
            <p:nvPr/>
          </p:nvSpPr>
          <p:spPr bwMode="auto">
            <a:xfrm>
              <a:off x="3431" y="1394"/>
              <a:ext cx="67" cy="76"/>
            </a:xfrm>
            <a:prstGeom prst="ellipse">
              <a:avLst/>
            </a:prstGeom>
            <a:noFill/>
            <a:ln w="18360" cap="flat">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7599" name="Oval 15">
              <a:extLst>
                <a:ext uri="{FF2B5EF4-FFF2-40B4-BE49-F238E27FC236}">
                  <a16:creationId xmlns:a16="http://schemas.microsoft.com/office/drawing/2014/main" id="{1427656E-94BF-4413-9922-51AD5EAC03EE}"/>
                </a:ext>
              </a:extLst>
            </p:cNvPr>
            <p:cNvSpPr>
              <a:spLocks noChangeArrowheads="1"/>
            </p:cNvSpPr>
            <p:nvPr/>
          </p:nvSpPr>
          <p:spPr bwMode="auto">
            <a:xfrm>
              <a:off x="3204" y="1916"/>
              <a:ext cx="67" cy="76"/>
            </a:xfrm>
            <a:prstGeom prst="ellipse">
              <a:avLst/>
            </a:prstGeom>
            <a:noFill/>
            <a:ln w="18360" cap="flat">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7600" name="Oval 16">
              <a:extLst>
                <a:ext uri="{FF2B5EF4-FFF2-40B4-BE49-F238E27FC236}">
                  <a16:creationId xmlns:a16="http://schemas.microsoft.com/office/drawing/2014/main" id="{86A73DC9-D748-4909-B7F8-8F37F8FD17EA}"/>
                </a:ext>
              </a:extLst>
            </p:cNvPr>
            <p:cNvSpPr>
              <a:spLocks noChangeArrowheads="1"/>
            </p:cNvSpPr>
            <p:nvPr/>
          </p:nvSpPr>
          <p:spPr bwMode="auto">
            <a:xfrm>
              <a:off x="3635" y="1054"/>
              <a:ext cx="67" cy="76"/>
            </a:xfrm>
            <a:prstGeom prst="ellipse">
              <a:avLst/>
            </a:prstGeom>
            <a:noFill/>
            <a:ln w="18360" cap="flat">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7601" name="Oval 17">
              <a:extLst>
                <a:ext uri="{FF2B5EF4-FFF2-40B4-BE49-F238E27FC236}">
                  <a16:creationId xmlns:a16="http://schemas.microsoft.com/office/drawing/2014/main" id="{49068219-4243-4813-9A80-F4A9C301609A}"/>
                </a:ext>
              </a:extLst>
            </p:cNvPr>
            <p:cNvSpPr>
              <a:spLocks noChangeArrowheads="1"/>
            </p:cNvSpPr>
            <p:nvPr/>
          </p:nvSpPr>
          <p:spPr bwMode="auto">
            <a:xfrm>
              <a:off x="4043" y="1213"/>
              <a:ext cx="67" cy="76"/>
            </a:xfrm>
            <a:prstGeom prst="ellipse">
              <a:avLst/>
            </a:prstGeom>
            <a:noFill/>
            <a:ln w="18360" cap="flat">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7602" name="Oval 18">
              <a:extLst>
                <a:ext uri="{FF2B5EF4-FFF2-40B4-BE49-F238E27FC236}">
                  <a16:creationId xmlns:a16="http://schemas.microsoft.com/office/drawing/2014/main" id="{FFE341F9-3484-469F-AE5D-4F3E26C09BE8}"/>
                </a:ext>
              </a:extLst>
            </p:cNvPr>
            <p:cNvSpPr>
              <a:spLocks noChangeArrowheads="1"/>
            </p:cNvSpPr>
            <p:nvPr/>
          </p:nvSpPr>
          <p:spPr bwMode="auto">
            <a:xfrm>
              <a:off x="3907" y="1689"/>
              <a:ext cx="67" cy="76"/>
            </a:xfrm>
            <a:prstGeom prst="ellipse">
              <a:avLst/>
            </a:prstGeom>
            <a:noFill/>
            <a:ln w="18360" cap="flat">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7603" name="Oval 19">
              <a:extLst>
                <a:ext uri="{FF2B5EF4-FFF2-40B4-BE49-F238E27FC236}">
                  <a16:creationId xmlns:a16="http://schemas.microsoft.com/office/drawing/2014/main" id="{C4E6E283-7AF6-4E83-A770-F63D3C0EE275}"/>
                </a:ext>
              </a:extLst>
            </p:cNvPr>
            <p:cNvSpPr>
              <a:spLocks noChangeArrowheads="1"/>
            </p:cNvSpPr>
            <p:nvPr/>
          </p:nvSpPr>
          <p:spPr bwMode="auto">
            <a:xfrm>
              <a:off x="4043" y="2210"/>
              <a:ext cx="67" cy="76"/>
            </a:xfrm>
            <a:prstGeom prst="ellipse">
              <a:avLst/>
            </a:prstGeom>
            <a:noFill/>
            <a:ln w="18360" cap="flat">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67604" name="Line 20">
            <a:extLst>
              <a:ext uri="{FF2B5EF4-FFF2-40B4-BE49-F238E27FC236}">
                <a16:creationId xmlns:a16="http://schemas.microsoft.com/office/drawing/2014/main" id="{1A4E0F8E-C767-41F0-8C1B-DA2BC887B89F}"/>
              </a:ext>
            </a:extLst>
          </p:cNvPr>
          <p:cNvSpPr>
            <a:spLocks noChangeShapeType="1"/>
          </p:cNvSpPr>
          <p:nvPr/>
        </p:nvSpPr>
        <p:spPr bwMode="auto">
          <a:xfrm>
            <a:off x="2663825" y="1406525"/>
            <a:ext cx="4244975" cy="4083050"/>
          </a:xfrm>
          <a:prstGeom prst="line">
            <a:avLst/>
          </a:prstGeom>
          <a:noFill/>
          <a:ln w="18360" cap="flat">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605" name="Line 21">
            <a:extLst>
              <a:ext uri="{FF2B5EF4-FFF2-40B4-BE49-F238E27FC236}">
                <a16:creationId xmlns:a16="http://schemas.microsoft.com/office/drawing/2014/main" id="{C377B705-7ADF-42B9-A706-901812EDA15A}"/>
              </a:ext>
            </a:extLst>
          </p:cNvPr>
          <p:cNvSpPr>
            <a:spLocks noChangeShapeType="1"/>
          </p:cNvSpPr>
          <p:nvPr/>
        </p:nvSpPr>
        <p:spPr bwMode="auto">
          <a:xfrm>
            <a:off x="2663825" y="3041650"/>
            <a:ext cx="4244975" cy="850900"/>
          </a:xfrm>
          <a:prstGeom prst="line">
            <a:avLst/>
          </a:prstGeom>
          <a:noFill/>
          <a:ln w="18360" cap="flat">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606" name="Text Box 22">
            <a:extLst>
              <a:ext uri="{FF2B5EF4-FFF2-40B4-BE49-F238E27FC236}">
                <a16:creationId xmlns:a16="http://schemas.microsoft.com/office/drawing/2014/main" id="{DE0C0D1A-76C6-4D5C-841E-6BBE2CC9AAB7}"/>
              </a:ext>
            </a:extLst>
          </p:cNvPr>
          <p:cNvSpPr txBox="1">
            <a:spLocks noChangeArrowheads="1"/>
          </p:cNvSpPr>
          <p:nvPr/>
        </p:nvSpPr>
        <p:spPr bwMode="auto">
          <a:xfrm>
            <a:off x="2162175" y="1216025"/>
            <a:ext cx="439738" cy="333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sz="1600" b="1">
                <a:latin typeface="Arial" panose="020B0604020202020204" pitchFamily="34" charset="0"/>
              </a:rPr>
              <a:t>B1</a:t>
            </a:r>
          </a:p>
        </p:txBody>
      </p:sp>
      <p:sp>
        <p:nvSpPr>
          <p:cNvPr id="67607" name="Text Box 23">
            <a:extLst>
              <a:ext uri="{FF2B5EF4-FFF2-40B4-BE49-F238E27FC236}">
                <a16:creationId xmlns:a16="http://schemas.microsoft.com/office/drawing/2014/main" id="{DD1C134F-1D28-43BB-A06F-9706C6E94182}"/>
              </a:ext>
            </a:extLst>
          </p:cNvPr>
          <p:cNvSpPr txBox="1">
            <a:spLocks noChangeArrowheads="1"/>
          </p:cNvSpPr>
          <p:nvPr/>
        </p:nvSpPr>
        <p:spPr bwMode="auto">
          <a:xfrm>
            <a:off x="2127250" y="2813050"/>
            <a:ext cx="439738" cy="333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sz="1600" b="1">
                <a:latin typeface="Arial" panose="020B0604020202020204" pitchFamily="34" charset="0"/>
              </a:rPr>
              <a:t>B2</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1">
            <a:extLst>
              <a:ext uri="{FF2B5EF4-FFF2-40B4-BE49-F238E27FC236}">
                <a16:creationId xmlns:a16="http://schemas.microsoft.com/office/drawing/2014/main" id="{F8A365A8-3AF0-4EA2-AFE8-A5BF747ABFF8}"/>
              </a:ext>
            </a:extLst>
          </p:cNvPr>
          <p:cNvSpPr>
            <a:spLocks noGrp="1" noChangeArrowheads="1"/>
          </p:cNvSpPr>
          <p:nvPr>
            <p:ph type="title"/>
          </p:nvPr>
        </p:nvSpPr>
        <p:spPr/>
        <p:txBody>
          <a:bodyPr/>
          <a:lstStyle/>
          <a:p>
            <a:r>
              <a:rPr lang="en-US" altLang="en-US"/>
              <a:t>Support Vector Machines</a:t>
            </a:r>
          </a:p>
        </p:txBody>
      </p:sp>
      <p:sp>
        <p:nvSpPr>
          <p:cNvPr id="68610" name="Text Box 2">
            <a:extLst>
              <a:ext uri="{FF2B5EF4-FFF2-40B4-BE49-F238E27FC236}">
                <a16:creationId xmlns:a16="http://schemas.microsoft.com/office/drawing/2014/main" id="{9CA49CC7-250F-4AD5-BCF2-5C3EBEEF7C48}"/>
              </a:ext>
            </a:extLst>
          </p:cNvPr>
          <p:cNvSpPr txBox="1">
            <a:spLocks noChangeArrowheads="1"/>
          </p:cNvSpPr>
          <p:nvPr/>
        </p:nvSpPr>
        <p:spPr bwMode="auto">
          <a:xfrm>
            <a:off x="381000" y="5943600"/>
            <a:ext cx="8534400" cy="750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360" tIns="44280" rIns="90360" bIns="44280"/>
          <a:lstStyle>
            <a:lvl1pPr marL="273050" indent="-273050">
              <a:tabLst>
                <a:tab pos="620713" algn="l"/>
                <a:tab pos="1535113" algn="l"/>
                <a:tab pos="2449513" algn="l"/>
                <a:tab pos="3363913" algn="l"/>
                <a:tab pos="4278313" algn="l"/>
                <a:tab pos="5192713" algn="l"/>
                <a:tab pos="6107113" algn="l"/>
                <a:tab pos="7021513" algn="l"/>
                <a:tab pos="7935913" algn="l"/>
                <a:tab pos="8850313" algn="l"/>
                <a:tab pos="9764713" algn="l"/>
              </a:tabLst>
              <a:defRPr sz="2400">
                <a:solidFill>
                  <a:srgbClr val="000000"/>
                </a:solidFill>
                <a:latin typeface="Times New Roman" panose="02020603050405020304" pitchFamily="18" charset="0"/>
                <a:cs typeface="DejaVu Sans" charset="0"/>
              </a:defRPr>
            </a:lvl1pPr>
            <a:lvl2pPr>
              <a:tabLst>
                <a:tab pos="620713" algn="l"/>
                <a:tab pos="1535113" algn="l"/>
                <a:tab pos="2449513" algn="l"/>
                <a:tab pos="3363913" algn="l"/>
                <a:tab pos="4278313" algn="l"/>
                <a:tab pos="5192713" algn="l"/>
                <a:tab pos="6107113" algn="l"/>
                <a:tab pos="7021513" algn="l"/>
                <a:tab pos="7935913" algn="l"/>
                <a:tab pos="8850313" algn="l"/>
                <a:tab pos="9764713" algn="l"/>
              </a:tabLst>
              <a:defRPr sz="2400">
                <a:solidFill>
                  <a:srgbClr val="000000"/>
                </a:solidFill>
                <a:latin typeface="Times New Roman" panose="02020603050405020304" pitchFamily="18" charset="0"/>
                <a:cs typeface="DejaVu Sans" charset="0"/>
              </a:defRPr>
            </a:lvl2pPr>
            <a:lvl3pPr>
              <a:tabLst>
                <a:tab pos="620713" algn="l"/>
                <a:tab pos="1535113" algn="l"/>
                <a:tab pos="2449513" algn="l"/>
                <a:tab pos="3363913" algn="l"/>
                <a:tab pos="4278313" algn="l"/>
                <a:tab pos="5192713" algn="l"/>
                <a:tab pos="6107113" algn="l"/>
                <a:tab pos="7021513" algn="l"/>
                <a:tab pos="7935913" algn="l"/>
                <a:tab pos="8850313" algn="l"/>
                <a:tab pos="9764713" algn="l"/>
              </a:tabLst>
              <a:defRPr sz="2400">
                <a:solidFill>
                  <a:srgbClr val="000000"/>
                </a:solidFill>
                <a:latin typeface="Times New Roman" panose="02020603050405020304" pitchFamily="18" charset="0"/>
                <a:cs typeface="DejaVu Sans" charset="0"/>
              </a:defRPr>
            </a:lvl3pPr>
            <a:lvl4pPr>
              <a:tabLst>
                <a:tab pos="620713" algn="l"/>
                <a:tab pos="1535113" algn="l"/>
                <a:tab pos="2449513" algn="l"/>
                <a:tab pos="3363913" algn="l"/>
                <a:tab pos="4278313" algn="l"/>
                <a:tab pos="5192713" algn="l"/>
                <a:tab pos="6107113" algn="l"/>
                <a:tab pos="7021513" algn="l"/>
                <a:tab pos="7935913" algn="l"/>
                <a:tab pos="8850313" algn="l"/>
                <a:tab pos="9764713" algn="l"/>
              </a:tabLst>
              <a:defRPr sz="2400">
                <a:solidFill>
                  <a:srgbClr val="000000"/>
                </a:solidFill>
                <a:latin typeface="Times New Roman" panose="02020603050405020304" pitchFamily="18" charset="0"/>
                <a:cs typeface="DejaVu Sans" charset="0"/>
              </a:defRPr>
            </a:lvl4pPr>
            <a:lvl5pPr>
              <a:tabLst>
                <a:tab pos="620713" algn="l"/>
                <a:tab pos="1535113" algn="l"/>
                <a:tab pos="2449513" algn="l"/>
                <a:tab pos="3363913" algn="l"/>
                <a:tab pos="4278313" algn="l"/>
                <a:tab pos="5192713" algn="l"/>
                <a:tab pos="6107113" algn="l"/>
                <a:tab pos="7021513" algn="l"/>
                <a:tab pos="7935913" algn="l"/>
                <a:tab pos="8850313" algn="l"/>
                <a:tab pos="9764713"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620713" algn="l"/>
                <a:tab pos="1535113" algn="l"/>
                <a:tab pos="2449513" algn="l"/>
                <a:tab pos="3363913" algn="l"/>
                <a:tab pos="4278313" algn="l"/>
                <a:tab pos="5192713" algn="l"/>
                <a:tab pos="6107113" algn="l"/>
                <a:tab pos="7021513" algn="l"/>
                <a:tab pos="7935913" algn="l"/>
                <a:tab pos="8850313" algn="l"/>
                <a:tab pos="9764713"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620713" algn="l"/>
                <a:tab pos="1535113" algn="l"/>
                <a:tab pos="2449513" algn="l"/>
                <a:tab pos="3363913" algn="l"/>
                <a:tab pos="4278313" algn="l"/>
                <a:tab pos="5192713" algn="l"/>
                <a:tab pos="6107113" algn="l"/>
                <a:tab pos="7021513" algn="l"/>
                <a:tab pos="7935913" algn="l"/>
                <a:tab pos="8850313" algn="l"/>
                <a:tab pos="9764713"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620713" algn="l"/>
                <a:tab pos="1535113" algn="l"/>
                <a:tab pos="2449513" algn="l"/>
                <a:tab pos="3363913" algn="l"/>
                <a:tab pos="4278313" algn="l"/>
                <a:tab pos="5192713" algn="l"/>
                <a:tab pos="6107113" algn="l"/>
                <a:tab pos="7021513" algn="l"/>
                <a:tab pos="7935913" algn="l"/>
                <a:tab pos="8850313" algn="l"/>
                <a:tab pos="9764713"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620713" algn="l"/>
                <a:tab pos="1535113" algn="l"/>
                <a:tab pos="2449513" algn="l"/>
                <a:tab pos="3363913" algn="l"/>
                <a:tab pos="4278313" algn="l"/>
                <a:tab pos="5192713" algn="l"/>
                <a:tab pos="6107113" algn="l"/>
                <a:tab pos="7021513" algn="l"/>
                <a:tab pos="7935913" algn="l"/>
                <a:tab pos="8850313" algn="l"/>
                <a:tab pos="9764713" algn="l"/>
              </a:tabLst>
              <a:defRPr sz="2400">
                <a:solidFill>
                  <a:srgbClr val="000000"/>
                </a:solidFill>
                <a:latin typeface="Times New Roman" panose="02020603050405020304" pitchFamily="18" charset="0"/>
                <a:cs typeface="DejaVu Sans" charset="0"/>
              </a:defRPr>
            </a:lvl9pPr>
          </a:lstStyle>
          <a:p>
            <a:pPr marL="0" indent="0" algn="ctr">
              <a:lnSpc>
                <a:spcPct val="90000"/>
              </a:lnSpc>
              <a:spcBef>
                <a:spcPts val="250"/>
              </a:spcBef>
              <a:spcAft>
                <a:spcPts val="400"/>
              </a:spcAft>
              <a:buClr>
                <a:srgbClr val="0C7B9C"/>
              </a:buClr>
              <a:buSzPct val="150000"/>
            </a:pPr>
            <a:r>
              <a:rPr lang="en-US" altLang="en-US" sz="2000" dirty="0">
                <a:latin typeface="+mn-lt"/>
              </a:rPr>
              <a:t>Find the hyperplane with the </a:t>
            </a:r>
            <a:r>
              <a:rPr lang="en-US" altLang="en-US" sz="2000" dirty="0">
                <a:solidFill>
                  <a:srgbClr val="FF0000"/>
                </a:solidFill>
                <a:latin typeface="+mn-lt"/>
              </a:rPr>
              <a:t>maximal</a:t>
            </a:r>
            <a:r>
              <a:rPr lang="en-US" altLang="en-US" sz="2000" dirty="0">
                <a:latin typeface="+mn-lt"/>
              </a:rPr>
              <a:t> margin =&gt; B1 is better than B2</a:t>
            </a:r>
          </a:p>
          <a:p>
            <a:pPr marL="0" indent="0" algn="ctr">
              <a:lnSpc>
                <a:spcPct val="90000"/>
              </a:lnSpc>
              <a:spcBef>
                <a:spcPts val="250"/>
              </a:spcBef>
              <a:spcAft>
                <a:spcPts val="400"/>
              </a:spcAft>
              <a:buClr>
                <a:srgbClr val="0C7B9C"/>
              </a:buClr>
              <a:buSzPct val="150000"/>
            </a:pPr>
            <a:r>
              <a:rPr lang="en-US" altLang="en-US" sz="2000" dirty="0">
                <a:latin typeface="+mn-lt"/>
              </a:rPr>
              <a:t>Larger margin = more robust = less expected generalization error</a:t>
            </a:r>
          </a:p>
        </p:txBody>
      </p:sp>
      <p:grpSp>
        <p:nvGrpSpPr>
          <p:cNvPr id="68611" name="Group 3">
            <a:extLst>
              <a:ext uri="{FF2B5EF4-FFF2-40B4-BE49-F238E27FC236}">
                <a16:creationId xmlns:a16="http://schemas.microsoft.com/office/drawing/2014/main" id="{EACDD8FA-740C-41ED-A55F-EA9AC3F6841F}"/>
              </a:ext>
            </a:extLst>
          </p:cNvPr>
          <p:cNvGrpSpPr>
            <a:grpSpLocks/>
          </p:cNvGrpSpPr>
          <p:nvPr/>
        </p:nvGrpSpPr>
        <p:grpSpPr bwMode="auto">
          <a:xfrm>
            <a:off x="2663825" y="1406525"/>
            <a:ext cx="4243388" cy="4081463"/>
            <a:chOff x="1678" y="886"/>
            <a:chExt cx="2673" cy="2571"/>
          </a:xfrm>
        </p:grpSpPr>
        <p:sp>
          <p:nvSpPr>
            <p:cNvPr id="68612" name="Rectangle 4">
              <a:extLst>
                <a:ext uri="{FF2B5EF4-FFF2-40B4-BE49-F238E27FC236}">
                  <a16:creationId xmlns:a16="http://schemas.microsoft.com/office/drawing/2014/main" id="{7BA539AB-D895-487F-9F0C-0B9CA183F80B}"/>
                </a:ext>
              </a:extLst>
            </p:cNvPr>
            <p:cNvSpPr>
              <a:spLocks noChangeArrowheads="1"/>
            </p:cNvSpPr>
            <p:nvPr/>
          </p:nvSpPr>
          <p:spPr bwMode="auto">
            <a:xfrm>
              <a:off x="1678" y="886"/>
              <a:ext cx="2673" cy="2571"/>
            </a:xfrm>
            <a:prstGeom prst="rect">
              <a:avLst/>
            </a:prstGeom>
            <a:noFill/>
            <a:ln w="18360" cap="flat">
              <a:solidFill>
                <a:srgbClr val="808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8613" name="Rectangle 5">
              <a:extLst>
                <a:ext uri="{FF2B5EF4-FFF2-40B4-BE49-F238E27FC236}">
                  <a16:creationId xmlns:a16="http://schemas.microsoft.com/office/drawing/2014/main" id="{ED73E87D-A5D2-45DF-B473-4C551B18670F}"/>
                </a:ext>
              </a:extLst>
            </p:cNvPr>
            <p:cNvSpPr>
              <a:spLocks noChangeArrowheads="1"/>
            </p:cNvSpPr>
            <p:nvPr/>
          </p:nvSpPr>
          <p:spPr bwMode="auto">
            <a:xfrm>
              <a:off x="1867" y="2101"/>
              <a:ext cx="84" cy="67"/>
            </a:xfrm>
            <a:prstGeom prst="rect">
              <a:avLst/>
            </a:prstGeom>
            <a:noFill/>
            <a:ln w="18360" cap="flat">
              <a:solidFill>
                <a:srgbClr val="808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8614" name="Rectangle 6">
              <a:extLst>
                <a:ext uri="{FF2B5EF4-FFF2-40B4-BE49-F238E27FC236}">
                  <a16:creationId xmlns:a16="http://schemas.microsoft.com/office/drawing/2014/main" id="{106301EA-1BBB-4DA3-9373-226963549368}"/>
                </a:ext>
              </a:extLst>
            </p:cNvPr>
            <p:cNvSpPr>
              <a:spLocks noChangeArrowheads="1"/>
            </p:cNvSpPr>
            <p:nvPr/>
          </p:nvSpPr>
          <p:spPr bwMode="auto">
            <a:xfrm>
              <a:off x="1844" y="2463"/>
              <a:ext cx="84" cy="67"/>
            </a:xfrm>
            <a:prstGeom prst="rect">
              <a:avLst/>
            </a:prstGeom>
            <a:noFill/>
            <a:ln w="18360" cap="flat">
              <a:solidFill>
                <a:srgbClr val="808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8615" name="Rectangle 7">
              <a:extLst>
                <a:ext uri="{FF2B5EF4-FFF2-40B4-BE49-F238E27FC236}">
                  <a16:creationId xmlns:a16="http://schemas.microsoft.com/office/drawing/2014/main" id="{33D2608B-4067-462C-A0CB-A19B6D268338}"/>
                </a:ext>
              </a:extLst>
            </p:cNvPr>
            <p:cNvSpPr>
              <a:spLocks noChangeArrowheads="1"/>
            </p:cNvSpPr>
            <p:nvPr/>
          </p:nvSpPr>
          <p:spPr bwMode="auto">
            <a:xfrm>
              <a:off x="2253" y="2690"/>
              <a:ext cx="84" cy="67"/>
            </a:xfrm>
            <a:prstGeom prst="rect">
              <a:avLst/>
            </a:prstGeom>
            <a:noFill/>
            <a:ln w="18360" cap="flat">
              <a:solidFill>
                <a:srgbClr val="808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8616" name="Rectangle 8">
              <a:extLst>
                <a:ext uri="{FF2B5EF4-FFF2-40B4-BE49-F238E27FC236}">
                  <a16:creationId xmlns:a16="http://schemas.microsoft.com/office/drawing/2014/main" id="{59C395A6-7F8D-46AA-B3D7-A34A65EF18B1}"/>
                </a:ext>
              </a:extLst>
            </p:cNvPr>
            <p:cNvSpPr>
              <a:spLocks noChangeArrowheads="1"/>
            </p:cNvSpPr>
            <p:nvPr/>
          </p:nvSpPr>
          <p:spPr bwMode="auto">
            <a:xfrm>
              <a:off x="1822" y="3098"/>
              <a:ext cx="84" cy="67"/>
            </a:xfrm>
            <a:prstGeom prst="rect">
              <a:avLst/>
            </a:prstGeom>
            <a:noFill/>
            <a:ln w="18360" cap="flat">
              <a:solidFill>
                <a:srgbClr val="808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8617" name="Rectangle 9">
              <a:extLst>
                <a:ext uri="{FF2B5EF4-FFF2-40B4-BE49-F238E27FC236}">
                  <a16:creationId xmlns:a16="http://schemas.microsoft.com/office/drawing/2014/main" id="{580C8371-5D25-45CC-9245-CD6894DAD1A2}"/>
                </a:ext>
              </a:extLst>
            </p:cNvPr>
            <p:cNvSpPr>
              <a:spLocks noChangeArrowheads="1"/>
            </p:cNvSpPr>
            <p:nvPr/>
          </p:nvSpPr>
          <p:spPr bwMode="auto">
            <a:xfrm>
              <a:off x="2502" y="3234"/>
              <a:ext cx="84" cy="67"/>
            </a:xfrm>
            <a:prstGeom prst="rect">
              <a:avLst/>
            </a:prstGeom>
            <a:noFill/>
            <a:ln w="18360" cap="flat">
              <a:solidFill>
                <a:srgbClr val="808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8618" name="Rectangle 10">
              <a:extLst>
                <a:ext uri="{FF2B5EF4-FFF2-40B4-BE49-F238E27FC236}">
                  <a16:creationId xmlns:a16="http://schemas.microsoft.com/office/drawing/2014/main" id="{E63AE8CB-4F81-45CE-97AB-1A96CBD4C2E9}"/>
                </a:ext>
              </a:extLst>
            </p:cNvPr>
            <p:cNvSpPr>
              <a:spLocks noChangeArrowheads="1"/>
            </p:cNvSpPr>
            <p:nvPr/>
          </p:nvSpPr>
          <p:spPr bwMode="auto">
            <a:xfrm>
              <a:off x="2729" y="2327"/>
              <a:ext cx="84" cy="67"/>
            </a:xfrm>
            <a:prstGeom prst="rect">
              <a:avLst/>
            </a:prstGeom>
            <a:noFill/>
            <a:ln w="18360" cap="flat">
              <a:solidFill>
                <a:srgbClr val="808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8619" name="Rectangle 11">
              <a:extLst>
                <a:ext uri="{FF2B5EF4-FFF2-40B4-BE49-F238E27FC236}">
                  <a16:creationId xmlns:a16="http://schemas.microsoft.com/office/drawing/2014/main" id="{1236CE41-87FA-4F68-B258-071443CA07F5}"/>
                </a:ext>
              </a:extLst>
            </p:cNvPr>
            <p:cNvSpPr>
              <a:spLocks noChangeArrowheads="1"/>
            </p:cNvSpPr>
            <p:nvPr/>
          </p:nvSpPr>
          <p:spPr bwMode="auto">
            <a:xfrm>
              <a:off x="2819" y="2826"/>
              <a:ext cx="84" cy="67"/>
            </a:xfrm>
            <a:prstGeom prst="rect">
              <a:avLst/>
            </a:prstGeom>
            <a:noFill/>
            <a:ln w="18360" cap="flat">
              <a:solidFill>
                <a:srgbClr val="808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8620" name="Rectangle 12">
              <a:extLst>
                <a:ext uri="{FF2B5EF4-FFF2-40B4-BE49-F238E27FC236}">
                  <a16:creationId xmlns:a16="http://schemas.microsoft.com/office/drawing/2014/main" id="{B667B00E-6A07-47F2-BD44-D1D1A56BE833}"/>
                </a:ext>
              </a:extLst>
            </p:cNvPr>
            <p:cNvSpPr>
              <a:spLocks noChangeArrowheads="1"/>
            </p:cNvSpPr>
            <p:nvPr/>
          </p:nvSpPr>
          <p:spPr bwMode="auto">
            <a:xfrm>
              <a:off x="3273" y="3234"/>
              <a:ext cx="84" cy="67"/>
            </a:xfrm>
            <a:prstGeom prst="rect">
              <a:avLst/>
            </a:prstGeom>
            <a:noFill/>
            <a:ln w="18360" cap="flat">
              <a:solidFill>
                <a:srgbClr val="808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8621" name="Oval 13">
              <a:extLst>
                <a:ext uri="{FF2B5EF4-FFF2-40B4-BE49-F238E27FC236}">
                  <a16:creationId xmlns:a16="http://schemas.microsoft.com/office/drawing/2014/main" id="{F0315B46-7223-4A24-AD8A-18A4777F2F1B}"/>
                </a:ext>
              </a:extLst>
            </p:cNvPr>
            <p:cNvSpPr>
              <a:spLocks noChangeArrowheads="1"/>
            </p:cNvSpPr>
            <p:nvPr/>
          </p:nvSpPr>
          <p:spPr bwMode="auto">
            <a:xfrm>
              <a:off x="2932" y="1167"/>
              <a:ext cx="67" cy="76"/>
            </a:xfrm>
            <a:prstGeom prst="ellipse">
              <a:avLst/>
            </a:prstGeom>
            <a:noFill/>
            <a:ln w="18360" cap="flat">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8622" name="Oval 14">
              <a:extLst>
                <a:ext uri="{FF2B5EF4-FFF2-40B4-BE49-F238E27FC236}">
                  <a16:creationId xmlns:a16="http://schemas.microsoft.com/office/drawing/2014/main" id="{D73F12C0-8768-4DD4-B41D-4B9B6530C10C}"/>
                </a:ext>
              </a:extLst>
            </p:cNvPr>
            <p:cNvSpPr>
              <a:spLocks noChangeArrowheads="1"/>
            </p:cNvSpPr>
            <p:nvPr/>
          </p:nvSpPr>
          <p:spPr bwMode="auto">
            <a:xfrm>
              <a:off x="3431" y="1394"/>
              <a:ext cx="67" cy="76"/>
            </a:xfrm>
            <a:prstGeom prst="ellipse">
              <a:avLst/>
            </a:prstGeom>
            <a:noFill/>
            <a:ln w="18360" cap="flat">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8623" name="Oval 15">
              <a:extLst>
                <a:ext uri="{FF2B5EF4-FFF2-40B4-BE49-F238E27FC236}">
                  <a16:creationId xmlns:a16="http://schemas.microsoft.com/office/drawing/2014/main" id="{4B68B0BC-7C7E-4DC6-AF95-5E7D089F0841}"/>
                </a:ext>
              </a:extLst>
            </p:cNvPr>
            <p:cNvSpPr>
              <a:spLocks noChangeArrowheads="1"/>
            </p:cNvSpPr>
            <p:nvPr/>
          </p:nvSpPr>
          <p:spPr bwMode="auto">
            <a:xfrm>
              <a:off x="3204" y="1916"/>
              <a:ext cx="67" cy="76"/>
            </a:xfrm>
            <a:prstGeom prst="ellipse">
              <a:avLst/>
            </a:prstGeom>
            <a:noFill/>
            <a:ln w="18360" cap="flat">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8624" name="Oval 16">
              <a:extLst>
                <a:ext uri="{FF2B5EF4-FFF2-40B4-BE49-F238E27FC236}">
                  <a16:creationId xmlns:a16="http://schemas.microsoft.com/office/drawing/2014/main" id="{B3FB3D5D-D2B2-4479-8C52-E7B294937E67}"/>
                </a:ext>
              </a:extLst>
            </p:cNvPr>
            <p:cNvSpPr>
              <a:spLocks noChangeArrowheads="1"/>
            </p:cNvSpPr>
            <p:nvPr/>
          </p:nvSpPr>
          <p:spPr bwMode="auto">
            <a:xfrm>
              <a:off x="3635" y="1054"/>
              <a:ext cx="67" cy="76"/>
            </a:xfrm>
            <a:prstGeom prst="ellipse">
              <a:avLst/>
            </a:prstGeom>
            <a:noFill/>
            <a:ln w="18360" cap="flat">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8625" name="Oval 17">
              <a:extLst>
                <a:ext uri="{FF2B5EF4-FFF2-40B4-BE49-F238E27FC236}">
                  <a16:creationId xmlns:a16="http://schemas.microsoft.com/office/drawing/2014/main" id="{BD4F460F-3138-4AFB-92DF-F731930B98E9}"/>
                </a:ext>
              </a:extLst>
            </p:cNvPr>
            <p:cNvSpPr>
              <a:spLocks noChangeArrowheads="1"/>
            </p:cNvSpPr>
            <p:nvPr/>
          </p:nvSpPr>
          <p:spPr bwMode="auto">
            <a:xfrm>
              <a:off x="4043" y="1213"/>
              <a:ext cx="67" cy="76"/>
            </a:xfrm>
            <a:prstGeom prst="ellipse">
              <a:avLst/>
            </a:prstGeom>
            <a:noFill/>
            <a:ln w="18360" cap="flat">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8626" name="Oval 18">
              <a:extLst>
                <a:ext uri="{FF2B5EF4-FFF2-40B4-BE49-F238E27FC236}">
                  <a16:creationId xmlns:a16="http://schemas.microsoft.com/office/drawing/2014/main" id="{988C3B43-9AB1-426A-AF10-9375F31F02EB}"/>
                </a:ext>
              </a:extLst>
            </p:cNvPr>
            <p:cNvSpPr>
              <a:spLocks noChangeArrowheads="1"/>
            </p:cNvSpPr>
            <p:nvPr/>
          </p:nvSpPr>
          <p:spPr bwMode="auto">
            <a:xfrm>
              <a:off x="3907" y="1689"/>
              <a:ext cx="67" cy="76"/>
            </a:xfrm>
            <a:prstGeom prst="ellipse">
              <a:avLst/>
            </a:prstGeom>
            <a:noFill/>
            <a:ln w="18360" cap="flat">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8627" name="Oval 19">
              <a:extLst>
                <a:ext uri="{FF2B5EF4-FFF2-40B4-BE49-F238E27FC236}">
                  <a16:creationId xmlns:a16="http://schemas.microsoft.com/office/drawing/2014/main" id="{9ACFA55B-3EA7-4B88-BCEC-A2D218720E64}"/>
                </a:ext>
              </a:extLst>
            </p:cNvPr>
            <p:cNvSpPr>
              <a:spLocks noChangeArrowheads="1"/>
            </p:cNvSpPr>
            <p:nvPr/>
          </p:nvSpPr>
          <p:spPr bwMode="auto">
            <a:xfrm>
              <a:off x="4043" y="2210"/>
              <a:ext cx="67" cy="76"/>
            </a:xfrm>
            <a:prstGeom prst="ellipse">
              <a:avLst/>
            </a:prstGeom>
            <a:noFill/>
            <a:ln w="18360" cap="flat">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68628" name="Line 20">
            <a:extLst>
              <a:ext uri="{FF2B5EF4-FFF2-40B4-BE49-F238E27FC236}">
                <a16:creationId xmlns:a16="http://schemas.microsoft.com/office/drawing/2014/main" id="{57993888-8AAD-4D80-8B37-F83896F9172C}"/>
              </a:ext>
            </a:extLst>
          </p:cNvPr>
          <p:cNvSpPr>
            <a:spLocks noChangeShapeType="1"/>
          </p:cNvSpPr>
          <p:nvPr/>
        </p:nvSpPr>
        <p:spPr bwMode="auto">
          <a:xfrm>
            <a:off x="2663825" y="1406525"/>
            <a:ext cx="4244975" cy="4083050"/>
          </a:xfrm>
          <a:prstGeom prst="line">
            <a:avLst/>
          </a:prstGeom>
          <a:noFill/>
          <a:ln w="18360" cap="flat">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629" name="Line 21">
            <a:extLst>
              <a:ext uri="{FF2B5EF4-FFF2-40B4-BE49-F238E27FC236}">
                <a16:creationId xmlns:a16="http://schemas.microsoft.com/office/drawing/2014/main" id="{F9AEBEEE-4D4B-4698-965C-8C3C4030C220}"/>
              </a:ext>
            </a:extLst>
          </p:cNvPr>
          <p:cNvSpPr>
            <a:spLocks noChangeShapeType="1"/>
          </p:cNvSpPr>
          <p:nvPr/>
        </p:nvSpPr>
        <p:spPr bwMode="auto">
          <a:xfrm>
            <a:off x="2663825" y="3041650"/>
            <a:ext cx="4244975" cy="850900"/>
          </a:xfrm>
          <a:prstGeom prst="line">
            <a:avLst/>
          </a:prstGeom>
          <a:noFill/>
          <a:ln w="18360" cap="flat">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630" name="Text Box 22">
            <a:extLst>
              <a:ext uri="{FF2B5EF4-FFF2-40B4-BE49-F238E27FC236}">
                <a16:creationId xmlns:a16="http://schemas.microsoft.com/office/drawing/2014/main" id="{EBEB4686-3127-4BD8-828D-043897436997}"/>
              </a:ext>
            </a:extLst>
          </p:cNvPr>
          <p:cNvSpPr txBox="1">
            <a:spLocks noChangeArrowheads="1"/>
          </p:cNvSpPr>
          <p:nvPr/>
        </p:nvSpPr>
        <p:spPr bwMode="auto">
          <a:xfrm>
            <a:off x="2162175" y="1216025"/>
            <a:ext cx="439738" cy="333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sz="1600" b="1">
                <a:latin typeface="Arial" panose="020B0604020202020204" pitchFamily="34" charset="0"/>
              </a:rPr>
              <a:t>B1</a:t>
            </a:r>
          </a:p>
        </p:txBody>
      </p:sp>
      <p:sp>
        <p:nvSpPr>
          <p:cNvPr id="68631" name="Text Box 23">
            <a:extLst>
              <a:ext uri="{FF2B5EF4-FFF2-40B4-BE49-F238E27FC236}">
                <a16:creationId xmlns:a16="http://schemas.microsoft.com/office/drawing/2014/main" id="{41EAAD54-9DB7-48CF-ADB1-790621BB80C6}"/>
              </a:ext>
            </a:extLst>
          </p:cNvPr>
          <p:cNvSpPr txBox="1">
            <a:spLocks noChangeArrowheads="1"/>
          </p:cNvSpPr>
          <p:nvPr/>
        </p:nvSpPr>
        <p:spPr bwMode="auto">
          <a:xfrm>
            <a:off x="2127250" y="2813050"/>
            <a:ext cx="439738" cy="333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sz="1600" b="1">
                <a:latin typeface="Arial" panose="020B0604020202020204" pitchFamily="34" charset="0"/>
              </a:rPr>
              <a:t>B2</a:t>
            </a:r>
          </a:p>
        </p:txBody>
      </p:sp>
      <p:sp>
        <p:nvSpPr>
          <p:cNvPr id="68632" name="Line 24">
            <a:extLst>
              <a:ext uri="{FF2B5EF4-FFF2-40B4-BE49-F238E27FC236}">
                <a16:creationId xmlns:a16="http://schemas.microsoft.com/office/drawing/2014/main" id="{9CBA28C7-F398-47FF-B623-BE6F5BA50816}"/>
              </a:ext>
            </a:extLst>
          </p:cNvPr>
          <p:cNvSpPr>
            <a:spLocks noChangeShapeType="1"/>
          </p:cNvSpPr>
          <p:nvPr/>
        </p:nvSpPr>
        <p:spPr bwMode="auto">
          <a:xfrm>
            <a:off x="3313113" y="1406525"/>
            <a:ext cx="3595687" cy="3446463"/>
          </a:xfrm>
          <a:prstGeom prst="line">
            <a:avLst/>
          </a:prstGeom>
          <a:noFill/>
          <a:ln w="18360" cap="flat">
            <a:solidFill>
              <a:srgbClr val="FF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633" name="Line 25">
            <a:extLst>
              <a:ext uri="{FF2B5EF4-FFF2-40B4-BE49-F238E27FC236}">
                <a16:creationId xmlns:a16="http://schemas.microsoft.com/office/drawing/2014/main" id="{5726138B-C50D-4832-BFF0-1D858B3A4666}"/>
              </a:ext>
            </a:extLst>
          </p:cNvPr>
          <p:cNvSpPr>
            <a:spLocks noChangeShapeType="1"/>
          </p:cNvSpPr>
          <p:nvPr/>
        </p:nvSpPr>
        <p:spPr bwMode="auto">
          <a:xfrm>
            <a:off x="2663825" y="1982788"/>
            <a:ext cx="3635375" cy="3506787"/>
          </a:xfrm>
          <a:prstGeom prst="line">
            <a:avLst/>
          </a:prstGeom>
          <a:noFill/>
          <a:ln w="18360" cap="flat">
            <a:solidFill>
              <a:srgbClr val="FF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634" name="Line 26">
            <a:extLst>
              <a:ext uri="{FF2B5EF4-FFF2-40B4-BE49-F238E27FC236}">
                <a16:creationId xmlns:a16="http://schemas.microsoft.com/office/drawing/2014/main" id="{46569C94-7894-47EE-A095-F62F98F03F1B}"/>
              </a:ext>
            </a:extLst>
          </p:cNvPr>
          <p:cNvSpPr>
            <a:spLocks noChangeShapeType="1"/>
          </p:cNvSpPr>
          <p:nvPr/>
        </p:nvSpPr>
        <p:spPr bwMode="auto">
          <a:xfrm flipV="1">
            <a:off x="5394325" y="3971925"/>
            <a:ext cx="608013" cy="625475"/>
          </a:xfrm>
          <a:prstGeom prst="line">
            <a:avLst/>
          </a:prstGeom>
          <a:noFill/>
          <a:ln w="9525" cap="flat">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635" name="Text Box 27">
            <a:extLst>
              <a:ext uri="{FF2B5EF4-FFF2-40B4-BE49-F238E27FC236}">
                <a16:creationId xmlns:a16="http://schemas.microsoft.com/office/drawing/2014/main" id="{57DB0BDA-2A0E-4796-9EDC-594F2530992C}"/>
              </a:ext>
            </a:extLst>
          </p:cNvPr>
          <p:cNvSpPr txBox="1">
            <a:spLocks noChangeArrowheads="1"/>
          </p:cNvSpPr>
          <p:nvPr/>
        </p:nvSpPr>
        <p:spPr bwMode="auto">
          <a:xfrm>
            <a:off x="5727700" y="4179888"/>
            <a:ext cx="728663"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sz="1300" b="1">
                <a:latin typeface="Arial" panose="020B0604020202020204" pitchFamily="34" charset="0"/>
              </a:rPr>
              <a:t>margin</a:t>
            </a:r>
          </a:p>
        </p:txBody>
      </p:sp>
      <p:sp>
        <p:nvSpPr>
          <p:cNvPr id="68636" name="Line 28">
            <a:extLst>
              <a:ext uri="{FF2B5EF4-FFF2-40B4-BE49-F238E27FC236}">
                <a16:creationId xmlns:a16="http://schemas.microsoft.com/office/drawing/2014/main" id="{866A681A-6AB9-4B72-9E54-9E1B5A0FC4B2}"/>
              </a:ext>
            </a:extLst>
          </p:cNvPr>
          <p:cNvSpPr>
            <a:spLocks noChangeShapeType="1"/>
          </p:cNvSpPr>
          <p:nvPr/>
        </p:nvSpPr>
        <p:spPr bwMode="auto">
          <a:xfrm>
            <a:off x="2663825" y="2827338"/>
            <a:ext cx="4244975" cy="850900"/>
          </a:xfrm>
          <a:prstGeom prst="line">
            <a:avLst/>
          </a:prstGeom>
          <a:noFill/>
          <a:ln w="18360" cap="flat">
            <a:solidFill>
              <a:srgbClr val="FF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637" name="Line 29">
            <a:extLst>
              <a:ext uri="{FF2B5EF4-FFF2-40B4-BE49-F238E27FC236}">
                <a16:creationId xmlns:a16="http://schemas.microsoft.com/office/drawing/2014/main" id="{FB83CB0A-E95F-4CEC-879D-3CA94F5B7277}"/>
              </a:ext>
            </a:extLst>
          </p:cNvPr>
          <p:cNvSpPr>
            <a:spLocks noChangeShapeType="1"/>
          </p:cNvSpPr>
          <p:nvPr/>
        </p:nvSpPr>
        <p:spPr bwMode="auto">
          <a:xfrm>
            <a:off x="2663825" y="3294063"/>
            <a:ext cx="4244975" cy="850900"/>
          </a:xfrm>
          <a:prstGeom prst="line">
            <a:avLst/>
          </a:prstGeom>
          <a:noFill/>
          <a:ln w="18360" cap="flat">
            <a:solidFill>
              <a:srgbClr val="FF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1">
            <a:extLst>
              <a:ext uri="{FF2B5EF4-FFF2-40B4-BE49-F238E27FC236}">
                <a16:creationId xmlns:a16="http://schemas.microsoft.com/office/drawing/2014/main" id="{DA1A089A-5E30-41AA-82B2-2C14EAE91AF5}"/>
              </a:ext>
            </a:extLst>
          </p:cNvPr>
          <p:cNvSpPr>
            <a:spLocks noGrp="1" noChangeArrowheads="1"/>
          </p:cNvSpPr>
          <p:nvPr>
            <p:ph type="title"/>
          </p:nvPr>
        </p:nvSpPr>
        <p:spPr/>
        <p:txBody>
          <a:bodyPr/>
          <a:lstStyle/>
          <a:p>
            <a:r>
              <a:rPr lang="en-US" altLang="en-US"/>
              <a:t>Support Vector Machines</a:t>
            </a:r>
          </a:p>
        </p:txBody>
      </p:sp>
      <p:sp>
        <p:nvSpPr>
          <p:cNvPr id="71682" name="Rectangle 2">
            <a:extLst>
              <a:ext uri="{FF2B5EF4-FFF2-40B4-BE49-F238E27FC236}">
                <a16:creationId xmlns:a16="http://schemas.microsoft.com/office/drawing/2014/main" id="{E24BDD9F-0954-436B-8D5A-FF0FD5A04B46}"/>
              </a:ext>
            </a:extLst>
          </p:cNvPr>
          <p:cNvSpPr>
            <a:spLocks noGrp="1" noChangeArrowheads="1"/>
          </p:cNvSpPr>
          <p:nvPr>
            <p:ph idx="1"/>
          </p:nvPr>
        </p:nvSpPr>
        <p:spPr>
          <a:xfrm>
            <a:off x="628650" y="1435100"/>
            <a:ext cx="3785101" cy="5194300"/>
          </a:xfrm>
        </p:spPr>
        <p:txBody>
          <a:bodyPr>
            <a:normAutofit lnSpcReduction="10000"/>
          </a:bodyPr>
          <a:lstStyle/>
          <a:p>
            <a:pPr marL="0" indent="0">
              <a:buNone/>
            </a:pPr>
            <a:r>
              <a:rPr lang="en-US" altLang="en-US" dirty="0"/>
              <a:t>What if the problem is not linearly separable?</a:t>
            </a:r>
          </a:p>
          <a:p>
            <a:endParaRPr lang="en-US" altLang="en-US" dirty="0"/>
          </a:p>
          <a:p>
            <a:r>
              <a:rPr lang="en-US" altLang="en-US" dirty="0"/>
              <a:t>Use slack variables to account for violations.</a:t>
            </a:r>
          </a:p>
          <a:p>
            <a:r>
              <a:rPr lang="en-US" altLang="en-US" dirty="0"/>
              <a:t>Use hyperplane that minimizes the total slack.</a:t>
            </a:r>
          </a:p>
          <a:p>
            <a:endParaRPr lang="en-US" altLang="en-US" dirty="0"/>
          </a:p>
          <a:p>
            <a:pPr marL="0" indent="0">
              <a:buNone/>
            </a:pPr>
            <a:r>
              <a:rPr lang="en-US" altLang="en-US" dirty="0"/>
              <a:t>Solution:</a:t>
            </a:r>
          </a:p>
          <a:p>
            <a:r>
              <a:rPr lang="en-US" altLang="en-US" dirty="0"/>
              <a:t>The optimization problem can be written as a </a:t>
            </a:r>
            <a:r>
              <a:rPr lang="en-US" altLang="en-US" b="1" dirty="0"/>
              <a:t>quadratic optimization problem </a:t>
            </a:r>
            <a:r>
              <a:rPr lang="en-US" altLang="en-US" dirty="0"/>
              <a:t>with linear constraints that </a:t>
            </a:r>
            <a:r>
              <a:rPr lang="en-US" altLang="en-US" b="1" dirty="0"/>
              <a:t>only depends on a few close data points</a:t>
            </a:r>
            <a:r>
              <a:rPr lang="en-US" altLang="en-US" dirty="0"/>
              <a:t> called the support vectors.</a:t>
            </a:r>
          </a:p>
        </p:txBody>
      </p:sp>
      <p:grpSp>
        <p:nvGrpSpPr>
          <p:cNvPr id="4" name="Group 3">
            <a:extLst>
              <a:ext uri="{FF2B5EF4-FFF2-40B4-BE49-F238E27FC236}">
                <a16:creationId xmlns:a16="http://schemas.microsoft.com/office/drawing/2014/main" id="{C2B807F1-382F-46A5-8880-204862C9E009}"/>
              </a:ext>
            </a:extLst>
          </p:cNvPr>
          <p:cNvGrpSpPr/>
          <p:nvPr/>
        </p:nvGrpSpPr>
        <p:grpSpPr>
          <a:xfrm>
            <a:off x="4724400" y="1371600"/>
            <a:ext cx="3643312" cy="3519487"/>
            <a:chOff x="2376488" y="1585913"/>
            <a:chExt cx="4244975" cy="4083050"/>
          </a:xfrm>
        </p:grpSpPr>
        <p:grpSp>
          <p:nvGrpSpPr>
            <p:cNvPr id="71683" name="Group 3">
              <a:extLst>
                <a:ext uri="{FF2B5EF4-FFF2-40B4-BE49-F238E27FC236}">
                  <a16:creationId xmlns:a16="http://schemas.microsoft.com/office/drawing/2014/main" id="{40E8CB79-1C39-414B-B3BE-CFA21AAA0EA8}"/>
                </a:ext>
              </a:extLst>
            </p:cNvPr>
            <p:cNvGrpSpPr>
              <a:grpSpLocks/>
            </p:cNvGrpSpPr>
            <p:nvPr/>
          </p:nvGrpSpPr>
          <p:grpSpPr bwMode="auto">
            <a:xfrm>
              <a:off x="2582863" y="2082800"/>
              <a:ext cx="4037012" cy="3122613"/>
              <a:chOff x="1627" y="1312"/>
              <a:chExt cx="2543" cy="1967"/>
            </a:xfrm>
          </p:grpSpPr>
          <p:sp>
            <p:nvSpPr>
              <p:cNvPr id="71684" name="Oval 4">
                <a:extLst>
                  <a:ext uri="{FF2B5EF4-FFF2-40B4-BE49-F238E27FC236}">
                    <a16:creationId xmlns:a16="http://schemas.microsoft.com/office/drawing/2014/main" id="{230DCEE0-2448-41D2-A699-9485A3EDB4F7}"/>
                  </a:ext>
                </a:extLst>
              </p:cNvPr>
              <p:cNvSpPr>
                <a:spLocks noChangeArrowheads="1"/>
              </p:cNvSpPr>
              <p:nvPr/>
            </p:nvSpPr>
            <p:spPr bwMode="auto">
              <a:xfrm>
                <a:off x="1627" y="1312"/>
                <a:ext cx="335" cy="335"/>
              </a:xfrm>
              <a:prstGeom prst="ellipse">
                <a:avLst/>
              </a:prstGeom>
              <a:noFill/>
              <a:ln w="50760" cap="flat">
                <a:solidFill>
                  <a:srgbClr val="0000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1685" name="Oval 5">
                <a:extLst>
                  <a:ext uri="{FF2B5EF4-FFF2-40B4-BE49-F238E27FC236}">
                    <a16:creationId xmlns:a16="http://schemas.microsoft.com/office/drawing/2014/main" id="{89B99B52-EFFF-4E5D-9683-9C485FA2B85B}"/>
                  </a:ext>
                </a:extLst>
              </p:cNvPr>
              <p:cNvSpPr>
                <a:spLocks noChangeArrowheads="1"/>
              </p:cNvSpPr>
              <p:nvPr/>
            </p:nvSpPr>
            <p:spPr bwMode="auto">
              <a:xfrm>
                <a:off x="2347" y="1888"/>
                <a:ext cx="335" cy="335"/>
              </a:xfrm>
              <a:prstGeom prst="ellipse">
                <a:avLst/>
              </a:prstGeom>
              <a:noFill/>
              <a:ln w="50760" cap="flat">
                <a:solidFill>
                  <a:srgbClr val="0000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1686" name="Oval 6">
                <a:extLst>
                  <a:ext uri="{FF2B5EF4-FFF2-40B4-BE49-F238E27FC236}">
                    <a16:creationId xmlns:a16="http://schemas.microsoft.com/office/drawing/2014/main" id="{2DA50EF9-0955-4452-B058-2F63ECE2AB02}"/>
                  </a:ext>
                </a:extLst>
              </p:cNvPr>
              <p:cNvSpPr>
                <a:spLocks noChangeArrowheads="1"/>
              </p:cNvSpPr>
              <p:nvPr/>
            </p:nvSpPr>
            <p:spPr bwMode="auto">
              <a:xfrm>
                <a:off x="2251" y="1360"/>
                <a:ext cx="335" cy="335"/>
              </a:xfrm>
              <a:prstGeom prst="ellipse">
                <a:avLst/>
              </a:prstGeom>
              <a:noFill/>
              <a:ln w="50760" cap="flat">
                <a:solidFill>
                  <a:srgbClr val="0000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1687" name="Oval 7">
                <a:extLst>
                  <a:ext uri="{FF2B5EF4-FFF2-40B4-BE49-F238E27FC236}">
                    <a16:creationId xmlns:a16="http://schemas.microsoft.com/office/drawing/2014/main" id="{3F31A4A6-561C-462F-B6E6-60A099857288}"/>
                  </a:ext>
                </a:extLst>
              </p:cNvPr>
              <p:cNvSpPr>
                <a:spLocks noChangeArrowheads="1"/>
              </p:cNvSpPr>
              <p:nvPr/>
            </p:nvSpPr>
            <p:spPr bwMode="auto">
              <a:xfrm>
                <a:off x="2875" y="2944"/>
                <a:ext cx="335" cy="335"/>
              </a:xfrm>
              <a:prstGeom prst="ellipse">
                <a:avLst/>
              </a:prstGeom>
              <a:noFill/>
              <a:ln w="50760" cap="flat">
                <a:solidFill>
                  <a:srgbClr val="0000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1688" name="Oval 8">
                <a:extLst>
                  <a:ext uri="{FF2B5EF4-FFF2-40B4-BE49-F238E27FC236}">
                    <a16:creationId xmlns:a16="http://schemas.microsoft.com/office/drawing/2014/main" id="{DB61851B-D0FF-449E-9EDB-93B932627922}"/>
                  </a:ext>
                </a:extLst>
              </p:cNvPr>
              <p:cNvSpPr>
                <a:spLocks noChangeArrowheads="1"/>
              </p:cNvSpPr>
              <p:nvPr/>
            </p:nvSpPr>
            <p:spPr bwMode="auto">
              <a:xfrm>
                <a:off x="3355" y="2080"/>
                <a:ext cx="335" cy="335"/>
              </a:xfrm>
              <a:prstGeom prst="ellipse">
                <a:avLst/>
              </a:prstGeom>
              <a:noFill/>
              <a:ln w="50760" cap="flat">
                <a:solidFill>
                  <a:srgbClr val="0000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1689" name="Oval 9">
                <a:extLst>
                  <a:ext uri="{FF2B5EF4-FFF2-40B4-BE49-F238E27FC236}">
                    <a16:creationId xmlns:a16="http://schemas.microsoft.com/office/drawing/2014/main" id="{DDBA58A4-E79A-4E1B-A48B-527B68D1DAF4}"/>
                  </a:ext>
                </a:extLst>
              </p:cNvPr>
              <p:cNvSpPr>
                <a:spLocks noChangeArrowheads="1"/>
              </p:cNvSpPr>
              <p:nvPr/>
            </p:nvSpPr>
            <p:spPr bwMode="auto">
              <a:xfrm>
                <a:off x="3835" y="2416"/>
                <a:ext cx="335" cy="335"/>
              </a:xfrm>
              <a:prstGeom prst="ellipse">
                <a:avLst/>
              </a:prstGeom>
              <a:noFill/>
              <a:ln w="50760" cap="flat">
                <a:solidFill>
                  <a:srgbClr val="0000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71690" name="Rectangle 10">
              <a:extLst>
                <a:ext uri="{FF2B5EF4-FFF2-40B4-BE49-F238E27FC236}">
                  <a16:creationId xmlns:a16="http://schemas.microsoft.com/office/drawing/2014/main" id="{4BB67C8C-4A6B-4165-86CD-7DF7C59E1EA0}"/>
                </a:ext>
              </a:extLst>
            </p:cNvPr>
            <p:cNvSpPr>
              <a:spLocks noChangeArrowheads="1"/>
            </p:cNvSpPr>
            <p:nvPr/>
          </p:nvSpPr>
          <p:spPr bwMode="auto">
            <a:xfrm>
              <a:off x="2376488" y="1585913"/>
              <a:ext cx="4244975" cy="4083050"/>
            </a:xfrm>
            <a:prstGeom prst="rect">
              <a:avLst/>
            </a:prstGeom>
            <a:noFill/>
            <a:ln w="18360" cap="flat">
              <a:solidFill>
                <a:srgbClr val="808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1691" name="Rectangle 11">
              <a:extLst>
                <a:ext uri="{FF2B5EF4-FFF2-40B4-BE49-F238E27FC236}">
                  <a16:creationId xmlns:a16="http://schemas.microsoft.com/office/drawing/2014/main" id="{35EAC813-7766-4590-BF04-E3C5F999D60F}"/>
                </a:ext>
              </a:extLst>
            </p:cNvPr>
            <p:cNvSpPr>
              <a:spLocks noChangeArrowheads="1"/>
            </p:cNvSpPr>
            <p:nvPr/>
          </p:nvSpPr>
          <p:spPr bwMode="auto">
            <a:xfrm>
              <a:off x="2676525" y="3514725"/>
              <a:ext cx="134938" cy="107950"/>
            </a:xfrm>
            <a:prstGeom prst="rect">
              <a:avLst/>
            </a:prstGeom>
            <a:noFill/>
            <a:ln w="18360" cap="flat">
              <a:solidFill>
                <a:srgbClr val="808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1692" name="Rectangle 12">
              <a:extLst>
                <a:ext uri="{FF2B5EF4-FFF2-40B4-BE49-F238E27FC236}">
                  <a16:creationId xmlns:a16="http://schemas.microsoft.com/office/drawing/2014/main" id="{7CA0779E-2EE3-4315-8F74-4D519DDE3935}"/>
                </a:ext>
              </a:extLst>
            </p:cNvPr>
            <p:cNvSpPr>
              <a:spLocks noChangeArrowheads="1"/>
            </p:cNvSpPr>
            <p:nvPr/>
          </p:nvSpPr>
          <p:spPr bwMode="auto">
            <a:xfrm>
              <a:off x="2640013" y="4090988"/>
              <a:ext cx="134937" cy="107950"/>
            </a:xfrm>
            <a:prstGeom prst="rect">
              <a:avLst/>
            </a:prstGeom>
            <a:noFill/>
            <a:ln w="18360" cap="flat">
              <a:solidFill>
                <a:srgbClr val="808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1693" name="Rectangle 13">
              <a:extLst>
                <a:ext uri="{FF2B5EF4-FFF2-40B4-BE49-F238E27FC236}">
                  <a16:creationId xmlns:a16="http://schemas.microsoft.com/office/drawing/2014/main" id="{EA3C915E-B23E-4CA0-B4AB-12BD5EF6227F}"/>
                </a:ext>
              </a:extLst>
            </p:cNvPr>
            <p:cNvSpPr>
              <a:spLocks noChangeArrowheads="1"/>
            </p:cNvSpPr>
            <p:nvPr/>
          </p:nvSpPr>
          <p:spPr bwMode="auto">
            <a:xfrm>
              <a:off x="3287713" y="4451350"/>
              <a:ext cx="134937" cy="107950"/>
            </a:xfrm>
            <a:prstGeom prst="rect">
              <a:avLst/>
            </a:prstGeom>
            <a:noFill/>
            <a:ln w="18360" cap="flat">
              <a:solidFill>
                <a:srgbClr val="808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1694" name="Rectangle 14">
              <a:extLst>
                <a:ext uri="{FF2B5EF4-FFF2-40B4-BE49-F238E27FC236}">
                  <a16:creationId xmlns:a16="http://schemas.microsoft.com/office/drawing/2014/main" id="{0D35A20A-6D11-4E74-804C-E1BC6D319183}"/>
                </a:ext>
              </a:extLst>
            </p:cNvPr>
            <p:cNvSpPr>
              <a:spLocks noChangeArrowheads="1"/>
            </p:cNvSpPr>
            <p:nvPr/>
          </p:nvSpPr>
          <p:spPr bwMode="auto">
            <a:xfrm>
              <a:off x="2603500" y="5099050"/>
              <a:ext cx="134938" cy="107950"/>
            </a:xfrm>
            <a:prstGeom prst="rect">
              <a:avLst/>
            </a:prstGeom>
            <a:noFill/>
            <a:ln w="18360" cap="flat">
              <a:solidFill>
                <a:srgbClr val="808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1695" name="Rectangle 15">
              <a:extLst>
                <a:ext uri="{FF2B5EF4-FFF2-40B4-BE49-F238E27FC236}">
                  <a16:creationId xmlns:a16="http://schemas.microsoft.com/office/drawing/2014/main" id="{F2430678-4CEB-4C69-92CA-F56BFB3408B3}"/>
                </a:ext>
              </a:extLst>
            </p:cNvPr>
            <p:cNvSpPr>
              <a:spLocks noChangeArrowheads="1"/>
            </p:cNvSpPr>
            <p:nvPr/>
          </p:nvSpPr>
          <p:spPr bwMode="auto">
            <a:xfrm>
              <a:off x="3684588" y="5314950"/>
              <a:ext cx="134937" cy="107950"/>
            </a:xfrm>
            <a:prstGeom prst="rect">
              <a:avLst/>
            </a:prstGeom>
            <a:noFill/>
            <a:ln w="18360" cap="flat">
              <a:solidFill>
                <a:srgbClr val="808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1696" name="Rectangle 16">
              <a:extLst>
                <a:ext uri="{FF2B5EF4-FFF2-40B4-BE49-F238E27FC236}">
                  <a16:creationId xmlns:a16="http://schemas.microsoft.com/office/drawing/2014/main" id="{48B66E44-1B34-496B-A397-341A861F4824}"/>
                </a:ext>
              </a:extLst>
            </p:cNvPr>
            <p:cNvSpPr>
              <a:spLocks noChangeArrowheads="1"/>
            </p:cNvSpPr>
            <p:nvPr/>
          </p:nvSpPr>
          <p:spPr bwMode="auto">
            <a:xfrm>
              <a:off x="4044950" y="3875088"/>
              <a:ext cx="134938" cy="107950"/>
            </a:xfrm>
            <a:prstGeom prst="rect">
              <a:avLst/>
            </a:prstGeom>
            <a:noFill/>
            <a:ln w="18360" cap="flat">
              <a:solidFill>
                <a:srgbClr val="808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1697" name="Rectangle 17">
              <a:extLst>
                <a:ext uri="{FF2B5EF4-FFF2-40B4-BE49-F238E27FC236}">
                  <a16:creationId xmlns:a16="http://schemas.microsoft.com/office/drawing/2014/main" id="{AF407469-735F-45A8-9FDC-BA2D3619997B}"/>
                </a:ext>
              </a:extLst>
            </p:cNvPr>
            <p:cNvSpPr>
              <a:spLocks noChangeArrowheads="1"/>
            </p:cNvSpPr>
            <p:nvPr/>
          </p:nvSpPr>
          <p:spPr bwMode="auto">
            <a:xfrm>
              <a:off x="4187825" y="4667250"/>
              <a:ext cx="134938" cy="107950"/>
            </a:xfrm>
            <a:prstGeom prst="rect">
              <a:avLst/>
            </a:prstGeom>
            <a:noFill/>
            <a:ln w="18360" cap="flat">
              <a:solidFill>
                <a:srgbClr val="808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1698" name="Rectangle 18">
              <a:extLst>
                <a:ext uri="{FF2B5EF4-FFF2-40B4-BE49-F238E27FC236}">
                  <a16:creationId xmlns:a16="http://schemas.microsoft.com/office/drawing/2014/main" id="{186D4C81-7661-4069-91C4-BA8E46F11DBF}"/>
                </a:ext>
              </a:extLst>
            </p:cNvPr>
            <p:cNvSpPr>
              <a:spLocks noChangeArrowheads="1"/>
            </p:cNvSpPr>
            <p:nvPr/>
          </p:nvSpPr>
          <p:spPr bwMode="auto">
            <a:xfrm>
              <a:off x="4908550" y="5314950"/>
              <a:ext cx="134938" cy="107950"/>
            </a:xfrm>
            <a:prstGeom prst="rect">
              <a:avLst/>
            </a:prstGeom>
            <a:noFill/>
            <a:ln w="18360" cap="flat">
              <a:solidFill>
                <a:srgbClr val="808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1699" name="Oval 19">
              <a:extLst>
                <a:ext uri="{FF2B5EF4-FFF2-40B4-BE49-F238E27FC236}">
                  <a16:creationId xmlns:a16="http://schemas.microsoft.com/office/drawing/2014/main" id="{E52C9C0D-3898-43CC-BDCD-D33CA800DD14}"/>
                </a:ext>
              </a:extLst>
            </p:cNvPr>
            <p:cNvSpPr>
              <a:spLocks noChangeArrowheads="1"/>
            </p:cNvSpPr>
            <p:nvPr/>
          </p:nvSpPr>
          <p:spPr bwMode="auto">
            <a:xfrm>
              <a:off x="4367213" y="2033588"/>
              <a:ext cx="107950" cy="122237"/>
            </a:xfrm>
            <a:prstGeom prst="ellipse">
              <a:avLst/>
            </a:prstGeom>
            <a:noFill/>
            <a:ln w="18360" cap="flat">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1700" name="Oval 20">
              <a:extLst>
                <a:ext uri="{FF2B5EF4-FFF2-40B4-BE49-F238E27FC236}">
                  <a16:creationId xmlns:a16="http://schemas.microsoft.com/office/drawing/2014/main" id="{667408BA-674F-4BC6-BC94-F9DC9DC41937}"/>
                </a:ext>
              </a:extLst>
            </p:cNvPr>
            <p:cNvSpPr>
              <a:spLocks noChangeArrowheads="1"/>
            </p:cNvSpPr>
            <p:nvPr/>
          </p:nvSpPr>
          <p:spPr bwMode="auto">
            <a:xfrm>
              <a:off x="5159375" y="2392363"/>
              <a:ext cx="107950" cy="122237"/>
            </a:xfrm>
            <a:prstGeom prst="ellipse">
              <a:avLst/>
            </a:prstGeom>
            <a:noFill/>
            <a:ln w="18360" cap="flat">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1701" name="Oval 21">
              <a:extLst>
                <a:ext uri="{FF2B5EF4-FFF2-40B4-BE49-F238E27FC236}">
                  <a16:creationId xmlns:a16="http://schemas.microsoft.com/office/drawing/2014/main" id="{C8B4E2B1-E853-4B75-A5EB-7F79ADC569E3}"/>
                </a:ext>
              </a:extLst>
            </p:cNvPr>
            <p:cNvSpPr>
              <a:spLocks noChangeArrowheads="1"/>
            </p:cNvSpPr>
            <p:nvPr/>
          </p:nvSpPr>
          <p:spPr bwMode="auto">
            <a:xfrm>
              <a:off x="4799013" y="3221038"/>
              <a:ext cx="107950" cy="122237"/>
            </a:xfrm>
            <a:prstGeom prst="ellipse">
              <a:avLst/>
            </a:prstGeom>
            <a:noFill/>
            <a:ln w="18360" cap="flat">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1702" name="Oval 22">
              <a:extLst>
                <a:ext uri="{FF2B5EF4-FFF2-40B4-BE49-F238E27FC236}">
                  <a16:creationId xmlns:a16="http://schemas.microsoft.com/office/drawing/2014/main" id="{49C8C7BE-A602-4266-BA95-FC015EF1E50D}"/>
                </a:ext>
              </a:extLst>
            </p:cNvPr>
            <p:cNvSpPr>
              <a:spLocks noChangeArrowheads="1"/>
            </p:cNvSpPr>
            <p:nvPr/>
          </p:nvSpPr>
          <p:spPr bwMode="auto">
            <a:xfrm>
              <a:off x="5483225" y="1852613"/>
              <a:ext cx="107950" cy="122237"/>
            </a:xfrm>
            <a:prstGeom prst="ellipse">
              <a:avLst/>
            </a:prstGeom>
            <a:noFill/>
            <a:ln w="18360" cap="flat">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1703" name="Oval 23">
              <a:extLst>
                <a:ext uri="{FF2B5EF4-FFF2-40B4-BE49-F238E27FC236}">
                  <a16:creationId xmlns:a16="http://schemas.microsoft.com/office/drawing/2014/main" id="{177E5C3E-790A-493A-B117-5BE7E4C747F2}"/>
                </a:ext>
              </a:extLst>
            </p:cNvPr>
            <p:cNvSpPr>
              <a:spLocks noChangeArrowheads="1"/>
            </p:cNvSpPr>
            <p:nvPr/>
          </p:nvSpPr>
          <p:spPr bwMode="auto">
            <a:xfrm>
              <a:off x="6130925" y="2105025"/>
              <a:ext cx="107950" cy="122238"/>
            </a:xfrm>
            <a:prstGeom prst="ellipse">
              <a:avLst/>
            </a:prstGeom>
            <a:noFill/>
            <a:ln w="18360" cap="flat">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1704" name="Oval 24">
              <a:extLst>
                <a:ext uri="{FF2B5EF4-FFF2-40B4-BE49-F238E27FC236}">
                  <a16:creationId xmlns:a16="http://schemas.microsoft.com/office/drawing/2014/main" id="{FE9C0D31-DF5D-40A2-96E2-40F05F088A89}"/>
                </a:ext>
              </a:extLst>
            </p:cNvPr>
            <p:cNvSpPr>
              <a:spLocks noChangeArrowheads="1"/>
            </p:cNvSpPr>
            <p:nvPr/>
          </p:nvSpPr>
          <p:spPr bwMode="auto">
            <a:xfrm>
              <a:off x="5915025" y="2860675"/>
              <a:ext cx="107950" cy="122238"/>
            </a:xfrm>
            <a:prstGeom prst="ellipse">
              <a:avLst/>
            </a:prstGeom>
            <a:noFill/>
            <a:ln w="18360" cap="flat">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1705" name="Oval 25">
              <a:extLst>
                <a:ext uri="{FF2B5EF4-FFF2-40B4-BE49-F238E27FC236}">
                  <a16:creationId xmlns:a16="http://schemas.microsoft.com/office/drawing/2014/main" id="{35D82E99-DC0C-4432-8D93-1B88212F0DC8}"/>
                </a:ext>
              </a:extLst>
            </p:cNvPr>
            <p:cNvSpPr>
              <a:spLocks noChangeArrowheads="1"/>
            </p:cNvSpPr>
            <p:nvPr/>
          </p:nvSpPr>
          <p:spPr bwMode="auto">
            <a:xfrm>
              <a:off x="6130925" y="3689350"/>
              <a:ext cx="107950" cy="122238"/>
            </a:xfrm>
            <a:prstGeom prst="ellipse">
              <a:avLst/>
            </a:prstGeom>
            <a:noFill/>
            <a:ln w="18360" cap="flat">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1706" name="Line 26">
              <a:extLst>
                <a:ext uri="{FF2B5EF4-FFF2-40B4-BE49-F238E27FC236}">
                  <a16:creationId xmlns:a16="http://schemas.microsoft.com/office/drawing/2014/main" id="{DD0C7AAB-2B1A-41D8-BF0F-07F071780756}"/>
                </a:ext>
              </a:extLst>
            </p:cNvPr>
            <p:cNvSpPr>
              <a:spLocks noChangeShapeType="1"/>
            </p:cNvSpPr>
            <p:nvPr/>
          </p:nvSpPr>
          <p:spPr bwMode="auto">
            <a:xfrm>
              <a:off x="2376488" y="1585913"/>
              <a:ext cx="4244975" cy="4083050"/>
            </a:xfrm>
            <a:prstGeom prst="line">
              <a:avLst/>
            </a:prstGeom>
            <a:noFill/>
            <a:ln w="18360" cap="flat">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1707" name="Text Box 27">
              <a:extLst>
                <a:ext uri="{FF2B5EF4-FFF2-40B4-BE49-F238E27FC236}">
                  <a16:creationId xmlns:a16="http://schemas.microsoft.com/office/drawing/2014/main" id="{98BE1C10-389A-4F29-8490-8A34964B84BE}"/>
                </a:ext>
              </a:extLst>
            </p:cNvPr>
            <p:cNvSpPr txBox="1">
              <a:spLocks noChangeArrowheads="1"/>
            </p:cNvSpPr>
            <p:nvPr/>
          </p:nvSpPr>
          <p:spPr bwMode="auto">
            <a:xfrm>
              <a:off x="5826125" y="4614863"/>
              <a:ext cx="592138"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sz="1300" b="1">
                  <a:latin typeface="Arial" panose="020B0604020202020204" pitchFamily="34" charset="0"/>
                </a:rPr>
                <a:t>slack</a:t>
              </a:r>
            </a:p>
          </p:txBody>
        </p:sp>
        <p:sp>
          <p:nvSpPr>
            <p:cNvPr id="71708" name="Oval 28">
              <a:extLst>
                <a:ext uri="{FF2B5EF4-FFF2-40B4-BE49-F238E27FC236}">
                  <a16:creationId xmlns:a16="http://schemas.microsoft.com/office/drawing/2014/main" id="{AF8D1488-9C6B-485C-9F79-5483B819E394}"/>
                </a:ext>
              </a:extLst>
            </p:cNvPr>
            <p:cNvSpPr>
              <a:spLocks noChangeArrowheads="1"/>
            </p:cNvSpPr>
            <p:nvPr/>
          </p:nvSpPr>
          <p:spPr bwMode="auto">
            <a:xfrm>
              <a:off x="2782888" y="2284413"/>
              <a:ext cx="107950" cy="122237"/>
            </a:xfrm>
            <a:prstGeom prst="ellipse">
              <a:avLst/>
            </a:prstGeom>
            <a:noFill/>
            <a:ln w="18360" cap="flat">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1709" name="Oval 29">
              <a:extLst>
                <a:ext uri="{FF2B5EF4-FFF2-40B4-BE49-F238E27FC236}">
                  <a16:creationId xmlns:a16="http://schemas.microsoft.com/office/drawing/2014/main" id="{9C87A070-0071-4AFE-9E0B-4ECB7E6D0ECA}"/>
                </a:ext>
              </a:extLst>
            </p:cNvPr>
            <p:cNvSpPr>
              <a:spLocks noChangeArrowheads="1"/>
            </p:cNvSpPr>
            <p:nvPr/>
          </p:nvSpPr>
          <p:spPr bwMode="auto">
            <a:xfrm>
              <a:off x="3935413" y="3184525"/>
              <a:ext cx="107950" cy="122238"/>
            </a:xfrm>
            <a:prstGeom prst="ellipse">
              <a:avLst/>
            </a:prstGeom>
            <a:noFill/>
            <a:ln w="18360" cap="flat">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1710" name="Oval 30">
              <a:extLst>
                <a:ext uri="{FF2B5EF4-FFF2-40B4-BE49-F238E27FC236}">
                  <a16:creationId xmlns:a16="http://schemas.microsoft.com/office/drawing/2014/main" id="{323DA541-DBED-4995-A9EA-EAD32E4CED01}"/>
                </a:ext>
              </a:extLst>
            </p:cNvPr>
            <p:cNvSpPr>
              <a:spLocks noChangeArrowheads="1"/>
            </p:cNvSpPr>
            <p:nvPr/>
          </p:nvSpPr>
          <p:spPr bwMode="auto">
            <a:xfrm>
              <a:off x="4762500" y="4876800"/>
              <a:ext cx="107950" cy="122238"/>
            </a:xfrm>
            <a:prstGeom prst="ellipse">
              <a:avLst/>
            </a:prstGeom>
            <a:noFill/>
            <a:ln w="18360" cap="flat">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1711" name="Rectangle 31">
              <a:extLst>
                <a:ext uri="{FF2B5EF4-FFF2-40B4-BE49-F238E27FC236}">
                  <a16:creationId xmlns:a16="http://schemas.microsoft.com/office/drawing/2014/main" id="{FE8CC84E-1E17-492C-B4FA-10DB4B09F711}"/>
                </a:ext>
              </a:extLst>
            </p:cNvPr>
            <p:cNvSpPr>
              <a:spLocks noChangeArrowheads="1"/>
            </p:cNvSpPr>
            <p:nvPr/>
          </p:nvSpPr>
          <p:spPr bwMode="auto">
            <a:xfrm>
              <a:off x="3792538" y="2362200"/>
              <a:ext cx="134937" cy="107950"/>
            </a:xfrm>
            <a:prstGeom prst="rect">
              <a:avLst/>
            </a:prstGeom>
            <a:noFill/>
            <a:ln w="18360" cap="flat">
              <a:solidFill>
                <a:srgbClr val="808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1712" name="Rectangle 32">
              <a:extLst>
                <a:ext uri="{FF2B5EF4-FFF2-40B4-BE49-F238E27FC236}">
                  <a16:creationId xmlns:a16="http://schemas.microsoft.com/office/drawing/2014/main" id="{608AEE43-5FD5-4B8D-84E3-32874F148AB9}"/>
                </a:ext>
              </a:extLst>
            </p:cNvPr>
            <p:cNvSpPr>
              <a:spLocks noChangeArrowheads="1"/>
            </p:cNvSpPr>
            <p:nvPr/>
          </p:nvSpPr>
          <p:spPr bwMode="auto">
            <a:xfrm>
              <a:off x="5519738" y="3514725"/>
              <a:ext cx="134937" cy="107950"/>
            </a:xfrm>
            <a:prstGeom prst="rect">
              <a:avLst/>
            </a:prstGeom>
            <a:noFill/>
            <a:ln w="18360" cap="flat">
              <a:solidFill>
                <a:srgbClr val="808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1713" name="Rectangle 33">
              <a:extLst>
                <a:ext uri="{FF2B5EF4-FFF2-40B4-BE49-F238E27FC236}">
                  <a16:creationId xmlns:a16="http://schemas.microsoft.com/office/drawing/2014/main" id="{9E11B18D-5741-49B5-83FB-827DE9767C77}"/>
                </a:ext>
              </a:extLst>
            </p:cNvPr>
            <p:cNvSpPr>
              <a:spLocks noChangeArrowheads="1"/>
            </p:cNvSpPr>
            <p:nvPr/>
          </p:nvSpPr>
          <p:spPr bwMode="auto">
            <a:xfrm>
              <a:off x="6276975" y="4054475"/>
              <a:ext cx="134938" cy="107950"/>
            </a:xfrm>
            <a:prstGeom prst="rect">
              <a:avLst/>
            </a:prstGeom>
            <a:noFill/>
            <a:ln w="18360" cap="flat">
              <a:solidFill>
                <a:srgbClr val="808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1714" name="Line 34">
              <a:extLst>
                <a:ext uri="{FF2B5EF4-FFF2-40B4-BE49-F238E27FC236}">
                  <a16:creationId xmlns:a16="http://schemas.microsoft.com/office/drawing/2014/main" id="{AA466963-0E36-459D-8AC0-C99BBF472FAF}"/>
                </a:ext>
              </a:extLst>
            </p:cNvPr>
            <p:cNvSpPr>
              <a:spLocks noChangeShapeType="1"/>
            </p:cNvSpPr>
            <p:nvPr/>
          </p:nvSpPr>
          <p:spPr bwMode="auto">
            <a:xfrm flipV="1">
              <a:off x="5014913" y="3621088"/>
              <a:ext cx="504825" cy="490537"/>
            </a:xfrm>
            <a:prstGeom prst="line">
              <a:avLst/>
            </a:prstGeom>
            <a:noFill/>
            <a:ln w="18360"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1715" name="Line 35">
              <a:extLst>
                <a:ext uri="{FF2B5EF4-FFF2-40B4-BE49-F238E27FC236}">
                  <a16:creationId xmlns:a16="http://schemas.microsoft.com/office/drawing/2014/main" id="{0F455A5A-DC70-4F84-BD15-C4D31D363D4C}"/>
                </a:ext>
              </a:extLst>
            </p:cNvPr>
            <p:cNvSpPr>
              <a:spLocks noChangeShapeType="1"/>
            </p:cNvSpPr>
            <p:nvPr/>
          </p:nvSpPr>
          <p:spPr bwMode="auto">
            <a:xfrm flipV="1">
              <a:off x="5664200" y="4160838"/>
              <a:ext cx="612775" cy="598487"/>
            </a:xfrm>
            <a:prstGeom prst="line">
              <a:avLst/>
            </a:prstGeom>
            <a:noFill/>
            <a:ln w="18360"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1716" name="Line 36">
              <a:extLst>
                <a:ext uri="{FF2B5EF4-FFF2-40B4-BE49-F238E27FC236}">
                  <a16:creationId xmlns:a16="http://schemas.microsoft.com/office/drawing/2014/main" id="{31F99DFB-FADB-45C6-96A0-A8C21AE3AD4B}"/>
                </a:ext>
              </a:extLst>
            </p:cNvPr>
            <p:cNvSpPr>
              <a:spLocks noChangeShapeType="1"/>
            </p:cNvSpPr>
            <p:nvPr/>
          </p:nvSpPr>
          <p:spPr bwMode="auto">
            <a:xfrm flipV="1">
              <a:off x="3540125" y="2470150"/>
              <a:ext cx="252413" cy="238125"/>
            </a:xfrm>
            <a:prstGeom prst="line">
              <a:avLst/>
            </a:prstGeom>
            <a:noFill/>
            <a:ln w="18360"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1717" name="Line 37">
              <a:extLst>
                <a:ext uri="{FF2B5EF4-FFF2-40B4-BE49-F238E27FC236}">
                  <a16:creationId xmlns:a16="http://schemas.microsoft.com/office/drawing/2014/main" id="{DDD1EE77-CAF5-49AA-805C-02CE65B7CFD0}"/>
                </a:ext>
              </a:extLst>
            </p:cNvPr>
            <p:cNvSpPr>
              <a:spLocks noChangeShapeType="1"/>
            </p:cNvSpPr>
            <p:nvPr/>
          </p:nvSpPr>
          <p:spPr bwMode="auto">
            <a:xfrm flipH="1">
              <a:off x="4868863" y="4433888"/>
              <a:ext cx="471487" cy="442912"/>
            </a:xfrm>
            <a:prstGeom prst="line">
              <a:avLst/>
            </a:prstGeom>
            <a:noFill/>
            <a:ln w="18360"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1718" name="Line 38">
              <a:extLst>
                <a:ext uri="{FF2B5EF4-FFF2-40B4-BE49-F238E27FC236}">
                  <a16:creationId xmlns:a16="http://schemas.microsoft.com/office/drawing/2014/main" id="{8A392450-9C49-4A7A-B896-ED0EBD15F119}"/>
                </a:ext>
              </a:extLst>
            </p:cNvPr>
            <p:cNvSpPr>
              <a:spLocks noChangeShapeType="1"/>
            </p:cNvSpPr>
            <p:nvPr/>
          </p:nvSpPr>
          <p:spPr bwMode="auto">
            <a:xfrm flipH="1">
              <a:off x="2816225" y="2165350"/>
              <a:ext cx="220663" cy="155575"/>
            </a:xfrm>
            <a:prstGeom prst="line">
              <a:avLst/>
            </a:prstGeom>
            <a:noFill/>
            <a:ln w="18360"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2" name="Line 38">
            <a:extLst>
              <a:ext uri="{FF2B5EF4-FFF2-40B4-BE49-F238E27FC236}">
                <a16:creationId xmlns:a16="http://schemas.microsoft.com/office/drawing/2014/main" id="{711A2BE6-F55F-7605-4A8C-431E1205B088}"/>
              </a:ext>
            </a:extLst>
          </p:cNvPr>
          <p:cNvSpPr>
            <a:spLocks noChangeShapeType="1"/>
          </p:cNvSpPr>
          <p:nvPr/>
        </p:nvSpPr>
        <p:spPr bwMode="auto">
          <a:xfrm flipH="1">
            <a:off x="6068838" y="2750436"/>
            <a:ext cx="92652" cy="100388"/>
          </a:xfrm>
          <a:prstGeom prst="line">
            <a:avLst/>
          </a:prstGeom>
          <a:noFill/>
          <a:ln w="18360"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Tree>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1">
            <a:extLst>
              <a:ext uri="{FF2B5EF4-FFF2-40B4-BE49-F238E27FC236}">
                <a16:creationId xmlns:a16="http://schemas.microsoft.com/office/drawing/2014/main" id="{635B8486-D0A7-4647-9B44-0F2CD9F5C384}"/>
              </a:ext>
            </a:extLst>
          </p:cNvPr>
          <p:cNvSpPr>
            <a:spLocks noGrp="1" noChangeArrowheads="1"/>
          </p:cNvSpPr>
          <p:nvPr>
            <p:ph type="title"/>
          </p:nvPr>
        </p:nvSpPr>
        <p:spPr/>
        <p:txBody>
          <a:bodyPr/>
          <a:lstStyle/>
          <a:p>
            <a:r>
              <a:rPr lang="en-US" altLang="en-US"/>
              <a:t>Nonlinear Support Vector Machines</a:t>
            </a:r>
          </a:p>
        </p:txBody>
      </p:sp>
      <p:sp>
        <p:nvSpPr>
          <p:cNvPr id="73730" name="Rectangle 2">
            <a:extLst>
              <a:ext uri="{FF2B5EF4-FFF2-40B4-BE49-F238E27FC236}">
                <a16:creationId xmlns:a16="http://schemas.microsoft.com/office/drawing/2014/main" id="{04E11D87-47BD-4172-A54C-4C2A77784831}"/>
              </a:ext>
            </a:extLst>
          </p:cNvPr>
          <p:cNvSpPr>
            <a:spLocks noGrp="1" noChangeArrowheads="1"/>
          </p:cNvSpPr>
          <p:nvPr>
            <p:ph idx="1"/>
          </p:nvPr>
        </p:nvSpPr>
        <p:spPr>
          <a:xfrm>
            <a:off x="628650" y="1550008"/>
            <a:ext cx="7886700" cy="460375"/>
          </a:xfrm>
        </p:spPr>
        <p:txBody>
          <a:bodyPr>
            <a:normAutofit fontScale="85000" lnSpcReduction="10000"/>
          </a:bodyPr>
          <a:lstStyle/>
          <a:p>
            <a:pPr marL="0" indent="0">
              <a:buNone/>
            </a:pPr>
            <a:r>
              <a:rPr lang="en-US" altLang="en-US" dirty="0"/>
              <a:t>SVMs look for linear decision boundaries. What if decision boundary is not linear?</a:t>
            </a:r>
          </a:p>
        </p:txBody>
      </p:sp>
      <p:grpSp>
        <p:nvGrpSpPr>
          <p:cNvPr id="73731" name="Group 3">
            <a:extLst>
              <a:ext uri="{FF2B5EF4-FFF2-40B4-BE49-F238E27FC236}">
                <a16:creationId xmlns:a16="http://schemas.microsoft.com/office/drawing/2014/main" id="{CBEB910D-F303-4D77-A79A-A29DB4951026}"/>
              </a:ext>
            </a:extLst>
          </p:cNvPr>
          <p:cNvGrpSpPr>
            <a:grpSpLocks/>
          </p:cNvGrpSpPr>
          <p:nvPr/>
        </p:nvGrpSpPr>
        <p:grpSpPr bwMode="auto">
          <a:xfrm>
            <a:off x="1371600" y="1981200"/>
            <a:ext cx="6170613" cy="4627563"/>
            <a:chOff x="1008" y="1068"/>
            <a:chExt cx="3887" cy="2915"/>
          </a:xfrm>
        </p:grpSpPr>
        <p:pic>
          <p:nvPicPr>
            <p:cNvPr id="73732" name="Picture 4">
              <a:extLst>
                <a:ext uri="{FF2B5EF4-FFF2-40B4-BE49-F238E27FC236}">
                  <a16:creationId xmlns:a16="http://schemas.microsoft.com/office/drawing/2014/main" id="{2DACCFA5-3D38-48F0-BA5C-CA94C519DA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8" y="1068"/>
              <a:ext cx="3887" cy="291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8360"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3733" name="Text Box 5">
              <a:extLst>
                <a:ext uri="{FF2B5EF4-FFF2-40B4-BE49-F238E27FC236}">
                  <a16:creationId xmlns:a16="http://schemas.microsoft.com/office/drawing/2014/main" id="{CCAA64EC-B2EE-4005-8417-56933B276B08}"/>
                </a:ext>
              </a:extLst>
            </p:cNvPr>
            <p:cNvSpPr txBox="1">
              <a:spLocks noChangeArrowheads="1"/>
            </p:cNvSpPr>
            <p:nvPr/>
          </p:nvSpPr>
          <p:spPr bwMode="auto">
            <a:xfrm>
              <a:off x="1008" y="1068"/>
              <a:ext cx="3887" cy="29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73734" name="AutoShape 6">
            <a:extLst>
              <a:ext uri="{FF2B5EF4-FFF2-40B4-BE49-F238E27FC236}">
                <a16:creationId xmlns:a16="http://schemas.microsoft.com/office/drawing/2014/main" id="{99E9CE20-FC90-425D-9F9E-6B04C004EAE5}"/>
              </a:ext>
            </a:extLst>
          </p:cNvPr>
          <p:cNvSpPr>
            <a:spLocks noChangeArrowheads="1"/>
          </p:cNvSpPr>
          <p:nvPr/>
        </p:nvSpPr>
        <p:spPr bwMode="auto">
          <a:xfrm rot="13260000">
            <a:off x="2806667" y="5198267"/>
            <a:ext cx="7924800" cy="2227263"/>
          </a:xfrm>
          <a:custGeom>
            <a:avLst/>
            <a:gdLst>
              <a:gd name="G0" fmla="sin 10800 -5511659"/>
              <a:gd name="G1" fmla="+- G0 10800 0"/>
              <a:gd name="G2" fmla="cos 10800 -5511659"/>
              <a:gd name="G3" fmla="+- G2 10800 0"/>
              <a:gd name="G4" fmla="sin 10800 4893635"/>
              <a:gd name="G5" fmla="+- G4 10800 0"/>
              <a:gd name="G6" fmla="cos 10800 4893635"/>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0799 w 21600"/>
              <a:gd name="T13" fmla="*/ 62 h 21600"/>
              <a:gd name="T14" fmla="*/ 21599 w 21600"/>
              <a:gd name="T15" fmla="*/ 21161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11908" y="57"/>
                </a:moveTo>
                <a:cubicBezTo>
                  <a:pt x="17415" y="625"/>
                  <a:pt x="21600" y="5264"/>
                  <a:pt x="21600" y="10800"/>
                </a:cubicBezTo>
                <a:cubicBezTo>
                  <a:pt x="21600" y="15665"/>
                  <a:pt x="18347" y="19929"/>
                  <a:pt x="13655" y="21215"/>
                </a:cubicBezTo>
                <a:lnTo>
                  <a:pt x="10800" y="10800"/>
                </a:lnTo>
                <a:close/>
              </a:path>
              <a:path w="21600" h="21600" fill="none">
                <a:moveTo>
                  <a:pt x="11908" y="57"/>
                </a:moveTo>
                <a:cubicBezTo>
                  <a:pt x="17415" y="625"/>
                  <a:pt x="21600" y="5264"/>
                  <a:pt x="21600" y="10800"/>
                </a:cubicBezTo>
                <a:cubicBezTo>
                  <a:pt x="21600" y="15665"/>
                  <a:pt x="18347" y="19929"/>
                  <a:pt x="13655" y="21215"/>
                </a:cubicBezTo>
              </a:path>
            </a:pathLst>
          </a:custGeom>
          <a:noFill/>
          <a:ln w="38160" cap="flat">
            <a:solidFill>
              <a:srgbClr val="00C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499"/>
                                          </p:stCondLst>
                                        </p:cTn>
                                        <p:tgtEl>
                                          <p:spTgt spid="737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1">
            <a:extLst>
              <a:ext uri="{FF2B5EF4-FFF2-40B4-BE49-F238E27FC236}">
                <a16:creationId xmlns:a16="http://schemas.microsoft.com/office/drawing/2014/main" id="{BB45AF63-1D8A-4B97-95F5-9072E167C2B6}"/>
              </a:ext>
            </a:extLst>
          </p:cNvPr>
          <p:cNvSpPr>
            <a:spLocks noGrp="1" noChangeArrowheads="1"/>
          </p:cNvSpPr>
          <p:nvPr>
            <p:ph type="title"/>
          </p:nvPr>
        </p:nvSpPr>
        <p:spPr/>
        <p:txBody>
          <a:bodyPr/>
          <a:lstStyle/>
          <a:p>
            <a:r>
              <a:rPr lang="en-US" altLang="en-US"/>
              <a:t>Nonlinear Support Vector Machines</a:t>
            </a:r>
          </a:p>
        </p:txBody>
      </p:sp>
      <p:sp>
        <p:nvSpPr>
          <p:cNvPr id="74754" name="Rectangle 2">
            <a:extLst>
              <a:ext uri="{FF2B5EF4-FFF2-40B4-BE49-F238E27FC236}">
                <a16:creationId xmlns:a16="http://schemas.microsoft.com/office/drawing/2014/main" id="{2086B69E-DC33-4422-A845-2C0177D280F5}"/>
              </a:ext>
            </a:extLst>
          </p:cNvPr>
          <p:cNvSpPr>
            <a:spLocks noGrp="1" noChangeArrowheads="1"/>
          </p:cNvSpPr>
          <p:nvPr>
            <p:ph idx="1"/>
          </p:nvPr>
        </p:nvSpPr>
        <p:spPr>
          <a:xfrm>
            <a:off x="628650" y="5181600"/>
            <a:ext cx="7773737" cy="1421910"/>
          </a:xfrm>
        </p:spPr>
        <p:txBody>
          <a:bodyPr>
            <a:normAutofit fontScale="77500" lnSpcReduction="20000"/>
          </a:bodyPr>
          <a:lstStyle/>
          <a:p>
            <a:r>
              <a:rPr lang="en-US" altLang="en-US" sz="2000" dirty="0"/>
              <a:t>Project data into a higher dimensional space where the classes are linearly separable.</a:t>
            </a:r>
          </a:p>
          <a:p>
            <a:endParaRPr lang="en-US" altLang="en-US" sz="2000" dirty="0"/>
          </a:p>
          <a:p>
            <a:r>
              <a:rPr lang="en-US" altLang="en-US" sz="2000" dirty="0"/>
              <a:t>Projection is expensive! </a:t>
            </a:r>
            <a:br>
              <a:rPr lang="en-US" altLang="en-US" sz="2000" dirty="0"/>
            </a:br>
            <a:r>
              <a:rPr lang="en-US" altLang="en-US" sz="2000" b="1" dirty="0"/>
              <a:t>Kernel trick</a:t>
            </a:r>
            <a:r>
              <a:rPr lang="en-US" altLang="en-US" sz="2000" dirty="0"/>
              <a:t>: Compute the similarity (inner product) in the projected space directly from the original data. This trick can be used with other method like clustering as well.</a:t>
            </a:r>
          </a:p>
        </p:txBody>
      </p:sp>
      <p:grpSp>
        <p:nvGrpSpPr>
          <p:cNvPr id="74755" name="Group 3">
            <a:extLst>
              <a:ext uri="{FF2B5EF4-FFF2-40B4-BE49-F238E27FC236}">
                <a16:creationId xmlns:a16="http://schemas.microsoft.com/office/drawing/2014/main" id="{85DCBF19-EA0A-4CD3-8CB0-5A9B2980E98C}"/>
              </a:ext>
            </a:extLst>
          </p:cNvPr>
          <p:cNvGrpSpPr>
            <a:grpSpLocks/>
          </p:cNvGrpSpPr>
          <p:nvPr/>
        </p:nvGrpSpPr>
        <p:grpSpPr bwMode="auto">
          <a:xfrm>
            <a:off x="2255838" y="1222376"/>
            <a:ext cx="5440362" cy="3888380"/>
            <a:chOff x="1421" y="770"/>
            <a:chExt cx="3887" cy="2915"/>
          </a:xfrm>
        </p:grpSpPr>
        <p:pic>
          <p:nvPicPr>
            <p:cNvPr id="74756" name="Picture 4">
              <a:extLst>
                <a:ext uri="{FF2B5EF4-FFF2-40B4-BE49-F238E27FC236}">
                  <a16:creationId xmlns:a16="http://schemas.microsoft.com/office/drawing/2014/main" id="{A0E82B87-F8D2-4751-927B-FE2547DF5F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1" y="770"/>
              <a:ext cx="3887" cy="291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8360"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4757" name="Text Box 5">
              <a:extLst>
                <a:ext uri="{FF2B5EF4-FFF2-40B4-BE49-F238E27FC236}">
                  <a16:creationId xmlns:a16="http://schemas.microsoft.com/office/drawing/2014/main" id="{12C8619A-3E78-4009-B5FA-80ABF3263A3A}"/>
                </a:ext>
              </a:extLst>
            </p:cNvPr>
            <p:cNvSpPr txBox="1">
              <a:spLocks noChangeArrowheads="1"/>
            </p:cNvSpPr>
            <p:nvPr/>
          </p:nvSpPr>
          <p:spPr bwMode="auto">
            <a:xfrm>
              <a:off x="1421" y="770"/>
              <a:ext cx="3887" cy="29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74758" name="Group 6">
            <a:extLst>
              <a:ext uri="{FF2B5EF4-FFF2-40B4-BE49-F238E27FC236}">
                <a16:creationId xmlns:a16="http://schemas.microsoft.com/office/drawing/2014/main" id="{32117B77-7B4F-4780-904C-5EA4354B2A5A}"/>
              </a:ext>
            </a:extLst>
          </p:cNvPr>
          <p:cNvGrpSpPr>
            <a:grpSpLocks/>
          </p:cNvGrpSpPr>
          <p:nvPr/>
        </p:nvGrpSpPr>
        <p:grpSpPr bwMode="auto">
          <a:xfrm>
            <a:off x="731838" y="1222375"/>
            <a:ext cx="3290887" cy="2616200"/>
            <a:chOff x="461" y="770"/>
            <a:chExt cx="2073" cy="1648"/>
          </a:xfrm>
        </p:grpSpPr>
        <p:pic>
          <p:nvPicPr>
            <p:cNvPr id="74759" name="Picture 7">
              <a:extLst>
                <a:ext uri="{FF2B5EF4-FFF2-40B4-BE49-F238E27FC236}">
                  <a16:creationId xmlns:a16="http://schemas.microsoft.com/office/drawing/2014/main" id="{50A809FE-4E32-4677-B342-50071B520D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 y="770"/>
              <a:ext cx="2073" cy="164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8360"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4760" name="Text Box 8">
              <a:extLst>
                <a:ext uri="{FF2B5EF4-FFF2-40B4-BE49-F238E27FC236}">
                  <a16:creationId xmlns:a16="http://schemas.microsoft.com/office/drawing/2014/main" id="{66F9E3B9-F1C3-4C4B-BD34-E32750563380}"/>
                </a:ext>
              </a:extLst>
            </p:cNvPr>
            <p:cNvSpPr txBox="1">
              <a:spLocks noChangeArrowheads="1"/>
            </p:cNvSpPr>
            <p:nvPr/>
          </p:nvSpPr>
          <p:spPr bwMode="auto">
            <a:xfrm>
              <a:off x="461" y="770"/>
              <a:ext cx="2073" cy="16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74761" name="AutoShape 9">
            <a:extLst>
              <a:ext uri="{FF2B5EF4-FFF2-40B4-BE49-F238E27FC236}">
                <a16:creationId xmlns:a16="http://schemas.microsoft.com/office/drawing/2014/main" id="{F95E8D34-241D-4055-8319-E0E729B17FA7}"/>
              </a:ext>
            </a:extLst>
          </p:cNvPr>
          <p:cNvSpPr>
            <a:spLocks noChangeArrowheads="1"/>
          </p:cNvSpPr>
          <p:nvPr/>
        </p:nvSpPr>
        <p:spPr bwMode="auto">
          <a:xfrm>
            <a:off x="3103563" y="1784350"/>
            <a:ext cx="1554162" cy="639763"/>
          </a:xfrm>
          <a:prstGeom prst="rightArrow">
            <a:avLst>
              <a:gd name="adj1" fmla="val 50000"/>
              <a:gd name="adj2" fmla="val 60732"/>
            </a:avLst>
          </a:prstGeom>
          <a:ln>
            <a:headEnd/>
            <a:tailEnd/>
          </a:ln>
        </p:spPr>
        <p:style>
          <a:lnRef idx="3">
            <a:schemeClr val="lt1"/>
          </a:lnRef>
          <a:fillRef idx="1">
            <a:schemeClr val="accent4"/>
          </a:fillRef>
          <a:effectRef idx="1">
            <a:schemeClr val="accent4"/>
          </a:effectRef>
          <a:fontRef idx="minor">
            <a:schemeClr val="lt1"/>
          </a:fontRef>
        </p:style>
        <p:txBody>
          <a:bodyPr wrap="none" lIns="90000" tIns="45000" rIns="90000" bIns="450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lgn="ctr"/>
            <a:r>
              <a:rPr lang="en-US" altLang="en-US" sz="2000"/>
              <a:t>projection</a:t>
            </a:r>
          </a:p>
        </p:txBody>
      </p:sp>
      <p:sp>
        <p:nvSpPr>
          <p:cNvPr id="74762" name="AutoShape 10">
            <a:extLst>
              <a:ext uri="{FF2B5EF4-FFF2-40B4-BE49-F238E27FC236}">
                <a16:creationId xmlns:a16="http://schemas.microsoft.com/office/drawing/2014/main" id="{F4719545-8F57-4631-892B-EA550605F6CC}"/>
              </a:ext>
            </a:extLst>
          </p:cNvPr>
          <p:cNvSpPr>
            <a:spLocks noChangeArrowheads="1"/>
          </p:cNvSpPr>
          <p:nvPr/>
        </p:nvSpPr>
        <p:spPr bwMode="auto">
          <a:xfrm rot="13260000">
            <a:off x="1541463" y="2852738"/>
            <a:ext cx="4246562" cy="1447800"/>
          </a:xfrm>
          <a:custGeom>
            <a:avLst/>
            <a:gdLst>
              <a:gd name="G0" fmla="sin 10800 -5511659"/>
              <a:gd name="G1" fmla="+- G0 10800 0"/>
              <a:gd name="G2" fmla="cos 10800 -5511659"/>
              <a:gd name="G3" fmla="+- G2 10800 0"/>
              <a:gd name="G4" fmla="sin 10800 4893635"/>
              <a:gd name="G5" fmla="+- G4 10800 0"/>
              <a:gd name="G6" fmla="cos 10800 4893635"/>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0799 w 21600"/>
              <a:gd name="T13" fmla="*/ 62 h 21600"/>
              <a:gd name="T14" fmla="*/ 21599 w 21600"/>
              <a:gd name="T15" fmla="*/ 21161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11908" y="57"/>
                </a:moveTo>
                <a:cubicBezTo>
                  <a:pt x="17415" y="625"/>
                  <a:pt x="21600" y="5264"/>
                  <a:pt x="21600" y="10800"/>
                </a:cubicBezTo>
                <a:cubicBezTo>
                  <a:pt x="21600" y="15665"/>
                  <a:pt x="18347" y="19929"/>
                  <a:pt x="13655" y="21215"/>
                </a:cubicBezTo>
                <a:lnTo>
                  <a:pt x="10800" y="10800"/>
                </a:lnTo>
                <a:close/>
              </a:path>
              <a:path w="21600" h="21600" fill="none">
                <a:moveTo>
                  <a:pt x="11908" y="57"/>
                </a:moveTo>
                <a:cubicBezTo>
                  <a:pt x="17415" y="625"/>
                  <a:pt x="21600" y="5264"/>
                  <a:pt x="21600" y="10800"/>
                </a:cubicBezTo>
                <a:cubicBezTo>
                  <a:pt x="21600" y="15665"/>
                  <a:pt x="18347" y="19929"/>
                  <a:pt x="13655" y="21215"/>
                </a:cubicBezTo>
              </a:path>
            </a:pathLst>
          </a:custGeom>
          <a:noFill/>
          <a:ln w="38160" cap="flat">
            <a:solidFill>
              <a:srgbClr val="00C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a:extLst>
              <a:ext uri="{FF2B5EF4-FFF2-40B4-BE49-F238E27FC236}">
                <a16:creationId xmlns:a16="http://schemas.microsoft.com/office/drawing/2014/main" id="{B6AEF869-460E-4BB9-9697-9CFFFAC6EACD}"/>
              </a:ext>
            </a:extLst>
          </p:cNvPr>
          <p:cNvSpPr>
            <a:spLocks noGrp="1" noChangeArrowheads="1"/>
          </p:cNvSpPr>
          <p:nvPr>
            <p:ph type="title"/>
          </p:nvPr>
        </p:nvSpPr>
        <p:spPr>
          <a:xfrm>
            <a:off x="3724072" y="629268"/>
            <a:ext cx="4939868" cy="1286160"/>
          </a:xfrm>
        </p:spPr>
        <p:txBody>
          <a:bodyPr anchor="b">
            <a:normAutofit/>
          </a:bodyPr>
          <a:lstStyle/>
          <a:p>
            <a:r>
              <a:rPr lang="en-US" altLang="en-US"/>
              <a:t>Topics</a:t>
            </a:r>
          </a:p>
        </p:txBody>
      </p:sp>
      <p:sp>
        <p:nvSpPr>
          <p:cNvPr id="5122" name="Rectangle 2">
            <a:extLst>
              <a:ext uri="{FF2B5EF4-FFF2-40B4-BE49-F238E27FC236}">
                <a16:creationId xmlns:a16="http://schemas.microsoft.com/office/drawing/2014/main" id="{F4E434F0-1294-409D-BC6C-E548479720DF}"/>
              </a:ext>
            </a:extLst>
          </p:cNvPr>
          <p:cNvSpPr>
            <a:spLocks noGrp="1" noChangeArrowheads="1"/>
          </p:cNvSpPr>
          <p:nvPr>
            <p:ph idx="1"/>
          </p:nvPr>
        </p:nvSpPr>
        <p:spPr>
          <a:xfrm>
            <a:off x="3724073" y="2438400"/>
            <a:ext cx="4939867" cy="3785419"/>
          </a:xfrm>
        </p:spPr>
        <p:txBody>
          <a:bodyPr>
            <a:normAutofit/>
          </a:bodyPr>
          <a:lstStyle/>
          <a:p>
            <a:r>
              <a:rPr lang="en-US" altLang="en-US" sz="1700" dirty="0"/>
              <a:t>Rule-Based Classifier</a:t>
            </a:r>
          </a:p>
          <a:p>
            <a:r>
              <a:rPr lang="en-US" altLang="en-US" sz="1700" dirty="0"/>
              <a:t>Nearest Neighbor Classifier</a:t>
            </a:r>
          </a:p>
          <a:p>
            <a:r>
              <a:rPr lang="en-US" altLang="en-US" sz="1700" dirty="0"/>
              <a:t>Naive Bayes Classifier</a:t>
            </a:r>
          </a:p>
          <a:p>
            <a:r>
              <a:rPr lang="en-US" altLang="en-US" sz="1700" dirty="0"/>
              <a:t>Artificial Neural Networks</a:t>
            </a:r>
          </a:p>
          <a:p>
            <a:r>
              <a:rPr lang="en-US" altLang="en-US" sz="1700" dirty="0"/>
              <a:t>Support Vector Machines</a:t>
            </a:r>
          </a:p>
          <a:p>
            <a:r>
              <a:rPr lang="en-US" altLang="en-US" sz="1700" b="1" dirty="0"/>
              <a:t>Ensemble Methods</a:t>
            </a:r>
          </a:p>
        </p:txBody>
      </p:sp>
      <p:pic>
        <p:nvPicPr>
          <p:cNvPr id="6" name="Picture 5" descr="Machine Learning Classifiers. What is classification? | by Sidath Asiri |  Towards Data Science">
            <a:extLst>
              <a:ext uri="{FF2B5EF4-FFF2-40B4-BE49-F238E27FC236}">
                <a16:creationId xmlns:a16="http://schemas.microsoft.com/office/drawing/2014/main" id="{A60B5BC4-E432-4131-B5B7-CB83F866A35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207" r="59376"/>
          <a:stretch/>
        </p:blipFill>
        <p:spPr bwMode="auto">
          <a:xfrm>
            <a:off x="20" y="10"/>
            <a:ext cx="3476673"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6527078"/>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1">
            <a:extLst>
              <a:ext uri="{FF2B5EF4-FFF2-40B4-BE49-F238E27FC236}">
                <a16:creationId xmlns:a16="http://schemas.microsoft.com/office/drawing/2014/main" id="{16F54299-EA9F-448F-89C0-EF011888AE79}"/>
              </a:ext>
            </a:extLst>
          </p:cNvPr>
          <p:cNvSpPr>
            <a:spLocks noGrp="1" noChangeArrowheads="1"/>
          </p:cNvSpPr>
          <p:nvPr>
            <p:ph type="title"/>
          </p:nvPr>
        </p:nvSpPr>
        <p:spPr/>
        <p:txBody>
          <a:bodyPr/>
          <a:lstStyle/>
          <a:p>
            <a:r>
              <a:rPr lang="en-US" altLang="en-US"/>
              <a:t>Ensemble Methods</a:t>
            </a:r>
          </a:p>
        </p:txBody>
      </p:sp>
      <p:sp>
        <p:nvSpPr>
          <p:cNvPr id="76802" name="Rectangle 2">
            <a:extLst>
              <a:ext uri="{FF2B5EF4-FFF2-40B4-BE49-F238E27FC236}">
                <a16:creationId xmlns:a16="http://schemas.microsoft.com/office/drawing/2014/main" id="{5588F9DC-3A28-4D1D-90D8-EE489F0E0443}"/>
              </a:ext>
            </a:extLst>
          </p:cNvPr>
          <p:cNvSpPr>
            <a:spLocks noGrp="1" noChangeArrowheads="1"/>
          </p:cNvSpPr>
          <p:nvPr>
            <p:ph idx="1"/>
          </p:nvPr>
        </p:nvSpPr>
        <p:spPr/>
        <p:txBody>
          <a:bodyPr/>
          <a:lstStyle/>
          <a:p>
            <a:pPr marL="0" indent="0">
              <a:buNone/>
            </a:pPr>
            <a:r>
              <a:rPr lang="en-US" altLang="en-US" b="1" dirty="0"/>
              <a:t>Method</a:t>
            </a:r>
          </a:p>
          <a:p>
            <a:pPr marL="457200" indent="-457200">
              <a:buFont typeface="+mj-lt"/>
              <a:buAutoNum type="arabicPeriod"/>
            </a:pPr>
            <a:r>
              <a:rPr lang="en-US" altLang="en-US" dirty="0"/>
              <a:t>Construct a set of (possibly weak) classifiers from the training data.</a:t>
            </a:r>
          </a:p>
          <a:p>
            <a:pPr marL="457200" indent="-457200">
              <a:buFont typeface="+mj-lt"/>
              <a:buAutoNum type="arabicPeriod"/>
            </a:pPr>
            <a:r>
              <a:rPr lang="en-US" altLang="en-US" dirty="0"/>
              <a:t>Predict class label of previously unseen records by aggregating predictions made by multiple classifiers.</a:t>
            </a:r>
          </a:p>
          <a:p>
            <a:endParaRPr lang="en-US" altLang="en-US" dirty="0"/>
          </a:p>
          <a:p>
            <a:pPr marL="0" indent="0">
              <a:buNone/>
            </a:pPr>
            <a:r>
              <a:rPr lang="en-US" altLang="en-US" b="1" dirty="0"/>
              <a:t>Advantages</a:t>
            </a:r>
            <a:endParaRPr lang="en-US" altLang="en-US" dirty="0"/>
          </a:p>
          <a:p>
            <a:r>
              <a:rPr lang="en-US" altLang="en-US" dirty="0"/>
              <a:t>Improve the stability and often also the accuracy of classifiers.</a:t>
            </a:r>
          </a:p>
          <a:p>
            <a:r>
              <a:rPr lang="en-US" altLang="en-US" dirty="0"/>
              <a:t>Reduces variance in the prediction.</a:t>
            </a:r>
          </a:p>
          <a:p>
            <a:r>
              <a:rPr lang="en-US" altLang="en-US" dirty="0"/>
              <a:t>Reduces overfitting.</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1">
            <a:extLst>
              <a:ext uri="{FF2B5EF4-FFF2-40B4-BE49-F238E27FC236}">
                <a16:creationId xmlns:a16="http://schemas.microsoft.com/office/drawing/2014/main" id="{41044785-33ED-4BA2-BE12-EFC1308C18E9}"/>
              </a:ext>
            </a:extLst>
          </p:cNvPr>
          <p:cNvSpPr>
            <a:spLocks noGrp="1" noChangeArrowheads="1"/>
          </p:cNvSpPr>
          <p:nvPr>
            <p:ph type="title"/>
          </p:nvPr>
        </p:nvSpPr>
        <p:spPr/>
        <p:txBody>
          <a:bodyPr/>
          <a:lstStyle/>
          <a:p>
            <a:r>
              <a:rPr lang="en-US" altLang="en-US"/>
              <a:t>General Idea</a:t>
            </a:r>
          </a:p>
        </p:txBody>
      </p:sp>
      <p:sp>
        <p:nvSpPr>
          <p:cNvPr id="3" name="Content Placeholder 2">
            <a:extLst>
              <a:ext uri="{FF2B5EF4-FFF2-40B4-BE49-F238E27FC236}">
                <a16:creationId xmlns:a16="http://schemas.microsoft.com/office/drawing/2014/main" id="{99A30805-BFF9-4046-8623-3F1122BBA07E}"/>
              </a:ext>
            </a:extLst>
          </p:cNvPr>
          <p:cNvSpPr>
            <a:spLocks noGrp="1"/>
          </p:cNvSpPr>
          <p:nvPr>
            <p:ph idx="1"/>
          </p:nvPr>
        </p:nvSpPr>
        <p:spPr>
          <a:xfrm>
            <a:off x="708025" y="2097087"/>
            <a:ext cx="7886700" cy="4351338"/>
          </a:xfrm>
        </p:spPr>
        <p:txBody>
          <a:bodyPr/>
          <a:lstStyle/>
          <a:p>
            <a:endParaRPr lang="en-US"/>
          </a:p>
        </p:txBody>
      </p:sp>
      <p:pic>
        <p:nvPicPr>
          <p:cNvPr id="77826" name="Picture 2">
            <a:extLst>
              <a:ext uri="{FF2B5EF4-FFF2-40B4-BE49-F238E27FC236}">
                <a16:creationId xmlns:a16="http://schemas.microsoft.com/office/drawing/2014/main" id="{F2F9B6DC-2FD9-442D-B66D-2CC77D674BA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883"/>
          <a:stretch/>
        </p:blipFill>
        <p:spPr bwMode="auto">
          <a:xfrm>
            <a:off x="482600" y="1330325"/>
            <a:ext cx="6067425" cy="46894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8360"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7827" name="Text Box 3">
            <a:extLst>
              <a:ext uri="{FF2B5EF4-FFF2-40B4-BE49-F238E27FC236}">
                <a16:creationId xmlns:a16="http://schemas.microsoft.com/office/drawing/2014/main" id="{B7248AFB-6F2A-40C7-A488-7903C6AE3CE7}"/>
              </a:ext>
            </a:extLst>
          </p:cNvPr>
          <p:cNvSpPr txBox="1">
            <a:spLocks noChangeArrowheads="1"/>
          </p:cNvSpPr>
          <p:nvPr/>
        </p:nvSpPr>
        <p:spPr bwMode="auto">
          <a:xfrm>
            <a:off x="7029450" y="2798762"/>
            <a:ext cx="1301750"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dirty="0">
                <a:latin typeface="+mn-lt"/>
              </a:rPr>
              <a:t>sampling</a:t>
            </a:r>
          </a:p>
          <a:p>
            <a:endParaRPr lang="en-US" altLang="en-US" dirty="0"/>
          </a:p>
        </p:txBody>
      </p:sp>
      <p:sp>
        <p:nvSpPr>
          <p:cNvPr id="77828" name="Text Box 4">
            <a:extLst>
              <a:ext uri="{FF2B5EF4-FFF2-40B4-BE49-F238E27FC236}">
                <a16:creationId xmlns:a16="http://schemas.microsoft.com/office/drawing/2014/main" id="{A26DF3FC-91D0-492E-BEC4-CA22B3E0404D}"/>
              </a:ext>
            </a:extLst>
          </p:cNvPr>
          <p:cNvSpPr txBox="1">
            <a:spLocks noChangeArrowheads="1"/>
          </p:cNvSpPr>
          <p:nvPr/>
        </p:nvSpPr>
        <p:spPr bwMode="auto">
          <a:xfrm>
            <a:off x="6743700" y="3732212"/>
            <a:ext cx="1866900"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dirty="0">
                <a:latin typeface="+mn-lt"/>
              </a:rPr>
              <a:t>weak learners</a:t>
            </a:r>
          </a:p>
        </p:txBody>
      </p:sp>
      <p:sp>
        <p:nvSpPr>
          <p:cNvPr id="77829" name="Text Box 5">
            <a:extLst>
              <a:ext uri="{FF2B5EF4-FFF2-40B4-BE49-F238E27FC236}">
                <a16:creationId xmlns:a16="http://schemas.microsoft.com/office/drawing/2014/main" id="{4D854BD9-55B5-4B38-8107-377FA0517C54}"/>
              </a:ext>
            </a:extLst>
          </p:cNvPr>
          <p:cNvSpPr txBox="1">
            <a:spLocks noChangeArrowheads="1"/>
          </p:cNvSpPr>
          <p:nvPr/>
        </p:nvSpPr>
        <p:spPr bwMode="auto">
          <a:xfrm>
            <a:off x="7091363" y="4908550"/>
            <a:ext cx="960437"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dirty="0">
                <a:latin typeface="+mn-lt"/>
              </a:rPr>
              <a:t>voting</a:t>
            </a:r>
          </a:p>
        </p:txBody>
      </p:sp>
      <p:sp>
        <p:nvSpPr>
          <p:cNvPr id="77830" name="AutoShape 6">
            <a:extLst>
              <a:ext uri="{FF2B5EF4-FFF2-40B4-BE49-F238E27FC236}">
                <a16:creationId xmlns:a16="http://schemas.microsoft.com/office/drawing/2014/main" id="{2D15DA7B-9D68-4C1B-AA4E-A456392ECA40}"/>
              </a:ext>
            </a:extLst>
          </p:cNvPr>
          <p:cNvSpPr>
            <a:spLocks noChangeArrowheads="1"/>
          </p:cNvSpPr>
          <p:nvPr/>
        </p:nvSpPr>
        <p:spPr bwMode="auto">
          <a:xfrm>
            <a:off x="6270625" y="3881437"/>
            <a:ext cx="473075" cy="203200"/>
          </a:xfrm>
          <a:prstGeom prst="leftArrow">
            <a:avLst>
              <a:gd name="adj1" fmla="val 50000"/>
              <a:gd name="adj2" fmla="val 58203"/>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endParaRPr lang="en-US"/>
          </a:p>
        </p:txBody>
      </p:sp>
      <p:sp>
        <p:nvSpPr>
          <p:cNvPr id="77831" name="AutoShape 7">
            <a:extLst>
              <a:ext uri="{FF2B5EF4-FFF2-40B4-BE49-F238E27FC236}">
                <a16:creationId xmlns:a16="http://schemas.microsoft.com/office/drawing/2014/main" id="{6BFEF492-7FAC-4D9F-AE69-2EA3681E4E33}"/>
              </a:ext>
            </a:extLst>
          </p:cNvPr>
          <p:cNvSpPr>
            <a:spLocks noChangeArrowheads="1"/>
          </p:cNvSpPr>
          <p:nvPr/>
        </p:nvSpPr>
        <p:spPr bwMode="auto">
          <a:xfrm>
            <a:off x="6380163" y="2981325"/>
            <a:ext cx="649287" cy="203200"/>
          </a:xfrm>
          <a:prstGeom prst="leftArrow">
            <a:avLst>
              <a:gd name="adj1" fmla="val 50000"/>
              <a:gd name="adj2" fmla="val 79883"/>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endParaRPr lang="en-US"/>
          </a:p>
        </p:txBody>
      </p:sp>
      <p:sp>
        <p:nvSpPr>
          <p:cNvPr id="77832" name="AutoShape 8">
            <a:extLst>
              <a:ext uri="{FF2B5EF4-FFF2-40B4-BE49-F238E27FC236}">
                <a16:creationId xmlns:a16="http://schemas.microsoft.com/office/drawing/2014/main" id="{A54B50A8-7D83-4165-A7F0-D91777AFE06F}"/>
              </a:ext>
            </a:extLst>
          </p:cNvPr>
          <p:cNvSpPr>
            <a:spLocks noChangeArrowheads="1"/>
          </p:cNvSpPr>
          <p:nvPr/>
        </p:nvSpPr>
        <p:spPr bwMode="auto">
          <a:xfrm>
            <a:off x="4702175" y="5068887"/>
            <a:ext cx="2365375" cy="203200"/>
          </a:xfrm>
          <a:prstGeom prst="leftArrow">
            <a:avLst>
              <a:gd name="adj1" fmla="val 50000"/>
              <a:gd name="adj2" fmla="val 291016"/>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endParaRPr lang="en-US"/>
          </a:p>
        </p:txBody>
      </p:sp>
      <p:sp>
        <p:nvSpPr>
          <p:cNvPr id="2" name="Text Box 5">
            <a:extLst>
              <a:ext uri="{FF2B5EF4-FFF2-40B4-BE49-F238E27FC236}">
                <a16:creationId xmlns:a16="http://schemas.microsoft.com/office/drawing/2014/main" id="{27343981-6523-236C-BA5C-4C850BBC9076}"/>
              </a:ext>
            </a:extLst>
          </p:cNvPr>
          <p:cNvSpPr txBox="1">
            <a:spLocks noChangeArrowheads="1"/>
          </p:cNvSpPr>
          <p:nvPr/>
        </p:nvSpPr>
        <p:spPr bwMode="auto">
          <a:xfrm>
            <a:off x="3502457" y="5778501"/>
            <a:ext cx="960437"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dirty="0">
                <a:latin typeface="+mn-lt"/>
              </a:rPr>
              <a:t>prediction</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1">
            <a:extLst>
              <a:ext uri="{FF2B5EF4-FFF2-40B4-BE49-F238E27FC236}">
                <a16:creationId xmlns:a16="http://schemas.microsoft.com/office/drawing/2014/main" id="{93EDA8E0-E4C5-419B-9B41-20B19CAB9ACA}"/>
              </a:ext>
            </a:extLst>
          </p:cNvPr>
          <p:cNvSpPr>
            <a:spLocks noGrp="1" noChangeArrowheads="1"/>
          </p:cNvSpPr>
          <p:nvPr>
            <p:ph type="title"/>
          </p:nvPr>
        </p:nvSpPr>
        <p:spPr/>
        <p:txBody>
          <a:bodyPr/>
          <a:lstStyle/>
          <a:p>
            <a:r>
              <a:rPr lang="en-US" altLang="en-US" dirty="0"/>
              <a:t>Why does it work?</a:t>
            </a:r>
          </a:p>
        </p:txBody>
      </p:sp>
      <mc:AlternateContent xmlns:mc="http://schemas.openxmlformats.org/markup-compatibility/2006">
        <mc:Choice xmlns:a14="http://schemas.microsoft.com/office/drawing/2010/main" Requires="a14">
          <p:sp>
            <p:nvSpPr>
              <p:cNvPr id="78850" name="Rectangle 2">
                <a:extLst>
                  <a:ext uri="{FF2B5EF4-FFF2-40B4-BE49-F238E27FC236}">
                    <a16:creationId xmlns:a16="http://schemas.microsoft.com/office/drawing/2014/main" id="{8AEF40BC-0AAB-403A-9882-09FB82FEF366}"/>
                  </a:ext>
                </a:extLst>
              </p:cNvPr>
              <p:cNvSpPr>
                <a:spLocks noGrp="1" noChangeArrowheads="1"/>
              </p:cNvSpPr>
              <p:nvPr>
                <p:ph idx="1"/>
              </p:nvPr>
            </p:nvSpPr>
            <p:spPr/>
            <p:txBody>
              <a:bodyPr/>
              <a:lstStyle/>
              <a:p>
                <a:r>
                  <a:rPr lang="en-US" altLang="en-US" dirty="0"/>
                  <a:t>Suppose there are 25 base classifiers.</a:t>
                </a:r>
              </a:p>
              <a:p>
                <a:pPr lvl="1"/>
                <a:r>
                  <a:rPr lang="en-US" altLang="en-US" dirty="0"/>
                  <a:t>Each classifier has error rate </a:t>
                </a:r>
                <a14:m>
                  <m:oMath xmlns:m="http://schemas.openxmlformats.org/officeDocument/2006/math">
                    <m:r>
                      <a:rPr lang="en-US" altLang="en-US" b="0" i="1" dirty="0" smtClean="0">
                        <a:latin typeface="Cambria Math" panose="02040503050406030204" pitchFamily="18" charset="0"/>
                      </a:rPr>
                      <m:t>𝜖</m:t>
                    </m:r>
                    <m:r>
                      <a:rPr lang="en-US" altLang="en-US" i="1" dirty="0" smtClean="0">
                        <a:latin typeface="Cambria Math" panose="02040503050406030204" pitchFamily="18" charset="0"/>
                      </a:rPr>
                      <m:t> = 0.35</m:t>
                    </m:r>
                  </m:oMath>
                </a14:m>
                <a:endParaRPr lang="en-US" altLang="en-US" dirty="0"/>
              </a:p>
              <a:p>
                <a:pPr lvl="1"/>
                <a:r>
                  <a:rPr lang="en-US" altLang="en-US" dirty="0"/>
                  <a:t>Assume classifiers are independent (different features and/or training data).</a:t>
                </a:r>
              </a:p>
              <a:p>
                <a:r>
                  <a:rPr lang="en-US" altLang="en-US" dirty="0"/>
                  <a:t>Probability that the ensemble classifier makes a wrong prediction:</a:t>
                </a:r>
              </a:p>
            </p:txBody>
          </p:sp>
        </mc:Choice>
        <mc:Fallback>
          <p:sp>
            <p:nvSpPr>
              <p:cNvPr id="78850" name="Rectangle 2">
                <a:extLst>
                  <a:ext uri="{FF2B5EF4-FFF2-40B4-BE49-F238E27FC236}">
                    <a16:creationId xmlns:a16="http://schemas.microsoft.com/office/drawing/2014/main" id="{8AEF40BC-0AAB-403A-9882-09FB82FEF366}"/>
                  </a:ext>
                </a:extLst>
              </p:cNvPr>
              <p:cNvSpPr>
                <a:spLocks noGrp="1" noRot="1" noChangeAspect="1" noMove="1" noResize="1" noEditPoints="1" noAdjustHandles="1" noChangeArrowheads="1" noChangeShapeType="1" noTextEdit="1"/>
              </p:cNvSpPr>
              <p:nvPr>
                <p:ph idx="1"/>
              </p:nvPr>
            </p:nvSpPr>
            <p:spPr>
              <a:blipFill>
                <a:blip r:embed="rId3"/>
                <a:stretch>
                  <a:fillRect l="-773" t="-1541"/>
                </a:stretch>
              </a:blipFill>
            </p:spPr>
            <p:txBody>
              <a:bodyPr/>
              <a:lstStyle/>
              <a:p>
                <a:r>
                  <a:rPr lang="en-US">
                    <a:noFill/>
                  </a:rPr>
                  <a:t> </a:t>
                </a:r>
              </a:p>
            </p:txBody>
          </p:sp>
        </mc:Fallback>
      </mc:AlternateContent>
      <p:sp>
        <p:nvSpPr>
          <p:cNvPr id="78854" name="Text Box 6">
            <a:extLst>
              <a:ext uri="{FF2B5EF4-FFF2-40B4-BE49-F238E27FC236}">
                <a16:creationId xmlns:a16="http://schemas.microsoft.com/office/drawing/2014/main" id="{698A97A7-598E-4B89-BA80-63D5C4C8E548}"/>
              </a:ext>
            </a:extLst>
          </p:cNvPr>
          <p:cNvSpPr txBox="1">
            <a:spLocks noChangeArrowheads="1"/>
          </p:cNvSpPr>
          <p:nvPr/>
        </p:nvSpPr>
        <p:spPr bwMode="auto">
          <a:xfrm>
            <a:off x="712787" y="5367338"/>
            <a:ext cx="7802563" cy="1109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73050" indent="-273050">
              <a:tabLst>
                <a:tab pos="620713" algn="l"/>
                <a:tab pos="1535113" algn="l"/>
                <a:tab pos="2449513" algn="l"/>
                <a:tab pos="3363913" algn="l"/>
                <a:tab pos="4278313" algn="l"/>
                <a:tab pos="5192713" algn="l"/>
                <a:tab pos="6107113" algn="l"/>
                <a:tab pos="7021513" algn="l"/>
                <a:tab pos="7935913" algn="l"/>
                <a:tab pos="8850313" algn="l"/>
                <a:tab pos="9764713" algn="l"/>
              </a:tabLst>
              <a:defRPr sz="2400">
                <a:solidFill>
                  <a:srgbClr val="000000"/>
                </a:solidFill>
                <a:latin typeface="Times New Roman" panose="02020603050405020304" pitchFamily="18" charset="0"/>
                <a:cs typeface="DejaVu Sans" charset="0"/>
              </a:defRPr>
            </a:lvl1pPr>
            <a:lvl2pPr>
              <a:tabLst>
                <a:tab pos="620713" algn="l"/>
                <a:tab pos="1535113" algn="l"/>
                <a:tab pos="2449513" algn="l"/>
                <a:tab pos="3363913" algn="l"/>
                <a:tab pos="4278313" algn="l"/>
                <a:tab pos="5192713" algn="l"/>
                <a:tab pos="6107113" algn="l"/>
                <a:tab pos="7021513" algn="l"/>
                <a:tab pos="7935913" algn="l"/>
                <a:tab pos="8850313" algn="l"/>
                <a:tab pos="9764713" algn="l"/>
              </a:tabLst>
              <a:defRPr sz="2400">
                <a:solidFill>
                  <a:srgbClr val="000000"/>
                </a:solidFill>
                <a:latin typeface="Times New Roman" panose="02020603050405020304" pitchFamily="18" charset="0"/>
                <a:cs typeface="DejaVu Sans" charset="0"/>
              </a:defRPr>
            </a:lvl2pPr>
            <a:lvl3pPr>
              <a:tabLst>
                <a:tab pos="620713" algn="l"/>
                <a:tab pos="1535113" algn="l"/>
                <a:tab pos="2449513" algn="l"/>
                <a:tab pos="3363913" algn="l"/>
                <a:tab pos="4278313" algn="l"/>
                <a:tab pos="5192713" algn="l"/>
                <a:tab pos="6107113" algn="l"/>
                <a:tab pos="7021513" algn="l"/>
                <a:tab pos="7935913" algn="l"/>
                <a:tab pos="8850313" algn="l"/>
                <a:tab pos="9764713" algn="l"/>
              </a:tabLst>
              <a:defRPr sz="2400">
                <a:solidFill>
                  <a:srgbClr val="000000"/>
                </a:solidFill>
                <a:latin typeface="Times New Roman" panose="02020603050405020304" pitchFamily="18" charset="0"/>
                <a:cs typeface="DejaVu Sans" charset="0"/>
              </a:defRPr>
            </a:lvl3pPr>
            <a:lvl4pPr>
              <a:tabLst>
                <a:tab pos="620713" algn="l"/>
                <a:tab pos="1535113" algn="l"/>
                <a:tab pos="2449513" algn="l"/>
                <a:tab pos="3363913" algn="l"/>
                <a:tab pos="4278313" algn="l"/>
                <a:tab pos="5192713" algn="l"/>
                <a:tab pos="6107113" algn="l"/>
                <a:tab pos="7021513" algn="l"/>
                <a:tab pos="7935913" algn="l"/>
                <a:tab pos="8850313" algn="l"/>
                <a:tab pos="9764713" algn="l"/>
              </a:tabLst>
              <a:defRPr sz="2400">
                <a:solidFill>
                  <a:srgbClr val="000000"/>
                </a:solidFill>
                <a:latin typeface="Times New Roman" panose="02020603050405020304" pitchFamily="18" charset="0"/>
                <a:cs typeface="DejaVu Sans" charset="0"/>
              </a:defRPr>
            </a:lvl4pPr>
            <a:lvl5pPr>
              <a:tabLst>
                <a:tab pos="620713" algn="l"/>
                <a:tab pos="1535113" algn="l"/>
                <a:tab pos="2449513" algn="l"/>
                <a:tab pos="3363913" algn="l"/>
                <a:tab pos="4278313" algn="l"/>
                <a:tab pos="5192713" algn="l"/>
                <a:tab pos="6107113" algn="l"/>
                <a:tab pos="7021513" algn="l"/>
                <a:tab pos="7935913" algn="l"/>
                <a:tab pos="8850313" algn="l"/>
                <a:tab pos="9764713"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620713" algn="l"/>
                <a:tab pos="1535113" algn="l"/>
                <a:tab pos="2449513" algn="l"/>
                <a:tab pos="3363913" algn="l"/>
                <a:tab pos="4278313" algn="l"/>
                <a:tab pos="5192713" algn="l"/>
                <a:tab pos="6107113" algn="l"/>
                <a:tab pos="7021513" algn="l"/>
                <a:tab pos="7935913" algn="l"/>
                <a:tab pos="8850313" algn="l"/>
                <a:tab pos="9764713"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620713" algn="l"/>
                <a:tab pos="1535113" algn="l"/>
                <a:tab pos="2449513" algn="l"/>
                <a:tab pos="3363913" algn="l"/>
                <a:tab pos="4278313" algn="l"/>
                <a:tab pos="5192713" algn="l"/>
                <a:tab pos="6107113" algn="l"/>
                <a:tab pos="7021513" algn="l"/>
                <a:tab pos="7935913" algn="l"/>
                <a:tab pos="8850313" algn="l"/>
                <a:tab pos="9764713"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620713" algn="l"/>
                <a:tab pos="1535113" algn="l"/>
                <a:tab pos="2449513" algn="l"/>
                <a:tab pos="3363913" algn="l"/>
                <a:tab pos="4278313" algn="l"/>
                <a:tab pos="5192713" algn="l"/>
                <a:tab pos="6107113" algn="l"/>
                <a:tab pos="7021513" algn="l"/>
                <a:tab pos="7935913" algn="l"/>
                <a:tab pos="8850313" algn="l"/>
                <a:tab pos="9764713"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620713" algn="l"/>
                <a:tab pos="1535113" algn="l"/>
                <a:tab pos="2449513" algn="l"/>
                <a:tab pos="3363913" algn="l"/>
                <a:tab pos="4278313" algn="l"/>
                <a:tab pos="5192713" algn="l"/>
                <a:tab pos="6107113" algn="l"/>
                <a:tab pos="7021513" algn="l"/>
                <a:tab pos="7935913" algn="l"/>
                <a:tab pos="8850313" algn="l"/>
                <a:tab pos="9764713" algn="l"/>
              </a:tabLst>
              <a:defRPr sz="2400">
                <a:solidFill>
                  <a:srgbClr val="000000"/>
                </a:solidFill>
                <a:latin typeface="Times New Roman" panose="02020603050405020304" pitchFamily="18" charset="0"/>
                <a:cs typeface="DejaVu Sans" charset="0"/>
              </a:defRPr>
            </a:lvl9pPr>
          </a:lstStyle>
          <a:p>
            <a:pPr>
              <a:spcBef>
                <a:spcPts val="350"/>
              </a:spcBef>
              <a:spcAft>
                <a:spcPts val="400"/>
              </a:spcAft>
            </a:pPr>
            <a:r>
              <a:rPr lang="en-US" altLang="en-US" sz="1600" b="1" dirty="0">
                <a:latin typeface="Arial" panose="020B0604020202020204" pitchFamily="34" charset="0"/>
              </a:rPr>
              <a:t>Note</a:t>
            </a:r>
          </a:p>
          <a:p>
            <a:pPr marL="342900" indent="-342900">
              <a:spcBef>
                <a:spcPts val="350"/>
              </a:spcBef>
              <a:spcAft>
                <a:spcPts val="400"/>
              </a:spcAft>
              <a:buClr>
                <a:srgbClr val="0C7B9C"/>
              </a:buClr>
              <a:buSzPct val="150000"/>
              <a:buFont typeface="Wingdings" panose="05000000000000000000" pitchFamily="2" charset="2"/>
              <a:buChar char="§"/>
            </a:pPr>
            <a:r>
              <a:rPr lang="en-US" altLang="en-US" sz="1600" dirty="0">
                <a:latin typeface="Arial" panose="020B0604020202020204" pitchFamily="34" charset="0"/>
              </a:rPr>
              <a:t>The binomial coefficient gives the number of ways you can choose </a:t>
            </a:r>
            <a:r>
              <a:rPr lang="en-US" altLang="en-US" sz="1600" dirty="0" err="1">
                <a:latin typeface="Arial" panose="020B0604020202020204" pitchFamily="34" charset="0"/>
              </a:rPr>
              <a:t>i</a:t>
            </a:r>
            <a:r>
              <a:rPr lang="en-US" altLang="en-US" sz="1600" dirty="0">
                <a:latin typeface="Arial" panose="020B0604020202020204" pitchFamily="34" charset="0"/>
              </a:rPr>
              <a:t> out of 25. </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BCE667D-C66C-4524-A4D4-E2987DBF5B76}"/>
                  </a:ext>
                </a:extLst>
              </p:cNvPr>
              <p:cNvSpPr txBox="1"/>
              <p:nvPr/>
            </p:nvSpPr>
            <p:spPr>
              <a:xfrm>
                <a:off x="949068" y="3644927"/>
                <a:ext cx="4080925" cy="104355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ctrlPr>
                            <a:rPr lang="en-US" i="1" smtClean="0">
                              <a:solidFill>
                                <a:schemeClr val="tx1"/>
                              </a:solidFill>
                              <a:latin typeface="Cambria Math" panose="02040503050406030204" pitchFamily="18" charset="0"/>
                            </a:rPr>
                          </m:ctrlPr>
                        </m:naryPr>
                        <m:sub>
                          <m:r>
                            <m:rPr>
                              <m:brk m:alnAt="23"/>
                            </m:rPr>
                            <a:rPr lang="en-US" b="0" i="1" smtClean="0">
                              <a:solidFill>
                                <a:schemeClr val="tx1"/>
                              </a:solidFill>
                              <a:latin typeface="Cambria Math" panose="02040503050406030204" pitchFamily="18" charset="0"/>
                            </a:rPr>
                            <m:t>𝑖</m:t>
                          </m:r>
                          <m:r>
                            <a:rPr lang="en-US" b="0" i="1" smtClean="0">
                              <a:solidFill>
                                <a:schemeClr val="tx1"/>
                              </a:solidFill>
                              <a:latin typeface="Cambria Math" panose="02040503050406030204" pitchFamily="18" charset="0"/>
                            </a:rPr>
                            <m:t>=13</m:t>
                          </m:r>
                        </m:sub>
                        <m:sup>
                          <m:r>
                            <a:rPr lang="en-US" b="0" i="1" smtClean="0">
                              <a:solidFill>
                                <a:schemeClr val="tx1"/>
                              </a:solidFill>
                              <a:latin typeface="Cambria Math" panose="02040503050406030204" pitchFamily="18" charset="0"/>
                            </a:rPr>
                            <m:t>25</m:t>
                          </m:r>
                        </m:sup>
                        <m:e>
                          <m:d>
                            <m:dPr>
                              <m:ctrlPr>
                                <a:rPr lang="en-US" i="1" smtClean="0">
                                  <a:solidFill>
                                    <a:schemeClr val="tx1"/>
                                  </a:solidFill>
                                  <a:latin typeface="Cambria Math" panose="02040503050406030204" pitchFamily="18" charset="0"/>
                                </a:rPr>
                              </m:ctrlPr>
                            </m:dPr>
                            <m:e>
                              <m:f>
                                <m:fPr>
                                  <m:type m:val="noBar"/>
                                  <m:ctrlPr>
                                    <a:rPr lang="en-US" i="1" smtClean="0">
                                      <a:solidFill>
                                        <a:schemeClr val="tx1"/>
                                      </a:solidFill>
                                      <a:latin typeface="Cambria Math" panose="02040503050406030204" pitchFamily="18" charset="0"/>
                                    </a:rPr>
                                  </m:ctrlPr>
                                </m:fPr>
                                <m:num>
                                  <m:r>
                                    <a:rPr lang="en-US" b="0" i="1" smtClean="0">
                                      <a:solidFill>
                                        <a:schemeClr val="tx1"/>
                                      </a:solidFill>
                                      <a:latin typeface="Cambria Math" panose="02040503050406030204" pitchFamily="18" charset="0"/>
                                    </a:rPr>
                                    <m:t>25</m:t>
                                  </m:r>
                                </m:num>
                                <m:den>
                                  <m:r>
                                    <a:rPr lang="en-US" b="0" i="1" smtClean="0">
                                      <a:solidFill>
                                        <a:schemeClr val="tx1"/>
                                      </a:solidFill>
                                      <a:latin typeface="Cambria Math" panose="02040503050406030204" pitchFamily="18" charset="0"/>
                                    </a:rPr>
                                    <m:t>𝑖</m:t>
                                  </m:r>
                                </m:den>
                              </m:f>
                            </m:e>
                          </m:d>
                          <m:sSup>
                            <m:sSupPr>
                              <m:ctrlPr>
                                <a:rPr lang="en-US" b="0" i="1" smtClean="0">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rPr>
                                <m:t>𝜖</m:t>
                              </m:r>
                            </m:e>
                            <m:sup>
                              <m:r>
                                <a:rPr lang="en-US" b="0" i="1" smtClean="0">
                                  <a:solidFill>
                                    <a:schemeClr val="tx1"/>
                                  </a:solidFill>
                                  <a:latin typeface="Cambria Math" panose="02040503050406030204" pitchFamily="18" charset="0"/>
                                </a:rPr>
                                <m:t>𝑖</m:t>
                              </m:r>
                            </m:sup>
                          </m:sSup>
                          <m:sSup>
                            <m:sSupPr>
                              <m:ctrlPr>
                                <a:rPr lang="en-US" b="0" i="1" smtClean="0">
                                  <a:solidFill>
                                    <a:schemeClr val="tx1"/>
                                  </a:solidFill>
                                  <a:latin typeface="Cambria Math" panose="02040503050406030204" pitchFamily="18" charset="0"/>
                                </a:rPr>
                              </m:ctrlPr>
                            </m:sSupPr>
                            <m:e>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1−</m:t>
                                  </m:r>
                                  <m:r>
                                    <a:rPr lang="en-US" b="0" i="1" smtClean="0">
                                      <a:solidFill>
                                        <a:schemeClr val="tx1"/>
                                      </a:solidFill>
                                      <a:latin typeface="Cambria Math" panose="02040503050406030204" pitchFamily="18" charset="0"/>
                                    </a:rPr>
                                    <m:t>𝜖</m:t>
                                  </m:r>
                                </m:e>
                              </m:d>
                            </m:e>
                            <m:sup>
                              <m:r>
                                <a:rPr lang="en-US" b="0" i="1" smtClean="0">
                                  <a:solidFill>
                                    <a:schemeClr val="tx1"/>
                                  </a:solidFill>
                                  <a:latin typeface="Cambria Math" panose="02040503050406030204" pitchFamily="18" charset="0"/>
                                </a:rPr>
                                <m:t>25−</m:t>
                              </m:r>
                              <m:r>
                                <a:rPr lang="en-US" b="0" i="1" smtClean="0">
                                  <a:solidFill>
                                    <a:schemeClr val="tx1"/>
                                  </a:solidFill>
                                  <a:latin typeface="Cambria Math" panose="02040503050406030204" pitchFamily="18" charset="0"/>
                                </a:rPr>
                                <m:t>𝑖</m:t>
                              </m:r>
                            </m:sup>
                          </m:sSup>
                          <m:r>
                            <a:rPr lang="en-US" b="0" i="1" smtClean="0">
                              <a:solidFill>
                                <a:schemeClr val="tx1"/>
                              </a:solidFill>
                              <a:latin typeface="Cambria Math" panose="02040503050406030204" pitchFamily="18" charset="0"/>
                            </a:rPr>
                            <m:t>=0.06</m:t>
                          </m:r>
                        </m:e>
                      </m:nary>
                    </m:oMath>
                  </m:oMathPara>
                </a14:m>
                <a:endParaRPr lang="en-US" dirty="0"/>
              </a:p>
            </p:txBody>
          </p:sp>
        </mc:Choice>
        <mc:Fallback xmlns="">
          <p:sp>
            <p:nvSpPr>
              <p:cNvPr id="4" name="TextBox 3">
                <a:extLst>
                  <a:ext uri="{FF2B5EF4-FFF2-40B4-BE49-F238E27FC236}">
                    <a16:creationId xmlns:a16="http://schemas.microsoft.com/office/drawing/2014/main" id="{0BCE667D-C66C-4524-A4D4-E2987DBF5B76}"/>
                  </a:ext>
                </a:extLst>
              </p:cNvPr>
              <p:cNvSpPr txBox="1">
                <a:spLocks noRot="1" noChangeAspect="1" noMove="1" noResize="1" noEditPoints="1" noAdjustHandles="1" noChangeArrowheads="1" noChangeShapeType="1" noTextEdit="1"/>
              </p:cNvSpPr>
              <p:nvPr/>
            </p:nvSpPr>
            <p:spPr>
              <a:xfrm>
                <a:off x="949068" y="3644927"/>
                <a:ext cx="4080925" cy="1043555"/>
              </a:xfrm>
              <a:prstGeom prst="rect">
                <a:avLst/>
              </a:prstGeom>
              <a:blipFill>
                <a:blip r:embed="rId4"/>
                <a:stretch>
                  <a:fillRect/>
                </a:stretch>
              </a:blipFill>
            </p:spPr>
            <p:txBody>
              <a:bodyPr/>
              <a:lstStyle/>
              <a:p>
                <a:r>
                  <a:rPr lang="en-US">
                    <a:noFill/>
                  </a:rPr>
                  <a:t> </a:t>
                </a:r>
              </a:p>
            </p:txBody>
          </p:sp>
        </mc:Fallback>
      </mc:AlternateContent>
      <p:sp>
        <p:nvSpPr>
          <p:cNvPr id="2" name="Speech Bubble: Rectangle with Corners Rounded 1">
            <a:extLst>
              <a:ext uri="{FF2B5EF4-FFF2-40B4-BE49-F238E27FC236}">
                <a16:creationId xmlns:a16="http://schemas.microsoft.com/office/drawing/2014/main" id="{93E17172-5A90-10FA-13A8-C23B73FCF544}"/>
              </a:ext>
            </a:extLst>
          </p:cNvPr>
          <p:cNvSpPr/>
          <p:nvPr/>
        </p:nvSpPr>
        <p:spPr>
          <a:xfrm>
            <a:off x="6096000" y="3833813"/>
            <a:ext cx="2286000" cy="1447800"/>
          </a:xfrm>
          <a:prstGeom prst="wedgeRoundRectCallout">
            <a:avLst>
              <a:gd name="adj1" fmla="val -95833"/>
              <a:gd name="adj2" fmla="val -27213"/>
              <a:gd name="adj3" fmla="val 16667"/>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tLang="en-US" sz="1800" dirty="0"/>
              <a:t>= Probability that the majority (13 or more classifiers) make the wrong </a:t>
            </a:r>
            <a:br>
              <a:rPr lang="en-US" altLang="en-US" sz="1800" dirty="0"/>
            </a:br>
            <a:r>
              <a:rPr lang="en-US" altLang="en-US" sz="1800" dirty="0"/>
              <a:t>decision.</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1">
            <a:extLst>
              <a:ext uri="{FF2B5EF4-FFF2-40B4-BE49-F238E27FC236}">
                <a16:creationId xmlns:a16="http://schemas.microsoft.com/office/drawing/2014/main" id="{BE7A8D66-C513-4659-8C1A-F774DDA0480C}"/>
              </a:ext>
            </a:extLst>
          </p:cNvPr>
          <p:cNvSpPr>
            <a:spLocks noGrp="1" noChangeArrowheads="1"/>
          </p:cNvSpPr>
          <p:nvPr>
            <p:ph type="title"/>
          </p:nvPr>
        </p:nvSpPr>
        <p:spPr/>
        <p:txBody>
          <a:bodyPr/>
          <a:lstStyle/>
          <a:p>
            <a:r>
              <a:rPr lang="en-US" altLang="en-US"/>
              <a:t>Examples of Ensemble Methods</a:t>
            </a:r>
          </a:p>
        </p:txBody>
      </p:sp>
      <p:sp>
        <p:nvSpPr>
          <p:cNvPr id="79874" name="Rectangle 2">
            <a:extLst>
              <a:ext uri="{FF2B5EF4-FFF2-40B4-BE49-F238E27FC236}">
                <a16:creationId xmlns:a16="http://schemas.microsoft.com/office/drawing/2014/main" id="{9CCE99E9-F459-4F3C-B726-46F11FB8EA02}"/>
              </a:ext>
            </a:extLst>
          </p:cNvPr>
          <p:cNvSpPr>
            <a:spLocks noGrp="1" noChangeArrowheads="1"/>
          </p:cNvSpPr>
          <p:nvPr>
            <p:ph idx="1"/>
          </p:nvPr>
        </p:nvSpPr>
        <p:spPr/>
        <p:txBody>
          <a:bodyPr/>
          <a:lstStyle/>
          <a:p>
            <a:r>
              <a:rPr lang="en-US" altLang="en-US" dirty="0"/>
              <a:t>How to generate an ensemble of independent classifiers?</a:t>
            </a:r>
          </a:p>
          <a:p>
            <a:pPr lvl="1"/>
            <a:endParaRPr lang="en-US" altLang="en-US" dirty="0"/>
          </a:p>
          <a:p>
            <a:endParaRPr lang="en-US" altLang="en-US" dirty="0"/>
          </a:p>
        </p:txBody>
      </p:sp>
      <p:graphicFrame>
        <p:nvGraphicFramePr>
          <p:cNvPr id="2" name="Diagram 1">
            <a:extLst>
              <a:ext uri="{FF2B5EF4-FFF2-40B4-BE49-F238E27FC236}">
                <a16:creationId xmlns:a16="http://schemas.microsoft.com/office/drawing/2014/main" id="{B2B6209D-EF38-B69D-9E2A-E7E47BCDAA5E}"/>
              </a:ext>
            </a:extLst>
          </p:cNvPr>
          <p:cNvGraphicFramePr/>
          <p:nvPr>
            <p:extLst>
              <p:ext uri="{D42A27DB-BD31-4B8C-83A1-F6EECF244321}">
                <p14:modId xmlns:p14="http://schemas.microsoft.com/office/powerpoint/2010/main" val="2660747470"/>
              </p:ext>
            </p:extLst>
          </p:nvPr>
        </p:nvGraphicFramePr>
        <p:xfrm>
          <a:off x="1295400" y="2362200"/>
          <a:ext cx="6096000" cy="29852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1" name="Rectangle 1">
            <a:extLst>
              <a:ext uri="{FF2B5EF4-FFF2-40B4-BE49-F238E27FC236}">
                <a16:creationId xmlns:a16="http://schemas.microsoft.com/office/drawing/2014/main" id="{515F88D6-304C-40D8-A02D-35596F41B54F}"/>
              </a:ext>
            </a:extLst>
          </p:cNvPr>
          <p:cNvSpPr>
            <a:spLocks noGrp="1" noChangeArrowheads="1"/>
          </p:cNvSpPr>
          <p:nvPr>
            <p:ph type="title"/>
          </p:nvPr>
        </p:nvSpPr>
        <p:spPr/>
        <p:txBody>
          <a:bodyPr/>
          <a:lstStyle/>
          <a:p>
            <a:r>
              <a:rPr lang="en-US" altLang="en-US"/>
              <a:t>Rule Ordering Schemes</a:t>
            </a:r>
          </a:p>
        </p:txBody>
      </p:sp>
      <p:sp>
        <p:nvSpPr>
          <p:cNvPr id="10242" name="Rectangle 2">
            <a:extLst>
              <a:ext uri="{FF2B5EF4-FFF2-40B4-BE49-F238E27FC236}">
                <a16:creationId xmlns:a16="http://schemas.microsoft.com/office/drawing/2014/main" id="{77856589-E2E6-482A-9AAD-44888025D022}"/>
              </a:ext>
            </a:extLst>
          </p:cNvPr>
          <p:cNvSpPr>
            <a:spLocks noGrp="1" noChangeArrowheads="1"/>
          </p:cNvSpPr>
          <p:nvPr>
            <p:ph idx="1"/>
          </p:nvPr>
        </p:nvSpPr>
        <p:spPr/>
        <p:txBody>
          <a:bodyPr/>
          <a:lstStyle/>
          <a:p>
            <a:r>
              <a:rPr lang="en-US" altLang="en-US"/>
              <a:t>Rule-based ordering</a:t>
            </a:r>
          </a:p>
          <a:p>
            <a:pPr lvl="1"/>
            <a:r>
              <a:rPr lang="en-US" altLang="en-US"/>
              <a:t>Individual rules are ranked based on their quality</a:t>
            </a:r>
          </a:p>
          <a:p>
            <a:r>
              <a:rPr lang="en-US" altLang="en-US"/>
              <a:t>Class-based ordering</a:t>
            </a:r>
          </a:p>
          <a:p>
            <a:pPr lvl="1"/>
            <a:r>
              <a:rPr lang="en-US" altLang="en-US"/>
              <a:t>Rules that belong to the same class appear together</a:t>
            </a:r>
          </a:p>
        </p:txBody>
      </p:sp>
      <p:grpSp>
        <p:nvGrpSpPr>
          <p:cNvPr id="10243" name="Group 3">
            <a:extLst>
              <a:ext uri="{FF2B5EF4-FFF2-40B4-BE49-F238E27FC236}">
                <a16:creationId xmlns:a16="http://schemas.microsoft.com/office/drawing/2014/main" id="{94C28EAF-8E3A-47D5-BF6F-527063FBCF44}"/>
              </a:ext>
            </a:extLst>
          </p:cNvPr>
          <p:cNvGrpSpPr>
            <a:grpSpLocks/>
          </p:cNvGrpSpPr>
          <p:nvPr/>
        </p:nvGrpSpPr>
        <p:grpSpPr bwMode="auto">
          <a:xfrm>
            <a:off x="533400" y="3319463"/>
            <a:ext cx="7770813" cy="2851150"/>
            <a:chOff x="336" y="2091"/>
            <a:chExt cx="4895" cy="1796"/>
          </a:xfrm>
        </p:grpSpPr>
        <p:graphicFrame>
          <p:nvGraphicFramePr>
            <p:cNvPr id="10244" name="Object 4">
              <a:extLst>
                <a:ext uri="{FF2B5EF4-FFF2-40B4-BE49-F238E27FC236}">
                  <a16:creationId xmlns:a16="http://schemas.microsoft.com/office/drawing/2014/main" id="{26567676-4593-4F4E-84C8-91717112AB35}"/>
                </a:ext>
              </a:extLst>
            </p:cNvPr>
            <p:cNvGraphicFramePr>
              <a:graphicFrameLocks noChangeAspect="1"/>
            </p:cNvGraphicFramePr>
            <p:nvPr/>
          </p:nvGraphicFramePr>
          <p:xfrm>
            <a:off x="336" y="2091"/>
            <a:ext cx="4895" cy="1796"/>
          </p:xfrm>
          <a:graphic>
            <a:graphicData uri="http://schemas.openxmlformats.org/presentationml/2006/ole">
              <mc:AlternateContent xmlns:mc="http://schemas.openxmlformats.org/markup-compatibility/2006">
                <mc:Choice xmlns:v="urn:schemas-microsoft-com:vml" Requires="v">
                  <p:oleObj r:id="rId3" imgW="1800000" imgH="1800000" progId="">
                    <p:embed/>
                  </p:oleObj>
                </mc:Choice>
                <mc:Fallback>
                  <p:oleObj r:id="rId3" imgW="1800000" imgH="1800000"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 y="2091"/>
                          <a:ext cx="4895" cy="1796"/>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45" name="Text Box 5">
              <a:extLst>
                <a:ext uri="{FF2B5EF4-FFF2-40B4-BE49-F238E27FC236}">
                  <a16:creationId xmlns:a16="http://schemas.microsoft.com/office/drawing/2014/main" id="{ACBC3538-3BB7-4EC0-B7CC-367FFDA27239}"/>
                </a:ext>
              </a:extLst>
            </p:cNvPr>
            <p:cNvSpPr txBox="1">
              <a:spLocks noChangeArrowheads="1"/>
            </p:cNvSpPr>
            <p:nvPr/>
          </p:nvSpPr>
          <p:spPr bwMode="auto">
            <a:xfrm>
              <a:off x="336" y="2091"/>
              <a:ext cx="4895" cy="1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1">
            <a:extLst>
              <a:ext uri="{FF2B5EF4-FFF2-40B4-BE49-F238E27FC236}">
                <a16:creationId xmlns:a16="http://schemas.microsoft.com/office/drawing/2014/main" id="{7137097F-2F3E-4E7A-9D56-2BC7F8D3218C}"/>
              </a:ext>
            </a:extLst>
          </p:cNvPr>
          <p:cNvSpPr>
            <a:spLocks noGrp="1" noChangeArrowheads="1"/>
          </p:cNvSpPr>
          <p:nvPr>
            <p:ph type="title"/>
          </p:nvPr>
        </p:nvSpPr>
        <p:spPr/>
        <p:txBody>
          <a:bodyPr/>
          <a:lstStyle/>
          <a:p>
            <a:r>
              <a:rPr lang="en-US" altLang="en-US"/>
              <a:t>Bagging (Bootstrap Aggregation)</a:t>
            </a:r>
          </a:p>
        </p:txBody>
      </p:sp>
      <p:sp>
        <p:nvSpPr>
          <p:cNvPr id="80898" name="Rectangle 2">
            <a:extLst>
              <a:ext uri="{FF2B5EF4-FFF2-40B4-BE49-F238E27FC236}">
                <a16:creationId xmlns:a16="http://schemas.microsoft.com/office/drawing/2014/main" id="{7C328ADD-017E-40E7-8A6C-DC5C169997DE}"/>
              </a:ext>
            </a:extLst>
          </p:cNvPr>
          <p:cNvSpPr>
            <a:spLocks noGrp="1" noChangeArrowheads="1"/>
          </p:cNvSpPr>
          <p:nvPr>
            <p:ph idx="1"/>
          </p:nvPr>
        </p:nvSpPr>
        <p:spPr/>
        <p:txBody>
          <a:bodyPr>
            <a:normAutofit fontScale="92500"/>
          </a:bodyPr>
          <a:lstStyle/>
          <a:p>
            <a:pPr marL="0" indent="0">
              <a:buNone/>
            </a:pPr>
            <a:r>
              <a:rPr lang="en-US" altLang="en-US" dirty="0"/>
              <a:t>1. </a:t>
            </a:r>
            <a:r>
              <a:rPr lang="en-US" altLang="en-US" b="1" dirty="0"/>
              <a:t>Sampling</a:t>
            </a:r>
            <a:r>
              <a:rPr lang="en-US" altLang="en-US" dirty="0"/>
              <a:t> with replacement (bootstrap sampling)</a:t>
            </a:r>
          </a:p>
          <a:p>
            <a:pPr marL="0" indent="0">
              <a:buNone/>
            </a:pPr>
            <a:endParaRPr lang="en-US" altLang="en-US" dirty="0"/>
          </a:p>
          <a:p>
            <a:pPr marL="0" indent="0">
              <a:buNone/>
            </a:pPr>
            <a:endParaRPr lang="en-US" altLang="en-US" dirty="0"/>
          </a:p>
          <a:p>
            <a:pPr marL="0" indent="0">
              <a:buNone/>
            </a:pPr>
            <a:endParaRPr lang="en-US" altLang="en-US" dirty="0"/>
          </a:p>
          <a:p>
            <a:pPr marL="0" indent="0">
              <a:buNone/>
            </a:pPr>
            <a:r>
              <a:rPr lang="en-US" altLang="en-US" dirty="0"/>
              <a:t>Note: some objects are chosen multiple times in a bootstrap sample while others are not chosen! A typical bootstrap sample contains about 63% of the objects in the original data.</a:t>
            </a:r>
            <a:br>
              <a:rPr lang="en-US" altLang="en-US" dirty="0"/>
            </a:br>
            <a:endParaRPr lang="en-US" altLang="en-US" dirty="0"/>
          </a:p>
          <a:p>
            <a:pPr marL="0" indent="0">
              <a:buNone/>
            </a:pPr>
            <a:endParaRPr lang="en-US" altLang="en-US" dirty="0"/>
          </a:p>
          <a:p>
            <a:pPr marL="0" indent="0">
              <a:buNone/>
            </a:pPr>
            <a:r>
              <a:rPr lang="en-US" altLang="en-US" dirty="0"/>
              <a:t>2. </a:t>
            </a:r>
            <a:r>
              <a:rPr lang="en-US" altLang="en-US" b="1" dirty="0"/>
              <a:t>Build classifiers, </a:t>
            </a:r>
            <a:r>
              <a:rPr lang="en-US" altLang="en-US" dirty="0"/>
              <a:t>one for each bootstrap sample (classifiers are hopefully independent since they are learned from different subsets of the data)</a:t>
            </a:r>
          </a:p>
          <a:p>
            <a:pPr marL="0" indent="0">
              <a:buNone/>
            </a:pPr>
            <a:endParaRPr lang="en-US" altLang="en-US" dirty="0"/>
          </a:p>
          <a:p>
            <a:pPr marL="0" indent="0">
              <a:buNone/>
            </a:pPr>
            <a:r>
              <a:rPr lang="en-US" altLang="en-US" dirty="0"/>
              <a:t>3. </a:t>
            </a:r>
            <a:r>
              <a:rPr lang="en-US" altLang="en-US" b="1" dirty="0"/>
              <a:t>Aggregate</a:t>
            </a:r>
            <a:r>
              <a:rPr lang="en-US" altLang="en-US" dirty="0"/>
              <a:t> the classifiers' results by averaging or voting</a:t>
            </a:r>
          </a:p>
        </p:txBody>
      </p:sp>
      <p:grpSp>
        <p:nvGrpSpPr>
          <p:cNvPr id="80899" name="Group 3">
            <a:extLst>
              <a:ext uri="{FF2B5EF4-FFF2-40B4-BE49-F238E27FC236}">
                <a16:creationId xmlns:a16="http://schemas.microsoft.com/office/drawing/2014/main" id="{1304CB67-FA37-4DE0-A124-79A443CA59A1}"/>
              </a:ext>
            </a:extLst>
          </p:cNvPr>
          <p:cNvGrpSpPr>
            <a:grpSpLocks/>
          </p:cNvGrpSpPr>
          <p:nvPr/>
        </p:nvGrpSpPr>
        <p:grpSpPr bwMode="auto">
          <a:xfrm>
            <a:off x="953293" y="2209800"/>
            <a:ext cx="7237413" cy="850900"/>
            <a:chOff x="528" y="932"/>
            <a:chExt cx="4559" cy="536"/>
          </a:xfrm>
        </p:grpSpPr>
        <p:pic>
          <p:nvPicPr>
            <p:cNvPr id="80900" name="Picture 4">
              <a:extLst>
                <a:ext uri="{FF2B5EF4-FFF2-40B4-BE49-F238E27FC236}">
                  <a16:creationId xmlns:a16="http://schemas.microsoft.com/office/drawing/2014/main" id="{F25BE61B-A815-4220-9BC9-8E00D021D5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 y="932"/>
              <a:ext cx="4559" cy="53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8360"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0901" name="Text Box 5">
              <a:extLst>
                <a:ext uri="{FF2B5EF4-FFF2-40B4-BE49-F238E27FC236}">
                  <a16:creationId xmlns:a16="http://schemas.microsoft.com/office/drawing/2014/main" id="{0F51F2D9-36CB-4B4B-A6D7-8FC7584EEC70}"/>
                </a:ext>
              </a:extLst>
            </p:cNvPr>
            <p:cNvSpPr txBox="1">
              <a:spLocks noChangeArrowheads="1"/>
            </p:cNvSpPr>
            <p:nvPr/>
          </p:nvSpPr>
          <p:spPr bwMode="auto">
            <a:xfrm>
              <a:off x="528" y="932"/>
              <a:ext cx="4559" cy="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1">
            <a:extLst>
              <a:ext uri="{FF2B5EF4-FFF2-40B4-BE49-F238E27FC236}">
                <a16:creationId xmlns:a16="http://schemas.microsoft.com/office/drawing/2014/main" id="{94233613-2136-4011-AEAB-C013682B8E34}"/>
              </a:ext>
            </a:extLst>
          </p:cNvPr>
          <p:cNvSpPr>
            <a:spLocks noGrp="1" noChangeArrowheads="1"/>
          </p:cNvSpPr>
          <p:nvPr>
            <p:ph type="title"/>
          </p:nvPr>
        </p:nvSpPr>
        <p:spPr/>
        <p:txBody>
          <a:bodyPr/>
          <a:lstStyle/>
          <a:p>
            <a:r>
              <a:rPr lang="en-US" altLang="en-US"/>
              <a:t>Boosting</a:t>
            </a:r>
          </a:p>
        </p:txBody>
      </p:sp>
      <p:sp>
        <p:nvSpPr>
          <p:cNvPr id="81922" name="Rectangle 2">
            <a:extLst>
              <a:ext uri="{FF2B5EF4-FFF2-40B4-BE49-F238E27FC236}">
                <a16:creationId xmlns:a16="http://schemas.microsoft.com/office/drawing/2014/main" id="{82B188BD-3552-46CB-A09C-801EEDDC232E}"/>
              </a:ext>
            </a:extLst>
          </p:cNvPr>
          <p:cNvSpPr>
            <a:spLocks noGrp="1" noChangeArrowheads="1"/>
          </p:cNvSpPr>
          <p:nvPr>
            <p:ph idx="1"/>
          </p:nvPr>
        </p:nvSpPr>
        <p:spPr/>
        <p:txBody>
          <a:bodyPr>
            <a:normAutofit/>
          </a:bodyPr>
          <a:lstStyle/>
          <a:p>
            <a:r>
              <a:rPr lang="en-US" altLang="en-US" dirty="0"/>
              <a:t>Records that are incorrectly classified in one round will have their weights increased in the next</a:t>
            </a:r>
          </a:p>
          <a:p>
            <a:endParaRPr lang="en-US" altLang="en-US" dirty="0"/>
          </a:p>
          <a:p>
            <a:endParaRPr lang="en-US" altLang="en-US" dirty="0"/>
          </a:p>
          <a:p>
            <a:endParaRPr lang="en-US" altLang="en-US" dirty="0"/>
          </a:p>
          <a:p>
            <a:r>
              <a:rPr lang="en-US" altLang="en-US" dirty="0"/>
              <a:t>Example 4 is hard to classify. Its weight is increased so it is more likely to be chosen again in subsequent rounds. This creates a larger error, and the classifier will try harder to predict it correctly.</a:t>
            </a:r>
          </a:p>
          <a:p>
            <a:pPr marL="0" indent="0">
              <a:buNone/>
            </a:pPr>
            <a:endParaRPr lang="en-US" altLang="en-US" dirty="0"/>
          </a:p>
          <a:p>
            <a:r>
              <a:rPr lang="en-US" altLang="en-US" b="1" dirty="0"/>
              <a:t>Popular algorithm</a:t>
            </a:r>
            <a:r>
              <a:rPr lang="en-US" altLang="en-US" dirty="0"/>
              <a:t>: AdaBoost (Adaptive Boosting) typically uses decision trees as the weak learner.</a:t>
            </a:r>
          </a:p>
        </p:txBody>
      </p:sp>
      <p:grpSp>
        <p:nvGrpSpPr>
          <p:cNvPr id="6" name="Group 5">
            <a:extLst>
              <a:ext uri="{FF2B5EF4-FFF2-40B4-BE49-F238E27FC236}">
                <a16:creationId xmlns:a16="http://schemas.microsoft.com/office/drawing/2014/main" id="{4170CBEA-BB82-4232-8DAE-E46836F8C899}"/>
              </a:ext>
            </a:extLst>
          </p:cNvPr>
          <p:cNvGrpSpPr/>
          <p:nvPr/>
        </p:nvGrpSpPr>
        <p:grpSpPr>
          <a:xfrm>
            <a:off x="534193" y="2514600"/>
            <a:ext cx="8075613" cy="990600"/>
            <a:chOff x="533400" y="2838450"/>
            <a:chExt cx="8075613" cy="990600"/>
          </a:xfrm>
        </p:grpSpPr>
        <p:grpSp>
          <p:nvGrpSpPr>
            <p:cNvPr id="81923" name="Group 3">
              <a:extLst>
                <a:ext uri="{FF2B5EF4-FFF2-40B4-BE49-F238E27FC236}">
                  <a16:creationId xmlns:a16="http://schemas.microsoft.com/office/drawing/2014/main" id="{C03D9128-6BD3-4C70-9024-47AD2C66F16C}"/>
                </a:ext>
              </a:extLst>
            </p:cNvPr>
            <p:cNvGrpSpPr>
              <a:grpSpLocks/>
            </p:cNvGrpSpPr>
            <p:nvPr/>
          </p:nvGrpSpPr>
          <p:grpSpPr bwMode="auto">
            <a:xfrm>
              <a:off x="533400" y="2838450"/>
              <a:ext cx="8075613" cy="950913"/>
              <a:chOff x="336" y="1788"/>
              <a:chExt cx="5087" cy="599"/>
            </a:xfrm>
          </p:grpSpPr>
          <p:pic>
            <p:nvPicPr>
              <p:cNvPr id="81924" name="Picture 4">
                <a:extLst>
                  <a:ext uri="{FF2B5EF4-FFF2-40B4-BE49-F238E27FC236}">
                    <a16:creationId xmlns:a16="http://schemas.microsoft.com/office/drawing/2014/main" id="{DE7EEF7E-8729-4530-B33C-01E1F6080F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1788"/>
                <a:ext cx="5087" cy="59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8360"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25" name="Text Box 5">
                <a:extLst>
                  <a:ext uri="{FF2B5EF4-FFF2-40B4-BE49-F238E27FC236}">
                    <a16:creationId xmlns:a16="http://schemas.microsoft.com/office/drawing/2014/main" id="{CDC77347-1F39-4F88-BECA-92067ED56569}"/>
                  </a:ext>
                </a:extLst>
              </p:cNvPr>
              <p:cNvSpPr txBox="1">
                <a:spLocks noChangeArrowheads="1"/>
              </p:cNvSpPr>
              <p:nvPr/>
            </p:nvSpPr>
            <p:spPr bwMode="auto">
              <a:xfrm>
                <a:off x="336" y="1788"/>
                <a:ext cx="5087" cy="5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81926" name="Oval 6">
              <a:extLst>
                <a:ext uri="{FF2B5EF4-FFF2-40B4-BE49-F238E27FC236}">
                  <a16:creationId xmlns:a16="http://schemas.microsoft.com/office/drawing/2014/main" id="{B68D7D94-3E97-40AF-BA09-95DACAD451FD}"/>
                </a:ext>
              </a:extLst>
            </p:cNvPr>
            <p:cNvSpPr>
              <a:spLocks noChangeArrowheads="1"/>
            </p:cNvSpPr>
            <p:nvPr/>
          </p:nvSpPr>
          <p:spPr bwMode="auto">
            <a:xfrm>
              <a:off x="3319463" y="3271838"/>
              <a:ext cx="304800" cy="304800"/>
            </a:xfrm>
            <a:prstGeom prst="ellipse">
              <a:avLst/>
            </a:prstGeom>
            <a:noFill/>
            <a:ln w="36720" cap="flat">
              <a:solidFill>
                <a:srgbClr val="0000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1927" name="Oval 7">
              <a:extLst>
                <a:ext uri="{FF2B5EF4-FFF2-40B4-BE49-F238E27FC236}">
                  <a16:creationId xmlns:a16="http://schemas.microsoft.com/office/drawing/2014/main" id="{F5368984-A5AC-45B8-A935-654A7EB38926}"/>
                </a:ext>
              </a:extLst>
            </p:cNvPr>
            <p:cNvSpPr>
              <a:spLocks noChangeArrowheads="1"/>
            </p:cNvSpPr>
            <p:nvPr/>
          </p:nvSpPr>
          <p:spPr bwMode="auto">
            <a:xfrm>
              <a:off x="3352800" y="3524250"/>
              <a:ext cx="304800" cy="304800"/>
            </a:xfrm>
            <a:prstGeom prst="ellipse">
              <a:avLst/>
            </a:prstGeom>
            <a:noFill/>
            <a:ln w="36720" cap="flat">
              <a:solidFill>
                <a:srgbClr val="0000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1928" name="Oval 8">
              <a:extLst>
                <a:ext uri="{FF2B5EF4-FFF2-40B4-BE49-F238E27FC236}">
                  <a16:creationId xmlns:a16="http://schemas.microsoft.com/office/drawing/2014/main" id="{13ECBEB8-61BA-488E-AC58-3BF9765964B1}"/>
                </a:ext>
              </a:extLst>
            </p:cNvPr>
            <p:cNvSpPr>
              <a:spLocks noChangeArrowheads="1"/>
            </p:cNvSpPr>
            <p:nvPr/>
          </p:nvSpPr>
          <p:spPr bwMode="auto">
            <a:xfrm>
              <a:off x="5105400" y="3524250"/>
              <a:ext cx="304800" cy="304800"/>
            </a:xfrm>
            <a:prstGeom prst="ellipse">
              <a:avLst/>
            </a:prstGeom>
            <a:noFill/>
            <a:ln w="36720" cap="flat">
              <a:solidFill>
                <a:srgbClr val="0000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1929" name="Oval 9">
              <a:extLst>
                <a:ext uri="{FF2B5EF4-FFF2-40B4-BE49-F238E27FC236}">
                  <a16:creationId xmlns:a16="http://schemas.microsoft.com/office/drawing/2014/main" id="{C1DCB59B-E479-4BED-BA2B-87078CA483A9}"/>
                </a:ext>
              </a:extLst>
            </p:cNvPr>
            <p:cNvSpPr>
              <a:spLocks noChangeArrowheads="1"/>
            </p:cNvSpPr>
            <p:nvPr/>
          </p:nvSpPr>
          <p:spPr bwMode="auto">
            <a:xfrm>
              <a:off x="6324600" y="3524250"/>
              <a:ext cx="304800" cy="304800"/>
            </a:xfrm>
            <a:prstGeom prst="ellipse">
              <a:avLst/>
            </a:prstGeom>
            <a:noFill/>
            <a:ln w="36720" cap="flat">
              <a:solidFill>
                <a:srgbClr val="0000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1930" name="Oval 10">
              <a:extLst>
                <a:ext uri="{FF2B5EF4-FFF2-40B4-BE49-F238E27FC236}">
                  <a16:creationId xmlns:a16="http://schemas.microsoft.com/office/drawing/2014/main" id="{72EF5254-FBBD-44FC-BC9B-BF257BB4FC9E}"/>
                </a:ext>
              </a:extLst>
            </p:cNvPr>
            <p:cNvSpPr>
              <a:spLocks noChangeArrowheads="1"/>
            </p:cNvSpPr>
            <p:nvPr/>
          </p:nvSpPr>
          <p:spPr bwMode="auto">
            <a:xfrm>
              <a:off x="8153400" y="3524250"/>
              <a:ext cx="304800" cy="304800"/>
            </a:xfrm>
            <a:prstGeom prst="ellipse">
              <a:avLst/>
            </a:prstGeom>
            <a:noFill/>
            <a:ln w="36720" cap="flat">
              <a:solidFill>
                <a:srgbClr val="0000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1932" name="Oval 12">
              <a:extLst>
                <a:ext uri="{FF2B5EF4-FFF2-40B4-BE49-F238E27FC236}">
                  <a16:creationId xmlns:a16="http://schemas.microsoft.com/office/drawing/2014/main" id="{FA105D8B-4ADA-47ED-BFCD-A5C45D4A0B80}"/>
                </a:ext>
              </a:extLst>
            </p:cNvPr>
            <p:cNvSpPr>
              <a:spLocks noChangeArrowheads="1"/>
            </p:cNvSpPr>
            <p:nvPr/>
          </p:nvSpPr>
          <p:spPr bwMode="auto">
            <a:xfrm>
              <a:off x="2743200" y="3524250"/>
              <a:ext cx="304800" cy="304800"/>
            </a:xfrm>
            <a:prstGeom prst="ellipse">
              <a:avLst/>
            </a:prstGeom>
            <a:noFill/>
            <a:ln w="36720" cap="flat">
              <a:solidFill>
                <a:srgbClr val="0000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1933" name="Oval 13">
              <a:extLst>
                <a:ext uri="{FF2B5EF4-FFF2-40B4-BE49-F238E27FC236}">
                  <a16:creationId xmlns:a16="http://schemas.microsoft.com/office/drawing/2014/main" id="{43392D80-BDD4-4AFF-A037-E0627454A7E3}"/>
                </a:ext>
              </a:extLst>
            </p:cNvPr>
            <p:cNvSpPr>
              <a:spLocks noChangeArrowheads="1"/>
            </p:cNvSpPr>
            <p:nvPr/>
          </p:nvSpPr>
          <p:spPr bwMode="auto">
            <a:xfrm>
              <a:off x="4543425" y="3271838"/>
              <a:ext cx="304800" cy="304800"/>
            </a:xfrm>
            <a:prstGeom prst="ellipse">
              <a:avLst/>
            </a:prstGeom>
            <a:noFill/>
            <a:ln w="36720" cap="flat">
              <a:solidFill>
                <a:srgbClr val="0000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1934" name="Oval 14">
              <a:extLst>
                <a:ext uri="{FF2B5EF4-FFF2-40B4-BE49-F238E27FC236}">
                  <a16:creationId xmlns:a16="http://schemas.microsoft.com/office/drawing/2014/main" id="{A007FA29-5BE2-4FC1-86C5-F4D98C21A514}"/>
                </a:ext>
              </a:extLst>
            </p:cNvPr>
            <p:cNvSpPr>
              <a:spLocks noChangeArrowheads="1"/>
            </p:cNvSpPr>
            <p:nvPr/>
          </p:nvSpPr>
          <p:spPr bwMode="auto">
            <a:xfrm>
              <a:off x="7567613" y="3271838"/>
              <a:ext cx="304800" cy="304800"/>
            </a:xfrm>
            <a:prstGeom prst="ellipse">
              <a:avLst/>
            </a:prstGeom>
            <a:noFill/>
            <a:ln w="36720" cap="flat">
              <a:solidFill>
                <a:srgbClr val="0000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1935" name="Oval 15">
              <a:extLst>
                <a:ext uri="{FF2B5EF4-FFF2-40B4-BE49-F238E27FC236}">
                  <a16:creationId xmlns:a16="http://schemas.microsoft.com/office/drawing/2014/main" id="{E5AC1D4C-B64D-46A8-A640-F1F89410E239}"/>
                </a:ext>
              </a:extLst>
            </p:cNvPr>
            <p:cNvSpPr>
              <a:spLocks noChangeArrowheads="1"/>
            </p:cNvSpPr>
            <p:nvPr/>
          </p:nvSpPr>
          <p:spPr bwMode="auto">
            <a:xfrm>
              <a:off x="6343650" y="3055938"/>
              <a:ext cx="304800" cy="304800"/>
            </a:xfrm>
            <a:prstGeom prst="ellipse">
              <a:avLst/>
            </a:prstGeom>
            <a:noFill/>
            <a:ln w="36720" cap="flat">
              <a:solidFill>
                <a:srgbClr val="0000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1">
            <a:extLst>
              <a:ext uri="{FF2B5EF4-FFF2-40B4-BE49-F238E27FC236}">
                <a16:creationId xmlns:a16="http://schemas.microsoft.com/office/drawing/2014/main" id="{80F35EF3-6326-4224-B21A-A5716EC87AC2}"/>
              </a:ext>
            </a:extLst>
          </p:cNvPr>
          <p:cNvSpPr>
            <a:spLocks noGrp="1" noChangeArrowheads="1"/>
          </p:cNvSpPr>
          <p:nvPr>
            <p:ph type="title"/>
          </p:nvPr>
        </p:nvSpPr>
        <p:spPr/>
        <p:txBody>
          <a:bodyPr/>
          <a:lstStyle/>
          <a:p>
            <a:r>
              <a:rPr lang="en-US" altLang="en-US"/>
              <a:t>Random Forests</a:t>
            </a:r>
          </a:p>
        </p:txBody>
      </p:sp>
      <p:sp>
        <p:nvSpPr>
          <p:cNvPr id="87043" name="Rectangle 3">
            <a:extLst>
              <a:ext uri="{FF2B5EF4-FFF2-40B4-BE49-F238E27FC236}">
                <a16:creationId xmlns:a16="http://schemas.microsoft.com/office/drawing/2014/main" id="{AB22C6D7-1588-482D-BFE5-5DA16BAC2D35}"/>
              </a:ext>
            </a:extLst>
          </p:cNvPr>
          <p:cNvSpPr>
            <a:spLocks noGrp="1" noChangeArrowheads="1"/>
          </p:cNvSpPr>
          <p:nvPr>
            <p:ph idx="1"/>
          </p:nvPr>
        </p:nvSpPr>
        <p:spPr>
          <a:xfrm>
            <a:off x="5578474" y="1825625"/>
            <a:ext cx="2936875" cy="4351338"/>
          </a:xfrm>
        </p:spPr>
        <p:txBody>
          <a:bodyPr>
            <a:normAutofit lnSpcReduction="10000"/>
          </a:bodyPr>
          <a:lstStyle/>
          <a:p>
            <a:r>
              <a:rPr lang="en-US" altLang="en-US" dirty="0"/>
              <a:t>Introduce two sources of randomness: “Bagging” and “Random input vectors”</a:t>
            </a:r>
          </a:p>
          <a:p>
            <a:r>
              <a:rPr lang="en-US" altLang="en-US" b="1" dirty="0"/>
              <a:t>Bagging method</a:t>
            </a:r>
            <a:r>
              <a:rPr lang="en-US" altLang="en-US" dirty="0"/>
              <a:t>: each tree is grown using a bootstrap sample of training data</a:t>
            </a:r>
          </a:p>
          <a:p>
            <a:r>
              <a:rPr lang="en-US" altLang="en-US" b="1" dirty="0"/>
              <a:t>Random vector method</a:t>
            </a:r>
            <a:r>
              <a:rPr lang="en-US" altLang="en-US" dirty="0"/>
              <a:t>: At each node, the best split is chosen only from a random sample of the m possible attributes.</a:t>
            </a:r>
          </a:p>
        </p:txBody>
      </p:sp>
      <p:pic>
        <p:nvPicPr>
          <p:cNvPr id="87042" name="Picture 2">
            <a:extLst>
              <a:ext uri="{FF2B5EF4-FFF2-40B4-BE49-F238E27FC236}">
                <a16:creationId xmlns:a16="http://schemas.microsoft.com/office/drawing/2014/main" id="{B72307D0-5D0D-4F38-88A5-68024E18365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746"/>
          <a:stretch/>
        </p:blipFill>
        <p:spPr bwMode="auto">
          <a:xfrm>
            <a:off x="411163" y="1744662"/>
            <a:ext cx="5167312" cy="4351338"/>
          </a:xfrm>
          <a:prstGeom prst="rect">
            <a:avLst/>
          </a:prstGeom>
          <a:solidFill>
            <a:srgbClr val="000000"/>
          </a:solidFill>
          <a:ln>
            <a:noFill/>
          </a:ln>
          <a:effectLst/>
          <a:extLst>
            <a:ext uri="{91240B29-F687-4F45-9708-019B960494DF}">
              <a14:hiddenLine xmlns:a14="http://schemas.microsoft.com/office/drawing/2010/main" w="18360"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1">
            <a:extLst>
              <a:ext uri="{FF2B5EF4-FFF2-40B4-BE49-F238E27FC236}">
                <a16:creationId xmlns:a16="http://schemas.microsoft.com/office/drawing/2014/main" id="{D7C61E51-8E71-4C8F-AB14-2F2C29C53512}"/>
              </a:ext>
            </a:extLst>
          </p:cNvPr>
          <p:cNvSpPr>
            <a:spLocks noGrp="1" noChangeArrowheads="1"/>
          </p:cNvSpPr>
          <p:nvPr>
            <p:ph type="title"/>
          </p:nvPr>
        </p:nvSpPr>
        <p:spPr/>
        <p:txBody>
          <a:bodyPr/>
          <a:lstStyle/>
          <a:p>
            <a:r>
              <a:rPr lang="en-US" altLang="en-US"/>
              <a:t>Gradient Boosted Decision Trees (XGBoost)</a:t>
            </a:r>
          </a:p>
        </p:txBody>
      </p:sp>
      <p:sp>
        <p:nvSpPr>
          <p:cNvPr id="88066" name="Rectangle 2">
            <a:extLst>
              <a:ext uri="{FF2B5EF4-FFF2-40B4-BE49-F238E27FC236}">
                <a16:creationId xmlns:a16="http://schemas.microsoft.com/office/drawing/2014/main" id="{60EA108C-5BC2-4D0B-9B37-A20326728D59}"/>
              </a:ext>
            </a:extLst>
          </p:cNvPr>
          <p:cNvSpPr>
            <a:spLocks noGrp="1" noChangeArrowheads="1"/>
          </p:cNvSpPr>
          <p:nvPr>
            <p:ph idx="1"/>
          </p:nvPr>
        </p:nvSpPr>
        <p:spPr>
          <a:xfrm>
            <a:off x="4895850" y="1825625"/>
            <a:ext cx="3638550" cy="4351338"/>
          </a:xfrm>
        </p:spPr>
        <p:txBody>
          <a:bodyPr>
            <a:normAutofit/>
          </a:bodyPr>
          <a:lstStyle/>
          <a:p>
            <a:r>
              <a:rPr lang="en-US" altLang="en-US" b="1" dirty="0"/>
              <a:t>Idea</a:t>
            </a:r>
            <a:r>
              <a:rPr lang="en-US" altLang="en-US" dirty="0"/>
              <a:t>: build models to predict (correct) errors (= boosting).</a:t>
            </a:r>
          </a:p>
          <a:p>
            <a:endParaRPr lang="en-US" altLang="en-US" dirty="0"/>
          </a:p>
          <a:p>
            <a:r>
              <a:rPr lang="en-US" altLang="en-US" b="1" dirty="0"/>
              <a:t>Approach</a:t>
            </a:r>
            <a:r>
              <a:rPr lang="en-US" altLang="en-US" dirty="0"/>
              <a:t>: </a:t>
            </a:r>
          </a:p>
          <a:p>
            <a:pPr marL="800100" lvl="1" indent="-457200">
              <a:buFont typeface="+mj-lt"/>
              <a:buAutoNum type="arabicPeriod"/>
            </a:pPr>
            <a:r>
              <a:rPr lang="en-US" altLang="en-US" dirty="0"/>
              <a:t>Start with a naive (weak) model</a:t>
            </a:r>
          </a:p>
          <a:p>
            <a:pPr marL="800100" lvl="1" indent="-457200">
              <a:buFont typeface="+mj-lt"/>
              <a:buAutoNum type="arabicPeriod"/>
            </a:pPr>
            <a:r>
              <a:rPr lang="en-US" altLang="en-US" dirty="0"/>
              <a:t>Calculate errors for each observation in the dataset. </a:t>
            </a:r>
          </a:p>
          <a:p>
            <a:pPr marL="800100" lvl="1" indent="-457200">
              <a:buFont typeface="+mj-lt"/>
              <a:buAutoNum type="arabicPeriod"/>
            </a:pPr>
            <a:r>
              <a:rPr lang="en-US" altLang="en-US" dirty="0"/>
              <a:t>Build a new model to predict these errors and add to the ensemble.</a:t>
            </a:r>
          </a:p>
          <a:p>
            <a:pPr marL="800100" lvl="1" indent="-457200">
              <a:buFont typeface="+mj-lt"/>
              <a:buAutoNum type="arabicPeriod"/>
            </a:pPr>
            <a:r>
              <a:rPr lang="en-US" altLang="en-US" dirty="0"/>
              <a:t>Go to 2.</a:t>
            </a:r>
          </a:p>
        </p:txBody>
      </p:sp>
      <p:pic>
        <p:nvPicPr>
          <p:cNvPr id="88067" name="Picture 3">
            <a:extLst>
              <a:ext uri="{FF2B5EF4-FFF2-40B4-BE49-F238E27FC236}">
                <a16:creationId xmlns:a16="http://schemas.microsoft.com/office/drawing/2014/main" id="{A260E5FD-D561-45D1-A576-40D5D460DA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63713"/>
            <a:ext cx="5203825" cy="39766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8360"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a:extLst>
              <a:ext uri="{FF2B5EF4-FFF2-40B4-BE49-F238E27FC236}">
                <a16:creationId xmlns:a16="http://schemas.microsoft.com/office/drawing/2014/main" id="{6087F393-3D4A-2736-5DAD-8EA60616D2A5}"/>
              </a:ext>
            </a:extLst>
          </p:cNvPr>
          <p:cNvSpPr txBox="1"/>
          <p:nvPr/>
        </p:nvSpPr>
        <p:spPr>
          <a:xfrm>
            <a:off x="290080" y="3276600"/>
            <a:ext cx="1447800" cy="523220"/>
          </a:xfrm>
          <a:prstGeom prst="rect">
            <a:avLst/>
          </a:prstGeom>
          <a:noFill/>
        </p:spPr>
        <p:txBody>
          <a:bodyPr wrap="square" rtlCol="0">
            <a:spAutoFit/>
          </a:bodyPr>
          <a:lstStyle/>
          <a:p>
            <a:r>
              <a:rPr lang="en-US" sz="1400" dirty="0">
                <a:solidFill>
                  <a:schemeClr val="tx1"/>
                </a:solidFill>
                <a:latin typeface="+mn-lt"/>
              </a:rPr>
              <a:t>Error  should decrease</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1">
            <a:extLst>
              <a:ext uri="{FF2B5EF4-FFF2-40B4-BE49-F238E27FC236}">
                <a16:creationId xmlns:a16="http://schemas.microsoft.com/office/drawing/2014/main" id="{82ACF12C-B2CC-42A2-9CE1-880ADB55A523}"/>
              </a:ext>
            </a:extLst>
          </p:cNvPr>
          <p:cNvSpPr>
            <a:spLocks noGrp="1" noChangeArrowheads="1"/>
          </p:cNvSpPr>
          <p:nvPr>
            <p:ph type="title"/>
          </p:nvPr>
        </p:nvSpPr>
        <p:spPr/>
        <p:txBody>
          <a:bodyPr/>
          <a:lstStyle/>
          <a:p>
            <a:r>
              <a:rPr lang="en-US" altLang="en-US"/>
              <a:t>Other Popular Approaches</a:t>
            </a:r>
          </a:p>
        </p:txBody>
      </p:sp>
      <p:sp>
        <p:nvSpPr>
          <p:cNvPr id="89090" name="Rectangle 2">
            <a:extLst>
              <a:ext uri="{FF2B5EF4-FFF2-40B4-BE49-F238E27FC236}">
                <a16:creationId xmlns:a16="http://schemas.microsoft.com/office/drawing/2014/main" id="{75D814B0-ADF5-4BDA-AF9A-4A226D1B528F}"/>
              </a:ext>
            </a:extLst>
          </p:cNvPr>
          <p:cNvSpPr>
            <a:spLocks noGrp="1" noChangeArrowheads="1"/>
          </p:cNvSpPr>
          <p:nvPr>
            <p:ph idx="1"/>
          </p:nvPr>
        </p:nvSpPr>
        <p:spPr/>
        <p:txBody>
          <a:bodyPr/>
          <a:lstStyle/>
          <a:p>
            <a:endParaRPr lang="en-US" altLang="en-US" dirty="0"/>
          </a:p>
          <a:p>
            <a:r>
              <a:rPr lang="en-US" altLang="en-US" dirty="0"/>
              <a:t>Logistic Regression (Generalized linear models).</a:t>
            </a:r>
          </a:p>
          <a:p>
            <a:r>
              <a:rPr lang="en-US" altLang="en-US" dirty="0"/>
              <a:t>Linear Discriminant Analysis (LDA).</a:t>
            </a:r>
          </a:p>
          <a:p>
            <a:r>
              <a:rPr lang="en-US" altLang="en-US" dirty="0"/>
              <a:t>Regularized Models (Shrinkage).</a:t>
            </a:r>
          </a:p>
          <a:p>
            <a:r>
              <a:rPr lang="en-US" altLang="en-US" dirty="0"/>
              <a:t>Stacking.</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a:extLst>
              <a:ext uri="{FF2B5EF4-FFF2-40B4-BE49-F238E27FC236}">
                <a16:creationId xmlns:a16="http://schemas.microsoft.com/office/drawing/2014/main" id="{A43D1D38-1B93-450F-B901-DE8C1B714CB6}"/>
              </a:ext>
            </a:extLst>
          </p:cNvPr>
          <p:cNvSpPr>
            <a:spLocks noGrp="1" noChangeArrowheads="1"/>
          </p:cNvSpPr>
          <p:nvPr>
            <p:ph type="title"/>
          </p:nvPr>
        </p:nvSpPr>
        <p:spPr>
          <a:xfrm>
            <a:off x="3724072" y="629268"/>
            <a:ext cx="4939868" cy="1286160"/>
          </a:xfrm>
        </p:spPr>
        <p:txBody>
          <a:bodyPr anchor="b">
            <a:normAutofit/>
          </a:bodyPr>
          <a:lstStyle/>
          <a:p>
            <a:r>
              <a:rPr lang="en-US" altLang="en-US"/>
              <a:t>Topics</a:t>
            </a:r>
          </a:p>
        </p:txBody>
      </p:sp>
      <p:sp>
        <p:nvSpPr>
          <p:cNvPr id="5122" name="Rectangle 2">
            <a:extLst>
              <a:ext uri="{FF2B5EF4-FFF2-40B4-BE49-F238E27FC236}">
                <a16:creationId xmlns:a16="http://schemas.microsoft.com/office/drawing/2014/main" id="{B7220091-40A9-4895-AECE-46AD7D74FFFE}"/>
              </a:ext>
            </a:extLst>
          </p:cNvPr>
          <p:cNvSpPr>
            <a:spLocks noGrp="1" noChangeArrowheads="1"/>
          </p:cNvSpPr>
          <p:nvPr>
            <p:ph idx="1"/>
          </p:nvPr>
        </p:nvSpPr>
        <p:spPr>
          <a:xfrm>
            <a:off x="3724073" y="2438400"/>
            <a:ext cx="4939867" cy="3785419"/>
          </a:xfrm>
        </p:spPr>
        <p:txBody>
          <a:bodyPr>
            <a:normAutofit/>
          </a:bodyPr>
          <a:lstStyle/>
          <a:p>
            <a:r>
              <a:rPr lang="en-US" altLang="en-US" sz="1700" dirty="0"/>
              <a:t>Other Classification Methods </a:t>
            </a:r>
          </a:p>
          <a:p>
            <a:pPr lvl="1"/>
            <a:r>
              <a:rPr lang="en-US" altLang="en-US" sz="1400" dirty="0"/>
              <a:t>Rule-Based Classifier</a:t>
            </a:r>
          </a:p>
          <a:p>
            <a:pPr lvl="1"/>
            <a:r>
              <a:rPr lang="en-US" altLang="en-US" sz="1400" dirty="0"/>
              <a:t>Nearest Neighbor Classifier</a:t>
            </a:r>
          </a:p>
          <a:p>
            <a:pPr lvl="1"/>
            <a:r>
              <a:rPr lang="en-US" altLang="en-US" sz="1400" dirty="0"/>
              <a:t>Naive Bayes Classifier</a:t>
            </a:r>
          </a:p>
          <a:p>
            <a:pPr lvl="1"/>
            <a:r>
              <a:rPr lang="en-US" altLang="en-US" sz="1400" dirty="0"/>
              <a:t>Artificial Neural Networks</a:t>
            </a:r>
          </a:p>
          <a:p>
            <a:pPr lvl="1"/>
            <a:r>
              <a:rPr lang="en-US" altLang="en-US" sz="1400" dirty="0"/>
              <a:t>Support Vector Machines</a:t>
            </a:r>
          </a:p>
          <a:p>
            <a:pPr lvl="1"/>
            <a:r>
              <a:rPr lang="en-US" altLang="en-US" sz="1400" dirty="0"/>
              <a:t>Ensemble Methods</a:t>
            </a:r>
          </a:p>
          <a:p>
            <a:r>
              <a:rPr lang="en-US" altLang="en-US" sz="1700" b="1" dirty="0"/>
              <a:t>Class Imbalance Problem</a:t>
            </a:r>
          </a:p>
          <a:p>
            <a:pPr marL="0" indent="0">
              <a:buNone/>
            </a:pPr>
            <a:endParaRPr lang="en-US" altLang="en-US" sz="1700" dirty="0"/>
          </a:p>
        </p:txBody>
      </p:sp>
      <p:pic>
        <p:nvPicPr>
          <p:cNvPr id="272388" name="Picture 4" descr="718,228 Balance Stock Photos, Pictures &amp; Royalty-Free Images - iStock">
            <a:extLst>
              <a:ext uri="{FF2B5EF4-FFF2-40B4-BE49-F238E27FC236}">
                <a16:creationId xmlns:a16="http://schemas.microsoft.com/office/drawing/2014/main" id="{8268F2F3-D6B6-48E7-BBA1-BE6113CBDF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
            <a:ext cx="3048000" cy="2032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718,228 Balance Stock Photos, Pictures &amp; Royalty-Free Images - iStock">
            <a:extLst>
              <a:ext uri="{FF2B5EF4-FFF2-40B4-BE49-F238E27FC236}">
                <a16:creationId xmlns:a16="http://schemas.microsoft.com/office/drawing/2014/main" id="{3D55F46E-2734-414A-B8DF-40A0C530D8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87600"/>
            <a:ext cx="3048000" cy="2032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718,228 Balance Stock Photos, Pictures &amp; Royalty-Free Images - iStock">
            <a:extLst>
              <a:ext uri="{FF2B5EF4-FFF2-40B4-BE49-F238E27FC236}">
                <a16:creationId xmlns:a16="http://schemas.microsoft.com/office/drawing/2014/main" id="{39EAB67D-F4D5-471F-AAFF-11DD61BD1B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419600"/>
            <a:ext cx="3048000" cy="20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0111817"/>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3" name="Picture 5" descr="Learning from Imbalanced Classes - Silicon Valley Data Science">
            <a:extLst>
              <a:ext uri="{FF2B5EF4-FFF2-40B4-BE49-F238E27FC236}">
                <a16:creationId xmlns:a16="http://schemas.microsoft.com/office/drawing/2014/main" id="{2EDDB2AC-318A-47DF-8B5B-50F17B9EC4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524000"/>
            <a:ext cx="4876800" cy="3352800"/>
          </a:xfrm>
          <a:prstGeom prst="rect">
            <a:avLst/>
          </a:prstGeom>
          <a:noFill/>
          <a:extLst>
            <a:ext uri="{909E8E84-426E-40DD-AFC4-6F175D3DCCD1}">
              <a14:hiddenFill xmlns:a14="http://schemas.microsoft.com/office/drawing/2010/main">
                <a:solidFill>
                  <a:srgbClr val="FFFFFF"/>
                </a:solidFill>
              </a14:hiddenFill>
            </a:ext>
          </a:extLst>
        </p:spPr>
      </p:pic>
      <p:sp>
        <p:nvSpPr>
          <p:cNvPr id="119809" name="Rectangle 1">
            <a:extLst>
              <a:ext uri="{FF2B5EF4-FFF2-40B4-BE49-F238E27FC236}">
                <a16:creationId xmlns:a16="http://schemas.microsoft.com/office/drawing/2014/main" id="{882AA057-3C4C-4BAD-AE31-9093966C7DE4}"/>
              </a:ext>
            </a:extLst>
          </p:cNvPr>
          <p:cNvSpPr>
            <a:spLocks noGrp="1" noChangeArrowheads="1"/>
          </p:cNvSpPr>
          <p:nvPr>
            <p:ph type="title"/>
          </p:nvPr>
        </p:nvSpPr>
        <p:spPr/>
        <p:txBody>
          <a:bodyPr/>
          <a:lstStyle/>
          <a:p>
            <a:r>
              <a:rPr lang="en-US" altLang="en-US"/>
              <a:t>Class Imbalance Problem</a:t>
            </a:r>
          </a:p>
        </p:txBody>
      </p:sp>
      <p:sp>
        <p:nvSpPr>
          <p:cNvPr id="119810" name="Rectangle 2">
            <a:extLst>
              <a:ext uri="{FF2B5EF4-FFF2-40B4-BE49-F238E27FC236}">
                <a16:creationId xmlns:a16="http://schemas.microsoft.com/office/drawing/2014/main" id="{A24CBB53-C23C-4BDB-B3FD-BFA1B66919C0}"/>
              </a:ext>
            </a:extLst>
          </p:cNvPr>
          <p:cNvSpPr>
            <a:spLocks noGrp="1" noChangeArrowheads="1"/>
          </p:cNvSpPr>
          <p:nvPr>
            <p:ph idx="1"/>
          </p:nvPr>
        </p:nvSpPr>
        <p:spPr>
          <a:xfrm>
            <a:off x="628650" y="1825625"/>
            <a:ext cx="4095750" cy="4351338"/>
          </a:xfrm>
        </p:spPr>
        <p:txBody>
          <a:bodyPr>
            <a:normAutofit fontScale="92500" lnSpcReduction="10000"/>
          </a:bodyPr>
          <a:lstStyle/>
          <a:p>
            <a:pPr marL="0" indent="0">
              <a:buNone/>
            </a:pPr>
            <a:r>
              <a:rPr lang="en-US" altLang="en-US" dirty="0"/>
              <a:t>Consider a 2-class problem</a:t>
            </a:r>
          </a:p>
          <a:p>
            <a:pPr lvl="1"/>
            <a:r>
              <a:rPr lang="en-US" altLang="en-US" dirty="0"/>
              <a:t>Number of Class 0 examples = 9990</a:t>
            </a:r>
          </a:p>
          <a:p>
            <a:pPr lvl="1"/>
            <a:r>
              <a:rPr lang="en-US" altLang="en-US" dirty="0"/>
              <a:t>Number of Class 1 examples = 10</a:t>
            </a:r>
          </a:p>
          <a:p>
            <a:pPr lvl="1"/>
            <a:endParaRPr lang="en-US" altLang="en-US" dirty="0"/>
          </a:p>
          <a:p>
            <a:pPr marL="0" indent="0">
              <a:buNone/>
            </a:pPr>
            <a:r>
              <a:rPr lang="en-US" altLang="en-US" dirty="0"/>
              <a:t>A simple model: </a:t>
            </a:r>
          </a:p>
          <a:p>
            <a:pPr lvl="1"/>
            <a:r>
              <a:rPr lang="en-US" altLang="en-US" dirty="0"/>
              <a:t>Always predict Class 0</a:t>
            </a:r>
          </a:p>
          <a:p>
            <a:pPr lvl="1"/>
            <a:r>
              <a:rPr lang="en-US" altLang="en-US" dirty="0"/>
              <a:t>accuracy =  9990/10000 = 99.9 %</a:t>
            </a:r>
          </a:p>
          <a:p>
            <a:pPr lvl="1"/>
            <a:r>
              <a:rPr lang="en-US" altLang="en-US" dirty="0"/>
              <a:t> error =  0.1%</a:t>
            </a:r>
          </a:p>
          <a:p>
            <a:endParaRPr lang="en-US" altLang="en-US" dirty="0"/>
          </a:p>
          <a:p>
            <a:pPr marL="0" indent="0">
              <a:buNone/>
            </a:pPr>
            <a:r>
              <a:rPr lang="en-US" altLang="en-US" b="1" dirty="0"/>
              <a:t>Issues</a:t>
            </a:r>
            <a:r>
              <a:rPr lang="en-US" altLang="en-US" dirty="0"/>
              <a:t>:</a:t>
            </a:r>
          </a:p>
          <a:p>
            <a:pPr marL="457200" indent="-457200">
              <a:buFont typeface="+mj-lt"/>
              <a:buAutoNum type="arabicPeriod"/>
            </a:pPr>
            <a:r>
              <a:rPr lang="en-US" altLang="en-US" dirty="0"/>
              <a:t>Evaluation: accuracy is misleading.</a:t>
            </a:r>
          </a:p>
          <a:p>
            <a:pPr marL="457200" indent="-457200">
              <a:buFont typeface="+mj-lt"/>
              <a:buAutoNum type="arabicPeriod"/>
            </a:pPr>
            <a:r>
              <a:rPr lang="en-US" altLang="en-US" dirty="0"/>
              <a:t>Learning: Most classifiers try to optimize accuracy/error. </a:t>
            </a:r>
            <a:r>
              <a:rPr lang="en-US" altLang="en-US" b="1" dirty="0"/>
              <a:t>These classifiers will not learn how to find examples of Class 1!</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1">
            <a:extLst>
              <a:ext uri="{FF2B5EF4-FFF2-40B4-BE49-F238E27FC236}">
                <a16:creationId xmlns:a16="http://schemas.microsoft.com/office/drawing/2014/main" id="{22E6092F-0940-4770-9C9D-C3B6F95246D2}"/>
              </a:ext>
            </a:extLst>
          </p:cNvPr>
          <p:cNvSpPr>
            <a:spLocks noGrp="1" noChangeArrowheads="1"/>
          </p:cNvSpPr>
          <p:nvPr>
            <p:ph type="title"/>
          </p:nvPr>
        </p:nvSpPr>
        <p:spPr/>
        <p:txBody>
          <a:bodyPr/>
          <a:lstStyle/>
          <a:p>
            <a:r>
              <a:rPr lang="en-US" altLang="en-US" dirty="0"/>
              <a:t>Class Imbalance Problem: Evaluation</a:t>
            </a:r>
          </a:p>
        </p:txBody>
      </p:sp>
      <p:sp>
        <p:nvSpPr>
          <p:cNvPr id="120834" name="Rectangle 2">
            <a:extLst>
              <a:ext uri="{FF2B5EF4-FFF2-40B4-BE49-F238E27FC236}">
                <a16:creationId xmlns:a16="http://schemas.microsoft.com/office/drawing/2014/main" id="{A4EBCEB6-D916-4EF8-8139-879FF792609A}"/>
              </a:ext>
            </a:extLst>
          </p:cNvPr>
          <p:cNvSpPr>
            <a:spLocks noGrp="1" noChangeArrowheads="1"/>
          </p:cNvSpPr>
          <p:nvPr>
            <p:ph idx="1"/>
          </p:nvPr>
        </p:nvSpPr>
        <p:spPr/>
        <p:txBody>
          <a:bodyPr/>
          <a:lstStyle/>
          <a:p>
            <a:pPr marL="0" indent="0" algn="ctr">
              <a:buNone/>
            </a:pPr>
            <a:r>
              <a:rPr lang="en-US" altLang="en-US" b="1" dirty="0">
                <a:solidFill>
                  <a:srgbClr val="FF0000"/>
                </a:solidFill>
              </a:rPr>
              <a:t>Do not use accuracy to evaluate problems with strong class imbalance!</a:t>
            </a:r>
          </a:p>
          <a:p>
            <a:endParaRPr lang="en-US" altLang="en-US" dirty="0"/>
          </a:p>
          <a:p>
            <a:pPr marL="0" indent="0">
              <a:buNone/>
            </a:pPr>
            <a:r>
              <a:rPr lang="en-US" altLang="en-US" dirty="0"/>
              <a:t>Use instead:</a:t>
            </a:r>
          </a:p>
          <a:p>
            <a:r>
              <a:rPr lang="en-US" altLang="en-US" dirty="0"/>
              <a:t>ROC curves and AUC (area under the curve) for binary classifiers.</a:t>
            </a:r>
          </a:p>
          <a:p>
            <a:r>
              <a:rPr lang="en-US" altLang="en-US" dirty="0"/>
              <a:t>Cohen's Kappa which corrects for random accuracy.</a:t>
            </a:r>
          </a:p>
          <a:p>
            <a:r>
              <a:rPr lang="en-US" altLang="en-US" dirty="0"/>
              <a:t>Misclassification cost.</a:t>
            </a:r>
          </a:p>
          <a:p>
            <a:r>
              <a:rPr lang="en-US" altLang="en-US" dirty="0"/>
              <a:t>Precision/Recall plots or the F1 Score.</a:t>
            </a:r>
          </a:p>
          <a:p>
            <a:endParaRPr lang="en-US" altLang="en-US" dirty="0"/>
          </a:p>
          <a:p>
            <a:endParaRPr lang="en-US" altLang="en-US" dirty="0"/>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7" name="Picture 1">
            <a:extLst>
              <a:ext uri="{FF2B5EF4-FFF2-40B4-BE49-F238E27FC236}">
                <a16:creationId xmlns:a16="http://schemas.microsoft.com/office/drawing/2014/main" id="{FEC32DCB-47BB-48A7-B8E5-AFACA44BFD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0450" y="1225550"/>
            <a:ext cx="4913313" cy="51752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1858" name="Rectangle 2">
            <a:extLst>
              <a:ext uri="{FF2B5EF4-FFF2-40B4-BE49-F238E27FC236}">
                <a16:creationId xmlns:a16="http://schemas.microsoft.com/office/drawing/2014/main" id="{7EB6AEF2-B4A7-4D40-9CB2-4CF690FAE410}"/>
              </a:ext>
            </a:extLst>
          </p:cNvPr>
          <p:cNvSpPr>
            <a:spLocks noGrp="1" noChangeArrowheads="1"/>
          </p:cNvSpPr>
          <p:nvPr>
            <p:ph type="title"/>
          </p:nvPr>
        </p:nvSpPr>
        <p:spPr/>
        <p:txBody>
          <a:bodyPr/>
          <a:lstStyle/>
          <a:p>
            <a:r>
              <a:rPr lang="en-US" altLang="en-US" dirty="0"/>
              <a:t>Class Imbalance Problem: Learning</a:t>
            </a:r>
          </a:p>
        </p:txBody>
      </p:sp>
      <p:sp>
        <p:nvSpPr>
          <p:cNvPr id="121859" name="Rectangle 3">
            <a:extLst>
              <a:ext uri="{FF2B5EF4-FFF2-40B4-BE49-F238E27FC236}">
                <a16:creationId xmlns:a16="http://schemas.microsoft.com/office/drawing/2014/main" id="{C200D719-D331-4BB4-9575-B4FA1DE35F17}"/>
              </a:ext>
            </a:extLst>
          </p:cNvPr>
          <p:cNvSpPr>
            <a:spLocks noGrp="1" noChangeArrowheads="1"/>
          </p:cNvSpPr>
          <p:nvPr>
            <p:ph idx="1"/>
          </p:nvPr>
        </p:nvSpPr>
        <p:spPr>
          <a:xfrm>
            <a:off x="628650" y="1825625"/>
            <a:ext cx="4324350" cy="4351338"/>
          </a:xfrm>
        </p:spPr>
        <p:txBody>
          <a:bodyPr>
            <a:normAutofit lnSpcReduction="10000"/>
          </a:bodyPr>
          <a:lstStyle/>
          <a:p>
            <a:r>
              <a:rPr lang="en-US" altLang="en-US" b="1" dirty="0"/>
              <a:t>Do nothing</a:t>
            </a:r>
            <a:r>
              <a:rPr lang="en-US" altLang="en-US" dirty="0"/>
              <a:t>. Sometimes you get lucky!</a:t>
            </a:r>
          </a:p>
          <a:p>
            <a:r>
              <a:rPr lang="en-US" altLang="en-US" b="1" dirty="0"/>
              <a:t>Balance the data set</a:t>
            </a:r>
            <a:r>
              <a:rPr lang="en-US" altLang="en-US" dirty="0"/>
              <a:t>: Down-sample the majority class and/or up-sample the minority class (use sampling with replacement). Synthesize new examples with SMOTE.</a:t>
            </a:r>
            <a:br>
              <a:rPr lang="en-US" altLang="en-US" dirty="0"/>
            </a:br>
            <a:r>
              <a:rPr lang="en-US" altLang="en-US" dirty="0"/>
              <a:t>This will artificially increase the error for a mistake in the minority class.</a:t>
            </a:r>
          </a:p>
          <a:p>
            <a:r>
              <a:rPr lang="en-US" altLang="en-US" dirty="0"/>
              <a:t>Use </a:t>
            </a:r>
            <a:r>
              <a:rPr lang="en-US" altLang="en-US" b="1" dirty="0"/>
              <a:t>algorithms</a:t>
            </a:r>
            <a:r>
              <a:rPr lang="en-US" altLang="en-US" dirty="0"/>
              <a:t>  that can deal with class imbalance (see next slide).</a:t>
            </a:r>
          </a:p>
          <a:p>
            <a:r>
              <a:rPr lang="en-US" altLang="en-US" dirty="0"/>
              <a:t>Throw away minority examples and switch to an </a:t>
            </a:r>
            <a:r>
              <a:rPr lang="en-US" altLang="en-US" b="1" dirty="0"/>
              <a:t>anomaly detection </a:t>
            </a:r>
            <a:r>
              <a:rPr lang="en-US" altLang="en-US" dirty="0"/>
              <a:t>framework.</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1">
            <a:extLst>
              <a:ext uri="{FF2B5EF4-FFF2-40B4-BE49-F238E27FC236}">
                <a16:creationId xmlns:a16="http://schemas.microsoft.com/office/drawing/2014/main" id="{454FAC7A-000E-4315-9DF8-3700686D2B82}"/>
              </a:ext>
            </a:extLst>
          </p:cNvPr>
          <p:cNvSpPr>
            <a:spLocks noGrp="1" noChangeArrowheads="1"/>
          </p:cNvSpPr>
          <p:nvPr>
            <p:ph type="title"/>
          </p:nvPr>
        </p:nvSpPr>
        <p:spPr/>
        <p:txBody>
          <a:bodyPr/>
          <a:lstStyle/>
          <a:p>
            <a:r>
              <a:rPr lang="en-US" altLang="en-US" dirty="0"/>
              <a:t>Class Imbalance Problem: Learning</a:t>
            </a:r>
          </a:p>
        </p:txBody>
      </p:sp>
      <mc:AlternateContent xmlns:mc="http://schemas.openxmlformats.org/markup-compatibility/2006">
        <mc:Choice xmlns:a14="http://schemas.microsoft.com/office/drawing/2010/main" Requires="a14">
          <p:sp>
            <p:nvSpPr>
              <p:cNvPr id="122882" name="Rectangle 2">
                <a:extLst>
                  <a:ext uri="{FF2B5EF4-FFF2-40B4-BE49-F238E27FC236}">
                    <a16:creationId xmlns:a16="http://schemas.microsoft.com/office/drawing/2014/main" id="{44E6B1B6-DB75-43AE-9898-6FD2803697EC}"/>
                  </a:ext>
                </a:extLst>
              </p:cNvPr>
              <p:cNvSpPr>
                <a:spLocks noGrp="1" noChangeArrowheads="1"/>
              </p:cNvSpPr>
              <p:nvPr>
                <p:ph idx="1"/>
              </p:nvPr>
            </p:nvSpPr>
            <p:spPr/>
            <p:txBody>
              <a:bodyPr>
                <a:normAutofit fontScale="92500" lnSpcReduction="20000"/>
              </a:bodyPr>
              <a:lstStyle/>
              <a:p>
                <a:pPr marL="0" indent="0">
                  <a:buNone/>
                </a:pPr>
                <a:r>
                  <a:rPr lang="en-US" altLang="en-US" dirty="0"/>
                  <a:t>Some algorithms that can deal with class imbalance:</a:t>
                </a:r>
              </a:p>
              <a:p>
                <a:pPr marL="0" indent="0">
                  <a:buNone/>
                </a:pPr>
                <a:endParaRPr lang="en-US" altLang="en-US" dirty="0"/>
              </a:p>
              <a:p>
                <a:r>
                  <a:rPr lang="en-US" altLang="en-US" dirty="0"/>
                  <a:t>Use a </a:t>
                </a:r>
                <a:r>
                  <a:rPr lang="en-US" altLang="en-US" b="1" dirty="0"/>
                  <a:t>cost-sensitive classifier </a:t>
                </a:r>
                <a:r>
                  <a:rPr lang="en-US" altLang="en-US" dirty="0"/>
                  <a:t>that considers a cost matrix (not too many are available).</a:t>
                </a:r>
              </a:p>
              <a:p>
                <a:pPr lvl="1"/>
                <a:endParaRPr lang="en-US" altLang="en-US" dirty="0"/>
              </a:p>
              <a:p>
                <a:r>
                  <a:rPr lang="en-US" altLang="en-US" dirty="0"/>
                  <a:t>Use boosting techniques like </a:t>
                </a:r>
                <a:r>
                  <a:rPr lang="en-US" altLang="en-US" b="1" dirty="0"/>
                  <a:t>AdaBoost</a:t>
                </a:r>
                <a:r>
                  <a:rPr lang="en-US" altLang="en-US" dirty="0"/>
                  <a:t>.</a:t>
                </a:r>
              </a:p>
              <a:p>
                <a:endParaRPr lang="en-US" altLang="en-US" dirty="0"/>
              </a:p>
              <a:p>
                <a:r>
                  <a:rPr lang="en-US" altLang="en-US" dirty="0"/>
                  <a:t>Use a classifier that </a:t>
                </a:r>
                <a:r>
                  <a:rPr lang="en-US" altLang="en-US" b="1" dirty="0"/>
                  <a:t>predict a probability </a:t>
                </a:r>
                <a14:m>
                  <m:oMath xmlns:m="http://schemas.openxmlformats.org/officeDocument/2006/math">
                    <m:r>
                      <a:rPr lang="en-US" altLang="en-US" b="0" i="1" dirty="0" smtClean="0">
                        <a:latin typeface="Cambria Math" panose="02040503050406030204" pitchFamily="18" charset="0"/>
                      </a:rPr>
                      <m:t>𝑃</m:t>
                    </m:r>
                    <m:d>
                      <m:dPr>
                        <m:endChr m:val="|"/>
                        <m:ctrlPr>
                          <a:rPr lang="en-US" altLang="en-US" b="0" i="1" dirty="0" smtClean="0">
                            <a:latin typeface="Cambria Math" panose="02040503050406030204" pitchFamily="18" charset="0"/>
                          </a:rPr>
                        </m:ctrlPr>
                      </m:dPr>
                      <m:e>
                        <m:r>
                          <a:rPr lang="en-US" altLang="en-US" b="0" i="1" dirty="0" smtClean="0">
                            <a:latin typeface="Cambria Math" panose="02040503050406030204" pitchFamily="18" charset="0"/>
                          </a:rPr>
                          <m:t>𝑦</m:t>
                        </m:r>
                        <m:r>
                          <a:rPr lang="en-US" altLang="en-US" b="0" i="1" dirty="0" smtClean="0">
                            <a:latin typeface="Cambria Math" panose="02040503050406030204" pitchFamily="18" charset="0"/>
                          </a:rPr>
                          <m:t> </m:t>
                        </m:r>
                      </m:e>
                    </m:d>
                    <m:r>
                      <a:rPr lang="en-US" altLang="en-US" b="0" i="1" dirty="0" smtClean="0">
                        <a:latin typeface="Cambria Math" panose="02040503050406030204" pitchFamily="18" charset="0"/>
                      </a:rPr>
                      <m:t> </m:t>
                    </m:r>
                    <m:r>
                      <a:rPr lang="en-US" altLang="en-US" b="0" i="1" dirty="0" err="1" smtClean="0">
                        <a:latin typeface="Cambria Math" panose="02040503050406030204" pitchFamily="18" charset="0"/>
                      </a:rPr>
                      <m:t>𝑥</m:t>
                    </m:r>
                    <m:r>
                      <a:rPr lang="en-US" altLang="en-US" b="0" i="1" dirty="0" smtClean="0">
                        <a:latin typeface="Cambria Math" panose="02040503050406030204" pitchFamily="18" charset="0"/>
                      </a:rPr>
                      <m:t>)</m:t>
                    </m:r>
                  </m:oMath>
                </a14:m>
                <a:r>
                  <a:rPr lang="en-US" altLang="en-US" b="1" dirty="0"/>
                  <a:t> </a:t>
                </a:r>
                <a:r>
                  <a:rPr lang="en-US" altLang="en-US" dirty="0"/>
                  <a:t>and instead of choosing </a:t>
                </a:r>
                <a14:m>
                  <m:oMath xmlns:m="http://schemas.openxmlformats.org/officeDocument/2006/math">
                    <m:r>
                      <m:rPr>
                        <m:nor/>
                      </m:rPr>
                      <a:rPr lang="en-US" altLang="en-US" b="0" i="0" smtClean="0">
                        <a:latin typeface="Cambria Math" panose="02040503050406030204" pitchFamily="18" charset="0"/>
                      </a:rPr>
                      <m:t>argma</m:t>
                    </m:r>
                    <m:sSub>
                      <m:sSubPr>
                        <m:ctrlPr>
                          <a:rPr lang="en-US" altLang="en-US" b="0" i="1" smtClean="0">
                            <a:latin typeface="Cambria Math" panose="02040503050406030204" pitchFamily="18" charset="0"/>
                          </a:rPr>
                        </m:ctrlPr>
                      </m:sSubPr>
                      <m:e>
                        <m:r>
                          <m:rPr>
                            <m:nor/>
                          </m:rPr>
                          <a:rPr lang="en-US" altLang="en-US" b="0" i="0" smtClean="0">
                            <a:latin typeface="Cambria Math" panose="02040503050406030204" pitchFamily="18" charset="0"/>
                          </a:rPr>
                          <m:t>x</m:t>
                        </m:r>
                      </m:e>
                      <m:sub>
                        <m:r>
                          <a:rPr lang="en-US" altLang="en-US" b="0" i="1" smtClean="0">
                            <a:latin typeface="Cambria Math" panose="02040503050406030204" pitchFamily="18" charset="0"/>
                          </a:rPr>
                          <m:t>𝑦</m:t>
                        </m:r>
                      </m:sub>
                    </m:sSub>
                    <m:r>
                      <a:rPr lang="en-US" altLang="en-US" b="0" i="1" smtClean="0">
                        <a:latin typeface="Cambria Math" panose="02040503050406030204" pitchFamily="18" charset="0"/>
                      </a:rPr>
                      <m:t>𝑃</m:t>
                    </m:r>
                    <m:d>
                      <m:dPr>
                        <m:endChr m:val="|"/>
                        <m:ctrlPr>
                          <a:rPr lang="en-US" altLang="en-US" b="0" i="1" smtClean="0">
                            <a:latin typeface="Cambria Math" panose="02040503050406030204" pitchFamily="18" charset="0"/>
                          </a:rPr>
                        </m:ctrlPr>
                      </m:dPr>
                      <m:e>
                        <m:r>
                          <a:rPr lang="en-US" altLang="en-US" b="0" i="1" smtClean="0">
                            <a:latin typeface="Cambria Math" panose="02040503050406030204" pitchFamily="18" charset="0"/>
                          </a:rPr>
                          <m:t>𝑦</m:t>
                        </m:r>
                        <m:r>
                          <a:rPr lang="en-US" altLang="en-US" b="0" i="1" smtClean="0">
                            <a:latin typeface="Cambria Math" panose="02040503050406030204" pitchFamily="18" charset="0"/>
                          </a:rPr>
                          <m:t> </m:t>
                        </m:r>
                      </m:e>
                    </m:d>
                    <m:r>
                      <a:rPr lang="en-US" altLang="en-US" b="0" i="1" smtClean="0">
                        <a:latin typeface="Cambria Math" panose="02040503050406030204" pitchFamily="18" charset="0"/>
                      </a:rPr>
                      <m:t> </m:t>
                    </m:r>
                    <m:r>
                      <a:rPr lang="en-US" altLang="en-US" b="0" i="1" smtClean="0">
                        <a:latin typeface="Cambria Math" panose="02040503050406030204" pitchFamily="18" charset="0"/>
                      </a:rPr>
                      <m:t>𝑥</m:t>
                    </m:r>
                    <m:r>
                      <a:rPr lang="en-US" altLang="en-US" b="0" i="1" smtClean="0">
                        <a:latin typeface="Cambria Math" panose="02040503050406030204" pitchFamily="18" charset="0"/>
                      </a:rPr>
                      <m:t>)</m:t>
                    </m:r>
                  </m:oMath>
                </a14:m>
                <a:r>
                  <a:rPr lang="en-US" altLang="en-US" dirty="0"/>
                  <a:t>, choose the minority class if</a:t>
                </a:r>
                <a:br>
                  <a:rPr lang="en-US" altLang="en-US" dirty="0"/>
                </a:br>
                <a:br>
                  <a:rPr lang="en-US" altLang="en-US" dirty="0"/>
                </a:br>
                <a:r>
                  <a:rPr lang="en-US" altLang="en-US" dirty="0"/>
                  <a:t>			</a:t>
                </a:r>
                <a14:m>
                  <m:oMath xmlns:m="http://schemas.openxmlformats.org/officeDocument/2006/math">
                    <m:r>
                      <m:rPr>
                        <m:sty m:val="p"/>
                      </m:rPr>
                      <a:rPr lang="en-US" altLang="en-US" b="0" i="0" smtClean="0">
                        <a:latin typeface="Cambria Math" panose="02040503050406030204" pitchFamily="18" charset="0"/>
                      </a:rPr>
                      <m:t>P</m:t>
                    </m:r>
                    <m:d>
                      <m:dPr>
                        <m:ctrlPr>
                          <a:rPr lang="en-US" altLang="en-US" b="0" i="1" smtClean="0">
                            <a:latin typeface="Cambria Math" panose="02040503050406030204" pitchFamily="18" charset="0"/>
                          </a:rPr>
                        </m:ctrlPr>
                      </m:dPr>
                      <m:e>
                        <m:sSub>
                          <m:sSubPr>
                            <m:ctrlPr>
                              <a:rPr lang="en-US" altLang="en-US" i="1">
                                <a:latin typeface="Cambria Math" panose="02040503050406030204" pitchFamily="18" charset="0"/>
                              </a:rPr>
                            </m:ctrlPr>
                          </m:sSubPr>
                          <m:e>
                            <m:r>
                              <a:rPr lang="en-US" altLang="en-US" i="1">
                                <a:latin typeface="Cambria Math" panose="02040503050406030204" pitchFamily="18" charset="0"/>
                              </a:rPr>
                              <m:t>𝑦</m:t>
                            </m:r>
                          </m:e>
                          <m:sub>
                            <m:r>
                              <m:rPr>
                                <m:nor/>
                              </m:rPr>
                              <a:rPr lang="en-US" altLang="en-US">
                                <a:latin typeface="Cambria Math" panose="02040503050406030204" pitchFamily="18" charset="0"/>
                              </a:rPr>
                              <m:t>minority</m:t>
                            </m:r>
                          </m:sub>
                        </m:sSub>
                        <m:r>
                          <a:rPr lang="en-US" altLang="en-US" b="0" i="1" smtClean="0">
                            <a:latin typeface="Cambria Math" panose="02040503050406030204" pitchFamily="18" charset="0"/>
                          </a:rPr>
                          <m:t>| </m:t>
                        </m:r>
                        <m:r>
                          <a:rPr lang="en-US" altLang="en-US" b="0" i="1" smtClean="0">
                            <a:latin typeface="Cambria Math" panose="02040503050406030204" pitchFamily="18" charset="0"/>
                          </a:rPr>
                          <m:t>𝑥</m:t>
                        </m:r>
                      </m:e>
                    </m:d>
                    <m:r>
                      <a:rPr lang="en-US" altLang="en-US" b="0" i="1" smtClean="0">
                        <a:latin typeface="Cambria Math" panose="02040503050406030204" pitchFamily="18" charset="0"/>
                      </a:rPr>
                      <m:t>&gt;</m:t>
                    </m:r>
                    <m:r>
                      <a:rPr lang="en-US" altLang="en-US" b="0" i="1" smtClean="0">
                        <a:latin typeface="Cambria Math" panose="02040503050406030204" pitchFamily="18" charset="0"/>
                      </a:rPr>
                      <m:t>𝜃</m:t>
                    </m:r>
                  </m:oMath>
                </a14:m>
                <a:r>
                  <a:rPr lang="en-US" altLang="en-US" dirty="0"/>
                  <a:t>, </a:t>
                </a:r>
                <a:br>
                  <a:rPr lang="en-US" altLang="en-US" dirty="0"/>
                </a:br>
                <a:br>
                  <a:rPr lang="en-US" altLang="en-US" dirty="0"/>
                </a:br>
                <a:r>
                  <a:rPr lang="en-US" altLang="en-US" dirty="0"/>
                  <a:t>where </a:t>
                </a:r>
                <a14:m>
                  <m:oMath xmlns:m="http://schemas.openxmlformats.org/officeDocument/2006/math">
                    <m:r>
                      <a:rPr lang="en-US" altLang="en-US" i="1">
                        <a:latin typeface="Cambria Math" panose="02040503050406030204" pitchFamily="18" charset="0"/>
                      </a:rPr>
                      <m:t>𝜃</m:t>
                    </m:r>
                  </m:oMath>
                </a14:m>
                <a:r>
                  <a:rPr lang="en-US" altLang="en-US" dirty="0"/>
                  <a:t> is the decision threshold that is made smaller to account for the imbalance. Probabilities are produced by many classifiers and for decision trees they can be estimated using the positive and negative training examples in each leaf node.</a:t>
                </a:r>
              </a:p>
              <a:p>
                <a:pPr lvl="1"/>
                <a:endParaRPr lang="en-US" altLang="en-US" dirty="0"/>
              </a:p>
            </p:txBody>
          </p:sp>
        </mc:Choice>
        <mc:Fallback>
          <p:sp>
            <p:nvSpPr>
              <p:cNvPr id="122882" name="Rectangle 2">
                <a:extLst>
                  <a:ext uri="{FF2B5EF4-FFF2-40B4-BE49-F238E27FC236}">
                    <a16:creationId xmlns:a16="http://schemas.microsoft.com/office/drawing/2014/main" id="{44E6B1B6-DB75-43AE-9898-6FD2803697EC}"/>
                  </a:ext>
                </a:extLst>
              </p:cNvPr>
              <p:cNvSpPr>
                <a:spLocks noGrp="1" noRot="1" noChangeAspect="1" noMove="1" noResize="1" noEditPoints="1" noAdjustHandles="1" noChangeArrowheads="1" noChangeShapeType="1" noTextEdit="1"/>
              </p:cNvSpPr>
              <p:nvPr>
                <p:ph idx="1"/>
              </p:nvPr>
            </p:nvSpPr>
            <p:spPr>
              <a:blipFill>
                <a:blip r:embed="rId3"/>
                <a:stretch>
                  <a:fillRect l="-696" t="-2381" r="-309"/>
                </a:stretch>
              </a:blipFill>
            </p:spPr>
            <p:txBody>
              <a:bodyPr/>
              <a:lstStyle/>
              <a:p>
                <a:r>
                  <a:rPr lang="en-US">
                    <a:noFill/>
                  </a:rPr>
                  <a:t> </a:t>
                </a:r>
              </a:p>
            </p:txBody>
          </p:sp>
        </mc:Fallback>
      </mc:AlternateContent>
      <p:pic>
        <p:nvPicPr>
          <p:cNvPr id="122883" name="Picture 3">
            <a:extLst>
              <a:ext uri="{FF2B5EF4-FFF2-40B4-BE49-F238E27FC236}">
                <a16:creationId xmlns:a16="http://schemas.microsoft.com/office/drawing/2014/main" id="{435182FA-5523-4B93-926B-9F0C036333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6130925"/>
            <a:ext cx="701675" cy="5429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5" name="Rectangle 1">
            <a:extLst>
              <a:ext uri="{FF2B5EF4-FFF2-40B4-BE49-F238E27FC236}">
                <a16:creationId xmlns:a16="http://schemas.microsoft.com/office/drawing/2014/main" id="{861B72E2-72CA-46BD-B352-2B5B0D621BE0}"/>
              </a:ext>
            </a:extLst>
          </p:cNvPr>
          <p:cNvSpPr>
            <a:spLocks noGrp="1" noChangeArrowheads="1"/>
          </p:cNvSpPr>
          <p:nvPr>
            <p:ph type="title"/>
          </p:nvPr>
        </p:nvSpPr>
        <p:spPr/>
        <p:txBody>
          <a:bodyPr/>
          <a:lstStyle/>
          <a:p>
            <a:r>
              <a:rPr lang="en-US" altLang="en-US"/>
              <a:t>Rule Coverage and Accuracy</a:t>
            </a:r>
          </a:p>
        </p:txBody>
      </p:sp>
      <p:sp>
        <p:nvSpPr>
          <p:cNvPr id="11266" name="Rectangle 2">
            <a:extLst>
              <a:ext uri="{FF2B5EF4-FFF2-40B4-BE49-F238E27FC236}">
                <a16:creationId xmlns:a16="http://schemas.microsoft.com/office/drawing/2014/main" id="{53535D66-15F0-44C5-BC5B-127458842AE6}"/>
              </a:ext>
            </a:extLst>
          </p:cNvPr>
          <p:cNvSpPr>
            <a:spLocks noGrp="1" noChangeArrowheads="1"/>
          </p:cNvSpPr>
          <p:nvPr>
            <p:ph idx="1"/>
          </p:nvPr>
        </p:nvSpPr>
        <p:spPr>
          <a:xfrm>
            <a:off x="628650" y="1825625"/>
            <a:ext cx="3567113" cy="4351338"/>
          </a:xfrm>
        </p:spPr>
        <p:txBody>
          <a:bodyPr/>
          <a:lstStyle/>
          <a:p>
            <a:r>
              <a:rPr lang="en-US" altLang="en-US" dirty="0"/>
              <a:t>Coverage of a rule:</a:t>
            </a:r>
          </a:p>
          <a:p>
            <a:pPr lvl="1"/>
            <a:r>
              <a:rPr lang="en-US" altLang="en-US" dirty="0"/>
              <a:t>Fraction of records that satisfy the antecedent of a rule</a:t>
            </a:r>
          </a:p>
          <a:p>
            <a:r>
              <a:rPr lang="en-US" altLang="en-US" dirty="0"/>
              <a:t>Accuracy of a rule:</a:t>
            </a:r>
          </a:p>
          <a:p>
            <a:pPr lvl="1"/>
            <a:r>
              <a:rPr lang="en-US" altLang="en-US" dirty="0"/>
              <a:t>Fraction of records that satisfy both the antecedent and consequent of a rule</a:t>
            </a:r>
          </a:p>
        </p:txBody>
      </p:sp>
      <p:graphicFrame>
        <p:nvGraphicFramePr>
          <p:cNvPr id="11267" name="Object 3">
            <a:extLst>
              <a:ext uri="{FF2B5EF4-FFF2-40B4-BE49-F238E27FC236}">
                <a16:creationId xmlns:a16="http://schemas.microsoft.com/office/drawing/2014/main" id="{70A05C78-9970-4E46-8AD6-AACBE1EB4D7C}"/>
              </a:ext>
            </a:extLst>
          </p:cNvPr>
          <p:cNvGraphicFramePr>
            <a:graphicFrameLocks noChangeAspect="1"/>
          </p:cNvGraphicFramePr>
          <p:nvPr>
            <p:extLst>
              <p:ext uri="{D42A27DB-BD31-4B8C-83A1-F6EECF244321}">
                <p14:modId xmlns:p14="http://schemas.microsoft.com/office/powerpoint/2010/main" val="1409860719"/>
              </p:ext>
            </p:extLst>
          </p:nvPr>
        </p:nvGraphicFramePr>
        <p:xfrm>
          <a:off x="4195763" y="731838"/>
          <a:ext cx="7148512" cy="6430962"/>
        </p:xfrm>
        <a:graphic>
          <a:graphicData uri="http://schemas.openxmlformats.org/presentationml/2006/ole">
            <mc:AlternateContent xmlns:mc="http://schemas.openxmlformats.org/markup-compatibility/2006">
              <mc:Choice xmlns:v="urn:schemas-microsoft-com:vml" Requires="v">
                <p:oleObj r:id="rId3" imgW="9956880" imgH="8947080" progId="">
                  <p:embed/>
                </p:oleObj>
              </mc:Choice>
              <mc:Fallback>
                <p:oleObj r:id="rId3" imgW="9956880" imgH="8947080" progId="">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5763" y="731838"/>
                        <a:ext cx="7148512" cy="6430962"/>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268" name="Text Box 4">
            <a:extLst>
              <a:ext uri="{FF2B5EF4-FFF2-40B4-BE49-F238E27FC236}">
                <a16:creationId xmlns:a16="http://schemas.microsoft.com/office/drawing/2014/main" id="{208EC2C1-3BBE-4226-9A19-C5209F5CBAD8}"/>
              </a:ext>
            </a:extLst>
          </p:cNvPr>
          <p:cNvSpPr txBox="1">
            <a:spLocks noChangeArrowheads="1"/>
          </p:cNvSpPr>
          <p:nvPr/>
        </p:nvSpPr>
        <p:spPr bwMode="auto">
          <a:xfrm>
            <a:off x="4114800" y="5478463"/>
            <a:ext cx="4876800" cy="7536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lgn="ctr">
              <a:spcBef>
                <a:spcPts val="1250"/>
              </a:spcBef>
              <a:buClrTx/>
              <a:buFontTx/>
              <a:buNone/>
            </a:pPr>
            <a:r>
              <a:rPr lang="en-US" altLang="en-US" sz="1600" dirty="0">
                <a:latin typeface="Arial" panose="020B0604020202020204" pitchFamily="34" charset="0"/>
              </a:rPr>
              <a:t>(Status=Single) </a:t>
            </a:r>
            <a:r>
              <a:rPr lang="en-US" altLang="en-US" sz="1600" dirty="0">
                <a:latin typeface="Symbol" panose="05050102010706020507" pitchFamily="18" charset="2"/>
              </a:rPr>
              <a:t></a:t>
            </a:r>
            <a:r>
              <a:rPr lang="en-US" altLang="en-US" sz="1600" dirty="0">
                <a:latin typeface="Arial" panose="020B0604020202020204" pitchFamily="34" charset="0"/>
              </a:rPr>
              <a:t> No</a:t>
            </a:r>
          </a:p>
          <a:p>
            <a:pPr>
              <a:spcBef>
                <a:spcPts val="1250"/>
              </a:spcBef>
              <a:buClrTx/>
              <a:buFontTx/>
              <a:buNone/>
            </a:pPr>
            <a:r>
              <a:rPr lang="en-US" altLang="en-US" sz="1600" dirty="0">
                <a:latin typeface="Arial" panose="020B0604020202020204" pitchFamily="34" charset="0"/>
              </a:rPr>
              <a:t>    Coverage = 40%,  Accuracy = 50%</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1">
            <a:extLst>
              <a:ext uri="{FF2B5EF4-FFF2-40B4-BE49-F238E27FC236}">
                <a16:creationId xmlns:a16="http://schemas.microsoft.com/office/drawing/2014/main" id="{9D1C1ACD-BD30-4A62-B28B-A49CDF084F8A}"/>
              </a:ext>
            </a:extLst>
          </p:cNvPr>
          <p:cNvSpPr>
            <a:spLocks noGrp="1" noChangeArrowheads="1"/>
          </p:cNvSpPr>
          <p:nvPr>
            <p:ph type="title"/>
          </p:nvPr>
        </p:nvSpPr>
        <p:spPr>
          <a:xfrm>
            <a:off x="3724072" y="629268"/>
            <a:ext cx="4939868" cy="1286160"/>
          </a:xfrm>
        </p:spPr>
        <p:txBody>
          <a:bodyPr anchor="b">
            <a:normAutofit/>
          </a:bodyPr>
          <a:lstStyle/>
          <a:p>
            <a:r>
              <a:rPr lang="en-US" altLang="en-US"/>
              <a:t>Conclusion</a:t>
            </a:r>
          </a:p>
        </p:txBody>
      </p:sp>
      <p:sp>
        <p:nvSpPr>
          <p:cNvPr id="123906" name="Rectangle 2">
            <a:extLst>
              <a:ext uri="{FF2B5EF4-FFF2-40B4-BE49-F238E27FC236}">
                <a16:creationId xmlns:a16="http://schemas.microsoft.com/office/drawing/2014/main" id="{9DE7D157-788F-4855-BE1C-EF3302A3C7C4}"/>
              </a:ext>
            </a:extLst>
          </p:cNvPr>
          <p:cNvSpPr>
            <a:spLocks noGrp="1" noChangeArrowheads="1"/>
          </p:cNvSpPr>
          <p:nvPr>
            <p:ph idx="1"/>
          </p:nvPr>
        </p:nvSpPr>
        <p:spPr>
          <a:xfrm>
            <a:off x="3724073" y="2057400"/>
            <a:ext cx="4939867" cy="4166419"/>
          </a:xfrm>
        </p:spPr>
        <p:txBody>
          <a:bodyPr>
            <a:normAutofit fontScale="70000" lnSpcReduction="20000"/>
          </a:bodyPr>
          <a:lstStyle/>
          <a:p>
            <a:r>
              <a:rPr lang="en-US" altLang="en-US" sz="1700" b="1" dirty="0"/>
              <a:t>Bias</a:t>
            </a:r>
            <a:r>
              <a:rPr lang="en-US" altLang="en-US" sz="1700" dirty="0"/>
              <a:t>: There are many ways to implement the classification function. Each of them has a different inductive bias.</a:t>
            </a:r>
          </a:p>
          <a:p>
            <a:endParaRPr lang="en-US" altLang="en-US" sz="1700" dirty="0"/>
          </a:p>
          <a:p>
            <a:r>
              <a:rPr lang="en-US" altLang="en-US" sz="1700" dirty="0"/>
              <a:t>Feature extraction and feature creation is important (e.g., interaction effects in linear models). Deep learning can also learn to create features.</a:t>
            </a:r>
          </a:p>
          <a:p>
            <a:endParaRPr lang="en-US" altLang="en-US" sz="1700" dirty="0"/>
          </a:p>
          <a:p>
            <a:r>
              <a:rPr lang="en-US" altLang="en-US" sz="1700" b="1" dirty="0"/>
              <a:t>Overfitting and model variability</a:t>
            </a:r>
            <a:r>
              <a:rPr lang="en-US" altLang="en-US" sz="1700" dirty="0"/>
              <a:t> are issues. Appropriate validation and test data needs to be used to produce and evaluate models that generalize well.</a:t>
            </a:r>
          </a:p>
          <a:p>
            <a:endParaRPr lang="en-US" altLang="en-US" sz="1700" dirty="0"/>
          </a:p>
          <a:p>
            <a:r>
              <a:rPr lang="en-US" altLang="en-US" sz="1700" dirty="0"/>
              <a:t>Accuracy is problematic for </a:t>
            </a:r>
            <a:r>
              <a:rPr lang="en-US" altLang="en-US" sz="1700" b="1" dirty="0"/>
              <a:t>imbalanced data sets</a:t>
            </a:r>
            <a:r>
              <a:rPr lang="en-US" altLang="en-US" sz="1700" dirty="0"/>
              <a:t>. Rebalancing the data may be necessity.</a:t>
            </a:r>
          </a:p>
          <a:p>
            <a:endParaRPr lang="en-US" altLang="en-US" sz="1700" dirty="0"/>
          </a:p>
          <a:p>
            <a:r>
              <a:rPr lang="en-US" altLang="en-US" sz="1700" b="1" dirty="0"/>
              <a:t>Model explainability</a:t>
            </a:r>
            <a:r>
              <a:rPr lang="en-US" altLang="en-US" sz="1700" dirty="0"/>
              <a:t> is often important. Rules and trees may be easier to explain than other models.</a:t>
            </a:r>
          </a:p>
          <a:p>
            <a:endParaRPr lang="en-US" altLang="en-US" sz="1700" dirty="0"/>
          </a:p>
          <a:p>
            <a:r>
              <a:rPr lang="en-US" altLang="en-US" sz="1700" b="1" dirty="0"/>
              <a:t>(Deep) artificial neural networks </a:t>
            </a:r>
            <a:r>
              <a:rPr lang="en-US" altLang="en-US" sz="1700" dirty="0"/>
              <a:t>are a very powerful method but other methods may be preferable since ANNs:</a:t>
            </a:r>
          </a:p>
          <a:p>
            <a:pPr lvl="1"/>
            <a:r>
              <a:rPr lang="en-US" altLang="en-US" sz="1400" dirty="0"/>
              <a:t>Have no or very low bias and need lots of training data.</a:t>
            </a:r>
          </a:p>
          <a:p>
            <a:pPr lvl="1"/>
            <a:r>
              <a:rPr lang="en-US" altLang="en-US" sz="1400" dirty="0"/>
              <a:t>Have many hyperparameters which need to be tuned experimentally.</a:t>
            </a:r>
          </a:p>
          <a:p>
            <a:pPr lvl="1"/>
            <a:r>
              <a:rPr lang="en-US" altLang="en-US" sz="1400" dirty="0"/>
              <a:t>Model represents a black box and it is hard to explain why it makes decisions.</a:t>
            </a:r>
          </a:p>
          <a:p>
            <a:pPr lvl="1"/>
            <a:endParaRPr lang="en-US" altLang="en-US" sz="1400" dirty="0"/>
          </a:p>
        </p:txBody>
      </p:sp>
      <p:pic>
        <p:nvPicPr>
          <p:cNvPr id="123908" name="Picture 123907">
            <a:extLst>
              <a:ext uri="{FF2B5EF4-FFF2-40B4-BE49-F238E27FC236}">
                <a16:creationId xmlns:a16="http://schemas.microsoft.com/office/drawing/2014/main" id="{E398A94F-351B-48C6-80CA-0DA9DB6FB982}"/>
              </a:ext>
            </a:extLst>
          </p:cNvPr>
          <p:cNvPicPr>
            <a:picLocks noChangeAspect="1"/>
          </p:cNvPicPr>
          <p:nvPr/>
        </p:nvPicPr>
        <p:blipFill rotWithShape="1">
          <a:blip r:embed="rId3"/>
          <a:srcRect l="56540" r="12282"/>
          <a:stretch/>
        </p:blipFill>
        <p:spPr>
          <a:xfrm>
            <a:off x="20" y="10"/>
            <a:ext cx="3476673" cy="6857990"/>
          </a:xfrm>
          <a:prstGeom prst="rect">
            <a:avLst/>
          </a:prstGeom>
          <a:effec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89" name="Rectangle 1">
            <a:extLst>
              <a:ext uri="{FF2B5EF4-FFF2-40B4-BE49-F238E27FC236}">
                <a16:creationId xmlns:a16="http://schemas.microsoft.com/office/drawing/2014/main" id="{933F12C9-F4F1-4965-854C-D0BDEA25AFCA}"/>
              </a:ext>
            </a:extLst>
          </p:cNvPr>
          <p:cNvSpPr>
            <a:spLocks noGrp="1" noChangeArrowheads="1"/>
          </p:cNvSpPr>
          <p:nvPr>
            <p:ph type="title"/>
          </p:nvPr>
        </p:nvSpPr>
        <p:spPr/>
        <p:txBody>
          <a:bodyPr/>
          <a:lstStyle/>
          <a:p>
            <a:r>
              <a:rPr lang="en-US" altLang="en-US"/>
              <a:t>How does Rule-based Classifier Work?</a:t>
            </a:r>
          </a:p>
        </p:txBody>
      </p:sp>
      <p:sp>
        <p:nvSpPr>
          <p:cNvPr id="12290" name="Rectangle 2">
            <a:extLst>
              <a:ext uri="{FF2B5EF4-FFF2-40B4-BE49-F238E27FC236}">
                <a16:creationId xmlns:a16="http://schemas.microsoft.com/office/drawing/2014/main" id="{B951B27B-BC04-4450-B122-3687AD0C0C03}"/>
              </a:ext>
            </a:extLst>
          </p:cNvPr>
          <p:cNvSpPr>
            <a:spLocks noChangeArrowheads="1"/>
          </p:cNvSpPr>
          <p:nvPr/>
        </p:nvSpPr>
        <p:spPr bwMode="auto">
          <a:xfrm>
            <a:off x="838200" y="1447800"/>
            <a:ext cx="7543800" cy="182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360" tIns="44280" rIns="90360" bIns="44280"/>
          <a:lstStyle>
            <a:lvl1pPr marL="292100" indent="-29051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225"/>
              </a:spcBef>
              <a:spcAft>
                <a:spcPts val="400"/>
              </a:spcAft>
              <a:buClrTx/>
              <a:buSzPct val="75000"/>
              <a:buFontTx/>
              <a:buNone/>
            </a:pPr>
            <a:r>
              <a:rPr lang="en-US" altLang="en-US" sz="1800">
                <a:latin typeface="Arial" panose="020B0604020202020204" pitchFamily="34" charset="0"/>
              </a:rPr>
              <a:t>R1: (Give Birth = no) </a:t>
            </a:r>
            <a:r>
              <a:rPr lang="en-US" altLang="en-US" sz="1800">
                <a:latin typeface="Symbol" panose="05050102010706020507" pitchFamily="18" charset="2"/>
              </a:rPr>
              <a:t></a:t>
            </a:r>
            <a:r>
              <a:rPr lang="en-US" altLang="en-US" sz="1800">
                <a:latin typeface="Arial" panose="020B0604020202020204" pitchFamily="34" charset="0"/>
              </a:rPr>
              <a:t> (Can Fly = yes) </a:t>
            </a:r>
            <a:r>
              <a:rPr lang="en-US" altLang="en-US" sz="1800">
                <a:latin typeface="Symbol" panose="05050102010706020507" pitchFamily="18" charset="2"/>
              </a:rPr>
              <a:t></a:t>
            </a:r>
            <a:r>
              <a:rPr lang="en-US" altLang="en-US" sz="1800">
                <a:latin typeface="Arial" panose="020B0604020202020204" pitchFamily="34" charset="0"/>
              </a:rPr>
              <a:t> Birds</a:t>
            </a:r>
          </a:p>
          <a:p>
            <a:pPr>
              <a:spcBef>
                <a:spcPts val="225"/>
              </a:spcBef>
              <a:spcAft>
                <a:spcPts val="400"/>
              </a:spcAft>
              <a:buClrTx/>
              <a:buSzPct val="75000"/>
              <a:buFontTx/>
              <a:buNone/>
            </a:pPr>
            <a:r>
              <a:rPr lang="en-US" altLang="en-US" sz="1800">
                <a:latin typeface="Arial" panose="020B0604020202020204" pitchFamily="34" charset="0"/>
              </a:rPr>
              <a:t>R2: (Give Birth = no) </a:t>
            </a:r>
            <a:r>
              <a:rPr lang="en-US" altLang="en-US" sz="1800">
                <a:latin typeface="Symbol" panose="05050102010706020507" pitchFamily="18" charset="2"/>
              </a:rPr>
              <a:t></a:t>
            </a:r>
            <a:r>
              <a:rPr lang="en-US" altLang="en-US" sz="1800">
                <a:latin typeface="Arial" panose="020B0604020202020204" pitchFamily="34" charset="0"/>
              </a:rPr>
              <a:t> (Live in Water = yes) </a:t>
            </a:r>
            <a:r>
              <a:rPr lang="en-US" altLang="en-US" sz="1800">
                <a:latin typeface="Symbol" panose="05050102010706020507" pitchFamily="18" charset="2"/>
              </a:rPr>
              <a:t></a:t>
            </a:r>
            <a:r>
              <a:rPr lang="en-US" altLang="en-US" sz="1800">
                <a:latin typeface="Arial" panose="020B0604020202020204" pitchFamily="34" charset="0"/>
              </a:rPr>
              <a:t> Fishes</a:t>
            </a:r>
          </a:p>
          <a:p>
            <a:pPr>
              <a:spcBef>
                <a:spcPts val="225"/>
              </a:spcBef>
              <a:spcAft>
                <a:spcPts val="400"/>
              </a:spcAft>
              <a:buClrTx/>
              <a:buSzPct val="75000"/>
              <a:buFontTx/>
              <a:buNone/>
            </a:pPr>
            <a:r>
              <a:rPr lang="en-US" altLang="en-US" sz="1800">
                <a:latin typeface="Arial" panose="020B0604020202020204" pitchFamily="34" charset="0"/>
              </a:rPr>
              <a:t>R3: (Give Birth = yes) </a:t>
            </a:r>
            <a:r>
              <a:rPr lang="en-US" altLang="en-US" sz="1800">
                <a:latin typeface="Symbol" panose="05050102010706020507" pitchFamily="18" charset="2"/>
              </a:rPr>
              <a:t></a:t>
            </a:r>
            <a:r>
              <a:rPr lang="en-US" altLang="en-US" sz="1800">
                <a:latin typeface="Arial" panose="020B0604020202020204" pitchFamily="34" charset="0"/>
              </a:rPr>
              <a:t> (Blood Type = warm) </a:t>
            </a:r>
            <a:r>
              <a:rPr lang="en-US" altLang="en-US" sz="1800">
                <a:latin typeface="Symbol" panose="05050102010706020507" pitchFamily="18" charset="2"/>
              </a:rPr>
              <a:t></a:t>
            </a:r>
            <a:r>
              <a:rPr lang="en-US" altLang="en-US" sz="1800">
                <a:latin typeface="Arial" panose="020B0604020202020204" pitchFamily="34" charset="0"/>
              </a:rPr>
              <a:t> Mammals</a:t>
            </a:r>
          </a:p>
          <a:p>
            <a:pPr>
              <a:spcBef>
                <a:spcPts val="225"/>
              </a:spcBef>
              <a:spcAft>
                <a:spcPts val="400"/>
              </a:spcAft>
              <a:buClrTx/>
              <a:buSzPct val="75000"/>
              <a:buFontTx/>
              <a:buNone/>
            </a:pPr>
            <a:r>
              <a:rPr lang="en-US" altLang="en-US" sz="1800">
                <a:latin typeface="Arial" panose="020B0604020202020204" pitchFamily="34" charset="0"/>
              </a:rPr>
              <a:t>R4: (Give Birth = no) </a:t>
            </a:r>
            <a:r>
              <a:rPr lang="en-US" altLang="en-US" sz="1800">
                <a:latin typeface="Symbol" panose="05050102010706020507" pitchFamily="18" charset="2"/>
              </a:rPr>
              <a:t></a:t>
            </a:r>
            <a:r>
              <a:rPr lang="en-US" altLang="en-US" sz="1800">
                <a:latin typeface="Arial" panose="020B0604020202020204" pitchFamily="34" charset="0"/>
              </a:rPr>
              <a:t> (Can Fly = no) </a:t>
            </a:r>
            <a:r>
              <a:rPr lang="en-US" altLang="en-US" sz="1800">
                <a:latin typeface="Symbol" panose="05050102010706020507" pitchFamily="18" charset="2"/>
              </a:rPr>
              <a:t></a:t>
            </a:r>
            <a:r>
              <a:rPr lang="en-US" altLang="en-US" sz="1800">
                <a:latin typeface="Arial" panose="020B0604020202020204" pitchFamily="34" charset="0"/>
              </a:rPr>
              <a:t> Reptiles</a:t>
            </a:r>
          </a:p>
          <a:p>
            <a:pPr>
              <a:spcBef>
                <a:spcPts val="225"/>
              </a:spcBef>
              <a:spcAft>
                <a:spcPts val="400"/>
              </a:spcAft>
              <a:buClrTx/>
              <a:buSzPct val="75000"/>
              <a:buFontTx/>
              <a:buNone/>
            </a:pPr>
            <a:r>
              <a:rPr lang="en-US" altLang="en-US" sz="1800">
                <a:latin typeface="Arial" panose="020B0604020202020204" pitchFamily="34" charset="0"/>
              </a:rPr>
              <a:t>R5: (Live in Water = sometimes) </a:t>
            </a:r>
            <a:r>
              <a:rPr lang="en-US" altLang="en-US" sz="1800">
                <a:latin typeface="Symbol" panose="05050102010706020507" pitchFamily="18" charset="2"/>
              </a:rPr>
              <a:t></a:t>
            </a:r>
            <a:r>
              <a:rPr lang="en-US" altLang="en-US" sz="1800">
                <a:latin typeface="Arial" panose="020B0604020202020204" pitchFamily="34" charset="0"/>
              </a:rPr>
              <a:t> Amphibians </a:t>
            </a:r>
          </a:p>
        </p:txBody>
      </p:sp>
      <p:sp>
        <p:nvSpPr>
          <p:cNvPr id="12291" name="Rectangle 3">
            <a:extLst>
              <a:ext uri="{FF2B5EF4-FFF2-40B4-BE49-F238E27FC236}">
                <a16:creationId xmlns:a16="http://schemas.microsoft.com/office/drawing/2014/main" id="{44379707-B820-4D9F-AB3E-A152A00A72F5}"/>
              </a:ext>
            </a:extLst>
          </p:cNvPr>
          <p:cNvSpPr>
            <a:spLocks noChangeArrowheads="1"/>
          </p:cNvSpPr>
          <p:nvPr/>
        </p:nvSpPr>
        <p:spPr bwMode="auto">
          <a:xfrm>
            <a:off x="685800" y="5029200"/>
            <a:ext cx="7467600" cy="1295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360" tIns="44280" rIns="90360" bIns="44280"/>
          <a:lstStyle>
            <a:lvl1pPr marL="292100" indent="-29051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225"/>
              </a:spcBef>
              <a:spcAft>
                <a:spcPts val="400"/>
              </a:spcAft>
              <a:buClrTx/>
              <a:buSzPct val="75000"/>
              <a:buFontTx/>
              <a:buNone/>
            </a:pPr>
            <a:r>
              <a:rPr lang="en-US" altLang="en-US" sz="1800" dirty="0">
                <a:latin typeface="Arial" panose="020B0604020202020204" pitchFamily="34" charset="0"/>
              </a:rPr>
              <a:t>A lemur triggers rule R3, so it is classified as a mammal</a:t>
            </a:r>
          </a:p>
          <a:p>
            <a:pPr>
              <a:spcBef>
                <a:spcPts val="225"/>
              </a:spcBef>
              <a:spcAft>
                <a:spcPts val="400"/>
              </a:spcAft>
              <a:buClrTx/>
              <a:buSzPct val="75000"/>
              <a:buFontTx/>
              <a:buNone/>
            </a:pPr>
            <a:r>
              <a:rPr lang="en-US" altLang="en-US" sz="1800" dirty="0">
                <a:latin typeface="Arial" panose="020B0604020202020204" pitchFamily="34" charset="0"/>
              </a:rPr>
              <a:t>A turtle triggers both R4 and R5</a:t>
            </a:r>
          </a:p>
          <a:p>
            <a:pPr>
              <a:spcBef>
                <a:spcPts val="225"/>
              </a:spcBef>
              <a:spcAft>
                <a:spcPts val="400"/>
              </a:spcAft>
              <a:buClrTx/>
              <a:buSzPct val="75000"/>
              <a:buFontTx/>
              <a:buNone/>
            </a:pPr>
            <a:r>
              <a:rPr lang="en-US" altLang="en-US" sz="1800" dirty="0">
                <a:latin typeface="Arial" panose="020B0604020202020204" pitchFamily="34" charset="0"/>
              </a:rPr>
              <a:t>A dogfish shark triggers none of the rules</a:t>
            </a:r>
          </a:p>
        </p:txBody>
      </p:sp>
      <p:pic>
        <p:nvPicPr>
          <p:cNvPr id="12292" name="Picture 4">
            <a:extLst>
              <a:ext uri="{FF2B5EF4-FFF2-40B4-BE49-F238E27FC236}">
                <a16:creationId xmlns:a16="http://schemas.microsoft.com/office/drawing/2014/main" id="{0CBCA2A3-5F10-4FEF-A809-35E9BE46B4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657600"/>
            <a:ext cx="8296275" cy="965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8360"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2838</TotalTime>
  <Words>4916</Words>
  <Application>Microsoft Office PowerPoint</Application>
  <PresentationFormat>On-screen Show (4:3)</PresentationFormat>
  <Paragraphs>751</Paragraphs>
  <Slides>80</Slides>
  <Notes>79</Notes>
  <HiddenSlides>26</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0</vt:i4>
      </vt:variant>
      <vt:variant>
        <vt:lpstr>Slide Titles</vt:lpstr>
      </vt:variant>
      <vt:variant>
        <vt:i4>80</vt:i4>
      </vt:variant>
    </vt:vector>
  </HeadingPairs>
  <TitlesOfParts>
    <vt:vector size="91" baseType="lpstr">
      <vt:lpstr>Arial</vt:lpstr>
      <vt:lpstr>Calibri</vt:lpstr>
      <vt:lpstr>Calibri Light</vt:lpstr>
      <vt:lpstr>Cambria Math</vt:lpstr>
      <vt:lpstr>FreeSerif</vt:lpstr>
      <vt:lpstr>Symbol</vt:lpstr>
      <vt:lpstr>Times New Roman</vt:lpstr>
      <vt:lpstr>Ubuntu</vt:lpstr>
      <vt:lpstr>Ubuntu Light</vt:lpstr>
      <vt:lpstr>Wingdings</vt:lpstr>
      <vt:lpstr>1_Office Theme</vt:lpstr>
      <vt:lpstr>Introduction to  Data Mining    Chapter 4 Classification –  Alternative Techniques </vt:lpstr>
      <vt:lpstr>R Code Examples</vt:lpstr>
      <vt:lpstr>Topics</vt:lpstr>
      <vt:lpstr>Rule-Based Classifier</vt:lpstr>
      <vt:lpstr>Using a Rule-Based Classifier</vt:lpstr>
      <vt:lpstr>Ordered Rule Set vs. Voting</vt:lpstr>
      <vt:lpstr>Rule Ordering Schemes</vt:lpstr>
      <vt:lpstr>Rule Coverage and Accuracy</vt:lpstr>
      <vt:lpstr>How does Rule-based Classifier Work?</vt:lpstr>
      <vt:lpstr>Characteristics of Rule-Based Classifier</vt:lpstr>
      <vt:lpstr>Rules From Decision Trees</vt:lpstr>
      <vt:lpstr>Effect of Rule Simplification</vt:lpstr>
      <vt:lpstr>Direct Methods of Rule Generation</vt:lpstr>
      <vt:lpstr>Rule Growing</vt:lpstr>
      <vt:lpstr>Rule Growing (Examples)</vt:lpstr>
      <vt:lpstr>Instance Elimination</vt:lpstr>
      <vt:lpstr>Rule Evaluation</vt:lpstr>
      <vt:lpstr>Stopping Criterion and Rule Pruning</vt:lpstr>
      <vt:lpstr>Direct Method: RIPPER</vt:lpstr>
      <vt:lpstr>Direct Method: RIPPER</vt:lpstr>
      <vt:lpstr>Direct Method: RIPPER</vt:lpstr>
      <vt:lpstr>Direct Method: RIPPER</vt:lpstr>
      <vt:lpstr>Indirect Methods</vt:lpstr>
      <vt:lpstr>Indirect Method: C4.5rules</vt:lpstr>
      <vt:lpstr>Indirect Method: C4.5rules</vt:lpstr>
      <vt:lpstr>Example</vt:lpstr>
      <vt:lpstr>C4.5 versus C4.5rules versus RIPPER</vt:lpstr>
      <vt:lpstr>C4.5 versus C4.5rules versus RIPPER</vt:lpstr>
      <vt:lpstr>Advantages of Rule-Based Classifiers</vt:lpstr>
      <vt:lpstr>Topics</vt:lpstr>
      <vt:lpstr>Nearest Neighbor Classifiers</vt:lpstr>
      <vt:lpstr>Nearest-Neighbor Classifiers</vt:lpstr>
      <vt:lpstr>Definition of Nearest Neighbor</vt:lpstr>
      <vt:lpstr>Nearest Neighbor Classification</vt:lpstr>
      <vt:lpstr>Nearest Neighbor Classification</vt:lpstr>
      <vt:lpstr>Scaling issues</vt:lpstr>
      <vt:lpstr>Nearest neighbor Classification…</vt:lpstr>
      <vt:lpstr>Topics</vt:lpstr>
      <vt:lpstr>Bayes’ Rule</vt:lpstr>
      <vt:lpstr>Example of Bayes Theorem</vt:lpstr>
      <vt:lpstr>Bayesian Classifiers</vt:lpstr>
      <vt:lpstr>Bayesian Classifiers</vt:lpstr>
      <vt:lpstr>Naïve Bayes Classifier</vt:lpstr>
      <vt:lpstr>How to Estimate Probabilities from Data?</vt:lpstr>
      <vt:lpstr>How to Estimate Probabilities from Data?</vt:lpstr>
      <vt:lpstr>Example of Naïve Bayes Classifier</vt:lpstr>
      <vt:lpstr>Naïve Bayes Classifier: Dealing With Low Counts</vt:lpstr>
      <vt:lpstr>Example of Naïve Bayes Classifier</vt:lpstr>
      <vt:lpstr>Naïve Bayes (Summary)</vt:lpstr>
      <vt:lpstr>Topics</vt:lpstr>
      <vt:lpstr>Artificial Neural Networks (ANN)</vt:lpstr>
      <vt:lpstr>Artificial Neural Networks (ANN)</vt:lpstr>
      <vt:lpstr>Artificial Neural Networks (ANN)</vt:lpstr>
      <vt:lpstr>General Structure of ANN</vt:lpstr>
      <vt:lpstr>Algorithm for learning ANN</vt:lpstr>
      <vt:lpstr>Deep Learning / Deep Neural Networks </vt:lpstr>
      <vt:lpstr>Topics</vt:lpstr>
      <vt:lpstr>Support Vector Machines</vt:lpstr>
      <vt:lpstr>Support Vector Machines</vt:lpstr>
      <vt:lpstr>Support Vector Machines</vt:lpstr>
      <vt:lpstr>Support Vector Machines</vt:lpstr>
      <vt:lpstr>Support Vector Machines</vt:lpstr>
      <vt:lpstr>Nonlinear Support Vector Machines</vt:lpstr>
      <vt:lpstr>Nonlinear Support Vector Machines</vt:lpstr>
      <vt:lpstr>Topics</vt:lpstr>
      <vt:lpstr>Ensemble Methods</vt:lpstr>
      <vt:lpstr>General Idea</vt:lpstr>
      <vt:lpstr>Why does it work?</vt:lpstr>
      <vt:lpstr>Examples of Ensemble Methods</vt:lpstr>
      <vt:lpstr>Bagging (Bootstrap Aggregation)</vt:lpstr>
      <vt:lpstr>Boosting</vt:lpstr>
      <vt:lpstr>Random Forests</vt:lpstr>
      <vt:lpstr>Gradient Boosted Decision Trees (XGBoost)</vt:lpstr>
      <vt:lpstr>Other Popular Approaches</vt:lpstr>
      <vt:lpstr>Topics</vt:lpstr>
      <vt:lpstr>Class Imbalance Problem</vt:lpstr>
      <vt:lpstr>Class Imbalance Problem: Evaluation</vt:lpstr>
      <vt:lpstr>Class Imbalance Problem: Learning</vt:lpstr>
      <vt:lpstr>Class Imbalance Problem: Learning</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Classification - Alternative Techniques</dc:title>
  <dc:creator>Computations</dc:creator>
  <cp:lastModifiedBy>Hahsler, Michael</cp:lastModifiedBy>
  <cp:revision>422</cp:revision>
  <cp:lastPrinted>2001-08-28T17:59:37Z</cp:lastPrinted>
  <dcterms:created xsi:type="dcterms:W3CDTF">1998-03-18T13:44:31Z</dcterms:created>
  <dcterms:modified xsi:type="dcterms:W3CDTF">2024-11-20T17:53:50Z</dcterms:modified>
</cp:coreProperties>
</file>