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3" r:id="rId3"/>
    <p:sldId id="478" r:id="rId4"/>
    <p:sldId id="482" r:id="rId5"/>
    <p:sldId id="353" r:id="rId6"/>
    <p:sldId id="354" r:id="rId7"/>
    <p:sldId id="355" r:id="rId8"/>
    <p:sldId id="469" r:id="rId9"/>
    <p:sldId id="470" r:id="rId10"/>
    <p:sldId id="356" r:id="rId11"/>
    <p:sldId id="387" r:id="rId12"/>
    <p:sldId id="382" r:id="rId13"/>
    <p:sldId id="357" r:id="rId14"/>
    <p:sldId id="358" r:id="rId15"/>
    <p:sldId id="360" r:id="rId16"/>
    <p:sldId id="383" r:id="rId17"/>
    <p:sldId id="359" r:id="rId18"/>
    <p:sldId id="476" r:id="rId19"/>
    <p:sldId id="474" r:id="rId20"/>
    <p:sldId id="475" r:id="rId21"/>
    <p:sldId id="361" r:id="rId22"/>
    <p:sldId id="364" r:id="rId23"/>
    <p:sldId id="479" r:id="rId24"/>
    <p:sldId id="481" r:id="rId25"/>
    <p:sldId id="362" r:id="rId26"/>
    <p:sldId id="385" r:id="rId27"/>
    <p:sldId id="386" r:id="rId28"/>
    <p:sldId id="365" r:id="rId29"/>
    <p:sldId id="366" r:id="rId30"/>
    <p:sldId id="480" r:id="rId31"/>
    <p:sldId id="484" r:id="rId32"/>
    <p:sldId id="483" r:id="rId33"/>
    <p:sldId id="477" r:id="rId34"/>
    <p:sldId id="462" r:id="rId35"/>
    <p:sldId id="3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286E67-F0F0-421C-8F74-7B93ABA17FBF}">
          <p14:sldIdLst>
            <p14:sldId id="256"/>
            <p14:sldId id="313"/>
            <p14:sldId id="478"/>
          </p14:sldIdLst>
        </p14:section>
        <p14:section name="Finite MDP" id="{99C52200-DC0B-4ED7-BC0A-CEC376E11BA5}">
          <p14:sldIdLst>
            <p14:sldId id="482"/>
            <p14:sldId id="353"/>
            <p14:sldId id="354"/>
            <p14:sldId id="355"/>
            <p14:sldId id="469"/>
            <p14:sldId id="470"/>
            <p14:sldId id="356"/>
            <p14:sldId id="387"/>
          </p14:sldIdLst>
        </p14:section>
        <p14:section name="Goals and Rewards" id="{72ED5787-BA63-4F5E-B1CA-4CB192B4BBC3}">
          <p14:sldIdLst>
            <p14:sldId id="382"/>
            <p14:sldId id="357"/>
            <p14:sldId id="358"/>
            <p14:sldId id="360"/>
          </p14:sldIdLst>
        </p14:section>
        <p14:section name="Policy and Value Functions" id="{2A33FC9A-FC3C-4DE7-8000-88B9084E7350}">
          <p14:sldIdLst>
            <p14:sldId id="383"/>
            <p14:sldId id="359"/>
            <p14:sldId id="476"/>
            <p14:sldId id="474"/>
            <p14:sldId id="475"/>
            <p14:sldId id="361"/>
            <p14:sldId id="364"/>
            <p14:sldId id="479"/>
          </p14:sldIdLst>
        </p14:section>
        <p14:section name="The Bellman Equations" id="{B19D000B-7E84-4CC1-9F4D-436975F77C2D}">
          <p14:sldIdLst>
            <p14:sldId id="481"/>
            <p14:sldId id="362"/>
            <p14:sldId id="385"/>
            <p14:sldId id="386"/>
            <p14:sldId id="365"/>
            <p14:sldId id="366"/>
            <p14:sldId id="480"/>
          </p14:sldIdLst>
        </p14:section>
        <p14:section name="Summary" id="{8BC0CBAD-81F8-4558-BDE1-1F8C08AC95EA}">
          <p14:sldIdLst>
            <p14:sldId id="484"/>
            <p14:sldId id="483"/>
            <p14:sldId id="477"/>
            <p14:sldId id="462"/>
            <p14:sldId id="3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4660"/>
  </p:normalViewPr>
  <p:slideViewPr>
    <p:cSldViewPr snapToGrid="0">
      <p:cViewPr varScale="1">
        <p:scale>
          <a:sx n="85" d="100"/>
          <a:sy n="85" d="100"/>
        </p:scale>
        <p:origin x="80" y="180"/>
      </p:cViewPr>
      <p:guideLst/>
    </p:cSldViewPr>
  </p:slideViewPr>
  <p:notesTextViewPr>
    <p:cViewPr>
      <p:scale>
        <a:sx n="1" d="1"/>
        <a:sy n="1" d="1"/>
      </p:scale>
      <p:origin x="0" y="0"/>
    </p:cViewPr>
  </p:notesTextViewPr>
  <p:sorterViewPr>
    <p:cViewPr>
      <p:scale>
        <a:sx n="100" d="100"/>
        <a:sy n="100" d="100"/>
      </p:scale>
      <p:origin x="0" y="-6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397CE-1729-4F80-8FF6-27D57F1BB015}"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1A6F8-2A75-4751-AC09-6AEE99711EBB}" type="slidenum">
              <a:rPr lang="en-US" smtClean="0"/>
              <a:t>‹#›</a:t>
            </a:fld>
            <a:endParaRPr lang="en-US"/>
          </a:p>
        </p:txBody>
      </p:sp>
    </p:spTree>
    <p:extLst>
      <p:ext uri="{BB962C8B-B14F-4D97-AF65-F5344CB8AC3E}">
        <p14:creationId xmlns:p14="http://schemas.microsoft.com/office/powerpoint/2010/main" val="183219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8350"/>
            <a:ext cx="6823075" cy="3838575"/>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7BDF81BA-2724-47AE-8C5A-18C6541FAE5A}" type="slidenum">
              <a:rPr lang="en-US" smtClean="0"/>
              <a:pPr>
                <a:defRPr/>
              </a:pPr>
              <a:t>8</a:t>
            </a:fld>
            <a:endParaRPr lang="en-US" dirty="0"/>
          </a:p>
        </p:txBody>
      </p:sp>
    </p:spTree>
    <p:extLst>
      <p:ext uri="{BB962C8B-B14F-4D97-AF65-F5344CB8AC3E}">
        <p14:creationId xmlns:p14="http://schemas.microsoft.com/office/powerpoint/2010/main" val="344150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1C15-4DF0-D351-5707-313164A35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24690-FCB6-CE46-14EA-9C89F76F8C95}"/>
              </a:ext>
            </a:extLst>
          </p:cNvPr>
          <p:cNvSpPr>
            <a:spLocks noGrp="1" noRot="1" noChangeAspect="1"/>
          </p:cNvSpPr>
          <p:nvPr>
            <p:ph type="sldImg"/>
          </p:nvPr>
        </p:nvSpPr>
        <p:spPr>
          <a:xfrm>
            <a:off x="138113" y="768350"/>
            <a:ext cx="6823075" cy="3838575"/>
          </a:xfrm>
        </p:spPr>
      </p:sp>
      <p:sp>
        <p:nvSpPr>
          <p:cNvPr id="3" name="Notes Placeholder 2">
            <a:extLst>
              <a:ext uri="{FF2B5EF4-FFF2-40B4-BE49-F238E27FC236}">
                <a16:creationId xmlns:a16="http://schemas.microsoft.com/office/drawing/2014/main" id="{9499D7CB-2D90-077A-C247-574072BAE398}"/>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ED05E935-022E-4369-7C25-5D3DCF88992C}"/>
              </a:ext>
            </a:extLst>
          </p:cNvPr>
          <p:cNvSpPr>
            <a:spLocks noGrp="1"/>
          </p:cNvSpPr>
          <p:nvPr>
            <p:ph type="sldNum" sz="quarter" idx="5"/>
          </p:nvPr>
        </p:nvSpPr>
        <p:spPr/>
        <p:txBody>
          <a:bodyPr/>
          <a:lstStyle/>
          <a:p>
            <a:pPr>
              <a:defRPr/>
            </a:pPr>
            <a:fld id="{7BDF81BA-2724-47AE-8C5A-18C6541FAE5A}" type="slidenum">
              <a:rPr lang="en-US" smtClean="0"/>
              <a:pPr>
                <a:defRPr/>
              </a:pPr>
              <a:t>9</a:t>
            </a:fld>
            <a:endParaRPr lang="en-US" dirty="0"/>
          </a:p>
        </p:txBody>
      </p:sp>
    </p:spTree>
    <p:extLst>
      <p:ext uri="{BB962C8B-B14F-4D97-AF65-F5344CB8AC3E}">
        <p14:creationId xmlns:p14="http://schemas.microsoft.com/office/powerpoint/2010/main" val="187573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5558-2701-D852-1A01-0BF39B58D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E150F4-19D6-3927-AF4C-79938CACB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1C3DC3-6BE4-4AD5-BF83-83DBE6741D39}"/>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5" name="Footer Placeholder 4">
            <a:extLst>
              <a:ext uri="{FF2B5EF4-FFF2-40B4-BE49-F238E27FC236}">
                <a16:creationId xmlns:a16="http://schemas.microsoft.com/office/drawing/2014/main" id="{4BCD0FF9-FEE5-7DEA-F2A0-04CD3C8E9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CCB2C-BF64-0CEB-C138-EC1E0FF17963}"/>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077380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A8BF-0F66-F00E-4527-03CBDE1E6F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48F7C1-32BC-0F71-0130-0DFB9C183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9C7E0-3252-37DB-73A7-7F070748FFEC}"/>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5" name="Footer Placeholder 4">
            <a:extLst>
              <a:ext uri="{FF2B5EF4-FFF2-40B4-BE49-F238E27FC236}">
                <a16:creationId xmlns:a16="http://schemas.microsoft.com/office/drawing/2014/main" id="{A676C5EE-EAD9-8D18-3741-930600D3B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647D8-342D-AED5-3763-DD02F7C2A43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650844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0B639-7A1F-68FA-45DD-3196E2CB57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4F1BB-B40D-E6E4-111B-122348C26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2DAFD-560D-9508-6F31-281EC974361A}"/>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5" name="Footer Placeholder 4">
            <a:extLst>
              <a:ext uri="{FF2B5EF4-FFF2-40B4-BE49-F238E27FC236}">
                <a16:creationId xmlns:a16="http://schemas.microsoft.com/office/drawing/2014/main" id="{F90C6320-E161-CE4A-CBDD-27072D2A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C3E81-2AD2-5FBE-B6F5-1512F3AF971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7058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A809-C199-A2CA-4B62-C11FD83604C0}"/>
              </a:ext>
            </a:extLst>
          </p:cNvPr>
          <p:cNvSpPr>
            <a:spLocks noGrp="1"/>
          </p:cNvSpPr>
          <p:nvPr>
            <p:ph type="title"/>
          </p:nvPr>
        </p:nvSpPr>
        <p:spPr>
          <a:xfrm>
            <a:off x="838200" y="365126"/>
            <a:ext cx="10515600" cy="7590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9ABD398-BC57-413F-4426-6AE62DCF0FF4}"/>
              </a:ext>
            </a:extLst>
          </p:cNvPr>
          <p:cNvSpPr>
            <a:spLocks noGrp="1"/>
          </p:cNvSpPr>
          <p:nvPr>
            <p:ph idx="1"/>
          </p:nvPr>
        </p:nvSpPr>
        <p:spPr>
          <a:xfrm>
            <a:off x="838200" y="1397330"/>
            <a:ext cx="10515600" cy="4779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009A95-DE70-5583-0BB6-25CA049AFAD6}"/>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5" name="Footer Placeholder 4">
            <a:extLst>
              <a:ext uri="{FF2B5EF4-FFF2-40B4-BE49-F238E27FC236}">
                <a16:creationId xmlns:a16="http://schemas.microsoft.com/office/drawing/2014/main" id="{722F8C87-113F-3949-D291-E8101A072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8CBE1-6776-590E-6A36-B274F6F6168A}"/>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4271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B990-0C44-FE72-89C1-7BAFB2C892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BF51AA-25F1-19ED-49F4-909710D8F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F3394-E947-7BBC-4B4E-FC222CF9E355}"/>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5" name="Footer Placeholder 4">
            <a:extLst>
              <a:ext uri="{FF2B5EF4-FFF2-40B4-BE49-F238E27FC236}">
                <a16:creationId xmlns:a16="http://schemas.microsoft.com/office/drawing/2014/main" id="{D0090F51-989A-F265-1B59-526B06EC0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6400B-F255-95CF-8BD8-3D8AE595A270}"/>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55833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C8DE-D8D3-04F9-7952-B3C9B444D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C6199-C068-6A1D-B9C6-37C04A922F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26636-1E6C-5A66-DCE9-40F0239C9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5DEA3-FC5C-77B6-8AEC-BF4A26C7605A}"/>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6" name="Footer Placeholder 5">
            <a:extLst>
              <a:ext uri="{FF2B5EF4-FFF2-40B4-BE49-F238E27FC236}">
                <a16:creationId xmlns:a16="http://schemas.microsoft.com/office/drawing/2014/main" id="{50A2BAE8-516B-EE07-0EF8-4E37D353B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D7F8D-0B8A-CA54-C5D1-DAFB9A217260}"/>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180953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762D-C67C-6FB4-D8AF-A2AEADD0B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F3E59-5CAF-AE52-066A-662EAF232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94A81-151A-F8B5-9A7D-43577F3F6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DED1E-7743-9D82-5A8F-215AF2DB8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E3FED4-7E43-512F-BDC2-AB5A6F6A96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71D6A-F625-133A-E751-2B967B94A668}"/>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8" name="Footer Placeholder 7">
            <a:extLst>
              <a:ext uri="{FF2B5EF4-FFF2-40B4-BE49-F238E27FC236}">
                <a16:creationId xmlns:a16="http://schemas.microsoft.com/office/drawing/2014/main" id="{33256629-E601-1BA5-526C-36960EEBE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DDDF-B6D4-29FB-6B7F-C7017B4EABAD}"/>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4957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B25A-3F20-51F4-D136-F73B17683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F8609-CAA0-6678-FCA9-C0252974D715}"/>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4" name="Footer Placeholder 3">
            <a:extLst>
              <a:ext uri="{FF2B5EF4-FFF2-40B4-BE49-F238E27FC236}">
                <a16:creationId xmlns:a16="http://schemas.microsoft.com/office/drawing/2014/main" id="{E911A081-E4EB-7E96-A0AA-2E4D49099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D0AC27-1467-337C-D636-190385E39769}"/>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295731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8C3DB-E47E-C122-D7BD-AAAC105B291A}"/>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3" name="Footer Placeholder 2">
            <a:extLst>
              <a:ext uri="{FF2B5EF4-FFF2-40B4-BE49-F238E27FC236}">
                <a16:creationId xmlns:a16="http://schemas.microsoft.com/office/drawing/2014/main" id="{12194795-A7C6-B915-9849-6DDF9E556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BD6E5-D6AC-7828-B9FA-162561BDB702}"/>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8758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DA5E-FB2F-65E3-9AC6-77E9E333A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88CA7-EDCF-7BC9-0D50-5F550487A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96387-78E1-111C-2860-36208025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170FC-BF4D-52B4-3D96-975E35B67EE0}"/>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6" name="Footer Placeholder 5">
            <a:extLst>
              <a:ext uri="{FF2B5EF4-FFF2-40B4-BE49-F238E27FC236}">
                <a16:creationId xmlns:a16="http://schemas.microsoft.com/office/drawing/2014/main" id="{13EB24C2-CDEC-1D6D-42DB-F885EAF6C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CA044-7F46-1F0F-A966-A66706F2D13F}"/>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74319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2354-EE3F-C81F-2C98-42CA24F04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7B54A-0E38-1C0F-EA90-8D9A628CC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F9108-1890-E2BF-7EA2-A2F28DEA6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68F02-6193-91DC-69E0-6CC09A2476EE}"/>
              </a:ext>
            </a:extLst>
          </p:cNvPr>
          <p:cNvSpPr>
            <a:spLocks noGrp="1"/>
          </p:cNvSpPr>
          <p:nvPr>
            <p:ph type="dt" sz="half" idx="10"/>
          </p:nvPr>
        </p:nvSpPr>
        <p:spPr/>
        <p:txBody>
          <a:bodyPr/>
          <a:lstStyle/>
          <a:p>
            <a:fld id="{3E22BF2E-04DA-469E-97C5-BB68A0368813}" type="datetimeFigureOut">
              <a:rPr lang="en-US" smtClean="0"/>
              <a:t>2/10/2026</a:t>
            </a:fld>
            <a:endParaRPr lang="en-US"/>
          </a:p>
        </p:txBody>
      </p:sp>
      <p:sp>
        <p:nvSpPr>
          <p:cNvPr id="6" name="Footer Placeholder 5">
            <a:extLst>
              <a:ext uri="{FF2B5EF4-FFF2-40B4-BE49-F238E27FC236}">
                <a16:creationId xmlns:a16="http://schemas.microsoft.com/office/drawing/2014/main" id="{2534B642-5606-ACB8-4ADF-6DDE8BE4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9560E-8858-1CED-6B2E-1EF0F58F2FAF}"/>
              </a:ext>
            </a:extLst>
          </p:cNvPr>
          <p:cNvSpPr>
            <a:spLocks noGrp="1"/>
          </p:cNvSpPr>
          <p:nvPr>
            <p:ph type="sldNum" sz="quarter" idx="12"/>
          </p:nvPr>
        </p:nvSpPr>
        <p:spPr/>
        <p:txBody>
          <a:bodyPr/>
          <a:lstStyle/>
          <a:p>
            <a:fld id="{B3362146-1680-4254-AA84-26EEDD41027B}" type="slidenum">
              <a:rPr lang="en-US" smtClean="0"/>
              <a:t>‹#›</a:t>
            </a:fld>
            <a:endParaRPr lang="en-US"/>
          </a:p>
        </p:txBody>
      </p:sp>
    </p:spTree>
    <p:extLst>
      <p:ext uri="{BB962C8B-B14F-4D97-AF65-F5344CB8AC3E}">
        <p14:creationId xmlns:p14="http://schemas.microsoft.com/office/powerpoint/2010/main" val="359475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46CF1-7E31-D1FD-63E0-29688510ED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9997-F7F8-3FB5-F294-09265476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EC26E-B485-AE94-5C91-D0E504CEB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22BF2E-04DA-469E-97C5-BB68A0368813}" type="datetimeFigureOut">
              <a:rPr lang="en-US" smtClean="0"/>
              <a:t>2/10/2026</a:t>
            </a:fld>
            <a:endParaRPr lang="en-US"/>
          </a:p>
        </p:txBody>
      </p:sp>
      <p:sp>
        <p:nvSpPr>
          <p:cNvPr id="5" name="Footer Placeholder 4">
            <a:extLst>
              <a:ext uri="{FF2B5EF4-FFF2-40B4-BE49-F238E27FC236}">
                <a16:creationId xmlns:a16="http://schemas.microsoft.com/office/drawing/2014/main" id="{4A3ECD47-D4F5-A47B-6CA1-E8E47C1C4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C8C2B9-7B85-792D-492E-EE9D50875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362146-1680-4254-AA84-26EEDD41027B}" type="slidenum">
              <a:rPr lang="en-US" smtClean="0"/>
              <a:t>‹#›</a:t>
            </a:fld>
            <a:endParaRPr lang="en-US"/>
          </a:p>
        </p:txBody>
      </p:sp>
    </p:spTree>
    <p:extLst>
      <p:ext uri="{BB962C8B-B14F-4D97-AF65-F5344CB8AC3E}">
        <p14:creationId xmlns:p14="http://schemas.microsoft.com/office/powerpoint/2010/main" val="9587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0.png"/></Relationships>
</file>

<file path=ppt/slides/_rels/slide18.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3" Type="http://schemas.openxmlformats.org/officeDocument/2006/relationships/image" Target="../media/image430.png"/><Relationship Id="rId7" Type="http://schemas.openxmlformats.org/officeDocument/2006/relationships/image" Target="../media/image47.png"/><Relationship Id="rId12"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60.png"/><Relationship Id="rId11" Type="http://schemas.openxmlformats.org/officeDocument/2006/relationships/image" Target="../media/image440.png"/><Relationship Id="rId5" Type="http://schemas.openxmlformats.org/officeDocument/2006/relationships/image" Target="../media/image451.png"/><Relationship Id="rId10" Type="http://schemas.openxmlformats.org/officeDocument/2006/relationships/image" Target="../media/image50.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45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64.png"/><Relationship Id="rId7" Type="http://schemas.openxmlformats.org/officeDocument/2006/relationships/image" Target="../media/image3900.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67.png"/><Relationship Id="rId5" Type="http://schemas.openxmlformats.org/officeDocument/2006/relationships/image" Target="../media/image370.png"/><Relationship Id="rId10"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50.png"/></Relationships>
</file>

<file path=ppt/slides/_rels/slide35.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8.png"/><Relationship Id="rId7" Type="http://schemas.openxmlformats.org/officeDocument/2006/relationships/image" Target="../media/image171.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210.png"/><Relationship Id="rId5" Type="http://schemas.openxmlformats.org/officeDocument/2006/relationships/image" Target="../media/image152.png"/><Relationship Id="rId10" Type="http://schemas.openxmlformats.org/officeDocument/2006/relationships/image" Target="../media/image200.png"/><Relationship Id="rId4" Type="http://schemas.openxmlformats.org/officeDocument/2006/relationships/image" Target="../media/image141.png"/><Relationship Id="rId9" Type="http://schemas.openxmlformats.org/officeDocument/2006/relationships/image" Target="../media/image191.png"/></Relationships>
</file>

<file path=ppt/slides/_rels/slide9.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2.png"/><Relationship Id="rId18" Type="http://schemas.openxmlformats.org/officeDocument/2006/relationships/image" Target="../media/image19.png"/><Relationship Id="rId21" Type="http://schemas.openxmlformats.org/officeDocument/2006/relationships/image" Target="../media/image22.png"/><Relationship Id="rId7" Type="http://schemas.openxmlformats.org/officeDocument/2006/relationships/image" Target="../media/image171.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210.png"/><Relationship Id="rId5" Type="http://schemas.openxmlformats.org/officeDocument/2006/relationships/image" Target="../media/image152.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200.png"/><Relationship Id="rId19" Type="http://schemas.openxmlformats.org/officeDocument/2006/relationships/image" Target="../media/image20.png"/><Relationship Id="rId4" Type="http://schemas.openxmlformats.org/officeDocument/2006/relationships/image" Target="../media/image141.png"/><Relationship Id="rId9" Type="http://schemas.openxmlformats.org/officeDocument/2006/relationships/image" Target="../media/image191.png"/><Relationship Id="rId14" Type="http://schemas.openxmlformats.org/officeDocument/2006/relationships/image" Target="../media/image14.png"/><Relationship Id="rId2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02EEF-8413-288E-566D-063A066A6CBC}"/>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77" r="23298" b="3714"/>
          <a:stretch>
            <a:fillRect/>
          </a:stretch>
        </p:blipFill>
        <p:spPr bwMode="auto">
          <a:xfrm>
            <a:off x="3649006" y="-1502"/>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1EE42B-57B4-EB74-A37C-6675858E7D29}"/>
              </a:ext>
            </a:extLst>
          </p:cNvPr>
          <p:cNvSpPr>
            <a:spLocks noGrp="1"/>
          </p:cNvSpPr>
          <p:nvPr>
            <p:ph type="ctrTitle"/>
          </p:nvPr>
        </p:nvSpPr>
        <p:spPr>
          <a:xfrm>
            <a:off x="477981" y="1122363"/>
            <a:ext cx="4463968" cy="3204134"/>
          </a:xfrm>
        </p:spPr>
        <p:txBody>
          <a:bodyPr anchor="b">
            <a:normAutofit fontScale="90000"/>
          </a:bodyPr>
          <a:lstStyle/>
          <a:p>
            <a:pPr algn="l"/>
            <a:r>
              <a:rPr lang="en-US" sz="4800" dirty="0">
                <a:solidFill>
                  <a:schemeClr val="bg1"/>
                </a:solidFill>
              </a:rPr>
              <a:t>Reinforcement Learning</a:t>
            </a:r>
            <a:br>
              <a:rPr lang="en-US" sz="4800" dirty="0">
                <a:solidFill>
                  <a:schemeClr val="bg1"/>
                </a:solidFill>
              </a:rPr>
            </a:br>
            <a:br>
              <a:rPr lang="en-US" sz="4800" dirty="0">
                <a:solidFill>
                  <a:schemeClr val="bg1"/>
                </a:solidFill>
              </a:rPr>
            </a:br>
            <a:r>
              <a:rPr lang="en-US" sz="4000" dirty="0">
                <a:solidFill>
                  <a:schemeClr val="bg1"/>
                </a:solidFill>
              </a:rPr>
              <a:t>Markov Decision Processes (MDP)</a:t>
            </a:r>
            <a:br>
              <a:rPr lang="en-US" sz="4000" dirty="0">
                <a:solidFill>
                  <a:schemeClr val="bg1"/>
                </a:solidFill>
              </a:rPr>
            </a:br>
            <a:r>
              <a:rPr lang="en-US" sz="2800" dirty="0">
                <a:solidFill>
                  <a:schemeClr val="bg1"/>
                </a:solidFill>
              </a:rPr>
              <a:t>Sutton/Barto*</a:t>
            </a:r>
            <a:r>
              <a:rPr lang="en-US" sz="2700" dirty="0">
                <a:solidFill>
                  <a:schemeClr val="bg1"/>
                </a:solidFill>
              </a:rPr>
              <a:t> Chapter 3</a:t>
            </a:r>
          </a:p>
        </p:txBody>
      </p:sp>
      <p:sp>
        <p:nvSpPr>
          <p:cNvPr id="3" name="Subtitle 2">
            <a:extLst>
              <a:ext uri="{FF2B5EF4-FFF2-40B4-BE49-F238E27FC236}">
                <a16:creationId xmlns:a16="http://schemas.microsoft.com/office/drawing/2014/main" id="{7FFF10C2-8C10-0E89-D285-D614C36EEE69}"/>
              </a:ext>
            </a:extLst>
          </p:cNvPr>
          <p:cNvSpPr>
            <a:spLocks noGrp="1"/>
          </p:cNvSpPr>
          <p:nvPr>
            <p:ph type="subTitle" idx="1"/>
          </p:nvPr>
        </p:nvSpPr>
        <p:spPr>
          <a:xfrm>
            <a:off x="477982" y="4868822"/>
            <a:ext cx="4169519" cy="1443894"/>
          </a:xfrm>
        </p:spPr>
        <p:txBody>
          <a:bodyPr>
            <a:normAutofit fontScale="92500"/>
          </a:bodyPr>
          <a:lstStyle/>
          <a:p>
            <a:pPr algn="l"/>
            <a:r>
              <a:rPr lang="en-US" sz="1700" dirty="0">
                <a:solidFill>
                  <a:schemeClr val="bg1"/>
                </a:solidFill>
              </a:rPr>
              <a:t>Michael Hahsler, SMU</a:t>
            </a:r>
          </a:p>
          <a:p>
            <a:pPr algn="l"/>
            <a:r>
              <a:rPr lang="en-US" sz="1300" dirty="0">
                <a:solidFill>
                  <a:schemeClr val="bg1"/>
                </a:solidFill>
              </a:rPr>
              <a:t>With figures from Sutton/Barto*</a:t>
            </a:r>
          </a:p>
          <a:p>
            <a:pPr algn="l"/>
            <a:endParaRPr lang="en-US" sz="1300" dirty="0">
              <a:solidFill>
                <a:schemeClr val="bg1"/>
              </a:solidFill>
            </a:endParaRPr>
          </a:p>
          <a:p>
            <a:pPr algn="l"/>
            <a:r>
              <a:rPr lang="en-US" sz="1300" dirty="0">
                <a:solidFill>
                  <a:schemeClr val="bg1"/>
                </a:solidFill>
              </a:rPr>
              <a:t>*Sutton and Barto, Reinforcement Learning: An Introduction, 2</a:t>
            </a:r>
            <a:r>
              <a:rPr lang="en-US" sz="1300" baseline="30000" dirty="0">
                <a:solidFill>
                  <a:schemeClr val="bg1"/>
                </a:solidFill>
              </a:rPr>
              <a:t>nd</a:t>
            </a:r>
            <a:r>
              <a:rPr lang="en-US" sz="1300" dirty="0">
                <a:solidFill>
                  <a:schemeClr val="bg1"/>
                </a:solidFill>
              </a:rPr>
              <a:t> edition, MIT Press, Cambridge, MA, 2018</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ject 23">
            <a:hlinkClick r:id="rId3"/>
            <a:extLst>
              <a:ext uri="{FF2B5EF4-FFF2-40B4-BE49-F238E27FC236}">
                <a16:creationId xmlns:a16="http://schemas.microsoft.com/office/drawing/2014/main" id="{3CBD6548-3D4E-9A40-CA35-355261D4E92C}"/>
              </a:ext>
            </a:extLst>
          </p:cNvPr>
          <p:cNvPicPr/>
          <p:nvPr/>
        </p:nvPicPr>
        <p:blipFill>
          <a:blip r:embed="rId4" cstate="print"/>
          <a:stretch>
            <a:fillRect/>
          </a:stretch>
        </p:blipFill>
        <p:spPr>
          <a:xfrm>
            <a:off x="10961016" y="6265038"/>
            <a:ext cx="1037459" cy="383579"/>
          </a:xfrm>
          <a:prstGeom prst="rect">
            <a:avLst/>
          </a:prstGeom>
        </p:spPr>
      </p:pic>
      <p:pic>
        <p:nvPicPr>
          <p:cNvPr id="6" name="Picture 4">
            <a:extLst>
              <a:ext uri="{FF2B5EF4-FFF2-40B4-BE49-F238E27FC236}">
                <a16:creationId xmlns:a16="http://schemas.microsoft.com/office/drawing/2014/main" id="{A9F9786C-76AC-22A8-2028-BB0A9E378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7456" y="125210"/>
            <a:ext cx="4182403" cy="100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75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F66F-25D5-D1E5-93BB-CB583DE97A87}"/>
              </a:ext>
            </a:extLst>
          </p:cNvPr>
          <p:cNvSpPr>
            <a:spLocks noGrp="1"/>
          </p:cNvSpPr>
          <p:nvPr>
            <p:ph type="title"/>
          </p:nvPr>
        </p:nvSpPr>
        <p:spPr/>
        <p:txBody>
          <a:bodyPr>
            <a:normAutofit/>
          </a:bodyPr>
          <a:lstStyle/>
          <a:p>
            <a:r>
              <a:rPr lang="en-US" dirty="0"/>
              <a:t>Example: Mobile Robot MDP</a:t>
            </a:r>
          </a:p>
        </p:txBody>
      </p:sp>
      <p:pic>
        <p:nvPicPr>
          <p:cNvPr id="7" name="Picture 6">
            <a:extLst>
              <a:ext uri="{FF2B5EF4-FFF2-40B4-BE49-F238E27FC236}">
                <a16:creationId xmlns:a16="http://schemas.microsoft.com/office/drawing/2014/main" id="{BC0AD28F-E684-471B-3861-2B9DDC870C8C}"/>
              </a:ext>
            </a:extLst>
          </p:cNvPr>
          <p:cNvPicPr>
            <a:picLocks noChangeAspect="1"/>
          </p:cNvPicPr>
          <p:nvPr/>
        </p:nvPicPr>
        <p:blipFill>
          <a:blip r:embed="rId2"/>
          <a:stretch>
            <a:fillRect/>
          </a:stretch>
        </p:blipFill>
        <p:spPr>
          <a:xfrm>
            <a:off x="1434223" y="2975850"/>
            <a:ext cx="9026106" cy="2806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DE099E-71E3-0FE6-64EF-352566766D3E}"/>
                  </a:ext>
                </a:extLst>
              </p:cNvPr>
              <p:cNvSpPr txBox="1"/>
              <p:nvPr/>
            </p:nvSpPr>
            <p:spPr>
              <a:xfrm>
                <a:off x="773051" y="1124198"/>
                <a:ext cx="10515599" cy="1569660"/>
              </a:xfrm>
              <a:prstGeom prst="rect">
                <a:avLst/>
              </a:prstGeom>
              <a:noFill/>
            </p:spPr>
            <p:txBody>
              <a:bodyPr wrap="square">
                <a:spAutoFit/>
              </a:bodyPr>
              <a:lstStyle/>
              <a:p>
                <a:pPr algn="l"/>
                <a:r>
                  <a:rPr lang="en-US" sz="1600" b="0" i="0" u="none" strike="noStrike" baseline="0" dirty="0">
                    <a:latin typeface="CMR9"/>
                  </a:rPr>
                  <a:t>A mobile robot has the job of collecting empty soda cans in an office environment. It has sensors for detecting cans, and an arm and gripper that can pick them up and place them in an onboard bin; it runs on a rechargeable battery. It can actively search for cans or wait for people to drop them off.</a:t>
                </a:r>
              </a:p>
              <a:p>
                <a:pPr algn="l"/>
                <a:r>
                  <a:rPr lang="en-US" sz="1600" dirty="0">
                    <a:latin typeface="CMR9"/>
                  </a:rPr>
                  <a:t>States: </a:t>
                </a:r>
                <a14:m>
                  <m:oMath xmlns:m="http://schemas.openxmlformats.org/officeDocument/2006/math">
                    <m:r>
                      <a:rPr lang="en-US" sz="1600" i="1" smtClean="0">
                        <a:latin typeface="Cambria Math" panose="02040503050406030204" pitchFamily="18" charset="0"/>
                        <a:ea typeface="Cambria Math" panose="02040503050406030204" pitchFamily="18" charset="0"/>
                      </a:rPr>
                      <m:t>𝒮</m:t>
                    </m:r>
                    <m:r>
                      <a:rPr lang="en-US" sz="1600" b="0" i="1" smtClean="0">
                        <a:latin typeface="Cambria Math" panose="02040503050406030204" pitchFamily="18" charset="0"/>
                        <a:ea typeface="Cambria Math" panose="02040503050406030204" pitchFamily="18" charset="0"/>
                      </a:rPr>
                      <m:t>={</m:t>
                    </m:r>
                    <m:r>
                      <m:rPr>
                        <m:nor/>
                      </m:rPr>
                      <a:rPr lang="en-US" sz="1600" b="0" i="0" smtClean="0">
                        <a:latin typeface="Cambria Math" panose="02040503050406030204" pitchFamily="18" charset="0"/>
                        <a:ea typeface="Cambria Math" panose="02040503050406030204" pitchFamily="18" charset="0"/>
                      </a:rPr>
                      <m:t>high</m:t>
                    </m:r>
                    <m:r>
                      <m:rPr>
                        <m:nor/>
                      </m:rPr>
                      <a:rPr lang="en-US" sz="1600" b="0" i="0" smtClean="0">
                        <a:latin typeface="Cambria Math" panose="02040503050406030204" pitchFamily="18" charset="0"/>
                        <a:ea typeface="Cambria Math" panose="02040503050406030204" pitchFamily="18" charset="0"/>
                      </a:rPr>
                      <m:t>, </m:t>
                    </m:r>
                    <m:r>
                      <m:rPr>
                        <m:nor/>
                      </m:rPr>
                      <a:rPr lang="en-US" sz="1600" b="0" i="0" smtClean="0">
                        <a:latin typeface="Cambria Math" panose="02040503050406030204" pitchFamily="18" charset="0"/>
                        <a:ea typeface="Cambria Math" panose="02040503050406030204" pitchFamily="18" charset="0"/>
                      </a:rPr>
                      <m:t>low</m:t>
                    </m:r>
                    <m:r>
                      <a:rPr lang="en-US" sz="1600" b="0" i="1" smtClean="0">
                        <a:latin typeface="Cambria Math" panose="02040503050406030204" pitchFamily="18" charset="0"/>
                        <a:ea typeface="Cambria Math" panose="02040503050406030204" pitchFamily="18" charset="0"/>
                      </a:rPr>
                      <m:t>}</m:t>
                    </m:r>
                  </m:oMath>
                </a14:m>
                <a:r>
                  <a:rPr lang="en-US" sz="1600" dirty="0">
                    <a:latin typeface="CMR9"/>
                  </a:rPr>
                  <a:t>   // battery charge</a:t>
                </a:r>
              </a:p>
              <a:p>
                <a:pPr algn="l"/>
                <a:r>
                  <a:rPr lang="en-US" sz="1600" dirty="0">
                    <a:latin typeface="CMR9"/>
                  </a:rPr>
                  <a:t>Actions: </a:t>
                </a:r>
                <a14:m>
                  <m:oMath xmlns:m="http://schemas.openxmlformats.org/officeDocument/2006/math">
                    <m:r>
                      <a:rPr lang="en-US" sz="1600" i="1" smtClean="0">
                        <a:latin typeface="Cambria Math" panose="02040503050406030204" pitchFamily="18" charset="0"/>
                        <a:ea typeface="Cambria Math" panose="02040503050406030204" pitchFamily="18" charset="0"/>
                      </a:rPr>
                      <m:t>𝒜</m:t>
                    </m:r>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r>
                          <m:rPr>
                            <m:nor/>
                          </m:rPr>
                          <a:rPr lang="en-US" sz="1600" b="0" i="0" smtClean="0">
                            <a:latin typeface="Cambria Math" panose="02040503050406030204" pitchFamily="18" charset="0"/>
                            <a:ea typeface="Cambria Math" panose="02040503050406030204" pitchFamily="18" charset="0"/>
                          </a:rPr>
                          <m:t>search</m:t>
                        </m:r>
                        <m:r>
                          <m:rPr>
                            <m:nor/>
                          </m:rPr>
                          <a:rPr lang="en-US" sz="1600" b="0" i="0" smtClean="0">
                            <a:latin typeface="Cambria Math" panose="02040503050406030204" pitchFamily="18" charset="0"/>
                            <a:ea typeface="Cambria Math" panose="02040503050406030204" pitchFamily="18" charset="0"/>
                          </a:rPr>
                          <m:t>, </m:t>
                        </m:r>
                        <m:r>
                          <m:rPr>
                            <m:nor/>
                          </m:rPr>
                          <a:rPr lang="en-US" sz="1600" b="0" i="0" smtClean="0">
                            <a:latin typeface="Cambria Math" panose="02040503050406030204" pitchFamily="18" charset="0"/>
                            <a:ea typeface="Cambria Math" panose="02040503050406030204" pitchFamily="18" charset="0"/>
                          </a:rPr>
                          <m:t>wait</m:t>
                        </m:r>
                        <m:r>
                          <m:rPr>
                            <m:nor/>
                          </m:rPr>
                          <a:rPr lang="en-US" sz="1600" b="0" i="0" smtClean="0">
                            <a:latin typeface="Cambria Math" panose="02040503050406030204" pitchFamily="18" charset="0"/>
                            <a:ea typeface="Cambria Math" panose="02040503050406030204" pitchFamily="18" charset="0"/>
                          </a:rPr>
                          <m:t>, </m:t>
                        </m:r>
                        <m:r>
                          <m:rPr>
                            <m:nor/>
                          </m:rPr>
                          <a:rPr lang="en-US" sz="1600" b="0" i="0" smtClean="0">
                            <a:latin typeface="Cambria Math" panose="02040503050406030204" pitchFamily="18" charset="0"/>
                            <a:ea typeface="Cambria Math" panose="02040503050406030204" pitchFamily="18" charset="0"/>
                          </a:rPr>
                          <m:t>recharge</m:t>
                        </m:r>
                      </m:e>
                    </m:d>
                  </m:oMath>
                </a14:m>
                <a:endParaRPr lang="en-US" sz="1600" b="0" dirty="0">
                  <a:latin typeface="CMR9"/>
                  <a:ea typeface="Cambria Math" panose="02040503050406030204" pitchFamily="18" charset="0"/>
                </a:endParaRPr>
              </a:p>
              <a:p>
                <a:pPr algn="l"/>
                <a:r>
                  <a:rPr lang="en-US" sz="1600" dirty="0"/>
                  <a:t>Reward: each collected can gives +1</a:t>
                </a:r>
              </a:p>
            </p:txBody>
          </p:sp>
        </mc:Choice>
        <mc:Fallback xmlns="">
          <p:sp>
            <p:nvSpPr>
              <p:cNvPr id="4" name="TextBox 3">
                <a:extLst>
                  <a:ext uri="{FF2B5EF4-FFF2-40B4-BE49-F238E27FC236}">
                    <a16:creationId xmlns:a16="http://schemas.microsoft.com/office/drawing/2014/main" id="{FCDE099E-71E3-0FE6-64EF-352566766D3E}"/>
                  </a:ext>
                </a:extLst>
              </p:cNvPr>
              <p:cNvSpPr txBox="1">
                <a:spLocks noRot="1" noChangeAspect="1" noMove="1" noResize="1" noEditPoints="1" noAdjustHandles="1" noChangeArrowheads="1" noChangeShapeType="1" noTextEdit="1"/>
              </p:cNvSpPr>
              <p:nvPr/>
            </p:nvSpPr>
            <p:spPr>
              <a:xfrm>
                <a:off x="773051" y="1124198"/>
                <a:ext cx="10515599" cy="1569660"/>
              </a:xfrm>
              <a:prstGeom prst="rect">
                <a:avLst/>
              </a:prstGeom>
              <a:blipFill>
                <a:blip r:embed="rId3"/>
                <a:stretch>
                  <a:fillRect l="-348" t="-1163"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93777AAF-061D-26DE-93BB-BDF32A1C7E71}"/>
                  </a:ext>
                </a:extLst>
              </p:cNvPr>
              <p:cNvSpPr/>
              <p:nvPr/>
            </p:nvSpPr>
            <p:spPr>
              <a:xfrm>
                <a:off x="7015053" y="2208430"/>
                <a:ext cx="3238791" cy="635194"/>
              </a:xfrm>
              <a:prstGeom prst="wedgeRoundRectCallout">
                <a:avLst>
                  <a:gd name="adj1" fmla="val -25141"/>
                  <a:gd name="adj2" fmla="val 998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𝛽</m:t>
                    </m:r>
                  </m:oMath>
                </a14:m>
                <a:r>
                  <a:rPr lang="en-US" dirty="0"/>
                  <a:t>: Chance of running out of battery and needing rescue</a:t>
                </a:r>
              </a:p>
            </p:txBody>
          </p:sp>
        </mc:Choice>
        <mc:Fallback xmlns="">
          <p:sp>
            <p:nvSpPr>
              <p:cNvPr id="6" name="Speech Bubble: Rectangle with Corners Rounded 5">
                <a:extLst>
                  <a:ext uri="{FF2B5EF4-FFF2-40B4-BE49-F238E27FC236}">
                    <a16:creationId xmlns:a16="http://schemas.microsoft.com/office/drawing/2014/main" id="{93777AAF-061D-26DE-93BB-BDF32A1C7E71}"/>
                  </a:ext>
                </a:extLst>
              </p:cNvPr>
              <p:cNvSpPr>
                <a:spLocks noRot="1" noChangeAspect="1" noMove="1" noResize="1" noEditPoints="1" noAdjustHandles="1" noChangeArrowheads="1" noChangeShapeType="1" noTextEdit="1"/>
              </p:cNvSpPr>
              <p:nvPr/>
            </p:nvSpPr>
            <p:spPr>
              <a:xfrm>
                <a:off x="7015053" y="2208430"/>
                <a:ext cx="3238791" cy="635194"/>
              </a:xfrm>
              <a:prstGeom prst="wedgeRoundRectCallout">
                <a:avLst>
                  <a:gd name="adj1" fmla="val -25141"/>
                  <a:gd name="adj2" fmla="val 99862"/>
                  <a:gd name="adj3" fmla="val 16667"/>
                </a:avLst>
              </a:prstGeom>
              <a:blipFill>
                <a:blip r:embed="rId4"/>
                <a:stretch>
                  <a:fillRect t="-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1A5CD9D9-5688-BCF8-3FDC-46D444F97AD7}"/>
                  </a:ext>
                </a:extLst>
              </p:cNvPr>
              <p:cNvSpPr/>
              <p:nvPr/>
            </p:nvSpPr>
            <p:spPr>
              <a:xfrm>
                <a:off x="7209335" y="5871301"/>
                <a:ext cx="2436073" cy="635194"/>
              </a:xfrm>
              <a:prstGeom prst="wedgeRoundRectCallout">
                <a:avLst>
                  <a:gd name="adj1" fmla="val -12710"/>
                  <a:gd name="adj2" fmla="val -814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𝛼</m:t>
                    </m:r>
                  </m:oMath>
                </a14:m>
                <a:r>
                  <a:rPr lang="en-US" dirty="0"/>
                  <a:t>: Battery runs low</a:t>
                </a:r>
              </a:p>
            </p:txBody>
          </p:sp>
        </mc:Choice>
        <mc:Fallback xmlns="">
          <p:sp>
            <p:nvSpPr>
              <p:cNvPr id="8" name="Speech Bubble: Rectangle with Corners Rounded 7">
                <a:extLst>
                  <a:ext uri="{FF2B5EF4-FFF2-40B4-BE49-F238E27FC236}">
                    <a16:creationId xmlns:a16="http://schemas.microsoft.com/office/drawing/2014/main" id="{1A5CD9D9-5688-BCF8-3FDC-46D444F97AD7}"/>
                  </a:ext>
                </a:extLst>
              </p:cNvPr>
              <p:cNvSpPr>
                <a:spLocks noRot="1" noChangeAspect="1" noMove="1" noResize="1" noEditPoints="1" noAdjustHandles="1" noChangeArrowheads="1" noChangeShapeType="1" noTextEdit="1"/>
              </p:cNvSpPr>
              <p:nvPr/>
            </p:nvSpPr>
            <p:spPr>
              <a:xfrm>
                <a:off x="7209335" y="5871301"/>
                <a:ext cx="2436073" cy="635194"/>
              </a:xfrm>
              <a:prstGeom prst="wedgeRoundRectCallout">
                <a:avLst>
                  <a:gd name="adj1" fmla="val -12710"/>
                  <a:gd name="adj2" fmla="val -81457"/>
                  <a:gd name="adj3" fmla="val 16667"/>
                </a:avLst>
              </a:prstGeom>
              <a:blipFill>
                <a:blip r:embed="rId5"/>
                <a:stretch>
                  <a:fillRect b="-11348"/>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5915C87B-501F-68AC-C002-5685D330E88C}"/>
              </a:ext>
            </a:extLst>
          </p:cNvPr>
          <p:cNvSpPr/>
          <p:nvPr/>
        </p:nvSpPr>
        <p:spPr>
          <a:xfrm>
            <a:off x="4236253" y="5879613"/>
            <a:ext cx="2436073" cy="635194"/>
          </a:xfrm>
          <a:prstGeom prst="wedgeRoundRectCallout">
            <a:avLst>
              <a:gd name="adj1" fmla="val 4482"/>
              <a:gd name="adj2" fmla="val -1517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Expected number of cans collected.</a:t>
            </a:r>
          </a:p>
        </p:txBody>
      </p:sp>
    </p:spTree>
    <p:extLst>
      <p:ext uri="{BB962C8B-B14F-4D97-AF65-F5344CB8AC3E}">
        <p14:creationId xmlns:p14="http://schemas.microsoft.com/office/powerpoint/2010/main" val="183462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8950-17BA-BECB-7B3D-4806663040EF}"/>
              </a:ext>
            </a:extLst>
          </p:cNvPr>
          <p:cNvSpPr>
            <a:spLocks noGrp="1"/>
          </p:cNvSpPr>
          <p:nvPr>
            <p:ph type="title"/>
          </p:nvPr>
        </p:nvSpPr>
        <p:spPr/>
        <p:txBody>
          <a:bodyPr/>
          <a:lstStyle/>
          <a:p>
            <a:r>
              <a:rPr lang="en-US" dirty="0"/>
              <a:t>Exercise: 3x4 Grid World</a:t>
            </a:r>
          </a:p>
        </p:txBody>
      </p:sp>
      <p:sp>
        <p:nvSpPr>
          <p:cNvPr id="3" name="Content Placeholder 2">
            <a:extLst>
              <a:ext uri="{FF2B5EF4-FFF2-40B4-BE49-F238E27FC236}">
                <a16:creationId xmlns:a16="http://schemas.microsoft.com/office/drawing/2014/main" id="{A1E83C23-C6BA-3F82-119D-684182045BB7}"/>
              </a:ext>
            </a:extLst>
          </p:cNvPr>
          <p:cNvSpPr>
            <a:spLocks noGrp="1"/>
          </p:cNvSpPr>
          <p:nvPr>
            <p:ph idx="1"/>
          </p:nvPr>
        </p:nvSpPr>
        <p:spPr>
          <a:xfrm>
            <a:off x="641302" y="4662744"/>
            <a:ext cx="4920426" cy="1612414"/>
          </a:xfrm>
        </p:spPr>
        <p:txBody>
          <a:bodyPr>
            <a:normAutofit fontScale="85000" lnSpcReduction="10000"/>
          </a:bodyPr>
          <a:lstStyle/>
          <a:p>
            <a:pPr marL="0" indent="0">
              <a:buNone/>
            </a:pPr>
            <a:r>
              <a:rPr lang="en-US" sz="1800" dirty="0"/>
              <a:t>AIMA Figure 17.1: (a) A simple, stochastic  environment. (b) Illustration of the transition model of the environment: the “intended” outcome occurs with probability 0.8, but with probability 0.2 the agent moves at right angles to the intended direction. A collision with a wall results in no movement. Transitions into the two terminal states have reward +1 and -1, respectively, and all other transitions have a reward of -0.04.</a:t>
            </a:r>
          </a:p>
          <a:p>
            <a:endParaRPr lang="en-US" sz="1800" dirty="0"/>
          </a:p>
        </p:txBody>
      </p:sp>
      <p:pic>
        <p:nvPicPr>
          <p:cNvPr id="1026" name="Picture 2">
            <a:extLst>
              <a:ext uri="{FF2B5EF4-FFF2-40B4-BE49-F238E27FC236}">
                <a16:creationId xmlns:a16="http://schemas.microsoft.com/office/drawing/2014/main" id="{8DE9056D-6680-9B96-96C4-6C63CB87C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37" y="1868595"/>
            <a:ext cx="4911191" cy="24870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986B096-8A8C-4108-C032-8B51EFE7C282}"/>
              </a:ext>
            </a:extLst>
          </p:cNvPr>
          <p:cNvSpPr txBox="1">
            <a:spLocks/>
          </p:cNvSpPr>
          <p:nvPr/>
        </p:nvSpPr>
        <p:spPr>
          <a:xfrm>
            <a:off x="5890376" y="1124591"/>
            <a:ext cx="5738558" cy="295879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1. Draw MDP model as a graph.</a:t>
            </a:r>
          </a:p>
          <a:p>
            <a:pPr marL="0" indent="0">
              <a:buNone/>
            </a:pPr>
            <a:endParaRPr lang="en-US" sz="1800"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7E3EA42-F2EF-0CE8-4DBB-A8394534C692}"/>
                  </a:ext>
                </a:extLst>
              </p:cNvPr>
              <p:cNvGraphicFramePr>
                <a:graphicFrameLocks noGrp="1"/>
              </p:cNvGraphicFramePr>
              <p:nvPr>
                <p:extLst>
                  <p:ext uri="{D42A27DB-BD31-4B8C-83A1-F6EECF244321}">
                    <p14:modId xmlns:p14="http://schemas.microsoft.com/office/powerpoint/2010/main" val="881655788"/>
                  </p:ext>
                </p:extLst>
              </p:nvPr>
            </p:nvGraphicFramePr>
            <p:xfrm>
              <a:off x="5890377" y="4525083"/>
              <a:ext cx="5738560" cy="1828800"/>
            </p:xfrm>
            <a:graphic>
              <a:graphicData uri="http://schemas.openxmlformats.org/drawingml/2006/table">
                <a:tbl>
                  <a:tblPr firstRow="1" bandRow="1">
                    <a:tableStyleId>{5C22544A-7EE6-4342-B048-85BDC9FD1C3A}</a:tableStyleId>
                  </a:tblPr>
                  <a:tblGrid>
                    <a:gridCol w="1147712">
                      <a:extLst>
                        <a:ext uri="{9D8B030D-6E8A-4147-A177-3AD203B41FA5}">
                          <a16:colId xmlns:a16="http://schemas.microsoft.com/office/drawing/2014/main" val="2442054045"/>
                        </a:ext>
                      </a:extLst>
                    </a:gridCol>
                    <a:gridCol w="1147712">
                      <a:extLst>
                        <a:ext uri="{9D8B030D-6E8A-4147-A177-3AD203B41FA5}">
                          <a16:colId xmlns:a16="http://schemas.microsoft.com/office/drawing/2014/main" val="1273119455"/>
                        </a:ext>
                      </a:extLst>
                    </a:gridCol>
                    <a:gridCol w="1147712">
                      <a:extLst>
                        <a:ext uri="{9D8B030D-6E8A-4147-A177-3AD203B41FA5}">
                          <a16:colId xmlns:a16="http://schemas.microsoft.com/office/drawing/2014/main" val="1545628582"/>
                        </a:ext>
                      </a:extLst>
                    </a:gridCol>
                    <a:gridCol w="1147712">
                      <a:extLst>
                        <a:ext uri="{9D8B030D-6E8A-4147-A177-3AD203B41FA5}">
                          <a16:colId xmlns:a16="http://schemas.microsoft.com/office/drawing/2014/main" val="330060263"/>
                        </a:ext>
                      </a:extLst>
                    </a:gridCol>
                    <a:gridCol w="1147712">
                      <a:extLst>
                        <a:ext uri="{9D8B030D-6E8A-4147-A177-3AD203B41FA5}">
                          <a16:colId xmlns:a16="http://schemas.microsoft.com/office/drawing/2014/main" val="2642819023"/>
                        </a:ext>
                      </a:extLst>
                    </a:gridCol>
                  </a:tblGrid>
                  <a:tr h="274320">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r>
                                  <a:rPr lang="en-US" sz="1400" b="1" i="1"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𝒑</m:t>
                                </m:r>
                                <m:r>
                                  <a:rPr lang="en-US" sz="1400" b="1" i="1" smtClean="0">
                                    <a:latin typeface="Cambria Math" panose="02040503050406030204" pitchFamily="18" charset="0"/>
                                  </a:rPr>
                                  <m:t>(</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𝒔</m:t>
                                    </m:r>
                                  </m:e>
                                  <m:sup>
                                    <m:r>
                                      <a:rPr lang="en-US" sz="1400" b="1" i="1" smtClean="0">
                                        <a:latin typeface="Cambria Math" panose="02040503050406030204" pitchFamily="18" charset="0"/>
                                      </a:rPr>
                                      <m:t>′</m:t>
                                    </m:r>
                                  </m:sup>
                                </m:sSup>
                                <m:r>
                                  <a:rPr lang="en-US" sz="1400" b="1" i="1" smtClean="0">
                                    <a:latin typeface="Cambria Math" panose="02040503050406030204" pitchFamily="18" charset="0"/>
                                  </a:rPr>
                                  <m:t>|</m:t>
                                </m:r>
                                <m:r>
                                  <a:rPr lang="en-US" sz="1400" b="1" i="1" smtClean="0">
                                    <a:latin typeface="Cambria Math" panose="02040503050406030204" pitchFamily="18" charset="0"/>
                                  </a:rPr>
                                  <m:t>𝒔</m:t>
                                </m:r>
                                <m:r>
                                  <a:rPr lang="en-US" sz="1400" b="1" i="1" smtClean="0">
                                    <a:latin typeface="Cambria Math" panose="02040503050406030204" pitchFamily="18" charset="0"/>
                                  </a:rPr>
                                  <m:t>,</m:t>
                                </m:r>
                                <m:r>
                                  <a:rPr lang="en-US" sz="1400" b="1" i="1" smtClean="0">
                                    <a:latin typeface="Cambria Math" panose="02040503050406030204" pitchFamily="18" charset="0"/>
                                  </a:rPr>
                                  <m:t>𝒂</m:t>
                                </m:r>
                                <m:r>
                                  <a:rPr lang="en-US" sz="1400" b="1" i="1"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𝒓</m:t>
                                </m:r>
                                <m:r>
                                  <a:rPr lang="en-US" sz="1400" b="1" i="1" smtClean="0">
                                    <a:latin typeface="Cambria Math" panose="02040503050406030204" pitchFamily="18" charset="0"/>
                                  </a:rPr>
                                  <m:t>(</m:t>
                                </m:r>
                                <m:r>
                                  <a:rPr lang="en-US" sz="1400" b="1" i="1" smtClean="0">
                                    <a:latin typeface="Cambria Math" panose="02040503050406030204" pitchFamily="18" charset="0"/>
                                  </a:rPr>
                                  <m:t>𝒔</m:t>
                                </m:r>
                                <m:r>
                                  <a:rPr lang="en-US" sz="1400" b="1" i="1" smtClean="0">
                                    <a:latin typeface="Cambria Math" panose="02040503050406030204" pitchFamily="18" charset="0"/>
                                  </a:rPr>
                                  <m:t>,</m:t>
                                </m:r>
                                <m:r>
                                  <a:rPr lang="en-US" sz="1400" b="1" i="1" smtClean="0">
                                    <a:latin typeface="Cambria Math" panose="02040503050406030204" pitchFamily="18" charset="0"/>
                                  </a:rPr>
                                  <m:t>𝒂</m:t>
                                </m:r>
                                <m:r>
                                  <a:rPr lang="en-US" sz="1400" b="1" i="1" smtClean="0">
                                    <a:latin typeface="Cambria Math" panose="02040503050406030204" pitchFamily="18" charset="0"/>
                                  </a:rPr>
                                  <m:t>,</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𝒔</m:t>
                                    </m:r>
                                  </m:e>
                                  <m:sup>
                                    <m:r>
                                      <a:rPr lang="en-US" sz="1400" b="1" i="1" smtClean="0">
                                        <a:latin typeface="Cambria Math" panose="02040503050406030204" pitchFamily="18" charset="0"/>
                                      </a:rPr>
                                      <m:t>′</m:t>
                                    </m:r>
                                  </m:sup>
                                </m:sSup>
                                <m:r>
                                  <a:rPr lang="en-US" sz="1400" b="1" i="1" smtClean="0">
                                    <a:latin typeface="Cambria Math" panose="02040503050406030204" pitchFamily="18" charset="0"/>
                                  </a:rPr>
                                  <m:t>)</m:t>
                                </m:r>
                              </m:oMath>
                            </m:oMathPara>
                          </a14:m>
                          <a:endParaRPr lang="en-US" sz="1400" dirty="0"/>
                        </a:p>
                      </a:txBody>
                      <a:tcPr/>
                    </a:tc>
                    <a:extLst>
                      <a:ext uri="{0D108BD9-81ED-4DB2-BD59-A6C34878D82A}">
                        <a16:rowId xmlns:a16="http://schemas.microsoft.com/office/drawing/2014/main" val="3052714296"/>
                      </a:ext>
                    </a:extLst>
                  </a:tr>
                  <a:tr h="274320">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m:t>
                                </m:r>
                              </m:oMath>
                            </m:oMathPara>
                          </a14:m>
                          <a:endParaRPr lang="en-US" sz="1400" dirty="0"/>
                        </a:p>
                      </a:txBody>
                      <a:tcPr/>
                    </a:tc>
                    <a:tc>
                      <a:txBody>
                        <a:bodyPr/>
                        <a:lstStyle/>
                        <a:p>
                          <a:pPr algn="ctr"/>
                          <a:r>
                            <a:rPr lang="en-US" sz="1400" dirty="0"/>
                            <a:t>up</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(1,2)</m:t>
                                </m:r>
                              </m:oMath>
                            </m:oMathPara>
                          </a14:m>
                          <a:endParaRPr lang="en-US" sz="1400" dirty="0"/>
                        </a:p>
                      </a:txBody>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3690383458"/>
                      </a:ext>
                    </a:extLst>
                  </a:tr>
                  <a:tr h="274320">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m:t>
                                </m:r>
                              </m:oMath>
                            </m:oMathPara>
                          </a14:m>
                          <a:endParaRPr lang="en-US" sz="1400" dirty="0"/>
                        </a:p>
                      </a:txBody>
                      <a:tcPr/>
                    </a:tc>
                    <a:tc>
                      <a:txBody>
                        <a:bodyPr/>
                        <a:lstStyle/>
                        <a:p>
                          <a:pPr algn="ctr"/>
                          <a:r>
                            <a:rPr lang="en-US" sz="1400" dirty="0"/>
                            <a:t>right</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(1,2)</m:t>
                                </m:r>
                              </m:oMath>
                            </m:oMathPara>
                          </a14:m>
                          <a:endParaRPr lang="en-US" sz="1400" dirty="0"/>
                        </a:p>
                      </a:txBody>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2570674882"/>
                      </a:ext>
                    </a:extLst>
                  </a:tr>
                  <a:tr h="274320">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oMath>
                            </m:oMathPara>
                          </a14:m>
                          <a:endParaRPr lang="en-US" sz="1400" dirty="0"/>
                        </a:p>
                      </a:txBody>
                      <a:tcPr/>
                    </a:tc>
                    <a:tc>
                      <a:txBody>
                        <a:bodyPr/>
                        <a:lstStyle/>
                        <a:p>
                          <a:pPr algn="ctr"/>
                          <a:r>
                            <a:rPr lang="en-US" sz="1400" dirty="0"/>
                            <a:t>up</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r>
                                  <a:rPr lang="en-US" sz="1400" b="0" i="1" dirty="0" smtClean="0">
                                    <a:latin typeface="Cambria Math" panose="02040503050406030204" pitchFamily="18" charset="0"/>
                                  </a:rPr>
                                  <m:t>3</m:t>
                                </m:r>
                                <m:r>
                                  <a:rPr lang="en-US" sz="1400" i="1" dirty="0" smtClean="0">
                                    <a:latin typeface="Cambria Math" panose="02040503050406030204" pitchFamily="18" charset="0"/>
                                  </a:rPr>
                                  <m:t>)</m:t>
                                </m:r>
                              </m:oMath>
                            </m:oMathPara>
                          </a14:m>
                          <a:endParaRPr lang="en-US" sz="1400" dirty="0"/>
                        </a:p>
                      </a:txBody>
                      <a:tcPr/>
                    </a:tc>
                    <a:tc>
                      <a:txBody>
                        <a:bodyPr/>
                        <a:lstStyle/>
                        <a:p>
                          <a:pPr algn="ctr"/>
                          <a:endParaRPr lang="en-US" sz="1400" dirty="0"/>
                        </a:p>
                      </a:txBody>
                      <a:tcPr/>
                    </a:tc>
                    <a:tc>
                      <a:txBody>
                        <a:bodyPr/>
                        <a:lstStyle/>
                        <a:p>
                          <a:pPr algn="ctr"/>
                          <a:endParaRPr lang="en-US" sz="1400"/>
                        </a:p>
                      </a:txBody>
                      <a:tcPr/>
                    </a:tc>
                    <a:extLst>
                      <a:ext uri="{0D108BD9-81ED-4DB2-BD59-A6C34878D82A}">
                        <a16:rowId xmlns:a16="http://schemas.microsoft.com/office/drawing/2014/main" val="1479518600"/>
                      </a:ext>
                    </a:extLst>
                  </a:tr>
                  <a:tr h="274320">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(3,3)</m:t>
                                </m:r>
                              </m:oMath>
                            </m:oMathPara>
                          </a14:m>
                          <a:endParaRPr lang="en-US" sz="1400" dirty="0"/>
                        </a:p>
                      </a:txBody>
                      <a:tcPr/>
                    </a:tc>
                    <a:tc>
                      <a:txBody>
                        <a:bodyPr/>
                        <a:lstStyle/>
                        <a:p>
                          <a:pPr algn="ctr"/>
                          <a:r>
                            <a:rPr lang="en-US" sz="1400" dirty="0"/>
                            <a:t>right</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m:t>
                                </m:r>
                                <m:r>
                                  <a:rPr lang="en-US" sz="1400" b="0" i="1" dirty="0" smtClean="0">
                                    <a:latin typeface="Cambria Math" panose="02040503050406030204" pitchFamily="18" charset="0"/>
                                  </a:rPr>
                                  <m:t>4</m:t>
                                </m:r>
                                <m:r>
                                  <a:rPr lang="en-US" sz="1400" i="1" dirty="0" smtClean="0">
                                    <a:latin typeface="Cambria Math" panose="02040503050406030204" pitchFamily="18" charset="0"/>
                                  </a:rPr>
                                  <m:t>,</m:t>
                                </m:r>
                                <m:r>
                                  <a:rPr lang="en-US" sz="1400" b="0" i="1" dirty="0" smtClean="0">
                                    <a:latin typeface="Cambria Math" panose="02040503050406030204" pitchFamily="18" charset="0"/>
                                  </a:rPr>
                                  <m:t>3</m:t>
                                </m:r>
                                <m:r>
                                  <a:rPr lang="en-US" sz="1400" i="1" dirty="0" smtClean="0">
                                    <a:latin typeface="Cambria Math" panose="02040503050406030204" pitchFamily="18" charset="0"/>
                                  </a:rPr>
                                  <m:t>)</m:t>
                                </m:r>
                              </m:oMath>
                            </m:oMathPara>
                          </a14:m>
                          <a:endParaRPr lang="en-US" sz="1400" dirty="0"/>
                        </a:p>
                      </a:txBody>
                      <a:tcPr/>
                    </a:tc>
                    <a:tc>
                      <a:txBody>
                        <a:bodyPr/>
                        <a:lstStyle/>
                        <a:p>
                          <a:pPr algn="ctr"/>
                          <a:endParaRPr lang="en-US" sz="1400" dirty="0"/>
                        </a:p>
                      </a:txBody>
                      <a:tcPr/>
                    </a:tc>
                    <a:tc>
                      <a:txBody>
                        <a:bodyPr/>
                        <a:lstStyle/>
                        <a:p>
                          <a:pPr algn="ctr"/>
                          <a:endParaRPr lang="en-US" sz="1400"/>
                        </a:p>
                      </a:txBody>
                      <a:tcPr/>
                    </a:tc>
                    <a:extLst>
                      <a:ext uri="{0D108BD9-81ED-4DB2-BD59-A6C34878D82A}">
                        <a16:rowId xmlns:a16="http://schemas.microsoft.com/office/drawing/2014/main" val="3345342149"/>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(3,3)</m:t>
                                </m:r>
                              </m:oMath>
                            </m:oMathPara>
                          </a14:m>
                          <a:endParaRPr lang="en-US" sz="1400" dirty="0"/>
                        </a:p>
                      </a:txBody>
                      <a:tcPr/>
                    </a:tc>
                    <a:tc>
                      <a:txBody>
                        <a:bodyPr/>
                        <a:lstStyle/>
                        <a:p>
                          <a:pPr algn="ctr"/>
                          <a:r>
                            <a:rPr lang="en-US" sz="1400" dirty="0"/>
                            <a:t>right</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(1,1)</m:t>
                                </m:r>
                              </m:oMath>
                            </m:oMathPara>
                          </a14:m>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230456107"/>
                      </a:ext>
                    </a:extLst>
                  </a:tr>
                </a:tbl>
              </a:graphicData>
            </a:graphic>
          </p:graphicFrame>
        </mc:Choice>
        <mc:Fallback xmlns="">
          <p:graphicFrame>
            <p:nvGraphicFramePr>
              <p:cNvPr id="6" name="Table 5">
                <a:extLst>
                  <a:ext uri="{FF2B5EF4-FFF2-40B4-BE49-F238E27FC236}">
                    <a16:creationId xmlns:a16="http://schemas.microsoft.com/office/drawing/2014/main" id="{87E3EA42-F2EF-0CE8-4DBB-A8394534C692}"/>
                  </a:ext>
                </a:extLst>
              </p:cNvPr>
              <p:cNvGraphicFramePr>
                <a:graphicFrameLocks noGrp="1"/>
              </p:cNvGraphicFramePr>
              <p:nvPr>
                <p:extLst>
                  <p:ext uri="{D42A27DB-BD31-4B8C-83A1-F6EECF244321}">
                    <p14:modId xmlns:p14="http://schemas.microsoft.com/office/powerpoint/2010/main" val="881655788"/>
                  </p:ext>
                </p:extLst>
              </p:nvPr>
            </p:nvGraphicFramePr>
            <p:xfrm>
              <a:off x="5890377" y="4525083"/>
              <a:ext cx="5738560" cy="1828800"/>
            </p:xfrm>
            <a:graphic>
              <a:graphicData uri="http://schemas.openxmlformats.org/drawingml/2006/table">
                <a:tbl>
                  <a:tblPr firstRow="1" bandRow="1">
                    <a:tableStyleId>{5C22544A-7EE6-4342-B048-85BDC9FD1C3A}</a:tableStyleId>
                  </a:tblPr>
                  <a:tblGrid>
                    <a:gridCol w="1147712">
                      <a:extLst>
                        <a:ext uri="{9D8B030D-6E8A-4147-A177-3AD203B41FA5}">
                          <a16:colId xmlns:a16="http://schemas.microsoft.com/office/drawing/2014/main" val="2442054045"/>
                        </a:ext>
                      </a:extLst>
                    </a:gridCol>
                    <a:gridCol w="1147712">
                      <a:extLst>
                        <a:ext uri="{9D8B030D-6E8A-4147-A177-3AD203B41FA5}">
                          <a16:colId xmlns:a16="http://schemas.microsoft.com/office/drawing/2014/main" val="1273119455"/>
                        </a:ext>
                      </a:extLst>
                    </a:gridCol>
                    <a:gridCol w="1147712">
                      <a:extLst>
                        <a:ext uri="{9D8B030D-6E8A-4147-A177-3AD203B41FA5}">
                          <a16:colId xmlns:a16="http://schemas.microsoft.com/office/drawing/2014/main" val="1545628582"/>
                        </a:ext>
                      </a:extLst>
                    </a:gridCol>
                    <a:gridCol w="1147712">
                      <a:extLst>
                        <a:ext uri="{9D8B030D-6E8A-4147-A177-3AD203B41FA5}">
                          <a16:colId xmlns:a16="http://schemas.microsoft.com/office/drawing/2014/main" val="330060263"/>
                        </a:ext>
                      </a:extLst>
                    </a:gridCol>
                    <a:gridCol w="1147712">
                      <a:extLst>
                        <a:ext uri="{9D8B030D-6E8A-4147-A177-3AD203B41FA5}">
                          <a16:colId xmlns:a16="http://schemas.microsoft.com/office/drawing/2014/main" val="2642819023"/>
                        </a:ext>
                      </a:extLst>
                    </a:gridCol>
                  </a:tblGrid>
                  <a:tr h="304800">
                    <a:tc>
                      <a:txBody>
                        <a:bodyPr/>
                        <a:lstStyle/>
                        <a:p>
                          <a:endParaRPr lang="en-US"/>
                        </a:p>
                      </a:txBody>
                      <a:tcPr>
                        <a:blipFill>
                          <a:blip r:embed="rId3"/>
                          <a:stretch>
                            <a:fillRect l="-532" t="-2000" r="-403191" b="-522000"/>
                          </a:stretch>
                        </a:blipFill>
                      </a:tcPr>
                    </a:tc>
                    <a:tc>
                      <a:txBody>
                        <a:bodyPr/>
                        <a:lstStyle/>
                        <a:p>
                          <a:endParaRPr lang="en-US"/>
                        </a:p>
                      </a:txBody>
                      <a:tcPr>
                        <a:blipFill>
                          <a:blip r:embed="rId3"/>
                          <a:stretch>
                            <a:fillRect l="-100000" t="-2000" r="-301058" b="-522000"/>
                          </a:stretch>
                        </a:blipFill>
                      </a:tcPr>
                    </a:tc>
                    <a:tc>
                      <a:txBody>
                        <a:bodyPr/>
                        <a:lstStyle/>
                        <a:p>
                          <a:endParaRPr lang="en-US"/>
                        </a:p>
                      </a:txBody>
                      <a:tcPr>
                        <a:blipFill>
                          <a:blip r:embed="rId3"/>
                          <a:stretch>
                            <a:fillRect l="-201064" t="-2000" r="-202660" b="-522000"/>
                          </a:stretch>
                        </a:blipFill>
                      </a:tcPr>
                    </a:tc>
                    <a:tc>
                      <a:txBody>
                        <a:bodyPr/>
                        <a:lstStyle/>
                        <a:p>
                          <a:endParaRPr lang="en-US"/>
                        </a:p>
                      </a:txBody>
                      <a:tcPr>
                        <a:blipFill>
                          <a:blip r:embed="rId3"/>
                          <a:stretch>
                            <a:fillRect l="-299471" t="-2000" r="-101587" b="-522000"/>
                          </a:stretch>
                        </a:blipFill>
                      </a:tcPr>
                    </a:tc>
                    <a:tc>
                      <a:txBody>
                        <a:bodyPr/>
                        <a:lstStyle/>
                        <a:p>
                          <a:endParaRPr lang="en-US"/>
                        </a:p>
                      </a:txBody>
                      <a:tcPr>
                        <a:blipFill>
                          <a:blip r:embed="rId3"/>
                          <a:stretch>
                            <a:fillRect l="-401596" t="-2000" r="-2128" b="-522000"/>
                          </a:stretch>
                        </a:blipFill>
                      </a:tcPr>
                    </a:tc>
                    <a:extLst>
                      <a:ext uri="{0D108BD9-81ED-4DB2-BD59-A6C34878D82A}">
                        <a16:rowId xmlns:a16="http://schemas.microsoft.com/office/drawing/2014/main" val="3052714296"/>
                      </a:ext>
                    </a:extLst>
                  </a:tr>
                  <a:tr h="304800">
                    <a:tc>
                      <a:txBody>
                        <a:bodyPr/>
                        <a:lstStyle/>
                        <a:p>
                          <a:endParaRPr lang="en-US"/>
                        </a:p>
                      </a:txBody>
                      <a:tcPr>
                        <a:blipFill>
                          <a:blip r:embed="rId3"/>
                          <a:stretch>
                            <a:fillRect l="-532" t="-102000" r="-403191" b="-422000"/>
                          </a:stretch>
                        </a:blipFill>
                      </a:tcPr>
                    </a:tc>
                    <a:tc>
                      <a:txBody>
                        <a:bodyPr/>
                        <a:lstStyle/>
                        <a:p>
                          <a:pPr algn="ctr"/>
                          <a:r>
                            <a:rPr lang="en-US" sz="1400" dirty="0"/>
                            <a:t>up</a:t>
                          </a:r>
                        </a:p>
                      </a:txBody>
                      <a:tcPr/>
                    </a:tc>
                    <a:tc>
                      <a:txBody>
                        <a:bodyPr/>
                        <a:lstStyle/>
                        <a:p>
                          <a:endParaRPr lang="en-US"/>
                        </a:p>
                      </a:txBody>
                      <a:tcPr>
                        <a:blipFill>
                          <a:blip r:embed="rId3"/>
                          <a:stretch>
                            <a:fillRect l="-201064" t="-102000" r="-202660" b="-422000"/>
                          </a:stretch>
                        </a:blipFill>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3690383458"/>
                      </a:ext>
                    </a:extLst>
                  </a:tr>
                  <a:tr h="304800">
                    <a:tc>
                      <a:txBody>
                        <a:bodyPr/>
                        <a:lstStyle/>
                        <a:p>
                          <a:endParaRPr lang="en-US"/>
                        </a:p>
                      </a:txBody>
                      <a:tcPr>
                        <a:blipFill>
                          <a:blip r:embed="rId3"/>
                          <a:stretch>
                            <a:fillRect l="-532" t="-198039" r="-403191" b="-313725"/>
                          </a:stretch>
                        </a:blipFill>
                      </a:tcPr>
                    </a:tc>
                    <a:tc>
                      <a:txBody>
                        <a:bodyPr/>
                        <a:lstStyle/>
                        <a:p>
                          <a:pPr algn="ctr"/>
                          <a:r>
                            <a:rPr lang="en-US" sz="1400" dirty="0"/>
                            <a:t>right</a:t>
                          </a:r>
                        </a:p>
                      </a:txBody>
                      <a:tcPr/>
                    </a:tc>
                    <a:tc>
                      <a:txBody>
                        <a:bodyPr/>
                        <a:lstStyle/>
                        <a:p>
                          <a:endParaRPr lang="en-US"/>
                        </a:p>
                      </a:txBody>
                      <a:tcPr>
                        <a:blipFill>
                          <a:blip r:embed="rId3"/>
                          <a:stretch>
                            <a:fillRect l="-201064" t="-198039" r="-202660" b="-313725"/>
                          </a:stretch>
                        </a:blipFill>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2570674882"/>
                      </a:ext>
                    </a:extLst>
                  </a:tr>
                  <a:tr h="304800">
                    <a:tc>
                      <a:txBody>
                        <a:bodyPr/>
                        <a:lstStyle/>
                        <a:p>
                          <a:endParaRPr lang="en-US"/>
                        </a:p>
                      </a:txBody>
                      <a:tcPr>
                        <a:blipFill>
                          <a:blip r:embed="rId3"/>
                          <a:stretch>
                            <a:fillRect l="-532" t="-304000" r="-403191" b="-220000"/>
                          </a:stretch>
                        </a:blipFill>
                      </a:tcPr>
                    </a:tc>
                    <a:tc>
                      <a:txBody>
                        <a:bodyPr/>
                        <a:lstStyle/>
                        <a:p>
                          <a:pPr algn="ctr"/>
                          <a:r>
                            <a:rPr lang="en-US" sz="1400" dirty="0"/>
                            <a:t>up</a:t>
                          </a:r>
                        </a:p>
                      </a:txBody>
                      <a:tcPr/>
                    </a:tc>
                    <a:tc>
                      <a:txBody>
                        <a:bodyPr/>
                        <a:lstStyle/>
                        <a:p>
                          <a:endParaRPr lang="en-US"/>
                        </a:p>
                      </a:txBody>
                      <a:tcPr>
                        <a:blipFill>
                          <a:blip r:embed="rId3"/>
                          <a:stretch>
                            <a:fillRect l="-201064" t="-304000" r="-202660" b="-220000"/>
                          </a:stretch>
                        </a:blipFill>
                      </a:tcPr>
                    </a:tc>
                    <a:tc>
                      <a:txBody>
                        <a:bodyPr/>
                        <a:lstStyle/>
                        <a:p>
                          <a:pPr algn="ctr"/>
                          <a:endParaRPr lang="en-US" sz="1400" dirty="0"/>
                        </a:p>
                      </a:txBody>
                      <a:tcPr/>
                    </a:tc>
                    <a:tc>
                      <a:txBody>
                        <a:bodyPr/>
                        <a:lstStyle/>
                        <a:p>
                          <a:pPr algn="ctr"/>
                          <a:endParaRPr lang="en-US" sz="1400"/>
                        </a:p>
                      </a:txBody>
                      <a:tcPr/>
                    </a:tc>
                    <a:extLst>
                      <a:ext uri="{0D108BD9-81ED-4DB2-BD59-A6C34878D82A}">
                        <a16:rowId xmlns:a16="http://schemas.microsoft.com/office/drawing/2014/main" val="1479518600"/>
                      </a:ext>
                    </a:extLst>
                  </a:tr>
                  <a:tr h="304800">
                    <a:tc>
                      <a:txBody>
                        <a:bodyPr/>
                        <a:lstStyle/>
                        <a:p>
                          <a:endParaRPr lang="en-US"/>
                        </a:p>
                      </a:txBody>
                      <a:tcPr>
                        <a:blipFill>
                          <a:blip r:embed="rId3"/>
                          <a:stretch>
                            <a:fillRect l="-532" t="-404000" r="-403191" b="-120000"/>
                          </a:stretch>
                        </a:blipFill>
                      </a:tcPr>
                    </a:tc>
                    <a:tc>
                      <a:txBody>
                        <a:bodyPr/>
                        <a:lstStyle/>
                        <a:p>
                          <a:pPr algn="ctr"/>
                          <a:r>
                            <a:rPr lang="en-US" sz="1400" dirty="0"/>
                            <a:t>right</a:t>
                          </a:r>
                        </a:p>
                      </a:txBody>
                      <a:tcPr/>
                    </a:tc>
                    <a:tc>
                      <a:txBody>
                        <a:bodyPr/>
                        <a:lstStyle/>
                        <a:p>
                          <a:endParaRPr lang="en-US"/>
                        </a:p>
                      </a:txBody>
                      <a:tcPr>
                        <a:blipFill>
                          <a:blip r:embed="rId3"/>
                          <a:stretch>
                            <a:fillRect l="-201064" t="-404000" r="-202660" b="-120000"/>
                          </a:stretch>
                        </a:blipFill>
                      </a:tcPr>
                    </a:tc>
                    <a:tc>
                      <a:txBody>
                        <a:bodyPr/>
                        <a:lstStyle/>
                        <a:p>
                          <a:pPr algn="ctr"/>
                          <a:endParaRPr lang="en-US" sz="1400" dirty="0"/>
                        </a:p>
                      </a:txBody>
                      <a:tcPr/>
                    </a:tc>
                    <a:tc>
                      <a:txBody>
                        <a:bodyPr/>
                        <a:lstStyle/>
                        <a:p>
                          <a:pPr algn="ctr"/>
                          <a:endParaRPr lang="en-US" sz="1400"/>
                        </a:p>
                      </a:txBody>
                      <a:tcPr/>
                    </a:tc>
                    <a:extLst>
                      <a:ext uri="{0D108BD9-81ED-4DB2-BD59-A6C34878D82A}">
                        <a16:rowId xmlns:a16="http://schemas.microsoft.com/office/drawing/2014/main" val="3345342149"/>
                      </a:ext>
                    </a:extLst>
                  </a:tr>
                  <a:tr h="304800">
                    <a:tc>
                      <a:txBody>
                        <a:bodyPr/>
                        <a:lstStyle/>
                        <a:p>
                          <a:endParaRPr lang="en-US"/>
                        </a:p>
                      </a:txBody>
                      <a:tcPr>
                        <a:blipFill>
                          <a:blip r:embed="rId3"/>
                          <a:stretch>
                            <a:fillRect l="-532" t="-504000" r="-403191" b="-20000"/>
                          </a:stretch>
                        </a:blipFill>
                      </a:tcPr>
                    </a:tc>
                    <a:tc>
                      <a:txBody>
                        <a:bodyPr/>
                        <a:lstStyle/>
                        <a:p>
                          <a:pPr algn="ctr"/>
                          <a:r>
                            <a:rPr lang="en-US" sz="1400" dirty="0"/>
                            <a:t>right</a:t>
                          </a:r>
                        </a:p>
                      </a:txBody>
                      <a:tcPr/>
                    </a:tc>
                    <a:tc>
                      <a:txBody>
                        <a:bodyPr/>
                        <a:lstStyle/>
                        <a:p>
                          <a:endParaRPr lang="en-US"/>
                        </a:p>
                      </a:txBody>
                      <a:tcPr>
                        <a:blipFill>
                          <a:blip r:embed="rId3"/>
                          <a:stretch>
                            <a:fillRect l="-201064" t="-504000" r="-202660" b="-20000"/>
                          </a:stretch>
                        </a:blipFill>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230456107"/>
                      </a:ext>
                    </a:extLst>
                  </a:tr>
                </a:tbl>
              </a:graphicData>
            </a:graphic>
          </p:graphicFrame>
        </mc:Fallback>
      </mc:AlternateContent>
      <p:sp>
        <p:nvSpPr>
          <p:cNvPr id="7" name="TextBox 6">
            <a:extLst>
              <a:ext uri="{FF2B5EF4-FFF2-40B4-BE49-F238E27FC236}">
                <a16:creationId xmlns:a16="http://schemas.microsoft.com/office/drawing/2014/main" id="{E4D26AE5-8D53-A08C-BA2B-042D4FD0DD94}"/>
              </a:ext>
            </a:extLst>
          </p:cNvPr>
          <p:cNvSpPr txBox="1"/>
          <p:nvPr/>
        </p:nvSpPr>
        <p:spPr>
          <a:xfrm>
            <a:off x="5890376" y="4174131"/>
            <a:ext cx="5738558" cy="369332"/>
          </a:xfrm>
          <a:prstGeom prst="rect">
            <a:avLst/>
          </a:prstGeom>
          <a:noFill/>
        </p:spPr>
        <p:txBody>
          <a:bodyPr wrap="square" rtlCol="0">
            <a:spAutoFit/>
          </a:bodyPr>
          <a:lstStyle/>
          <a:p>
            <a:r>
              <a:rPr lang="en-US" dirty="0"/>
              <a:t>2. Complete the following entries in the model as a table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B080F8-A929-4AE9-45B2-AF69FBC0F434}"/>
                  </a:ext>
                </a:extLst>
              </p:cNvPr>
              <p:cNvSpPr txBox="1"/>
              <p:nvPr/>
            </p:nvSpPr>
            <p:spPr>
              <a:xfrm>
                <a:off x="650537" y="6275158"/>
                <a:ext cx="3090825" cy="323165"/>
              </a:xfrm>
              <a:prstGeom prst="rect">
                <a:avLst/>
              </a:prstGeom>
              <a:noFill/>
            </p:spPr>
            <p:txBody>
              <a:bodyPr wrap="square" rtlCol="0">
                <a:spAutoFit/>
              </a:bodyPr>
              <a:lstStyle/>
              <a:p>
                <a:r>
                  <a:rPr lang="en-US" sz="1500" dirty="0"/>
                  <a:t>State representation: </a:t>
                </a:r>
                <a14:m>
                  <m:oMath xmlns:m="http://schemas.openxmlformats.org/officeDocument/2006/math">
                    <m:r>
                      <a:rPr lang="en-US" sz="1500" b="0" i="1" smtClean="0">
                        <a:latin typeface="Cambria Math" panose="02040503050406030204" pitchFamily="18" charset="0"/>
                      </a:rPr>
                      <m:t>(</m:t>
                    </m:r>
                    <m:r>
                      <a:rPr lang="en-US" sz="1500" b="0" i="1" smtClean="0">
                        <a:latin typeface="Cambria Math" panose="02040503050406030204" pitchFamily="18" charset="0"/>
                      </a:rPr>
                      <m:t>𝑥</m:t>
                    </m:r>
                    <m:r>
                      <a:rPr lang="en-US" sz="1500" b="0" i="1" smtClean="0">
                        <a:latin typeface="Cambria Math" panose="02040503050406030204" pitchFamily="18" charset="0"/>
                      </a:rPr>
                      <m:t>,</m:t>
                    </m:r>
                    <m:r>
                      <a:rPr lang="en-US" sz="1500" b="0" i="1" smtClean="0">
                        <a:latin typeface="Cambria Math" panose="02040503050406030204" pitchFamily="18" charset="0"/>
                      </a:rPr>
                      <m:t>𝑦</m:t>
                    </m:r>
                    <m:r>
                      <a:rPr lang="en-US" sz="1500" b="0" i="1" smtClean="0">
                        <a:latin typeface="Cambria Math" panose="02040503050406030204" pitchFamily="18" charset="0"/>
                      </a:rPr>
                      <m:t>)</m:t>
                    </m:r>
                  </m:oMath>
                </a14:m>
                <a:endParaRPr lang="en-US" sz="1500" dirty="0"/>
              </a:p>
            </p:txBody>
          </p:sp>
        </mc:Choice>
        <mc:Fallback xmlns="">
          <p:sp>
            <p:nvSpPr>
              <p:cNvPr id="5" name="TextBox 4">
                <a:extLst>
                  <a:ext uri="{FF2B5EF4-FFF2-40B4-BE49-F238E27FC236}">
                    <a16:creationId xmlns:a16="http://schemas.microsoft.com/office/drawing/2014/main" id="{8CB080F8-A929-4AE9-45B2-AF69FBC0F434}"/>
                  </a:ext>
                </a:extLst>
              </p:cNvPr>
              <p:cNvSpPr txBox="1">
                <a:spLocks noRot="1" noChangeAspect="1" noMove="1" noResize="1" noEditPoints="1" noAdjustHandles="1" noChangeArrowheads="1" noChangeShapeType="1" noTextEdit="1"/>
              </p:cNvSpPr>
              <p:nvPr/>
            </p:nvSpPr>
            <p:spPr>
              <a:xfrm>
                <a:off x="650537" y="6275158"/>
                <a:ext cx="3090825" cy="323165"/>
              </a:xfrm>
              <a:prstGeom prst="rect">
                <a:avLst/>
              </a:prstGeom>
              <a:blipFill>
                <a:blip r:embed="rId4"/>
                <a:stretch>
                  <a:fillRect l="-789" t="-1887" b="-22642"/>
                </a:stretch>
              </a:blipFill>
            </p:spPr>
            <p:txBody>
              <a:bodyPr/>
              <a:lstStyle/>
              <a:p>
                <a:r>
                  <a:rPr lang="en-US">
                    <a:noFill/>
                  </a:rPr>
                  <a:t> </a:t>
                </a:r>
              </a:p>
            </p:txBody>
          </p:sp>
        </mc:Fallback>
      </mc:AlternateContent>
    </p:spTree>
    <p:extLst>
      <p:ext uri="{BB962C8B-B14F-4D97-AF65-F5344CB8AC3E}">
        <p14:creationId xmlns:p14="http://schemas.microsoft.com/office/powerpoint/2010/main" val="281027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24BFBF-6E19-59D3-0D1A-136E4AD7683C}"/>
              </a:ext>
            </a:extLst>
          </p:cNvPr>
          <p:cNvSpPr>
            <a:spLocks noGrp="1"/>
          </p:cNvSpPr>
          <p:nvPr>
            <p:ph type="title"/>
          </p:nvPr>
        </p:nvSpPr>
        <p:spPr/>
        <p:txBody>
          <a:bodyPr/>
          <a:lstStyle/>
          <a:p>
            <a:r>
              <a:rPr lang="en-US" dirty="0"/>
              <a:t>Rewards and Returns</a:t>
            </a:r>
          </a:p>
        </p:txBody>
      </p:sp>
      <p:sp>
        <p:nvSpPr>
          <p:cNvPr id="5" name="Text Placeholder 4">
            <a:extLst>
              <a:ext uri="{FF2B5EF4-FFF2-40B4-BE49-F238E27FC236}">
                <a16:creationId xmlns:a16="http://schemas.microsoft.com/office/drawing/2014/main" id="{946B216F-0469-6822-680D-A1A696DE2B68}"/>
              </a:ext>
            </a:extLst>
          </p:cNvPr>
          <p:cNvSpPr>
            <a:spLocks noGrp="1"/>
          </p:cNvSpPr>
          <p:nvPr>
            <p:ph type="body" idx="1"/>
          </p:nvPr>
        </p:nvSpPr>
        <p:spPr/>
        <p:txBody>
          <a:bodyPr/>
          <a:lstStyle/>
          <a:p>
            <a:r>
              <a:rPr lang="en-US" dirty="0"/>
              <a:t>What is the agent’s goal?</a:t>
            </a:r>
          </a:p>
        </p:txBody>
      </p:sp>
    </p:spTree>
    <p:extLst>
      <p:ext uri="{BB962C8B-B14F-4D97-AF65-F5344CB8AC3E}">
        <p14:creationId xmlns:p14="http://schemas.microsoft.com/office/powerpoint/2010/main" val="278029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4433-C8B5-8AE9-127E-A4B30383B71D}"/>
              </a:ext>
            </a:extLst>
          </p:cNvPr>
          <p:cNvSpPr>
            <a:spLocks noGrp="1"/>
          </p:cNvSpPr>
          <p:nvPr>
            <p:ph type="title"/>
          </p:nvPr>
        </p:nvSpPr>
        <p:spPr/>
        <p:txBody>
          <a:bodyPr/>
          <a:lstStyle/>
          <a:p>
            <a:r>
              <a:rPr lang="en-US" dirty="0"/>
              <a:t>Reward Signals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49A3AA-6707-1111-4463-410B353C95B6}"/>
                  </a:ext>
                </a:extLst>
              </p:cNvPr>
              <p:cNvSpPr>
                <a:spLocks noGrp="1"/>
              </p:cNvSpPr>
              <p:nvPr>
                <p:ph idx="1"/>
              </p:nvPr>
            </p:nvSpPr>
            <p:spPr/>
            <p:txBody>
              <a:bodyPr>
                <a:normAutofit fontScale="85000" lnSpcReduction="20000"/>
              </a:bodyPr>
              <a:lstStyle/>
              <a:p>
                <a:r>
                  <a:rPr lang="en-US" dirty="0"/>
                  <a:t>The reward signal gives the agent feedback on how well it is doing. </a:t>
                </a:r>
              </a:p>
              <a:p>
                <a:endParaRPr lang="en-US" dirty="0"/>
              </a:p>
              <a:p>
                <a:r>
                  <a:rPr lang="en-US" dirty="0"/>
                  <a:t>The reward signal at time </a:t>
                </a:r>
                <a14:m>
                  <m:oMath xmlns:m="http://schemas.openxmlformats.org/officeDocument/2006/math">
                    <m:r>
                      <a:rPr lang="en-US" i="1" dirty="0" smtClean="0">
                        <a:latin typeface="Cambria Math" panose="02040503050406030204" pitchFamily="18" charset="0"/>
                      </a:rPr>
                      <m:t>𝑡</m:t>
                    </m:r>
                  </m:oMath>
                </a14:m>
                <a:r>
                  <a:rPr lang="en-US" dirty="0"/>
                  <a:t> is a single number from a finite set: </a:t>
                </a:r>
                <a:br>
                  <a:rPr lang="en-US" dirty="0"/>
                </a:br>
                <a:br>
                  <a:rPr lang="en-US" dirty="0"/>
                </a:b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𝑅</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ℛ</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ℝ</m:t>
                    </m:r>
                    <m:r>
                      <a:rPr lang="en-US" i="1" dirty="0">
                        <a:latin typeface="Cambria Math" panose="02040503050406030204" pitchFamily="18" charset="0"/>
                      </a:rPr>
                      <m:t> </m:t>
                    </m:r>
                  </m:oMath>
                </a14:m>
                <a:endParaRPr lang="en-US" dirty="0"/>
              </a:p>
              <a:p>
                <a:endParaRPr lang="en-US" dirty="0"/>
              </a:p>
              <a:p>
                <a:r>
                  <a:rPr lang="en-US" dirty="0"/>
                  <a:t>Rewards communicate </a:t>
                </a:r>
              </a:p>
              <a:p>
                <a:pPr lvl="1"/>
                <a:r>
                  <a:rPr lang="en-US" b="1" dirty="0"/>
                  <a:t>What</a:t>
                </a:r>
                <a:r>
                  <a:rPr lang="en-US" dirty="0"/>
                  <a:t> the agent needs to achieve, and</a:t>
                </a:r>
              </a:p>
              <a:p>
                <a:pPr lvl="1"/>
                <a:r>
                  <a:rPr lang="en-US" b="1" dirty="0"/>
                  <a:t>not how </a:t>
                </a:r>
                <a:r>
                  <a:rPr lang="en-US" dirty="0"/>
                  <a:t>to do it. That is what the agent should learn!</a:t>
                </a:r>
              </a:p>
              <a:p>
                <a:pPr lvl="1"/>
                <a:endParaRPr lang="en-US" dirty="0"/>
              </a:p>
              <a:p>
                <a:r>
                  <a:rPr lang="en-US" dirty="0"/>
                  <a:t>Options</a:t>
                </a:r>
              </a:p>
              <a:p>
                <a:pPr lvl="1"/>
                <a:r>
                  <a:rPr lang="en-US" dirty="0"/>
                  <a:t>Only provide a reward when the agent finishes the task. This is very clear, but delayed rewards may make learning more difficult. </a:t>
                </a:r>
              </a:p>
              <a:p>
                <a:pPr lvl="1"/>
                <a:r>
                  <a:rPr lang="en-US" b="1" dirty="0"/>
                  <a:t>Reward shaping</a:t>
                </a:r>
                <a:r>
                  <a:rPr lang="en-US" dirty="0"/>
                  <a:t>: Providing intermediate rewards for partial task completion can improve learning, but may lead to issues like reward hacking.</a:t>
                </a:r>
              </a:p>
            </p:txBody>
          </p:sp>
        </mc:Choice>
        <mc:Fallback xmlns="">
          <p:sp>
            <p:nvSpPr>
              <p:cNvPr id="3" name="Content Placeholder 2">
                <a:extLst>
                  <a:ext uri="{FF2B5EF4-FFF2-40B4-BE49-F238E27FC236}">
                    <a16:creationId xmlns:a16="http://schemas.microsoft.com/office/drawing/2014/main" id="{0049A3AA-6707-1111-4463-410B353C95B6}"/>
                  </a:ext>
                </a:extLst>
              </p:cNvPr>
              <p:cNvSpPr>
                <a:spLocks noGrp="1" noRot="1" noChangeAspect="1" noMove="1" noResize="1" noEditPoints="1" noAdjustHandles="1" noChangeArrowheads="1" noChangeShapeType="1" noTextEdit="1"/>
              </p:cNvSpPr>
              <p:nvPr>
                <p:ph idx="1"/>
              </p:nvPr>
            </p:nvSpPr>
            <p:spPr>
              <a:blipFill>
                <a:blip r:embed="rId2"/>
                <a:stretch>
                  <a:fillRect l="-812" t="-2806"/>
                </a:stretch>
              </a:blipFill>
            </p:spPr>
            <p:txBody>
              <a:bodyPr/>
              <a:lstStyle/>
              <a:p>
                <a:r>
                  <a:rPr lang="en-US">
                    <a:noFill/>
                  </a:rPr>
                  <a:t> </a:t>
                </a:r>
              </a:p>
            </p:txBody>
          </p:sp>
        </mc:Fallback>
      </mc:AlternateContent>
    </p:spTree>
    <p:extLst>
      <p:ext uri="{BB962C8B-B14F-4D97-AF65-F5344CB8AC3E}">
        <p14:creationId xmlns:p14="http://schemas.microsoft.com/office/powerpoint/2010/main" val="23674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70B3-AB17-A9A5-0AE1-997588EC909F}"/>
              </a:ext>
            </a:extLst>
          </p:cNvPr>
          <p:cNvSpPr>
            <a:spLocks noGrp="1"/>
          </p:cNvSpPr>
          <p:nvPr>
            <p:ph type="title"/>
          </p:nvPr>
        </p:nvSpPr>
        <p:spPr/>
        <p:txBody>
          <a:bodyPr/>
          <a:lstStyle/>
          <a:p>
            <a:r>
              <a:rPr lang="en-US" dirty="0"/>
              <a:t>Return and Episodes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651E1F-61E6-FD16-0A38-58F680A5615D}"/>
                  </a:ext>
                </a:extLst>
              </p:cNvPr>
              <p:cNvSpPr>
                <a:spLocks noGrp="1"/>
              </p:cNvSpPr>
              <p:nvPr>
                <p:ph idx="1"/>
              </p:nvPr>
            </p:nvSpPr>
            <p:spPr/>
            <p:txBody>
              <a:bodyPr>
                <a:normAutofit fontScale="77500" lnSpcReduction="20000"/>
              </a:bodyPr>
              <a:lstStyle/>
              <a:p>
                <a:r>
                  <a:rPr lang="en-US" dirty="0"/>
                  <a:t>The agent’s objective is to maximize the return of an episode.</a:t>
                </a:r>
              </a:p>
              <a:p>
                <a:r>
                  <a:rPr lang="en-US" dirty="0"/>
                  <a:t>The return is defined as</a:t>
                </a:r>
                <a:br>
                  <a:rPr lang="en-US" dirty="0"/>
                </a:br>
                <a:br>
                  <a:rPr lang="en-US" b="0" i="1" dirty="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+1 </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+2 </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+3 </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𝑇</m:t>
                        </m:r>
                      </m:sub>
                    </m:sSub>
                  </m:oMath>
                </a14:m>
                <a:br>
                  <a:rPr lang="en-US" dirty="0"/>
                </a:br>
                <a:br>
                  <a:rPr lang="en-US" dirty="0"/>
                </a:br>
                <a:r>
                  <a:rPr lang="en-US" dirty="0"/>
                  <a:t>where </a:t>
                </a:r>
                <a14:m>
                  <m:oMath xmlns:m="http://schemas.openxmlformats.org/officeDocument/2006/math">
                    <m:r>
                      <a:rPr lang="en-US" i="1" dirty="0" smtClean="0">
                        <a:latin typeface="Cambria Math" panose="02040503050406030204" pitchFamily="18" charset="0"/>
                      </a:rPr>
                      <m:t>𝑇</m:t>
                    </m:r>
                  </m:oMath>
                </a14:m>
                <a:r>
                  <a:rPr lang="en-US" dirty="0"/>
                  <a:t> is the final step in the episode.</a:t>
                </a:r>
              </a:p>
              <a:p>
                <a:endParaRPr lang="en-US" dirty="0"/>
              </a:p>
              <a:p>
                <a:r>
                  <a:rPr lang="en-US" dirty="0"/>
                  <a:t>Episodic task: </a:t>
                </a:r>
              </a:p>
              <a:p>
                <a:pPr lvl="1"/>
                <a:r>
                  <a:rPr lang="en-US" dirty="0"/>
                  <a:t>Episodes end with a terminal state at time T.</a:t>
                </a:r>
              </a:p>
              <a:p>
                <a:pPr lvl="1"/>
                <a:r>
                  <a:rPr lang="en-US" dirty="0"/>
                  <a:t>Typically followed by a reset for the next episode.</a:t>
                </a:r>
              </a:p>
              <a:p>
                <a:pPr lvl="1"/>
                <a:endParaRPr lang="en-US" dirty="0"/>
              </a:p>
              <a:p>
                <a:r>
                  <a:rPr lang="en-US" dirty="0"/>
                  <a:t>Continuing task:</a:t>
                </a:r>
              </a:p>
              <a:p>
                <a:pPr lvl="1"/>
                <a:r>
                  <a:rPr lang="en-US" dirty="0"/>
                  <a:t>Has no episodes! </a:t>
                </a:r>
                <a14:m>
                  <m:oMath xmlns:m="http://schemas.openxmlformats.org/officeDocument/2006/math">
                    <m:r>
                      <a:rPr lang="en-US" i="1" dirty="0" smtClean="0">
                        <a:latin typeface="Cambria Math" panose="02040503050406030204" pitchFamily="18" charset="0"/>
                      </a:rPr>
                      <m:t>𝑇</m:t>
                    </m:r>
                    <m:r>
                      <a:rPr lang="en-US" i="1" dirty="0">
                        <a:latin typeface="Cambria Math" panose="02040503050406030204" pitchFamily="18" charset="0"/>
                      </a:rPr>
                      <m:t>=</m:t>
                    </m:r>
                    <m:r>
                      <a:rPr lang="en-US" b="0" i="1" dirty="0" smtClean="0">
                        <a:latin typeface="Cambria Math" panose="02040503050406030204" pitchFamily="18" charset="0"/>
                      </a:rPr>
                      <m:t>∞</m:t>
                    </m:r>
                  </m:oMath>
                </a14:m>
                <a:endParaRPr lang="en-US" dirty="0"/>
              </a:p>
              <a:p>
                <a:endParaRPr lang="en-US" dirty="0"/>
              </a:p>
              <a:p>
                <a:r>
                  <a:rPr lang="en-US" b="1" dirty="0"/>
                  <a:t>Note</a:t>
                </a:r>
                <a:r>
                  <a:rPr lang="en-US" dirty="0"/>
                  <a:t>: An episodic task can be modeled as a continuing task with all rewards after </a:t>
                </a:r>
                <a14:m>
                  <m:oMath xmlns:m="http://schemas.openxmlformats.org/officeDocument/2006/math">
                    <m:r>
                      <a:rPr lang="en-US" b="0" i="1" smtClean="0">
                        <a:latin typeface="Cambria Math" panose="02040503050406030204" pitchFamily="18" charset="0"/>
                      </a:rPr>
                      <m:t>𝑇</m:t>
                    </m:r>
                  </m:oMath>
                </a14:m>
                <a:r>
                  <a:rPr lang="en-US" dirty="0"/>
                  <a:t> set to 0. Typically, the state reached a time </a:t>
                </a:r>
                <a14:m>
                  <m:oMath xmlns:m="http://schemas.openxmlformats.org/officeDocument/2006/math">
                    <m:r>
                      <a:rPr lang="en-US" b="0" i="1" smtClean="0">
                        <a:latin typeface="Cambria Math" panose="02040503050406030204" pitchFamily="18" charset="0"/>
                      </a:rPr>
                      <m:t>𝑇</m:t>
                    </m:r>
                  </m:oMath>
                </a14:m>
                <a:r>
                  <a:rPr lang="en-US" dirty="0"/>
                  <a:t> is modeled as an absorbing </a:t>
                </a:r>
                <a:r>
                  <a:rPr lang="en-US"/>
                  <a:t>state.</a:t>
                </a:r>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9651E1F-61E6-FD16-0A38-58F680A5615D}"/>
                  </a:ext>
                </a:extLst>
              </p:cNvPr>
              <p:cNvSpPr>
                <a:spLocks noGrp="1" noRot="1" noChangeAspect="1" noMove="1" noResize="1" noEditPoints="1" noAdjustHandles="1" noChangeArrowheads="1" noChangeShapeType="1" noTextEdit="1"/>
              </p:cNvSpPr>
              <p:nvPr>
                <p:ph idx="1"/>
              </p:nvPr>
            </p:nvSpPr>
            <p:spPr>
              <a:blipFill>
                <a:blip r:embed="rId2"/>
                <a:stretch>
                  <a:fillRect l="-696" t="-2551" b="-2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813E8AE9-2257-E414-2B39-1DA0F611BF5F}"/>
                  </a:ext>
                </a:extLst>
              </p:cNvPr>
              <p:cNvSpPr/>
              <p:nvPr/>
            </p:nvSpPr>
            <p:spPr>
              <a:xfrm>
                <a:off x="9921766" y="1734207"/>
                <a:ext cx="1534510" cy="1240221"/>
              </a:xfrm>
              <a:prstGeom prst="wedgeRoundRectCallout">
                <a:avLst>
                  <a:gd name="adj1" fmla="val -140696"/>
                  <a:gd name="adj2" fmla="val 2012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We use </a:t>
                </a:r>
                <a14:m>
                  <m:oMath xmlns:m="http://schemas.openxmlformats.org/officeDocument/2006/math">
                    <m:r>
                      <a:rPr lang="en-US" sz="1600" b="0" i="1" smtClean="0">
                        <a:latin typeface="Cambria Math" panose="02040503050406030204" pitchFamily="18" charset="0"/>
                      </a:rPr>
                      <m:t>𝐺</m:t>
                    </m:r>
                  </m:oMath>
                </a14:m>
                <a:r>
                  <a:rPr lang="en-US" sz="1600" dirty="0"/>
                  <a:t> so the return is not confused with rewards.</a:t>
                </a:r>
              </a:p>
            </p:txBody>
          </p:sp>
        </mc:Choice>
        <mc:Fallback xmlns="">
          <p:sp>
            <p:nvSpPr>
              <p:cNvPr id="4" name="Speech Bubble: Rectangle with Corners Rounded 3">
                <a:extLst>
                  <a:ext uri="{FF2B5EF4-FFF2-40B4-BE49-F238E27FC236}">
                    <a16:creationId xmlns:a16="http://schemas.microsoft.com/office/drawing/2014/main" id="{813E8AE9-2257-E414-2B39-1DA0F611BF5F}"/>
                  </a:ext>
                </a:extLst>
              </p:cNvPr>
              <p:cNvSpPr>
                <a:spLocks noRot="1" noChangeAspect="1" noMove="1" noResize="1" noEditPoints="1" noAdjustHandles="1" noChangeArrowheads="1" noChangeShapeType="1" noTextEdit="1"/>
              </p:cNvSpPr>
              <p:nvPr/>
            </p:nvSpPr>
            <p:spPr>
              <a:xfrm>
                <a:off x="9921766" y="1734207"/>
                <a:ext cx="1534510" cy="1240221"/>
              </a:xfrm>
              <a:prstGeom prst="wedgeRoundRectCallout">
                <a:avLst>
                  <a:gd name="adj1" fmla="val -140696"/>
                  <a:gd name="adj2" fmla="val 20127"/>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46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0AA0-AA1B-ACC4-4FCF-58DB528028CD}"/>
              </a:ext>
            </a:extLst>
          </p:cNvPr>
          <p:cNvSpPr>
            <a:spLocks noGrp="1"/>
          </p:cNvSpPr>
          <p:nvPr>
            <p:ph type="title"/>
          </p:nvPr>
        </p:nvSpPr>
        <p:spPr/>
        <p:txBody>
          <a:bodyPr/>
          <a:lstStyle/>
          <a:p>
            <a:r>
              <a:rPr lang="en-US" dirty="0"/>
              <a:t>Reward Discounting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1F70E3-F602-7A9E-773C-3408AFD1FBC3}"/>
                  </a:ext>
                </a:extLst>
              </p:cNvPr>
              <p:cNvSpPr>
                <a:spLocks noGrp="1"/>
              </p:cNvSpPr>
              <p:nvPr>
                <p:ph idx="1"/>
              </p:nvPr>
            </p:nvSpPr>
            <p:spPr/>
            <p:txBody>
              <a:bodyPr>
                <a:normAutofit fontScale="62500" lnSpcReduction="20000"/>
              </a:bodyPr>
              <a:lstStyle/>
              <a:p>
                <a:r>
                  <a:rPr lang="en-US" dirty="0"/>
                  <a:t>Discounting is often used when rewards now are more important then rewards later. Continuing tasks always use discounting.</a:t>
                </a:r>
                <a:br>
                  <a:rPr lang="en-US" dirty="0"/>
                </a:br>
                <a:br>
                  <a:rPr lang="en-US" i="1" dirty="0">
                    <a:latin typeface="Cambria Math" panose="02040503050406030204" pitchFamily="18" charset="0"/>
                  </a:rPr>
                </a:b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+1 </m:t>
                        </m:r>
                      </m:sub>
                    </m:sSub>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+2 </m:t>
                        </m:r>
                      </m:sub>
                    </m:sSub>
                    <m:r>
                      <a:rPr lang="en-US" i="1">
                        <a:latin typeface="Cambria Math" panose="02040503050406030204" pitchFamily="18" charset="0"/>
                      </a:rPr>
                      <m:t>+</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2</m:t>
                            </m:r>
                          </m:sup>
                        </m:sSup>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+3 </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e>
                    </m:nary>
                  </m:oMath>
                </a14:m>
                <a:br>
                  <a:rPr lang="en-US" dirty="0"/>
                </a:br>
                <a:br>
                  <a:rPr lang="en-US" dirty="0"/>
                </a:br>
                <a:r>
                  <a:rPr lang="en-US" dirty="0"/>
                  <a:t>where </a:t>
                </a:r>
                <a14:m>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𝛾</m:t>
                    </m:r>
                    <m:r>
                      <a:rPr lang="en-US" b="0" i="1" smtClean="0">
                        <a:latin typeface="Cambria Math" panose="02040503050406030204" pitchFamily="18" charset="0"/>
                      </a:rPr>
                      <m:t>&lt;</m:t>
                    </m:r>
                    <m:r>
                      <a:rPr lang="en-US" i="1">
                        <a:latin typeface="Cambria Math" panose="02040503050406030204" pitchFamily="18" charset="0"/>
                      </a:rPr>
                      <m:t>1</m:t>
                    </m:r>
                  </m:oMath>
                </a14:m>
                <a:r>
                  <a:rPr lang="en-US" dirty="0"/>
                  <a:t> is the discount factor.</a:t>
                </a:r>
              </a:p>
              <a:p>
                <a:endParaRPr lang="en-US" dirty="0"/>
              </a:p>
              <a:p>
                <a:r>
                  <a:rPr lang="en-US" dirty="0"/>
                  <a:t>Properties:</a:t>
                </a:r>
              </a:p>
              <a:p>
                <a:pPr lvl="1"/>
                <a:r>
                  <a:rPr lang="en-US" dirty="0"/>
                  <a:t>Discounting guarantees a finite sum for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𝐺</m:t>
                        </m:r>
                      </m:e>
                      <m:sub>
                        <m:r>
                          <a:rPr lang="en-US" i="1" dirty="0">
                            <a:latin typeface="Cambria Math" panose="02040503050406030204" pitchFamily="18" charset="0"/>
                          </a:rPr>
                          <m:t>𝑡</m:t>
                        </m:r>
                      </m:sub>
                    </m:sSub>
                  </m:oMath>
                </a14:m>
                <a:r>
                  <a:rPr lang="en-US" dirty="0"/>
                  <a:t> if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𝑘</m:t>
                            </m:r>
                          </m:sub>
                        </m:sSub>
                      </m:e>
                    </m:d>
                  </m:oMath>
                </a14:m>
                <a:r>
                  <a:rPr lang="en-US" dirty="0"/>
                  <a:t> is bounded for continuing tasks</a:t>
                </a:r>
              </a:p>
              <a:p>
                <a:pPr lvl="1"/>
                <a:r>
                  <a:rPr lang="en-US" dirty="0"/>
                  <a:t>“myopic” agents use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=0</m:t>
                    </m:r>
                  </m:oMath>
                </a14:m>
                <a:r>
                  <a:rPr lang="en-US" dirty="0"/>
                  <a:t> and only maximizes immediate rewards. </a:t>
                </a:r>
              </a:p>
              <a:p>
                <a:pPr lvl="1"/>
                <a:r>
                  <a:rPr lang="en-US" dirty="0"/>
                  <a:t>Larger </a:t>
                </a:r>
                <a14:m>
                  <m:oMath xmlns:m="http://schemas.openxmlformats.org/officeDocument/2006/math">
                    <m:r>
                      <a:rPr lang="en-US" i="1">
                        <a:latin typeface="Cambria Math" panose="02040503050406030204" pitchFamily="18" charset="0"/>
                      </a:rPr>
                      <m:t>𝛾</m:t>
                    </m:r>
                  </m:oMath>
                </a14:m>
                <a:r>
                  <a:rPr lang="en-US" dirty="0"/>
                  <a:t> make the agent more farsighted.</a:t>
                </a:r>
              </a:p>
              <a:p>
                <a:endParaRPr lang="en-US" dirty="0"/>
              </a:p>
              <a:p>
                <a:r>
                  <a:rPr lang="en-US" dirty="0"/>
                  <a:t>Return is recursive:</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m:rPr>
                          <m:aln/>
                        </m:rP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+1 </m:t>
                          </m:r>
                        </m:sub>
                      </m:sSub>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+2 </m:t>
                          </m:r>
                        </m:sub>
                      </m:sSub>
                      <m:r>
                        <a:rPr lang="en-US" i="1">
                          <a:latin typeface="Cambria Math" panose="02040503050406030204" pitchFamily="18" charset="0"/>
                        </a:rPr>
                        <m:t>+</m:t>
                      </m:r>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2</m:t>
                              </m:r>
                            </m:sup>
                          </m:sSup>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+3 </m:t>
                          </m:r>
                        </m:sub>
                      </m:sSub>
                      <m:r>
                        <a:rPr lang="en-US" i="1">
                          <a:latin typeface="Cambria Math" panose="02040503050406030204" pitchFamily="18" charset="0"/>
                        </a:rPr>
                        <m:t>+…</m:t>
                      </m:r>
                    </m:oMath>
                    <m:oMath xmlns:m="http://schemas.openxmlformats.org/officeDocument/2006/math">
                      <m:r>
                        <m:rPr>
                          <m:aln/>
                        </m:rP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r>
                        <a:rPr lang="en-US" i="1">
                          <a:latin typeface="Cambria Math" panose="02040503050406030204" pitchFamily="18" charset="0"/>
                        </a:rPr>
                        <m:t>𝛾</m:t>
                      </m:r>
                      <m:r>
                        <a:rPr lang="en-U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+3</m:t>
                              </m:r>
                            </m:sub>
                          </m:sSub>
                          <m:r>
                            <a:rPr lang="en-US" i="1">
                              <a:latin typeface="Cambria Math" panose="02040503050406030204" pitchFamily="18" charset="0"/>
                            </a:rPr>
                            <m:t>+…</m:t>
                          </m:r>
                        </m:e>
                      </m:d>
                    </m:oMath>
                    <m:oMath xmlns:m="http://schemas.openxmlformats.org/officeDocument/2006/math">
                      <m:r>
                        <m:rPr>
                          <m:aln/>
                        </m:rP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r>
                            <a:rPr lang="en-US" i="1">
                              <a:latin typeface="Cambria Math" panose="02040503050406030204" pitchFamily="18" charset="0"/>
                            </a:rPr>
                            <m:t>+1</m:t>
                          </m:r>
                        </m:sub>
                      </m:sSub>
                    </m:oMath>
                  </m:oMathPara>
                </a14:m>
                <a:endParaRPr lang="en-US" dirty="0"/>
              </a:p>
            </p:txBody>
          </p:sp>
        </mc:Choice>
        <mc:Fallback xmlns="">
          <p:sp>
            <p:nvSpPr>
              <p:cNvPr id="3" name="Content Placeholder 2">
                <a:extLst>
                  <a:ext uri="{FF2B5EF4-FFF2-40B4-BE49-F238E27FC236}">
                    <a16:creationId xmlns:a16="http://schemas.microsoft.com/office/drawing/2014/main" id="{5D1F70E3-F602-7A9E-773C-3408AFD1FBC3}"/>
                  </a:ext>
                </a:extLst>
              </p:cNvPr>
              <p:cNvSpPr>
                <a:spLocks noGrp="1" noRot="1" noChangeAspect="1" noMove="1" noResize="1" noEditPoints="1" noAdjustHandles="1" noChangeArrowheads="1" noChangeShapeType="1" noTextEdit="1"/>
              </p:cNvSpPr>
              <p:nvPr>
                <p:ph idx="1"/>
              </p:nvPr>
            </p:nvSpPr>
            <p:spPr>
              <a:blipFill>
                <a:blip r:embed="rId2"/>
                <a:stretch>
                  <a:fillRect l="-406" t="-9949"/>
                </a:stretch>
              </a:blipFill>
            </p:spPr>
            <p:txBody>
              <a:bodyPr/>
              <a:lstStyle/>
              <a:p>
                <a:r>
                  <a:rPr lang="en-US">
                    <a:noFill/>
                  </a:rPr>
                  <a:t> </a:t>
                </a:r>
              </a:p>
            </p:txBody>
          </p:sp>
        </mc:Fallback>
      </mc:AlternateContent>
    </p:spTree>
    <p:extLst>
      <p:ext uri="{BB962C8B-B14F-4D97-AF65-F5344CB8AC3E}">
        <p14:creationId xmlns:p14="http://schemas.microsoft.com/office/powerpoint/2010/main" val="3380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0A5C30-B2E3-CF0C-3282-0F7BEBC71539}"/>
              </a:ext>
            </a:extLst>
          </p:cNvPr>
          <p:cNvSpPr>
            <a:spLocks noGrp="1"/>
          </p:cNvSpPr>
          <p:nvPr>
            <p:ph type="title"/>
          </p:nvPr>
        </p:nvSpPr>
        <p:spPr/>
        <p:txBody>
          <a:bodyPr/>
          <a:lstStyle/>
          <a:p>
            <a:r>
              <a:rPr lang="en-US" dirty="0"/>
              <a:t>Policy and Value Functions</a:t>
            </a:r>
          </a:p>
        </p:txBody>
      </p:sp>
      <p:sp>
        <p:nvSpPr>
          <p:cNvPr id="5" name="Text Placeholder 4">
            <a:extLst>
              <a:ext uri="{FF2B5EF4-FFF2-40B4-BE49-F238E27FC236}">
                <a16:creationId xmlns:a16="http://schemas.microsoft.com/office/drawing/2014/main" id="{E90A31E0-E93A-DBB4-45CB-E1DB1D2E6393}"/>
              </a:ext>
            </a:extLst>
          </p:cNvPr>
          <p:cNvSpPr>
            <a:spLocks noGrp="1"/>
          </p:cNvSpPr>
          <p:nvPr>
            <p:ph type="body" idx="1"/>
          </p:nvPr>
        </p:nvSpPr>
        <p:spPr/>
        <p:txBody>
          <a:bodyPr/>
          <a:lstStyle/>
          <a:p>
            <a:r>
              <a:rPr lang="en-US" dirty="0"/>
              <a:t>How should an agent act?</a:t>
            </a:r>
          </a:p>
        </p:txBody>
      </p:sp>
    </p:spTree>
    <p:extLst>
      <p:ext uri="{BB962C8B-B14F-4D97-AF65-F5344CB8AC3E}">
        <p14:creationId xmlns:p14="http://schemas.microsoft.com/office/powerpoint/2010/main" val="394908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290B-A6B0-71A9-D7E0-C0CAFC7EF172}"/>
              </a:ext>
            </a:extLst>
          </p:cNvPr>
          <p:cNvSpPr>
            <a:spLocks noGrp="1"/>
          </p:cNvSpPr>
          <p:nvPr>
            <p:ph type="title"/>
          </p:nvPr>
        </p:nvSpPr>
        <p:spPr>
          <a:xfrm>
            <a:off x="838200" y="323986"/>
            <a:ext cx="10515600" cy="759072"/>
          </a:xfrm>
        </p:spPr>
        <p:txBody>
          <a:bodyPr/>
          <a:lstStyle/>
          <a:p>
            <a:r>
              <a:rPr lang="en-US" dirty="0"/>
              <a:t>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2C4500-9370-2F16-784C-433251C54077}"/>
                  </a:ext>
                </a:extLst>
              </p:cNvPr>
              <p:cNvSpPr>
                <a:spLocks noGrp="1"/>
              </p:cNvSpPr>
              <p:nvPr>
                <p:ph idx="1"/>
              </p:nvPr>
            </p:nvSpPr>
            <p:spPr>
              <a:xfrm>
                <a:off x="838200" y="1374845"/>
                <a:ext cx="6904220" cy="4779633"/>
              </a:xfrm>
            </p:spPr>
            <p:txBody>
              <a:bodyPr>
                <a:normAutofit/>
              </a:bodyPr>
              <a:lstStyle/>
              <a:p>
                <a:endParaRPr lang="en-US" sz="2000" dirty="0"/>
              </a:p>
              <a:p>
                <a:pPr marL="0" indent="0">
                  <a:buNone/>
                </a:pPr>
                <a:r>
                  <a:rPr lang="en-US" sz="2000" dirty="0"/>
                  <a:t>A (Stochastic) </a:t>
                </a:r>
                <a:r>
                  <a:rPr lang="en-US" sz="2000" b="1" dirty="0"/>
                  <a:t>Policy</a:t>
                </a:r>
                <a:r>
                  <a:rPr lang="en-US" sz="2000" dirty="0"/>
                  <a:t>: a mapping from states to probabilities of selecting each possible action.</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m:oMathPara>
                </a14:m>
                <a:endParaRPr lang="en-US" sz="2000" dirty="0"/>
              </a:p>
              <a:p>
                <a:endParaRPr lang="en-US" sz="2000" dirty="0"/>
              </a:p>
              <a:p>
                <a:r>
                  <a:rPr lang="en-US" sz="2000" dirty="0"/>
                  <a:t>Following policy </a:t>
                </a:r>
                <a14:m>
                  <m:oMath xmlns:m="http://schemas.openxmlformats.org/officeDocument/2006/math">
                    <m:r>
                      <a:rPr lang="en-US" sz="2000" b="0" i="1" smtClean="0">
                        <a:latin typeface="Cambria Math" panose="02040503050406030204" pitchFamily="18" charset="0"/>
                      </a:rPr>
                      <m:t>𝜋</m:t>
                    </m:r>
                  </m:oMath>
                </a14:m>
                <a:r>
                  <a:rPr lang="en-US" sz="2000" dirty="0"/>
                  <a:t> at time </a:t>
                </a:r>
                <a14:m>
                  <m:oMath xmlns:m="http://schemas.openxmlformats.org/officeDocument/2006/math">
                    <m:r>
                      <a:rPr lang="en-US" sz="2000" b="0" i="1" smtClean="0">
                        <a:latin typeface="Cambria Math" panose="02040503050406030204" pitchFamily="18" charset="0"/>
                      </a:rPr>
                      <m:t>𝑡</m:t>
                    </m:r>
                  </m:oMath>
                </a14:m>
                <a:r>
                  <a:rPr lang="en-US" sz="2000" dirty="0"/>
                  <a:t> means to chose action </a:t>
                </a:r>
                <a14:m>
                  <m:oMath xmlns:m="http://schemas.openxmlformats.org/officeDocument/2006/math">
                    <m:r>
                      <a:rPr lang="en-US" sz="2000" i="1" dirty="0" smtClean="0">
                        <a:latin typeface="Cambria Math" panose="02040503050406030204" pitchFamily="18" charset="0"/>
                      </a:rPr>
                      <m:t>𝑎</m:t>
                    </m:r>
                  </m:oMath>
                </a14:m>
                <a:r>
                  <a:rPr lang="en-US" sz="2000" dirty="0"/>
                  <a:t> in state </a:t>
                </a:r>
                <a14:m>
                  <m:oMath xmlns:m="http://schemas.openxmlformats.org/officeDocument/2006/math">
                    <m:r>
                      <a:rPr lang="en-US" sz="2000" i="1" dirty="0" smtClean="0">
                        <a:latin typeface="Cambria Math" panose="02040503050406030204" pitchFamily="18" charset="0"/>
                      </a:rPr>
                      <m:t>𝑠</m:t>
                    </m:r>
                  </m:oMath>
                </a14:m>
                <a:r>
                  <a:rPr lang="en-US" sz="2000" dirty="0"/>
                  <a:t> with probability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endParaRPr lang="en-US" sz="2000" dirty="0"/>
              </a:p>
              <a:p>
                <a:pPr marL="0" indent="0">
                  <a:buNone/>
                </a:pPr>
                <a:endParaRPr lang="en-US" sz="2000" dirty="0"/>
              </a:p>
              <a:p>
                <a:pPr marL="0" indent="0">
                  <a:buNone/>
                </a:pPr>
                <a:r>
                  <a:rPr lang="en-US" sz="2000" b="1" dirty="0"/>
                  <a:t>Soft policies</a:t>
                </a:r>
                <a:endParaRPr lang="en-US" sz="2000" dirty="0"/>
              </a:p>
              <a:p>
                <a:r>
                  <a:rPr lang="en-US" sz="2000" dirty="0"/>
                  <a:t>A stochastic policy is soft if all </a:t>
                </a:r>
                <a14:m>
                  <m:oMath xmlns:m="http://schemas.openxmlformats.org/officeDocument/2006/math">
                    <m:r>
                      <a:rPr lang="en-US" sz="2000" b="0" i="1">
                        <a:latin typeface="Cambria Math" panose="02040503050406030204" pitchFamily="18" charset="0"/>
                      </a:rPr>
                      <m:t>𝜋</m:t>
                    </m:r>
                    <m:d>
                      <m:dPr>
                        <m:ctrlPr>
                          <a:rPr lang="en-US" sz="2000" b="0" i="1">
                            <a:latin typeface="Cambria Math" panose="02040503050406030204" pitchFamily="18" charset="0"/>
                          </a:rPr>
                        </m:ctrlPr>
                      </m:dPr>
                      <m:e>
                        <m:r>
                          <a:rPr lang="en-US" sz="2000" b="0" i="1">
                            <a:latin typeface="Cambria Math" panose="02040503050406030204" pitchFamily="18" charset="0"/>
                          </a:rPr>
                          <m:t>𝑎</m:t>
                        </m:r>
                      </m:e>
                      <m:e>
                        <m:r>
                          <a:rPr lang="en-US" sz="2000" b="0" i="1">
                            <a:latin typeface="Cambria Math" panose="02040503050406030204" pitchFamily="18" charset="0"/>
                          </a:rPr>
                          <m:t>𝑠</m:t>
                        </m:r>
                      </m:e>
                    </m:d>
                    <m:r>
                      <a:rPr lang="en-US" sz="2000" b="0" i="0" smtClean="0">
                        <a:latin typeface="Cambria Math" panose="02040503050406030204" pitchFamily="18" charset="0"/>
                      </a:rPr>
                      <m:t>&gt;0</m:t>
                    </m:r>
                  </m:oMath>
                </a14:m>
                <a:r>
                  <a:rPr lang="en-US" sz="2000" dirty="0"/>
                  <a:t>.</a:t>
                </a:r>
                <a:br>
                  <a:rPr lang="en-US" sz="2000" dirty="0"/>
                </a:br>
                <a:r>
                  <a:rPr lang="en-US" sz="2000" dirty="0"/>
                  <a:t>I.e., the policy will eventually try all actions.</a:t>
                </a:r>
              </a:p>
              <a:p>
                <a:endParaRPr lang="en-US" sz="2000" dirty="0"/>
              </a:p>
              <a:p>
                <a:endParaRPr lang="en-US" sz="2000" dirty="0"/>
              </a:p>
            </p:txBody>
          </p:sp>
        </mc:Choice>
        <mc:Fallback xmlns="">
          <p:sp>
            <p:nvSpPr>
              <p:cNvPr id="3" name="Content Placeholder 2">
                <a:extLst>
                  <a:ext uri="{FF2B5EF4-FFF2-40B4-BE49-F238E27FC236}">
                    <a16:creationId xmlns:a16="http://schemas.microsoft.com/office/drawing/2014/main" id="{492C4500-9370-2F16-784C-433251C54077}"/>
                  </a:ext>
                </a:extLst>
              </p:cNvPr>
              <p:cNvSpPr>
                <a:spLocks noGrp="1" noRot="1" noChangeAspect="1" noMove="1" noResize="1" noEditPoints="1" noAdjustHandles="1" noChangeArrowheads="1" noChangeShapeType="1" noTextEdit="1"/>
              </p:cNvSpPr>
              <p:nvPr>
                <p:ph idx="1"/>
              </p:nvPr>
            </p:nvSpPr>
            <p:spPr>
              <a:xfrm>
                <a:off x="838200" y="1374845"/>
                <a:ext cx="6904220" cy="4779633"/>
              </a:xfrm>
              <a:blipFill>
                <a:blip r:embed="rId2"/>
                <a:stretch>
                  <a:fillRect l="-9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DBFDA96-7B05-3947-744F-551E1799A188}"/>
                  </a:ext>
                </a:extLst>
              </p:cNvPr>
              <p:cNvSpPr txBox="1"/>
              <p:nvPr/>
            </p:nvSpPr>
            <p:spPr>
              <a:xfrm>
                <a:off x="8671124" y="1447362"/>
                <a:ext cx="2602993" cy="954107"/>
              </a:xfrm>
              <a:prstGeom prst="rect">
                <a:avLst/>
              </a:prstGeom>
              <a:noFill/>
            </p:spPr>
            <p:txBody>
              <a:bodyPr wrap="square" rtlCol="0">
                <a:spAutoFit/>
              </a:bodyPr>
              <a:lstStyle/>
              <a:p>
                <a:pPr algn="ctr"/>
                <a:r>
                  <a:rPr lang="en-US" b="1" dirty="0"/>
                  <a:t>Stochastic Policy </a:t>
                </a:r>
                <a:br>
                  <a:rPr lang="en-US" b="1" dirty="0"/>
                </a:br>
                <a:r>
                  <a:rPr lang="en-US" b="1" dirty="0"/>
                  <a:t>as a Table: </a:t>
                </a:r>
                <a14:m>
                  <m:oMath xmlns:m="http://schemas.openxmlformats.org/officeDocument/2006/math">
                    <m:r>
                      <a:rPr lang="en-US" b="1" i="1">
                        <a:latin typeface="Cambria Math" panose="02040503050406030204" pitchFamily="18" charset="0"/>
                      </a:rPr>
                      <m:t>𝝅</m:t>
                    </m:r>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𝒔</m:t>
                    </m:r>
                    <m:r>
                      <a:rPr lang="en-US" b="1" i="1">
                        <a:latin typeface="Cambria Math" panose="02040503050406030204" pitchFamily="18" charset="0"/>
                      </a:rPr>
                      <m:t>)</m:t>
                    </m:r>
                  </m:oMath>
                </a14:m>
                <a:endParaRPr lang="en-US" b="1" dirty="0"/>
              </a:p>
              <a:p>
                <a:pPr algn="ctr"/>
                <a:endParaRPr lang="en-US" dirty="0"/>
              </a:p>
            </p:txBody>
          </p:sp>
        </mc:Choice>
        <mc:Fallback xmlns="">
          <p:sp>
            <p:nvSpPr>
              <p:cNvPr id="13" name="TextBox 12">
                <a:extLst>
                  <a:ext uri="{FF2B5EF4-FFF2-40B4-BE49-F238E27FC236}">
                    <a16:creationId xmlns:a16="http://schemas.microsoft.com/office/drawing/2014/main" id="{7DBFDA96-7B05-3947-744F-551E1799A188}"/>
                  </a:ext>
                </a:extLst>
              </p:cNvPr>
              <p:cNvSpPr txBox="1">
                <a:spLocks noRot="1" noChangeAspect="1" noMove="1" noResize="1" noEditPoints="1" noAdjustHandles="1" noChangeArrowheads="1" noChangeShapeType="1" noTextEdit="1"/>
              </p:cNvSpPr>
              <p:nvPr/>
            </p:nvSpPr>
            <p:spPr>
              <a:xfrm>
                <a:off x="8671124" y="1447362"/>
                <a:ext cx="2602993" cy="954107"/>
              </a:xfrm>
              <a:prstGeom prst="rect">
                <a:avLst/>
              </a:prstGeom>
              <a:blipFill>
                <a:blip r:embed="rId4"/>
                <a:stretch>
                  <a:fillRect t="-2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89ECD244-464B-8B0E-7562-4411FF0D07B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13552539"/>
                  </p:ext>
                </p:extLst>
              </p:nvPr>
            </p:nvGraphicFramePr>
            <p:xfrm>
              <a:off x="8489083" y="2213647"/>
              <a:ext cx="2967074" cy="1483360"/>
            </p:xfrm>
            <a:graphic>
              <a:graphicData uri="http://schemas.openxmlformats.org/drawingml/2006/table">
                <a:tbl>
                  <a:tblPr firstRow="1" bandRow="1">
                    <a:tableStyleId>{93296810-A885-4BE3-A3E7-6D5BEEA58F35}</a:tableStyleId>
                  </a:tblPr>
                  <a:tblGrid>
                    <a:gridCol w="547141">
                      <a:extLst>
                        <a:ext uri="{9D8B030D-6E8A-4147-A177-3AD203B41FA5}">
                          <a16:colId xmlns:a16="http://schemas.microsoft.com/office/drawing/2014/main" val="3711460689"/>
                        </a:ext>
                      </a:extLst>
                    </a:gridCol>
                    <a:gridCol w="505015">
                      <a:extLst>
                        <a:ext uri="{9D8B030D-6E8A-4147-A177-3AD203B41FA5}">
                          <a16:colId xmlns:a16="http://schemas.microsoft.com/office/drawing/2014/main" val="2080107700"/>
                        </a:ext>
                      </a:extLst>
                    </a:gridCol>
                    <a:gridCol w="637082">
                      <a:extLst>
                        <a:ext uri="{9D8B030D-6E8A-4147-A177-3AD203B41FA5}">
                          <a16:colId xmlns:a16="http://schemas.microsoft.com/office/drawing/2014/main" val="2654648091"/>
                        </a:ext>
                      </a:extLst>
                    </a:gridCol>
                    <a:gridCol w="697043">
                      <a:extLst>
                        <a:ext uri="{9D8B030D-6E8A-4147-A177-3AD203B41FA5}">
                          <a16:colId xmlns:a16="http://schemas.microsoft.com/office/drawing/2014/main" val="1830746805"/>
                        </a:ext>
                      </a:extLst>
                    </a:gridCol>
                    <a:gridCol w="580793">
                      <a:extLst>
                        <a:ext uri="{9D8B030D-6E8A-4147-A177-3AD203B41FA5}">
                          <a16:colId xmlns:a16="http://schemas.microsoft.com/office/drawing/2014/main" val="99139394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dirty="0" smtClean="0">
                                    <a:latin typeface="Cambria Math" panose="02040503050406030204" pitchFamily="18" charset="0"/>
                                  </a:rPr>
                                  <m:t>𝑠</m:t>
                                </m:r>
                              </m:oMath>
                            </m:oMathPara>
                          </a14:m>
                          <a:endParaRPr lang="en-US" sz="1400" dirty="0"/>
                        </a:p>
                      </a:txBody>
                      <a:tcPr/>
                    </a:tc>
                    <a:tc>
                      <a:txBody>
                        <a:bodyPr/>
                        <a:lstStyle/>
                        <a:p>
                          <a:r>
                            <a:rPr lang="en-US" sz="1400" dirty="0"/>
                            <a:t>up</a:t>
                          </a:r>
                        </a:p>
                      </a:txBody>
                      <a:tcPr/>
                    </a:tc>
                    <a:tc>
                      <a:txBody>
                        <a:bodyPr/>
                        <a:lstStyle/>
                        <a:p>
                          <a:r>
                            <a:rPr lang="en-US" sz="1400" dirty="0"/>
                            <a:t>right</a:t>
                          </a:r>
                        </a:p>
                      </a:txBody>
                      <a:tcPr/>
                    </a:tc>
                    <a:tc>
                      <a:txBody>
                        <a:bodyPr/>
                        <a:lstStyle/>
                        <a:p>
                          <a:r>
                            <a:rPr lang="en-US" sz="1400" dirty="0"/>
                            <a:t>down</a:t>
                          </a:r>
                        </a:p>
                      </a:txBody>
                      <a:tcPr/>
                    </a:tc>
                    <a:tc>
                      <a:txBody>
                        <a:bodyPr/>
                        <a:lstStyle/>
                        <a:p>
                          <a:r>
                            <a:rPr lang="en-US" sz="1400" dirty="0"/>
                            <a:t>left</a:t>
                          </a:r>
                        </a:p>
                      </a:txBody>
                      <a:tcPr/>
                    </a:tc>
                    <a:extLst>
                      <a:ext uri="{0D108BD9-81ED-4DB2-BD59-A6C34878D82A}">
                        <a16:rowId xmlns:a16="http://schemas.microsoft.com/office/drawing/2014/main" val="2008869826"/>
                      </a:ext>
                    </a:extLst>
                  </a:tr>
                  <a:tr h="370840">
                    <a:tc>
                      <a:txBody>
                        <a:bodyPr/>
                        <a:lstStyle/>
                        <a:p>
                          <a:r>
                            <a:rPr lang="en-US" sz="1400" i="0" dirty="0">
                              <a:latin typeface="+mj-lt"/>
                            </a:rPr>
                            <a:t>(1,1)</a:t>
                          </a:r>
                        </a:p>
                      </a:txBody>
                      <a:tcPr/>
                    </a:tc>
                    <a:tc>
                      <a:txBody>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0.6</m:t>
                                </m:r>
                              </m:oMath>
                            </m:oMathPara>
                          </a14:m>
                          <a:endParaRPr/>
                        </a:p>
                      </a:txBody>
                      <a:tcPr/>
                    </a:tc>
                    <a:tc>
                      <a:txBody>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0.1</m:t>
                                </m:r>
                              </m:oMath>
                            </m:oMathPara>
                          </a14:m>
                          <a:endParaRPr/>
                        </a:p>
                      </a:txBody>
                      <a:tcPr/>
                    </a:tc>
                    <a:tc>
                      <a:txBody>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0.1</m:t>
                                </m:r>
                              </m:oMath>
                            </m:oMathPara>
                          </a14:m>
                          <a:endParaRPr/>
                        </a:p>
                      </a:txBody>
                      <a:tcPr/>
                    </a:tc>
                    <a:tc>
                      <a:txBody>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0.1</m:t>
                                </m:r>
                              </m:oMath>
                            </m:oMathPara>
                          </a14:m>
                          <a:endParaRPr/>
                        </a:p>
                      </a:txBody>
                      <a:tcPr/>
                    </a:tc>
                    <a:extLst>
                      <a:ext uri="{0D108BD9-81ED-4DB2-BD59-A6C34878D82A}">
                        <a16:rowId xmlns:a16="http://schemas.microsoft.com/office/drawing/2014/main" val="524805492"/>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Choice>
        <mc:Fallback xmlns="">
          <p:graphicFrame>
            <p:nvGraphicFramePr>
              <p:cNvPr id="14" name="Table 13">
                <a:extLst>
                  <a:ext uri="{FF2B5EF4-FFF2-40B4-BE49-F238E27FC236}">
                    <a16:creationId xmlns:a16="http://schemas.microsoft.com/office/drawing/2014/main" id="{89ECD244-464B-8B0E-7562-4411FF0D07B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13552539"/>
                  </p:ext>
                </p:extLst>
              </p:nvPr>
            </p:nvGraphicFramePr>
            <p:xfrm>
              <a:off x="8489083" y="2213647"/>
              <a:ext cx="2967074" cy="1483360"/>
            </p:xfrm>
            <a:graphic>
              <a:graphicData uri="http://schemas.openxmlformats.org/drawingml/2006/table">
                <a:tbl>
                  <a:tblPr firstRow="1" bandRow="1">
                    <a:tableStyleId>{93296810-A885-4BE3-A3E7-6D5BEEA58F35}</a:tableStyleId>
                  </a:tblPr>
                  <a:tblGrid>
                    <a:gridCol w="547141">
                      <a:extLst>
                        <a:ext uri="{9D8B030D-6E8A-4147-A177-3AD203B41FA5}">
                          <a16:colId xmlns:a16="http://schemas.microsoft.com/office/drawing/2014/main" val="3711460689"/>
                        </a:ext>
                      </a:extLst>
                    </a:gridCol>
                    <a:gridCol w="505015">
                      <a:extLst>
                        <a:ext uri="{9D8B030D-6E8A-4147-A177-3AD203B41FA5}">
                          <a16:colId xmlns:a16="http://schemas.microsoft.com/office/drawing/2014/main" val="2080107700"/>
                        </a:ext>
                      </a:extLst>
                    </a:gridCol>
                    <a:gridCol w="637082">
                      <a:extLst>
                        <a:ext uri="{9D8B030D-6E8A-4147-A177-3AD203B41FA5}">
                          <a16:colId xmlns:a16="http://schemas.microsoft.com/office/drawing/2014/main" val="2654648091"/>
                        </a:ext>
                      </a:extLst>
                    </a:gridCol>
                    <a:gridCol w="697043">
                      <a:extLst>
                        <a:ext uri="{9D8B030D-6E8A-4147-A177-3AD203B41FA5}">
                          <a16:colId xmlns:a16="http://schemas.microsoft.com/office/drawing/2014/main" val="1830746805"/>
                        </a:ext>
                      </a:extLst>
                    </a:gridCol>
                    <a:gridCol w="580793">
                      <a:extLst>
                        <a:ext uri="{9D8B030D-6E8A-4147-A177-3AD203B41FA5}">
                          <a16:colId xmlns:a16="http://schemas.microsoft.com/office/drawing/2014/main" val="991393940"/>
                        </a:ext>
                      </a:extLst>
                    </a:gridCol>
                  </a:tblGrid>
                  <a:tr h="370840">
                    <a:tc>
                      <a:txBody>
                        <a:bodyPr/>
                        <a:lstStyle/>
                        <a:p>
                          <a:endParaRPr lang="en-US"/>
                        </a:p>
                      </a:txBody>
                      <a:tcPr>
                        <a:blipFill>
                          <a:blip r:embed="rId5"/>
                          <a:stretch>
                            <a:fillRect l="-1111" t="-3279" r="-446667" b="-303279"/>
                          </a:stretch>
                        </a:blipFill>
                      </a:tcPr>
                    </a:tc>
                    <a:tc>
                      <a:txBody>
                        <a:bodyPr/>
                        <a:lstStyle/>
                        <a:p>
                          <a:r>
                            <a:rPr lang="en-US" sz="1400" dirty="0"/>
                            <a:t>up</a:t>
                          </a:r>
                        </a:p>
                      </a:txBody>
                      <a:tcPr/>
                    </a:tc>
                    <a:tc>
                      <a:txBody>
                        <a:bodyPr/>
                        <a:lstStyle/>
                        <a:p>
                          <a:r>
                            <a:rPr lang="en-US" sz="1400" dirty="0"/>
                            <a:t>right</a:t>
                          </a:r>
                        </a:p>
                      </a:txBody>
                      <a:tcPr/>
                    </a:tc>
                    <a:tc>
                      <a:txBody>
                        <a:bodyPr/>
                        <a:lstStyle/>
                        <a:p>
                          <a:r>
                            <a:rPr lang="en-US" sz="1400" dirty="0"/>
                            <a:t>down</a:t>
                          </a:r>
                        </a:p>
                      </a:txBody>
                      <a:tcPr/>
                    </a:tc>
                    <a:tc>
                      <a:txBody>
                        <a:bodyPr/>
                        <a:lstStyle/>
                        <a:p>
                          <a:r>
                            <a:rPr lang="en-US" sz="1400" dirty="0"/>
                            <a:t>left</a:t>
                          </a:r>
                        </a:p>
                      </a:txBody>
                      <a:tcPr/>
                    </a:tc>
                    <a:extLst>
                      <a:ext uri="{0D108BD9-81ED-4DB2-BD59-A6C34878D82A}">
                        <a16:rowId xmlns:a16="http://schemas.microsoft.com/office/drawing/2014/main" val="2008869826"/>
                      </a:ext>
                    </a:extLst>
                  </a:tr>
                  <a:tr h="370840">
                    <a:tc>
                      <a:txBody>
                        <a:bodyPr/>
                        <a:lstStyle/>
                        <a:p>
                          <a:r>
                            <a:rPr lang="en-US" sz="1400" i="0" dirty="0">
                              <a:latin typeface="+mj-lt"/>
                            </a:rPr>
                            <a:t>(1,1)</a:t>
                          </a:r>
                        </a:p>
                      </a:txBody>
                      <a:tcPr/>
                    </a:tc>
                    <a:tc>
                      <a:txBody>
                        <a:bodyPr/>
                        <a:lstStyle/>
                        <a:p>
                          <a:endParaRPr lang="en-US"/>
                        </a:p>
                      </a:txBody>
                      <a:tcPr>
                        <a:blipFill>
                          <a:blip r:embed="rId5"/>
                          <a:stretch>
                            <a:fillRect l="-109639" t="-103279" r="-384337" b="-203279"/>
                          </a:stretch>
                        </a:blipFill>
                      </a:tcPr>
                    </a:tc>
                    <a:tc>
                      <a:txBody>
                        <a:bodyPr/>
                        <a:lstStyle/>
                        <a:p>
                          <a:endParaRPr lang="en-US"/>
                        </a:p>
                      </a:txBody>
                      <a:tcPr>
                        <a:blipFill>
                          <a:blip r:embed="rId5"/>
                          <a:stretch>
                            <a:fillRect l="-165714" t="-103279" r="-203810" b="-203279"/>
                          </a:stretch>
                        </a:blipFill>
                      </a:tcPr>
                    </a:tc>
                    <a:tc>
                      <a:txBody>
                        <a:bodyPr/>
                        <a:lstStyle/>
                        <a:p>
                          <a:endParaRPr lang="en-US"/>
                        </a:p>
                      </a:txBody>
                      <a:tcPr>
                        <a:blipFill>
                          <a:blip r:embed="rId5"/>
                          <a:stretch>
                            <a:fillRect l="-244737" t="-103279" r="-87719" b="-203279"/>
                          </a:stretch>
                        </a:blipFill>
                      </a:tcPr>
                    </a:tc>
                    <a:tc>
                      <a:txBody>
                        <a:bodyPr/>
                        <a:lstStyle/>
                        <a:p>
                          <a:endParaRPr lang="en-US"/>
                        </a:p>
                      </a:txBody>
                      <a:tcPr>
                        <a:blipFill>
                          <a:blip r:embed="rId5"/>
                          <a:stretch>
                            <a:fillRect l="-409375" t="-103279" r="-4167" b="-203279"/>
                          </a:stretch>
                        </a:blipFill>
                      </a:tcPr>
                    </a:tc>
                    <a:extLst>
                      <a:ext uri="{0D108BD9-81ED-4DB2-BD59-A6C34878D82A}">
                        <a16:rowId xmlns:a16="http://schemas.microsoft.com/office/drawing/2014/main" val="524805492"/>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Fallback>
      </mc:AlternateContent>
    </p:spTree>
    <p:extLst>
      <p:ext uri="{BB962C8B-B14F-4D97-AF65-F5344CB8AC3E}">
        <p14:creationId xmlns:p14="http://schemas.microsoft.com/office/powerpoint/2010/main" val="16563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3287-59A6-2318-7EA1-A727C0F4E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B47FA-0757-1949-4E7A-F26F8AC3D365}"/>
              </a:ext>
            </a:extLst>
          </p:cNvPr>
          <p:cNvSpPr>
            <a:spLocks noGrp="1"/>
          </p:cNvSpPr>
          <p:nvPr>
            <p:ph type="title"/>
          </p:nvPr>
        </p:nvSpPr>
        <p:spPr>
          <a:xfrm>
            <a:off x="838200" y="323986"/>
            <a:ext cx="10515600" cy="759072"/>
          </a:xfrm>
        </p:spPr>
        <p:txBody>
          <a:bodyPr/>
          <a:lstStyle/>
          <a:p>
            <a:r>
              <a:rPr lang="en-US" dirty="0"/>
              <a:t>Deterministic 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9CE022-179C-D81C-7A3B-7978B7819719}"/>
                  </a:ext>
                </a:extLst>
              </p:cNvPr>
              <p:cNvSpPr>
                <a:spLocks noGrp="1"/>
              </p:cNvSpPr>
              <p:nvPr>
                <p:ph idx="1"/>
              </p:nvPr>
            </p:nvSpPr>
            <p:spPr>
              <a:xfrm>
                <a:off x="838200" y="1374845"/>
                <a:ext cx="6904220" cy="4779633"/>
              </a:xfrm>
            </p:spPr>
            <p:txBody>
              <a:bodyPr>
                <a:normAutofit/>
              </a:bodyPr>
              <a:lstStyle/>
              <a:p>
                <a:pPr marL="0" indent="0">
                  <a:buNone/>
                </a:pPr>
                <a:r>
                  <a:rPr lang="en-US" sz="2000" b="1" dirty="0"/>
                  <a:t>Deterministic policy</a:t>
                </a:r>
                <a:r>
                  <a:rPr lang="en-US" sz="2000" dirty="0"/>
                  <a:t>: Prescribes for each state a single action.</a:t>
                </a:r>
              </a:p>
              <a:p>
                <a:pPr marL="0" indent="0">
                  <a:buNone/>
                </a:pPr>
                <a:br>
                  <a:rPr lang="en-US" sz="2000" dirty="0"/>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𝜋</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e>
                      </m:d>
                    </m:oMath>
                  </m:oMathPara>
                </a14:m>
                <a:endParaRPr lang="en-US" sz="2000" dirty="0"/>
              </a:p>
              <a:p>
                <a:endParaRPr lang="en-US" sz="2000" dirty="0"/>
              </a:p>
              <a:p>
                <a:r>
                  <a:rPr lang="en-US" sz="2000" dirty="0"/>
                  <a:t>This just means we have a stochastic policy that has a probability of 1 for exactly one action.</a:t>
                </a:r>
              </a:p>
              <a:p>
                <a:endParaRPr lang="en-US" sz="2000" dirty="0"/>
              </a:p>
              <a:p>
                <a:r>
                  <a:rPr lang="en-US" sz="2000" b="1" dirty="0"/>
                  <a:t>Important guarantee</a:t>
                </a:r>
                <a:r>
                  <a:rPr lang="en-US" sz="2000" dirty="0"/>
                  <a:t>: Finite MDPs always have an optimal deterministic policy. </a:t>
                </a:r>
              </a:p>
              <a:p>
                <a:r>
                  <a:rPr lang="en-US" sz="2000" b="1" dirty="0"/>
                  <a:t>Intuitive reason</a:t>
                </a:r>
                <a:r>
                  <a:rPr lang="en-US" sz="2000" dirty="0"/>
                  <a:t>: If there is a best action given all we know (i.e., we know the current state), then there is no point in choosing a suboptimal action.</a:t>
                </a:r>
              </a:p>
            </p:txBody>
          </p:sp>
        </mc:Choice>
        <mc:Fallback xmlns="">
          <p:sp>
            <p:nvSpPr>
              <p:cNvPr id="3" name="Content Placeholder 2">
                <a:extLst>
                  <a:ext uri="{FF2B5EF4-FFF2-40B4-BE49-F238E27FC236}">
                    <a16:creationId xmlns:a16="http://schemas.microsoft.com/office/drawing/2014/main" id="{039CE022-179C-D81C-7A3B-7978B7819719}"/>
                  </a:ext>
                </a:extLst>
              </p:cNvPr>
              <p:cNvSpPr>
                <a:spLocks noGrp="1" noRot="1" noChangeAspect="1" noMove="1" noResize="1" noEditPoints="1" noAdjustHandles="1" noChangeArrowheads="1" noChangeShapeType="1" noTextEdit="1"/>
              </p:cNvSpPr>
              <p:nvPr>
                <p:ph idx="1"/>
              </p:nvPr>
            </p:nvSpPr>
            <p:spPr>
              <a:xfrm>
                <a:off x="838200" y="1374845"/>
                <a:ext cx="6904220" cy="4779633"/>
              </a:xfrm>
              <a:blipFill>
                <a:blip r:embed="rId2"/>
                <a:stretch>
                  <a:fillRect l="-972" t="-1276" r="-265"/>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EE14321-95B0-ED7B-97D7-7F5173F92C37}"/>
              </a:ext>
            </a:extLst>
          </p:cNvPr>
          <p:cNvSpPr txBox="1"/>
          <p:nvPr/>
        </p:nvSpPr>
        <p:spPr>
          <a:xfrm>
            <a:off x="8710113" y="1061943"/>
            <a:ext cx="2602993" cy="646331"/>
          </a:xfrm>
          <a:prstGeom prst="rect">
            <a:avLst/>
          </a:prstGeom>
          <a:noFill/>
        </p:spPr>
        <p:txBody>
          <a:bodyPr wrap="square" rtlCol="0">
            <a:spAutoFit/>
          </a:bodyPr>
          <a:lstStyle/>
          <a:p>
            <a:pPr algn="ctr"/>
            <a:r>
              <a:rPr lang="en-US" b="1" dirty="0"/>
              <a:t>Deterministic Policy </a:t>
            </a:r>
            <a:br>
              <a:rPr lang="en-US" b="1" dirty="0"/>
            </a:br>
            <a:r>
              <a:rPr lang="en-US" b="1" dirty="0"/>
              <a:t>as a Table</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E1B044DD-9822-6803-772C-3C4A0D8EB2C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031247"/>
                  </p:ext>
                </p:extLst>
              </p:nvPr>
            </p:nvGraphicFramePr>
            <p:xfrm>
              <a:off x="9044391" y="1712868"/>
              <a:ext cx="1934437" cy="1483360"/>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3711460689"/>
                        </a:ext>
                      </a:extLst>
                    </a:gridCol>
                    <a:gridCol w="1401037">
                      <a:extLst>
                        <a:ext uri="{9D8B030D-6E8A-4147-A177-3AD203B41FA5}">
                          <a16:colId xmlns:a16="http://schemas.microsoft.com/office/drawing/2014/main" val="20801077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dirty="0" smtClean="0">
                                    <a:latin typeface="Cambria Math" panose="02040503050406030204" pitchFamily="18" charset="0"/>
                                  </a:rPr>
                                  <m:t>𝑠</m:t>
                                </m:r>
                              </m:oMath>
                            </m:oMathPara>
                          </a14:m>
                          <a:endParaRPr lang="en-US" sz="1400" dirty="0"/>
                        </a:p>
                      </a:txBody>
                      <a:tcPr/>
                    </a:tc>
                    <a:tc>
                      <a:txBody>
                        <a:bodyPr/>
                        <a:lstStyle/>
                        <a:p>
                          <a:r>
                            <a:rPr lang="en-US" sz="1400" b="1" dirty="0"/>
                            <a:t>Action </a:t>
                          </a:r>
                          <a14:m>
                            <m:oMath xmlns:m="http://schemas.openxmlformats.org/officeDocument/2006/math">
                              <m:r>
                                <a:rPr lang="en-US" sz="1400" i="1" smtClean="0">
                                  <a:latin typeface="Cambria Math" panose="02040503050406030204" pitchFamily="18" charset="0"/>
                                </a:rPr>
                                <m:t>𝜋</m:t>
                              </m:r>
                              <m:d>
                                <m:dPr>
                                  <m:ctrlPr>
                                    <a:rPr lang="en-US" sz="1400" i="1">
                                      <a:latin typeface="Cambria Math" panose="02040503050406030204" pitchFamily="18" charset="0"/>
                                    </a:rPr>
                                  </m:ctrlPr>
                                </m:dPr>
                                <m:e>
                                  <m:r>
                                    <a:rPr lang="en-US" sz="1400" i="1">
                                      <a:latin typeface="Cambria Math" panose="02040503050406030204" pitchFamily="18" charset="0"/>
                                    </a:rPr>
                                    <m:t>𝑠</m:t>
                                  </m:r>
                                </m:e>
                              </m:d>
                            </m:oMath>
                          </a14:m>
                          <a:endParaRPr lang="en-US" sz="1400" dirty="0"/>
                        </a:p>
                      </a:txBody>
                      <a:tcPr/>
                    </a:tc>
                    <a:extLst>
                      <a:ext uri="{0D108BD9-81ED-4DB2-BD59-A6C34878D82A}">
                        <a16:rowId xmlns:a16="http://schemas.microsoft.com/office/drawing/2014/main" val="2008869826"/>
                      </a:ext>
                    </a:extLst>
                  </a:tr>
                  <a:tr h="370840">
                    <a:tc>
                      <a:txBody>
                        <a:bodyPr/>
                        <a:lstStyle/>
                        <a:p>
                          <a:r>
                            <a:rPr lang="en-US" sz="1400" dirty="0"/>
                            <a:t>(1,1)</a:t>
                          </a:r>
                        </a:p>
                      </a:txBody>
                      <a:tcPr/>
                    </a:tc>
                    <a:tc>
                      <a:txBody>
                        <a:bodyPr/>
                        <a:lstStyle/>
                        <a:p>
                          <a:r>
                            <a:rPr lang="en-US" sz="1400" dirty="0"/>
                            <a:t>up</a:t>
                          </a:r>
                        </a:p>
                      </a:txBody>
                      <a:tcPr/>
                    </a:tc>
                    <a:extLst>
                      <a:ext uri="{0D108BD9-81ED-4DB2-BD59-A6C34878D82A}">
                        <a16:rowId xmlns:a16="http://schemas.microsoft.com/office/drawing/2014/main" val="524805492"/>
                      </a:ext>
                    </a:extLst>
                  </a:tr>
                  <a:tr h="370840">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Choice>
        <mc:Fallback xmlns="">
          <p:graphicFrame>
            <p:nvGraphicFramePr>
              <p:cNvPr id="12" name="Table 11">
                <a:extLst>
                  <a:ext uri="{FF2B5EF4-FFF2-40B4-BE49-F238E27FC236}">
                    <a16:creationId xmlns:a16="http://schemas.microsoft.com/office/drawing/2014/main" id="{E1B044DD-9822-6803-772C-3C4A0D8EB2CE}"/>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031247"/>
                  </p:ext>
                </p:extLst>
              </p:nvPr>
            </p:nvGraphicFramePr>
            <p:xfrm>
              <a:off x="9044391" y="1712868"/>
              <a:ext cx="1934437" cy="1483360"/>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3711460689"/>
                        </a:ext>
                      </a:extLst>
                    </a:gridCol>
                    <a:gridCol w="1401037">
                      <a:extLst>
                        <a:ext uri="{9D8B030D-6E8A-4147-A177-3AD203B41FA5}">
                          <a16:colId xmlns:a16="http://schemas.microsoft.com/office/drawing/2014/main" val="2080107700"/>
                        </a:ext>
                      </a:extLst>
                    </a:gridCol>
                  </a:tblGrid>
                  <a:tr h="370840">
                    <a:tc>
                      <a:txBody>
                        <a:bodyPr/>
                        <a:lstStyle/>
                        <a:p>
                          <a:endParaRPr lang="en-US"/>
                        </a:p>
                      </a:txBody>
                      <a:tcPr>
                        <a:blipFill>
                          <a:blip r:embed="rId3"/>
                          <a:stretch>
                            <a:fillRect l="-1136" t="-1639" r="-267045" b="-304918"/>
                          </a:stretch>
                        </a:blipFill>
                      </a:tcPr>
                    </a:tc>
                    <a:tc>
                      <a:txBody>
                        <a:bodyPr/>
                        <a:lstStyle/>
                        <a:p>
                          <a:endParaRPr lang="en-US"/>
                        </a:p>
                      </a:txBody>
                      <a:tcPr>
                        <a:blipFill>
                          <a:blip r:embed="rId3"/>
                          <a:stretch>
                            <a:fillRect l="-38696" t="-1639" r="-2174" b="-304918"/>
                          </a:stretch>
                        </a:blipFill>
                      </a:tcPr>
                    </a:tc>
                    <a:extLst>
                      <a:ext uri="{0D108BD9-81ED-4DB2-BD59-A6C34878D82A}">
                        <a16:rowId xmlns:a16="http://schemas.microsoft.com/office/drawing/2014/main" val="2008869826"/>
                      </a:ext>
                    </a:extLst>
                  </a:tr>
                  <a:tr h="370840">
                    <a:tc>
                      <a:txBody>
                        <a:bodyPr/>
                        <a:lstStyle/>
                        <a:p>
                          <a:r>
                            <a:rPr lang="en-US" sz="1400" dirty="0"/>
                            <a:t>(1,1)</a:t>
                          </a:r>
                        </a:p>
                      </a:txBody>
                      <a:tcPr/>
                    </a:tc>
                    <a:tc>
                      <a:txBody>
                        <a:bodyPr/>
                        <a:lstStyle/>
                        <a:p>
                          <a:r>
                            <a:rPr lang="en-US" sz="1400" dirty="0"/>
                            <a:t>up</a:t>
                          </a:r>
                        </a:p>
                      </a:txBody>
                      <a:tcPr/>
                    </a:tc>
                    <a:extLst>
                      <a:ext uri="{0D108BD9-81ED-4DB2-BD59-A6C34878D82A}">
                        <a16:rowId xmlns:a16="http://schemas.microsoft.com/office/drawing/2014/main" val="524805492"/>
                      </a:ext>
                    </a:extLst>
                  </a:tr>
                  <a:tr h="370840">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34F7F5F-C365-FA82-C674-527FD3FEEA3F}"/>
                  </a:ext>
                </a:extLst>
              </p:cNvPr>
              <p:cNvSpPr txBox="1"/>
              <p:nvPr/>
            </p:nvSpPr>
            <p:spPr>
              <a:xfrm>
                <a:off x="8805347" y="3904833"/>
                <a:ext cx="2602993" cy="954107"/>
              </a:xfrm>
              <a:prstGeom prst="rect">
                <a:avLst/>
              </a:prstGeom>
              <a:noFill/>
            </p:spPr>
            <p:txBody>
              <a:bodyPr wrap="square" rtlCol="0">
                <a:spAutoFit/>
              </a:bodyPr>
              <a:lstStyle/>
              <a:p>
                <a:pPr algn="ctr"/>
                <a:r>
                  <a:rPr lang="en-US" b="1" dirty="0"/>
                  <a:t>Stochastic Policy </a:t>
                </a:r>
                <a:br>
                  <a:rPr lang="en-US" b="1" dirty="0"/>
                </a:br>
                <a:r>
                  <a:rPr lang="en-US" b="1" dirty="0"/>
                  <a:t>as a Table: </a:t>
                </a:r>
                <a14:m>
                  <m:oMath xmlns:m="http://schemas.openxmlformats.org/officeDocument/2006/math">
                    <m:r>
                      <a:rPr lang="en-US" b="1" i="1">
                        <a:latin typeface="Cambria Math" panose="02040503050406030204" pitchFamily="18" charset="0"/>
                      </a:rPr>
                      <m:t>𝝅</m:t>
                    </m:r>
                    <m:r>
                      <a:rPr lang="en-US" b="1" i="1">
                        <a:latin typeface="Cambria Math" panose="02040503050406030204" pitchFamily="18" charset="0"/>
                      </a:rPr>
                      <m:t>(</m:t>
                    </m:r>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𝒔</m:t>
                    </m:r>
                    <m:r>
                      <a:rPr lang="en-US" b="1" i="1">
                        <a:latin typeface="Cambria Math" panose="02040503050406030204" pitchFamily="18" charset="0"/>
                      </a:rPr>
                      <m:t>)</m:t>
                    </m:r>
                  </m:oMath>
                </a14:m>
                <a:endParaRPr lang="en-US" b="1" dirty="0"/>
              </a:p>
              <a:p>
                <a:pPr algn="ctr"/>
                <a:endParaRPr lang="en-US" dirty="0"/>
              </a:p>
            </p:txBody>
          </p:sp>
        </mc:Choice>
        <mc:Fallback xmlns="">
          <p:sp>
            <p:nvSpPr>
              <p:cNvPr id="13" name="TextBox 12">
                <a:extLst>
                  <a:ext uri="{FF2B5EF4-FFF2-40B4-BE49-F238E27FC236}">
                    <a16:creationId xmlns:a16="http://schemas.microsoft.com/office/drawing/2014/main" id="{034F7F5F-C365-FA82-C674-527FD3FEEA3F}"/>
                  </a:ext>
                </a:extLst>
              </p:cNvPr>
              <p:cNvSpPr txBox="1">
                <a:spLocks noRot="1" noChangeAspect="1" noMove="1" noResize="1" noEditPoints="1" noAdjustHandles="1" noChangeArrowheads="1" noChangeShapeType="1" noTextEdit="1"/>
              </p:cNvSpPr>
              <p:nvPr/>
            </p:nvSpPr>
            <p:spPr>
              <a:xfrm>
                <a:off x="8805347" y="3904833"/>
                <a:ext cx="2602993" cy="954107"/>
              </a:xfrm>
              <a:prstGeom prst="rect">
                <a:avLst/>
              </a:prstGeom>
              <a:blipFill>
                <a:blip r:embed="rId4"/>
                <a:stretch>
                  <a:fillRect t="-3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B0C27E28-F5F2-1228-2C82-4BC1196AD55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30763515"/>
                  </p:ext>
                </p:extLst>
              </p:nvPr>
            </p:nvGraphicFramePr>
            <p:xfrm>
              <a:off x="8623306" y="4671118"/>
              <a:ext cx="2967074" cy="1483360"/>
            </p:xfrm>
            <a:graphic>
              <a:graphicData uri="http://schemas.openxmlformats.org/drawingml/2006/table">
                <a:tbl>
                  <a:tblPr firstRow="1" bandRow="1">
                    <a:tableStyleId>{93296810-A885-4BE3-A3E7-6D5BEEA58F35}</a:tableStyleId>
                  </a:tblPr>
                  <a:tblGrid>
                    <a:gridCol w="547141">
                      <a:extLst>
                        <a:ext uri="{9D8B030D-6E8A-4147-A177-3AD203B41FA5}">
                          <a16:colId xmlns:a16="http://schemas.microsoft.com/office/drawing/2014/main" val="3711460689"/>
                        </a:ext>
                      </a:extLst>
                    </a:gridCol>
                    <a:gridCol w="505015">
                      <a:extLst>
                        <a:ext uri="{9D8B030D-6E8A-4147-A177-3AD203B41FA5}">
                          <a16:colId xmlns:a16="http://schemas.microsoft.com/office/drawing/2014/main" val="2080107700"/>
                        </a:ext>
                      </a:extLst>
                    </a:gridCol>
                    <a:gridCol w="637082">
                      <a:extLst>
                        <a:ext uri="{9D8B030D-6E8A-4147-A177-3AD203B41FA5}">
                          <a16:colId xmlns:a16="http://schemas.microsoft.com/office/drawing/2014/main" val="2654648091"/>
                        </a:ext>
                      </a:extLst>
                    </a:gridCol>
                    <a:gridCol w="697043">
                      <a:extLst>
                        <a:ext uri="{9D8B030D-6E8A-4147-A177-3AD203B41FA5}">
                          <a16:colId xmlns:a16="http://schemas.microsoft.com/office/drawing/2014/main" val="1830746805"/>
                        </a:ext>
                      </a:extLst>
                    </a:gridCol>
                    <a:gridCol w="580793">
                      <a:extLst>
                        <a:ext uri="{9D8B030D-6E8A-4147-A177-3AD203B41FA5}">
                          <a16:colId xmlns:a16="http://schemas.microsoft.com/office/drawing/2014/main" val="991393940"/>
                        </a:ext>
                      </a:extLst>
                    </a:gridCol>
                  </a:tblGrid>
                  <a:tr h="370840">
                    <a:tc>
                      <a:txBody>
                        <a:bodyPr/>
                        <a:lstStyle/>
                        <a:p>
                          <a:endParaRPr lang="en-US" sz="1400" dirty="0"/>
                        </a:p>
                      </a:txBody>
                      <a:tcPr/>
                    </a:tc>
                    <a:tc>
                      <a:txBody>
                        <a:bodyPr/>
                        <a:lstStyle/>
                        <a:p>
                          <a:r>
                            <a:rPr lang="en-US" sz="1400" dirty="0"/>
                            <a:t>up</a:t>
                          </a:r>
                        </a:p>
                      </a:txBody>
                      <a:tcPr/>
                    </a:tc>
                    <a:tc>
                      <a:txBody>
                        <a:bodyPr/>
                        <a:lstStyle/>
                        <a:p>
                          <a:r>
                            <a:rPr lang="en-US" sz="1400" dirty="0"/>
                            <a:t>right</a:t>
                          </a:r>
                        </a:p>
                      </a:txBody>
                      <a:tcPr/>
                    </a:tc>
                    <a:tc>
                      <a:txBody>
                        <a:bodyPr/>
                        <a:lstStyle/>
                        <a:p>
                          <a:r>
                            <a:rPr lang="en-US" sz="1400" dirty="0"/>
                            <a:t>down</a:t>
                          </a:r>
                        </a:p>
                      </a:txBody>
                      <a:tcPr/>
                    </a:tc>
                    <a:tc>
                      <a:txBody>
                        <a:bodyPr/>
                        <a:lstStyle/>
                        <a:p>
                          <a:r>
                            <a:rPr lang="en-US" sz="1400" dirty="0"/>
                            <a:t>left</a:t>
                          </a:r>
                        </a:p>
                      </a:txBody>
                      <a:tcPr/>
                    </a:tc>
                    <a:extLst>
                      <a:ext uri="{0D108BD9-81ED-4DB2-BD59-A6C34878D82A}">
                        <a16:rowId xmlns:a16="http://schemas.microsoft.com/office/drawing/2014/main" val="2008869826"/>
                      </a:ext>
                    </a:extLst>
                  </a:tr>
                  <a:tr h="370840">
                    <a:tc>
                      <a:txBody>
                        <a:bodyPr/>
                        <a:lstStyle/>
                        <a:p>
                          <a:r>
                            <a:rPr lang="en-US" sz="1400" i="0" dirty="0">
                              <a:latin typeface="+mj-lt"/>
                            </a:rPr>
                            <a:t>(1,1)</a:t>
                          </a:r>
                        </a:p>
                      </a:txBody>
                      <a:tcPr/>
                    </a:tc>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1</m:t>
                                </m:r>
                              </m:oMath>
                            </m:oMathPara>
                          </a14:m>
                          <a:endParaRPr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0</m:t>
                                </m:r>
                              </m:oMath>
                            </m:oMathPara>
                          </a14:m>
                          <a:endParaRPr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0</m:t>
                                </m:r>
                              </m:oMath>
                            </m:oMathPara>
                          </a14:m>
                          <a:endParaRPr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0</m:t>
                                </m:r>
                              </m:oMath>
                            </m:oMathPara>
                          </a14:m>
                          <a:endParaRPr dirty="0"/>
                        </a:p>
                      </a:txBody>
                      <a:tcPr/>
                    </a:tc>
                    <a:extLst>
                      <a:ext uri="{0D108BD9-81ED-4DB2-BD59-A6C34878D82A}">
                        <a16:rowId xmlns:a16="http://schemas.microsoft.com/office/drawing/2014/main" val="524805492"/>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Choice>
        <mc:Fallback xmlns="">
          <p:graphicFrame>
            <p:nvGraphicFramePr>
              <p:cNvPr id="14" name="Table 13">
                <a:extLst>
                  <a:ext uri="{FF2B5EF4-FFF2-40B4-BE49-F238E27FC236}">
                    <a16:creationId xmlns:a16="http://schemas.microsoft.com/office/drawing/2014/main" id="{B0C27E28-F5F2-1228-2C82-4BC1196AD55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30763515"/>
                  </p:ext>
                </p:extLst>
              </p:nvPr>
            </p:nvGraphicFramePr>
            <p:xfrm>
              <a:off x="8623306" y="4671118"/>
              <a:ext cx="2967074" cy="1483360"/>
            </p:xfrm>
            <a:graphic>
              <a:graphicData uri="http://schemas.openxmlformats.org/drawingml/2006/table">
                <a:tbl>
                  <a:tblPr firstRow="1" bandRow="1">
                    <a:tableStyleId>{93296810-A885-4BE3-A3E7-6D5BEEA58F35}</a:tableStyleId>
                  </a:tblPr>
                  <a:tblGrid>
                    <a:gridCol w="547141">
                      <a:extLst>
                        <a:ext uri="{9D8B030D-6E8A-4147-A177-3AD203B41FA5}">
                          <a16:colId xmlns:a16="http://schemas.microsoft.com/office/drawing/2014/main" val="3711460689"/>
                        </a:ext>
                      </a:extLst>
                    </a:gridCol>
                    <a:gridCol w="505015">
                      <a:extLst>
                        <a:ext uri="{9D8B030D-6E8A-4147-A177-3AD203B41FA5}">
                          <a16:colId xmlns:a16="http://schemas.microsoft.com/office/drawing/2014/main" val="2080107700"/>
                        </a:ext>
                      </a:extLst>
                    </a:gridCol>
                    <a:gridCol w="637082">
                      <a:extLst>
                        <a:ext uri="{9D8B030D-6E8A-4147-A177-3AD203B41FA5}">
                          <a16:colId xmlns:a16="http://schemas.microsoft.com/office/drawing/2014/main" val="2654648091"/>
                        </a:ext>
                      </a:extLst>
                    </a:gridCol>
                    <a:gridCol w="697043">
                      <a:extLst>
                        <a:ext uri="{9D8B030D-6E8A-4147-A177-3AD203B41FA5}">
                          <a16:colId xmlns:a16="http://schemas.microsoft.com/office/drawing/2014/main" val="1830746805"/>
                        </a:ext>
                      </a:extLst>
                    </a:gridCol>
                    <a:gridCol w="580793">
                      <a:extLst>
                        <a:ext uri="{9D8B030D-6E8A-4147-A177-3AD203B41FA5}">
                          <a16:colId xmlns:a16="http://schemas.microsoft.com/office/drawing/2014/main" val="991393940"/>
                        </a:ext>
                      </a:extLst>
                    </a:gridCol>
                  </a:tblGrid>
                  <a:tr h="370840">
                    <a:tc>
                      <a:txBody>
                        <a:bodyPr/>
                        <a:lstStyle/>
                        <a:p>
                          <a:pPr/>
                          <a:endParaRPr lang="en-US" sz="1400" dirty="0"/>
                        </a:p>
                      </a:txBody>
                      <a:tcPr/>
                    </a:tc>
                    <a:tc>
                      <a:txBody>
                        <a:bodyPr/>
                        <a:lstStyle/>
                        <a:p>
                          <a:r>
                            <a:rPr lang="en-US" sz="1400" dirty="0"/>
                            <a:t>up</a:t>
                          </a:r>
                        </a:p>
                      </a:txBody>
                      <a:tcPr/>
                    </a:tc>
                    <a:tc>
                      <a:txBody>
                        <a:bodyPr/>
                        <a:lstStyle/>
                        <a:p>
                          <a:r>
                            <a:rPr lang="en-US" sz="1400" dirty="0"/>
                            <a:t>right</a:t>
                          </a:r>
                        </a:p>
                      </a:txBody>
                      <a:tcPr/>
                    </a:tc>
                    <a:tc>
                      <a:txBody>
                        <a:bodyPr/>
                        <a:lstStyle/>
                        <a:p>
                          <a:r>
                            <a:rPr lang="en-US" sz="1400" dirty="0"/>
                            <a:t>down</a:t>
                          </a:r>
                        </a:p>
                      </a:txBody>
                      <a:tcPr/>
                    </a:tc>
                    <a:tc>
                      <a:txBody>
                        <a:bodyPr/>
                        <a:lstStyle/>
                        <a:p>
                          <a:r>
                            <a:rPr lang="en-US" sz="1400" dirty="0"/>
                            <a:t>left</a:t>
                          </a:r>
                        </a:p>
                      </a:txBody>
                      <a:tcPr/>
                    </a:tc>
                    <a:extLst>
                      <a:ext uri="{0D108BD9-81ED-4DB2-BD59-A6C34878D82A}">
                        <a16:rowId xmlns:a16="http://schemas.microsoft.com/office/drawing/2014/main" val="2008869826"/>
                      </a:ext>
                    </a:extLst>
                  </a:tr>
                  <a:tr h="370840">
                    <a:tc>
                      <a:txBody>
                        <a:bodyPr/>
                        <a:lstStyle/>
                        <a:p>
                          <a:r>
                            <a:rPr lang="en-US" sz="1400" i="0" dirty="0">
                              <a:latin typeface="+mj-lt"/>
                            </a:rPr>
                            <a:t>(1,1)</a:t>
                          </a:r>
                        </a:p>
                      </a:txBody>
                      <a:tcPr/>
                    </a:tc>
                    <a:tc>
                      <a:txBody>
                        <a:bodyPr/>
                        <a:lstStyle/>
                        <a:p>
                          <a:endParaRPr lang="en-US"/>
                        </a:p>
                      </a:txBody>
                      <a:tcPr>
                        <a:blipFill>
                          <a:blip r:embed="rId5"/>
                          <a:stretch>
                            <a:fillRect l="-109639" t="-101639" r="-384337" b="-203279"/>
                          </a:stretch>
                        </a:blipFill>
                      </a:tcPr>
                    </a:tc>
                    <a:tc>
                      <a:txBody>
                        <a:bodyPr/>
                        <a:lstStyle/>
                        <a:p>
                          <a:endParaRPr lang="en-US"/>
                        </a:p>
                      </a:txBody>
                      <a:tcPr>
                        <a:blipFill>
                          <a:blip r:embed="rId5"/>
                          <a:stretch>
                            <a:fillRect l="-165714" t="-101639" r="-203810" b="-203279"/>
                          </a:stretch>
                        </a:blipFill>
                      </a:tcPr>
                    </a:tc>
                    <a:tc>
                      <a:txBody>
                        <a:bodyPr/>
                        <a:lstStyle/>
                        <a:p>
                          <a:endParaRPr lang="en-US"/>
                        </a:p>
                      </a:txBody>
                      <a:tcPr>
                        <a:blipFill>
                          <a:blip r:embed="rId5"/>
                          <a:stretch>
                            <a:fillRect l="-244737" t="-101639" r="-87719" b="-203279"/>
                          </a:stretch>
                        </a:blipFill>
                      </a:tcPr>
                    </a:tc>
                    <a:tc>
                      <a:txBody>
                        <a:bodyPr/>
                        <a:lstStyle/>
                        <a:p>
                          <a:endParaRPr lang="en-US"/>
                        </a:p>
                      </a:txBody>
                      <a:tcPr>
                        <a:blipFill>
                          <a:blip r:embed="rId5"/>
                          <a:stretch>
                            <a:fillRect l="-409375" t="-101639" r="-4167" b="-203279"/>
                          </a:stretch>
                        </a:blipFill>
                      </a:tcPr>
                    </a:tc>
                    <a:extLst>
                      <a:ext uri="{0D108BD9-81ED-4DB2-BD59-A6C34878D82A}">
                        <a16:rowId xmlns:a16="http://schemas.microsoft.com/office/drawing/2014/main" val="524805492"/>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Fallback>
      </mc:AlternateContent>
      <p:sp>
        <p:nvSpPr>
          <p:cNvPr id="4" name="Arrow: Up-Down 3">
            <a:extLst>
              <a:ext uri="{FF2B5EF4-FFF2-40B4-BE49-F238E27FC236}">
                <a16:creationId xmlns:a16="http://schemas.microsoft.com/office/drawing/2014/main" id="{DAAFA24E-C804-27B5-6665-EAD8417E3B85}"/>
              </a:ext>
            </a:extLst>
          </p:cNvPr>
          <p:cNvSpPr/>
          <p:nvPr/>
        </p:nvSpPr>
        <p:spPr>
          <a:xfrm>
            <a:off x="9802535" y="3073478"/>
            <a:ext cx="490756" cy="95410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F0702D-C1B2-B068-9694-65EFBDE6626C}"/>
              </a:ext>
            </a:extLst>
          </p:cNvPr>
          <p:cNvSpPr txBox="1"/>
          <p:nvPr/>
        </p:nvSpPr>
        <p:spPr>
          <a:xfrm>
            <a:off x="10319698" y="3396642"/>
            <a:ext cx="993408" cy="30777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1400" dirty="0"/>
              <a:t>equivalent</a:t>
            </a:r>
          </a:p>
        </p:txBody>
      </p:sp>
    </p:spTree>
    <p:extLst>
      <p:ext uri="{BB962C8B-B14F-4D97-AF65-F5344CB8AC3E}">
        <p14:creationId xmlns:p14="http://schemas.microsoft.com/office/powerpoint/2010/main" val="13715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D0A1-AB1E-1257-92DC-88728BCCAF1F}"/>
              </a:ext>
            </a:extLst>
          </p:cNvPr>
          <p:cNvSpPr>
            <a:spLocks noGrp="1"/>
          </p:cNvSpPr>
          <p:nvPr>
            <p:ph type="title"/>
          </p:nvPr>
        </p:nvSpPr>
        <p:spPr/>
        <p:txBody>
          <a:bodyPr/>
          <a:lstStyle/>
          <a:p>
            <a:r>
              <a:rPr lang="en-US" dirty="0"/>
              <a:t>Value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93A8D1-F93E-9086-1869-3C62201711D9}"/>
                  </a:ext>
                </a:extLst>
              </p:cNvPr>
              <p:cNvSpPr>
                <a:spLocks noGrp="1"/>
              </p:cNvSpPr>
              <p:nvPr>
                <p:ph idx="1"/>
              </p:nvPr>
            </p:nvSpPr>
            <p:spPr>
              <a:xfrm>
                <a:off x="838200" y="1416906"/>
                <a:ext cx="8763000" cy="2414865"/>
              </a:xfrm>
            </p:spPr>
            <p:txBody>
              <a:bodyPr>
                <a:normAutofit fontScale="70000" lnSpcReduction="20000"/>
              </a:bodyPr>
              <a:lstStyle/>
              <a:p>
                <a:r>
                  <a:rPr lang="en-US" dirty="0"/>
                  <a:t>A policy </a:t>
                </a:r>
                <a14:m>
                  <m:oMath xmlns:m="http://schemas.openxmlformats.org/officeDocument/2006/math">
                    <m:r>
                      <a:rPr lang="en-US" b="1" i="1">
                        <a:latin typeface="Cambria Math" panose="02040503050406030204" pitchFamily="18" charset="0"/>
                      </a:rPr>
                      <m:t>𝝅</m:t>
                    </m:r>
                  </m:oMath>
                </a14:m>
                <a:r>
                  <a:rPr lang="en-US" dirty="0"/>
                  <a:t> defines for each state which action to take.</a:t>
                </a:r>
                <a:endParaRPr lang="en-US" b="1" dirty="0"/>
              </a:p>
              <a:p>
                <a:r>
                  <a:rPr lang="en-US" b="1" dirty="0"/>
                  <a:t>State value function</a:t>
                </a:r>
                <a:r>
                  <a:rPr lang="en-US" dirty="0"/>
                  <a:t>: Expected value of being in a state when following </a:t>
                </a:r>
                <a14:m>
                  <m:oMath xmlns:m="http://schemas.openxmlformats.org/officeDocument/2006/math">
                    <m:r>
                      <a:rPr lang="en-US" i="1">
                        <a:latin typeface="Cambria Math" panose="02040503050406030204" pitchFamily="18" charset="0"/>
                      </a:rPr>
                      <m:t>𝜋</m:t>
                    </m:r>
                  </m:oMath>
                </a14:m>
                <a:r>
                  <a:rPr lang="en-US" dirty="0"/>
                  <a:t>.</a:t>
                </a:r>
              </a:p>
              <a:p>
                <a:pPr marL="457200" lvl="1" indent="0">
                  <a:lnSpc>
                    <a:spcPct val="110000"/>
                  </a:lnSpc>
                  <a:buNone/>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m:rPr>
                          <m:aln/>
                        </m:rP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𝑡</m:t>
                              </m:r>
                            </m:sub>
                          </m:sSub>
                          <m:r>
                            <a:rPr lang="en-US" i="1">
                              <a:latin typeface="Cambria Math" panose="02040503050406030204" pitchFamily="18" charset="0"/>
                            </a:rPr>
                            <m:t> </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m:oMath xmlns:m="http://schemas.openxmlformats.org/officeDocument/2006/math">
                      <m:r>
                        <m:rPr>
                          <m:aln/>
                        </m:rP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𝜋</m:t>
                          </m:r>
                        </m:sub>
                      </m:sSub>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𝑘</m:t>
                                      </m:r>
                                    </m:sup>
                                  </m:s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Sub>
                                </m:e>
                              </m:nary>
                            </m:e>
                          </m:d>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e>
                      </m:d>
                      <m:r>
                        <a:rPr lang="en-US" i="1">
                          <a:latin typeface="Cambria Math" panose="02040503050406030204" pitchFamily="18" charset="0"/>
                        </a:rPr>
                        <m:t>  </m:t>
                      </m:r>
                      <m:r>
                        <m:rPr>
                          <m:nor/>
                        </m:rPr>
                        <a:rPr lang="en-US">
                          <a:latin typeface="Cambria Math" panose="02040503050406030204" pitchFamily="18" charset="0"/>
                        </a:rPr>
                        <m:t>for</m:t>
                      </m:r>
                      <m:r>
                        <m:rPr>
                          <m:nor/>
                        </m:rPr>
                        <a:rPr lang="en-US">
                          <a:latin typeface="Cambria Math" panose="02040503050406030204" pitchFamily="18" charset="0"/>
                        </a:rPr>
                        <m:t> </m:t>
                      </m:r>
                      <m:r>
                        <m:rPr>
                          <m:nor/>
                        </m:rPr>
                        <a:rPr lang="en-US">
                          <a:latin typeface="Cambria Math" panose="02040503050406030204" pitchFamily="18" charset="0"/>
                        </a:rPr>
                        <m:t>all</m:t>
                      </m:r>
                      <m:r>
                        <m:rPr>
                          <m:nor/>
                        </m:rPr>
                        <a:rPr lang="en-US">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𝒮</m:t>
                      </m:r>
                    </m:oMath>
                  </m:oMathPara>
                </a14:m>
                <a:endParaRPr lang="en-US" dirty="0"/>
              </a:p>
              <a:p>
                <a:pPr>
                  <a:lnSpc>
                    <a:spcPct val="110000"/>
                  </a:lnSpc>
                </a:pPr>
                <a:r>
                  <a:rPr lang="en-US" dirty="0"/>
                  <a:t>Representation as a tabular estimate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8E93A8D1-F93E-9086-1869-3C62201711D9}"/>
                  </a:ext>
                </a:extLst>
              </p:cNvPr>
              <p:cNvSpPr>
                <a:spLocks noGrp="1" noRot="1" noChangeAspect="1" noMove="1" noResize="1" noEditPoints="1" noAdjustHandles="1" noChangeArrowheads="1" noChangeShapeType="1" noTextEdit="1"/>
              </p:cNvSpPr>
              <p:nvPr>
                <p:ph idx="1"/>
              </p:nvPr>
            </p:nvSpPr>
            <p:spPr>
              <a:xfrm>
                <a:off x="838200" y="1416906"/>
                <a:ext cx="8763000" cy="2414865"/>
              </a:xfrm>
              <a:blipFill>
                <a:blip r:embed="rId2"/>
                <a:stretch>
                  <a:fillRect l="-626" t="-4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3DF967-D083-4CA1-DABE-D54F5866AD90}"/>
                  </a:ext>
                </a:extLst>
              </p:cNvPr>
              <p:cNvSpPr txBox="1"/>
              <p:nvPr/>
            </p:nvSpPr>
            <p:spPr>
              <a:xfrm>
                <a:off x="9601200" y="1416908"/>
                <a:ext cx="22860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14:m>
                  <m:oMath xmlns:m="http://schemas.openxmlformats.org/officeDocument/2006/math">
                    <m:r>
                      <a:rPr lang="en-US" sz="1600" b="0" i="1" smtClean="0">
                        <a:latin typeface="Cambria Math" panose="02040503050406030204" pitchFamily="18" charset="0"/>
                      </a:rPr>
                      <m:t>𝛾</m:t>
                    </m:r>
                  </m:oMath>
                </a14:m>
                <a:r>
                  <a:rPr lang="en-US" sz="1600" dirty="0"/>
                  <a:t> .. Discounting factor to give more weight to immediate rewards.</a:t>
                </a:r>
                <a:br>
                  <a:rPr lang="en-US" sz="1600" dirty="0"/>
                </a:br>
                <a:endParaRPr lang="en-US" sz="1600" dirty="0"/>
              </a:p>
              <a:p>
                <a14:m>
                  <m:oMath xmlns:m="http://schemas.openxmlformats.org/officeDocument/2006/math">
                    <m:sSub>
                      <m:sSubPr>
                        <m:ctrlPr>
                          <a:rPr lang="en-US" sz="1600" b="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𝔼</m:t>
                        </m:r>
                      </m:e>
                      <m:sub>
                        <m:r>
                          <a:rPr lang="en-US" sz="1600" b="0" i="1" smtClean="0">
                            <a:latin typeface="Cambria Math" panose="02040503050406030204" pitchFamily="18" charset="0"/>
                          </a:rPr>
                          <m:t>𝜋</m:t>
                        </m:r>
                      </m:sub>
                    </m:sSub>
                  </m:oMath>
                </a14:m>
                <a:r>
                  <a:rPr lang="en-US" sz="1600" dirty="0"/>
                  <a:t> … Expectation over sequences that can be created by following </a:t>
                </a:r>
                <a14:m>
                  <m:oMath xmlns:m="http://schemas.openxmlformats.org/officeDocument/2006/math">
                    <m:r>
                      <a:rPr lang="en-US" sz="1600" b="0" i="1" smtClean="0">
                        <a:latin typeface="Cambria Math" panose="02040503050406030204" pitchFamily="18" charset="0"/>
                      </a:rPr>
                      <m:t>𝜋</m:t>
                    </m:r>
                  </m:oMath>
                </a14:m>
                <a:r>
                  <a:rPr lang="en-US" sz="1600" dirty="0"/>
                  <a:t>.</a:t>
                </a:r>
              </a:p>
              <a:p>
                <a:endParaRPr lang="en-US" sz="1600" dirty="0"/>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𝑡</m:t>
                        </m:r>
                      </m:sub>
                    </m:sSub>
                  </m:oMath>
                </a14:m>
                <a:r>
                  <a:rPr lang="en-US" sz="1600" dirty="0"/>
                  <a:t> .. Reward at time </a:t>
                </a:r>
                <a14:m>
                  <m:oMath xmlns:m="http://schemas.openxmlformats.org/officeDocument/2006/math">
                    <m:r>
                      <a:rPr lang="en-US" sz="1600" b="0" i="1" smtClean="0">
                        <a:latin typeface="Cambria Math" panose="02040503050406030204" pitchFamily="18" charset="0"/>
                      </a:rPr>
                      <m:t>𝑡</m:t>
                    </m:r>
                  </m:oMath>
                </a14:m>
                <a:endParaRPr lang="en-US" sz="1600" dirty="0"/>
              </a:p>
            </p:txBody>
          </p:sp>
        </mc:Choice>
        <mc:Fallback xmlns="">
          <p:sp>
            <p:nvSpPr>
              <p:cNvPr id="10" name="TextBox 9">
                <a:extLst>
                  <a:ext uri="{FF2B5EF4-FFF2-40B4-BE49-F238E27FC236}">
                    <a16:creationId xmlns:a16="http://schemas.microsoft.com/office/drawing/2014/main" id="{733DF967-D083-4CA1-DABE-D54F5866AD90}"/>
                  </a:ext>
                </a:extLst>
              </p:cNvPr>
              <p:cNvSpPr txBox="1">
                <a:spLocks noRot="1" noChangeAspect="1" noMove="1" noResize="1" noEditPoints="1" noAdjustHandles="1" noChangeArrowheads="1" noChangeShapeType="1" noTextEdit="1"/>
              </p:cNvSpPr>
              <p:nvPr/>
            </p:nvSpPr>
            <p:spPr>
              <a:xfrm>
                <a:off x="9601200" y="1416908"/>
                <a:ext cx="2286000" cy="2308324"/>
              </a:xfrm>
              <a:prstGeom prst="rect">
                <a:avLst/>
              </a:prstGeom>
              <a:blipFill>
                <a:blip r:embed="rId3"/>
                <a:stretch>
                  <a:fillRect l="-1058" t="-524" b="-183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975C344-F52A-8D1F-9D79-6E224183C692}"/>
              </a:ext>
            </a:extLst>
          </p:cNvPr>
          <p:cNvSpPr txBox="1"/>
          <p:nvPr/>
        </p:nvSpPr>
        <p:spPr>
          <a:xfrm>
            <a:off x="7146050" y="4052060"/>
            <a:ext cx="2151600" cy="369332"/>
          </a:xfrm>
          <a:prstGeom prst="rect">
            <a:avLst/>
          </a:prstGeom>
          <a:noFill/>
        </p:spPr>
        <p:txBody>
          <a:bodyPr wrap="square" rtlCol="0">
            <a:spAutoFit/>
          </a:bodyPr>
          <a:lstStyle/>
          <a:p>
            <a:pPr algn="ctr"/>
            <a:r>
              <a:rPr lang="en-US" dirty="0"/>
              <a:t>Value Function</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D99A70F9-7C90-0528-8884-F07A8D4A231D}"/>
                  </a:ext>
                </a:extLst>
              </p:cNvPr>
              <p:cNvGraphicFramePr>
                <a:graphicFrameLocks noGrp="1"/>
              </p:cNvGraphicFramePr>
              <p:nvPr>
                <p:extLst>
                  <p:ext uri="{D42A27DB-BD31-4B8C-83A1-F6EECF244321}">
                    <p14:modId xmlns:p14="http://schemas.microsoft.com/office/powerpoint/2010/main" val="4105365832"/>
                  </p:ext>
                </p:extLst>
              </p:nvPr>
            </p:nvGraphicFramePr>
            <p:xfrm>
              <a:off x="7254632" y="4452284"/>
              <a:ext cx="1934437" cy="1630680"/>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3711460689"/>
                        </a:ext>
                      </a:extLst>
                    </a:gridCol>
                    <a:gridCol w="1401037">
                      <a:extLst>
                        <a:ext uri="{9D8B030D-6E8A-4147-A177-3AD203B41FA5}">
                          <a16:colId xmlns:a16="http://schemas.microsoft.com/office/drawing/2014/main" val="20801077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dirty="0" smtClean="0">
                                    <a:latin typeface="Cambria Math" panose="02040503050406030204" pitchFamily="18" charset="0"/>
                                  </a:rPr>
                                  <m:t>𝑠</m:t>
                                </m:r>
                              </m:oMath>
                            </m:oMathPara>
                          </a14:m>
                          <a:endParaRPr lang="en-US" sz="1400" dirty="0"/>
                        </a:p>
                      </a:txBody>
                      <a:tcPr/>
                    </a:tc>
                    <a:tc>
                      <a:txBody>
                        <a:bodyPr/>
                        <a:lstStyle/>
                        <a:p>
                          <a:r>
                            <a:rPr lang="en-US" sz="1400" b="1" dirty="0"/>
                            <a:t>State Value </a:t>
                          </a:r>
                          <a14:m>
                            <m:oMath xmlns:m="http://schemas.openxmlformats.org/officeDocument/2006/math">
                              <m:r>
                                <a:rPr lang="en-US" sz="1400" b="1" i="1" dirty="0" smtClean="0">
                                  <a:latin typeface="Cambria Math" panose="02040503050406030204" pitchFamily="18" charset="0"/>
                                </a:rPr>
                                <m:t>𝑽</m:t>
                              </m:r>
                              <m:r>
                                <a:rPr lang="en-US" sz="1400" dirty="0" smtClean="0">
                                  <a:latin typeface="Cambria Math" panose="02040503050406030204" pitchFamily="18" charset="0"/>
                                </a:rPr>
                                <m:t>(</m:t>
                              </m:r>
                              <m:r>
                                <a:rPr lang="en-US" sz="1400" b="1" i="0" dirty="0" smtClean="0">
                                  <a:latin typeface="Cambria Math" panose="02040503050406030204" pitchFamily="18" charset="0"/>
                                </a:rPr>
                                <m:t>𝐬</m:t>
                              </m:r>
                              <m:r>
                                <a:rPr lang="en-US" sz="1400" dirty="0"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2008869826"/>
                      </a:ext>
                    </a:extLst>
                  </a:tr>
                  <a:tr h="370840">
                    <a:tc>
                      <a:txBody>
                        <a:bodyPr/>
                        <a:lstStyle/>
                        <a:p>
                          <a:r>
                            <a:rPr lang="en-US" sz="1400" dirty="0"/>
                            <a:t>(1,1)</a:t>
                          </a:r>
                        </a:p>
                      </a:txBody>
                      <a:tcPr/>
                    </a:tc>
                    <a:tc>
                      <a:txBody>
                        <a:bodyPr/>
                        <a:lstStyle/>
                        <a:p>
                          <a:r>
                            <a:rPr lang="en-US" sz="1400" dirty="0"/>
                            <a:t>0.7453</a:t>
                          </a:r>
                        </a:p>
                      </a:txBody>
                      <a:tcPr/>
                    </a:tc>
                    <a:extLst>
                      <a:ext uri="{0D108BD9-81ED-4DB2-BD59-A6C34878D82A}">
                        <a16:rowId xmlns:a16="http://schemas.microsoft.com/office/drawing/2014/main" val="524805492"/>
                      </a:ext>
                    </a:extLst>
                  </a:tr>
                  <a:tr h="370840">
                    <a:tc>
                      <a:txBody>
                        <a:bodyPr/>
                        <a:lstStyle/>
                        <a:p>
                          <a:r>
                            <a:rPr lang="en-US" sz="1400" dirty="0"/>
                            <a:t>(1,2)</a:t>
                          </a:r>
                        </a:p>
                      </a:txBody>
                      <a:tcPr/>
                    </a:tc>
                    <a:tc>
                      <a:txBody>
                        <a:bodyPr/>
                        <a:lstStyle/>
                        <a:p>
                          <a:r>
                            <a:rPr lang="en-US" sz="1400" dirty="0"/>
                            <a:t>0.8016</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Choice>
        <mc:Fallback xmlns="">
          <p:graphicFrame>
            <p:nvGraphicFramePr>
              <p:cNvPr id="5" name="Table 4">
                <a:extLst>
                  <a:ext uri="{FF2B5EF4-FFF2-40B4-BE49-F238E27FC236}">
                    <a16:creationId xmlns:a16="http://schemas.microsoft.com/office/drawing/2014/main" id="{D99A70F9-7C90-0528-8884-F07A8D4A231D}"/>
                  </a:ext>
                </a:extLst>
              </p:cNvPr>
              <p:cNvGraphicFramePr>
                <a:graphicFrameLocks noGrp="1"/>
              </p:cNvGraphicFramePr>
              <p:nvPr>
                <p:extLst>
                  <p:ext uri="{D42A27DB-BD31-4B8C-83A1-F6EECF244321}">
                    <p14:modId xmlns:p14="http://schemas.microsoft.com/office/powerpoint/2010/main" val="4105365832"/>
                  </p:ext>
                </p:extLst>
              </p:nvPr>
            </p:nvGraphicFramePr>
            <p:xfrm>
              <a:off x="7254632" y="4452284"/>
              <a:ext cx="1934437" cy="1630680"/>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3711460689"/>
                        </a:ext>
                      </a:extLst>
                    </a:gridCol>
                    <a:gridCol w="1401037">
                      <a:extLst>
                        <a:ext uri="{9D8B030D-6E8A-4147-A177-3AD203B41FA5}">
                          <a16:colId xmlns:a16="http://schemas.microsoft.com/office/drawing/2014/main" val="2080107700"/>
                        </a:ext>
                      </a:extLst>
                    </a:gridCol>
                  </a:tblGrid>
                  <a:tr h="518160">
                    <a:tc>
                      <a:txBody>
                        <a:bodyPr/>
                        <a:lstStyle/>
                        <a:p>
                          <a:endParaRPr lang="en-US"/>
                        </a:p>
                      </a:txBody>
                      <a:tcPr>
                        <a:blipFill>
                          <a:blip r:embed="rId4"/>
                          <a:stretch>
                            <a:fillRect l="-1136" t="-1176" r="-265909" b="-217647"/>
                          </a:stretch>
                        </a:blipFill>
                      </a:tcPr>
                    </a:tc>
                    <a:tc>
                      <a:txBody>
                        <a:bodyPr/>
                        <a:lstStyle/>
                        <a:p>
                          <a:endParaRPr lang="en-US"/>
                        </a:p>
                      </a:txBody>
                      <a:tcPr>
                        <a:blipFill>
                          <a:blip r:embed="rId4"/>
                          <a:stretch>
                            <a:fillRect l="-38696" t="-1176" r="-1739" b="-217647"/>
                          </a:stretch>
                        </a:blipFill>
                      </a:tcPr>
                    </a:tc>
                    <a:extLst>
                      <a:ext uri="{0D108BD9-81ED-4DB2-BD59-A6C34878D82A}">
                        <a16:rowId xmlns:a16="http://schemas.microsoft.com/office/drawing/2014/main" val="2008869826"/>
                      </a:ext>
                    </a:extLst>
                  </a:tr>
                  <a:tr h="370840">
                    <a:tc>
                      <a:txBody>
                        <a:bodyPr/>
                        <a:lstStyle/>
                        <a:p>
                          <a:r>
                            <a:rPr lang="en-US" sz="1400" dirty="0"/>
                            <a:t>(1,1)</a:t>
                          </a:r>
                        </a:p>
                      </a:txBody>
                      <a:tcPr/>
                    </a:tc>
                    <a:tc>
                      <a:txBody>
                        <a:bodyPr/>
                        <a:lstStyle/>
                        <a:p>
                          <a:r>
                            <a:rPr lang="en-US" sz="1400" dirty="0"/>
                            <a:t>0.7453</a:t>
                          </a:r>
                        </a:p>
                      </a:txBody>
                      <a:tcPr/>
                    </a:tc>
                    <a:extLst>
                      <a:ext uri="{0D108BD9-81ED-4DB2-BD59-A6C34878D82A}">
                        <a16:rowId xmlns:a16="http://schemas.microsoft.com/office/drawing/2014/main" val="524805492"/>
                      </a:ext>
                    </a:extLst>
                  </a:tr>
                  <a:tr h="370840">
                    <a:tc>
                      <a:txBody>
                        <a:bodyPr/>
                        <a:lstStyle/>
                        <a:p>
                          <a:r>
                            <a:rPr lang="en-US" sz="1400" dirty="0"/>
                            <a:t>(1,2)</a:t>
                          </a:r>
                        </a:p>
                      </a:txBody>
                      <a:tcPr/>
                    </a:tc>
                    <a:tc>
                      <a:txBody>
                        <a:bodyPr/>
                        <a:lstStyle/>
                        <a:p>
                          <a:r>
                            <a:rPr lang="en-US" sz="1400" dirty="0"/>
                            <a:t>0.8016</a:t>
                          </a:r>
                        </a:p>
                      </a:txBody>
                      <a:tcPr/>
                    </a:tc>
                    <a:extLst>
                      <a:ext uri="{0D108BD9-81ED-4DB2-BD59-A6C34878D82A}">
                        <a16:rowId xmlns:a16="http://schemas.microsoft.com/office/drawing/2014/main" val="3725035416"/>
                      </a:ext>
                    </a:extLst>
                  </a:tr>
                  <a:tr h="370840">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868402448"/>
                      </a:ext>
                    </a:extLst>
                  </a:tr>
                </a:tbl>
              </a:graphicData>
            </a:graphic>
          </p:graphicFrame>
        </mc:Fallback>
      </mc:AlternateContent>
      <p:grpSp>
        <p:nvGrpSpPr>
          <p:cNvPr id="8" name="Group 7">
            <a:extLst>
              <a:ext uri="{FF2B5EF4-FFF2-40B4-BE49-F238E27FC236}">
                <a16:creationId xmlns:a16="http://schemas.microsoft.com/office/drawing/2014/main" id="{CF150674-B589-14B3-4B4E-68E61A61ACA6}"/>
              </a:ext>
            </a:extLst>
          </p:cNvPr>
          <p:cNvGrpSpPr/>
          <p:nvPr/>
        </p:nvGrpSpPr>
        <p:grpSpPr>
          <a:xfrm>
            <a:off x="1382486" y="3682728"/>
            <a:ext cx="4028964" cy="2874444"/>
            <a:chOff x="1457436" y="3555313"/>
            <a:chExt cx="4028964" cy="2874444"/>
          </a:xfrm>
        </p:grpSpPr>
        <p:pic>
          <p:nvPicPr>
            <p:cNvPr id="4" name="Picture 3">
              <a:extLst>
                <a:ext uri="{FF2B5EF4-FFF2-40B4-BE49-F238E27FC236}">
                  <a16:creationId xmlns:a16="http://schemas.microsoft.com/office/drawing/2014/main" id="{F18C5C48-3098-9594-2776-5636A54D99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810800" y="3924645"/>
              <a:ext cx="3471874" cy="2505112"/>
            </a:xfrm>
            <a:prstGeom prst="rect">
              <a:avLst/>
            </a:prstGeom>
          </p:spPr>
        </p:pic>
        <p:sp>
          <p:nvSpPr>
            <p:cNvPr id="7" name="TextBox 6">
              <a:extLst>
                <a:ext uri="{FF2B5EF4-FFF2-40B4-BE49-F238E27FC236}">
                  <a16:creationId xmlns:a16="http://schemas.microsoft.com/office/drawing/2014/main" id="{E851D2AC-0E0E-0FF1-B6C7-8C03101FF3A5}"/>
                </a:ext>
                <a:ext uri="{C183D7F6-B498-43B3-948B-1728B52AA6E4}">
                  <adec:decorative xmlns:adec="http://schemas.microsoft.com/office/drawing/2017/decorative" val="1"/>
                </a:ext>
              </a:extLst>
            </p:cNvPr>
            <p:cNvSpPr txBox="1"/>
            <p:nvPr/>
          </p:nvSpPr>
          <p:spPr>
            <a:xfrm>
              <a:off x="1457436" y="3555313"/>
              <a:ext cx="4028964" cy="369332"/>
            </a:xfrm>
            <a:prstGeom prst="rect">
              <a:avLst/>
            </a:prstGeom>
            <a:noFill/>
          </p:spPr>
          <p:txBody>
            <a:bodyPr wrap="square" rtlCol="0">
              <a:spAutoFit/>
            </a:bodyPr>
            <a:lstStyle/>
            <a:p>
              <a:pPr algn="ctr"/>
              <a:r>
                <a:rPr lang="en-US" dirty="0"/>
                <a:t>Value Function for  the 3x4 Grid World</a:t>
              </a:r>
            </a:p>
          </p:txBody>
        </p:sp>
      </p:grpSp>
      <p:sp>
        <p:nvSpPr>
          <p:cNvPr id="11" name="Arrow: Left-Right 10">
            <a:extLst>
              <a:ext uri="{FF2B5EF4-FFF2-40B4-BE49-F238E27FC236}">
                <a16:creationId xmlns:a16="http://schemas.microsoft.com/office/drawing/2014/main" id="{0A4D8080-C15B-EC63-6E16-A03686198D0F}"/>
              </a:ext>
              <a:ext uri="{C183D7F6-B498-43B3-948B-1728B52AA6E4}">
                <adec:decorative xmlns:adec="http://schemas.microsoft.com/office/drawing/2017/decorative" val="1"/>
              </a:ext>
            </a:extLst>
          </p:cNvPr>
          <p:cNvSpPr/>
          <p:nvPr/>
        </p:nvSpPr>
        <p:spPr>
          <a:xfrm>
            <a:off x="5411450" y="4699415"/>
            <a:ext cx="1524000" cy="86909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18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3493-2ED6-DF09-F569-7F3DCA81AB18}"/>
              </a:ext>
            </a:extLst>
          </p:cNvPr>
          <p:cNvSpPr>
            <a:spLocks noGrp="1"/>
          </p:cNvSpPr>
          <p:nvPr>
            <p:ph type="title"/>
          </p:nvPr>
        </p:nvSpPr>
        <p:spPr/>
        <p:txBody>
          <a:bodyPr/>
          <a:lstStyle/>
          <a:p>
            <a:r>
              <a:rPr lang="en-US" dirty="0"/>
              <a:t>Topics of this Course</a:t>
            </a:r>
          </a:p>
        </p:txBody>
      </p:sp>
      <p:sp>
        <p:nvSpPr>
          <p:cNvPr id="3" name="Content Placeholder 2">
            <a:extLst>
              <a:ext uri="{FF2B5EF4-FFF2-40B4-BE49-F238E27FC236}">
                <a16:creationId xmlns:a16="http://schemas.microsoft.com/office/drawing/2014/main" id="{8F95E019-92A5-79AC-D777-59B4926F61AA}"/>
              </a:ext>
            </a:extLst>
          </p:cNvPr>
          <p:cNvSpPr>
            <a:spLocks noGrp="1"/>
          </p:cNvSpPr>
          <p:nvPr>
            <p:ph idx="1"/>
          </p:nvPr>
        </p:nvSpPr>
        <p:spPr/>
        <p:txBody>
          <a:bodyPr>
            <a:normAutofit fontScale="85000" lnSpcReduction="20000"/>
          </a:bodyPr>
          <a:lstStyle/>
          <a:p>
            <a:r>
              <a:rPr lang="en-US" dirty="0"/>
              <a:t>Introduction to reinforcement learning</a:t>
            </a:r>
          </a:p>
          <a:p>
            <a:r>
              <a:rPr lang="en-US" b="1" dirty="0"/>
              <a:t>Markov decision processes</a:t>
            </a:r>
          </a:p>
          <a:p>
            <a:r>
              <a:rPr lang="en-US" dirty="0"/>
              <a:t>Part I: Tabular Methods</a:t>
            </a:r>
          </a:p>
          <a:p>
            <a:pPr lvl="1"/>
            <a:r>
              <a:rPr lang="en-US" dirty="0"/>
              <a:t>Dynamic programming</a:t>
            </a:r>
          </a:p>
          <a:p>
            <a:pPr lvl="1"/>
            <a:r>
              <a:rPr lang="en-US" dirty="0"/>
              <a:t>Monte Carlo methods</a:t>
            </a:r>
          </a:p>
          <a:p>
            <a:pPr lvl="1"/>
            <a:r>
              <a:rPr lang="en-US" dirty="0"/>
              <a:t>Temporal-difference learning</a:t>
            </a:r>
          </a:p>
          <a:p>
            <a:pPr lvl="1"/>
            <a:r>
              <a:rPr lang="en-US" dirty="0"/>
              <a:t>Multi-step bootstrapping</a:t>
            </a:r>
          </a:p>
          <a:p>
            <a:pPr lvl="1"/>
            <a:r>
              <a:rPr lang="en-US" dirty="0"/>
              <a:t>Planning and learning with tabular methods</a:t>
            </a:r>
          </a:p>
          <a:p>
            <a:r>
              <a:rPr lang="en-US" dirty="0"/>
              <a:t>Part II: Approximate Solution Methods</a:t>
            </a:r>
          </a:p>
          <a:p>
            <a:pPr lvl="1"/>
            <a:r>
              <a:rPr lang="en-US" dirty="0"/>
              <a:t>Prediction and Control using Approximation</a:t>
            </a:r>
          </a:p>
          <a:p>
            <a:pPr lvl="1"/>
            <a:r>
              <a:rPr lang="en-US" dirty="0"/>
              <a:t>Eligibility Traces</a:t>
            </a:r>
          </a:p>
          <a:p>
            <a:pPr lvl="1"/>
            <a:r>
              <a:rPr lang="en-US" dirty="0"/>
              <a:t>Policy Gradient Methods</a:t>
            </a:r>
          </a:p>
          <a:p>
            <a:r>
              <a:rPr lang="en-US" dirty="0"/>
              <a:t>Part III: Modern RL Methods</a:t>
            </a:r>
          </a:p>
          <a:p>
            <a:pPr lvl="1"/>
            <a:r>
              <a:rPr lang="en-US" dirty="0"/>
              <a:t>Deep Reinforcement Learning</a:t>
            </a:r>
          </a:p>
          <a:p>
            <a:pPr lvl="1"/>
            <a:r>
              <a:rPr lang="en-US" dirty="0"/>
              <a:t>Current Applications</a:t>
            </a:r>
          </a:p>
        </p:txBody>
      </p:sp>
    </p:spTree>
    <p:extLst>
      <p:ext uri="{BB962C8B-B14F-4D97-AF65-F5344CB8AC3E}">
        <p14:creationId xmlns:p14="http://schemas.microsoft.com/office/powerpoint/2010/main" val="365336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81C6-B1B6-F112-A6F9-054D2D603569}"/>
              </a:ext>
            </a:extLst>
          </p:cNvPr>
          <p:cNvSpPr>
            <a:spLocks noGrp="1"/>
          </p:cNvSpPr>
          <p:nvPr>
            <p:ph type="title"/>
          </p:nvPr>
        </p:nvSpPr>
        <p:spPr/>
        <p:txBody>
          <a:bodyPr/>
          <a:lstStyle/>
          <a:p>
            <a:r>
              <a:rPr lang="en-US" dirty="0"/>
              <a:t>Action-value Function: Q-function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567E42-948A-F22D-8397-4FA0611D447F}"/>
                  </a:ext>
                </a:extLst>
              </p:cNvPr>
              <p:cNvSpPr>
                <a:spLocks noGrp="1"/>
              </p:cNvSpPr>
              <p:nvPr>
                <p:ph idx="1"/>
              </p:nvPr>
            </p:nvSpPr>
            <p:spPr>
              <a:xfrm>
                <a:off x="838199" y="1600199"/>
                <a:ext cx="7582471" cy="4604657"/>
              </a:xfrm>
            </p:spPr>
            <p:txBody>
              <a:bodyPr>
                <a:normAutofit/>
              </a:bodyPr>
              <a:lstStyle/>
              <a:p>
                <a:r>
                  <a:rPr lang="en-US" sz="2000" dirty="0"/>
                  <a:t>Expected value of choosing an action in a state and then following </a:t>
                </a:r>
                <a14:m>
                  <m:oMath xmlns:m="http://schemas.openxmlformats.org/officeDocument/2006/math">
                    <m:r>
                      <a:rPr lang="en-US" sz="2000" i="1">
                        <a:latin typeface="Cambria Math" panose="02040503050406030204" pitchFamily="18" charset="0"/>
                      </a:rPr>
                      <m:t>𝜋</m:t>
                    </m:r>
                  </m:oMath>
                </a14:m>
                <a:r>
                  <a:rPr lang="en-US" sz="2000" dirty="0"/>
                  <a:t>. </a:t>
                </a:r>
              </a:p>
              <a:p>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𝑞</m:t>
                          </m:r>
                        </m:e>
                        <m:sub>
                          <m:r>
                            <a:rPr lang="en-US" sz="1800" i="1">
                              <a:latin typeface="Cambria Math" panose="02040503050406030204" pitchFamily="18" charset="0"/>
                            </a:rPr>
                            <m:t>𝜋</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r>
                        <m:rPr>
                          <m:aln/>
                        </m:rP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𝔼</m:t>
                          </m:r>
                        </m:e>
                        <m:sub>
                          <m:r>
                            <a:rPr lang="en-US" sz="1800" i="1">
                              <a:latin typeface="Cambria Math" panose="02040503050406030204" pitchFamily="18" charset="0"/>
                            </a:rPr>
                            <m:t>𝜋</m:t>
                          </m:r>
                        </m:sub>
                      </m:sSub>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𝐺</m:t>
                              </m:r>
                            </m:e>
                            <m:sub>
                              <m:r>
                                <a:rPr lang="en-US" sz="1800" i="1">
                                  <a:latin typeface="Cambria Math" panose="02040503050406030204" pitchFamily="18" charset="0"/>
                                </a:rPr>
                                <m:t>𝑡</m:t>
                              </m:r>
                            </m:sub>
                          </m:sSub>
                          <m:r>
                            <a:rPr lang="en-US" sz="1800" i="1">
                              <a:latin typeface="Cambria Math" panose="02040503050406030204" pitchFamily="18" charset="0"/>
                            </a:rPr>
                            <m:t> </m:t>
                          </m:r>
                        </m:e>
                      </m:d>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𝑆</m:t>
                          </m:r>
                        </m:e>
                        <m:sub>
                          <m:r>
                            <a:rPr lang="en-US" sz="1800" i="1">
                              <a:latin typeface="Cambria Math" panose="02040503050406030204" pitchFamily="18" charset="0"/>
                            </a:rPr>
                            <m:t>𝑡</m:t>
                          </m:r>
                        </m:sub>
                      </m:sSub>
                      <m:r>
                        <a:rPr lang="en-US" sz="1800" i="1">
                          <a:latin typeface="Cambria Math" panose="02040503050406030204" pitchFamily="18" charset="0"/>
                        </a:rPr>
                        <m:t>=</m:t>
                      </m:r>
                      <m:r>
                        <a:rPr lang="en-US" sz="1800" i="1">
                          <a:latin typeface="Cambria Math" panose="02040503050406030204" pitchFamily="18" charset="0"/>
                        </a:rPr>
                        <m:t>𝑠</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𝐴</m:t>
                          </m:r>
                        </m:e>
                        <m:sub>
                          <m:r>
                            <a:rPr lang="en-US" sz="1800" i="1">
                              <a:latin typeface="Cambria Math" panose="02040503050406030204" pitchFamily="18" charset="0"/>
                            </a:rPr>
                            <m:t>𝑡</m:t>
                          </m:r>
                        </m:sub>
                      </m:sSub>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oMath>
                    <m:oMath xmlns:m="http://schemas.openxmlformats.org/officeDocument/2006/math">
                      <m:r>
                        <a:rPr lang="en-US" sz="1800" b="0" i="1" smtClean="0">
                          <a:latin typeface="Cambria Math" panose="02040503050406030204" pitchFamily="18" charset="0"/>
                        </a:rPr>
                        <m:t> </m:t>
                      </m:r>
                    </m:oMath>
                    <m:oMath xmlns:m="http://schemas.openxmlformats.org/officeDocument/2006/math">
                      <m:r>
                        <m:rPr>
                          <m:aln/>
                        </m:rPr>
                        <a:rPr lang="en-US" sz="180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a:latin typeface="Cambria Math" panose="02040503050406030204" pitchFamily="18" charset="0"/>
                              <a:ea typeface="Cambria Math" panose="02040503050406030204" pitchFamily="18" charset="0"/>
                            </a:rPr>
                            <m:t>𝔼</m:t>
                          </m:r>
                        </m:e>
                        <m:sub>
                          <m:r>
                            <a:rPr lang="en-US" sz="1800">
                              <a:latin typeface="Cambria Math" panose="02040503050406030204" pitchFamily="18" charset="0"/>
                              <a:ea typeface="Cambria Math" panose="02040503050406030204" pitchFamily="18" charset="0"/>
                            </a:rPr>
                            <m:t>𝜋</m:t>
                          </m:r>
                        </m:sub>
                      </m:sSub>
                      <m:d>
                        <m:dPr>
                          <m:begChr m:val="["/>
                          <m:endChr m:val="]"/>
                          <m:ctrlPr>
                            <a:rPr lang="en-US" sz="1800" i="1">
                              <a:latin typeface="Cambria Math" panose="02040503050406030204" pitchFamily="18" charset="0"/>
                              <a:ea typeface="Cambria Math" panose="02040503050406030204" pitchFamily="18" charset="0"/>
                            </a:rPr>
                          </m:ctrlPr>
                        </m:dPr>
                        <m:e>
                          <m:d>
                            <m:dPr>
                              <m:begChr m:val=""/>
                              <m:endChr m:val="|"/>
                              <m:ctrlPr>
                                <a:rPr lang="en-US" sz="1800" i="1">
                                  <a:latin typeface="Cambria Math" panose="02040503050406030204" pitchFamily="18" charset="0"/>
                                  <a:ea typeface="Cambria Math" panose="02040503050406030204" pitchFamily="18" charset="0"/>
                                </a:rPr>
                              </m:ctrlPr>
                            </m:dPr>
                            <m:e>
                              <m:nary>
                                <m:naryPr>
                                  <m:chr m:val="∑"/>
                                  <m:ctrlPr>
                                    <a:rPr lang="en-US" sz="1800" i="1">
                                      <a:latin typeface="Cambria Math" panose="02040503050406030204" pitchFamily="18" charset="0"/>
                                      <a:ea typeface="Cambria Math" panose="02040503050406030204" pitchFamily="18" charset="0"/>
                                    </a:rPr>
                                  </m:ctrlPr>
                                </m:naryPr>
                                <m:sub>
                                  <m:r>
                                    <a:rPr lang="en-US" sz="1800">
                                      <a:latin typeface="Cambria Math" panose="02040503050406030204" pitchFamily="18" charset="0"/>
                                      <a:ea typeface="Cambria Math" panose="02040503050406030204" pitchFamily="18" charset="0"/>
                                    </a:rPr>
                                    <m:t>𝑘</m:t>
                                  </m:r>
                                  <m:r>
                                    <a:rPr lang="en-US" sz="1800">
                                      <a:latin typeface="Cambria Math" panose="02040503050406030204" pitchFamily="18" charset="0"/>
                                      <a:ea typeface="Cambria Math" panose="02040503050406030204" pitchFamily="18" charset="0"/>
                                    </a:rPr>
                                    <m:t>=0</m:t>
                                  </m:r>
                                </m:sub>
                                <m:sup>
                                  <m:r>
                                    <a:rPr lang="en-US" sz="1800">
                                      <a:latin typeface="Cambria Math" panose="02040503050406030204" pitchFamily="18" charset="0"/>
                                      <a:ea typeface="Cambria Math" panose="02040503050406030204" pitchFamily="18" charset="0"/>
                                    </a:rPr>
                                    <m:t>∞</m:t>
                                  </m:r>
                                </m:sup>
                                <m:e>
                                  <m:sSup>
                                    <m:sSupPr>
                                      <m:ctrlPr>
                                        <a:rPr lang="en-US" sz="1800" i="1">
                                          <a:latin typeface="Cambria Math" panose="02040503050406030204" pitchFamily="18" charset="0"/>
                                          <a:ea typeface="Cambria Math" panose="02040503050406030204" pitchFamily="18" charset="0"/>
                                        </a:rPr>
                                      </m:ctrlPr>
                                    </m:sSupPr>
                                    <m:e>
                                      <m:r>
                                        <a:rPr lang="en-US" sz="1800">
                                          <a:latin typeface="Cambria Math" panose="02040503050406030204" pitchFamily="18" charset="0"/>
                                          <a:ea typeface="Cambria Math" panose="02040503050406030204" pitchFamily="18" charset="0"/>
                                        </a:rPr>
                                        <m:t>𝛾</m:t>
                                      </m:r>
                                    </m:e>
                                    <m:sup>
                                      <m:r>
                                        <a:rPr lang="en-US" sz="1800">
                                          <a:latin typeface="Cambria Math" panose="02040503050406030204" pitchFamily="18" charset="0"/>
                                          <a:ea typeface="Cambria Math" panose="02040503050406030204" pitchFamily="18" charset="0"/>
                                        </a:rPr>
                                        <m:t>𝑘</m:t>
                                      </m:r>
                                    </m:sup>
                                  </m:sSup>
                                  <m:sSub>
                                    <m:sSubPr>
                                      <m:ctrlPr>
                                        <a:rPr lang="en-US" sz="1800" i="1">
                                          <a:latin typeface="Cambria Math" panose="02040503050406030204" pitchFamily="18" charset="0"/>
                                          <a:ea typeface="Cambria Math" panose="02040503050406030204" pitchFamily="18" charset="0"/>
                                        </a:rPr>
                                      </m:ctrlPr>
                                    </m:sSubPr>
                                    <m:e>
                                      <m:r>
                                        <a:rPr lang="en-US" sz="1800">
                                          <a:latin typeface="Cambria Math" panose="02040503050406030204" pitchFamily="18" charset="0"/>
                                          <a:ea typeface="Cambria Math" panose="02040503050406030204" pitchFamily="18" charset="0"/>
                                        </a:rPr>
                                        <m:t>𝑅</m:t>
                                      </m:r>
                                    </m:e>
                                    <m:sub>
                                      <m:r>
                                        <a:rPr lang="en-US" sz="1800">
                                          <a:latin typeface="Cambria Math" panose="02040503050406030204" pitchFamily="18" charset="0"/>
                                          <a:ea typeface="Cambria Math" panose="02040503050406030204" pitchFamily="18" charset="0"/>
                                        </a:rPr>
                                        <m:t>𝑡</m:t>
                                      </m:r>
                                      <m:r>
                                        <a:rPr lang="en-US" sz="180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𝑘</m:t>
                                      </m:r>
                                      <m:r>
                                        <a:rPr lang="en-US" sz="1800">
                                          <a:latin typeface="Cambria Math" panose="02040503050406030204" pitchFamily="18" charset="0"/>
                                          <a:ea typeface="Cambria Math" panose="02040503050406030204" pitchFamily="18" charset="0"/>
                                        </a:rPr>
                                        <m:t>+1</m:t>
                                      </m:r>
                                    </m:sub>
                                  </m:sSub>
                                </m:e>
                              </m:nary>
                            </m:e>
                          </m:d>
                          <m:sSub>
                            <m:sSubPr>
                              <m:ctrlPr>
                                <a:rPr lang="en-US" sz="1800" i="1">
                                  <a:latin typeface="Cambria Math" panose="02040503050406030204" pitchFamily="18" charset="0"/>
                                  <a:ea typeface="Cambria Math" panose="02040503050406030204" pitchFamily="18" charset="0"/>
                                </a:rPr>
                              </m:ctrlPr>
                            </m:sSubPr>
                            <m:e>
                              <m:r>
                                <a:rPr lang="en-US" sz="1800">
                                  <a:latin typeface="Cambria Math" panose="02040503050406030204" pitchFamily="18" charset="0"/>
                                  <a:ea typeface="Cambria Math" panose="02040503050406030204" pitchFamily="18" charset="0"/>
                                </a:rPr>
                                <m:t>𝑆</m:t>
                              </m:r>
                            </m:e>
                            <m:sub>
                              <m:r>
                                <a:rPr lang="en-US" sz="1800">
                                  <a:latin typeface="Cambria Math" panose="02040503050406030204" pitchFamily="18" charset="0"/>
                                  <a:ea typeface="Cambria Math" panose="02040503050406030204" pitchFamily="18" charset="0"/>
                                </a:rPr>
                                <m:t>𝑡</m:t>
                              </m:r>
                            </m:sub>
                          </m:sSub>
                          <m:r>
                            <a:rPr lang="en-US" sz="180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𝑠</m:t>
                          </m:r>
                          <m:r>
                            <a:rPr lang="en-US" sz="180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a:latin typeface="Cambria Math" panose="02040503050406030204" pitchFamily="18" charset="0"/>
                                  <a:ea typeface="Cambria Math" panose="02040503050406030204" pitchFamily="18" charset="0"/>
                                </a:rPr>
                                <m:t>𝐴</m:t>
                              </m:r>
                            </m:e>
                            <m:sub>
                              <m:r>
                                <a:rPr lang="en-US" sz="1800">
                                  <a:latin typeface="Cambria Math" panose="02040503050406030204" pitchFamily="18" charset="0"/>
                                  <a:ea typeface="Cambria Math" panose="02040503050406030204" pitchFamily="18" charset="0"/>
                                </a:rPr>
                                <m:t>𝑡</m:t>
                              </m:r>
                            </m:sub>
                          </m:sSub>
                          <m:r>
                            <a:rPr lang="en-US" sz="180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𝑎</m:t>
                          </m:r>
                          <m:r>
                            <a:rPr lang="en-US" sz="1800">
                              <a:latin typeface="Cambria Math" panose="02040503050406030204" pitchFamily="18" charset="0"/>
                              <a:ea typeface="Cambria Math" panose="02040503050406030204" pitchFamily="18" charset="0"/>
                            </a:rPr>
                            <m:t> </m:t>
                          </m:r>
                        </m:e>
                      </m:d>
                      <m:r>
                        <a:rPr lang="en-US" sz="1800">
                          <a:latin typeface="Cambria Math" panose="02040503050406030204" pitchFamily="18" charset="0"/>
                          <a:ea typeface="Cambria Math" panose="02040503050406030204" pitchFamily="18" charset="0"/>
                        </a:rPr>
                        <m:t>  </m:t>
                      </m:r>
                      <m:r>
                        <m:rPr>
                          <m:nor/>
                        </m:rPr>
                        <a:rPr lang="en-US" sz="1800">
                          <a:latin typeface="Cambria Math" panose="02040503050406030204" pitchFamily="18" charset="0"/>
                          <a:ea typeface="Cambria Math" panose="02040503050406030204" pitchFamily="18" charset="0"/>
                        </a:rPr>
                        <m:t>for</m:t>
                      </m:r>
                      <m:r>
                        <m:rPr>
                          <m:nor/>
                        </m:rPr>
                        <a:rPr lang="en-US" sz="1800">
                          <a:latin typeface="Cambria Math" panose="02040503050406030204" pitchFamily="18" charset="0"/>
                          <a:ea typeface="Cambria Math" panose="02040503050406030204" pitchFamily="18" charset="0"/>
                        </a:rPr>
                        <m:t> </m:t>
                      </m:r>
                      <m:r>
                        <m:rPr>
                          <m:nor/>
                        </m:rPr>
                        <a:rPr lang="en-US" sz="1800">
                          <a:latin typeface="Cambria Math" panose="02040503050406030204" pitchFamily="18" charset="0"/>
                          <a:ea typeface="Cambria Math" panose="02040503050406030204" pitchFamily="18" charset="0"/>
                        </a:rPr>
                        <m:t>all</m:t>
                      </m:r>
                      <m:r>
                        <m:rPr>
                          <m:nor/>
                        </m:rPr>
                        <a:rPr lang="en-US" sz="1800">
                          <a:latin typeface="Cambria Math" panose="02040503050406030204" pitchFamily="18" charset="0"/>
                          <a:ea typeface="Cambria Math" panose="02040503050406030204" pitchFamily="18" charset="0"/>
                        </a:rPr>
                        <m:t> </m:t>
                      </m:r>
                      <m:r>
                        <a:rPr lang="en-US" sz="1800">
                          <a:latin typeface="Cambria Math" panose="02040503050406030204" pitchFamily="18" charset="0"/>
                          <a:ea typeface="Cambria Math" panose="02040503050406030204" pitchFamily="18" charset="0"/>
                        </a:rPr>
                        <m:t>𝑠</m:t>
                      </m:r>
                      <m:r>
                        <a:rPr lang="en-US" sz="1800">
                          <a:latin typeface="Cambria Math" panose="02040503050406030204" pitchFamily="18" charset="0"/>
                          <a:ea typeface="Cambria Math" panose="02040503050406030204" pitchFamily="18" charset="0"/>
                        </a:rPr>
                        <m:t>∈</m:t>
                      </m:r>
                      <m:r>
                        <a:rPr lang="en-US" sz="1800">
                          <a:latin typeface="Cambria Math" panose="02040503050406030204" pitchFamily="18" charset="0"/>
                          <a:ea typeface="Cambria Math" panose="02040503050406030204" pitchFamily="18" charset="0"/>
                        </a:rPr>
                        <m:t>𝒮</m:t>
                      </m:r>
                    </m:oMath>
                  </m:oMathPara>
                </a14:m>
                <a:br>
                  <a:rPr lang="en-US" sz="2000" dirty="0"/>
                </a:br>
                <a:endParaRPr lang="en-US" sz="2000" dirty="0"/>
              </a:p>
              <a:p>
                <a:pPr marL="0" indent="0">
                  <a:buNone/>
                </a:pPr>
                <a:endParaRPr lang="en-US" sz="2000" dirty="0"/>
              </a:p>
              <a:p>
                <a:endParaRPr lang="en-US" sz="2000" dirty="0"/>
              </a:p>
              <a:p>
                <a:r>
                  <a:rPr lang="en-US" sz="2000" dirty="0"/>
                  <a:t>The Q-function lets us compare the value of taking different action is a given state. It is used in algorithms to determine what action is the best (the action with the highest Q-value for the state).</a:t>
                </a:r>
              </a:p>
              <a:p>
                <a:endParaRPr lang="en-US" dirty="0"/>
              </a:p>
            </p:txBody>
          </p:sp>
        </mc:Choice>
        <mc:Fallback xmlns="">
          <p:sp>
            <p:nvSpPr>
              <p:cNvPr id="3" name="Content Placeholder 2">
                <a:extLst>
                  <a:ext uri="{FF2B5EF4-FFF2-40B4-BE49-F238E27FC236}">
                    <a16:creationId xmlns:a16="http://schemas.microsoft.com/office/drawing/2014/main" id="{9E567E42-948A-F22D-8397-4FA0611D447F}"/>
                  </a:ext>
                </a:extLst>
              </p:cNvPr>
              <p:cNvSpPr>
                <a:spLocks noGrp="1" noRot="1" noChangeAspect="1" noMove="1" noResize="1" noEditPoints="1" noAdjustHandles="1" noChangeArrowheads="1" noChangeShapeType="1" noTextEdit="1"/>
              </p:cNvSpPr>
              <p:nvPr>
                <p:ph idx="1"/>
              </p:nvPr>
            </p:nvSpPr>
            <p:spPr>
              <a:xfrm>
                <a:off x="838199" y="1600199"/>
                <a:ext cx="7582471" cy="4604657"/>
              </a:xfrm>
              <a:blipFill>
                <a:blip r:embed="rId3"/>
                <a:stretch>
                  <a:fillRect l="-643" t="-1190" r="-144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4CE4623-8DCA-34FA-3404-B71214310EC9}"/>
              </a:ext>
            </a:extLst>
          </p:cNvPr>
          <p:cNvSpPr txBox="1"/>
          <p:nvPr/>
        </p:nvSpPr>
        <p:spPr>
          <a:xfrm>
            <a:off x="9180139" y="3784345"/>
            <a:ext cx="1640261" cy="369332"/>
          </a:xfrm>
          <a:prstGeom prst="rect">
            <a:avLst/>
          </a:prstGeom>
          <a:noFill/>
        </p:spPr>
        <p:txBody>
          <a:bodyPr wrap="square" rtlCol="0">
            <a:spAutoFit/>
          </a:bodyPr>
          <a:lstStyle/>
          <a:p>
            <a:pPr algn="ctr"/>
            <a:r>
              <a:rPr lang="en-US" b="1" dirty="0"/>
              <a:t>Q-Table</a:t>
            </a:r>
          </a:p>
        </p:txBody>
      </p:sp>
      <p:pic>
        <p:nvPicPr>
          <p:cNvPr id="9" name="Picture 8">
            <a:extLst>
              <a:ext uri="{FF2B5EF4-FFF2-40B4-BE49-F238E27FC236}">
                <a16:creationId xmlns:a16="http://schemas.microsoft.com/office/drawing/2014/main" id="{7B7ABEF7-94BD-43E0-F530-D8030329606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420671" y="1092790"/>
            <a:ext cx="3026577" cy="2183810"/>
          </a:xfrm>
          <a:prstGeom prst="rect">
            <a:avLst/>
          </a:prstGeom>
        </p:spPr>
      </p:pic>
      <p:sp>
        <p:nvSpPr>
          <p:cNvPr id="10" name="Arrow: Right 9">
            <a:extLst>
              <a:ext uri="{FF2B5EF4-FFF2-40B4-BE49-F238E27FC236}">
                <a16:creationId xmlns:a16="http://schemas.microsoft.com/office/drawing/2014/main" id="{F707543C-E5BA-BCA6-AE7E-F9B1F633DC23}"/>
              </a:ext>
              <a:ext uri="{C183D7F6-B498-43B3-948B-1728B52AA6E4}">
                <adec:decorative xmlns:adec="http://schemas.microsoft.com/office/drawing/2017/decorative" val="1"/>
              </a:ext>
            </a:extLst>
          </p:cNvPr>
          <p:cNvSpPr/>
          <p:nvPr/>
        </p:nvSpPr>
        <p:spPr>
          <a:xfrm>
            <a:off x="9291236" y="2638737"/>
            <a:ext cx="152400" cy="11652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BE7C032-3857-CC7A-2FA5-D5C15DB27D82}"/>
              </a:ext>
              <a:ext uri="{C183D7F6-B498-43B3-948B-1728B52AA6E4}">
                <adec:decorative xmlns:adec="http://schemas.microsoft.com/office/drawing/2017/decorative" val="1"/>
              </a:ext>
            </a:extLst>
          </p:cNvPr>
          <p:cNvSpPr/>
          <p:nvPr/>
        </p:nvSpPr>
        <p:spPr>
          <a:xfrm rot="5400000">
            <a:off x="9045677" y="2963785"/>
            <a:ext cx="152400" cy="11652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52A14C6-85E5-4153-277E-0E12DE0D1638}"/>
              </a:ext>
              <a:ext uri="{C183D7F6-B498-43B3-948B-1728B52AA6E4}">
                <adec:decorative xmlns:adec="http://schemas.microsoft.com/office/drawing/2017/decorative" val="1"/>
              </a:ext>
            </a:extLst>
          </p:cNvPr>
          <p:cNvSpPr/>
          <p:nvPr/>
        </p:nvSpPr>
        <p:spPr>
          <a:xfrm rot="16200000">
            <a:off x="9045677" y="2301830"/>
            <a:ext cx="152400" cy="11652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5DD367B-FE67-0759-6467-4E2761CE4CE8}"/>
              </a:ext>
              <a:ext uri="{C183D7F6-B498-43B3-948B-1728B52AA6E4}">
                <adec:decorative xmlns:adec="http://schemas.microsoft.com/office/drawing/2017/decorative" val="1"/>
              </a:ext>
            </a:extLst>
          </p:cNvPr>
          <p:cNvSpPr/>
          <p:nvPr/>
        </p:nvSpPr>
        <p:spPr>
          <a:xfrm flipH="1">
            <a:off x="8666807" y="2629135"/>
            <a:ext cx="152400" cy="116523"/>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EE2199E-467E-965F-9A0D-FF1A3827EABA}"/>
              </a:ext>
              <a:ext uri="{C183D7F6-B498-43B3-948B-1728B52AA6E4}">
                <adec:decorative xmlns:adec="http://schemas.microsoft.com/office/drawing/2017/decorative" val="1"/>
              </a:ext>
            </a:extLst>
          </p:cNvPr>
          <p:cNvSpPr txBox="1"/>
          <p:nvPr/>
        </p:nvSpPr>
        <p:spPr>
          <a:xfrm>
            <a:off x="8858159" y="723458"/>
            <a:ext cx="2151600" cy="369332"/>
          </a:xfrm>
          <a:prstGeom prst="rect">
            <a:avLst/>
          </a:prstGeom>
          <a:noFill/>
        </p:spPr>
        <p:txBody>
          <a:bodyPr wrap="square" rtlCol="0">
            <a:spAutoFit/>
          </a:bodyPr>
          <a:lstStyle/>
          <a:p>
            <a:pPr algn="ctr"/>
            <a:r>
              <a:rPr lang="en-US" dirty="0"/>
              <a:t>Value Function</a:t>
            </a:r>
          </a:p>
        </p:txBody>
      </p:sp>
      <p:sp>
        <p:nvSpPr>
          <p:cNvPr id="15" name="Arrow: Left-Right 14">
            <a:extLst>
              <a:ext uri="{FF2B5EF4-FFF2-40B4-BE49-F238E27FC236}">
                <a16:creationId xmlns:a16="http://schemas.microsoft.com/office/drawing/2014/main" id="{107A69EE-C790-EFD0-1997-97E6121D2976}"/>
              </a:ext>
              <a:ext uri="{C183D7F6-B498-43B3-948B-1728B52AA6E4}">
                <adec:decorative xmlns:adec="http://schemas.microsoft.com/office/drawing/2017/decorative" val="1"/>
              </a:ext>
            </a:extLst>
          </p:cNvPr>
          <p:cNvSpPr/>
          <p:nvPr/>
        </p:nvSpPr>
        <p:spPr>
          <a:xfrm rot="5400000">
            <a:off x="9638154" y="3053110"/>
            <a:ext cx="875524" cy="58694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D99BBE-5189-4E89-41B1-8189E7FE9589}"/>
              </a:ext>
              <a:ext uri="{C183D7F6-B498-43B3-948B-1728B52AA6E4}">
                <adec:decorative xmlns:adec="http://schemas.microsoft.com/office/drawing/2017/decorative" val="1"/>
              </a:ext>
            </a:extLst>
          </p:cNvPr>
          <p:cNvPicPr>
            <a:picLocks noChangeAspect="1"/>
          </p:cNvPicPr>
          <p:nvPr/>
        </p:nvPicPr>
        <p:blipFill rotWithShape="1">
          <a:blip r:embed="rId5"/>
          <a:srcRect l="60759" t="3531" r="13453" b="53102"/>
          <a:stretch/>
        </p:blipFill>
        <p:spPr>
          <a:xfrm>
            <a:off x="10434850" y="3098247"/>
            <a:ext cx="1222112" cy="1148345"/>
          </a:xfrm>
          <a:prstGeom prst="rect">
            <a:avLst/>
          </a:prstGeom>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FBDF7A5-C92F-D912-9C5C-20730CC9FD17}"/>
                  </a:ext>
                </a:extLst>
              </p:cNvPr>
              <p:cNvGraphicFramePr>
                <a:graphicFrameLocks noGrp="1"/>
              </p:cNvGraphicFramePr>
              <p:nvPr>
                <p:extLst>
                  <p:ext uri="{D42A27DB-BD31-4B8C-83A1-F6EECF244321}">
                    <p14:modId xmlns:p14="http://schemas.microsoft.com/office/powerpoint/2010/main" val="2137106834"/>
                  </p:ext>
                </p:extLst>
              </p:nvPr>
            </p:nvGraphicFramePr>
            <p:xfrm>
              <a:off x="8784864" y="4153677"/>
              <a:ext cx="2662384" cy="2194560"/>
            </p:xfrm>
            <a:graphic>
              <a:graphicData uri="http://schemas.openxmlformats.org/drawingml/2006/table">
                <a:tbl>
                  <a:tblPr firstRow="1" bandRow="1">
                    <a:tableStyleId>{93296810-A885-4BE3-A3E7-6D5BEEA58F35}</a:tableStyleId>
                  </a:tblPr>
                  <a:tblGrid>
                    <a:gridCol w="816336">
                      <a:extLst>
                        <a:ext uri="{9D8B030D-6E8A-4147-A177-3AD203B41FA5}">
                          <a16:colId xmlns:a16="http://schemas.microsoft.com/office/drawing/2014/main" val="3711460689"/>
                        </a:ext>
                      </a:extLst>
                    </a:gridCol>
                    <a:gridCol w="685800">
                      <a:extLst>
                        <a:ext uri="{9D8B030D-6E8A-4147-A177-3AD203B41FA5}">
                          <a16:colId xmlns:a16="http://schemas.microsoft.com/office/drawing/2014/main" val="2988890879"/>
                        </a:ext>
                      </a:extLst>
                    </a:gridCol>
                    <a:gridCol w="1160248">
                      <a:extLst>
                        <a:ext uri="{9D8B030D-6E8A-4147-A177-3AD203B41FA5}">
                          <a16:colId xmlns:a16="http://schemas.microsoft.com/office/drawing/2014/main" val="2080107700"/>
                        </a:ext>
                      </a:extLst>
                    </a:gridCol>
                  </a:tblGrid>
                  <a:tr h="365760">
                    <a:tc>
                      <a:txBody>
                        <a:bodyPr/>
                        <a:lstStyle/>
                        <a:p>
                          <a:pPr/>
                          <a14:m>
                            <m:oMathPara xmlns:m="http://schemas.openxmlformats.org/officeDocument/2006/math">
                              <m:oMathParaPr>
                                <m:jc m:val="centerGroup"/>
                              </m:oMathParaPr>
                              <m:oMath xmlns:m="http://schemas.openxmlformats.org/officeDocument/2006/math">
                                <m:r>
                                  <a:rPr lang="en-US" sz="1600" dirty="0" smtClean="0">
                                    <a:latin typeface="Cambria Math" panose="02040503050406030204" pitchFamily="18" charset="0"/>
                                  </a:rPr>
                                  <m:t>𝑠</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dirty="0" smtClean="0">
                                    <a:latin typeface="Cambria Math" panose="02040503050406030204" pitchFamily="18" charset="0"/>
                                  </a:rPr>
                                  <m:t>𝑎</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𝑞</m:t>
                                </m:r>
                                <m:r>
                                  <a:rPr lang="en-US" sz="1600" dirty="0" smtClean="0">
                                    <a:latin typeface="Cambria Math" panose="02040503050406030204" pitchFamily="18" charset="0"/>
                                  </a:rPr>
                                  <m:t>(</m:t>
                                </m:r>
                                <m:r>
                                  <a:rPr lang="en-US" sz="1600" dirty="0" err="1" smtClean="0">
                                    <a:latin typeface="Cambria Math" panose="02040503050406030204" pitchFamily="18" charset="0"/>
                                  </a:rPr>
                                  <m:t>𝑠</m:t>
                                </m:r>
                                <m:r>
                                  <a:rPr lang="en-US" sz="1600" dirty="0" err="1" smtClean="0">
                                    <a:latin typeface="Cambria Math" panose="02040503050406030204" pitchFamily="18" charset="0"/>
                                  </a:rPr>
                                  <m:t>,</m:t>
                                </m:r>
                                <m:r>
                                  <a:rPr lang="en-US" sz="1600" dirty="0" err="1" smtClean="0">
                                    <a:latin typeface="Cambria Math" panose="02040503050406030204" pitchFamily="18" charset="0"/>
                                  </a:rPr>
                                  <m:t>𝑎</m:t>
                                </m:r>
                                <m:r>
                                  <a:rPr lang="en-US" sz="1600" dirty="0"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008869826"/>
                      </a:ext>
                    </a:extLst>
                  </a:tr>
                  <a:tr h="365760">
                    <a:tc>
                      <a:txBody>
                        <a:bodyPr/>
                        <a:lstStyle/>
                        <a:p>
                          <a:r>
                            <a:rPr lang="en-US" sz="1600" dirty="0"/>
                            <a:t>(1,1)</a:t>
                          </a:r>
                        </a:p>
                      </a:txBody>
                      <a:tcPr/>
                    </a:tc>
                    <a:tc>
                      <a:txBody>
                        <a:bodyPr/>
                        <a:lstStyle/>
                        <a:p>
                          <a:r>
                            <a:rPr lang="en-US" sz="1600" dirty="0"/>
                            <a:t>up</a:t>
                          </a:r>
                        </a:p>
                      </a:txBody>
                      <a:tcPr/>
                    </a:tc>
                    <a:tc>
                      <a:txBody>
                        <a:bodyPr/>
                        <a:lstStyle/>
                        <a:p>
                          <a:r>
                            <a:rPr lang="en-US" sz="1600" dirty="0"/>
                            <a:t>0.7453</a:t>
                          </a:r>
                        </a:p>
                      </a:txBody>
                      <a:tcPr/>
                    </a:tc>
                    <a:extLst>
                      <a:ext uri="{0D108BD9-81ED-4DB2-BD59-A6C34878D82A}">
                        <a16:rowId xmlns:a16="http://schemas.microsoft.com/office/drawing/2014/main" val="524805492"/>
                      </a:ext>
                    </a:extLst>
                  </a:tr>
                  <a:tr h="365760">
                    <a:tc>
                      <a:txBody>
                        <a:bodyPr/>
                        <a:lstStyle/>
                        <a:p>
                          <a:r>
                            <a:rPr lang="en-US" sz="1600" dirty="0"/>
                            <a:t>(1,1)</a:t>
                          </a:r>
                        </a:p>
                      </a:txBody>
                      <a:tcPr/>
                    </a:tc>
                    <a:tc>
                      <a:txBody>
                        <a:bodyPr/>
                        <a:lstStyle/>
                        <a:p>
                          <a:r>
                            <a:rPr lang="en-US" sz="1600" dirty="0"/>
                            <a:t>right</a:t>
                          </a:r>
                        </a:p>
                      </a:txBody>
                      <a:tcPr/>
                    </a:tc>
                    <a:tc>
                      <a:txBody>
                        <a:bodyPr/>
                        <a:lstStyle/>
                        <a:p>
                          <a:r>
                            <a:rPr lang="en-US" sz="1600" dirty="0"/>
                            <a:t>0.6709</a:t>
                          </a:r>
                        </a:p>
                      </a:txBody>
                      <a:tcPr/>
                    </a:tc>
                    <a:extLst>
                      <a:ext uri="{0D108BD9-81ED-4DB2-BD59-A6C34878D82A}">
                        <a16:rowId xmlns:a16="http://schemas.microsoft.com/office/drawing/2014/main" val="3725035416"/>
                      </a:ext>
                    </a:extLst>
                  </a:tr>
                  <a:tr h="365760">
                    <a:tc>
                      <a:txBody>
                        <a:bodyPr/>
                        <a:lstStyle/>
                        <a:p>
                          <a:r>
                            <a:rPr lang="en-US" sz="1600" dirty="0"/>
                            <a:t>(1,1)</a:t>
                          </a:r>
                        </a:p>
                      </a:txBody>
                      <a:tcPr/>
                    </a:tc>
                    <a:tc>
                      <a:txBody>
                        <a:bodyPr/>
                        <a:lstStyle/>
                        <a:p>
                          <a:r>
                            <a:rPr lang="en-US" sz="1600" dirty="0"/>
                            <a:t>down</a:t>
                          </a:r>
                        </a:p>
                      </a:txBody>
                      <a:tcPr/>
                    </a:tc>
                    <a:tc>
                      <a:txBody>
                        <a:bodyPr/>
                        <a:lstStyle/>
                        <a:p>
                          <a:r>
                            <a:rPr lang="en-US" sz="1600" dirty="0"/>
                            <a:t>0.7003</a:t>
                          </a:r>
                        </a:p>
                      </a:txBody>
                      <a:tcPr/>
                    </a:tc>
                    <a:extLst>
                      <a:ext uri="{0D108BD9-81ED-4DB2-BD59-A6C34878D82A}">
                        <a16:rowId xmlns:a16="http://schemas.microsoft.com/office/drawing/2014/main" val="868402448"/>
                      </a:ext>
                    </a:extLst>
                  </a:tr>
                  <a:tr h="365760">
                    <a:tc>
                      <a:txBody>
                        <a:bodyPr/>
                        <a:lstStyle/>
                        <a:p>
                          <a:r>
                            <a:rPr lang="en-US" sz="1600" dirty="0"/>
                            <a:t>(1,1)</a:t>
                          </a:r>
                        </a:p>
                      </a:txBody>
                      <a:tcPr/>
                    </a:tc>
                    <a:tc>
                      <a:txBody>
                        <a:bodyPr/>
                        <a:lstStyle/>
                        <a:p>
                          <a:r>
                            <a:rPr lang="en-US" sz="1600" dirty="0"/>
                            <a:t>left</a:t>
                          </a:r>
                        </a:p>
                      </a:txBody>
                      <a:tcPr/>
                    </a:tc>
                    <a:tc>
                      <a:txBody>
                        <a:bodyPr/>
                        <a:lstStyle/>
                        <a:p>
                          <a:r>
                            <a:rPr lang="en-US" sz="1600" dirty="0"/>
                            <a:t>0.7109</a:t>
                          </a:r>
                        </a:p>
                      </a:txBody>
                      <a:tcPr/>
                    </a:tc>
                    <a:extLst>
                      <a:ext uri="{0D108BD9-81ED-4DB2-BD59-A6C34878D82A}">
                        <a16:rowId xmlns:a16="http://schemas.microsoft.com/office/drawing/2014/main" val="460961713"/>
                      </a:ext>
                    </a:extLst>
                  </a:tr>
                  <a:tr h="365760">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207722718"/>
                      </a:ext>
                    </a:extLst>
                  </a:tr>
                </a:tbl>
              </a:graphicData>
            </a:graphic>
          </p:graphicFrame>
        </mc:Choice>
        <mc:Fallback xmlns="">
          <p:graphicFrame>
            <p:nvGraphicFramePr>
              <p:cNvPr id="4" name="Table 3">
                <a:extLst>
                  <a:ext uri="{FF2B5EF4-FFF2-40B4-BE49-F238E27FC236}">
                    <a16:creationId xmlns:a16="http://schemas.microsoft.com/office/drawing/2014/main" id="{0FBDF7A5-C92F-D912-9C5C-20730CC9FD17}"/>
                  </a:ext>
                </a:extLst>
              </p:cNvPr>
              <p:cNvGraphicFramePr>
                <a:graphicFrameLocks noGrp="1"/>
              </p:cNvGraphicFramePr>
              <p:nvPr>
                <p:extLst>
                  <p:ext uri="{D42A27DB-BD31-4B8C-83A1-F6EECF244321}">
                    <p14:modId xmlns:p14="http://schemas.microsoft.com/office/powerpoint/2010/main" val="2137106834"/>
                  </p:ext>
                </p:extLst>
              </p:nvPr>
            </p:nvGraphicFramePr>
            <p:xfrm>
              <a:off x="8784864" y="4153677"/>
              <a:ext cx="2662384" cy="2194560"/>
            </p:xfrm>
            <a:graphic>
              <a:graphicData uri="http://schemas.openxmlformats.org/drawingml/2006/table">
                <a:tbl>
                  <a:tblPr firstRow="1" bandRow="1">
                    <a:tableStyleId>{93296810-A885-4BE3-A3E7-6D5BEEA58F35}</a:tableStyleId>
                  </a:tblPr>
                  <a:tblGrid>
                    <a:gridCol w="816336">
                      <a:extLst>
                        <a:ext uri="{9D8B030D-6E8A-4147-A177-3AD203B41FA5}">
                          <a16:colId xmlns:a16="http://schemas.microsoft.com/office/drawing/2014/main" val="3711460689"/>
                        </a:ext>
                      </a:extLst>
                    </a:gridCol>
                    <a:gridCol w="685800">
                      <a:extLst>
                        <a:ext uri="{9D8B030D-6E8A-4147-A177-3AD203B41FA5}">
                          <a16:colId xmlns:a16="http://schemas.microsoft.com/office/drawing/2014/main" val="2988890879"/>
                        </a:ext>
                      </a:extLst>
                    </a:gridCol>
                    <a:gridCol w="1160248">
                      <a:extLst>
                        <a:ext uri="{9D8B030D-6E8A-4147-A177-3AD203B41FA5}">
                          <a16:colId xmlns:a16="http://schemas.microsoft.com/office/drawing/2014/main" val="2080107700"/>
                        </a:ext>
                      </a:extLst>
                    </a:gridCol>
                  </a:tblGrid>
                  <a:tr h="365760">
                    <a:tc>
                      <a:txBody>
                        <a:bodyPr/>
                        <a:lstStyle/>
                        <a:p>
                          <a:endParaRPr lang="en-US"/>
                        </a:p>
                      </a:txBody>
                      <a:tcPr>
                        <a:blipFill>
                          <a:blip r:embed="rId6"/>
                          <a:stretch>
                            <a:fillRect l="-746" t="-1667" r="-229104" b="-513333"/>
                          </a:stretch>
                        </a:blipFill>
                      </a:tcPr>
                    </a:tc>
                    <a:tc>
                      <a:txBody>
                        <a:bodyPr/>
                        <a:lstStyle/>
                        <a:p>
                          <a:endParaRPr lang="en-US"/>
                        </a:p>
                      </a:txBody>
                      <a:tcPr>
                        <a:blipFill>
                          <a:blip r:embed="rId6"/>
                          <a:stretch>
                            <a:fillRect l="-119469" t="-1667" r="-171681" b="-513333"/>
                          </a:stretch>
                        </a:blipFill>
                      </a:tcPr>
                    </a:tc>
                    <a:tc>
                      <a:txBody>
                        <a:bodyPr/>
                        <a:lstStyle/>
                        <a:p>
                          <a:endParaRPr lang="en-US"/>
                        </a:p>
                      </a:txBody>
                      <a:tcPr>
                        <a:blipFill>
                          <a:blip r:embed="rId6"/>
                          <a:stretch>
                            <a:fillRect l="-130526" t="-1667" r="-2105" b="-513333"/>
                          </a:stretch>
                        </a:blipFill>
                      </a:tcPr>
                    </a:tc>
                    <a:extLst>
                      <a:ext uri="{0D108BD9-81ED-4DB2-BD59-A6C34878D82A}">
                        <a16:rowId xmlns:a16="http://schemas.microsoft.com/office/drawing/2014/main" val="2008869826"/>
                      </a:ext>
                    </a:extLst>
                  </a:tr>
                  <a:tr h="365760">
                    <a:tc>
                      <a:txBody>
                        <a:bodyPr/>
                        <a:lstStyle/>
                        <a:p>
                          <a:r>
                            <a:rPr lang="en-US" sz="1600" dirty="0"/>
                            <a:t>(1,1)</a:t>
                          </a:r>
                        </a:p>
                      </a:txBody>
                      <a:tcPr/>
                    </a:tc>
                    <a:tc>
                      <a:txBody>
                        <a:bodyPr/>
                        <a:lstStyle/>
                        <a:p>
                          <a:r>
                            <a:rPr lang="en-US" sz="1600" dirty="0"/>
                            <a:t>up</a:t>
                          </a:r>
                        </a:p>
                      </a:txBody>
                      <a:tcPr/>
                    </a:tc>
                    <a:tc>
                      <a:txBody>
                        <a:bodyPr/>
                        <a:lstStyle/>
                        <a:p>
                          <a:r>
                            <a:rPr lang="en-US" sz="1600" dirty="0"/>
                            <a:t>0.7453</a:t>
                          </a:r>
                        </a:p>
                      </a:txBody>
                      <a:tcPr/>
                    </a:tc>
                    <a:extLst>
                      <a:ext uri="{0D108BD9-81ED-4DB2-BD59-A6C34878D82A}">
                        <a16:rowId xmlns:a16="http://schemas.microsoft.com/office/drawing/2014/main" val="524805492"/>
                      </a:ext>
                    </a:extLst>
                  </a:tr>
                  <a:tr h="365760">
                    <a:tc>
                      <a:txBody>
                        <a:bodyPr/>
                        <a:lstStyle/>
                        <a:p>
                          <a:r>
                            <a:rPr lang="en-US" sz="1600" dirty="0"/>
                            <a:t>(1,1)</a:t>
                          </a:r>
                        </a:p>
                      </a:txBody>
                      <a:tcPr/>
                    </a:tc>
                    <a:tc>
                      <a:txBody>
                        <a:bodyPr/>
                        <a:lstStyle/>
                        <a:p>
                          <a:r>
                            <a:rPr lang="en-US" sz="1600" dirty="0"/>
                            <a:t>right</a:t>
                          </a:r>
                        </a:p>
                      </a:txBody>
                      <a:tcPr/>
                    </a:tc>
                    <a:tc>
                      <a:txBody>
                        <a:bodyPr/>
                        <a:lstStyle/>
                        <a:p>
                          <a:r>
                            <a:rPr lang="en-US" sz="1600" dirty="0"/>
                            <a:t>0.6709</a:t>
                          </a:r>
                        </a:p>
                      </a:txBody>
                      <a:tcPr/>
                    </a:tc>
                    <a:extLst>
                      <a:ext uri="{0D108BD9-81ED-4DB2-BD59-A6C34878D82A}">
                        <a16:rowId xmlns:a16="http://schemas.microsoft.com/office/drawing/2014/main" val="3725035416"/>
                      </a:ext>
                    </a:extLst>
                  </a:tr>
                  <a:tr h="365760">
                    <a:tc>
                      <a:txBody>
                        <a:bodyPr/>
                        <a:lstStyle/>
                        <a:p>
                          <a:r>
                            <a:rPr lang="en-US" sz="1600" dirty="0"/>
                            <a:t>(1,1)</a:t>
                          </a:r>
                        </a:p>
                      </a:txBody>
                      <a:tcPr/>
                    </a:tc>
                    <a:tc>
                      <a:txBody>
                        <a:bodyPr/>
                        <a:lstStyle/>
                        <a:p>
                          <a:r>
                            <a:rPr lang="en-US" sz="1600" dirty="0"/>
                            <a:t>down</a:t>
                          </a:r>
                        </a:p>
                      </a:txBody>
                      <a:tcPr/>
                    </a:tc>
                    <a:tc>
                      <a:txBody>
                        <a:bodyPr/>
                        <a:lstStyle/>
                        <a:p>
                          <a:r>
                            <a:rPr lang="en-US" sz="1600" dirty="0"/>
                            <a:t>0.7003</a:t>
                          </a:r>
                        </a:p>
                      </a:txBody>
                      <a:tcPr/>
                    </a:tc>
                    <a:extLst>
                      <a:ext uri="{0D108BD9-81ED-4DB2-BD59-A6C34878D82A}">
                        <a16:rowId xmlns:a16="http://schemas.microsoft.com/office/drawing/2014/main" val="868402448"/>
                      </a:ext>
                    </a:extLst>
                  </a:tr>
                  <a:tr h="365760">
                    <a:tc>
                      <a:txBody>
                        <a:bodyPr/>
                        <a:lstStyle/>
                        <a:p>
                          <a:r>
                            <a:rPr lang="en-US" sz="1600" dirty="0"/>
                            <a:t>(1,1)</a:t>
                          </a:r>
                        </a:p>
                      </a:txBody>
                      <a:tcPr/>
                    </a:tc>
                    <a:tc>
                      <a:txBody>
                        <a:bodyPr/>
                        <a:lstStyle/>
                        <a:p>
                          <a:r>
                            <a:rPr lang="en-US" sz="1600" dirty="0"/>
                            <a:t>left</a:t>
                          </a:r>
                        </a:p>
                      </a:txBody>
                      <a:tcPr/>
                    </a:tc>
                    <a:tc>
                      <a:txBody>
                        <a:bodyPr/>
                        <a:lstStyle/>
                        <a:p>
                          <a:r>
                            <a:rPr lang="en-US" sz="1600" dirty="0"/>
                            <a:t>0.7109</a:t>
                          </a:r>
                        </a:p>
                      </a:txBody>
                      <a:tcPr/>
                    </a:tc>
                    <a:extLst>
                      <a:ext uri="{0D108BD9-81ED-4DB2-BD59-A6C34878D82A}">
                        <a16:rowId xmlns:a16="http://schemas.microsoft.com/office/drawing/2014/main" val="460961713"/>
                      </a:ext>
                    </a:extLst>
                  </a:tr>
                  <a:tr h="365760">
                    <a:tc>
                      <a:txBody>
                        <a:bodyPr/>
                        <a:lstStyle/>
                        <a:p>
                          <a:r>
                            <a:rPr lang="en-US" sz="1600" dirty="0"/>
                            <a:t>…</a:t>
                          </a:r>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val="3207722718"/>
                      </a:ext>
                    </a:extLst>
                  </a:tr>
                </a:tbl>
              </a:graphicData>
            </a:graphic>
          </p:graphicFrame>
        </mc:Fallback>
      </mc:AlternateContent>
    </p:spTree>
    <p:extLst>
      <p:ext uri="{BB962C8B-B14F-4D97-AF65-F5344CB8AC3E}">
        <p14:creationId xmlns:p14="http://schemas.microsoft.com/office/powerpoint/2010/main" val="373891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57A3-0814-F4B3-FBE8-7C0EEC853803}"/>
              </a:ext>
            </a:extLst>
          </p:cNvPr>
          <p:cNvSpPr>
            <a:spLocks noGrp="1"/>
          </p:cNvSpPr>
          <p:nvPr>
            <p:ph type="title"/>
          </p:nvPr>
        </p:nvSpPr>
        <p:spPr/>
        <p:txBody>
          <a:bodyPr>
            <a:noAutofit/>
          </a:bodyPr>
          <a:lstStyle/>
          <a:p>
            <a:r>
              <a:rPr lang="en-US" sz="3600" dirty="0"/>
              <a:t>Value Function Estimation using Monte Carlo Methods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50DBB8-21E8-23B1-1F45-1AFF64F5D45F}"/>
                  </a:ext>
                </a:extLst>
              </p:cNvPr>
              <p:cNvSpPr>
                <a:spLocks noGrp="1"/>
              </p:cNvSpPr>
              <p:nvPr>
                <p:ph idx="1"/>
              </p:nvPr>
            </p:nvSpPr>
            <p:spPr/>
            <p:txBody>
              <a:bodyPr>
                <a:normAutofit fontScale="85000" lnSpcReduction="20000"/>
              </a:bodyPr>
              <a:lstStyle/>
              <a:p>
                <a:r>
                  <a:rPr lang="en-US" dirty="0"/>
                  <a:t>The value functions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𝜋</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oMath>
                </a14:m>
                <a:r>
                  <a:rPr lang="en-US" dirty="0"/>
                  <a:t> can be estimated from experience. This is called </a:t>
                </a:r>
                <a:r>
                  <a:rPr lang="en-US" b="1" dirty="0"/>
                  <a:t>policy evaluation</a:t>
                </a:r>
                <a:r>
                  <a:rPr lang="en-US" dirty="0"/>
                  <a:t>. </a:t>
                </a:r>
              </a:p>
              <a:p>
                <a:endParaRPr lang="en-US" dirty="0"/>
              </a:p>
              <a:p>
                <a:r>
                  <a:rPr lang="en-US" dirty="0"/>
                  <a:t>A simple Monte Carlo method: </a:t>
                </a:r>
                <a:r>
                  <a:rPr lang="en-US" b="1" dirty="0"/>
                  <a:t>Sample-average method</a:t>
                </a:r>
                <a:r>
                  <a:rPr lang="en-US" dirty="0"/>
                  <a:t>: </a:t>
                </a:r>
              </a:p>
              <a:p>
                <a:pPr lvl="1"/>
                <a:r>
                  <a:rPr lang="en-US" dirty="0"/>
                  <a:t>Follow policy </a:t>
                </a:r>
                <a14:m>
                  <m:oMath xmlns:m="http://schemas.openxmlformats.org/officeDocument/2006/math">
                    <m:r>
                      <a:rPr lang="en-US" b="0" i="1" dirty="0" smtClean="0">
                        <a:latin typeface="Cambria Math" panose="02040503050406030204" pitchFamily="18" charset="0"/>
                      </a:rPr>
                      <m:t>𝜋</m:t>
                    </m:r>
                  </m:oMath>
                </a14:m>
                <a:r>
                  <a:rPr lang="en-US" b="0" dirty="0"/>
                  <a:t>.</a:t>
                </a:r>
              </a:p>
              <a:p>
                <a:pPr lvl="1"/>
                <a:r>
                  <a:rPr lang="en-US" dirty="0"/>
                  <a:t>Maintains an average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𝑉</m:t>
                        </m:r>
                      </m:e>
                    </m:acc>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of the actual returns that have followed that state. The average is updated at each visit.</a:t>
                </a:r>
              </a:p>
              <a:p>
                <a:pPr lvl="1"/>
                <a:r>
                  <a:rPr lang="pt-BR" dirty="0"/>
                  <a:t>Convergence: </a:t>
                </a:r>
                <a14:m>
                  <m:oMath xmlns:m="http://schemas.openxmlformats.org/officeDocument/2006/math">
                    <m:func>
                      <m:funcPr>
                        <m:ctrlPr>
                          <a:rPr lang="pt-BR" i="1" smtClean="0">
                            <a:latin typeface="Cambria Math" panose="02040503050406030204" pitchFamily="18" charset="0"/>
                          </a:rPr>
                        </m:ctrlPr>
                      </m:funcPr>
                      <m:fName>
                        <m:limLow>
                          <m:limLowPr>
                            <m:ctrlPr>
                              <a:rPr lang="pt-BR" i="1" smtClean="0">
                                <a:latin typeface="Cambria Math" panose="02040503050406030204" pitchFamily="18" charset="0"/>
                              </a:rPr>
                            </m:ctrlPr>
                          </m:limLowPr>
                          <m:e>
                            <m:r>
                              <m:rPr>
                                <m:sty m:val="p"/>
                              </m:rPr>
                              <a:rPr lang="pt-BR" i="0" smtClean="0">
                                <a:latin typeface="Cambria Math" panose="02040503050406030204" pitchFamily="18" charset="0"/>
                              </a:rPr>
                              <m:t>lim</m:t>
                            </m:r>
                          </m:e>
                          <m:lim>
                            <m:r>
                              <a:rPr lang="en-US" b="0" i="1" smtClean="0">
                                <a:latin typeface="Cambria Math" panose="02040503050406030204" pitchFamily="18" charset="0"/>
                              </a:rPr>
                              <m:t>𝑣𝑖𝑠𝑖𝑡𝑠</m:t>
                            </m:r>
                            <m:r>
                              <a:rPr lang="pt-BR" i="1" smtClean="0">
                                <a:latin typeface="Cambria Math" panose="02040503050406030204" pitchFamily="18" charset="0"/>
                              </a:rPr>
                              <m:t>→∞</m:t>
                            </m:r>
                          </m:lim>
                        </m:limLow>
                      </m:fName>
                      <m:e>
                        <m:acc>
                          <m:accPr>
                            <m:chr m:val="̅"/>
                            <m:ctrlPr>
                              <a:rPr lang="en-US" i="1">
                                <a:latin typeface="Cambria Math" panose="02040503050406030204" pitchFamily="18" charset="0"/>
                              </a:rPr>
                            </m:ctrlPr>
                          </m:accPr>
                          <m:e>
                            <m:r>
                              <a:rPr lang="en-US" i="1">
                                <a:latin typeface="Cambria Math" panose="02040503050406030204" pitchFamily="18" charset="0"/>
                              </a:rPr>
                              <m:t>𝑉</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func>
                  </m:oMath>
                </a14:m>
                <a:r>
                  <a:rPr lang="en-US" dirty="0"/>
                  <a:t> </a:t>
                </a:r>
              </a:p>
              <a:p>
                <a:pPr marL="0" indent="0">
                  <a:buNone/>
                </a:pPr>
                <a:endParaRPr lang="en-US" dirty="0"/>
              </a:p>
              <a:p>
                <a:r>
                  <a:rPr lang="en-US" dirty="0"/>
                  <a:t>This also works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s</m:t>
                    </m:r>
                    <m:r>
                      <a:rPr lang="en-US" b="0" i="0" smtClean="0">
                        <a:latin typeface="Cambria Math" panose="02040503050406030204" pitchFamily="18" charset="0"/>
                      </a:rPr>
                      <m:t>,</m:t>
                    </m:r>
                    <m:r>
                      <m:rPr>
                        <m:sty m:val="p"/>
                      </m:rPr>
                      <a:rPr lang="en-US" b="0" i="0" smtClean="0">
                        <a:latin typeface="Cambria Math" panose="02040503050406030204" pitchFamily="18" charset="0"/>
                      </a:rPr>
                      <m:t>a</m:t>
                    </m:r>
                    <m:r>
                      <a:rPr lang="en-US" b="0" i="0" smtClean="0">
                        <a:latin typeface="Cambria Math" panose="02040503050406030204" pitchFamily="18" charset="0"/>
                      </a:rPr>
                      <m:t>)</m:t>
                    </m:r>
                  </m:oMath>
                </a14:m>
                <a:r>
                  <a:rPr lang="en-US" dirty="0"/>
                  <a:t> with </a:t>
                </a:r>
                <a14:m>
                  <m:oMath xmlns:m="http://schemas.openxmlformats.org/officeDocument/2006/math">
                    <m:func>
                      <m:funcPr>
                        <m:ctrlPr>
                          <a:rPr lang="pt-BR" i="1">
                            <a:latin typeface="Cambria Math" panose="02040503050406030204" pitchFamily="18" charset="0"/>
                          </a:rPr>
                        </m:ctrlPr>
                      </m:funcPr>
                      <m:fName>
                        <m:limLow>
                          <m:limLowPr>
                            <m:ctrlPr>
                              <a:rPr lang="pt-BR" i="1">
                                <a:latin typeface="Cambria Math" panose="02040503050406030204" pitchFamily="18" charset="0"/>
                              </a:rPr>
                            </m:ctrlPr>
                          </m:limLowPr>
                          <m:e>
                            <m:r>
                              <m:rPr>
                                <m:sty m:val="p"/>
                              </m:rPr>
                              <a:rPr lang="pt-BR">
                                <a:latin typeface="Cambria Math" panose="02040503050406030204" pitchFamily="18" charset="0"/>
                              </a:rPr>
                              <m:t>lim</m:t>
                            </m:r>
                          </m:e>
                          <m:lim>
                            <m:r>
                              <a:rPr lang="en-US" i="1">
                                <a:latin typeface="Cambria Math" panose="02040503050406030204" pitchFamily="18" charset="0"/>
                              </a:rPr>
                              <m:t>𝑣𝑖𝑠𝑖𝑡𝑠</m:t>
                            </m:r>
                            <m:r>
                              <a:rPr lang="pt-BR" i="1">
                                <a:latin typeface="Cambria Math" panose="02040503050406030204" pitchFamily="18" charset="0"/>
                              </a:rPr>
                              <m:t>→∞</m:t>
                            </m:r>
                          </m:lim>
                        </m:limLow>
                      </m:fName>
                      <m:e>
                        <m:acc>
                          <m:accPr>
                            <m:chr m:val="̅"/>
                            <m:ctrlPr>
                              <a:rPr lang="en-US" i="1">
                                <a:latin typeface="Cambria Math" panose="02040503050406030204" pitchFamily="18" charset="0"/>
                              </a:rPr>
                            </m:ctrlPr>
                          </m:accPr>
                          <m:e>
                            <m:r>
                              <a:rPr lang="en-US" b="0" i="1" smtClean="0">
                                <a:latin typeface="Cambria Math" panose="02040503050406030204" pitchFamily="18" charset="0"/>
                              </a:rPr>
                              <m:t>𝑄</m:t>
                            </m:r>
                          </m:e>
                        </m:acc>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e>
                    </m:func>
                  </m:oMath>
                </a14:m>
                <a:r>
                  <a:rPr lang="en-US" dirty="0"/>
                  <a:t> </a:t>
                </a:r>
              </a:p>
              <a:p>
                <a:pPr marL="0" indent="0">
                  <a:buNone/>
                </a:pPr>
                <a:endParaRPr lang="en-US" dirty="0"/>
              </a:p>
              <a:p>
                <a:r>
                  <a:rPr lang="en-US" dirty="0"/>
                  <a:t>For problems with many states: Instead of storing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𝑄</m:t>
                        </m:r>
                      </m:e>
                    </m:acc>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in a table, learn an </a:t>
                </a:r>
                <a:r>
                  <a:rPr lang="en-US" b="1" dirty="0"/>
                  <a:t>approximate function </a:t>
                </a:r>
                <a:r>
                  <a:rPr lang="en-US" dirty="0"/>
                  <a:t>with a small number of parameters.</a:t>
                </a:r>
              </a:p>
            </p:txBody>
          </p:sp>
        </mc:Choice>
        <mc:Fallback xmlns="">
          <p:sp>
            <p:nvSpPr>
              <p:cNvPr id="3" name="Content Placeholder 2">
                <a:extLst>
                  <a:ext uri="{FF2B5EF4-FFF2-40B4-BE49-F238E27FC236}">
                    <a16:creationId xmlns:a16="http://schemas.microsoft.com/office/drawing/2014/main" id="{4E50DBB8-21E8-23B1-1F45-1AFF64F5D45F}"/>
                  </a:ext>
                </a:extLst>
              </p:cNvPr>
              <p:cNvSpPr>
                <a:spLocks noGrp="1" noRot="1" noChangeAspect="1" noMove="1" noResize="1" noEditPoints="1" noAdjustHandles="1" noChangeArrowheads="1" noChangeShapeType="1" noTextEdit="1"/>
              </p:cNvSpPr>
              <p:nvPr>
                <p:ph idx="1"/>
              </p:nvPr>
            </p:nvSpPr>
            <p:spPr>
              <a:blipFill>
                <a:blip r:embed="rId2"/>
                <a:stretch>
                  <a:fillRect l="-812" t="-2806"/>
                </a:stretch>
              </a:blipFill>
            </p:spPr>
            <p:txBody>
              <a:bodyPr/>
              <a:lstStyle/>
              <a:p>
                <a:r>
                  <a:rPr lang="en-US">
                    <a:noFill/>
                  </a:rPr>
                  <a:t> </a:t>
                </a:r>
              </a:p>
            </p:txBody>
          </p:sp>
        </mc:Fallback>
      </mc:AlternateContent>
    </p:spTree>
    <p:extLst>
      <p:ext uri="{BB962C8B-B14F-4D97-AF65-F5344CB8AC3E}">
        <p14:creationId xmlns:p14="http://schemas.microsoft.com/office/powerpoint/2010/main" val="226751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C9F0-2A9D-4C49-7BFF-52EEEDE823FA}"/>
              </a:ext>
            </a:extLst>
          </p:cNvPr>
          <p:cNvSpPr>
            <a:spLocks noGrp="1"/>
          </p:cNvSpPr>
          <p:nvPr>
            <p:ph type="title"/>
          </p:nvPr>
        </p:nvSpPr>
        <p:spPr/>
        <p:txBody>
          <a:bodyPr/>
          <a:lstStyle/>
          <a:p>
            <a:r>
              <a:rPr lang="en-US" dirty="0"/>
              <a:t>The Optimal 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2983AE-A053-CC21-7A2E-F439E9BC0AAE}"/>
                  </a:ext>
                </a:extLst>
              </p:cNvPr>
              <p:cNvSpPr>
                <a:spLocks noGrp="1"/>
              </p:cNvSpPr>
              <p:nvPr>
                <p:ph idx="1"/>
              </p:nvPr>
            </p:nvSpPr>
            <p:spPr/>
            <p:txBody>
              <a:bodyPr>
                <a:normAutofit fontScale="62500" lnSpcReduction="20000"/>
              </a:bodyPr>
              <a:lstStyle/>
              <a:p>
                <a:r>
                  <a:rPr lang="en-US" dirty="0"/>
                  <a:t>Value functions define a partial ordering over policies.</a:t>
                </a:r>
                <a:br>
                  <a:rPr lang="en-US" dirty="0"/>
                </a:br>
                <a:r>
                  <a:rPr lang="en-US" dirty="0"/>
                  <a:t>A policy is better if it has at least one larger state value.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𝜋</m:t>
                      </m:r>
                      <m:groupChr>
                        <m:groupChrPr>
                          <m:chr m:val="⇔"/>
                          <m:pos m:val="top"/>
                          <m:ctrlPr>
                            <a:rPr lang="en-US" b="0" i="1" smtClean="0">
                              <a:latin typeface="Cambria Math" panose="02040503050406030204" pitchFamily="18" charset="0"/>
                            </a:rPr>
                          </m:ctrlPr>
                        </m:groupChrPr>
                        <m:e/>
                      </m:groupCh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for</m:t>
                      </m:r>
                      <m:r>
                        <m:rPr>
                          <m:nor/>
                        </m:rPr>
                        <a:rPr lang="en-US" b="0" i="0" smtClean="0">
                          <a:latin typeface="Cambria Math" panose="02040503050406030204" pitchFamily="18" charset="0"/>
                        </a:rPr>
                        <m:t>  </m:t>
                      </m:r>
                      <m:r>
                        <m:rPr>
                          <m:nor/>
                        </m:rPr>
                        <a:rPr lang="en-US" b="0" i="0" smtClean="0">
                          <a:latin typeface="Cambria Math" panose="02040503050406030204" pitchFamily="18" charset="0"/>
                        </a:rPr>
                        <m:t>all</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oMath>
                  </m:oMathPara>
                </a14:m>
                <a:endParaRPr lang="en-US" dirty="0"/>
              </a:p>
              <a:p>
                <a:endParaRPr lang="en-US" dirty="0"/>
              </a:p>
              <a:p>
                <a:r>
                  <a:rPr lang="en-US" dirty="0"/>
                  <a:t>There always exists an </a:t>
                </a:r>
                <a:r>
                  <a:rPr lang="en-US" b="1" dirty="0"/>
                  <a:t>optimal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oMath>
                </a14:m>
                <a:r>
                  <a:rPr lang="en-US" dirty="0"/>
                  <a:t> with the optimal state-value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oMath>
                </a14:m>
                <a:r>
                  <a:rPr lang="en-US" dirty="0"/>
                  <a:t>defined as</a:t>
                </a:r>
              </a:p>
              <a:p>
                <a:pPr marL="0"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func>
                      <m:r>
                        <a:rPr lang="en-US" b="0" i="1" smtClean="0">
                          <a:latin typeface="Cambria Math" panose="02040503050406030204" pitchFamily="18" charset="0"/>
                        </a:rPr>
                        <m:t> </m:t>
                      </m:r>
                      <m:r>
                        <m:rPr>
                          <m:nor/>
                        </m:rPr>
                        <a:rPr lang="en-US" b="0" i="0" smtClean="0">
                          <a:latin typeface="Cambria Math" panose="02040503050406030204" pitchFamily="18" charset="0"/>
                        </a:rPr>
                        <m:t>for</m:t>
                      </m:r>
                      <m:r>
                        <m:rPr>
                          <m:nor/>
                        </m:rPr>
                        <a:rPr lang="en-US" b="0" i="0" smtClean="0">
                          <a:latin typeface="Cambria Math" panose="02040503050406030204" pitchFamily="18" charset="0"/>
                        </a:rPr>
                        <m:t> </m:t>
                      </m:r>
                      <m:r>
                        <m:rPr>
                          <m:nor/>
                        </m:rPr>
                        <a:rPr lang="en-US" b="0" i="0" smtClean="0">
                          <a:latin typeface="Cambria Math" panose="02040503050406030204" pitchFamily="18" charset="0"/>
                        </a:rPr>
                        <m:t>all</m:t>
                      </m:r>
                      <m:r>
                        <m:rPr>
                          <m:nor/>
                        </m:rPr>
                        <a:rPr lang="en-US" b="0" i="0"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oMath>
                  </m:oMathPara>
                </a14:m>
                <a:endParaRPr lang="en-US" dirty="0"/>
              </a:p>
              <a:p>
                <a:endParaRPr lang="en-US" dirty="0"/>
              </a:p>
              <a:p>
                <a:r>
                  <a:rPr lang="en-US" dirty="0"/>
                  <a:t>There also exists an optimal action-value function associated with the optimal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oMath>
                </a14:m>
                <a:r>
                  <a:rPr lang="en-US" dirty="0"/>
                  <a:t>:</a:t>
                </a:r>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𝜋</m:t>
                              </m:r>
                            </m:lim>
                          </m:limLow>
                        </m:fName>
                        <m:e>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e>
                      </m:func>
                      <m:r>
                        <a:rPr lang="en-US" i="1">
                          <a:latin typeface="Cambria Math" panose="02040503050406030204" pitchFamily="18" charset="0"/>
                        </a:rPr>
                        <m:t> </m:t>
                      </m:r>
                      <m:r>
                        <m:rPr>
                          <m:nor/>
                        </m:rPr>
                        <a:rPr lang="en-US">
                          <a:latin typeface="Cambria Math" panose="02040503050406030204" pitchFamily="18" charset="0"/>
                        </a:rPr>
                        <m:t>for</m:t>
                      </m:r>
                      <m:r>
                        <m:rPr>
                          <m:nor/>
                        </m:rPr>
                        <a:rPr lang="en-US">
                          <a:latin typeface="Cambria Math" panose="02040503050406030204" pitchFamily="18" charset="0"/>
                        </a:rPr>
                        <m:t> </m:t>
                      </m:r>
                      <m:r>
                        <m:rPr>
                          <m:nor/>
                        </m:rPr>
                        <a:rPr lang="en-US">
                          <a:latin typeface="Cambria Math" panose="02040503050406030204" pitchFamily="18" charset="0"/>
                        </a:rPr>
                        <m:t>all</m:t>
                      </m:r>
                      <m:r>
                        <m:rPr>
                          <m:nor/>
                        </m:rPr>
                        <a:rPr lang="en-US">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𝒮</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𝒜</m:t>
                      </m:r>
                    </m:oMath>
                  </m:oMathPara>
                </a14:m>
                <a:endParaRPr lang="en-US" dirty="0"/>
              </a:p>
              <a:p>
                <a:pPr marL="457200" lvl="1" indent="0">
                  <a:buNone/>
                </a:pPr>
                <a:br>
                  <a:rPr lang="en-US" dirty="0"/>
                </a:br>
                <a:endParaRPr lang="en-US" dirty="0"/>
              </a:p>
              <a:p>
                <a:r>
                  <a:rPr lang="en-US" dirty="0"/>
                  <a:t>Determining the optimal policy:</a:t>
                </a:r>
              </a:p>
              <a:p>
                <a:pPr lvl="1"/>
                <a:r>
                  <a:rPr lang="en-US" dirty="0"/>
                  <a:t>It is optimal to always choose this best action.</a:t>
                </a:r>
              </a:p>
              <a:p>
                <a:pPr lvl="1"/>
                <a:r>
                  <a:rPr lang="en-US" dirty="0"/>
                  <a:t>If we know all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values, then we can determine the best action for each state by the highest Q-value: </a:t>
                </a:r>
                <a:endParaRPr lang="en-US"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argmax</m:t>
                              </m:r>
                            </m:e>
                            <m:lim>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𝒜</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func>
                    </m:oMath>
                  </m:oMathPara>
                </a14:m>
                <a:endParaRPr lang="en-US" b="0" dirty="0"/>
              </a:p>
              <a:p>
                <a:pPr lvl="1"/>
                <a:r>
                  <a:rPr lang="en-US" dirty="0"/>
                  <a:t>This is called a greedy policy (with respect to </a:t>
                </a:r>
                <a14:m>
                  <m:oMath xmlns:m="http://schemas.openxmlformats.org/officeDocument/2006/math">
                    <m:r>
                      <a:rPr lang="en-US" i="1" dirty="0" smtClean="0">
                        <a:latin typeface="Cambria Math" panose="02040503050406030204" pitchFamily="18" charset="0"/>
                      </a:rPr>
                      <m:t>𝑞</m:t>
                    </m:r>
                  </m:oMath>
                </a14:m>
                <a:r>
                  <a:rPr lang="en-US" dirty="0"/>
                  <a:t>) and it is deterministic. </a:t>
                </a:r>
                <a:br>
                  <a:rPr lang="en-US" dirty="0"/>
                </a:br>
                <a:r>
                  <a:rPr lang="en-US" b="1" dirty="0"/>
                  <a:t>MDPs always have an optimal deterministic policy!</a:t>
                </a:r>
              </a:p>
            </p:txBody>
          </p:sp>
        </mc:Choice>
        <mc:Fallback xmlns="">
          <p:sp>
            <p:nvSpPr>
              <p:cNvPr id="3" name="Content Placeholder 2">
                <a:extLst>
                  <a:ext uri="{FF2B5EF4-FFF2-40B4-BE49-F238E27FC236}">
                    <a16:creationId xmlns:a16="http://schemas.microsoft.com/office/drawing/2014/main" id="{5F2983AE-A053-CC21-7A2E-F439E9BC0AAE}"/>
                  </a:ext>
                </a:extLst>
              </p:cNvPr>
              <p:cNvSpPr>
                <a:spLocks noGrp="1" noRot="1" noChangeAspect="1" noMove="1" noResize="1" noEditPoints="1" noAdjustHandles="1" noChangeArrowheads="1" noChangeShapeType="1" noTextEdit="1"/>
              </p:cNvSpPr>
              <p:nvPr>
                <p:ph idx="1"/>
              </p:nvPr>
            </p:nvSpPr>
            <p:spPr>
              <a:blipFill>
                <a:blip r:embed="rId2"/>
                <a:stretch>
                  <a:fillRect l="-406" t="-1913"/>
                </a:stretch>
              </a:blipFill>
            </p:spPr>
            <p:txBody>
              <a:bodyPr/>
              <a:lstStyle/>
              <a:p>
                <a:r>
                  <a:rPr lang="en-US">
                    <a:noFill/>
                  </a:rPr>
                  <a:t> </a:t>
                </a:r>
              </a:p>
            </p:txBody>
          </p:sp>
        </mc:Fallback>
      </mc:AlternateContent>
    </p:spTree>
    <p:extLst>
      <p:ext uri="{BB962C8B-B14F-4D97-AF65-F5344CB8AC3E}">
        <p14:creationId xmlns:p14="http://schemas.microsoft.com/office/powerpoint/2010/main" val="241455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0CFB0-D2B7-437F-8981-207DBA2A813F}"/>
              </a:ext>
            </a:extLst>
          </p:cNvPr>
          <p:cNvSpPr>
            <a:spLocks noGrp="1"/>
          </p:cNvSpPr>
          <p:nvPr>
            <p:ph type="title"/>
          </p:nvPr>
        </p:nvSpPr>
        <p:spPr/>
        <p:txBody>
          <a:bodyPr/>
          <a:lstStyle/>
          <a:p>
            <a:r>
              <a:rPr lang="en-US" dirty="0"/>
              <a:t>Code…</a:t>
            </a:r>
          </a:p>
        </p:txBody>
      </p:sp>
      <p:sp>
        <p:nvSpPr>
          <p:cNvPr id="5" name="Text Placeholder 4">
            <a:extLst>
              <a:ext uri="{FF2B5EF4-FFF2-40B4-BE49-F238E27FC236}">
                <a16:creationId xmlns:a16="http://schemas.microsoft.com/office/drawing/2014/main" id="{6BF9353D-E2F6-5C2D-E559-4D7DA584DF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450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481EF-925E-E1A0-78A7-BC2DF9B3D7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67EE8F-8A8E-06C5-7ADC-3DA89FE9E8FF}"/>
              </a:ext>
            </a:extLst>
          </p:cNvPr>
          <p:cNvSpPr>
            <a:spLocks noGrp="1"/>
          </p:cNvSpPr>
          <p:nvPr>
            <p:ph type="title"/>
          </p:nvPr>
        </p:nvSpPr>
        <p:spPr/>
        <p:txBody>
          <a:bodyPr/>
          <a:lstStyle/>
          <a:p>
            <a:r>
              <a:rPr lang="en-US" dirty="0"/>
              <a:t>The Bellman Equations</a:t>
            </a:r>
          </a:p>
        </p:txBody>
      </p:sp>
      <p:sp>
        <p:nvSpPr>
          <p:cNvPr id="5" name="Text Placeholder 4">
            <a:extLst>
              <a:ext uri="{FF2B5EF4-FFF2-40B4-BE49-F238E27FC236}">
                <a16:creationId xmlns:a16="http://schemas.microsoft.com/office/drawing/2014/main" id="{55E92BC1-6CAE-BE63-6560-28C08F83CF50}"/>
              </a:ext>
            </a:extLst>
          </p:cNvPr>
          <p:cNvSpPr>
            <a:spLocks noGrp="1"/>
          </p:cNvSpPr>
          <p:nvPr>
            <p:ph type="body" idx="1"/>
          </p:nvPr>
        </p:nvSpPr>
        <p:spPr/>
        <p:txBody>
          <a:bodyPr/>
          <a:lstStyle/>
          <a:p>
            <a:r>
              <a:rPr lang="en-US" dirty="0"/>
              <a:t>Bellman’s recursive formulation of value functions.</a:t>
            </a:r>
          </a:p>
        </p:txBody>
      </p:sp>
    </p:spTree>
    <p:extLst>
      <p:ext uri="{BB962C8B-B14F-4D97-AF65-F5344CB8AC3E}">
        <p14:creationId xmlns:p14="http://schemas.microsoft.com/office/powerpoint/2010/main" val="369320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5375-FD3B-7776-4067-3155F545AAED}"/>
              </a:ext>
            </a:extLst>
          </p:cNvPr>
          <p:cNvSpPr>
            <a:spLocks noGrp="1"/>
          </p:cNvSpPr>
          <p:nvPr>
            <p:ph type="title"/>
          </p:nvPr>
        </p:nvSpPr>
        <p:spPr/>
        <p:txBody>
          <a:bodyPr>
            <a:normAutofit/>
          </a:bodyPr>
          <a:lstStyle/>
          <a:p>
            <a:r>
              <a:rPr lang="en-US" dirty="0"/>
              <a:t>Bellman Expectation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63C09A-2598-95B5-6123-7C75AF261163}"/>
                  </a:ext>
                </a:extLst>
              </p:cNvPr>
              <p:cNvSpPr>
                <a:spLocks noGrp="1"/>
              </p:cNvSpPr>
              <p:nvPr>
                <p:ph idx="1"/>
              </p:nvPr>
            </p:nvSpPr>
            <p:spPr>
              <a:xfrm>
                <a:off x="838200" y="1397332"/>
                <a:ext cx="10515600" cy="2295170"/>
              </a:xfrm>
            </p:spPr>
            <p:txBody>
              <a:bodyPr>
                <a:normAutofit fontScale="62500" lnSpcReduction="20000"/>
              </a:bodyPr>
              <a:lstStyle/>
              <a:p>
                <a:pPr marL="0" indent="0">
                  <a:buNone/>
                </a:pPr>
                <a:r>
                  <a:rPr lang="en-US" dirty="0"/>
                  <a:t>The state values </a:t>
                </a:r>
                <a:r>
                  <a:rPr lang="en-US" b="1" dirty="0"/>
                  <a:t>given a policy </a:t>
                </a:r>
                <a14:m>
                  <m:oMath xmlns:m="http://schemas.openxmlformats.org/officeDocument/2006/math">
                    <m:r>
                      <a:rPr lang="en-US" b="1" i="1" smtClean="0">
                        <a:latin typeface="Cambria Math" panose="02040503050406030204" pitchFamily="18" charset="0"/>
                      </a:rPr>
                      <m:t>𝝅</m:t>
                    </m:r>
                  </m:oMath>
                </a14:m>
                <a:r>
                  <a:rPr lang="en-US" b="1" dirty="0"/>
                  <a:t> </a:t>
                </a:r>
                <a:r>
                  <a:rPr lang="en-US" dirty="0"/>
                  <a:t>are defined by the expected return of following the policy:</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oMath>
                </a14:m>
                <a:endParaRPr lang="en-US" dirty="0"/>
              </a:p>
              <a:p>
                <a:pPr marL="0" indent="0">
                  <a:buNone/>
                </a:pPr>
                <a:endParaRPr lang="en-US" dirty="0"/>
              </a:p>
              <a:p>
                <a:pPr marL="0" indent="0">
                  <a:buNone/>
                </a:pPr>
                <a:r>
                  <a:rPr lang="en-US" dirty="0"/>
                  <a:t>Bellman showed that the value function has a </a:t>
                </a:r>
                <a:r>
                  <a:rPr lang="en-US" b="1" dirty="0"/>
                  <a:t>recursive relationship:</a:t>
                </a:r>
                <a:r>
                  <a:rPr lang="en-US" dirty="0"/>
                  <a:t> </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m:rPr>
                          <m:aln/>
                        </m:rP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𝔼</m:t>
                          </m:r>
                        </m:e>
                        <m:sub>
                          <m:r>
                            <a:rPr lang="en-US" b="0" i="1" smtClean="0">
                              <a:latin typeface="Cambria Math" panose="02040503050406030204" pitchFamily="18" charset="0"/>
                              <a:ea typeface="Cambria Math" panose="02040503050406030204" pitchFamily="18" charset="0"/>
                            </a:rPr>
                            <m:t>𝜋</m:t>
                          </m:r>
                        </m:sub>
                      </m:sSub>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𝑡</m:t>
                              </m:r>
                            </m:sub>
                          </m:sSub>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m:oMath xmlns:m="http://schemas.openxmlformats.org/officeDocument/2006/math">
                      <m:r>
                        <m:rPr>
                          <m:aln/>
                        </m:rP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m:oMath xmlns:m="http://schemas.openxmlformats.org/officeDocument/2006/math">
                      <m:r>
                        <m:rPr>
                          <m:aln/>
                        </m:rP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𝜋</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smtClean="0">
                          <a:latin typeface="Cambria Math" panose="02040503050406030204" pitchFamily="18" charset="0"/>
                          <a:ea typeface="Cambria Math" panose="02040503050406030204" pitchFamily="18" charset="0"/>
                        </a:rPr>
                        <m:t>]</m:t>
                      </m:r>
                    </m:oMath>
                  </m:oMathPara>
                </a14:m>
                <a:endParaRPr lang="en-US" i="1"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BC63C09A-2598-95B5-6123-7C75AF261163}"/>
                  </a:ext>
                </a:extLst>
              </p:cNvPr>
              <p:cNvSpPr>
                <a:spLocks noGrp="1" noRot="1" noChangeAspect="1" noMove="1" noResize="1" noEditPoints="1" noAdjustHandles="1" noChangeArrowheads="1" noChangeShapeType="1" noTextEdit="1"/>
              </p:cNvSpPr>
              <p:nvPr>
                <p:ph idx="1"/>
              </p:nvPr>
            </p:nvSpPr>
            <p:spPr>
              <a:xfrm>
                <a:off x="838200" y="1397332"/>
                <a:ext cx="10515600" cy="2295170"/>
              </a:xfrm>
              <a:blipFill>
                <a:blip r:embed="rId2"/>
                <a:stretch>
                  <a:fillRect l="-522" t="-39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468954C-DCFB-DEE0-2DA2-D5B3EE87F86E}"/>
                  </a:ext>
                </a:extLst>
              </p:cNvPr>
              <p:cNvSpPr txBox="1"/>
              <p:nvPr/>
            </p:nvSpPr>
            <p:spPr>
              <a:xfrm>
                <a:off x="936705" y="3930736"/>
                <a:ext cx="7369676" cy="24054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ctr">
                  <a:lnSpc>
                    <a:spcPct val="110000"/>
                  </a:lnSpc>
                  <a:buNone/>
                </a:pPr>
                <a:r>
                  <a:rPr lang="en-US" b="1" dirty="0"/>
                  <a:t>Bellman Expectation Equations</a:t>
                </a:r>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𝑎</m:t>
                          </m:r>
                        </m:sub>
                        <m:sup/>
                        <m:e>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e>
                      </m:nary>
                      <m:nary>
                        <m:naryPr>
                          <m:chr m:val="∑"/>
                          <m:supHide m:val="on"/>
                          <m:ctrlPr>
                            <a:rPr lang="en-US" b="0" i="1" smtClean="0">
                              <a:latin typeface="Cambria Math" panose="02040503050406030204" pitchFamily="18" charset="0"/>
                              <a:ea typeface="Cambria Math" panose="02040503050406030204" pitchFamily="18" charset="0"/>
                            </a:rPr>
                          </m:ctrlPr>
                        </m:naryPr>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sub>
                        <m:sup/>
                        <m:e>
                          <m:r>
                            <a:rPr lang="en-US" b="0" i="1" smtClean="0">
                              <a:latin typeface="Cambria Math" panose="02040503050406030204" pitchFamily="18" charset="0"/>
                              <a:ea typeface="Cambria Math" panose="02040503050406030204" pitchFamily="18" charset="0"/>
                            </a:rPr>
                            <m:t>𝑝</m:t>
                          </m:r>
                          <m:d>
                            <m:dPr>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𝜋</m:t>
                              </m:r>
                            </m:sub>
                          </m:sSub>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e>
                      </m:nary>
                      <m:r>
                        <a:rPr lang="en-US" b="0" i="1"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for</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all</m:t>
                      </m:r>
                      <m:r>
                        <m:rPr>
                          <m:nor/>
                        </m:rP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oMath>
                  </m:oMathPara>
                </a14:m>
                <a:endParaRPr lang="en-US" dirty="0">
                  <a:ea typeface="Cambria Math" panose="02040503050406030204" pitchFamily="18" charset="0"/>
                </a:endParaRPr>
              </a:p>
              <a:p>
                <a:endParaRPr lang="en-US" dirty="0"/>
              </a:p>
              <a:p>
                <a:r>
                  <a:rPr lang="en-US" dirty="0"/>
                  <a:t>Alternative formulation with transition and reward function:</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𝑎</m:t>
                          </m:r>
                        </m:sub>
                        <m:sup/>
                        <m:e>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nary>
                        <m:naryPr>
                          <m:chr m:val="∑"/>
                          <m:supHide m:val="on"/>
                          <m:ctrlPr>
                            <a:rPr lang="en-US" i="1">
                              <a:latin typeface="Cambria Math" panose="02040503050406030204" pitchFamily="18" charset="0"/>
                              <a:ea typeface="Cambria Math" panose="02040503050406030204" pitchFamily="18" charset="0"/>
                            </a:rPr>
                          </m:ctrlPr>
                        </m:naryPr>
                        <m: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sub>
                        <m:sup/>
                        <m:e>
                          <m:r>
                            <a:rPr lang="en-US" i="1">
                              <a:latin typeface="Cambria Math" panose="02040503050406030204" pitchFamily="18" charset="0"/>
                              <a:ea typeface="Cambria Math" panose="02040503050406030204" pitchFamily="18" charset="0"/>
                            </a:rPr>
                            <m:t>𝑝</m:t>
                          </m:r>
                          <m:d>
                            <m:dPr>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𝜋</m:t>
                              </m:r>
                            </m:sub>
                          </m:sSub>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m:t>
                          </m:r>
                        </m:e>
                      </m:nary>
                      <m:r>
                        <a:rPr lang="en-US" i="1">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for</m:t>
                      </m:r>
                      <m:r>
                        <m:rPr>
                          <m:nor/>
                        </m:rPr>
                        <a:rPr lang="en-US">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all</m:t>
                      </m:r>
                      <m:r>
                        <m:rPr>
                          <m:nor/>
                        </m:rP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𝒮</m:t>
                      </m:r>
                    </m:oMath>
                  </m:oMathPara>
                </a14:m>
                <a:br>
                  <a:rPr lang="en-US" dirty="0">
                    <a:ea typeface="Cambria Math" panose="02040503050406030204" pitchFamily="18" charset="0"/>
                  </a:rPr>
                </a:br>
                <a:endParaRPr lang="en-US" dirty="0"/>
              </a:p>
            </p:txBody>
          </p:sp>
        </mc:Choice>
        <mc:Fallback xmlns="">
          <p:sp>
            <p:nvSpPr>
              <p:cNvPr id="12" name="TextBox 11">
                <a:extLst>
                  <a:ext uri="{FF2B5EF4-FFF2-40B4-BE49-F238E27FC236}">
                    <a16:creationId xmlns:a16="http://schemas.microsoft.com/office/drawing/2014/main" id="{A468954C-DCFB-DEE0-2DA2-D5B3EE87F86E}"/>
                  </a:ext>
                </a:extLst>
              </p:cNvPr>
              <p:cNvSpPr txBox="1">
                <a:spLocks noRot="1" noChangeAspect="1" noMove="1" noResize="1" noEditPoints="1" noAdjustHandles="1" noChangeArrowheads="1" noChangeShapeType="1" noTextEdit="1"/>
              </p:cNvSpPr>
              <p:nvPr/>
            </p:nvSpPr>
            <p:spPr>
              <a:xfrm>
                <a:off x="936705" y="3930736"/>
                <a:ext cx="7369676" cy="2405402"/>
              </a:xfrm>
              <a:prstGeom prst="rect">
                <a:avLst/>
              </a:prstGeom>
              <a:blipFill>
                <a:blip r:embed="rId3"/>
                <a:stretch>
                  <a:fillRect l="-660" t="-504"/>
                </a:stretch>
              </a:blipFill>
            </p:spPr>
            <p:txBody>
              <a:bodyPr/>
              <a:lstStyle/>
              <a:p>
                <a:r>
                  <a:rPr lang="en-US">
                    <a:noFill/>
                  </a:rPr>
                  <a:t> </a:t>
                </a:r>
              </a:p>
            </p:txBody>
          </p:sp>
        </mc:Fallback>
      </mc:AlternateContent>
      <p:sp>
        <p:nvSpPr>
          <p:cNvPr id="22" name="Speech Bubble: Rectangle with Corners Rounded 21">
            <a:extLst>
              <a:ext uri="{FF2B5EF4-FFF2-40B4-BE49-F238E27FC236}">
                <a16:creationId xmlns:a16="http://schemas.microsoft.com/office/drawing/2014/main" id="{7EEB7279-5D4B-CA8A-D5E9-58A220604DB9}"/>
              </a:ext>
            </a:extLst>
          </p:cNvPr>
          <p:cNvSpPr/>
          <p:nvPr/>
        </p:nvSpPr>
        <p:spPr>
          <a:xfrm>
            <a:off x="9366265" y="1665052"/>
            <a:ext cx="2625866" cy="544888"/>
          </a:xfrm>
          <a:prstGeom prst="wedgeRoundRectCallout">
            <a:avLst>
              <a:gd name="adj1" fmla="val -106631"/>
              <a:gd name="adj2" fmla="val -205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Requires information about complete episodes.</a:t>
            </a:r>
          </a:p>
        </p:txBody>
      </p:sp>
      <p:sp>
        <p:nvSpPr>
          <p:cNvPr id="8" name="Speech Bubble: Rectangle with Corners Rounded 7">
            <a:extLst>
              <a:ext uri="{FF2B5EF4-FFF2-40B4-BE49-F238E27FC236}">
                <a16:creationId xmlns:a16="http://schemas.microsoft.com/office/drawing/2014/main" id="{8F61E090-EC02-6863-29F0-C351780E4A45}"/>
              </a:ext>
            </a:extLst>
          </p:cNvPr>
          <p:cNvSpPr/>
          <p:nvPr/>
        </p:nvSpPr>
        <p:spPr>
          <a:xfrm>
            <a:off x="9269904" y="5337422"/>
            <a:ext cx="2722227" cy="1314763"/>
          </a:xfrm>
          <a:prstGeom prst="wedgeRoundRectCallout">
            <a:avLst>
              <a:gd name="adj1" fmla="val -97096"/>
              <a:gd name="adj2" fmla="val -522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Transforms the problem of finding returns into a problem of finding </a:t>
            </a:r>
            <a:r>
              <a:rPr lang="en-US" sz="1600" b="1" dirty="0"/>
              <a:t>local consistency</a:t>
            </a:r>
            <a:r>
              <a:rPr lang="en-US" sz="1600" dirty="0"/>
              <a:t> between state values.</a:t>
            </a:r>
          </a:p>
        </p:txBody>
      </p:sp>
      <p:grpSp>
        <p:nvGrpSpPr>
          <p:cNvPr id="33" name="Group 32">
            <a:extLst>
              <a:ext uri="{FF2B5EF4-FFF2-40B4-BE49-F238E27FC236}">
                <a16:creationId xmlns:a16="http://schemas.microsoft.com/office/drawing/2014/main" id="{0056F82B-BE54-C59A-E83A-64BEC3F8FEDE}"/>
              </a:ext>
            </a:extLst>
          </p:cNvPr>
          <p:cNvGrpSpPr/>
          <p:nvPr/>
        </p:nvGrpSpPr>
        <p:grpSpPr>
          <a:xfrm>
            <a:off x="8965554" y="2344854"/>
            <a:ext cx="3026577" cy="2848094"/>
            <a:chOff x="8965554" y="2344854"/>
            <a:chExt cx="3026577" cy="2848094"/>
          </a:xfrm>
        </p:grpSpPr>
        <p:pic>
          <p:nvPicPr>
            <p:cNvPr id="26" name="Picture 25">
              <a:extLst>
                <a:ext uri="{FF2B5EF4-FFF2-40B4-BE49-F238E27FC236}">
                  <a16:creationId xmlns:a16="http://schemas.microsoft.com/office/drawing/2014/main" id="{753AE11C-F01F-6C24-278A-0A15BFFFDDEA}"/>
                </a:ext>
                <a:ext uri="{C183D7F6-B498-43B3-948B-1728B52AA6E4}">
                  <adec:decorative xmlns:adec="http://schemas.microsoft.com/office/drawing/2017/decorative" val="1"/>
                </a:ext>
              </a:extLst>
            </p:cNvPr>
            <p:cNvPicPr>
              <a:picLocks noChangeAspect="1"/>
            </p:cNvPicPr>
            <p:nvPr/>
          </p:nvPicPr>
          <p:blipFill rotWithShape="1">
            <a:blip r:embed="rId4"/>
            <a:srcRect l="60759" t="3531" r="13453" b="53102"/>
            <a:stretch/>
          </p:blipFill>
          <p:spPr>
            <a:xfrm>
              <a:off x="11025130" y="2344854"/>
              <a:ext cx="889918" cy="836202"/>
            </a:xfrm>
            <a:prstGeom prst="rect">
              <a:avLst/>
            </a:prstGeom>
          </p:spPr>
        </p:pic>
        <p:pic>
          <p:nvPicPr>
            <p:cNvPr id="25" name="Picture 24">
              <a:extLst>
                <a:ext uri="{FF2B5EF4-FFF2-40B4-BE49-F238E27FC236}">
                  <a16:creationId xmlns:a16="http://schemas.microsoft.com/office/drawing/2014/main" id="{4EE65DF9-D9E9-86A8-5DFA-F765C201E2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5554" y="3009138"/>
              <a:ext cx="3026577" cy="2183810"/>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0FF32C7-84B2-F9EE-89F2-97441B45BA00}"/>
                    </a:ext>
                  </a:extLst>
                </p:cNvPr>
                <p:cNvSpPr txBox="1"/>
                <p:nvPr/>
              </p:nvSpPr>
              <p:spPr>
                <a:xfrm>
                  <a:off x="9517700" y="4564504"/>
                  <a:ext cx="3016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a:solidFill>
                              <a:schemeClr val="accent3"/>
                            </a:solidFill>
                            <a:latin typeface="Cambria Math" panose="02040503050406030204" pitchFamily="18" charset="0"/>
                            <a:ea typeface="Cambria Math" panose="02040503050406030204" pitchFamily="18" charset="0"/>
                          </a:rPr>
                          <m:t>𝒔</m:t>
                        </m:r>
                      </m:oMath>
                    </m:oMathPara>
                  </a14:m>
                  <a:endParaRPr lang="en-US" b="1" dirty="0">
                    <a:solidFill>
                      <a:schemeClr val="accent3"/>
                    </a:solidFill>
                  </a:endParaRPr>
                </a:p>
              </p:txBody>
            </p:sp>
          </mc:Choice>
          <mc:Fallback xmlns="">
            <p:sp>
              <p:nvSpPr>
                <p:cNvPr id="28" name="TextBox 27">
                  <a:extLst>
                    <a:ext uri="{FF2B5EF4-FFF2-40B4-BE49-F238E27FC236}">
                      <a16:creationId xmlns:a16="http://schemas.microsoft.com/office/drawing/2014/main" id="{80FF32C7-84B2-F9EE-89F2-97441B45BA00}"/>
                    </a:ext>
                  </a:extLst>
                </p:cNvPr>
                <p:cNvSpPr txBox="1">
                  <a:spLocks noRot="1" noChangeAspect="1" noMove="1" noResize="1" noEditPoints="1" noAdjustHandles="1" noChangeArrowheads="1" noChangeShapeType="1" noTextEdit="1"/>
                </p:cNvSpPr>
                <p:nvPr/>
              </p:nvSpPr>
              <p:spPr>
                <a:xfrm>
                  <a:off x="9517700" y="4564504"/>
                  <a:ext cx="301677" cy="369332"/>
                </a:xfrm>
                <a:prstGeom prst="rect">
                  <a:avLst/>
                </a:prstGeom>
                <a:blipFill>
                  <a:blip r:embed="rId6"/>
                  <a:stretch>
                    <a:fillRect/>
                  </a:stretch>
                </a:blipFill>
              </p:spPr>
              <p:txBody>
                <a:bodyPr/>
                <a:lstStyle/>
                <a:p>
                  <a:r>
                    <a:rPr lang="en-US">
                      <a:noFill/>
                    </a:rPr>
                    <a:t> </a:t>
                  </a:r>
                </a:p>
              </p:txBody>
            </p:sp>
          </mc:Fallback>
        </mc:AlternateContent>
        <p:sp>
          <p:nvSpPr>
            <p:cNvPr id="29" name="Arrow: Right 28">
              <a:extLst>
                <a:ext uri="{FF2B5EF4-FFF2-40B4-BE49-F238E27FC236}">
                  <a16:creationId xmlns:a16="http://schemas.microsoft.com/office/drawing/2014/main" id="{EDC9952A-E4A8-E955-7ACD-4F0639531218}"/>
                </a:ext>
                <a:ext uri="{C183D7F6-B498-43B3-948B-1728B52AA6E4}">
                  <adec:decorative xmlns:adec="http://schemas.microsoft.com/office/drawing/2017/decorative" val="1"/>
                </a:ext>
              </a:extLst>
            </p:cNvPr>
            <p:cNvSpPr/>
            <p:nvPr/>
          </p:nvSpPr>
          <p:spPr>
            <a:xfrm rot="16200000" flipH="1">
              <a:off x="9525507" y="4238606"/>
              <a:ext cx="209472" cy="13357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A3318C8E-51B3-07C5-A2B0-488A2A15B28F}"/>
                </a:ext>
                <a:ext uri="{C183D7F6-B498-43B3-948B-1728B52AA6E4}">
                  <adec:decorative xmlns:adec="http://schemas.microsoft.com/office/drawing/2017/decorative" val="1"/>
                </a:ext>
              </a:extLst>
            </p:cNvPr>
            <p:cNvSpPr/>
            <p:nvPr/>
          </p:nvSpPr>
          <p:spPr>
            <a:xfrm flipH="1">
              <a:off x="9835304" y="4564504"/>
              <a:ext cx="209472" cy="13357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1FF1066-A799-F5CC-8827-6CDA457587F4}"/>
                    </a:ext>
                  </a:extLst>
                </p:cNvPr>
                <p:cNvSpPr txBox="1"/>
                <p:nvPr/>
              </p:nvSpPr>
              <p:spPr>
                <a:xfrm>
                  <a:off x="9479404" y="3616391"/>
                  <a:ext cx="3016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3"/>
                            </a:solidFill>
                            <a:latin typeface="Cambria Math" panose="02040503050406030204" pitchFamily="18" charset="0"/>
                            <a:ea typeface="Cambria Math" panose="02040503050406030204" pitchFamily="18" charset="0"/>
                          </a:rPr>
                          <m:t>𝒔</m:t>
                        </m:r>
                        <m:r>
                          <a:rPr lang="en-US" b="1" i="1" smtClean="0">
                            <a:solidFill>
                              <a:schemeClr val="accent3"/>
                            </a:solidFill>
                            <a:latin typeface="Cambria Math" panose="02040503050406030204" pitchFamily="18" charset="0"/>
                            <a:ea typeface="Cambria Math" panose="02040503050406030204" pitchFamily="18" charset="0"/>
                          </a:rPr>
                          <m:t>′</m:t>
                        </m:r>
                      </m:oMath>
                    </m:oMathPara>
                  </a14:m>
                  <a:endParaRPr lang="en-US" b="1" dirty="0">
                    <a:solidFill>
                      <a:schemeClr val="accent3"/>
                    </a:solidFill>
                  </a:endParaRPr>
                </a:p>
              </p:txBody>
            </p:sp>
          </mc:Choice>
          <mc:Fallback xmlns="">
            <p:sp>
              <p:nvSpPr>
                <p:cNvPr id="31" name="TextBox 30">
                  <a:extLst>
                    <a:ext uri="{FF2B5EF4-FFF2-40B4-BE49-F238E27FC236}">
                      <a16:creationId xmlns:a16="http://schemas.microsoft.com/office/drawing/2014/main" id="{61FF1066-A799-F5CC-8827-6CDA457587F4}"/>
                    </a:ext>
                  </a:extLst>
                </p:cNvPr>
                <p:cNvSpPr txBox="1">
                  <a:spLocks noRot="1" noChangeAspect="1" noMove="1" noResize="1" noEditPoints="1" noAdjustHandles="1" noChangeArrowheads="1" noChangeShapeType="1" noTextEdit="1"/>
                </p:cNvSpPr>
                <p:nvPr/>
              </p:nvSpPr>
              <p:spPr>
                <a:xfrm>
                  <a:off x="9479404" y="3616391"/>
                  <a:ext cx="301677" cy="369332"/>
                </a:xfrm>
                <a:prstGeom prst="rect">
                  <a:avLst/>
                </a:prstGeom>
                <a:blipFill>
                  <a:blip r:embed="rId7"/>
                  <a:stretch>
                    <a:fillRect r="-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0E9729E-EBE7-228B-3095-1D7499A3B600}"/>
                    </a:ext>
                  </a:extLst>
                </p:cNvPr>
                <p:cNvSpPr txBox="1"/>
                <p:nvPr/>
              </p:nvSpPr>
              <p:spPr>
                <a:xfrm>
                  <a:off x="10092330" y="4233356"/>
                  <a:ext cx="3016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3"/>
                            </a:solidFill>
                            <a:latin typeface="Cambria Math" panose="02040503050406030204" pitchFamily="18" charset="0"/>
                            <a:ea typeface="Cambria Math" panose="02040503050406030204" pitchFamily="18" charset="0"/>
                          </a:rPr>
                          <m:t>𝒔</m:t>
                        </m:r>
                        <m:r>
                          <a:rPr lang="en-US" b="1" i="1" smtClean="0">
                            <a:solidFill>
                              <a:schemeClr val="accent3"/>
                            </a:solidFill>
                            <a:latin typeface="Cambria Math" panose="02040503050406030204" pitchFamily="18" charset="0"/>
                            <a:ea typeface="Cambria Math" panose="02040503050406030204" pitchFamily="18" charset="0"/>
                          </a:rPr>
                          <m:t>′</m:t>
                        </m:r>
                      </m:oMath>
                    </m:oMathPara>
                  </a14:m>
                  <a:endParaRPr lang="en-US" b="1" dirty="0">
                    <a:solidFill>
                      <a:schemeClr val="accent3"/>
                    </a:solidFill>
                  </a:endParaRPr>
                </a:p>
              </p:txBody>
            </p:sp>
          </mc:Choice>
          <mc:Fallback xmlns="">
            <p:sp>
              <p:nvSpPr>
                <p:cNvPr id="32" name="TextBox 31">
                  <a:extLst>
                    <a:ext uri="{FF2B5EF4-FFF2-40B4-BE49-F238E27FC236}">
                      <a16:creationId xmlns:a16="http://schemas.microsoft.com/office/drawing/2014/main" id="{B0E9729E-EBE7-228B-3095-1D7499A3B600}"/>
                    </a:ext>
                  </a:extLst>
                </p:cNvPr>
                <p:cNvSpPr txBox="1">
                  <a:spLocks noRot="1" noChangeAspect="1" noMove="1" noResize="1" noEditPoints="1" noAdjustHandles="1" noChangeArrowheads="1" noChangeShapeType="1" noTextEdit="1"/>
                </p:cNvSpPr>
                <p:nvPr/>
              </p:nvSpPr>
              <p:spPr>
                <a:xfrm>
                  <a:off x="10092330" y="4233356"/>
                  <a:ext cx="301677" cy="369332"/>
                </a:xfrm>
                <a:prstGeom prst="rect">
                  <a:avLst/>
                </a:prstGeom>
                <a:blipFill>
                  <a:blip r:embed="rId8"/>
                  <a:stretch>
                    <a:fillRect r="-20408"/>
                  </a:stretch>
                </a:blipFill>
              </p:spPr>
              <p:txBody>
                <a:bodyPr/>
                <a:lstStyle/>
                <a:p>
                  <a:r>
                    <a:rPr lang="en-US">
                      <a:noFill/>
                    </a:rPr>
                    <a:t> </a:t>
                  </a:r>
                </a:p>
              </p:txBody>
            </p:sp>
          </mc:Fallback>
        </mc:AlternateContent>
      </p:grpSp>
    </p:spTree>
    <p:extLst>
      <p:ext uri="{BB962C8B-B14F-4D97-AF65-F5344CB8AC3E}">
        <p14:creationId xmlns:p14="http://schemas.microsoft.com/office/powerpoint/2010/main" val="213537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DFB1-2133-C5A1-C387-48A5172B4EAB}"/>
              </a:ext>
            </a:extLst>
          </p:cNvPr>
          <p:cNvSpPr>
            <a:spLocks noGrp="1"/>
          </p:cNvSpPr>
          <p:nvPr>
            <p:ph type="title"/>
          </p:nvPr>
        </p:nvSpPr>
        <p:spPr/>
        <p:txBody>
          <a:bodyPr/>
          <a:lstStyle/>
          <a:p>
            <a:r>
              <a:rPr lang="en-US" dirty="0"/>
              <a:t>Backup Diagrams: Notation</a:t>
            </a:r>
          </a:p>
        </p:txBody>
      </p:sp>
      <p:sp>
        <p:nvSpPr>
          <p:cNvPr id="15" name="Content Placeholder 14">
            <a:extLst>
              <a:ext uri="{FF2B5EF4-FFF2-40B4-BE49-F238E27FC236}">
                <a16:creationId xmlns:a16="http://schemas.microsoft.com/office/drawing/2014/main" id="{C7773BCA-3F39-1CD2-D077-7F3B2EC7155E}"/>
              </a:ext>
            </a:extLst>
          </p:cNvPr>
          <p:cNvSpPr>
            <a:spLocks noGrp="1"/>
          </p:cNvSpPr>
          <p:nvPr>
            <p:ph idx="1"/>
          </p:nvPr>
        </p:nvSpPr>
        <p:spPr>
          <a:xfrm>
            <a:off x="838200" y="1397331"/>
            <a:ext cx="10515600" cy="536172"/>
          </a:xfrm>
        </p:spPr>
        <p:txBody>
          <a:bodyPr>
            <a:normAutofit fontScale="70000" lnSpcReduction="20000"/>
          </a:bodyPr>
          <a:lstStyle/>
          <a:p>
            <a:r>
              <a:rPr lang="en-US" dirty="0"/>
              <a:t>The relationship between state values, action probabilities, state-action values and expected rewards can be visualized as a tree. </a:t>
            </a:r>
          </a:p>
        </p:txBody>
      </p:sp>
      <p:grpSp>
        <p:nvGrpSpPr>
          <p:cNvPr id="5" name="Group 4">
            <a:extLst>
              <a:ext uri="{FF2B5EF4-FFF2-40B4-BE49-F238E27FC236}">
                <a16:creationId xmlns:a16="http://schemas.microsoft.com/office/drawing/2014/main" id="{49DACBE9-5E97-F329-4F51-08CA1D81CB8B}"/>
              </a:ext>
            </a:extLst>
          </p:cNvPr>
          <p:cNvGrpSpPr/>
          <p:nvPr/>
        </p:nvGrpSpPr>
        <p:grpSpPr>
          <a:xfrm>
            <a:off x="1075647" y="2173253"/>
            <a:ext cx="10272562" cy="1728037"/>
            <a:chOff x="1075647" y="2173253"/>
            <a:chExt cx="10272562" cy="1728037"/>
          </a:xfrm>
        </p:grpSpPr>
        <p:sp>
          <p:nvSpPr>
            <p:cNvPr id="10" name="TextBox 9">
              <a:extLst>
                <a:ext uri="{FF2B5EF4-FFF2-40B4-BE49-F238E27FC236}">
                  <a16:creationId xmlns:a16="http://schemas.microsoft.com/office/drawing/2014/main" id="{D58965A1-A3ED-8B2B-C65E-7B51BCECB94C}"/>
                </a:ext>
              </a:extLst>
            </p:cNvPr>
            <p:cNvSpPr txBox="1"/>
            <p:nvPr/>
          </p:nvSpPr>
          <p:spPr>
            <a:xfrm>
              <a:off x="1075647" y="2173253"/>
              <a:ext cx="9269643" cy="369332"/>
            </a:xfrm>
            <a:prstGeom prst="rect">
              <a:avLst/>
            </a:prstGeom>
            <a:noFill/>
          </p:spPr>
          <p:txBody>
            <a:bodyPr wrap="square" rtlCol="0">
              <a:spAutoFit/>
            </a:bodyPr>
            <a:lstStyle/>
            <a:p>
              <a:r>
                <a:rPr lang="en-US" dirty="0"/>
                <a:t>Choosing an action in a state (= calculate the expectation over actions)</a:t>
              </a:r>
            </a:p>
          </p:txBody>
        </p:sp>
        <p:grpSp>
          <p:nvGrpSpPr>
            <p:cNvPr id="3" name="Group 2">
              <a:extLst>
                <a:ext uri="{FF2B5EF4-FFF2-40B4-BE49-F238E27FC236}">
                  <a16:creationId xmlns:a16="http://schemas.microsoft.com/office/drawing/2014/main" id="{FEFDAC53-6140-22CB-457F-D46BAB325824}"/>
                </a:ext>
              </a:extLst>
            </p:cNvPr>
            <p:cNvGrpSpPr/>
            <p:nvPr/>
          </p:nvGrpSpPr>
          <p:grpSpPr>
            <a:xfrm>
              <a:off x="1393705" y="2463376"/>
              <a:ext cx="6491573" cy="1437914"/>
              <a:chOff x="2687521" y="2463376"/>
              <a:chExt cx="6491573" cy="1437914"/>
            </a:xfrm>
          </p:grpSpPr>
          <p:pic>
            <p:nvPicPr>
              <p:cNvPr id="7" name="Picture 6">
                <a:extLst>
                  <a:ext uri="{FF2B5EF4-FFF2-40B4-BE49-F238E27FC236}">
                    <a16:creationId xmlns:a16="http://schemas.microsoft.com/office/drawing/2014/main" id="{01FEB35D-DFC7-5C32-50AB-404166DACAC8}"/>
                  </a:ext>
                </a:extLst>
              </p:cNvPr>
              <p:cNvPicPr>
                <a:picLocks noChangeAspect="1"/>
              </p:cNvPicPr>
              <p:nvPr/>
            </p:nvPicPr>
            <p:blipFill>
              <a:blip r:embed="rId2"/>
              <a:stretch>
                <a:fillRect/>
              </a:stretch>
            </p:blipFill>
            <p:spPr>
              <a:xfrm>
                <a:off x="2687521" y="2463376"/>
                <a:ext cx="6491573" cy="129831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CC2268D-88D0-6C07-62DA-B4DC890B6FB2}"/>
                      </a:ext>
                    </a:extLst>
                  </p:cNvPr>
                  <p:cNvSpPr txBox="1"/>
                  <p:nvPr/>
                </p:nvSpPr>
                <p:spPr>
                  <a:xfrm>
                    <a:off x="5626003" y="2827146"/>
                    <a:ext cx="4188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17" name="TextBox 16">
                    <a:extLst>
                      <a:ext uri="{FF2B5EF4-FFF2-40B4-BE49-F238E27FC236}">
                        <a16:creationId xmlns:a16="http://schemas.microsoft.com/office/drawing/2014/main" id="{ECC2268D-88D0-6C07-62DA-B4DC890B6FB2}"/>
                      </a:ext>
                    </a:extLst>
                  </p:cNvPr>
                  <p:cNvSpPr txBox="1">
                    <a:spLocks noRot="1" noChangeAspect="1" noMove="1" noResize="1" noEditPoints="1" noAdjustHandles="1" noChangeArrowheads="1" noChangeShapeType="1" noTextEdit="1"/>
                  </p:cNvSpPr>
                  <p:nvPr/>
                </p:nvSpPr>
                <p:spPr>
                  <a:xfrm>
                    <a:off x="5626003" y="2827146"/>
                    <a:ext cx="41880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DA8BACC-C9BE-BAF2-1A9B-CFF00B57843B}"/>
                      </a:ext>
                    </a:extLst>
                  </p:cNvPr>
                  <p:cNvSpPr txBox="1"/>
                  <p:nvPr/>
                </p:nvSpPr>
                <p:spPr>
                  <a:xfrm>
                    <a:off x="6260033" y="3011812"/>
                    <a:ext cx="4188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18" name="TextBox 17">
                    <a:extLst>
                      <a:ext uri="{FF2B5EF4-FFF2-40B4-BE49-F238E27FC236}">
                        <a16:creationId xmlns:a16="http://schemas.microsoft.com/office/drawing/2014/main" id="{8DA8BACC-C9BE-BAF2-1A9B-CFF00B57843B}"/>
                      </a:ext>
                    </a:extLst>
                  </p:cNvPr>
                  <p:cNvSpPr txBox="1">
                    <a:spLocks noRot="1" noChangeAspect="1" noMove="1" noResize="1" noEditPoints="1" noAdjustHandles="1" noChangeArrowheads="1" noChangeShapeType="1" noTextEdit="1"/>
                  </p:cNvSpPr>
                  <p:nvPr/>
                </p:nvSpPr>
                <p:spPr>
                  <a:xfrm>
                    <a:off x="6260033" y="3011812"/>
                    <a:ext cx="41880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AE8A006-EFE5-9AA4-6FA4-85EF28C440CC}"/>
                      </a:ext>
                    </a:extLst>
                  </p:cNvPr>
                  <p:cNvSpPr txBox="1"/>
                  <p:nvPr/>
                </p:nvSpPr>
                <p:spPr>
                  <a:xfrm>
                    <a:off x="6624164" y="2847323"/>
                    <a:ext cx="4188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xmlns="">
              <p:sp>
                <p:nvSpPr>
                  <p:cNvPr id="19" name="TextBox 18">
                    <a:extLst>
                      <a:ext uri="{FF2B5EF4-FFF2-40B4-BE49-F238E27FC236}">
                        <a16:creationId xmlns:a16="http://schemas.microsoft.com/office/drawing/2014/main" id="{4AE8A006-EFE5-9AA4-6FA4-85EF28C440CC}"/>
                      </a:ext>
                    </a:extLst>
                  </p:cNvPr>
                  <p:cNvSpPr txBox="1">
                    <a:spLocks noRot="1" noChangeAspect="1" noMove="1" noResize="1" noEditPoints="1" noAdjustHandles="1" noChangeArrowheads="1" noChangeShapeType="1" noTextEdit="1"/>
                  </p:cNvSpPr>
                  <p:nvPr/>
                </p:nvSpPr>
                <p:spPr>
                  <a:xfrm>
                    <a:off x="6624164" y="2847323"/>
                    <a:ext cx="41880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A05918-10AB-92B9-3A7F-7BF2028BE141}"/>
                      </a:ext>
                    </a:extLst>
                  </p:cNvPr>
                  <p:cNvSpPr txBox="1"/>
                  <p:nvPr/>
                </p:nvSpPr>
                <p:spPr>
                  <a:xfrm>
                    <a:off x="5263034" y="3531958"/>
                    <a:ext cx="628214"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D7A05918-10AB-92B9-3A7F-7BF2028BE141}"/>
                      </a:ext>
                    </a:extLst>
                  </p:cNvPr>
                  <p:cNvSpPr txBox="1">
                    <a:spLocks noRot="1" noChangeAspect="1" noMove="1" noResize="1" noEditPoints="1" noAdjustHandles="1" noChangeArrowheads="1" noChangeShapeType="1" noTextEdit="1"/>
                  </p:cNvSpPr>
                  <p:nvPr/>
                </p:nvSpPr>
                <p:spPr>
                  <a:xfrm>
                    <a:off x="5263034" y="3531958"/>
                    <a:ext cx="62821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499A6F-0794-91C8-89B2-D1D3F16EFD15}"/>
                      </a:ext>
                    </a:extLst>
                  </p:cNvPr>
                  <p:cNvSpPr txBox="1"/>
                  <p:nvPr/>
                </p:nvSpPr>
                <p:spPr>
                  <a:xfrm>
                    <a:off x="6044812" y="3529135"/>
                    <a:ext cx="628214"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21" name="TextBox 20">
                    <a:extLst>
                      <a:ext uri="{FF2B5EF4-FFF2-40B4-BE49-F238E27FC236}">
                        <a16:creationId xmlns:a16="http://schemas.microsoft.com/office/drawing/2014/main" id="{D1499A6F-0794-91C8-89B2-D1D3F16EFD15}"/>
                      </a:ext>
                    </a:extLst>
                  </p:cNvPr>
                  <p:cNvSpPr txBox="1">
                    <a:spLocks noRot="1" noChangeAspect="1" noMove="1" noResize="1" noEditPoints="1" noAdjustHandles="1" noChangeArrowheads="1" noChangeShapeType="1" noTextEdit="1"/>
                  </p:cNvSpPr>
                  <p:nvPr/>
                </p:nvSpPr>
                <p:spPr>
                  <a:xfrm>
                    <a:off x="6044812" y="3529135"/>
                    <a:ext cx="62821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705FAB8-4F15-BFF1-DBA5-5CED9EB4D6FF}"/>
                      </a:ext>
                    </a:extLst>
                  </p:cNvPr>
                  <p:cNvSpPr txBox="1"/>
                  <p:nvPr/>
                </p:nvSpPr>
                <p:spPr>
                  <a:xfrm>
                    <a:off x="6833568" y="3512431"/>
                    <a:ext cx="628214"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oMath>
                      </m:oMathPara>
                    </a14:m>
                    <a:endParaRPr lang="en-US" dirty="0"/>
                  </a:p>
                </p:txBody>
              </p:sp>
            </mc:Choice>
            <mc:Fallback xmlns="">
              <p:sp>
                <p:nvSpPr>
                  <p:cNvPr id="22" name="TextBox 21">
                    <a:extLst>
                      <a:ext uri="{FF2B5EF4-FFF2-40B4-BE49-F238E27FC236}">
                        <a16:creationId xmlns:a16="http://schemas.microsoft.com/office/drawing/2014/main" id="{2705FAB8-4F15-BFF1-DBA5-5CED9EB4D6FF}"/>
                      </a:ext>
                    </a:extLst>
                  </p:cNvPr>
                  <p:cNvSpPr txBox="1">
                    <a:spLocks noRot="1" noChangeAspect="1" noMove="1" noResize="1" noEditPoints="1" noAdjustHandles="1" noChangeArrowheads="1" noChangeShapeType="1" noTextEdit="1"/>
                  </p:cNvSpPr>
                  <p:nvPr/>
                </p:nvSpPr>
                <p:spPr>
                  <a:xfrm>
                    <a:off x="6833568" y="3512431"/>
                    <a:ext cx="628214" cy="369332"/>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C5D555-BBD1-F434-79A6-2EDB0C00EA37}"/>
                    </a:ext>
                  </a:extLst>
                </p:cNvPr>
                <p:cNvSpPr txBox="1"/>
                <p:nvPr/>
              </p:nvSpPr>
              <p:spPr>
                <a:xfrm>
                  <a:off x="8323508" y="2800036"/>
                  <a:ext cx="3024701" cy="764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𝑎</m:t>
                            </m:r>
                          </m:sub>
                          <m:sup/>
                          <m:e>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m:t>
                                </m:r>
                              </m:e>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𝜋</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6" name="TextBox 5">
                  <a:extLst>
                    <a:ext uri="{FF2B5EF4-FFF2-40B4-BE49-F238E27FC236}">
                      <a16:creationId xmlns:a16="http://schemas.microsoft.com/office/drawing/2014/main" id="{C3C5D555-BBD1-F434-79A6-2EDB0C00EA37}"/>
                    </a:ext>
                  </a:extLst>
                </p:cNvPr>
                <p:cNvSpPr txBox="1">
                  <a:spLocks noRot="1" noChangeAspect="1" noMove="1" noResize="1" noEditPoints="1" noAdjustHandles="1" noChangeArrowheads="1" noChangeShapeType="1" noTextEdit="1"/>
                </p:cNvSpPr>
                <p:nvPr/>
              </p:nvSpPr>
              <p:spPr>
                <a:xfrm>
                  <a:off x="8323508" y="2800036"/>
                  <a:ext cx="3024701" cy="764505"/>
                </a:xfrm>
                <a:prstGeom prst="rect">
                  <a:avLst/>
                </a:prstGeom>
                <a:blipFill>
                  <a:blip r:embed="rId11"/>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79AC8F34-BFC7-C868-0C0B-E68815A5637D}"/>
              </a:ext>
            </a:extLst>
          </p:cNvPr>
          <p:cNvGrpSpPr/>
          <p:nvPr/>
        </p:nvGrpSpPr>
        <p:grpSpPr>
          <a:xfrm>
            <a:off x="1173749" y="4362205"/>
            <a:ext cx="10804332" cy="1943546"/>
            <a:chOff x="1173749" y="4362205"/>
            <a:chExt cx="10804332" cy="1943546"/>
          </a:xfrm>
        </p:grpSpPr>
        <p:sp>
          <p:nvSpPr>
            <p:cNvPr id="11" name="TextBox 10">
              <a:extLst>
                <a:ext uri="{FF2B5EF4-FFF2-40B4-BE49-F238E27FC236}">
                  <a16:creationId xmlns:a16="http://schemas.microsoft.com/office/drawing/2014/main" id="{8A21BF7C-1E7B-78BD-68C7-96F0DDE78F8A}"/>
                </a:ext>
              </a:extLst>
            </p:cNvPr>
            <p:cNvSpPr txBox="1"/>
            <p:nvPr/>
          </p:nvSpPr>
          <p:spPr>
            <a:xfrm>
              <a:off x="1173749" y="4362205"/>
              <a:ext cx="7154494" cy="369332"/>
            </a:xfrm>
            <a:prstGeom prst="rect">
              <a:avLst/>
            </a:prstGeom>
            <a:noFill/>
          </p:spPr>
          <p:txBody>
            <a:bodyPr wrap="square" rtlCol="0">
              <a:spAutoFit/>
            </a:bodyPr>
            <a:lstStyle/>
            <a:p>
              <a:r>
                <a:rPr lang="en-US" dirty="0"/>
                <a:t>Calculate the expected state-action value</a:t>
              </a:r>
            </a:p>
          </p:txBody>
        </p:sp>
        <p:grpSp>
          <p:nvGrpSpPr>
            <p:cNvPr id="4" name="Group 3">
              <a:extLst>
                <a:ext uri="{FF2B5EF4-FFF2-40B4-BE49-F238E27FC236}">
                  <a16:creationId xmlns:a16="http://schemas.microsoft.com/office/drawing/2014/main" id="{29BA44EC-DE44-EDEB-7ADF-40F0D14EC903}"/>
                </a:ext>
              </a:extLst>
            </p:cNvPr>
            <p:cNvGrpSpPr/>
            <p:nvPr/>
          </p:nvGrpSpPr>
          <p:grpSpPr>
            <a:xfrm>
              <a:off x="1393705" y="4827450"/>
              <a:ext cx="6079712" cy="1478301"/>
              <a:chOff x="2889783" y="4870910"/>
              <a:chExt cx="6079712" cy="1478301"/>
            </a:xfrm>
          </p:grpSpPr>
          <p:pic>
            <p:nvPicPr>
              <p:cNvPr id="9" name="Picture 8">
                <a:extLst>
                  <a:ext uri="{FF2B5EF4-FFF2-40B4-BE49-F238E27FC236}">
                    <a16:creationId xmlns:a16="http://schemas.microsoft.com/office/drawing/2014/main" id="{9F465D6B-D4C9-60BA-1DB8-CC3174C04898}"/>
                  </a:ext>
                </a:extLst>
              </p:cNvPr>
              <p:cNvPicPr>
                <a:picLocks noChangeAspect="1"/>
              </p:cNvPicPr>
              <p:nvPr/>
            </p:nvPicPr>
            <p:blipFill>
              <a:blip r:embed="rId12"/>
              <a:stretch>
                <a:fillRect/>
              </a:stretch>
            </p:blipFill>
            <p:spPr>
              <a:xfrm>
                <a:off x="3293739" y="4870910"/>
                <a:ext cx="5675756" cy="147830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7D7DC70-0414-B2FD-E604-9406BBDAB1FF}"/>
                      </a:ext>
                    </a:extLst>
                  </p:cNvPr>
                  <p:cNvSpPr txBox="1"/>
                  <p:nvPr/>
                </p:nvSpPr>
                <p:spPr>
                  <a:xfrm>
                    <a:off x="2889783" y="4906737"/>
                    <a:ext cx="1521673" cy="923330"/>
                  </a:xfrm>
                  <a:prstGeom prst="rect">
                    <a:avLst/>
                  </a:prstGeom>
                  <a:solidFill>
                    <a:schemeClr val="bg1"/>
                  </a:solidFill>
                </p:spPr>
                <p:txBody>
                  <a:bodyPr wrap="square" rtlCol="0">
                    <a:spAutoFit/>
                  </a:bodyPr>
                  <a:lstStyle/>
                  <a:p>
                    <a:pPr algn="ctr"/>
                    <a:r>
                      <a:rPr lang="en-US" dirty="0">
                        <a:latin typeface="Cambria Math" panose="02040503050406030204" pitchFamily="18" charset="0"/>
                        <a:ea typeface="Cambria Math" panose="02040503050406030204" pitchFamily="18" charset="0"/>
                      </a:rPr>
                      <a:t>expectation using </a:t>
                    </a:r>
                    <a14:m>
                      <m:oMath xmlns:m="http://schemas.openxmlformats.org/officeDocument/2006/math">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oMath>
                    </a14:m>
                    <a:endParaRPr lang="en-US" dirty="0">
                      <a:latin typeface="Cambria Math" panose="02040503050406030204" pitchFamily="18" charset="0"/>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47D7DC70-0414-B2FD-E604-9406BBDAB1FF}"/>
                      </a:ext>
                    </a:extLst>
                  </p:cNvPr>
                  <p:cNvSpPr txBox="1">
                    <a:spLocks noRot="1" noChangeAspect="1" noMove="1" noResize="1" noEditPoints="1" noAdjustHandles="1" noChangeArrowheads="1" noChangeShapeType="1" noTextEdit="1"/>
                  </p:cNvSpPr>
                  <p:nvPr/>
                </p:nvSpPr>
                <p:spPr>
                  <a:xfrm>
                    <a:off x="2889783" y="4906737"/>
                    <a:ext cx="1521673" cy="923330"/>
                  </a:xfrm>
                  <a:prstGeom prst="rect">
                    <a:avLst/>
                  </a:prstGeom>
                  <a:blipFill>
                    <a:blip r:embed="rId3"/>
                    <a:stretch>
                      <a:fillRect t="-4636" b="-529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BD9CA9A-101C-CAAC-4985-706DF27243E2}"/>
                    </a:ext>
                  </a:extLst>
                </p:cNvPr>
                <p:cNvSpPr txBox="1"/>
                <p:nvPr/>
              </p:nvSpPr>
              <p:spPr>
                <a:xfrm>
                  <a:off x="7810197" y="5063188"/>
                  <a:ext cx="4167884" cy="7949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𝜋</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sub>
                          <m:sup/>
                          <m:e>
                            <m:r>
                              <a:rPr lang="en-US" b="0" i="1" smtClean="0">
                                <a:latin typeface="Cambria Math" panose="02040503050406030204" pitchFamily="18" charset="0"/>
                                <a:ea typeface="Cambria Math" panose="02040503050406030204" pitchFamily="18" charset="0"/>
                              </a:rPr>
                              <m:t>𝑝</m:t>
                            </m:r>
                            <m:d>
                              <m:dPr>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𝜋</m:t>
                                </m:r>
                              </m:sub>
                            </m:sSub>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12" name="TextBox 11">
                  <a:extLst>
                    <a:ext uri="{FF2B5EF4-FFF2-40B4-BE49-F238E27FC236}">
                      <a16:creationId xmlns:a16="http://schemas.microsoft.com/office/drawing/2014/main" id="{EBD9CA9A-101C-CAAC-4985-706DF27243E2}"/>
                    </a:ext>
                  </a:extLst>
                </p:cNvPr>
                <p:cNvSpPr txBox="1">
                  <a:spLocks noRot="1" noChangeAspect="1" noMove="1" noResize="1" noEditPoints="1" noAdjustHandles="1" noChangeArrowheads="1" noChangeShapeType="1" noTextEdit="1"/>
                </p:cNvSpPr>
                <p:nvPr/>
              </p:nvSpPr>
              <p:spPr>
                <a:xfrm>
                  <a:off x="7810197" y="5063188"/>
                  <a:ext cx="4167884" cy="794961"/>
                </a:xfrm>
                <a:prstGeom prst="rect">
                  <a:avLst/>
                </a:prstGeom>
                <a:blipFill>
                  <a:blip r:embed="rId1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6233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6BA4C-94BF-1803-6C46-DAAA69D27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C530E-B307-5919-178D-61AF05D58CED}"/>
              </a:ext>
            </a:extLst>
          </p:cNvPr>
          <p:cNvSpPr>
            <a:spLocks noGrp="1"/>
          </p:cNvSpPr>
          <p:nvPr>
            <p:ph type="title"/>
          </p:nvPr>
        </p:nvSpPr>
        <p:spPr/>
        <p:txBody>
          <a:bodyPr/>
          <a:lstStyle/>
          <a:p>
            <a:r>
              <a:rPr lang="en-US" dirty="0"/>
              <a:t>Bellman Equation as a Backup Diagram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4F6F9C-D0BF-57CD-7B2C-5BF23E80E8E8}"/>
                  </a:ext>
                </a:extLst>
              </p:cNvPr>
              <p:cNvSpPr>
                <a:spLocks noGrp="1"/>
              </p:cNvSpPr>
              <p:nvPr>
                <p:ph idx="1"/>
              </p:nvPr>
            </p:nvSpPr>
            <p:spPr>
              <a:xfrm>
                <a:off x="838200" y="1397332"/>
                <a:ext cx="10515600" cy="1191444"/>
              </a:xfrm>
            </p:spPr>
            <p:txBody>
              <a:bodyPr>
                <a:normAutofit fontScale="70000" lnSpcReduction="20000"/>
              </a:bodyPr>
              <a:lstStyle/>
              <a:p>
                <a:pPr marL="0" indent="0">
                  <a:buNone/>
                </a:pPr>
                <a:endParaRPr lang="en-US" dirty="0"/>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m:rPr>
                          <m:aln/>
                        </m:rP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𝑎</m:t>
                          </m:r>
                        </m:sub>
                        <m:sup/>
                        <m:e>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e>
                      </m:nary>
                      <m:nary>
                        <m:naryPr>
                          <m:chr m:val="∑"/>
                          <m:supHide m:val="on"/>
                          <m:ctrlPr>
                            <a:rPr lang="en-US" b="0" i="1" smtClean="0">
                              <a:latin typeface="Cambria Math" panose="02040503050406030204" pitchFamily="18" charset="0"/>
                              <a:ea typeface="Cambria Math" panose="02040503050406030204" pitchFamily="18" charset="0"/>
                            </a:rPr>
                          </m:ctrlPr>
                        </m:naryPr>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sub>
                        <m:sup/>
                        <m:e>
                          <m:r>
                            <a:rPr lang="en-US" b="0" i="1" smtClean="0">
                              <a:latin typeface="Cambria Math" panose="02040503050406030204" pitchFamily="18" charset="0"/>
                              <a:ea typeface="Cambria Math" panose="02040503050406030204" pitchFamily="18" charset="0"/>
                            </a:rPr>
                            <m:t>𝑝</m:t>
                          </m:r>
                          <m:d>
                            <m:dPr>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𝜋</m:t>
                              </m:r>
                            </m:sub>
                          </m:sSub>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e>
                      </m:nary>
                      <m:r>
                        <a:rPr lang="en-US" b="0" i="1"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for</m:t>
                      </m:r>
                      <m:r>
                        <m:rPr>
                          <m:nor/>
                        </m:rPr>
                        <a:rPr lang="en-US" b="0" i="0" smtClean="0">
                          <a:latin typeface="Cambria Math" panose="02040503050406030204" pitchFamily="18" charset="0"/>
                          <a:ea typeface="Cambria Math" panose="02040503050406030204" pitchFamily="18" charset="0"/>
                        </a:rPr>
                        <m:t> </m:t>
                      </m:r>
                      <m:r>
                        <m:rPr>
                          <m:nor/>
                        </m:rPr>
                        <a:rPr lang="en-US" b="0" i="0" smtClean="0">
                          <a:latin typeface="Cambria Math" panose="02040503050406030204" pitchFamily="18" charset="0"/>
                          <a:ea typeface="Cambria Math" panose="02040503050406030204" pitchFamily="18" charset="0"/>
                        </a:rPr>
                        <m:t>all</m:t>
                      </m:r>
                      <m:r>
                        <m:rPr>
                          <m:nor/>
                        </m:rP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oMath>
                  </m:oMathPara>
                </a14:m>
                <a:br>
                  <a:rPr lang="en-US" dirty="0">
                    <a:ea typeface="Cambria Math" panose="02040503050406030204" pitchFamily="18" charset="0"/>
                  </a:rPr>
                </a:br>
                <a:endParaRPr lang="en-US" dirty="0"/>
              </a:p>
            </p:txBody>
          </p:sp>
        </mc:Choice>
        <mc:Fallback xmlns="">
          <p:sp>
            <p:nvSpPr>
              <p:cNvPr id="3" name="Content Placeholder 2">
                <a:extLst>
                  <a:ext uri="{FF2B5EF4-FFF2-40B4-BE49-F238E27FC236}">
                    <a16:creationId xmlns:a16="http://schemas.microsoft.com/office/drawing/2014/main" id="{934F6F9C-D0BF-57CD-7B2C-5BF23E80E8E8}"/>
                  </a:ext>
                </a:extLst>
              </p:cNvPr>
              <p:cNvSpPr>
                <a:spLocks noGrp="1" noRot="1" noChangeAspect="1" noMove="1" noResize="1" noEditPoints="1" noAdjustHandles="1" noChangeArrowheads="1" noChangeShapeType="1" noTextEdit="1"/>
              </p:cNvSpPr>
              <p:nvPr>
                <p:ph idx="1"/>
              </p:nvPr>
            </p:nvSpPr>
            <p:spPr>
              <a:xfrm>
                <a:off x="838200" y="1397332"/>
                <a:ext cx="10515600" cy="1191444"/>
              </a:xfrm>
              <a:blipFill>
                <a:blip r:embed="rId2"/>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BAA2609-6BD4-C8A1-9753-168F3EB6393E}"/>
              </a:ext>
            </a:extLst>
          </p:cNvPr>
          <p:cNvGrpSpPr/>
          <p:nvPr/>
        </p:nvGrpSpPr>
        <p:grpSpPr>
          <a:xfrm>
            <a:off x="7007907" y="2328243"/>
            <a:ext cx="938295" cy="721389"/>
            <a:chOff x="2355129" y="3175234"/>
            <a:chExt cx="1860057" cy="721389"/>
          </a:xfrm>
        </p:grpSpPr>
        <p:sp>
          <p:nvSpPr>
            <p:cNvPr id="4" name="Right Brace 3">
              <a:extLst>
                <a:ext uri="{FF2B5EF4-FFF2-40B4-BE49-F238E27FC236}">
                  <a16:creationId xmlns:a16="http://schemas.microsoft.com/office/drawing/2014/main" id="{6B96431A-DDDF-ECE8-6872-93D310A321FB}"/>
                </a:ext>
              </a:extLst>
            </p:cNvPr>
            <p:cNvSpPr/>
            <p:nvPr/>
          </p:nvSpPr>
          <p:spPr>
            <a:xfrm rot="5400000">
              <a:off x="3194735" y="2513796"/>
              <a:ext cx="180849" cy="15037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C9C77511-BD1A-9F53-3F3E-695744D2AF20}"/>
                </a:ext>
              </a:extLst>
            </p:cNvPr>
            <p:cNvSpPr txBox="1"/>
            <p:nvPr/>
          </p:nvSpPr>
          <p:spPr>
            <a:xfrm>
              <a:off x="2355129" y="3373403"/>
              <a:ext cx="1860057" cy="523220"/>
            </a:xfrm>
            <a:prstGeom prst="rect">
              <a:avLst/>
            </a:prstGeom>
            <a:noFill/>
          </p:spPr>
          <p:txBody>
            <a:bodyPr wrap="square" rtlCol="0">
              <a:spAutoFit/>
            </a:bodyPr>
            <a:lstStyle/>
            <a:p>
              <a:pPr algn="ctr"/>
              <a:r>
                <a:rPr lang="en-US" sz="1400" dirty="0"/>
                <a:t>Value of next state</a:t>
              </a:r>
            </a:p>
          </p:txBody>
        </p:sp>
      </p:grpSp>
      <p:grpSp>
        <p:nvGrpSpPr>
          <p:cNvPr id="12" name="Group 11">
            <a:extLst>
              <a:ext uri="{FF2B5EF4-FFF2-40B4-BE49-F238E27FC236}">
                <a16:creationId xmlns:a16="http://schemas.microsoft.com/office/drawing/2014/main" id="{531B477F-74DC-A9A3-EA87-BBA032B4BA84}"/>
              </a:ext>
            </a:extLst>
          </p:cNvPr>
          <p:cNvGrpSpPr/>
          <p:nvPr/>
        </p:nvGrpSpPr>
        <p:grpSpPr>
          <a:xfrm>
            <a:off x="2759515" y="3440004"/>
            <a:ext cx="5769552" cy="2419826"/>
            <a:chOff x="1006168" y="4751299"/>
            <a:chExt cx="5769552" cy="2419826"/>
          </a:xfrm>
        </p:grpSpPr>
        <p:pic>
          <p:nvPicPr>
            <p:cNvPr id="9" name="Picture 8">
              <a:extLst>
                <a:ext uri="{FF2B5EF4-FFF2-40B4-BE49-F238E27FC236}">
                  <a16:creationId xmlns:a16="http://schemas.microsoft.com/office/drawing/2014/main" id="{1264D7F9-0903-D0FC-3FFE-8AA7E70EEDBC}"/>
                </a:ext>
              </a:extLst>
            </p:cNvPr>
            <p:cNvPicPr>
              <a:picLocks noChangeAspect="1"/>
            </p:cNvPicPr>
            <p:nvPr/>
          </p:nvPicPr>
          <p:blipFill>
            <a:blip r:embed="rId3"/>
            <a:srcRect b="15184"/>
            <a:stretch>
              <a:fillRect/>
            </a:stretch>
          </p:blipFill>
          <p:spPr>
            <a:xfrm>
              <a:off x="3511121" y="4751299"/>
              <a:ext cx="3264599" cy="2419826"/>
            </a:xfrm>
            <a:prstGeom prst="rect">
              <a:avLst/>
            </a:prstGeom>
          </p:spPr>
        </p:pic>
        <p:sp>
          <p:nvSpPr>
            <p:cNvPr id="10" name="TextBox 9">
              <a:extLst>
                <a:ext uri="{FF2B5EF4-FFF2-40B4-BE49-F238E27FC236}">
                  <a16:creationId xmlns:a16="http://schemas.microsoft.com/office/drawing/2014/main" id="{CA0487CE-F95E-7351-2870-241144CE7444}"/>
                </a:ext>
              </a:extLst>
            </p:cNvPr>
            <p:cNvSpPr txBox="1"/>
            <p:nvPr/>
          </p:nvSpPr>
          <p:spPr>
            <a:xfrm>
              <a:off x="3546625" y="6716777"/>
              <a:ext cx="2846875" cy="29982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endParaRPr lang="en-US" sz="12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5E48813-100E-122E-C2B3-40626EAAD2E4}"/>
                    </a:ext>
                  </a:extLst>
                </p:cNvPr>
                <p:cNvSpPr txBox="1"/>
                <p:nvPr/>
              </p:nvSpPr>
              <p:spPr>
                <a:xfrm>
                  <a:off x="1006168" y="4919645"/>
                  <a:ext cx="2846875" cy="1754326"/>
                </a:xfrm>
                <a:prstGeom prst="rect">
                  <a:avLst/>
                </a:prstGeom>
                <a:noFill/>
              </p:spPr>
              <p:txBody>
                <a:bodyPr wrap="square" rtlCol="0">
                  <a:spAutoFit/>
                </a:bodyPr>
                <a:lstStyle/>
                <a:p>
                  <a:r>
                    <a:rPr lang="en-US" b="1" dirty="0"/>
                    <a:t>Backup diagram </a:t>
                  </a:r>
                  <a:r>
                    <a:rPr lang="en-US" dirty="0"/>
                    <a:t>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t>
                  </a:r>
                  <a:br>
                    <a:rPr lang="en-US" dirty="0"/>
                  </a:br>
                  <a:r>
                    <a:rPr lang="en-US" dirty="0"/>
                    <a:t>shows all possible paths</a:t>
                  </a:r>
                  <a:br>
                    <a:rPr lang="en-US" dirty="0"/>
                  </a:br>
                  <a:r>
                    <a:rPr lang="en-US" dirty="0"/>
                    <a:t>for the expectation.</a:t>
                  </a:r>
                </a:p>
                <a:p>
                  <a:endParaRPr lang="en-US" dirty="0"/>
                </a:p>
                <a:p>
                  <a:r>
                    <a:rPr lang="en-US" dirty="0"/>
                    <a:t>All paths are of the form:</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err="1" smtClean="0">
                            <a:latin typeface="Cambria Math" panose="02040503050406030204" pitchFamily="18" charset="0"/>
                          </a:rPr>
                          <m:t>,</m:t>
                        </m:r>
                        <m:r>
                          <a:rPr lang="en-US" i="1" dirty="0" err="1" smtClean="0">
                            <a:latin typeface="Cambria Math" panose="02040503050406030204" pitchFamily="18" charset="0"/>
                          </a:rPr>
                          <m:t>𝑟</m:t>
                        </m:r>
                        <m:r>
                          <a:rPr lang="en-US" i="1" dirty="0" err="1" smtClean="0">
                            <a:latin typeface="Cambria Math" panose="02040503050406030204" pitchFamily="18" charset="0"/>
                          </a:rPr>
                          <m:t>,</m:t>
                        </m:r>
                        <m:r>
                          <a:rPr lang="en-US" i="1" dirty="0" err="1" smtClean="0">
                            <a:latin typeface="Cambria Math" panose="02040503050406030204" pitchFamily="18" charset="0"/>
                          </a:rPr>
                          <m:t>𝑠</m:t>
                        </m:r>
                        <m:r>
                          <a:rPr lang="en-US" i="1" dirty="0" smtClean="0">
                            <a:latin typeface="Cambria Math" panose="02040503050406030204" pitchFamily="18" charset="0"/>
                          </a:rPr>
                          <m:t>’</m:t>
                        </m:r>
                      </m:oMath>
                    </m:oMathPara>
                  </a14:m>
                  <a:endParaRPr lang="en-US" dirty="0"/>
                </a:p>
              </p:txBody>
            </p:sp>
          </mc:Choice>
          <mc:Fallback xmlns="">
            <p:sp>
              <p:nvSpPr>
                <p:cNvPr id="11" name="TextBox 10">
                  <a:extLst>
                    <a:ext uri="{FF2B5EF4-FFF2-40B4-BE49-F238E27FC236}">
                      <a16:creationId xmlns:a16="http://schemas.microsoft.com/office/drawing/2014/main" id="{A5E48813-100E-122E-C2B3-40626EAAD2E4}"/>
                    </a:ext>
                  </a:extLst>
                </p:cNvPr>
                <p:cNvSpPr txBox="1">
                  <a:spLocks noRot="1" noChangeAspect="1" noMove="1" noResize="1" noEditPoints="1" noAdjustHandles="1" noChangeArrowheads="1" noChangeShapeType="1" noTextEdit="1"/>
                </p:cNvSpPr>
                <p:nvPr/>
              </p:nvSpPr>
              <p:spPr>
                <a:xfrm>
                  <a:off x="1006168" y="4919645"/>
                  <a:ext cx="2846875" cy="1754326"/>
                </a:xfrm>
                <a:prstGeom prst="rect">
                  <a:avLst/>
                </a:prstGeom>
                <a:blipFill>
                  <a:blip r:embed="rId4"/>
                  <a:stretch>
                    <a:fillRect l="-1713" t="-1389"/>
                  </a:stretch>
                </a:blipFill>
              </p:spPr>
              <p:txBody>
                <a:bodyPr/>
                <a:lstStyle/>
                <a:p>
                  <a:r>
                    <a:rPr lang="en-US">
                      <a:noFill/>
                    </a:rPr>
                    <a:t> </a:t>
                  </a:r>
                </a:p>
              </p:txBody>
            </p:sp>
          </mc:Fallback>
        </mc:AlternateContent>
      </p:grpSp>
      <p:sp>
        <p:nvSpPr>
          <p:cNvPr id="18" name="TextBox 17">
            <a:extLst>
              <a:ext uri="{FF2B5EF4-FFF2-40B4-BE49-F238E27FC236}">
                <a16:creationId xmlns:a16="http://schemas.microsoft.com/office/drawing/2014/main" id="{CB0727C8-6858-79BC-1373-8653757B7588}"/>
              </a:ext>
            </a:extLst>
          </p:cNvPr>
          <p:cNvSpPr txBox="1"/>
          <p:nvPr/>
        </p:nvSpPr>
        <p:spPr>
          <a:xfrm>
            <a:off x="8606726" y="4097987"/>
            <a:ext cx="400110" cy="1362681"/>
          </a:xfrm>
          <a:prstGeom prst="rect">
            <a:avLst/>
          </a:prstGeom>
          <a:noFill/>
        </p:spPr>
        <p:txBody>
          <a:bodyPr vert="vert270" wrap="none" rtlCol="0">
            <a:spAutoFit/>
          </a:bodyPr>
          <a:lstStyle/>
          <a:p>
            <a:r>
              <a:rPr lang="en-US" sz="1400" dirty="0">
                <a:solidFill>
                  <a:schemeClr val="accent2"/>
                </a:solidFill>
              </a:rPr>
              <a:t>Bellman Backup</a:t>
            </a:r>
          </a:p>
        </p:txBody>
      </p:sp>
      <p:sp>
        <p:nvSpPr>
          <p:cNvPr id="14" name="Right Brace 13">
            <a:extLst>
              <a:ext uri="{FF2B5EF4-FFF2-40B4-BE49-F238E27FC236}">
                <a16:creationId xmlns:a16="http://schemas.microsoft.com/office/drawing/2014/main" id="{6B2AC310-6FB0-0C4D-8935-7E335B966CB2}"/>
              </a:ext>
            </a:extLst>
          </p:cNvPr>
          <p:cNvSpPr/>
          <p:nvPr/>
        </p:nvSpPr>
        <p:spPr>
          <a:xfrm rot="5400000" flipH="1">
            <a:off x="5084070" y="243786"/>
            <a:ext cx="210111" cy="26695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Box 20">
            <a:extLst>
              <a:ext uri="{FF2B5EF4-FFF2-40B4-BE49-F238E27FC236}">
                <a16:creationId xmlns:a16="http://schemas.microsoft.com/office/drawing/2014/main" id="{1FD24B06-21AF-4D83-CE0F-BCF644F6EF1F}"/>
              </a:ext>
            </a:extLst>
          </p:cNvPr>
          <p:cNvSpPr txBox="1"/>
          <p:nvPr/>
        </p:nvSpPr>
        <p:spPr>
          <a:xfrm>
            <a:off x="6311583" y="2935787"/>
            <a:ext cx="823658" cy="307777"/>
          </a:xfrm>
          <a:prstGeom prst="rect">
            <a:avLst/>
          </a:prstGeom>
          <a:noFill/>
        </p:spPr>
        <p:txBody>
          <a:bodyPr wrap="square" rtlCol="0">
            <a:spAutoFit/>
          </a:bodyPr>
          <a:lstStyle/>
          <a:p>
            <a:r>
              <a:rPr lang="en-US" sz="1400" dirty="0"/>
              <a:t>Reward</a:t>
            </a:r>
          </a:p>
        </p:txBody>
      </p:sp>
      <p:cxnSp>
        <p:nvCxnSpPr>
          <p:cNvPr id="23" name="Straight Arrow Connector 22">
            <a:extLst>
              <a:ext uri="{FF2B5EF4-FFF2-40B4-BE49-F238E27FC236}">
                <a16:creationId xmlns:a16="http://schemas.microsoft.com/office/drawing/2014/main" id="{2550B52C-D5F7-6228-5C51-A02A127821FB}"/>
              </a:ext>
            </a:extLst>
          </p:cNvPr>
          <p:cNvCxnSpPr>
            <a:cxnSpLocks/>
            <a:stCxn id="21" idx="0"/>
          </p:cNvCxnSpPr>
          <p:nvPr/>
        </p:nvCxnSpPr>
        <p:spPr>
          <a:xfrm flipV="1">
            <a:off x="6723412" y="2242663"/>
            <a:ext cx="0" cy="6931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Freeform: Shape 25">
            <a:extLst>
              <a:ext uri="{FF2B5EF4-FFF2-40B4-BE49-F238E27FC236}">
                <a16:creationId xmlns:a16="http://schemas.microsoft.com/office/drawing/2014/main" id="{29E14208-2198-6B25-E96E-1946922985CD}"/>
              </a:ext>
            </a:extLst>
          </p:cNvPr>
          <p:cNvSpPr/>
          <p:nvPr/>
        </p:nvSpPr>
        <p:spPr>
          <a:xfrm>
            <a:off x="6986936" y="4023775"/>
            <a:ext cx="1619790" cy="1384895"/>
          </a:xfrm>
          <a:custGeom>
            <a:avLst/>
            <a:gdLst>
              <a:gd name="csX0" fmla="*/ 886479 w 1157023"/>
              <a:gd name="csY0" fmla="*/ 998161 h 998161"/>
              <a:gd name="csX1" fmla="*/ 1102864 w 1157023"/>
              <a:gd name="csY1" fmla="*/ 495590 h 998161"/>
              <a:gd name="csX2" fmla="*/ 0 w 1157023"/>
              <a:gd name="csY2" fmla="*/ 0 h 998161"/>
            </a:gdLst>
            <a:ahLst/>
            <a:cxnLst>
              <a:cxn ang="0">
                <a:pos x="csX0" y="csY0"/>
              </a:cxn>
              <a:cxn ang="0">
                <a:pos x="csX1" y="csY1"/>
              </a:cxn>
              <a:cxn ang="0">
                <a:pos x="csX2" y="csY2"/>
              </a:cxn>
            </a:cxnLst>
            <a:rect l="l" t="t" r="r" b="b"/>
            <a:pathLst>
              <a:path w="1157023" h="998161">
                <a:moveTo>
                  <a:pt x="886479" y="998161"/>
                </a:moveTo>
                <a:cubicBezTo>
                  <a:pt x="1068544" y="830055"/>
                  <a:pt x="1250610" y="661950"/>
                  <a:pt x="1102864" y="495590"/>
                </a:cubicBezTo>
                <a:cubicBezTo>
                  <a:pt x="955118" y="329230"/>
                  <a:pt x="477559" y="164615"/>
                  <a:pt x="0" y="0"/>
                </a:cubicBezTo>
              </a:path>
            </a:pathLst>
          </a:cu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88456E8A-5D9F-8366-6C4B-700CA6F56247}"/>
              </a:ext>
            </a:extLst>
          </p:cNvPr>
          <p:cNvSpPr/>
          <p:nvPr/>
        </p:nvSpPr>
        <p:spPr>
          <a:xfrm rot="5400000">
            <a:off x="4219856" y="2043589"/>
            <a:ext cx="180852" cy="106788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E988BF96-A857-454E-3824-5A5E79903CF3}"/>
              </a:ext>
            </a:extLst>
          </p:cNvPr>
          <p:cNvSpPr txBox="1"/>
          <p:nvPr/>
        </p:nvSpPr>
        <p:spPr>
          <a:xfrm>
            <a:off x="3611289" y="2591966"/>
            <a:ext cx="1437575" cy="307777"/>
          </a:xfrm>
          <a:prstGeom prst="rect">
            <a:avLst/>
          </a:prstGeom>
          <a:noFill/>
        </p:spPr>
        <p:txBody>
          <a:bodyPr wrap="square" rtlCol="0">
            <a:spAutoFit/>
          </a:bodyPr>
          <a:lstStyle/>
          <a:p>
            <a:pPr algn="ctr"/>
            <a:r>
              <a:rPr lang="en-US" sz="1400" dirty="0"/>
              <a:t>Choose action</a:t>
            </a:r>
          </a:p>
        </p:txBody>
      </p:sp>
      <p:sp>
        <p:nvSpPr>
          <p:cNvPr id="25" name="Right Brace 24">
            <a:extLst>
              <a:ext uri="{FF2B5EF4-FFF2-40B4-BE49-F238E27FC236}">
                <a16:creationId xmlns:a16="http://schemas.microsoft.com/office/drawing/2014/main" id="{7567AAC4-6EB3-F177-2905-2828125B165B}"/>
              </a:ext>
            </a:extLst>
          </p:cNvPr>
          <p:cNvSpPr/>
          <p:nvPr/>
        </p:nvSpPr>
        <p:spPr>
          <a:xfrm rot="5400000">
            <a:off x="5647648" y="1841978"/>
            <a:ext cx="180850" cy="14967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53307D5F-A5E9-F069-3AD3-998E57BD8C86}"/>
              </a:ext>
            </a:extLst>
          </p:cNvPr>
          <p:cNvSpPr txBox="1"/>
          <p:nvPr/>
        </p:nvSpPr>
        <p:spPr>
          <a:xfrm>
            <a:off x="4989717" y="2637438"/>
            <a:ext cx="1437575" cy="738664"/>
          </a:xfrm>
          <a:prstGeom prst="rect">
            <a:avLst/>
          </a:prstGeom>
          <a:noFill/>
        </p:spPr>
        <p:txBody>
          <a:bodyPr wrap="square" rtlCol="0">
            <a:spAutoFit/>
          </a:bodyPr>
          <a:lstStyle/>
          <a:p>
            <a:pPr algn="ctr"/>
            <a:r>
              <a:rPr lang="en-US" sz="1400" dirty="0"/>
              <a:t>Expectation for transition and reward</a:t>
            </a:r>
          </a:p>
        </p:txBody>
      </p:sp>
      <p:sp>
        <p:nvSpPr>
          <p:cNvPr id="28" name="TextBox 27">
            <a:extLst>
              <a:ext uri="{FF2B5EF4-FFF2-40B4-BE49-F238E27FC236}">
                <a16:creationId xmlns:a16="http://schemas.microsoft.com/office/drawing/2014/main" id="{E41B21FC-488F-7A60-7D84-70332A7B154C}"/>
              </a:ext>
            </a:extLst>
          </p:cNvPr>
          <p:cNvSpPr txBox="1"/>
          <p:nvPr/>
        </p:nvSpPr>
        <p:spPr>
          <a:xfrm>
            <a:off x="3913373" y="1186613"/>
            <a:ext cx="2424432" cy="343560"/>
          </a:xfrm>
          <a:prstGeom prst="rect">
            <a:avLst/>
          </a:prstGeom>
          <a:noFill/>
        </p:spPr>
        <p:txBody>
          <a:bodyPr wrap="square" rtlCol="0">
            <a:spAutoFit/>
          </a:bodyPr>
          <a:lstStyle/>
          <a:p>
            <a:pPr algn="ctr"/>
            <a:r>
              <a:rPr lang="en-US" sz="1400" dirty="0"/>
              <a:t>Expectation</a:t>
            </a:r>
          </a:p>
        </p:txBody>
      </p:sp>
    </p:spTree>
    <p:extLst>
      <p:ext uri="{BB962C8B-B14F-4D97-AF65-F5344CB8AC3E}">
        <p14:creationId xmlns:p14="http://schemas.microsoft.com/office/powerpoint/2010/main" val="343134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0569-06AA-DAA0-567D-E141959DBABA}"/>
              </a:ext>
            </a:extLst>
          </p:cNvPr>
          <p:cNvSpPr>
            <a:spLocks noGrp="1"/>
          </p:cNvSpPr>
          <p:nvPr>
            <p:ph type="title"/>
          </p:nvPr>
        </p:nvSpPr>
        <p:spPr/>
        <p:txBody>
          <a:bodyPr/>
          <a:lstStyle/>
          <a:p>
            <a:r>
              <a:rPr lang="en-US" dirty="0"/>
              <a:t>Bellman Optimality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2EFF56-277B-32F2-63F8-9027DC2E430C}"/>
                  </a:ext>
                </a:extLst>
              </p:cNvPr>
              <p:cNvSpPr>
                <a:spLocks noGrp="1"/>
              </p:cNvSpPr>
              <p:nvPr>
                <p:ph idx="1"/>
              </p:nvPr>
            </p:nvSpPr>
            <p:spPr>
              <a:xfrm>
                <a:off x="838200" y="1049310"/>
                <a:ext cx="6906139" cy="2600795"/>
              </a:xfrm>
            </p:spPr>
            <p:txBody>
              <a:bodyPr>
                <a:normAutofit fontScale="55000" lnSpcReduction="20000"/>
              </a:bodyPr>
              <a:lstStyle/>
              <a:p>
                <a:r>
                  <a:rPr lang="en-US" dirty="0"/>
                  <a:t>The </a:t>
                </a:r>
                <a:r>
                  <a:rPr lang="en-US" b="1" dirty="0"/>
                  <a:t>optimal value function </a:t>
                </a:r>
                <a:r>
                  <a:rPr lang="en-US" dirty="0"/>
                  <a:t>is defined the value function of the optimal policy:</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𝜋</m:t>
                              </m:r>
                            </m:lim>
                          </m:limLow>
                        </m:fName>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e>
                      </m:func>
                      <m:r>
                        <a:rPr lang="en-US" b="0" i="1" smtClean="0">
                          <a:latin typeface="Cambria Math" panose="02040503050406030204" pitchFamily="18" charset="0"/>
                        </a:rPr>
                        <m:t>       </m:t>
                      </m:r>
                      <m:r>
                        <a:rPr lang="en-US" i="1">
                          <a:latin typeface="Cambria Math" panose="02040503050406030204" pitchFamily="18" charset="0"/>
                        </a:rPr>
                        <m:t> </m:t>
                      </m:r>
                      <m:r>
                        <m:rPr>
                          <m:nor/>
                        </m:rPr>
                        <a:rPr lang="en-US">
                          <a:latin typeface="Cambria Math" panose="02040503050406030204" pitchFamily="18" charset="0"/>
                        </a:rPr>
                        <m:t>for</m:t>
                      </m:r>
                      <m:r>
                        <m:rPr>
                          <m:nor/>
                        </m:rPr>
                        <a:rPr lang="en-US">
                          <a:latin typeface="Cambria Math" panose="02040503050406030204" pitchFamily="18" charset="0"/>
                        </a:rPr>
                        <m:t> </m:t>
                      </m:r>
                      <m:r>
                        <m:rPr>
                          <m:nor/>
                        </m:rPr>
                        <a:rPr lang="en-US">
                          <a:latin typeface="Cambria Math" panose="02040503050406030204" pitchFamily="18" charset="0"/>
                        </a:rPr>
                        <m:t>all</m:t>
                      </m:r>
                      <m:r>
                        <m:rPr>
                          <m:nor/>
                        </m:rPr>
                        <a:rPr lang="en-US">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𝒮</m:t>
                      </m:r>
                    </m:oMath>
                  </m:oMathPara>
                </a14:m>
                <a:endParaRPr lang="en-US" dirty="0"/>
              </a:p>
              <a:p>
                <a:pPr marL="0" indent="0">
                  <a:buNone/>
                </a:pPr>
                <a:endParaRPr lang="en-US" dirty="0"/>
              </a:p>
              <a:p>
                <a:r>
                  <a:rPr lang="en-US" dirty="0"/>
                  <a:t>We can express the optimal policy by the greedy actions that it chooses and then apply Bellman’s recursive relation between state values:</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m:rPr>
                          <m:aln/>
                        </m:rP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𝑎</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m:t>
                              </m:r>
                            </m:sub>
                          </m:sSub>
                        </m:e>
                      </m:func>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aln/>
                            </m:rPr>
                            <a:rPr lang="en-US" i="1">
                              <a:latin typeface="Cambria Math" panose="02040503050406030204" pitchFamily="18" charset="0"/>
                              <a:ea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𝔼</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m:t>
                              </m:r>
                            </m:sub>
                          </m:sSub>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aln/>
                            </m:rPr>
                            <a:rPr lang="en-US" i="1">
                              <a:latin typeface="Cambria Math" panose="02040503050406030204" pitchFamily="18" charset="0"/>
                              <a:ea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𝔼</m:t>
                          </m:r>
                        </m:e>
                        <m:sub>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m:t>
                              </m:r>
                            </m:sub>
                          </m:sSub>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aln/>
                            </m:rPr>
                            <a:rPr lang="en-US" b="0" i="1" smtClean="0">
                              <a:latin typeface="Cambria Math" panose="02040503050406030204" pitchFamily="18" charset="0"/>
                              <a:ea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𝔼</m:t>
                          </m:r>
                        </m:e>
                        <m:sub>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m:t>
                              </m:r>
                            </m:sub>
                          </m:sSub>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e>
                          </m:d>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4A2EFF56-277B-32F2-63F8-9027DC2E430C}"/>
                  </a:ext>
                </a:extLst>
              </p:cNvPr>
              <p:cNvSpPr>
                <a:spLocks noGrp="1" noRot="1" noChangeAspect="1" noMove="1" noResize="1" noEditPoints="1" noAdjustHandles="1" noChangeArrowheads="1" noChangeShapeType="1" noTextEdit="1"/>
              </p:cNvSpPr>
              <p:nvPr>
                <p:ph idx="1"/>
              </p:nvPr>
            </p:nvSpPr>
            <p:spPr>
              <a:xfrm>
                <a:off x="838200" y="1049310"/>
                <a:ext cx="6906139" cy="2600795"/>
              </a:xfrm>
              <a:blipFill>
                <a:blip r:embed="rId2"/>
                <a:stretch>
                  <a:fillRect l="-265" t="-234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9A2645D-8E07-10FC-A8C8-36E486A482C6}"/>
              </a:ext>
            </a:extLst>
          </p:cNvPr>
          <p:cNvGrpSpPr/>
          <p:nvPr/>
        </p:nvGrpSpPr>
        <p:grpSpPr>
          <a:xfrm>
            <a:off x="7744339" y="3129830"/>
            <a:ext cx="3971019" cy="3363044"/>
            <a:chOff x="7744339" y="2856272"/>
            <a:chExt cx="3971019" cy="3363044"/>
          </a:xfrm>
        </p:grpSpPr>
        <p:grpSp>
          <p:nvGrpSpPr>
            <p:cNvPr id="7" name="Group 6">
              <a:extLst>
                <a:ext uri="{FF2B5EF4-FFF2-40B4-BE49-F238E27FC236}">
                  <a16:creationId xmlns:a16="http://schemas.microsoft.com/office/drawing/2014/main" id="{646E4B8A-CD21-15BA-6874-7DB2B211C3C8}"/>
                </a:ext>
              </a:extLst>
            </p:cNvPr>
            <p:cNvGrpSpPr/>
            <p:nvPr/>
          </p:nvGrpSpPr>
          <p:grpSpPr>
            <a:xfrm>
              <a:off x="7744339" y="2856272"/>
              <a:ext cx="3917609" cy="2483214"/>
              <a:chOff x="7527954" y="2248997"/>
              <a:chExt cx="3917609" cy="2483214"/>
            </a:xfrm>
          </p:grpSpPr>
          <p:pic>
            <p:nvPicPr>
              <p:cNvPr id="5" name="Picture 4">
                <a:extLst>
                  <a:ext uri="{FF2B5EF4-FFF2-40B4-BE49-F238E27FC236}">
                    <a16:creationId xmlns:a16="http://schemas.microsoft.com/office/drawing/2014/main" id="{34E3A9CF-CE41-CE7D-32DB-4BC6BC7625B4}"/>
                  </a:ext>
                </a:extLst>
              </p:cNvPr>
              <p:cNvPicPr>
                <a:picLocks noChangeAspect="1"/>
              </p:cNvPicPr>
              <p:nvPr/>
            </p:nvPicPr>
            <p:blipFill>
              <a:blip r:embed="rId3"/>
              <a:stretch>
                <a:fillRect/>
              </a:stretch>
            </p:blipFill>
            <p:spPr>
              <a:xfrm>
                <a:off x="7744339" y="2674056"/>
                <a:ext cx="3277802" cy="2058155"/>
              </a:xfrm>
              <a:prstGeom prst="rect">
                <a:avLst/>
              </a:prstGeom>
            </p:spPr>
          </p:pic>
          <p:sp>
            <p:nvSpPr>
              <p:cNvPr id="6" name="TextBox 5">
                <a:extLst>
                  <a:ext uri="{FF2B5EF4-FFF2-40B4-BE49-F238E27FC236}">
                    <a16:creationId xmlns:a16="http://schemas.microsoft.com/office/drawing/2014/main" id="{5631C91D-100C-0C4A-7D93-DADD66BFC09C}"/>
                  </a:ext>
                </a:extLst>
              </p:cNvPr>
              <p:cNvSpPr txBox="1"/>
              <p:nvPr/>
            </p:nvSpPr>
            <p:spPr>
              <a:xfrm>
                <a:off x="7527954" y="2248997"/>
                <a:ext cx="3917609" cy="369332"/>
              </a:xfrm>
              <a:prstGeom prst="rect">
                <a:avLst/>
              </a:prstGeom>
              <a:noFill/>
            </p:spPr>
            <p:txBody>
              <a:bodyPr wrap="square">
                <a:spAutoFit/>
              </a:bodyPr>
              <a:lstStyle/>
              <a:p>
                <a:r>
                  <a:rPr lang="en-US" b="1" dirty="0"/>
                  <a:t>Backup diagram with max operator </a:t>
                </a:r>
                <a:endParaRPr lang="en-US" dirty="0"/>
              </a:p>
            </p:txBody>
          </p:sp>
        </p:grpSp>
        <p:sp>
          <p:nvSpPr>
            <p:cNvPr id="8" name="Rectangle 7">
              <a:extLst>
                <a:ext uri="{FF2B5EF4-FFF2-40B4-BE49-F238E27FC236}">
                  <a16:creationId xmlns:a16="http://schemas.microsoft.com/office/drawing/2014/main" id="{79BB81EB-FA12-8B41-E0ED-C2FDD61FDB16}"/>
                </a:ext>
              </a:extLst>
            </p:cNvPr>
            <p:cNvSpPr/>
            <p:nvPr/>
          </p:nvSpPr>
          <p:spPr>
            <a:xfrm>
              <a:off x="9255682" y="4863065"/>
              <a:ext cx="795738" cy="47642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DF1B6025-922E-7976-BD81-E8010A4D8ADF}"/>
                </a:ext>
              </a:extLst>
            </p:cNvPr>
            <p:cNvSpPr/>
            <p:nvPr/>
          </p:nvSpPr>
          <p:spPr>
            <a:xfrm>
              <a:off x="8264500" y="5619023"/>
              <a:ext cx="2226669" cy="600293"/>
            </a:xfrm>
            <a:prstGeom prst="wedgeRoundRectCallout">
              <a:avLst>
                <a:gd name="adj1" fmla="val 15436"/>
                <a:gd name="adj2" fmla="val -101473"/>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Pick the expected value for the best action</a:t>
              </a:r>
            </a:p>
          </p:txBody>
        </p:sp>
        <p:grpSp>
          <p:nvGrpSpPr>
            <p:cNvPr id="13" name="Group 12">
              <a:extLst>
                <a:ext uri="{FF2B5EF4-FFF2-40B4-BE49-F238E27FC236}">
                  <a16:creationId xmlns:a16="http://schemas.microsoft.com/office/drawing/2014/main" id="{3692298A-057E-9D42-E873-AE2FA1F04C8A}"/>
                </a:ext>
              </a:extLst>
            </p:cNvPr>
            <p:cNvGrpSpPr/>
            <p:nvPr/>
          </p:nvGrpSpPr>
          <p:grpSpPr>
            <a:xfrm>
              <a:off x="11315248" y="3720421"/>
              <a:ext cx="400110" cy="1423952"/>
              <a:chOff x="11315248" y="3757724"/>
              <a:chExt cx="400110" cy="1123838"/>
            </a:xfrm>
          </p:grpSpPr>
          <p:cxnSp>
            <p:nvCxnSpPr>
              <p:cNvPr id="11" name="Straight Arrow Connector 10">
                <a:extLst>
                  <a:ext uri="{FF2B5EF4-FFF2-40B4-BE49-F238E27FC236}">
                    <a16:creationId xmlns:a16="http://schemas.microsoft.com/office/drawing/2014/main" id="{0FB3856D-39E8-C91D-87A3-5AC69CD0C2B7}"/>
                  </a:ext>
                </a:extLst>
              </p:cNvPr>
              <p:cNvCxnSpPr>
                <a:cxnSpLocks/>
              </p:cNvCxnSpPr>
              <p:nvPr/>
            </p:nvCxnSpPr>
            <p:spPr>
              <a:xfrm flipV="1">
                <a:off x="11315248" y="3757724"/>
                <a:ext cx="0" cy="11238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E4A2BBBC-C5E0-749D-B679-82BD47609E7C}"/>
                  </a:ext>
                </a:extLst>
              </p:cNvPr>
              <p:cNvSpPr txBox="1"/>
              <p:nvPr/>
            </p:nvSpPr>
            <p:spPr>
              <a:xfrm>
                <a:off x="11315248" y="3979742"/>
                <a:ext cx="400110" cy="679801"/>
              </a:xfrm>
              <a:prstGeom prst="rect">
                <a:avLst/>
              </a:prstGeom>
              <a:noFill/>
            </p:spPr>
            <p:txBody>
              <a:bodyPr vert="vert270" wrap="none" rtlCol="0">
                <a:spAutoFit/>
              </a:bodyPr>
              <a:lstStyle/>
              <a:p>
                <a:r>
                  <a:rPr lang="en-US" sz="1400" dirty="0">
                    <a:solidFill>
                      <a:schemeClr val="accent2"/>
                    </a:solidFill>
                  </a:rPr>
                  <a:t>Backup</a:t>
                </a:r>
              </a:p>
            </p:txBody>
          </p:sp>
        </p:gr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8F80D8D-5A4C-1A8A-5387-6D5CF7606597}"/>
                  </a:ext>
                </a:extLst>
              </p:cNvPr>
              <p:cNvSpPr txBox="1"/>
              <p:nvPr/>
            </p:nvSpPr>
            <p:spPr>
              <a:xfrm>
                <a:off x="1109349" y="3739306"/>
                <a:ext cx="6121301" cy="10719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t>Bellman Optimality Equations</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sub>
                        <m:sup/>
                        <m:e>
                          <m:r>
                            <a:rPr lang="en-US" b="0" i="1" smtClean="0">
                              <a:latin typeface="Cambria Math" panose="02040503050406030204" pitchFamily="18" charset="0"/>
                            </a:rPr>
                            <m:t>𝑝</m:t>
                          </m:r>
                          <m:d>
                            <m:dPr>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e>
                          </m:d>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e>
                      </m:nary>
                      <m:r>
                        <m:rPr>
                          <m:nor/>
                        </m:rPr>
                        <a:rPr lang="en-US" b="0" i="0" smtClean="0">
                          <a:latin typeface="Cambria Math" panose="02040503050406030204" pitchFamily="18" charset="0"/>
                        </a:rPr>
                        <m:t>        </m:t>
                      </m:r>
                      <m:r>
                        <m:rPr>
                          <m:nor/>
                        </m:rPr>
                        <a:rPr lang="en-US">
                          <a:latin typeface="Cambria Math" panose="02040503050406030204" pitchFamily="18" charset="0"/>
                          <a:ea typeface="Cambria Math" panose="02040503050406030204" pitchFamily="18" charset="0"/>
                        </a:rPr>
                        <m:t>for</m:t>
                      </m:r>
                      <m:r>
                        <m:rPr>
                          <m:nor/>
                        </m:rPr>
                        <a:rPr lang="en-US">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all</m:t>
                      </m:r>
                      <m:r>
                        <m:rPr>
                          <m:nor/>
                        </m:rP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𝒮</m:t>
                      </m:r>
                    </m:oMath>
                  </m:oMathPara>
                </a14:m>
                <a:endParaRPr lang="en-US" dirty="0"/>
              </a:p>
            </p:txBody>
          </p:sp>
        </mc:Choice>
        <mc:Fallback xmlns="">
          <p:sp>
            <p:nvSpPr>
              <p:cNvPr id="16" name="TextBox 15">
                <a:extLst>
                  <a:ext uri="{FF2B5EF4-FFF2-40B4-BE49-F238E27FC236}">
                    <a16:creationId xmlns:a16="http://schemas.microsoft.com/office/drawing/2014/main" id="{D8F80D8D-5A4C-1A8A-5387-6D5CF7606597}"/>
                  </a:ext>
                </a:extLst>
              </p:cNvPr>
              <p:cNvSpPr txBox="1">
                <a:spLocks noRot="1" noChangeAspect="1" noMove="1" noResize="1" noEditPoints="1" noAdjustHandles="1" noChangeArrowheads="1" noChangeShapeType="1" noTextEdit="1"/>
              </p:cNvSpPr>
              <p:nvPr/>
            </p:nvSpPr>
            <p:spPr>
              <a:xfrm>
                <a:off x="1109349" y="3739306"/>
                <a:ext cx="6121301" cy="1071960"/>
              </a:xfrm>
              <a:prstGeom prst="rect">
                <a:avLst/>
              </a:prstGeom>
              <a:blipFill>
                <a:blip r:embed="rId4"/>
                <a:stretch>
                  <a:fillRect t="-1676"/>
                </a:stretch>
              </a:blipFill>
            </p:spPr>
            <p:txBody>
              <a:bodyPr/>
              <a:lstStyle/>
              <a:p>
                <a:r>
                  <a:rPr lang="en-US">
                    <a:noFill/>
                  </a:rPr>
                  <a:t> </a:t>
                </a:r>
              </a:p>
            </p:txBody>
          </p:sp>
        </mc:Fallback>
      </mc:AlternateContent>
      <p:sp>
        <p:nvSpPr>
          <p:cNvPr id="17" name="Speech Bubble: Rectangle with Corners Rounded 16">
            <a:extLst>
              <a:ext uri="{FF2B5EF4-FFF2-40B4-BE49-F238E27FC236}">
                <a16:creationId xmlns:a16="http://schemas.microsoft.com/office/drawing/2014/main" id="{6F2ECF01-FB57-9909-45D5-AE20C72ADD8B}"/>
              </a:ext>
            </a:extLst>
          </p:cNvPr>
          <p:cNvSpPr/>
          <p:nvPr/>
        </p:nvSpPr>
        <p:spPr>
          <a:xfrm>
            <a:off x="1642663" y="5232271"/>
            <a:ext cx="4453337" cy="1256427"/>
          </a:xfrm>
          <a:prstGeom prst="wedgeRoundRectCallout">
            <a:avLst>
              <a:gd name="adj1" fmla="val 7935"/>
              <a:gd name="adj2" fmla="val -931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t>Advantage</a:t>
            </a:r>
            <a:r>
              <a:rPr lang="en-US" sz="1600" dirty="0"/>
              <a:t>: Expresses optimality as local consistency between state values without:</a:t>
            </a:r>
          </a:p>
          <a:p>
            <a:pPr marL="285750" indent="-285750">
              <a:buFont typeface="Arial" panose="020B0604020202020204" pitchFamily="34" charset="0"/>
              <a:buChar char="•"/>
            </a:pPr>
            <a:r>
              <a:rPr lang="en-US" sz="1600" dirty="0"/>
              <a:t>A need for complete episodes</a:t>
            </a:r>
          </a:p>
          <a:p>
            <a:pPr marL="285750" indent="-285750">
              <a:buFont typeface="Arial" panose="020B0604020202020204" pitchFamily="34" charset="0"/>
              <a:buChar char="•"/>
            </a:pPr>
            <a:r>
              <a:rPr lang="en-US" sz="1600" dirty="0"/>
              <a:t>An explicit policy in the equation</a:t>
            </a:r>
          </a:p>
        </p:txBody>
      </p:sp>
    </p:spTree>
    <p:extLst>
      <p:ext uri="{BB962C8B-B14F-4D97-AF65-F5344CB8AC3E}">
        <p14:creationId xmlns:p14="http://schemas.microsoft.com/office/powerpoint/2010/main" val="39905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3F30-4A33-7C79-E9CB-BFD3E675130E}"/>
              </a:ext>
            </a:extLst>
          </p:cNvPr>
          <p:cNvSpPr>
            <a:spLocks noGrp="1"/>
          </p:cNvSpPr>
          <p:nvPr>
            <p:ph type="title"/>
          </p:nvPr>
        </p:nvSpPr>
        <p:spPr/>
        <p:txBody>
          <a:bodyPr/>
          <a:lstStyle/>
          <a:p>
            <a:r>
              <a:rPr lang="en-US" dirty="0"/>
              <a:t>Solving the Bellman Optimality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F5F62D-8D4F-8F2D-0ED2-14D5E264CD23}"/>
                  </a:ext>
                </a:extLst>
              </p:cNvPr>
              <p:cNvSpPr>
                <a:spLocks noGrp="1"/>
              </p:cNvSpPr>
              <p:nvPr>
                <p:ph idx="1"/>
              </p:nvPr>
            </p:nvSpPr>
            <p:spPr/>
            <p:txBody>
              <a:bodyPr>
                <a:normAutofit fontScale="92500" lnSpcReduction="10000"/>
              </a:bodyPr>
              <a:lstStyle/>
              <a:p>
                <a:r>
                  <a:rPr lang="en-US" dirty="0"/>
                  <a:t>The Bellman optimality equations form a system of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𝒮</m:t>
                        </m:r>
                      </m:e>
                    </m:d>
                  </m:oMath>
                </a14:m>
                <a:r>
                  <a:rPr lang="en-US" dirty="0"/>
                  <a:t> non-linear equations of the from:</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𝒜</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𝑠</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e>
                      </m:func>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m:rPr>
                          <m:nor/>
                        </m:rPr>
                        <a:rPr lang="en-US" b="0" i="0" smtClean="0">
                          <a:latin typeface="Cambria Math" panose="02040503050406030204" pitchFamily="18" charset="0"/>
                        </a:rPr>
                        <m:t>    </m:t>
                      </m:r>
                      <m:r>
                        <m:rPr>
                          <m:nor/>
                        </m:rPr>
                        <a:rPr lang="en-US">
                          <a:latin typeface="Cambria Math" panose="02040503050406030204" pitchFamily="18" charset="0"/>
                        </a:rPr>
                        <m:t>for</m:t>
                      </m:r>
                      <m:r>
                        <m:rPr>
                          <m:nor/>
                        </m:rPr>
                        <a:rPr lang="en-US">
                          <a:latin typeface="Cambria Math" panose="02040503050406030204" pitchFamily="18" charset="0"/>
                        </a:rPr>
                        <m:t> </m:t>
                      </m:r>
                      <m:r>
                        <m:rPr>
                          <m:nor/>
                        </m:rPr>
                        <a:rPr lang="en-US">
                          <a:latin typeface="Cambria Math" panose="02040503050406030204" pitchFamily="18" charset="0"/>
                        </a:rPr>
                        <m:t>all</m:t>
                      </m:r>
                      <m:r>
                        <m:rPr>
                          <m:nor/>
                        </m:rPr>
                        <a:rPr lang="en-US">
                          <a:latin typeface="Cambria Math" panose="02040503050406030204" pitchFamily="18" charset="0"/>
                        </a:rPr>
                        <m:t> </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𝒮</m:t>
                      </m:r>
                    </m:oMath>
                  </m:oMathPara>
                </a14:m>
                <a:endParaRPr lang="en-US" b="1" dirty="0"/>
              </a:p>
              <a:p>
                <a:pPr marL="0" indent="0">
                  <a:buNone/>
                </a:pPr>
                <a:endParaRPr lang="en-US" dirty="0"/>
              </a:p>
              <a:p>
                <a:r>
                  <a:rPr lang="en-US" b="1" dirty="0"/>
                  <a:t>Issues</a:t>
                </a:r>
                <a:r>
                  <a:rPr lang="en-US" dirty="0"/>
                  <a:t> with solving the system:</a:t>
                </a:r>
              </a:p>
              <a:p>
                <a:pPr lvl="1"/>
                <a:r>
                  <a:rPr lang="en-US" dirty="0"/>
                  <a:t>The </a:t>
                </a:r>
                <a:r>
                  <a:rPr lang="en-US" b="1" dirty="0"/>
                  <a:t>Markov property </a:t>
                </a:r>
                <a:r>
                  <a:rPr lang="en-US" dirty="0"/>
                  <a:t>for states has to be satisfied.</a:t>
                </a:r>
              </a:p>
              <a:p>
                <a:pPr lvl="1"/>
                <a:r>
                  <a:rPr lang="en-US" b="0" dirty="0"/>
                  <a:t>The </a:t>
                </a:r>
                <a:r>
                  <a:rPr lang="en-US" b="1" dirty="0"/>
                  <a:t>transition and reward model </a:t>
                </a:r>
                <a:r>
                  <a:rPr lang="en-US" b="0" dirty="0"/>
                  <a:t>(function </a:t>
                </a:r>
                <a14:m>
                  <m:oMath xmlns:m="http://schemas.openxmlformats.org/officeDocument/2006/math">
                    <m:r>
                      <a:rPr lang="en-US" b="0" i="1" dirty="0" smtClean="0">
                        <a:latin typeface="Cambria Math" panose="02040503050406030204" pitchFamily="18" charset="0"/>
                      </a:rPr>
                      <m:t>𝑝</m:t>
                    </m:r>
                  </m:oMath>
                </a14:m>
                <a:r>
                  <a:rPr lang="en-US" dirty="0"/>
                  <a:t>) needs to be completely known.</a:t>
                </a:r>
              </a:p>
              <a:p>
                <a:pPr lvl="1"/>
                <a:r>
                  <a:rPr lang="en-US" dirty="0"/>
                  <a:t>Computational resources for </a:t>
                </a:r>
                <a:r>
                  <a:rPr lang="en-US" b="1" dirty="0"/>
                  <a:t>solving a large system of non-linear equations.</a:t>
                </a:r>
              </a:p>
              <a:p>
                <a:pPr lvl="1"/>
                <a:endParaRPr lang="en-US" b="1" dirty="0"/>
              </a:p>
              <a:p>
                <a:r>
                  <a:rPr lang="en-US" dirty="0"/>
                  <a:t>This is rarely possible in real applications and we need approximate methods.</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3F5F62D-8D4F-8F2D-0ED2-14D5E264CD23}"/>
                  </a:ext>
                </a:extLst>
              </p:cNvPr>
              <p:cNvSpPr>
                <a:spLocks noGrp="1" noRot="1" noChangeAspect="1" noMove="1" noResize="1" noEditPoints="1" noAdjustHandles="1" noChangeArrowheads="1" noChangeShapeType="1" noTextEdit="1"/>
              </p:cNvSpPr>
              <p:nvPr>
                <p:ph idx="1"/>
              </p:nvPr>
            </p:nvSpPr>
            <p:spPr>
              <a:blipFill>
                <a:blip r:embed="rId2"/>
                <a:stretch>
                  <a:fillRect l="-928" t="-2551" b="-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D196383D-37C9-4DC9-6261-E209D2647006}"/>
                  </a:ext>
                </a:extLst>
              </p:cNvPr>
              <p:cNvSpPr/>
              <p:nvPr/>
            </p:nvSpPr>
            <p:spPr>
              <a:xfrm>
                <a:off x="10026290" y="2063129"/>
                <a:ext cx="1779939" cy="795738"/>
              </a:xfrm>
              <a:prstGeom prst="wedgeRoundRectCallout">
                <a:avLst>
                  <a:gd name="adj1" fmla="val -108791"/>
                  <a:gd name="adj2" fmla="val -929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m:rPr>
                        <m:sty m:val="p"/>
                      </m:rPr>
                      <a:rPr lang="en-US" i="1" dirty="0" smtClean="0">
                        <a:latin typeface="Cambria Math" panose="02040503050406030204" pitchFamily="18" charset="0"/>
                      </a:rPr>
                      <m:t>max</m:t>
                    </m:r>
                    <m:r>
                      <a:rPr lang="en-US" i="1" dirty="0" smtClean="0">
                        <a:latin typeface="Cambria Math" panose="02040503050406030204" pitchFamily="18" charset="0"/>
                      </a:rPr>
                      <m:t>⁡() </m:t>
                    </m:r>
                  </m:oMath>
                </a14:m>
                <a:r>
                  <a:rPr lang="en-US" dirty="0"/>
                  <a:t>is a non-linear operator.</a:t>
                </a:r>
              </a:p>
            </p:txBody>
          </p:sp>
        </mc:Choice>
        <mc:Fallback xmlns="">
          <p:sp>
            <p:nvSpPr>
              <p:cNvPr id="4" name="Speech Bubble: Rectangle with Corners Rounded 3">
                <a:extLst>
                  <a:ext uri="{FF2B5EF4-FFF2-40B4-BE49-F238E27FC236}">
                    <a16:creationId xmlns:a16="http://schemas.microsoft.com/office/drawing/2014/main" id="{D196383D-37C9-4DC9-6261-E209D2647006}"/>
                  </a:ext>
                </a:extLst>
              </p:cNvPr>
              <p:cNvSpPr>
                <a:spLocks noRot="1" noChangeAspect="1" noMove="1" noResize="1" noEditPoints="1" noAdjustHandles="1" noChangeArrowheads="1" noChangeShapeType="1" noTextEdit="1"/>
              </p:cNvSpPr>
              <p:nvPr/>
            </p:nvSpPr>
            <p:spPr>
              <a:xfrm>
                <a:off x="10026290" y="2063129"/>
                <a:ext cx="1779939" cy="795738"/>
              </a:xfrm>
              <a:prstGeom prst="wedgeRoundRectCallout">
                <a:avLst>
                  <a:gd name="adj1" fmla="val -108791"/>
                  <a:gd name="adj2" fmla="val -92997"/>
                  <a:gd name="adj3" fmla="val 16667"/>
                </a:avLst>
              </a:prstGeom>
              <a:blipFill>
                <a:blip r:embed="rId3"/>
                <a:stretch>
                  <a:fillRect b="-1020"/>
                </a:stretch>
              </a:blipFill>
            </p:spPr>
            <p:txBody>
              <a:bodyPr/>
              <a:lstStyle/>
              <a:p>
                <a:r>
                  <a:rPr lang="en-US">
                    <a:noFill/>
                  </a:rPr>
                  <a:t> </a:t>
                </a:r>
              </a:p>
            </p:txBody>
          </p:sp>
        </mc:Fallback>
      </mc:AlternateContent>
    </p:spTree>
    <p:extLst>
      <p:ext uri="{BB962C8B-B14F-4D97-AF65-F5344CB8AC3E}">
        <p14:creationId xmlns:p14="http://schemas.microsoft.com/office/powerpoint/2010/main" val="210080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E1A2-75E3-3C9C-6C10-EE078C5AD54A}"/>
              </a:ext>
            </a:extLst>
          </p:cNvPr>
          <p:cNvSpPr>
            <a:spLocks noGrp="1"/>
          </p:cNvSpPr>
          <p:nvPr>
            <p:ph type="title"/>
          </p:nvPr>
        </p:nvSpPr>
        <p:spPr/>
        <p:txBody>
          <a:bodyPr/>
          <a:lstStyle/>
          <a:p>
            <a:r>
              <a:rPr lang="en-US" dirty="0"/>
              <a:t>Summary of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E69C9C-42B6-9B0F-9AE0-20D17703E490}"/>
                  </a:ext>
                </a:extLst>
              </p:cNvPr>
              <p:cNvSpPr>
                <a:spLocks noGrp="1"/>
              </p:cNvSpPr>
              <p:nvPr>
                <p:ph idx="1"/>
              </p:nvPr>
            </p:nvSpPr>
            <p:spPr>
              <a:xfrm>
                <a:off x="822819" y="3658891"/>
                <a:ext cx="5273179" cy="1902124"/>
              </a:xfrm>
            </p:spPr>
            <p:style>
              <a:lnRef idx="2">
                <a:schemeClr val="accent2"/>
              </a:lnRef>
              <a:fillRef idx="1">
                <a:schemeClr val="lt1"/>
              </a:fillRef>
              <a:effectRef idx="0">
                <a:schemeClr val="accent2"/>
              </a:effectRef>
              <a:fontRef idx="minor">
                <a:schemeClr val="dk1"/>
              </a:fontRef>
            </p:style>
            <p:txBody>
              <a:bodyPr>
                <a:spAutoFit/>
              </a:bodyPr>
              <a:lstStyle/>
              <a:p>
                <a:pPr marL="0" indent="0">
                  <a:lnSpc>
                    <a:spcPct val="100000"/>
                  </a:lnSpc>
                  <a:spcBef>
                    <a:spcPts val="0"/>
                  </a:spcBef>
                  <a:buNone/>
                </a:pPr>
                <a:r>
                  <a:rPr lang="en-US" sz="1200" b="1" dirty="0"/>
                  <a:t>Value Function</a:t>
                </a:r>
                <a:endParaRPr lang="en-US" sz="1200" i="1" dirty="0">
                  <a:latin typeface="Cambria Math" panose="02040503050406030204" pitchFamily="18" charset="0"/>
                </a:endParaRPr>
              </a:p>
              <a:p>
                <a:pPr marL="0" indent="0">
                  <a:lnSpc>
                    <a:spcPct val="100000"/>
                  </a:lnSpc>
                  <a:spcBef>
                    <a:spcPts val="0"/>
                  </a:spcBef>
                  <a:buNone/>
                </a:pPr>
                <a14:m>
                  <m:oMath xmlns:m="http://schemas.openxmlformats.org/officeDocument/2006/math">
                    <m:sSub>
                      <m:sSubPr>
                        <m:ctrlPr>
                          <a:rPr lang="en-US" sz="1200" i="1" dirty="0" smtClean="0">
                            <a:latin typeface="Cambria Math" panose="02040503050406030204" pitchFamily="18" charset="0"/>
                          </a:rPr>
                        </m:ctrlPr>
                      </m:sSubPr>
                      <m:e>
                        <m:r>
                          <a:rPr lang="en-US" sz="1200" i="1" dirty="0">
                            <a:latin typeface="Cambria Math" panose="02040503050406030204" pitchFamily="18" charset="0"/>
                          </a:rPr>
                          <m:t>𝐺</m:t>
                        </m:r>
                      </m:e>
                      <m:sub>
                        <m:r>
                          <a:rPr lang="en-US" sz="1200" i="1" dirty="0">
                            <a:latin typeface="Cambria Math" panose="02040503050406030204" pitchFamily="18" charset="0"/>
                          </a:rPr>
                          <m:t>𝑡</m:t>
                        </m:r>
                      </m:sub>
                    </m:sSub>
                  </m:oMath>
                </a14:m>
                <a:r>
                  <a:rPr lang="en-US" sz="1200" dirty="0"/>
                  <a:t> 	return (cumulative reward) following time </a:t>
                </a:r>
                <a14:m>
                  <m:oMath xmlns:m="http://schemas.openxmlformats.org/officeDocument/2006/math">
                    <m:r>
                      <a:rPr lang="en-US" sz="1200" i="1" dirty="0">
                        <a:latin typeface="Cambria Math" panose="02040503050406030204" pitchFamily="18" charset="0"/>
                      </a:rPr>
                      <m:t>𝑡</m:t>
                    </m:r>
                  </m:oMath>
                </a14:m>
                <a:endParaRPr lang="en-US" sz="1200" dirty="0"/>
              </a:p>
              <a:p>
                <a:pPr marL="0" indent="0">
                  <a:lnSpc>
                    <a:spcPct val="100000"/>
                  </a:lnSpc>
                  <a:spcBef>
                    <a:spcPts val="0"/>
                  </a:spcBef>
                  <a:buNone/>
                </a:pP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𝐺</m:t>
                        </m:r>
                      </m:e>
                      <m:sub>
                        <m:r>
                          <a:rPr lang="en-US" sz="1200" i="1" dirty="0">
                            <a:solidFill>
                              <a:schemeClr val="tx1"/>
                            </a:solidFill>
                            <a:latin typeface="Cambria Math" panose="02040503050406030204" pitchFamily="18" charset="0"/>
                          </a:rPr>
                          <m:t>𝑡</m:t>
                        </m:r>
                        <m:r>
                          <a:rPr lang="en-US" sz="1200" i="1" dirty="0">
                            <a:solidFill>
                              <a:schemeClr val="tx1"/>
                            </a:solidFill>
                            <a:latin typeface="Cambria Math" panose="02040503050406030204" pitchFamily="18" charset="0"/>
                          </a:rPr>
                          <m:t>:</m:t>
                        </m:r>
                        <m:r>
                          <a:rPr lang="en-US" sz="1200" i="1" dirty="0">
                            <a:solidFill>
                              <a:schemeClr val="tx1"/>
                            </a:solidFill>
                            <a:latin typeface="Cambria Math" panose="02040503050406030204" pitchFamily="18" charset="0"/>
                          </a:rPr>
                          <m:t>h</m:t>
                        </m:r>
                      </m:sub>
                    </m:sSub>
                  </m:oMath>
                </a14:m>
                <a:r>
                  <a:rPr lang="en-US" sz="1200" dirty="0">
                    <a:solidFill>
                      <a:schemeClr val="tx1"/>
                    </a:solidFill>
                  </a:rPr>
                  <a:t>	return from </a:t>
                </a:r>
                <a14:m>
                  <m:oMath xmlns:m="http://schemas.openxmlformats.org/officeDocument/2006/math">
                    <m:r>
                      <a:rPr lang="en-US" sz="1200" i="1" dirty="0">
                        <a:solidFill>
                          <a:schemeClr val="tx1"/>
                        </a:solidFill>
                        <a:latin typeface="Cambria Math" panose="02040503050406030204" pitchFamily="18" charset="0"/>
                      </a:rPr>
                      <m:t>𝑡</m:t>
                    </m:r>
                  </m:oMath>
                </a14:m>
                <a:r>
                  <a:rPr lang="en-US" sz="1200" dirty="0">
                    <a:solidFill>
                      <a:schemeClr val="tx1"/>
                    </a:solidFill>
                  </a:rPr>
                  <a:t> to </a:t>
                </a:r>
                <a14:m>
                  <m:oMath xmlns:m="http://schemas.openxmlformats.org/officeDocument/2006/math">
                    <m:r>
                      <a:rPr lang="en-US" sz="1200" i="1" dirty="0">
                        <a:solidFill>
                          <a:schemeClr val="tx1"/>
                        </a:solidFill>
                        <a:latin typeface="Cambria Math" panose="02040503050406030204" pitchFamily="18" charset="0"/>
                      </a:rPr>
                      <m:t>h</m:t>
                    </m:r>
                  </m:oMath>
                </a14:m>
                <a:r>
                  <a:rPr lang="en-US" sz="1200" dirty="0">
                    <a:solidFill>
                      <a:schemeClr val="tx1"/>
                    </a:solidFill>
                  </a:rPr>
                  <a:t> (discounted and corrected)</a:t>
                </a:r>
                <a:endParaRPr lang="en-US" sz="1200" dirty="0"/>
              </a:p>
              <a:p>
                <a:pPr marL="0" indent="0">
                  <a:lnSpc>
                    <a:spcPct val="100000"/>
                  </a:lnSpc>
                  <a:spcBef>
                    <a:spcPts val="0"/>
                  </a:spcBef>
                  <a:buNone/>
                </a:pPr>
                <a:endParaRPr lang="en-US" sz="1200" i="1" dirty="0">
                  <a:latin typeface="Cambria Math" panose="02040503050406030204" pitchFamily="18" charset="0"/>
                </a:endParaRPr>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𝑣</m:t>
                        </m:r>
                      </m:e>
                      <m:sub>
                        <m:r>
                          <a:rPr lang="en-US" sz="1200" i="1" dirty="0">
                            <a:latin typeface="Cambria Math" panose="02040503050406030204" pitchFamily="18" charset="0"/>
                          </a:rPr>
                          <m:t>𝜋</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value of state </a:t>
                </a:r>
                <a14:m>
                  <m:oMath xmlns:m="http://schemas.openxmlformats.org/officeDocument/2006/math">
                    <m:r>
                      <a:rPr lang="en-US" sz="1200" i="1" dirty="0">
                        <a:latin typeface="Cambria Math" panose="02040503050406030204" pitchFamily="18" charset="0"/>
                      </a:rPr>
                      <m:t>𝑠</m:t>
                    </m:r>
                  </m:oMath>
                </a14:m>
                <a:r>
                  <a:rPr lang="en-US" sz="1200" dirty="0"/>
                  <a:t> under policy </a:t>
                </a:r>
                <a14:m>
                  <m:oMath xmlns:m="http://schemas.openxmlformats.org/officeDocument/2006/math">
                    <m:r>
                      <a:rPr lang="en-US" sz="1200" i="1" dirty="0">
                        <a:latin typeface="Cambria Math" panose="02040503050406030204" pitchFamily="18" charset="0"/>
                      </a:rPr>
                      <m:t>𝜋</m:t>
                    </m:r>
                  </m:oMath>
                </a14:m>
                <a:r>
                  <a:rPr lang="en-US" sz="1200" dirty="0"/>
                  <a:t> (expected return)</a:t>
                </a:r>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𝑣</m:t>
                        </m:r>
                      </m:e>
                      <m:sub>
                        <m:r>
                          <a:rPr lang="en-US" sz="1200" i="1" dirty="0">
                            <a:latin typeface="Cambria Math" panose="02040503050406030204" pitchFamily="18" charset="0"/>
                          </a:rPr>
                          <m:t>∗</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value of state s under the optimal policy</a:t>
                </a:r>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𝑞</m:t>
                        </m:r>
                      </m:e>
                      <m:sub>
                        <m:r>
                          <a:rPr lang="en-US" sz="1200" i="1" dirty="0">
                            <a:latin typeface="Cambria Math" panose="02040503050406030204" pitchFamily="18" charset="0"/>
                          </a:rPr>
                          <m:t>𝜋</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value of taking action </a:t>
                </a:r>
                <a14:m>
                  <m:oMath xmlns:m="http://schemas.openxmlformats.org/officeDocument/2006/math">
                    <m:r>
                      <a:rPr lang="en-US" sz="1200" i="1" dirty="0">
                        <a:latin typeface="Cambria Math" panose="02040503050406030204" pitchFamily="18" charset="0"/>
                      </a:rPr>
                      <m:t>𝑎</m:t>
                    </m:r>
                  </m:oMath>
                </a14:m>
                <a:r>
                  <a:rPr lang="en-US" sz="1200" dirty="0"/>
                  <a:t> in state </a:t>
                </a:r>
                <a14:m>
                  <m:oMath xmlns:m="http://schemas.openxmlformats.org/officeDocument/2006/math">
                    <m:r>
                      <a:rPr lang="en-US" sz="1200" i="1" dirty="0" smtClean="0">
                        <a:latin typeface="Cambria Math" panose="02040503050406030204" pitchFamily="18" charset="0"/>
                      </a:rPr>
                      <m:t>𝑠</m:t>
                    </m:r>
                  </m:oMath>
                </a14:m>
                <a:r>
                  <a:rPr lang="en-US" sz="1200" dirty="0"/>
                  <a:t> under policy </a:t>
                </a:r>
                <a14:m>
                  <m:oMath xmlns:m="http://schemas.openxmlformats.org/officeDocument/2006/math">
                    <m:r>
                      <a:rPr lang="en-US" sz="1200" i="1" dirty="0">
                        <a:latin typeface="Cambria Math" panose="02040503050406030204" pitchFamily="18" charset="0"/>
                      </a:rPr>
                      <m:t>𝜋</m:t>
                    </m:r>
                  </m:oMath>
                </a14:m>
                <a:endParaRPr lang="en-US" sz="1200" dirty="0"/>
              </a:p>
              <a:p>
                <a:pPr marL="0" indent="0">
                  <a:lnSpc>
                    <a:spcPct val="100000"/>
                  </a:lnSpc>
                  <a:spcBef>
                    <a:spcPts val="0"/>
                  </a:spcBef>
                  <a:buNone/>
                </a:pP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𝑞</m:t>
                        </m:r>
                      </m:e>
                      <m:sub>
                        <m:r>
                          <a:rPr lang="en-US" sz="1200" i="1" dirty="0">
                            <a:latin typeface="Cambria Math" panose="02040503050406030204" pitchFamily="18" charset="0"/>
                          </a:rPr>
                          <m:t>∗</m:t>
                        </m:r>
                      </m:sub>
                    </m:sSub>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value of taking action </a:t>
                </a:r>
                <a14:m>
                  <m:oMath xmlns:m="http://schemas.openxmlformats.org/officeDocument/2006/math">
                    <m:r>
                      <a:rPr lang="en-US" sz="1200" i="1" dirty="0">
                        <a:latin typeface="Cambria Math" panose="02040503050406030204" pitchFamily="18" charset="0"/>
                      </a:rPr>
                      <m:t>𝑎</m:t>
                    </m:r>
                  </m:oMath>
                </a14:m>
                <a:r>
                  <a:rPr lang="en-US" sz="1200" dirty="0"/>
                  <a:t> in state </a:t>
                </a:r>
                <a14:m>
                  <m:oMath xmlns:m="http://schemas.openxmlformats.org/officeDocument/2006/math">
                    <m:r>
                      <a:rPr lang="en-US" sz="1200" i="1" dirty="0" smtClean="0">
                        <a:latin typeface="Cambria Math" panose="02040503050406030204" pitchFamily="18" charset="0"/>
                      </a:rPr>
                      <m:t>𝑠</m:t>
                    </m:r>
                  </m:oMath>
                </a14:m>
                <a:r>
                  <a:rPr lang="en-US" sz="1200" dirty="0"/>
                  <a:t> under the optimal policy</a:t>
                </a:r>
              </a:p>
              <a:p>
                <a:pPr marL="0" indent="0">
                  <a:spcBef>
                    <a:spcPts val="0"/>
                  </a:spcBef>
                  <a:buNone/>
                </a:pPr>
                <a14:m>
                  <m:oMath xmlns:m="http://schemas.openxmlformats.org/officeDocument/2006/math">
                    <m:r>
                      <a:rPr lang="en-US" sz="1200" i="1" dirty="0">
                        <a:solidFill>
                          <a:schemeClr val="tx1"/>
                        </a:solidFill>
                        <a:latin typeface="Cambria Math" panose="02040503050406030204" pitchFamily="18" charset="0"/>
                      </a:rPr>
                      <m:t>𝑉</m:t>
                    </m:r>
                    <m:r>
                      <a:rPr lang="en-US" sz="1200" i="1" dirty="0">
                        <a:solidFill>
                          <a:schemeClr val="tx1"/>
                        </a:solidFill>
                        <a:latin typeface="Cambria Math" panose="02040503050406030204" pitchFamily="18" charset="0"/>
                      </a:rPr>
                      <m:t>,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𝑉</m:t>
                        </m:r>
                      </m:e>
                      <m:sub>
                        <m:r>
                          <a:rPr lang="en-US" sz="1200" i="1" dirty="0">
                            <a:solidFill>
                              <a:schemeClr val="tx1"/>
                            </a:solidFill>
                            <a:latin typeface="Cambria Math" panose="02040503050406030204" pitchFamily="18" charset="0"/>
                          </a:rPr>
                          <m:t>𝑡</m:t>
                        </m:r>
                      </m:sub>
                    </m:sSub>
                    <m:r>
                      <a:rPr lang="en-US" sz="1200" i="1" dirty="0">
                        <a:solidFill>
                          <a:schemeClr val="tx1"/>
                        </a:solidFill>
                        <a:latin typeface="Cambria Math" panose="02040503050406030204" pitchFamily="18" charset="0"/>
                      </a:rPr>
                      <m:t> </m:t>
                    </m:r>
                  </m:oMath>
                </a14:m>
                <a:r>
                  <a:rPr lang="en-US" sz="1200" dirty="0">
                    <a:solidFill>
                      <a:schemeClr val="tx1"/>
                    </a:solidFill>
                  </a:rPr>
                  <a:t>	array estimates of state-value function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𝑣</m:t>
                        </m:r>
                      </m:e>
                      <m:sub>
                        <m:r>
                          <a:rPr lang="en-US" sz="1200" i="1" dirty="0">
                            <a:solidFill>
                              <a:schemeClr val="tx1"/>
                            </a:solidFill>
                            <a:latin typeface="Cambria Math" panose="02040503050406030204" pitchFamily="18" charset="0"/>
                          </a:rPr>
                          <m:t>𝜋</m:t>
                        </m:r>
                      </m:sub>
                    </m:sSub>
                    <m:r>
                      <a:rPr lang="en-US" sz="1200" i="1" dirty="0">
                        <a:solidFill>
                          <a:schemeClr val="tx1"/>
                        </a:solidFill>
                        <a:latin typeface="Cambria Math" panose="02040503050406030204" pitchFamily="18" charset="0"/>
                      </a:rPr>
                      <m:t> </m:t>
                    </m:r>
                  </m:oMath>
                </a14:m>
                <a:r>
                  <a:rPr lang="en-US" sz="1200" dirty="0">
                    <a:solidFill>
                      <a:schemeClr val="tx1"/>
                    </a:solidFill>
                  </a:rPr>
                  <a:t>or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𝑣</m:t>
                        </m:r>
                      </m:e>
                      <m:sub>
                        <m:r>
                          <a:rPr lang="en-US" sz="1200" i="1" dirty="0">
                            <a:solidFill>
                              <a:schemeClr val="tx1"/>
                            </a:solidFill>
                            <a:latin typeface="Cambria Math" panose="02040503050406030204" pitchFamily="18" charset="0"/>
                          </a:rPr>
                          <m:t>∗</m:t>
                        </m:r>
                      </m:sub>
                    </m:sSub>
                    <m:r>
                      <a:rPr lang="en-US" sz="1200" i="1" dirty="0">
                        <a:solidFill>
                          <a:schemeClr val="tx1"/>
                        </a:solidFill>
                        <a:latin typeface="Cambria Math" panose="02040503050406030204" pitchFamily="18" charset="0"/>
                      </a:rPr>
                      <m:t> </m:t>
                    </m:r>
                  </m:oMath>
                </a14:m>
                <a:endParaRPr lang="en-US" sz="1200" dirty="0">
                  <a:solidFill>
                    <a:schemeClr val="tx1"/>
                  </a:solidFill>
                </a:endParaRPr>
              </a:p>
              <a:p>
                <a:pPr marL="0" indent="0">
                  <a:spcBef>
                    <a:spcPts val="0"/>
                  </a:spcBef>
                  <a:buNone/>
                </a:pPr>
                <a14:m>
                  <m:oMath xmlns:m="http://schemas.openxmlformats.org/officeDocument/2006/math">
                    <m:r>
                      <a:rPr lang="en-US" sz="1200" i="1" dirty="0">
                        <a:solidFill>
                          <a:schemeClr val="tx1"/>
                        </a:solidFill>
                        <a:latin typeface="Cambria Math" panose="02040503050406030204" pitchFamily="18" charset="0"/>
                      </a:rPr>
                      <m:t>𝑄</m:t>
                    </m:r>
                    <m:r>
                      <a:rPr lang="en-US" sz="1200" i="1" dirty="0">
                        <a:solidFill>
                          <a:schemeClr val="tx1"/>
                        </a:solidFill>
                        <a:latin typeface="Cambria Math" panose="02040503050406030204" pitchFamily="18" charset="0"/>
                      </a:rPr>
                      <m:t>,</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𝑄</m:t>
                        </m:r>
                      </m:e>
                      <m:sub>
                        <m:r>
                          <a:rPr lang="en-US" sz="1200" i="1" dirty="0">
                            <a:solidFill>
                              <a:schemeClr val="tx1"/>
                            </a:solidFill>
                            <a:latin typeface="Cambria Math" panose="02040503050406030204" pitchFamily="18" charset="0"/>
                          </a:rPr>
                          <m:t>𝑡</m:t>
                        </m:r>
                      </m:sub>
                    </m:sSub>
                    <m:r>
                      <a:rPr lang="en-US" sz="1200" i="1" dirty="0">
                        <a:solidFill>
                          <a:schemeClr val="tx1"/>
                        </a:solidFill>
                        <a:latin typeface="Cambria Math" panose="02040503050406030204" pitchFamily="18" charset="0"/>
                      </a:rPr>
                      <m:t> </m:t>
                    </m:r>
                  </m:oMath>
                </a14:m>
                <a:r>
                  <a:rPr lang="en-US" sz="1200" dirty="0">
                    <a:solidFill>
                      <a:schemeClr val="tx1"/>
                    </a:solidFill>
                  </a:rPr>
                  <a:t>	array estimates of action-value function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𝑞</m:t>
                        </m:r>
                      </m:e>
                      <m:sub>
                        <m:r>
                          <a:rPr lang="en-US" sz="1200" i="1" dirty="0">
                            <a:solidFill>
                              <a:schemeClr val="tx1"/>
                            </a:solidFill>
                            <a:latin typeface="Cambria Math" panose="02040503050406030204" pitchFamily="18" charset="0"/>
                          </a:rPr>
                          <m:t>𝜋</m:t>
                        </m:r>
                      </m:sub>
                    </m:sSub>
                    <m:r>
                      <a:rPr lang="en-US" sz="1200" i="1" dirty="0">
                        <a:solidFill>
                          <a:schemeClr val="tx1"/>
                        </a:solidFill>
                        <a:latin typeface="Cambria Math" panose="02040503050406030204" pitchFamily="18" charset="0"/>
                      </a:rPr>
                      <m:t> </m:t>
                    </m:r>
                  </m:oMath>
                </a14:m>
                <a:r>
                  <a:rPr lang="en-US" sz="1200" dirty="0">
                    <a:solidFill>
                      <a:schemeClr val="tx1"/>
                    </a:solidFill>
                  </a:rPr>
                  <a:t>or </a:t>
                </a:r>
                <a14:m>
                  <m:oMath xmlns:m="http://schemas.openxmlformats.org/officeDocument/2006/math">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𝑣</m:t>
                        </m:r>
                      </m:e>
                      <m:sub>
                        <m:r>
                          <a:rPr lang="en-US" sz="1200" i="1" dirty="0">
                            <a:solidFill>
                              <a:schemeClr val="tx1"/>
                            </a:solidFill>
                            <a:latin typeface="Cambria Math" panose="02040503050406030204" pitchFamily="18" charset="0"/>
                          </a:rPr>
                          <m:t>∗</m:t>
                        </m:r>
                      </m:sub>
                    </m:sSub>
                  </m:oMath>
                </a14:m>
                <a:endParaRPr lang="en-US" sz="1200" dirty="0">
                  <a:solidFill>
                    <a:schemeClr val="tx1"/>
                  </a:solidFill>
                </a:endParaRPr>
              </a:p>
            </p:txBody>
          </p:sp>
        </mc:Choice>
        <mc:Fallback xmlns="">
          <p:sp>
            <p:nvSpPr>
              <p:cNvPr id="3" name="Content Placeholder 2">
                <a:extLst>
                  <a:ext uri="{FF2B5EF4-FFF2-40B4-BE49-F238E27FC236}">
                    <a16:creationId xmlns:a16="http://schemas.microsoft.com/office/drawing/2014/main" id="{47E69C9C-42B6-9B0F-9AE0-20D17703E490}"/>
                  </a:ext>
                </a:extLst>
              </p:cNvPr>
              <p:cNvSpPr>
                <a:spLocks noGrp="1" noRot="1" noChangeAspect="1" noMove="1" noResize="1" noEditPoints="1" noAdjustHandles="1" noChangeArrowheads="1" noChangeShapeType="1" noTextEdit="1"/>
              </p:cNvSpPr>
              <p:nvPr>
                <p:ph idx="1"/>
              </p:nvPr>
            </p:nvSpPr>
            <p:spPr>
              <a:xfrm>
                <a:off x="822819" y="3658891"/>
                <a:ext cx="5273179" cy="1902124"/>
              </a:xfrm>
              <a:blipFill>
                <a:blip r:embed="rId2"/>
                <a:stretch>
                  <a:fillRect b="-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CD475E5-BE3B-5594-57DC-46A17411F2F9}"/>
                  </a:ext>
                </a:extLst>
              </p:cNvPr>
              <p:cNvSpPr txBox="1"/>
              <p:nvPr/>
            </p:nvSpPr>
            <p:spPr>
              <a:xfrm>
                <a:off x="822820" y="1124198"/>
                <a:ext cx="527317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b="1" dirty="0"/>
                  <a:t>General</a:t>
                </a:r>
                <a:endParaRPr lang="en-US" sz="1200" dirty="0"/>
              </a:p>
              <a:p>
                <a14:m>
                  <m:oMath xmlns:m="http://schemas.openxmlformats.org/officeDocument/2006/math">
                    <m:r>
                      <a:rPr lang="en-US" sz="1200" i="1" dirty="0" smtClean="0">
                        <a:latin typeface="Cambria Math" panose="02040503050406030204" pitchFamily="18" charset="0"/>
                      </a:rPr>
                      <m:t>𝑋</m:t>
                    </m:r>
                  </m:oMath>
                </a14:m>
                <a:r>
                  <a:rPr lang="en-US" sz="1200" dirty="0"/>
                  <a:t>	capital letters: random variables</a:t>
                </a:r>
                <a:br>
                  <a:rPr lang="en-US" sz="1200" dirty="0"/>
                </a:br>
                <a14:m>
                  <m:oMath xmlns:m="http://schemas.openxmlformats.org/officeDocument/2006/math">
                    <m:r>
                      <a:rPr lang="en-US" sz="1200" b="0" i="1" smtClean="0">
                        <a:latin typeface="Cambria Math" panose="02040503050406030204" pitchFamily="18" charset="0"/>
                      </a:rPr>
                      <m:t>𝑥</m:t>
                    </m:r>
                    <m:r>
                      <a:rPr lang="en-US" sz="1200" b="0" i="0" smtClean="0">
                        <a:latin typeface="Cambria Math" panose="02040503050406030204" pitchFamily="18" charset="0"/>
                      </a:rPr>
                      <m:t>, </m:t>
                    </m:r>
                    <m:r>
                      <a:rPr lang="en-US" sz="1200" b="0" i="1" smtClean="0">
                        <a:latin typeface="Cambria Math" panose="02040503050406030204" pitchFamily="18" charset="0"/>
                      </a:rPr>
                      <m:t>𝑝</m:t>
                    </m:r>
                  </m:oMath>
                </a14:m>
                <a:r>
                  <a:rPr lang="en-US" sz="1200" dirty="0"/>
                  <a:t>	lower-case letters: realizations of random variables </a:t>
                </a:r>
                <a:br>
                  <a:rPr lang="en-US" sz="1200" dirty="0"/>
                </a:br>
                <a:r>
                  <a:rPr lang="en-US" sz="1200" dirty="0"/>
                  <a:t>	or scalar functions</a:t>
                </a:r>
              </a:p>
              <a:p>
                <a14:m>
                  <m:oMath xmlns:m="http://schemas.openxmlformats.org/officeDocument/2006/math">
                    <m:r>
                      <a:rPr lang="en-US" sz="1200" b="1" i="1" smtClean="0">
                        <a:latin typeface="Cambria Math" panose="02040503050406030204" pitchFamily="18" charset="0"/>
                      </a:rPr>
                      <m:t>𝒘</m:t>
                    </m:r>
                  </m:oMath>
                </a14:m>
                <a:r>
                  <a:rPr lang="en-US" sz="1200" dirty="0"/>
                  <a:t> 	Bold lower-case letters: real-valued vectors </a:t>
                </a:r>
                <a:br>
                  <a:rPr lang="en-US" sz="1200" dirty="0"/>
                </a:br>
                <a:r>
                  <a:rPr lang="en-US" sz="1200" dirty="0"/>
                  <a:t>	(even if random variables)</a:t>
                </a:r>
              </a:p>
              <a:p>
                <a14:m>
                  <m:oMath xmlns:m="http://schemas.openxmlformats.org/officeDocument/2006/math">
                    <m:r>
                      <a:rPr lang="en-US" sz="1200" b="1" i="1" smtClean="0">
                        <a:latin typeface="Cambria Math" panose="02040503050406030204" pitchFamily="18" charset="0"/>
                      </a:rPr>
                      <m:t>𝑾</m:t>
                    </m:r>
                  </m:oMath>
                </a14:m>
                <a:r>
                  <a:rPr lang="en-US" sz="1200" dirty="0"/>
                  <a:t>	bold capitals: matrices</a:t>
                </a:r>
              </a:p>
              <a:p>
                <a14:m>
                  <m:oMath xmlns:m="http://schemas.openxmlformats.org/officeDocument/2006/math">
                    <m:r>
                      <a:rPr lang="en-US" sz="1200" b="0" i="1" smtClean="0">
                        <a:latin typeface="Cambria Math" panose="02040503050406030204" pitchFamily="18" charset="0"/>
                      </a:rPr>
                      <m:t>𝛼</m:t>
                    </m:r>
                  </m:oMath>
                </a14:m>
                <a:r>
                  <a:rPr lang="en-US" sz="1200" dirty="0"/>
                  <a:t>	Greek letters: parameters (vectors if in bolt)</a:t>
                </a:r>
              </a:p>
              <a:p>
                <a14:m>
                  <m:oMath xmlns:m="http://schemas.openxmlformats.org/officeDocument/2006/math">
                    <m:r>
                      <m:rPr>
                        <m:sty m:val="p"/>
                      </m:rPr>
                      <a:rPr lang="en-US" sz="1200" i="1" dirty="0">
                        <a:latin typeface="Cambria Math" panose="02040503050406030204" pitchFamily="18" charset="0"/>
                      </a:rPr>
                      <m:t>Pr</m:t>
                    </m:r>
                    <m:r>
                      <a:rPr lang="en-US" sz="1200" i="1" dirty="0">
                        <a:latin typeface="Cambria Math" panose="02040503050406030204" pitchFamily="18" charset="0"/>
                      </a:rPr>
                      <m:t>⁡{</m:t>
                    </m:r>
                    <m:r>
                      <a:rPr lang="en-US" sz="1200" i="1" dirty="0">
                        <a:latin typeface="Cambria Math" panose="02040503050406030204" pitchFamily="18" charset="0"/>
                      </a:rPr>
                      <m:t>𝑋</m:t>
                    </m:r>
                    <m:r>
                      <a:rPr lang="en-US" sz="1200" i="1" dirty="0">
                        <a:latin typeface="Cambria Math" panose="02040503050406030204" pitchFamily="18" charset="0"/>
                      </a:rPr>
                      <m:t>=</m:t>
                    </m:r>
                    <m:r>
                      <a:rPr lang="en-US" sz="1200" i="1" dirty="0">
                        <a:latin typeface="Cambria Math" panose="02040503050406030204" pitchFamily="18" charset="0"/>
                      </a:rPr>
                      <m:t>𝑥</m:t>
                    </m:r>
                    <m:r>
                      <a:rPr lang="en-US" sz="1200" i="1" dirty="0">
                        <a:latin typeface="Cambria Math" panose="02040503050406030204" pitchFamily="18" charset="0"/>
                      </a:rPr>
                      <m:t>}</m:t>
                    </m:r>
                  </m:oMath>
                </a14:m>
                <a:r>
                  <a:rPr lang="en-US" sz="1200" dirty="0"/>
                  <a:t>	probability that a random variable </a:t>
                </a:r>
                <a14:m>
                  <m:oMath xmlns:m="http://schemas.openxmlformats.org/officeDocument/2006/math">
                    <m:r>
                      <a:rPr lang="en-US" sz="1200" i="1" dirty="0">
                        <a:latin typeface="Cambria Math" panose="02040503050406030204" pitchFamily="18" charset="0"/>
                      </a:rPr>
                      <m:t>𝑋</m:t>
                    </m:r>
                  </m:oMath>
                </a14:m>
                <a:r>
                  <a:rPr lang="en-US" sz="1200" dirty="0"/>
                  <a:t> takes on the value </a:t>
                </a:r>
                <a14:m>
                  <m:oMath xmlns:m="http://schemas.openxmlformats.org/officeDocument/2006/math">
                    <m:r>
                      <a:rPr lang="en-US" sz="1200" i="1" dirty="0">
                        <a:latin typeface="Cambria Math" panose="02040503050406030204" pitchFamily="18" charset="0"/>
                      </a:rPr>
                      <m:t>𝑥</m:t>
                    </m:r>
                  </m:oMath>
                </a14:m>
                <a:endParaRPr lang="en-US" sz="1200" dirty="0"/>
              </a:p>
              <a:p>
                <a14:m>
                  <m:oMath xmlns:m="http://schemas.openxmlformats.org/officeDocument/2006/math">
                    <m:r>
                      <a:rPr lang="en-US" sz="1200" i="1" dirty="0">
                        <a:latin typeface="Cambria Math" panose="02040503050406030204" pitchFamily="18" charset="0"/>
                      </a:rPr>
                      <m:t>𝑋</m:t>
                    </m:r>
                    <m:r>
                      <a:rPr lang="en-US" sz="1200" i="1" dirty="0">
                        <a:latin typeface="Cambria Math" panose="02040503050406030204" pitchFamily="18" charset="0"/>
                      </a:rPr>
                      <m:t>~</m:t>
                    </m:r>
                    <m:r>
                      <a:rPr lang="en-US" sz="1200" i="1" dirty="0">
                        <a:latin typeface="Cambria Math" panose="02040503050406030204" pitchFamily="18" charset="0"/>
                      </a:rPr>
                      <m:t>𝑝</m:t>
                    </m:r>
                  </m:oMath>
                </a14:m>
                <a:r>
                  <a:rPr lang="en-US" sz="1200" dirty="0"/>
                  <a:t>	random variable </a:t>
                </a:r>
                <a14:m>
                  <m:oMath xmlns:m="http://schemas.openxmlformats.org/officeDocument/2006/math">
                    <m:r>
                      <a:rPr lang="en-US" sz="1200" i="1" dirty="0">
                        <a:latin typeface="Cambria Math" panose="02040503050406030204" pitchFamily="18" charset="0"/>
                      </a:rPr>
                      <m:t>𝑋</m:t>
                    </m:r>
                  </m:oMath>
                </a14:m>
                <a:r>
                  <a:rPr lang="en-US" sz="1200" dirty="0"/>
                  <a:t> selected from distribution </a:t>
                </a:r>
                <a14:m>
                  <m:oMath xmlns:m="http://schemas.openxmlformats.org/officeDocument/2006/math">
                    <m:r>
                      <a:rPr lang="en-US" sz="1200" i="1">
                        <a:latin typeface="Cambria Math" panose="02040503050406030204" pitchFamily="18" charset="0"/>
                      </a:rPr>
                      <m:t>𝑝</m:t>
                    </m:r>
                    <m:d>
                      <m:dPr>
                        <m:ctrlPr>
                          <a:rPr lang="en-US" sz="1200" i="1">
                            <a:latin typeface="Cambria Math" panose="02040503050406030204" pitchFamily="18" charset="0"/>
                          </a:rPr>
                        </m:ctrlPr>
                      </m:dPr>
                      <m:e>
                        <m:r>
                          <a:rPr lang="en-US" sz="1200" i="1">
                            <a:latin typeface="Cambria Math" panose="02040503050406030204" pitchFamily="18" charset="0"/>
                          </a:rPr>
                          <m:t>𝑥</m:t>
                        </m:r>
                      </m:e>
                    </m:d>
                    <m:r>
                      <a:rPr lang="en-US" sz="1200" i="1">
                        <a:latin typeface="Cambria Math" panose="02040503050406030204" pitchFamily="18" charset="0"/>
                      </a:rPr>
                      <m:t>=</m:t>
                    </m:r>
                    <m:r>
                      <m:rPr>
                        <m:sty m:val="p"/>
                      </m:rPr>
                      <a:rPr lang="en-US" sz="1200">
                        <a:latin typeface="Cambria Math" panose="02040503050406030204" pitchFamily="18" charset="0"/>
                      </a:rPr>
                      <m:t>Pr</m:t>
                    </m:r>
                    <m:r>
                      <a:rPr lang="en-US" sz="1200" i="1">
                        <a:latin typeface="Cambria Math" panose="02040503050406030204" pitchFamily="18" charset="0"/>
                      </a:rPr>
                      <m:t>⁡{</m:t>
                    </m:r>
                    <m:r>
                      <a:rPr lang="en-US" sz="1200" i="1">
                        <a:latin typeface="Cambria Math" panose="02040503050406030204" pitchFamily="18" charset="0"/>
                      </a:rPr>
                      <m:t>𝑋</m:t>
                    </m:r>
                    <m:r>
                      <a:rPr lang="en-US" sz="1200" i="1">
                        <a:latin typeface="Cambria Math" panose="02040503050406030204" pitchFamily="18" charset="0"/>
                      </a:rPr>
                      <m:t>=</m:t>
                    </m:r>
                    <m:r>
                      <a:rPr lang="en-US" sz="1200" i="1">
                        <a:latin typeface="Cambria Math" panose="02040503050406030204" pitchFamily="18" charset="0"/>
                      </a:rPr>
                      <m:t>𝑥</m:t>
                    </m:r>
                    <m:r>
                      <a:rPr lang="en-US" sz="1200" i="1">
                        <a:latin typeface="Cambria Math" panose="02040503050406030204" pitchFamily="18" charset="0"/>
                      </a:rPr>
                      <m:t>}</m:t>
                    </m:r>
                  </m:oMath>
                </a14:m>
                <a:endParaRPr lang="en-US" sz="1200" dirty="0"/>
              </a:p>
              <a:p>
                <a14:m>
                  <m:oMath xmlns:m="http://schemas.openxmlformats.org/officeDocument/2006/math">
                    <m:r>
                      <a:rPr lang="en-US" sz="1200" i="1">
                        <a:latin typeface="Cambria Math" panose="02040503050406030204" pitchFamily="18" charset="0"/>
                        <a:ea typeface="Cambria Math" panose="02040503050406030204" pitchFamily="18" charset="0"/>
                      </a:rPr>
                      <m:t>𝔼</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𝑋</m:t>
                    </m:r>
                    <m:r>
                      <a:rPr lang="en-US" sz="1200" i="1">
                        <a:latin typeface="Cambria Math" panose="02040503050406030204" pitchFamily="18" charset="0"/>
                        <a:ea typeface="Cambria Math" panose="02040503050406030204" pitchFamily="18" charset="0"/>
                      </a:rPr>
                      <m:t>]</m:t>
                    </m:r>
                  </m:oMath>
                </a14:m>
                <a:r>
                  <a:rPr lang="en-US" sz="1200" dirty="0"/>
                  <a:t>	expectation of a random variable </a:t>
                </a:r>
                <a14:m>
                  <m:oMath xmlns:m="http://schemas.openxmlformats.org/officeDocument/2006/math">
                    <m:r>
                      <a:rPr lang="en-US" sz="1200" i="1" dirty="0">
                        <a:latin typeface="Cambria Math" panose="02040503050406030204" pitchFamily="18" charset="0"/>
                      </a:rPr>
                      <m:t>𝑋</m:t>
                    </m:r>
                  </m:oMath>
                </a14:m>
                <a:r>
                  <a:rPr lang="en-US" sz="1200" dirty="0"/>
                  <a:t>, i.e., </a:t>
                </a:r>
                <a14:m>
                  <m:oMath xmlns:m="http://schemas.openxmlformats.org/officeDocument/2006/math">
                    <m:r>
                      <a:rPr lang="en-US" sz="1200" i="1">
                        <a:latin typeface="Cambria Math" panose="02040503050406030204" pitchFamily="18" charset="0"/>
                        <a:ea typeface="Cambria Math" panose="02040503050406030204" pitchFamily="18" charset="0"/>
                      </a:rPr>
                      <m:t>𝔼</m:t>
                    </m:r>
                    <m:d>
                      <m:dPr>
                        <m:begChr m:val="["/>
                        <m:endChr m:val="]"/>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𝑋</m:t>
                        </m:r>
                      </m:e>
                    </m:d>
                    <m:r>
                      <a:rPr lang="en-US" sz="1200" i="1">
                        <a:latin typeface="Cambria Math" panose="02040503050406030204" pitchFamily="18" charset="0"/>
                        <a:ea typeface="Cambria Math" panose="02040503050406030204" pitchFamily="18" charset="0"/>
                      </a:rPr>
                      <m:t>=</m:t>
                    </m:r>
                    <m:nary>
                      <m:naryPr>
                        <m:chr m:val="∑"/>
                        <m:supHide m:val="on"/>
                        <m:ctrlPr>
                          <a:rPr lang="en-US" sz="1200" i="1">
                            <a:latin typeface="Cambria Math" panose="02040503050406030204" pitchFamily="18" charset="0"/>
                            <a:ea typeface="Cambria Math" panose="02040503050406030204" pitchFamily="18" charset="0"/>
                          </a:rPr>
                        </m:ctrlPr>
                      </m:naryPr>
                      <m:sub>
                        <m:r>
                          <a:rPr lang="en-US" sz="1200" i="1">
                            <a:latin typeface="Cambria Math" panose="02040503050406030204" pitchFamily="18" charset="0"/>
                            <a:ea typeface="Cambria Math" panose="02040503050406030204" pitchFamily="18" charset="0"/>
                          </a:rPr>
                          <m:t>𝑥</m:t>
                        </m:r>
                      </m:sub>
                      <m:sup/>
                      <m:e>
                        <m:r>
                          <a:rPr lang="en-US" sz="1200" i="1">
                            <a:latin typeface="Cambria Math" panose="02040503050406030204" pitchFamily="18" charset="0"/>
                            <a:ea typeface="Cambria Math" panose="02040503050406030204" pitchFamily="18" charset="0"/>
                          </a:rPr>
                          <m:t>𝑝</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𝑥</m:t>
                            </m:r>
                          </m:e>
                        </m:d>
                        <m:r>
                          <a:rPr lang="en-US" sz="1200" i="1">
                            <a:latin typeface="Cambria Math" panose="02040503050406030204" pitchFamily="18" charset="0"/>
                            <a:ea typeface="Cambria Math" panose="02040503050406030204" pitchFamily="18" charset="0"/>
                          </a:rPr>
                          <m:t>𝑥</m:t>
                        </m:r>
                      </m:e>
                    </m:nary>
                  </m:oMath>
                </a14:m>
                <a:endParaRPr lang="en-US" sz="1200" dirty="0">
                  <a:ea typeface="Cambria Math" panose="02040503050406030204" pitchFamily="18" charset="0"/>
                </a:endParaRPr>
              </a:p>
              <a:p>
                <a14:m>
                  <m:oMath xmlns:m="http://schemas.openxmlformats.org/officeDocument/2006/math">
                    <m:sSub>
                      <m:sSubPr>
                        <m:ctrlPr>
                          <a:rPr lang="en-US" sz="1200" i="1" dirty="0">
                            <a:latin typeface="Cambria Math" panose="02040503050406030204" pitchFamily="18" charset="0"/>
                          </a:rPr>
                        </m:ctrlPr>
                      </m:sSubPr>
                      <m:e>
                        <m:r>
                          <m:rPr>
                            <m:sty m:val="p"/>
                          </m:rPr>
                          <a:rPr lang="en-US" sz="1200" dirty="0">
                            <a:latin typeface="Cambria Math" panose="02040503050406030204" pitchFamily="18" charset="0"/>
                          </a:rPr>
                          <m:t>argmax</m:t>
                        </m:r>
                      </m:e>
                      <m:sub>
                        <m:r>
                          <m:rPr>
                            <m:sty m:val="p"/>
                          </m:rPr>
                          <a:rPr lang="en-US" sz="1200" dirty="0">
                            <a:latin typeface="Cambria Math" panose="02040503050406030204" pitchFamily="18" charset="0"/>
                          </a:rPr>
                          <m:t>a</m:t>
                        </m:r>
                      </m:sub>
                    </m:sSub>
                    <m:r>
                      <a:rPr lang="en-US" sz="1200" dirty="0">
                        <a:latin typeface="Cambria Math" panose="02040503050406030204" pitchFamily="18" charset="0"/>
                      </a:rPr>
                      <m:t> </m:t>
                    </m:r>
                    <m:r>
                      <a:rPr lang="en-US" sz="1200" i="1" dirty="0">
                        <a:latin typeface="Cambria Math" panose="02040503050406030204" pitchFamily="18" charset="0"/>
                      </a:rPr>
                      <m:t>𝑓</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a value of action </a:t>
                </a:r>
                <a14:m>
                  <m:oMath xmlns:m="http://schemas.openxmlformats.org/officeDocument/2006/math">
                    <m:r>
                      <a:rPr lang="en-US" sz="1200" i="1" dirty="0">
                        <a:latin typeface="Cambria Math" panose="02040503050406030204" pitchFamily="18" charset="0"/>
                      </a:rPr>
                      <m:t>𝑎</m:t>
                    </m:r>
                  </m:oMath>
                </a14:m>
                <a:r>
                  <a:rPr lang="en-US" sz="1200" dirty="0"/>
                  <a:t> at which </a:t>
                </a:r>
                <a14:m>
                  <m:oMath xmlns:m="http://schemas.openxmlformats.org/officeDocument/2006/math">
                    <m:r>
                      <a:rPr lang="en-US" sz="1200" i="1" dirty="0">
                        <a:latin typeface="Cambria Math" panose="02040503050406030204" pitchFamily="18" charset="0"/>
                      </a:rPr>
                      <m:t>𝑓</m:t>
                    </m:r>
                    <m:r>
                      <a:rPr lang="en-US" sz="1200" i="1" dirty="0">
                        <a:latin typeface="Cambria Math" panose="02040503050406030204" pitchFamily="18" charset="0"/>
                      </a:rPr>
                      <m:t>(</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takes its maximal value</a:t>
                </a:r>
              </a:p>
            </p:txBody>
          </p:sp>
        </mc:Choice>
        <mc:Fallback xmlns="">
          <p:sp>
            <p:nvSpPr>
              <p:cNvPr id="10" name="TextBox 9">
                <a:extLst>
                  <a:ext uri="{FF2B5EF4-FFF2-40B4-BE49-F238E27FC236}">
                    <a16:creationId xmlns:a16="http://schemas.microsoft.com/office/drawing/2014/main" id="{5CD475E5-BE3B-5594-57DC-46A17411F2F9}"/>
                  </a:ext>
                </a:extLst>
              </p:cNvPr>
              <p:cNvSpPr txBox="1">
                <a:spLocks noRot="1" noChangeAspect="1" noMove="1" noResize="1" noEditPoints="1" noAdjustHandles="1" noChangeArrowheads="1" noChangeShapeType="1" noTextEdit="1"/>
              </p:cNvSpPr>
              <p:nvPr/>
            </p:nvSpPr>
            <p:spPr>
              <a:xfrm>
                <a:off x="822820" y="1124198"/>
                <a:ext cx="5273179" cy="2308324"/>
              </a:xfrm>
              <a:prstGeom prst="rect">
                <a:avLst/>
              </a:prstGeom>
              <a:blipFill>
                <a:blip r:embed="rId3"/>
                <a:stretch>
                  <a:fillRect b="-9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6F45EA4F-65F9-5141-0B09-C395CF9CA7A0}"/>
                  </a:ext>
                </a:extLst>
              </p:cNvPr>
              <p:cNvSpPr txBox="1">
                <a:spLocks/>
              </p:cNvSpPr>
              <p:nvPr/>
            </p:nvSpPr>
            <p:spPr>
              <a:xfrm>
                <a:off x="6267338" y="1124198"/>
                <a:ext cx="5273179" cy="3693383"/>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dirty="0"/>
                  <a:t>MDP</a:t>
                </a:r>
              </a:p>
              <a:p>
                <a:pPr marL="0" indent="0">
                  <a:spcBef>
                    <a:spcPts val="0"/>
                  </a:spcBef>
                  <a:buNone/>
                </a:pPr>
                <a14:m>
                  <m:oMath xmlns:m="http://schemas.openxmlformats.org/officeDocument/2006/math">
                    <m:r>
                      <a:rPr lang="en-US" sz="1200" i="1" dirty="0" smtClean="0">
                        <a:latin typeface="Cambria Math" panose="02040503050406030204" pitchFamily="18" charset="0"/>
                      </a:rPr>
                      <m:t>𝑠</m:t>
                    </m:r>
                    <m:r>
                      <a:rPr lang="en-US" sz="1200" i="1" dirty="0" smtClean="0">
                        <a:latin typeface="Cambria Math" panose="02040503050406030204" pitchFamily="18" charset="0"/>
                      </a:rPr>
                      <m:t>, </m:t>
                    </m:r>
                    <m:r>
                      <a:rPr lang="en-US" sz="1200" i="1" dirty="0" smtClean="0">
                        <a:latin typeface="Cambria Math" panose="02040503050406030204" pitchFamily="18" charset="0"/>
                      </a:rPr>
                      <m:t>𝑠</m:t>
                    </m:r>
                    <m:r>
                      <a:rPr lang="en-US" sz="1200" b="0" i="1" dirty="0" smtClean="0">
                        <a:latin typeface="Cambria Math" panose="02040503050406030204" pitchFamily="18" charset="0"/>
                      </a:rPr>
                      <m:t>′</m:t>
                    </m:r>
                  </m:oMath>
                </a14:m>
                <a:r>
                  <a:rPr lang="en-US" sz="1200" dirty="0"/>
                  <a:t> 	states</a:t>
                </a:r>
              </a:p>
              <a:p>
                <a:pPr marL="0" indent="0">
                  <a:spcBef>
                    <a:spcPts val="0"/>
                  </a:spcBef>
                  <a:buNone/>
                </a:pPr>
                <a14:m>
                  <m:oMath xmlns:m="http://schemas.openxmlformats.org/officeDocument/2006/math">
                    <m:r>
                      <a:rPr lang="en-US" sz="1200" i="1" dirty="0" smtClean="0">
                        <a:latin typeface="Cambria Math" panose="02040503050406030204" pitchFamily="18" charset="0"/>
                      </a:rPr>
                      <m:t>𝑎</m:t>
                    </m:r>
                  </m:oMath>
                </a14:m>
                <a:r>
                  <a:rPr lang="en-US" sz="1200" dirty="0"/>
                  <a:t> 	an action</a:t>
                </a:r>
              </a:p>
              <a:p>
                <a:pPr marL="0" indent="0">
                  <a:spcBef>
                    <a:spcPts val="0"/>
                  </a:spcBef>
                  <a:buNone/>
                </a:pPr>
                <a14:m>
                  <m:oMath xmlns:m="http://schemas.openxmlformats.org/officeDocument/2006/math">
                    <m:r>
                      <a:rPr lang="en-US" sz="1200" i="1" dirty="0" smtClean="0">
                        <a:latin typeface="Cambria Math" panose="02040503050406030204" pitchFamily="18" charset="0"/>
                      </a:rPr>
                      <m:t>𝑟</m:t>
                    </m:r>
                  </m:oMath>
                </a14:m>
                <a:r>
                  <a:rPr lang="en-US" sz="1200" dirty="0"/>
                  <a:t> 	a reward</a:t>
                </a:r>
              </a:p>
              <a:p>
                <a:pPr marL="0" indent="0">
                  <a:spcBef>
                    <a:spcPts val="0"/>
                  </a:spcBef>
                  <a:buNone/>
                </a:pPr>
                <a14:m>
                  <m:oMath xmlns:m="http://schemas.openxmlformats.org/officeDocument/2006/math">
                    <m:r>
                      <a:rPr lang="en-US" sz="1200" i="1" dirty="0" smtClean="0">
                        <a:latin typeface="Cambria Math" panose="02040503050406030204" pitchFamily="18" charset="0"/>
                        <a:ea typeface="Cambria Math" panose="02040503050406030204" pitchFamily="18" charset="0"/>
                      </a:rPr>
                      <m:t>𝒮</m:t>
                    </m:r>
                  </m:oMath>
                </a14:m>
                <a:r>
                  <a:rPr lang="en-US" sz="1200" dirty="0"/>
                  <a:t> 	set of all (nonterminal) states, </a:t>
                </a:r>
                <a14:m>
                  <m:oMath xmlns:m="http://schemas.openxmlformats.org/officeDocument/2006/math">
                    <m:sSup>
                      <m:sSupPr>
                        <m:ctrlPr>
                          <a:rPr lang="en-US" sz="1200" b="0" i="1" dirty="0" smtClean="0">
                            <a:latin typeface="Cambria Math" panose="02040503050406030204" pitchFamily="18" charset="0"/>
                            <a:ea typeface="Cambria Math" panose="02040503050406030204" pitchFamily="18" charset="0"/>
                          </a:rPr>
                        </m:ctrlPr>
                      </m:sSupPr>
                      <m:e>
                        <m:r>
                          <a:rPr lang="en-US" sz="1200" i="1" dirty="0">
                            <a:latin typeface="Cambria Math" panose="02040503050406030204" pitchFamily="18" charset="0"/>
                            <a:ea typeface="Cambria Math" panose="02040503050406030204" pitchFamily="18" charset="0"/>
                          </a:rPr>
                          <m:t>𝒮</m:t>
                        </m:r>
                      </m:e>
                      <m:sup>
                        <m:r>
                          <a:rPr lang="en-US" sz="1200" b="0" i="1" dirty="0" smtClean="0">
                            <a:latin typeface="Cambria Math" panose="02040503050406030204" pitchFamily="18" charset="0"/>
                            <a:ea typeface="Cambria Math" panose="02040503050406030204" pitchFamily="18" charset="0"/>
                          </a:rPr>
                          <m:t>+</m:t>
                        </m:r>
                      </m:sup>
                    </m:sSup>
                  </m:oMath>
                </a14:m>
                <a:r>
                  <a:rPr lang="en-US" sz="1200" dirty="0"/>
                  <a:t> are all states </a:t>
                </a:r>
              </a:p>
              <a:p>
                <a:pPr marL="0" indent="0">
                  <a:spcBef>
                    <a:spcPts val="0"/>
                  </a:spcBef>
                  <a:buNone/>
                </a:pPr>
                <a14:m>
                  <m:oMath xmlns:m="http://schemas.openxmlformats.org/officeDocument/2006/math">
                    <m:r>
                      <a:rPr lang="en-US" sz="1200" i="1" dirty="0" smtClean="0">
                        <a:latin typeface="Cambria Math" panose="02040503050406030204" pitchFamily="18" charset="0"/>
                        <a:ea typeface="Cambria Math" panose="02040503050406030204" pitchFamily="18" charset="0"/>
                      </a:rPr>
                      <m:t>𝒜</m:t>
                    </m:r>
                    <m:r>
                      <a:rPr lang="en-US" sz="1200" i="1" dirty="0">
                        <a:latin typeface="Cambria Math" panose="02040503050406030204" pitchFamily="18" charset="0"/>
                      </a:rPr>
                      <m:t>(</m:t>
                    </m:r>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set of all actions available in state </a:t>
                </a:r>
                <a14:m>
                  <m:oMath xmlns:m="http://schemas.openxmlformats.org/officeDocument/2006/math">
                    <m:r>
                      <a:rPr lang="en-US" sz="1200" i="1" dirty="0" smtClean="0">
                        <a:latin typeface="Cambria Math" panose="02040503050406030204" pitchFamily="18" charset="0"/>
                      </a:rPr>
                      <m:t>𝑠</m:t>
                    </m:r>
                  </m:oMath>
                </a14:m>
                <a:endParaRPr lang="en-US" sz="1200" dirty="0"/>
              </a:p>
              <a:p>
                <a:pPr marL="0" indent="0">
                  <a:spcBef>
                    <a:spcPts val="0"/>
                  </a:spcBef>
                  <a:buNone/>
                </a:pPr>
                <a14:m>
                  <m:oMath xmlns:m="http://schemas.openxmlformats.org/officeDocument/2006/math">
                    <m:r>
                      <a:rPr lang="en-US" sz="1200" i="1">
                        <a:latin typeface="Cambria Math" panose="02040503050406030204" pitchFamily="18" charset="0"/>
                      </a:rPr>
                      <m:t>𝛾</m:t>
                    </m:r>
                  </m:oMath>
                </a14:m>
                <a:r>
                  <a:rPr lang="en-US" sz="1200" dirty="0"/>
                  <a:t> 	discount-rate parameter</a:t>
                </a:r>
                <a:endParaRPr lang="en-US" sz="1200" i="1" dirty="0">
                  <a:latin typeface="Cambria Math" panose="02040503050406030204" pitchFamily="18" charset="0"/>
                </a:endParaRPr>
              </a:p>
              <a:p>
                <a:pPr marL="0" indent="0">
                  <a:spcBef>
                    <a:spcPts val="0"/>
                  </a:spcBef>
                  <a:buNone/>
                </a:pPr>
                <a14:m>
                  <m:oMath xmlns:m="http://schemas.openxmlformats.org/officeDocument/2006/math">
                    <m:r>
                      <a:rPr lang="en-US" sz="1200" i="1" dirty="0" smtClean="0">
                        <a:latin typeface="Cambria Math" panose="02040503050406030204" pitchFamily="18" charset="0"/>
                      </a:rPr>
                      <m:t>𝑡</m:t>
                    </m:r>
                  </m:oMath>
                </a14:m>
                <a:r>
                  <a:rPr lang="en-US" sz="1200" dirty="0"/>
                  <a:t> 	discrete time step</a:t>
                </a:r>
              </a:p>
              <a:p>
                <a:pPr marL="0" indent="0">
                  <a:spcBef>
                    <a:spcPts val="0"/>
                  </a:spcBef>
                  <a:buNone/>
                </a:pPr>
                <a14:m>
                  <m:oMath xmlns:m="http://schemas.openxmlformats.org/officeDocument/2006/math">
                    <m:r>
                      <a:rPr lang="en-US" sz="1200" i="1" dirty="0" smtClean="0">
                        <a:latin typeface="Cambria Math" panose="02040503050406030204" pitchFamily="18" charset="0"/>
                      </a:rPr>
                      <m:t>𝑇</m:t>
                    </m:r>
                  </m:oMath>
                </a14:m>
                <a:r>
                  <a:rPr lang="en-US" sz="1200" dirty="0"/>
                  <a:t> 	final time step of an episode (a.k.a. horizon)</a:t>
                </a:r>
              </a:p>
              <a:p>
                <a:pPr marL="0" indent="0">
                  <a:spcBef>
                    <a:spcPts val="0"/>
                  </a:spcBef>
                  <a:buNone/>
                </a:pPr>
                <a14:m>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𝐴</m:t>
                        </m:r>
                      </m:e>
                      <m:sub>
                        <m:r>
                          <a:rPr lang="en-US" sz="1200" b="0" i="1" dirty="0" smtClean="0">
                            <a:latin typeface="Cambria Math" panose="02040503050406030204" pitchFamily="18" charset="0"/>
                          </a:rPr>
                          <m:t>𝑡</m:t>
                        </m:r>
                      </m:sub>
                    </m:sSub>
                  </m:oMath>
                </a14:m>
                <a:r>
                  <a:rPr lang="en-US" sz="1200" dirty="0"/>
                  <a:t> 	random variable for the action at time </a:t>
                </a:r>
                <a14:m>
                  <m:oMath xmlns:m="http://schemas.openxmlformats.org/officeDocument/2006/math">
                    <m:r>
                      <a:rPr lang="en-US" sz="1200" i="1" dirty="0" smtClean="0">
                        <a:latin typeface="Cambria Math" panose="02040503050406030204" pitchFamily="18" charset="0"/>
                      </a:rPr>
                      <m:t>𝑡</m:t>
                    </m:r>
                  </m:oMath>
                </a14:m>
                <a:endParaRPr lang="en-US" sz="1200" dirty="0"/>
              </a:p>
              <a:p>
                <a:pPr marL="0" indent="0">
                  <a:spcBef>
                    <a:spcPts val="0"/>
                  </a:spcBef>
                  <a:buNone/>
                </a:pPr>
                <a14:m>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𝑆</m:t>
                        </m:r>
                      </m:e>
                      <m:sub>
                        <m:r>
                          <a:rPr lang="en-US" sz="1200" b="0" i="1" dirty="0" smtClean="0">
                            <a:latin typeface="Cambria Math" panose="02040503050406030204" pitchFamily="18" charset="0"/>
                          </a:rPr>
                          <m:t>𝑡</m:t>
                        </m:r>
                      </m:sub>
                    </m:sSub>
                  </m:oMath>
                </a14:m>
                <a:r>
                  <a:rPr lang="en-US" sz="1200" dirty="0"/>
                  <a:t>	random variable for the state at time </a:t>
                </a:r>
                <a14:m>
                  <m:oMath xmlns:m="http://schemas.openxmlformats.org/officeDocument/2006/math">
                    <m:r>
                      <a:rPr lang="en-US" sz="1200" i="1" dirty="0" smtClean="0">
                        <a:latin typeface="Cambria Math" panose="02040503050406030204" pitchFamily="18" charset="0"/>
                      </a:rPr>
                      <m:t>𝑡</m:t>
                    </m:r>
                  </m:oMath>
                </a14:m>
                <a:endParaRPr lang="en-US" sz="1200" dirty="0"/>
              </a:p>
              <a:p>
                <a:pPr marL="0" indent="0">
                  <a:spcBef>
                    <a:spcPts val="0"/>
                  </a:spcBef>
                  <a:buNone/>
                </a:pPr>
                <a14:m>
                  <m:oMath xmlns:m="http://schemas.openxmlformats.org/officeDocument/2006/math">
                    <m:sSub>
                      <m:sSubPr>
                        <m:ctrlPr>
                          <a:rPr lang="en-US" sz="1200" b="0" i="1" dirty="0" smtClean="0">
                            <a:latin typeface="Cambria Math" panose="02040503050406030204" pitchFamily="18" charset="0"/>
                          </a:rPr>
                        </m:ctrlPr>
                      </m:sSubPr>
                      <m:e>
                        <m:r>
                          <a:rPr lang="en-US" sz="1200" i="1" dirty="0" smtClean="0">
                            <a:latin typeface="Cambria Math" panose="02040503050406030204" pitchFamily="18" charset="0"/>
                          </a:rPr>
                          <m:t>𝑅</m:t>
                        </m:r>
                      </m:e>
                      <m:sub>
                        <m:r>
                          <a:rPr lang="en-US" sz="1200" b="0" i="1" dirty="0" smtClean="0">
                            <a:latin typeface="Cambria Math" panose="02040503050406030204" pitchFamily="18" charset="0"/>
                          </a:rPr>
                          <m:t>𝑡</m:t>
                        </m:r>
                      </m:sub>
                    </m:sSub>
                  </m:oMath>
                </a14:m>
                <a:r>
                  <a:rPr lang="en-US" sz="1200" dirty="0"/>
                  <a:t> 	random variable for the reward at time </a:t>
                </a:r>
                <a14:m>
                  <m:oMath xmlns:m="http://schemas.openxmlformats.org/officeDocument/2006/math">
                    <m:r>
                      <a:rPr lang="en-US" sz="1200" i="1" dirty="0" smtClean="0">
                        <a:latin typeface="Cambria Math" panose="02040503050406030204" pitchFamily="18" charset="0"/>
                      </a:rPr>
                      <m:t>𝑡</m:t>
                    </m:r>
                  </m:oMath>
                </a14:m>
                <a:endParaRPr lang="en-US" sz="1200" dirty="0"/>
              </a:p>
              <a:p>
                <a:pPr marL="0" indent="0">
                  <a:lnSpc>
                    <a:spcPct val="100000"/>
                  </a:lnSpc>
                  <a:spcBef>
                    <a:spcPts val="0"/>
                  </a:spcBef>
                  <a:buNone/>
                </a:pPr>
                <a:endParaRPr lang="en-US" sz="1200" i="1" dirty="0">
                  <a:latin typeface="Cambria Math" panose="02040503050406030204" pitchFamily="18" charset="0"/>
                </a:endParaRPr>
              </a:p>
              <a:p>
                <a:pPr marL="0" indent="0">
                  <a:lnSpc>
                    <a:spcPct val="100000"/>
                  </a:lnSpc>
                  <a:spcBef>
                    <a:spcPts val="0"/>
                  </a:spcBef>
                  <a:buNone/>
                </a:pPr>
                <a14:m>
                  <m:oMath xmlns:m="http://schemas.openxmlformats.org/officeDocument/2006/math">
                    <m:r>
                      <a:rPr lang="en-US" sz="1200" i="1" dirty="0">
                        <a:latin typeface="Cambria Math" panose="02040503050406030204" pitchFamily="18" charset="0"/>
                      </a:rPr>
                      <m:t>𝑝</m:t>
                    </m:r>
                    <m:d>
                      <m:dPr>
                        <m:endChr m:val="|"/>
                        <m:ctrlPr>
                          <a:rPr lang="en-US" sz="1200" i="1" dirty="0">
                            <a:latin typeface="Cambria Math" panose="02040503050406030204" pitchFamily="18" charset="0"/>
                          </a:rPr>
                        </m:ctrlPr>
                      </m:dPr>
                      <m:e>
                        <m:sSup>
                          <m:sSupPr>
                            <m:ctrlPr>
                              <a:rPr lang="en-US" sz="1200" i="1" dirty="0">
                                <a:latin typeface="Cambria Math" panose="02040503050406030204" pitchFamily="18" charset="0"/>
                              </a:rPr>
                            </m:ctrlPr>
                          </m:sSupPr>
                          <m:e>
                            <m:r>
                              <a:rPr lang="en-US" sz="1200" i="1" dirty="0">
                                <a:latin typeface="Cambria Math" panose="02040503050406030204" pitchFamily="18" charset="0"/>
                              </a:rPr>
                              <m:t>𝑠</m:t>
                            </m:r>
                          </m:e>
                          <m:sup>
                            <m:r>
                              <a:rPr lang="en-US" sz="1200" i="1" dirty="0">
                                <a:latin typeface="Cambria Math" panose="02040503050406030204" pitchFamily="18" charset="0"/>
                              </a:rPr>
                              <m:t>′</m:t>
                            </m:r>
                          </m:sup>
                        </m:sSup>
                        <m:r>
                          <a:rPr lang="en-US" sz="1200" b="0" i="1" dirty="0" smtClean="0">
                            <a:latin typeface="Cambria Math" panose="02040503050406030204" pitchFamily="18" charset="0"/>
                          </a:rPr>
                          <m:t>,</m:t>
                        </m:r>
                        <m:r>
                          <a:rPr lang="en-US" sz="1200" b="0" i="1" dirty="0" smtClean="0">
                            <a:latin typeface="Cambria Math" panose="02040503050406030204" pitchFamily="18" charset="0"/>
                          </a:rPr>
                          <m:t>𝑟</m:t>
                        </m:r>
                        <m:r>
                          <a:rPr lang="en-US" sz="1200" i="1" dirty="0">
                            <a:latin typeface="Cambria Math" panose="02040503050406030204" pitchFamily="18" charset="0"/>
                          </a:rPr>
                          <m:t> </m:t>
                        </m:r>
                      </m:e>
                    </m:d>
                    <m:r>
                      <a:rPr lang="en-US" sz="1200" i="1" dirty="0">
                        <a:latin typeface="Cambria Math" panose="02040503050406030204" pitchFamily="18" charset="0"/>
                      </a:rPr>
                      <m:t>𝑠</m:t>
                    </m:r>
                    <m:r>
                      <a:rPr lang="en-US" sz="1200" i="1" dirty="0">
                        <a:latin typeface="Cambria Math" panose="02040503050406030204" pitchFamily="18" charset="0"/>
                      </a:rPr>
                      <m:t>, </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probability of transition to state </a:t>
                </a:r>
                <a14:m>
                  <m:oMath xmlns:m="http://schemas.openxmlformats.org/officeDocument/2006/math">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and receiving reward </a:t>
                </a:r>
                <a14:m>
                  <m:oMath xmlns:m="http://schemas.openxmlformats.org/officeDocument/2006/math">
                    <m:r>
                      <a:rPr lang="en-US" sz="1200" b="0" i="1" smtClean="0">
                        <a:latin typeface="Cambria Math" panose="02040503050406030204" pitchFamily="18" charset="0"/>
                      </a:rPr>
                      <m:t>𝑟</m:t>
                    </m:r>
                  </m:oMath>
                </a14:m>
                <a:r>
                  <a:rPr lang="en-US" sz="1200" dirty="0"/>
                  <a:t>, </a:t>
                </a:r>
                <a:br>
                  <a:rPr lang="en-US" sz="1200" dirty="0"/>
                </a:br>
                <a:r>
                  <a:rPr lang="en-US" sz="1200" dirty="0"/>
                  <a:t>	from state </a:t>
                </a:r>
                <a14:m>
                  <m:oMath xmlns:m="http://schemas.openxmlformats.org/officeDocument/2006/math">
                    <m:r>
                      <a:rPr lang="en-US" sz="1200" i="1" dirty="0">
                        <a:latin typeface="Cambria Math" panose="02040503050406030204" pitchFamily="18" charset="0"/>
                      </a:rPr>
                      <m:t>𝑠</m:t>
                    </m:r>
                  </m:oMath>
                </a14:m>
                <a:r>
                  <a:rPr lang="en-US" sz="1200" dirty="0"/>
                  <a:t> taking action </a:t>
                </a:r>
                <a14:m>
                  <m:oMath xmlns:m="http://schemas.openxmlformats.org/officeDocument/2006/math">
                    <m:r>
                      <a:rPr lang="en-US" sz="1200" i="1" dirty="0">
                        <a:latin typeface="Cambria Math" panose="02040503050406030204" pitchFamily="18" charset="0"/>
                      </a:rPr>
                      <m:t>𝑎</m:t>
                    </m:r>
                  </m:oMath>
                </a14:m>
                <a:r>
                  <a:rPr lang="en-US" sz="1200" dirty="0"/>
                  <a:t>.</a:t>
                </a:r>
              </a:p>
              <a:p>
                <a:pPr marL="0" indent="0">
                  <a:lnSpc>
                    <a:spcPct val="100000"/>
                  </a:lnSpc>
                  <a:spcBef>
                    <a:spcPts val="0"/>
                  </a:spcBef>
                  <a:buNone/>
                </a:pPr>
                <a14:m>
                  <m:oMath xmlns:m="http://schemas.openxmlformats.org/officeDocument/2006/math">
                    <m:r>
                      <a:rPr lang="en-US" sz="1200" i="1" dirty="0">
                        <a:latin typeface="Cambria Math" panose="02040503050406030204" pitchFamily="18" charset="0"/>
                      </a:rPr>
                      <m:t>𝑝</m:t>
                    </m:r>
                    <m:d>
                      <m:dPr>
                        <m:endChr m:val="|"/>
                        <m:ctrlPr>
                          <a:rPr lang="en-US" sz="1200" i="1" dirty="0">
                            <a:latin typeface="Cambria Math" panose="02040503050406030204" pitchFamily="18" charset="0"/>
                          </a:rPr>
                        </m:ctrlPr>
                      </m:dPr>
                      <m:e>
                        <m:sSup>
                          <m:sSupPr>
                            <m:ctrlPr>
                              <a:rPr lang="en-US" sz="1200" i="1" dirty="0">
                                <a:latin typeface="Cambria Math" panose="02040503050406030204" pitchFamily="18" charset="0"/>
                              </a:rPr>
                            </m:ctrlPr>
                          </m:sSupPr>
                          <m:e>
                            <m:r>
                              <a:rPr lang="en-US" sz="1200" i="1" dirty="0">
                                <a:latin typeface="Cambria Math" panose="02040503050406030204" pitchFamily="18" charset="0"/>
                              </a:rPr>
                              <m:t>𝑠</m:t>
                            </m:r>
                          </m:e>
                          <m:sup>
                            <m:r>
                              <a:rPr lang="en-US" sz="1200" i="1" dirty="0">
                                <a:latin typeface="Cambria Math" panose="02040503050406030204" pitchFamily="18" charset="0"/>
                              </a:rPr>
                              <m:t>′</m:t>
                            </m:r>
                          </m:sup>
                        </m:sSup>
                      </m:e>
                    </m:d>
                    <m:r>
                      <a:rPr lang="en-US" sz="1200" i="1" dirty="0">
                        <a:latin typeface="Cambria Math" panose="02040503050406030204" pitchFamily="18" charset="0"/>
                      </a:rPr>
                      <m:t>𝑠</m:t>
                    </m:r>
                    <m:r>
                      <a:rPr lang="en-US" sz="1200" i="1" dirty="0">
                        <a:latin typeface="Cambria Math" panose="02040503050406030204" pitchFamily="18" charset="0"/>
                      </a:rPr>
                      <m:t>, </m:t>
                    </m:r>
                    <m:r>
                      <a:rPr lang="en-US" sz="1200" i="1" dirty="0">
                        <a:latin typeface="Cambria Math" panose="02040503050406030204" pitchFamily="18" charset="0"/>
                      </a:rPr>
                      <m:t>𝑎</m:t>
                    </m:r>
                    <m:r>
                      <a:rPr lang="en-US" sz="1200" i="1" dirty="0">
                        <a:latin typeface="Cambria Math" panose="02040503050406030204" pitchFamily="18" charset="0"/>
                      </a:rPr>
                      <m:t>)</m:t>
                    </m:r>
                  </m:oMath>
                </a14:m>
                <a:r>
                  <a:rPr lang="en-US" sz="1200" dirty="0"/>
                  <a:t> 	probability of transition to state </a:t>
                </a:r>
                <a14:m>
                  <m:oMath xmlns:m="http://schemas.openxmlformats.org/officeDocument/2006/math">
                    <m:r>
                      <a:rPr lang="en-US" sz="1200" i="1" dirty="0">
                        <a:latin typeface="Cambria Math" panose="02040503050406030204" pitchFamily="18" charset="0"/>
                      </a:rPr>
                      <m:t>𝑠</m:t>
                    </m:r>
                    <m:r>
                      <a:rPr lang="en-US" sz="1200" i="1" dirty="0">
                        <a:latin typeface="Cambria Math" panose="02040503050406030204" pitchFamily="18" charset="0"/>
                      </a:rPr>
                      <m:t>′</m:t>
                    </m:r>
                  </m:oMath>
                </a14:m>
                <a:r>
                  <a:rPr lang="en-US" sz="1200" dirty="0"/>
                  <a:t> fom state </a:t>
                </a:r>
                <a14:m>
                  <m:oMath xmlns:m="http://schemas.openxmlformats.org/officeDocument/2006/math">
                    <m:r>
                      <a:rPr lang="en-US" sz="1200" i="1" dirty="0">
                        <a:latin typeface="Cambria Math" panose="02040503050406030204" pitchFamily="18" charset="0"/>
                      </a:rPr>
                      <m:t>𝑠</m:t>
                    </m:r>
                  </m:oMath>
                </a14:m>
                <a:r>
                  <a:rPr lang="en-US" sz="1200" dirty="0"/>
                  <a:t> taking action </a:t>
                </a:r>
                <a14:m>
                  <m:oMath xmlns:m="http://schemas.openxmlformats.org/officeDocument/2006/math">
                    <m:r>
                      <a:rPr lang="en-US" sz="1200" i="1" dirty="0">
                        <a:latin typeface="Cambria Math" panose="02040503050406030204" pitchFamily="18" charset="0"/>
                      </a:rPr>
                      <m:t>𝑎</m:t>
                    </m:r>
                  </m:oMath>
                </a14:m>
                <a:r>
                  <a:rPr lang="en-US" sz="1200" dirty="0"/>
                  <a:t>.</a:t>
                </a:r>
              </a:p>
              <a:p>
                <a:pPr marL="0" indent="0">
                  <a:lnSpc>
                    <a:spcPct val="100000"/>
                  </a:lnSpc>
                  <a:spcBef>
                    <a:spcPts val="0"/>
                  </a:spcBef>
                  <a:buNone/>
                </a:pPr>
                <a14:m>
                  <m:oMath xmlns:m="http://schemas.openxmlformats.org/officeDocument/2006/math">
                    <m:r>
                      <a:rPr lang="en-US" sz="1200" b="0" i="1" smtClean="0">
                        <a:latin typeface="Cambria Math" panose="02040503050406030204" pitchFamily="18" charset="0"/>
                      </a:rPr>
                      <m:t>𝑟</m:t>
                    </m:r>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r>
                      <a:rPr lang="en-US" sz="1200" b="0" i="1" smtClean="0">
                        <a:latin typeface="Cambria Math" panose="02040503050406030204" pitchFamily="18" charset="0"/>
                      </a:rPr>
                      <m:t>𝑎</m:t>
                    </m:r>
                    <m:r>
                      <a:rPr lang="en-US" sz="1200" b="0" i="1" smtClean="0">
                        <a:latin typeface="Cambria Math" panose="02040503050406030204" pitchFamily="18" charset="0"/>
                      </a:rPr>
                      <m:t>)</m:t>
                    </m:r>
                  </m:oMath>
                </a14:m>
                <a:r>
                  <a:rPr lang="en-US" sz="1200" dirty="0"/>
                  <a:t>	expected immediate reward from state </a:t>
                </a:r>
                <a14:m>
                  <m:oMath xmlns:m="http://schemas.openxmlformats.org/officeDocument/2006/math">
                    <m:r>
                      <a:rPr lang="en-US" sz="1200" i="1" dirty="0">
                        <a:latin typeface="Cambria Math" panose="02040503050406030204" pitchFamily="18" charset="0"/>
                      </a:rPr>
                      <m:t>𝑠</m:t>
                    </m:r>
                  </m:oMath>
                </a14:m>
                <a:r>
                  <a:rPr lang="en-US" sz="1200" dirty="0"/>
                  <a:t> after action </a:t>
                </a:r>
                <a14:m>
                  <m:oMath xmlns:m="http://schemas.openxmlformats.org/officeDocument/2006/math">
                    <m:r>
                      <a:rPr lang="en-US" sz="1200" i="1" dirty="0">
                        <a:latin typeface="Cambria Math" panose="02040503050406030204" pitchFamily="18" charset="0"/>
                      </a:rPr>
                      <m:t>𝑎</m:t>
                    </m:r>
                    <m:r>
                      <a:rPr lang="en-US" sz="1200" b="0" i="1" dirty="0" smtClean="0">
                        <a:latin typeface="Cambria Math" panose="02040503050406030204" pitchFamily="18" charset="0"/>
                      </a:rPr>
                      <m:t>.</m:t>
                    </m:r>
                  </m:oMath>
                </a14:m>
                <a:endParaRPr lang="en-US" sz="1200" b="0" dirty="0"/>
              </a:p>
              <a:p>
                <a:pPr marL="0" indent="0">
                  <a:lnSpc>
                    <a:spcPct val="100000"/>
                  </a:lnSpc>
                  <a:spcBef>
                    <a:spcPts val="0"/>
                  </a:spcBef>
                  <a:buNone/>
                </a:pPr>
                <a14:m>
                  <m:oMath xmlns:m="http://schemas.openxmlformats.org/officeDocument/2006/math">
                    <m:r>
                      <a:rPr lang="en-US" sz="1200" i="1">
                        <a:latin typeface="Cambria Math" panose="02040503050406030204" pitchFamily="18" charset="0"/>
                      </a:rPr>
                      <m:t>𝑟</m:t>
                    </m:r>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m:t>
                    </m:r>
                    <m:r>
                      <a:rPr lang="en-US" sz="1200" i="1">
                        <a:latin typeface="Cambria Math" panose="02040503050406030204" pitchFamily="18" charset="0"/>
                      </a:rPr>
                      <m:t>𝑎</m:t>
                    </m:r>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oMath>
                </a14:m>
                <a:r>
                  <a:rPr lang="en-US" sz="1200" dirty="0"/>
                  <a:t>	expected immediate reward from state </a:t>
                </a:r>
                <a14:m>
                  <m:oMath xmlns:m="http://schemas.openxmlformats.org/officeDocument/2006/math">
                    <m:r>
                      <a:rPr lang="en-US" sz="1200" i="1" dirty="0">
                        <a:latin typeface="Cambria Math" panose="02040503050406030204" pitchFamily="18" charset="0"/>
                      </a:rPr>
                      <m:t>𝑠</m:t>
                    </m:r>
                  </m:oMath>
                </a14:m>
                <a:r>
                  <a:rPr lang="en-US" sz="1200" dirty="0"/>
                  <a:t> to </a:t>
                </a:r>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𝑠</m:t>
                        </m:r>
                      </m:e>
                      <m:sup>
                        <m:r>
                          <a:rPr lang="en-US" sz="1200" b="0" i="1" smtClean="0">
                            <a:latin typeface="Cambria Math" panose="02040503050406030204" pitchFamily="18" charset="0"/>
                          </a:rPr>
                          <m:t>′</m:t>
                        </m:r>
                      </m:sup>
                    </m:sSup>
                  </m:oMath>
                </a14:m>
                <a:r>
                  <a:rPr lang="en-US" sz="1200" dirty="0"/>
                  <a:t> with action </a:t>
                </a:r>
                <a14:m>
                  <m:oMath xmlns:m="http://schemas.openxmlformats.org/officeDocument/2006/math">
                    <m:r>
                      <a:rPr lang="en-US" sz="1200" i="1" dirty="0">
                        <a:latin typeface="Cambria Math" panose="02040503050406030204" pitchFamily="18" charset="0"/>
                      </a:rPr>
                      <m:t>𝑎</m:t>
                    </m:r>
                    <m:r>
                      <a:rPr lang="en-US" sz="1200" b="0" i="1" dirty="0" smtClean="0">
                        <a:latin typeface="Cambria Math" panose="02040503050406030204" pitchFamily="18" charset="0"/>
                      </a:rPr>
                      <m:t>.</m:t>
                    </m:r>
                  </m:oMath>
                </a14:m>
                <a:endParaRPr lang="en-US" sz="1200" i="1" dirty="0">
                  <a:latin typeface="Cambria Math" panose="02040503050406030204" pitchFamily="18" charset="0"/>
                </a:endParaRPr>
              </a:p>
              <a:p>
                <a:pPr marL="0" indent="0">
                  <a:spcBef>
                    <a:spcPts val="0"/>
                  </a:spcBef>
                  <a:buNone/>
                </a:pPr>
                <a:endParaRPr lang="en-US" sz="1200" i="1" dirty="0">
                  <a:latin typeface="Cambria Math" panose="02040503050406030204" pitchFamily="18" charset="0"/>
                </a:endParaRPr>
              </a:p>
              <a:p>
                <a:pPr marL="0" indent="0">
                  <a:spcBef>
                    <a:spcPts val="0"/>
                  </a:spcBef>
                  <a:buNone/>
                </a:pPr>
                <a14:m>
                  <m:oMath xmlns:m="http://schemas.openxmlformats.org/officeDocument/2006/math">
                    <m:r>
                      <a:rPr lang="en-US" sz="1200" i="1" dirty="0">
                        <a:latin typeface="Cambria Math" panose="02040503050406030204" pitchFamily="18" charset="0"/>
                      </a:rPr>
                      <m:t>𝜋</m:t>
                    </m:r>
                    <m:r>
                      <a:rPr lang="en-US" sz="1200" i="1" dirty="0">
                        <a:latin typeface="Cambria Math" panose="02040503050406030204" pitchFamily="18" charset="0"/>
                      </a:rPr>
                      <m:t>(</m:t>
                    </m:r>
                    <m:r>
                      <a:rPr lang="en-US" sz="1200" i="1" dirty="0" err="1">
                        <a:latin typeface="Cambria Math" panose="02040503050406030204" pitchFamily="18" charset="0"/>
                      </a:rPr>
                      <m:t>𝑎</m:t>
                    </m:r>
                    <m:r>
                      <a:rPr lang="en-US" sz="1200" i="1" dirty="0" err="1">
                        <a:latin typeface="Cambria Math" panose="02040503050406030204" pitchFamily="18" charset="0"/>
                      </a:rPr>
                      <m:t>|</m:t>
                    </m:r>
                    <m:r>
                      <a:rPr lang="en-US" sz="1200" i="1" dirty="0" err="1">
                        <a:latin typeface="Cambria Math" panose="02040503050406030204" pitchFamily="18" charset="0"/>
                      </a:rPr>
                      <m:t>𝑠</m:t>
                    </m:r>
                    <m:r>
                      <a:rPr lang="en-US" sz="1200" i="1" dirty="0">
                        <a:latin typeface="Cambria Math" panose="02040503050406030204" pitchFamily="18" charset="0"/>
                      </a:rPr>
                      <m:t>)</m:t>
                    </m:r>
                  </m:oMath>
                </a14:m>
                <a:r>
                  <a:rPr lang="en-US" sz="1200" dirty="0"/>
                  <a:t>	probability of taking action </a:t>
                </a:r>
                <a14:m>
                  <m:oMath xmlns:m="http://schemas.openxmlformats.org/officeDocument/2006/math">
                    <m:r>
                      <a:rPr lang="en-US" sz="1200" i="1" dirty="0">
                        <a:latin typeface="Cambria Math" panose="02040503050406030204" pitchFamily="18" charset="0"/>
                      </a:rPr>
                      <m:t>𝑎</m:t>
                    </m:r>
                  </m:oMath>
                </a14:m>
                <a:r>
                  <a:rPr lang="en-US" sz="1200" dirty="0"/>
                  <a:t> in state </a:t>
                </a:r>
                <a14:m>
                  <m:oMath xmlns:m="http://schemas.openxmlformats.org/officeDocument/2006/math">
                    <m:r>
                      <a:rPr lang="en-US" sz="1200" i="1" dirty="0">
                        <a:latin typeface="Cambria Math" panose="02040503050406030204" pitchFamily="18" charset="0"/>
                      </a:rPr>
                      <m:t>𝑠</m:t>
                    </m:r>
                  </m:oMath>
                </a14:m>
                <a:r>
                  <a:rPr lang="en-US" sz="1200" dirty="0"/>
                  <a:t> under stochastic policy </a:t>
                </a:r>
                <a14:m>
                  <m:oMath xmlns:m="http://schemas.openxmlformats.org/officeDocument/2006/math">
                    <m:r>
                      <a:rPr lang="en-US" sz="1200" i="1" dirty="0">
                        <a:latin typeface="Cambria Math" panose="02040503050406030204" pitchFamily="18" charset="0"/>
                      </a:rPr>
                      <m:t>𝜋</m:t>
                    </m:r>
                  </m:oMath>
                </a14:m>
                <a:endParaRPr lang="en-US" sz="1200" dirty="0">
                  <a:ea typeface="Cambria Math" panose="02040503050406030204" pitchFamily="18" charset="0"/>
                </a:endParaRPr>
              </a:p>
              <a:p>
                <a:pPr marL="0" indent="0">
                  <a:spcBef>
                    <a:spcPts val="0"/>
                  </a:spcBef>
                  <a:buNone/>
                </a:pPr>
                <a14:m>
                  <m:oMath xmlns:m="http://schemas.openxmlformats.org/officeDocument/2006/math">
                    <m:r>
                      <a:rPr lang="en-US" sz="1200" i="1" dirty="0" smtClean="0">
                        <a:latin typeface="Cambria Math" panose="02040503050406030204" pitchFamily="18" charset="0"/>
                      </a:rPr>
                      <m:t>𝜋</m:t>
                    </m:r>
                    <m:r>
                      <a:rPr lang="en-US" sz="1200" i="1" dirty="0" smtClean="0">
                        <a:latin typeface="Cambria Math" panose="02040503050406030204" pitchFamily="18" charset="0"/>
                      </a:rPr>
                      <m:t>(</m:t>
                    </m:r>
                    <m:r>
                      <a:rPr lang="en-US" sz="1200" i="1" dirty="0" smtClean="0">
                        <a:latin typeface="Cambria Math" panose="02040503050406030204" pitchFamily="18" charset="0"/>
                      </a:rPr>
                      <m:t>𝑠</m:t>
                    </m:r>
                    <m:r>
                      <a:rPr lang="en-US" sz="1200" i="1" dirty="0" smtClean="0">
                        <a:latin typeface="Cambria Math" panose="02040503050406030204" pitchFamily="18" charset="0"/>
                      </a:rPr>
                      <m:t>)</m:t>
                    </m:r>
                  </m:oMath>
                </a14:m>
                <a:r>
                  <a:rPr lang="en-US" sz="1200" dirty="0"/>
                  <a:t>	action taken in state </a:t>
                </a:r>
                <a14:m>
                  <m:oMath xmlns:m="http://schemas.openxmlformats.org/officeDocument/2006/math">
                    <m:r>
                      <a:rPr lang="en-US" sz="1200" i="1" dirty="0" smtClean="0">
                        <a:latin typeface="Cambria Math" panose="02040503050406030204" pitchFamily="18" charset="0"/>
                      </a:rPr>
                      <m:t>𝑠</m:t>
                    </m:r>
                  </m:oMath>
                </a14:m>
                <a:r>
                  <a:rPr lang="en-US" sz="1200" dirty="0"/>
                  <a:t> under deterministic policy </a:t>
                </a:r>
                <a14:m>
                  <m:oMath xmlns:m="http://schemas.openxmlformats.org/officeDocument/2006/math">
                    <m:r>
                      <a:rPr lang="en-US" sz="1200" b="0" i="1" dirty="0" smtClean="0">
                        <a:latin typeface="Cambria Math" panose="02040503050406030204" pitchFamily="18" charset="0"/>
                      </a:rPr>
                      <m:t>𝜋</m:t>
                    </m:r>
                  </m:oMath>
                </a14:m>
                <a:endParaRPr lang="en-US" sz="1200" dirty="0"/>
              </a:p>
            </p:txBody>
          </p:sp>
        </mc:Choice>
        <mc:Fallback xmlns="">
          <p:sp>
            <p:nvSpPr>
              <p:cNvPr id="11" name="Content Placeholder 2">
                <a:extLst>
                  <a:ext uri="{FF2B5EF4-FFF2-40B4-BE49-F238E27FC236}">
                    <a16:creationId xmlns:a16="http://schemas.microsoft.com/office/drawing/2014/main" id="{6F45EA4F-65F9-5141-0B09-C395CF9CA7A0}"/>
                  </a:ext>
                </a:extLst>
              </p:cNvPr>
              <p:cNvSpPr txBox="1">
                <a:spLocks noRot="1" noChangeAspect="1" noMove="1" noResize="1" noEditPoints="1" noAdjustHandles="1" noChangeArrowheads="1" noChangeShapeType="1" noTextEdit="1"/>
              </p:cNvSpPr>
              <p:nvPr/>
            </p:nvSpPr>
            <p:spPr>
              <a:xfrm>
                <a:off x="6267338" y="1124198"/>
                <a:ext cx="5273179" cy="3693383"/>
              </a:xfrm>
              <a:prstGeom prst="rect">
                <a:avLst/>
              </a:prstGeom>
              <a:blipFill>
                <a:blip r:embed="rId4"/>
                <a:stretch>
                  <a:fillRect t="-328"/>
                </a:stretch>
              </a:blipFill>
            </p:spPr>
            <p:txBody>
              <a:bodyPr/>
              <a:lstStyle/>
              <a:p>
                <a:r>
                  <a:rPr lang="en-US">
                    <a:noFill/>
                  </a:rPr>
                  <a:t> </a:t>
                </a:r>
              </a:p>
            </p:txBody>
          </p:sp>
        </mc:Fallback>
      </mc:AlternateContent>
    </p:spTree>
    <p:extLst>
      <p:ext uri="{BB962C8B-B14F-4D97-AF65-F5344CB8AC3E}">
        <p14:creationId xmlns:p14="http://schemas.microsoft.com/office/powerpoint/2010/main" val="92069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8419-04F9-6C87-A8C2-79226AB3F2D1}"/>
              </a:ext>
            </a:extLst>
          </p:cNvPr>
          <p:cNvSpPr>
            <a:spLocks noGrp="1"/>
          </p:cNvSpPr>
          <p:nvPr>
            <p:ph type="title"/>
          </p:nvPr>
        </p:nvSpPr>
        <p:spPr/>
        <p:txBody>
          <a:bodyPr>
            <a:noAutofit/>
          </a:bodyPr>
          <a:lstStyle/>
          <a:p>
            <a:r>
              <a:rPr lang="en-US" sz="3200" dirty="0"/>
              <a:t>Relationship between Value Functions and Policies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251823-ABE8-586D-49F5-73B8139AA3D0}"/>
                  </a:ext>
                </a:extLst>
              </p:cNvPr>
              <p:cNvSpPr>
                <a:spLocks noGrp="1"/>
              </p:cNvSpPr>
              <p:nvPr>
                <p:ph idx="1"/>
              </p:nvPr>
            </p:nvSpPr>
            <p:spPr>
              <a:xfrm>
                <a:off x="838200" y="1397330"/>
                <a:ext cx="5257800" cy="4779633"/>
              </a:xfrm>
            </p:spPr>
            <p:txBody>
              <a:bodyPr>
                <a:normAutofit fontScale="62500" lnSpcReduction="20000"/>
              </a:bodyPr>
              <a:lstStyle/>
              <a:p>
                <a:pPr marL="0" indent="0">
                  <a:buNone/>
                </a:pPr>
                <a:r>
                  <a:rPr lang="en-US" dirty="0"/>
                  <a:t>Value functions are defined as expected returns following a policy: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m:rPr>
                          <m:aln/>
                        </m:rP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endParaRPr lang="en-US" dirty="0"/>
              </a:p>
              <a:p>
                <a:pPr marL="0" indent="0">
                  <a:buNone/>
                </a:pPr>
                <a:r>
                  <a:rPr lang="en-US" dirty="0"/>
                  <a:t>For the optimal policy and value function we have:</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m:rPr>
                          <m:aln/>
                        </m:rP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 </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𝐺</m:t>
                              </m:r>
                            </m:e>
                            <m:sub>
                              <m:r>
                                <a:rPr lang="en-US" i="1">
                                  <a:latin typeface="Cambria Math" panose="02040503050406030204" pitchFamily="18" charset="0"/>
                                  <a:ea typeface="Cambria Math" panose="02040503050406030204" pitchFamily="18" charset="0"/>
                                </a:rPr>
                                <m:t>𝑡</m:t>
                              </m:r>
                            </m:sub>
                          </m:sSub>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m:oMathPara>
                </a14:m>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𝒜</m:t>
                              </m:r>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func>
                    </m:oMath>
                  </m:oMathPara>
                </a14:m>
                <a:endParaRPr lang="en-US"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 </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𝒜</m:t>
                              </m:r>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func>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6251823-ABE8-586D-49F5-73B8139AA3D0}"/>
                  </a:ext>
                </a:extLst>
              </p:cNvPr>
              <p:cNvSpPr>
                <a:spLocks noGrp="1" noRot="1" noChangeAspect="1" noMove="1" noResize="1" noEditPoints="1" noAdjustHandles="1" noChangeArrowheads="1" noChangeShapeType="1" noTextEdit="1"/>
              </p:cNvSpPr>
              <p:nvPr>
                <p:ph idx="1"/>
              </p:nvPr>
            </p:nvSpPr>
            <p:spPr>
              <a:xfrm>
                <a:off x="838200" y="1397330"/>
                <a:ext cx="5257800" cy="4779633"/>
              </a:xfrm>
              <a:blipFill>
                <a:blip r:embed="rId2"/>
                <a:stretch>
                  <a:fillRect l="-1044" t="-1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C06124-14F0-CDA9-550F-0E3A3188C477}"/>
                  </a:ext>
                </a:extLst>
              </p:cNvPr>
              <p:cNvSpPr txBox="1"/>
              <p:nvPr/>
            </p:nvSpPr>
            <p:spPr>
              <a:xfrm>
                <a:off x="6337093" y="1363099"/>
                <a:ext cx="5257799" cy="43327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Recursively defining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𝑡</m:t>
                        </m:r>
                      </m:sub>
                    </m:sSub>
                  </m:oMath>
                </a14:m>
                <a:r>
                  <a:rPr lang="en-US" dirty="0"/>
                  <a:t>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leads to:</a:t>
                </a:r>
              </a:p>
              <a:p>
                <a:endParaRPr lang="en-US" dirty="0"/>
              </a:p>
              <a:p>
                <a:r>
                  <a:rPr lang="en-US" b="1" dirty="0"/>
                  <a:t>Bellman Expectation Equations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m:rPr>
                          <m:aln/>
                        </m:rP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𝔼</m:t>
                          </m:r>
                        </m:e>
                        <m:sub>
                          <m:r>
                            <a:rPr lang="en-US" i="1">
                              <a:latin typeface="Cambria Math" panose="02040503050406030204" pitchFamily="18" charset="0"/>
                              <a:ea typeface="Cambria Math" panose="02040503050406030204" pitchFamily="18" charset="0"/>
                            </a:rPr>
                            <m:t>𝜋</m:t>
                          </m:r>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𝜋</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oMath>
                  </m:oMathPara>
                </a14:m>
                <a:endParaRPr lang="en-US" i="1" dirty="0">
                  <a:latin typeface="Cambria Math" panose="02040503050406030204" pitchFamily="18" charset="0"/>
                  <a:ea typeface="Cambria Math" panose="02040503050406030204" pitchFamily="18" charset="0"/>
                </a:endParaRPr>
              </a:p>
              <a:p>
                <a:endParaRPr lang="en-US" dirty="0"/>
              </a:p>
              <a:p>
                <a:endParaRPr lang="en-US" dirty="0"/>
              </a:p>
              <a:p>
                <a:endParaRPr lang="en-US" dirty="0"/>
              </a:p>
              <a:p>
                <a:endParaRPr lang="en-US" dirty="0"/>
              </a:p>
              <a:p>
                <a:endParaRPr lang="en-US" dirty="0"/>
              </a:p>
              <a:p>
                <a:r>
                  <a:rPr lang="en-US" b="1" dirty="0"/>
                  <a:t>Bellman Optimality Equations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sSub>
                        <m:sSubPr>
                          <m:ctrlPr>
                            <a:rPr lang="en-US" i="1">
                              <a:latin typeface="Cambria Math" panose="02040503050406030204" pitchFamily="18" charset="0"/>
                              <a:ea typeface="Cambria Math" panose="02040503050406030204" pitchFamily="18" charset="0"/>
                            </a:rPr>
                          </m:ctrlPr>
                        </m:sSubPr>
                        <m:e>
                          <m:r>
                            <m:rPr>
                              <m:aln/>
                            </m:rPr>
                            <a:rPr lang="en-US" i="1">
                              <a:latin typeface="Cambria Math" panose="02040503050406030204" pitchFamily="18" charset="0"/>
                              <a:ea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𝔼</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m:t>
                              </m:r>
                            </m:sub>
                          </m:sSub>
                        </m:sub>
                      </m:sSub>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𝛾</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b>
                              </m:sSub>
                            </m:e>
                          </m:d>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oMath>
                  </m:oMathPara>
                </a14:m>
                <a:endParaRPr lang="en-US" dirty="0"/>
              </a:p>
              <a:p>
                <a:endParaRPr lang="en-US" dirty="0"/>
              </a:p>
              <a:p>
                <a:endParaRPr lang="en-US" dirty="0"/>
              </a:p>
            </p:txBody>
          </p:sp>
        </mc:Choice>
        <mc:Fallback xmlns="">
          <p:sp>
            <p:nvSpPr>
              <p:cNvPr id="4" name="TextBox 3">
                <a:extLst>
                  <a:ext uri="{FF2B5EF4-FFF2-40B4-BE49-F238E27FC236}">
                    <a16:creationId xmlns:a16="http://schemas.microsoft.com/office/drawing/2014/main" id="{B5C06124-14F0-CDA9-550F-0E3A3188C477}"/>
                  </a:ext>
                </a:extLst>
              </p:cNvPr>
              <p:cNvSpPr txBox="1">
                <a:spLocks noRot="1" noChangeAspect="1" noMove="1" noResize="1" noEditPoints="1" noAdjustHandles="1" noChangeArrowheads="1" noChangeShapeType="1" noTextEdit="1"/>
              </p:cNvSpPr>
              <p:nvPr/>
            </p:nvSpPr>
            <p:spPr>
              <a:xfrm>
                <a:off x="6337093" y="1363099"/>
                <a:ext cx="5257799" cy="4332725"/>
              </a:xfrm>
              <a:prstGeom prst="rect">
                <a:avLst/>
              </a:prstGeom>
              <a:blipFill>
                <a:blip r:embed="rId3"/>
                <a:stretch>
                  <a:fillRect l="-925" t="-561" r="-116"/>
                </a:stretch>
              </a:blipFill>
            </p:spPr>
            <p:txBody>
              <a:bodyPr/>
              <a:lstStyle/>
              <a:p>
                <a:r>
                  <a:rPr lang="en-US">
                    <a:noFill/>
                  </a:rPr>
                  <a:t> </a:t>
                </a:r>
              </a:p>
            </p:txBody>
          </p:sp>
        </mc:Fallback>
      </mc:AlternateContent>
    </p:spTree>
    <p:extLst>
      <p:ext uri="{BB962C8B-B14F-4D97-AF65-F5344CB8AC3E}">
        <p14:creationId xmlns:p14="http://schemas.microsoft.com/office/powerpoint/2010/main" val="3477283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059AB-4A6A-F949-136C-0216A71D21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5CED70-1C4B-B162-6447-77A1D3065D5A}"/>
              </a:ext>
            </a:extLst>
          </p:cNvPr>
          <p:cNvSpPr>
            <a:spLocks noGrp="1"/>
          </p:cNvSpPr>
          <p:nvPr>
            <p:ph type="title"/>
          </p:nvPr>
        </p:nvSpPr>
        <p:spPr/>
        <p:txBody>
          <a:bodyPr/>
          <a:lstStyle/>
          <a:p>
            <a:r>
              <a:rPr lang="en-US" dirty="0"/>
              <a:t>Related Models</a:t>
            </a:r>
          </a:p>
        </p:txBody>
      </p:sp>
      <p:sp>
        <p:nvSpPr>
          <p:cNvPr id="5" name="Text Placeholder 4">
            <a:extLst>
              <a:ext uri="{FF2B5EF4-FFF2-40B4-BE49-F238E27FC236}">
                <a16:creationId xmlns:a16="http://schemas.microsoft.com/office/drawing/2014/main" id="{8130BF9B-DF5B-9F4C-7041-E657367E2C43}"/>
              </a:ext>
            </a:extLst>
          </p:cNvPr>
          <p:cNvSpPr>
            <a:spLocks noGrp="1"/>
          </p:cNvSpPr>
          <p:nvPr>
            <p:ph type="body" idx="1"/>
          </p:nvPr>
        </p:nvSpPr>
        <p:spPr/>
        <p:txBody>
          <a:bodyPr/>
          <a:lstStyle/>
          <a:p>
            <a:r>
              <a:rPr lang="en-US" dirty="0"/>
              <a:t>Goal-based Agents, Simplifications, and Extensions</a:t>
            </a:r>
          </a:p>
        </p:txBody>
      </p:sp>
    </p:spTree>
    <p:extLst>
      <p:ext uri="{BB962C8B-B14F-4D97-AF65-F5344CB8AC3E}">
        <p14:creationId xmlns:p14="http://schemas.microsoft.com/office/powerpoint/2010/main" val="353294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DA0915B-FDB4-406E-19E1-B1B995621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680" y="4661851"/>
            <a:ext cx="3635506" cy="18410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E2BB5C-6C8B-06EE-4069-6F6879307480}"/>
              </a:ext>
            </a:extLst>
          </p:cNvPr>
          <p:cNvSpPr>
            <a:spLocks noGrp="1"/>
          </p:cNvSpPr>
          <p:nvPr>
            <p:ph type="title"/>
          </p:nvPr>
        </p:nvSpPr>
        <p:spPr/>
        <p:txBody>
          <a:bodyPr/>
          <a:lstStyle/>
          <a:p>
            <a:r>
              <a:rPr lang="en-US" dirty="0"/>
              <a:t>Learning With an MDP vs. Goal-based Agent </a:t>
            </a:r>
          </a:p>
        </p:txBody>
      </p:sp>
      <p:sp>
        <p:nvSpPr>
          <p:cNvPr id="4" name="Text Placeholder 3">
            <a:extLst>
              <a:ext uri="{FF2B5EF4-FFF2-40B4-BE49-F238E27FC236}">
                <a16:creationId xmlns:a16="http://schemas.microsoft.com/office/drawing/2014/main" id="{CB0E7CAD-05C0-F361-2BD3-5A1B63F61611}"/>
              </a:ext>
            </a:extLst>
          </p:cNvPr>
          <p:cNvSpPr>
            <a:spLocks noGrp="1"/>
          </p:cNvSpPr>
          <p:nvPr>
            <p:ph type="body" idx="1"/>
          </p:nvPr>
        </p:nvSpPr>
        <p:spPr>
          <a:xfrm>
            <a:off x="836612" y="1690688"/>
            <a:ext cx="5157787" cy="823912"/>
          </a:xfrm>
        </p:spPr>
        <p:style>
          <a:lnRef idx="1">
            <a:schemeClr val="accent2"/>
          </a:lnRef>
          <a:fillRef idx="3">
            <a:schemeClr val="accent2"/>
          </a:fillRef>
          <a:effectRef idx="2">
            <a:schemeClr val="accent2"/>
          </a:effectRef>
          <a:fontRef idx="minor">
            <a:schemeClr val="lt1"/>
          </a:fontRef>
        </p:style>
        <p:txBody>
          <a:bodyPr/>
          <a:lstStyle/>
          <a:p>
            <a:r>
              <a:rPr lang="en-US" dirty="0"/>
              <a:t>MDP</a:t>
            </a:r>
          </a:p>
        </p:txBody>
      </p:sp>
      <p:sp>
        <p:nvSpPr>
          <p:cNvPr id="5" name="Content Placeholder 4">
            <a:extLst>
              <a:ext uri="{FF2B5EF4-FFF2-40B4-BE49-F238E27FC236}">
                <a16:creationId xmlns:a16="http://schemas.microsoft.com/office/drawing/2014/main" id="{A73E38D5-0270-1E3F-80B2-73B2A3199A6A}"/>
              </a:ext>
            </a:extLst>
          </p:cNvPr>
          <p:cNvSpPr>
            <a:spLocks noGrp="1"/>
          </p:cNvSpPr>
          <p:nvPr>
            <p:ph sz="half" idx="2"/>
          </p:nvPr>
        </p:nvSpPr>
        <p:spPr>
          <a:xfrm>
            <a:off x="839788" y="2505075"/>
            <a:ext cx="5157787" cy="1838326"/>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b="1" dirty="0"/>
              <a:t>Objective</a:t>
            </a:r>
            <a:r>
              <a:rPr lang="en-US" dirty="0"/>
              <a:t>: Maximize the episode return. </a:t>
            </a:r>
          </a:p>
          <a:p>
            <a:pPr lvl="1"/>
            <a:r>
              <a:rPr lang="en-US" dirty="0"/>
              <a:t>Goal states do not exist.</a:t>
            </a:r>
          </a:p>
          <a:p>
            <a:pPr lvl="1"/>
            <a:r>
              <a:rPr lang="en-US" dirty="0"/>
              <a:t>The “goal” is defined by the reward structure.</a:t>
            </a:r>
          </a:p>
          <a:p>
            <a:pPr lvl="1"/>
            <a:r>
              <a:rPr lang="en-US" dirty="0"/>
              <a:t>Absorbing (terminal) states mean that no more reward can be accumulated. </a:t>
            </a:r>
          </a:p>
          <a:p>
            <a:r>
              <a:rPr lang="en-US" b="1" dirty="0"/>
              <a:t>Solution method</a:t>
            </a:r>
            <a:r>
              <a:rPr lang="en-US" dirty="0"/>
              <a:t>: learn a policy that maximizes the expected return. </a:t>
            </a:r>
          </a:p>
          <a:p>
            <a:pPr marL="0" indent="0">
              <a:buNone/>
            </a:pPr>
            <a:endParaRPr lang="en-US" dirty="0"/>
          </a:p>
        </p:txBody>
      </p:sp>
      <p:sp>
        <p:nvSpPr>
          <p:cNvPr id="6" name="Text Placeholder 5">
            <a:extLst>
              <a:ext uri="{FF2B5EF4-FFF2-40B4-BE49-F238E27FC236}">
                <a16:creationId xmlns:a16="http://schemas.microsoft.com/office/drawing/2014/main" id="{925EC02F-5F99-A388-7E5F-9F43A30547DC}"/>
              </a:ext>
            </a:extLst>
          </p:cNvPr>
          <p:cNvSpPr>
            <a:spLocks noGrp="1"/>
          </p:cNvSpPr>
          <p:nvPr>
            <p:ph type="body" sz="quarter" idx="3"/>
          </p:nvPr>
        </p:nvSpPr>
        <p:spPr/>
        <p:style>
          <a:lnRef idx="0">
            <a:schemeClr val="accent3"/>
          </a:lnRef>
          <a:fillRef idx="3">
            <a:schemeClr val="accent3"/>
          </a:fillRef>
          <a:effectRef idx="3">
            <a:schemeClr val="accent3"/>
          </a:effectRef>
          <a:fontRef idx="minor">
            <a:schemeClr val="lt1"/>
          </a:fontRef>
        </p:style>
        <p:txBody>
          <a:bodyPr/>
          <a:lstStyle/>
          <a:p>
            <a:r>
              <a:rPr lang="en-US" dirty="0"/>
              <a:t>Goal-based Agent</a:t>
            </a:r>
          </a:p>
        </p:txBody>
      </p:sp>
      <p:sp>
        <p:nvSpPr>
          <p:cNvPr id="7" name="Content Placeholder 6">
            <a:extLst>
              <a:ext uri="{FF2B5EF4-FFF2-40B4-BE49-F238E27FC236}">
                <a16:creationId xmlns:a16="http://schemas.microsoft.com/office/drawing/2014/main" id="{577811C4-F14E-671A-1571-0CAF7E1D1229}"/>
              </a:ext>
            </a:extLst>
          </p:cNvPr>
          <p:cNvSpPr>
            <a:spLocks noGrp="1"/>
          </p:cNvSpPr>
          <p:nvPr>
            <p:ph sz="quarter" idx="4"/>
          </p:nvPr>
        </p:nvSpPr>
        <p:spPr>
          <a:xfrm>
            <a:off x="6172200" y="2505074"/>
            <a:ext cx="5183188" cy="1841015"/>
          </a:xfrm>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r>
              <a:rPr lang="en-US" b="1" dirty="0"/>
              <a:t>Objective</a:t>
            </a:r>
            <a:r>
              <a:rPr lang="en-US" dirty="0"/>
              <a:t>: reach a goal state.</a:t>
            </a:r>
          </a:p>
          <a:p>
            <a:endParaRPr lang="en-US" dirty="0"/>
          </a:p>
          <a:p>
            <a:pPr marL="0" indent="0">
              <a:buNone/>
            </a:pPr>
            <a:endParaRPr lang="en-US" dirty="0"/>
          </a:p>
          <a:p>
            <a:pPr marL="0" indent="0">
              <a:buNone/>
            </a:pPr>
            <a:endParaRPr lang="en-US" dirty="0"/>
          </a:p>
          <a:p>
            <a:r>
              <a:rPr lang="en-US" b="1" dirty="0"/>
              <a:t>Solution method</a:t>
            </a:r>
            <a:r>
              <a:rPr lang="en-US" dirty="0"/>
              <a:t>: searches for the shortest path.</a:t>
            </a:r>
          </a:p>
        </p:txBody>
      </p:sp>
      <p:sp>
        <p:nvSpPr>
          <p:cNvPr id="8" name="Right Brace 7">
            <a:extLst>
              <a:ext uri="{FF2B5EF4-FFF2-40B4-BE49-F238E27FC236}">
                <a16:creationId xmlns:a16="http://schemas.microsoft.com/office/drawing/2014/main" id="{61305D94-61F2-4B55-0CFF-B9663C49A12C}"/>
              </a:ext>
            </a:extLst>
          </p:cNvPr>
          <p:cNvSpPr/>
          <p:nvPr/>
        </p:nvSpPr>
        <p:spPr>
          <a:xfrm rot="5400000">
            <a:off x="6036656" y="-753829"/>
            <a:ext cx="257120" cy="10515599"/>
          </a:xfrm>
          <a:prstGeom prst="rightBrace">
            <a:avLst>
              <a:gd name="adj1" fmla="val 8333"/>
              <a:gd name="adj2" fmla="val 6692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970283D-3185-DF71-24BE-3B95F235292B}"/>
              </a:ext>
            </a:extLst>
          </p:cNvPr>
          <p:cNvSpPr txBox="1"/>
          <p:nvPr/>
        </p:nvSpPr>
        <p:spPr>
          <a:xfrm>
            <a:off x="836612" y="4748540"/>
            <a:ext cx="7317068" cy="17543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US" dirty="0"/>
              <a:t>Create goal-based behavior using an MDP:</a:t>
            </a:r>
          </a:p>
          <a:p>
            <a:pPr marL="742950" lvl="1" indent="-285750">
              <a:buFont typeface="Arial" panose="020B0604020202020204" pitchFamily="34" charset="0"/>
              <a:buChar char="•"/>
            </a:pPr>
            <a:r>
              <a:rPr lang="en-US" dirty="0"/>
              <a:t>Making the “goal state” a terminal state.</a:t>
            </a:r>
          </a:p>
          <a:p>
            <a:pPr marL="742950" lvl="1" indent="-285750">
              <a:buFont typeface="Arial" panose="020B0604020202020204" pitchFamily="34" charset="0"/>
              <a:buChar char="•"/>
            </a:pPr>
            <a:r>
              <a:rPr lang="en-US" dirty="0"/>
              <a:t>Only awarding a reward when the agent enters that state.</a:t>
            </a:r>
          </a:p>
          <a:p>
            <a:endParaRPr lang="en-US" dirty="0"/>
          </a:p>
          <a:p>
            <a:r>
              <a:rPr lang="en-US" dirty="0"/>
              <a:t>MDPs are much more general and can easily incorporate “goal states” with different values and stochastic environments (transition models). </a:t>
            </a:r>
          </a:p>
        </p:txBody>
      </p:sp>
    </p:spTree>
    <p:extLst>
      <p:ext uri="{BB962C8B-B14F-4D97-AF65-F5344CB8AC3E}">
        <p14:creationId xmlns:p14="http://schemas.microsoft.com/office/powerpoint/2010/main" val="37284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FFD2-03E6-8A38-28FE-F3307986F090}"/>
              </a:ext>
            </a:extLst>
          </p:cNvPr>
          <p:cNvSpPr>
            <a:spLocks noGrp="1"/>
          </p:cNvSpPr>
          <p:nvPr>
            <p:ph type="title"/>
          </p:nvPr>
        </p:nvSpPr>
        <p:spPr/>
        <p:txBody>
          <a:bodyPr/>
          <a:lstStyle/>
          <a:p>
            <a:r>
              <a:rPr lang="en-US" dirty="0"/>
              <a:t>Related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4E3F7C-C111-E915-8DFA-7545430F904B}"/>
                  </a:ext>
                </a:extLst>
              </p:cNvPr>
              <p:cNvSpPr>
                <a:spLocks noGrp="1"/>
              </p:cNvSpPr>
              <p:nvPr>
                <p:ph idx="1"/>
              </p:nvPr>
            </p:nvSpPr>
            <p:spPr/>
            <p:txBody>
              <a:bodyPr>
                <a:normAutofit fontScale="77500" lnSpcReduction="20000"/>
              </a:bodyPr>
              <a:lstStyle/>
              <a:p>
                <a:pPr marL="0" indent="0">
                  <a:buNone/>
                </a:pPr>
                <a:r>
                  <a:rPr lang="en-US" b="1" dirty="0"/>
                  <a:t>MDP simplifications:</a:t>
                </a:r>
              </a:p>
              <a:p>
                <a:pPr lvl="1"/>
                <a:r>
                  <a:rPr lang="en-US" b="1" dirty="0"/>
                  <a:t>Multi-armed bandits (Chapter 2 in Sutton/Barto)</a:t>
                </a:r>
              </a:p>
              <a:p>
                <a:pPr lvl="2"/>
                <a:r>
                  <a:rPr lang="en-US" dirty="0"/>
                  <a:t>You repeatedly choose an arm (action).</a:t>
                </a:r>
              </a:p>
              <a:p>
                <a:pPr lvl="2"/>
                <a:r>
                  <a:rPr lang="en-US" dirty="0"/>
                  <a:t>You immediately get a reward and start over.</a:t>
                </a:r>
              </a:p>
              <a:p>
                <a:pPr lvl="2"/>
                <a:r>
                  <a:rPr lang="en-US" dirty="0"/>
                  <a:t>There is no state evolution.</a:t>
                </a:r>
              </a:p>
              <a:p>
                <a:pPr lvl="2"/>
                <a:r>
                  <a:rPr lang="en-US" dirty="0"/>
                  <a:t>Examples: flipping a coin repeatedly, playing multiple slot machines</a:t>
                </a:r>
              </a:p>
              <a:p>
                <a:pPr lvl="1"/>
                <a:endParaRPr lang="en-US" dirty="0"/>
              </a:p>
              <a:p>
                <a:pPr lvl="1"/>
                <a:r>
                  <a:rPr lang="en-US" b="1" dirty="0"/>
                  <a:t>Markov Reward Process</a:t>
                </a:r>
                <a:r>
                  <a:rPr lang="en-US" dirty="0"/>
                  <a:t>: A Markov chain with rewards (no actions).</a:t>
                </a:r>
              </a:p>
              <a:p>
                <a:pPr lvl="1"/>
                <a:endParaRPr lang="en-US" dirty="0"/>
              </a:p>
              <a:p>
                <a:pPr marL="0" indent="0">
                  <a:buNone/>
                </a:pPr>
                <a:r>
                  <a:rPr lang="en-US" b="1" dirty="0"/>
                  <a:t>MDP extension</a:t>
                </a:r>
                <a:r>
                  <a:rPr lang="en-US" dirty="0"/>
                  <a:t>:</a:t>
                </a:r>
              </a:p>
              <a:p>
                <a:pPr lvl="1"/>
                <a:r>
                  <a:rPr lang="en-US" dirty="0"/>
                  <a:t>Partially Observable Decision Process (POMDP): a MDP for partially observable problems. It adds:</a:t>
                </a:r>
              </a:p>
              <a:p>
                <a:pPr lvl="2"/>
                <a:r>
                  <a:rPr lang="en-US" dirty="0"/>
                  <a:t>Observations </a:t>
                </a:r>
                <a14:m>
                  <m:oMath xmlns:m="http://schemas.openxmlformats.org/officeDocument/2006/math">
                    <m:r>
                      <a:rPr lang="en-US" i="1" dirty="0" smtClean="0">
                        <a:latin typeface="Cambria Math" panose="02040503050406030204" pitchFamily="18" charset="0"/>
                      </a:rPr>
                      <m:t>𝑂</m:t>
                    </m:r>
                  </m:oMath>
                </a14:m>
                <a:endParaRPr lang="en-US" dirty="0"/>
              </a:p>
              <a:p>
                <a:pPr lvl="2"/>
                <a:r>
                  <a:rPr lang="en-US" dirty="0"/>
                  <a:t>Observation probabilities  </a:t>
                </a:r>
                <a14:m>
                  <m:oMath xmlns:m="http://schemas.openxmlformats.org/officeDocument/2006/math">
                    <m:r>
                      <a:rPr lang="en-US" i="1" dirty="0" smtClean="0">
                        <a:latin typeface="Cambria Math" panose="02040503050406030204" pitchFamily="18" charset="0"/>
                      </a:rPr>
                      <m:t>𝑍</m:t>
                    </m:r>
                    <m:r>
                      <a:rPr lang="en-US" i="1" dirty="0" smtClean="0">
                        <a:latin typeface="Cambria Math" panose="02040503050406030204" pitchFamily="18" charset="0"/>
                      </a:rPr>
                      <m:t>(</m:t>
                    </m:r>
                    <m:r>
                      <a:rPr lang="en-US" i="1" dirty="0" smtClean="0">
                        <a:latin typeface="Cambria Math" panose="02040503050406030204" pitchFamily="18" charset="0"/>
                      </a:rPr>
                      <m:t>𝑜</m:t>
                    </m:r>
                    <m:r>
                      <a:rPr lang="en-US" b="0"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𝑎</m:t>
                    </m:r>
                    <m:r>
                      <a:rPr lang="en-US" i="1" dirty="0" smtClean="0">
                        <a:latin typeface="Cambria Math" panose="02040503050406030204" pitchFamily="18" charset="0"/>
                      </a:rPr>
                      <m:t>)</m:t>
                    </m:r>
                  </m:oMath>
                </a14:m>
                <a:endParaRPr lang="en-US" dirty="0"/>
              </a:p>
              <a:p>
                <a:pPr lvl="2"/>
                <a:endParaRPr lang="en-US" dirty="0"/>
              </a:p>
              <a:p>
                <a:pPr marL="0" indent="0">
                  <a:buNone/>
                </a:pPr>
                <a:r>
                  <a:rPr lang="en-US" b="1" dirty="0"/>
                  <a:t>Many other related models were developed</a:t>
                </a:r>
                <a:r>
                  <a:rPr lang="en-US" dirty="0"/>
                  <a:t>: </a:t>
                </a:r>
                <a:r>
                  <a:rPr lang="en-US" sz="2100" dirty="0"/>
                  <a:t>Semi-Markov decision processes, contextual bandits, Markov games, constrained MDPs, multi-objective MDPs, Dynamic Bayesian Networks</a:t>
                </a:r>
                <a:endParaRPr lang="en-US" dirty="0"/>
              </a:p>
            </p:txBody>
          </p:sp>
        </mc:Choice>
        <mc:Fallback xmlns="">
          <p:sp>
            <p:nvSpPr>
              <p:cNvPr id="3" name="Content Placeholder 2">
                <a:extLst>
                  <a:ext uri="{FF2B5EF4-FFF2-40B4-BE49-F238E27FC236}">
                    <a16:creationId xmlns:a16="http://schemas.microsoft.com/office/drawing/2014/main" id="{A44E3F7C-C111-E915-8DFA-7545430F904B}"/>
                  </a:ext>
                </a:extLst>
              </p:cNvPr>
              <p:cNvSpPr>
                <a:spLocks noGrp="1" noRot="1" noChangeAspect="1" noMove="1" noResize="1" noEditPoints="1" noAdjustHandles="1" noChangeArrowheads="1" noChangeShapeType="1" noTextEdit="1"/>
              </p:cNvSpPr>
              <p:nvPr>
                <p:ph idx="1"/>
              </p:nvPr>
            </p:nvSpPr>
            <p:spPr>
              <a:blipFill>
                <a:blip r:embed="rId2"/>
                <a:stretch>
                  <a:fillRect l="-754" t="-2551" r="-116"/>
                </a:stretch>
              </a:blipFill>
            </p:spPr>
            <p:txBody>
              <a:bodyPr/>
              <a:lstStyle/>
              <a:p>
                <a:r>
                  <a:rPr lang="en-US">
                    <a:noFill/>
                  </a:rPr>
                  <a:t> </a:t>
                </a:r>
              </a:p>
            </p:txBody>
          </p:sp>
        </mc:Fallback>
      </mc:AlternateContent>
    </p:spTree>
    <p:extLst>
      <p:ext uri="{BB962C8B-B14F-4D97-AF65-F5344CB8AC3E}">
        <p14:creationId xmlns:p14="http://schemas.microsoft.com/office/powerpoint/2010/main" val="532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C0A40-7725-1505-8930-DC82CB78057C}"/>
              </a:ext>
            </a:extLst>
          </p:cNvPr>
          <p:cNvSpPr>
            <a:spLocks noGrp="1"/>
          </p:cNvSpPr>
          <p:nvPr>
            <p:ph type="title"/>
          </p:nvPr>
        </p:nvSpPr>
        <p:spPr/>
        <p:txBody>
          <a:bodyPr>
            <a:normAutofit/>
          </a:bodyPr>
          <a:lstStyle/>
          <a:p>
            <a:r>
              <a:rPr lang="en-US" sz="3600" dirty="0"/>
              <a:t>Partially Observable Markov Decision Process (POMDP)</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00B6C47-EA5C-F94C-DD50-5B2B163423B0}"/>
                  </a:ext>
                </a:extLst>
              </p:cNvPr>
              <p:cNvSpPr>
                <a:spLocks noGrp="1"/>
              </p:cNvSpPr>
              <p:nvPr>
                <p:ph idx="1"/>
              </p:nvPr>
            </p:nvSpPr>
            <p:spPr>
              <a:xfrm>
                <a:off x="838200" y="1124198"/>
                <a:ext cx="6965044" cy="5269622"/>
              </a:xfrm>
            </p:spPr>
            <p:txBody>
              <a:bodyPr>
                <a:normAutofit fontScale="92500" lnSpcReduction="20000"/>
              </a:bodyPr>
              <a:lstStyle/>
              <a:p>
                <a:r>
                  <a:rPr lang="en-US" sz="1400" dirty="0"/>
                  <a:t>MDPs assume full observability, which is a very unrealistic assumption!</a:t>
                </a:r>
                <a:br>
                  <a:rPr lang="en-US" sz="1400" dirty="0"/>
                </a:br>
                <a:r>
                  <a:rPr lang="en-US" sz="1400" dirty="0"/>
                  <a:t>MDPs can be extended for partially observable environments. The agent observes part of the environment state as an observation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𝑜</m:t>
                        </m:r>
                      </m:e>
                      <m:sub>
                        <m:r>
                          <a:rPr lang="en-US" sz="1400" b="0" i="1" smtClean="0">
                            <a:latin typeface="Cambria Math" panose="02040503050406030204" pitchFamily="18" charset="0"/>
                          </a:rPr>
                          <m:t>𝑡</m:t>
                        </m:r>
                      </m:sub>
                    </m:sSub>
                  </m:oMath>
                </a14:m>
                <a:r>
                  <a:rPr lang="en-US" sz="1400" dirty="0"/>
                  <a:t> (</a:t>
                </a:r>
                <a14:m>
                  <m:oMath xmlns:m="http://schemas.openxmlformats.org/officeDocument/2006/math">
                    <m:sSub>
                      <m:sSubPr>
                        <m:ctrlPr>
                          <a:rPr lang="en-US" sz="1400" b="0" i="1" smtClean="0">
                            <a:latin typeface="Cambria Math" panose="02040503050406030204" pitchFamily="18" charset="0"/>
                          </a:rPr>
                        </m:ctrlPr>
                      </m:sSubPr>
                      <m:e>
                        <m:r>
                          <a:rPr lang="en-US" sz="1400" b="1" i="1" smtClean="0">
                            <a:latin typeface="Cambria Math" panose="02040503050406030204" pitchFamily="18" charset="0"/>
                          </a:rPr>
                          <m:t>𝒙</m:t>
                        </m:r>
                      </m:e>
                      <m:sub>
                        <m:r>
                          <a:rPr lang="en-US" sz="1400" b="0" i="1" smtClean="0">
                            <a:latin typeface="Cambria Math" panose="02040503050406030204" pitchFamily="18" charset="0"/>
                          </a:rPr>
                          <m:t>𝑡</m:t>
                        </m:r>
                      </m:sub>
                    </m:sSub>
                  </m:oMath>
                </a14:m>
                <a:r>
                  <a:rPr lang="en-US" sz="1400" dirty="0"/>
                  <a:t> is also commonly used).</a:t>
                </a:r>
              </a:p>
              <a:p>
                <a:r>
                  <a:rPr lang="en-US" sz="1400" b="1" dirty="0"/>
                  <a:t>State Estimation</a:t>
                </a:r>
                <a:r>
                  <a:rPr lang="en-US" sz="1400" dirty="0"/>
                  <a:t>: The agent tries to reconstruct the complete state information using all available information (actions and observations):</a:t>
                </a:r>
                <a:endParaRPr lang="en-US" sz="14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1400" i="1">
                              <a:latin typeface="Cambria Math" panose="02040503050406030204" pitchFamily="18" charset="0"/>
                            </a:rPr>
                          </m:ctrlPr>
                        </m:accPr>
                        <m:e>
                          <m:sSubSup>
                            <m:sSubSupPr>
                              <m:ctrlPr>
                                <a:rPr lang="en-US" sz="1400" i="1">
                                  <a:latin typeface="Cambria Math" panose="02040503050406030204" pitchFamily="18" charset="0"/>
                                </a:rPr>
                              </m:ctrlPr>
                            </m:sSubSupPr>
                            <m:e>
                              <m:r>
                                <a:rPr lang="en-US" sz="1400" i="1">
                                  <a:latin typeface="Cambria Math" panose="02040503050406030204" pitchFamily="18" charset="0"/>
                                </a:rPr>
                                <m:t>𝑠</m:t>
                              </m:r>
                            </m:e>
                            <m:sub>
                              <m:r>
                                <a:rPr lang="en-US" sz="1400" i="1">
                                  <a:latin typeface="Cambria Math" panose="02040503050406030204" pitchFamily="18" charset="0"/>
                                </a:rPr>
                                <m:t>𝑡</m:t>
                              </m:r>
                            </m:sub>
                            <m:sup>
                              <m:r>
                                <a:rPr lang="en-US" sz="1400" i="1">
                                  <a:latin typeface="Cambria Math" panose="02040503050406030204" pitchFamily="18" charset="0"/>
                                </a:rPr>
                                <m:t>𝑒</m:t>
                              </m:r>
                            </m:sup>
                          </m:sSubSup>
                        </m:e>
                      </m:acc>
                      <m:r>
                        <a:rPr lang="en-US" sz="1400" i="1">
                          <a:latin typeface="Cambria Math" panose="02040503050406030204" pitchFamily="18" charset="0"/>
                        </a:rPr>
                        <m:t>=</m:t>
                      </m:r>
                      <m:r>
                        <m:rPr>
                          <m:nor/>
                        </m:rPr>
                        <a:rPr lang="en-US" sz="1400">
                          <a:latin typeface="Cambria Math" panose="02040503050406030204" pitchFamily="18" charset="0"/>
                        </a:rPr>
                        <m:t>update</m:t>
                      </m:r>
                      <m:d>
                        <m:dPr>
                          <m:ctrlPr>
                            <a:rPr lang="en-US" sz="1400" i="1">
                              <a:latin typeface="Cambria Math" panose="02040503050406030204" pitchFamily="18" charset="0"/>
                            </a:rPr>
                          </m:ctrlPr>
                        </m:dPr>
                        <m:e>
                          <m:r>
                            <m:rPr>
                              <m:nor/>
                            </m:rPr>
                            <a:rPr lang="en-US" sz="1400">
                              <a:latin typeface="Cambria Math" panose="02040503050406030204" pitchFamily="18" charset="0"/>
                            </a:rPr>
                            <m:t>predict</m:t>
                          </m:r>
                          <m:d>
                            <m:dPr>
                              <m:ctrlPr>
                                <a:rPr lang="en-US" sz="1400" i="1">
                                  <a:latin typeface="Cambria Math" panose="02040503050406030204" pitchFamily="18" charset="0"/>
                                </a:rPr>
                              </m:ctrlPr>
                            </m:dPr>
                            <m:e>
                              <m:acc>
                                <m:accPr>
                                  <m:chr m:val="̂"/>
                                  <m:ctrlPr>
                                    <a:rPr lang="en-US" sz="1400" i="1">
                                      <a:latin typeface="Cambria Math" panose="02040503050406030204" pitchFamily="18" charset="0"/>
                                    </a:rPr>
                                  </m:ctrlPr>
                                </m:accPr>
                                <m:e>
                                  <m:sSubSup>
                                    <m:sSubSupPr>
                                      <m:ctrlPr>
                                        <a:rPr lang="en-US" sz="1400" i="1">
                                          <a:latin typeface="Cambria Math" panose="02040503050406030204" pitchFamily="18" charset="0"/>
                                        </a:rPr>
                                      </m:ctrlPr>
                                    </m:sSubSupPr>
                                    <m:e>
                                      <m:r>
                                        <a:rPr lang="en-US" sz="1400" i="1">
                                          <a:latin typeface="Cambria Math" panose="02040503050406030204" pitchFamily="18" charset="0"/>
                                        </a:rPr>
                                        <m:t>𝑠</m:t>
                                      </m:r>
                                    </m:e>
                                    <m:sub>
                                      <m:r>
                                        <a:rPr lang="en-US" sz="1400" i="1">
                                          <a:latin typeface="Cambria Math" panose="02040503050406030204" pitchFamily="18" charset="0"/>
                                        </a:rPr>
                                        <m:t>𝑡</m:t>
                                      </m:r>
                                      <m:r>
                                        <a:rPr lang="en-US" sz="1400" i="1">
                                          <a:latin typeface="Cambria Math" panose="02040503050406030204" pitchFamily="18" charset="0"/>
                                        </a:rPr>
                                        <m:t>−1</m:t>
                                      </m:r>
                                    </m:sub>
                                    <m:sup>
                                      <m:r>
                                        <a:rPr lang="en-US" sz="1400" i="1">
                                          <a:latin typeface="Cambria Math" panose="02040503050406030204" pitchFamily="18" charset="0"/>
                                        </a:rPr>
                                        <m:t>𝑒</m:t>
                                      </m:r>
                                    </m:sup>
                                  </m:sSubSup>
                                </m:e>
                              </m:acc>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𝑡</m:t>
                                  </m:r>
                                </m:sub>
                              </m:sSub>
                            </m:e>
                          </m:d>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𝑜</m:t>
                              </m:r>
                            </m:e>
                            <m:sub>
                              <m:r>
                                <a:rPr lang="en-US" sz="1400" i="1">
                                  <a:latin typeface="Cambria Math" panose="02040503050406030204" pitchFamily="18" charset="0"/>
                                </a:rPr>
                                <m:t>𝑡</m:t>
                              </m:r>
                            </m:sub>
                          </m:sSub>
                        </m:e>
                      </m:d>
                    </m:oMath>
                  </m:oMathPara>
                </a14:m>
                <a:br>
                  <a:rPr lang="en-US" sz="1400" dirty="0"/>
                </a:br>
                <a:endParaRPr lang="en-US" sz="1400" dirty="0"/>
              </a:p>
              <a:p>
                <a:r>
                  <a:rPr lang="en-US" sz="1400" dirty="0"/>
                  <a:t>Prediction is done using the MPD’s transition model, the update (filtering) is performed using an additionally known </a:t>
                </a:r>
                <a:r>
                  <a:rPr lang="en-US" sz="1400" b="1" dirty="0"/>
                  <a:t>sensor model </a:t>
                </a:r>
                <a:r>
                  <a:rPr lang="en-US" sz="1400" dirty="0"/>
                  <a:t>specifying </a:t>
                </a:r>
                <a14:m>
                  <m:oMath xmlns:m="http://schemas.openxmlformats.org/officeDocument/2006/math">
                    <m:r>
                      <a:rPr lang="en-US" sz="1400" i="1" dirty="0">
                        <a:latin typeface="Cambria Math" panose="02040503050406030204" pitchFamily="18" charset="0"/>
                      </a:rPr>
                      <m:t>𝑃</m:t>
                    </m:r>
                    <m:d>
                      <m:dPr>
                        <m:ctrlPr>
                          <a:rPr lang="en-US" sz="1400" i="1" dirty="0">
                            <a:latin typeface="Cambria Math" panose="02040503050406030204" pitchFamily="18" charset="0"/>
                          </a:rPr>
                        </m:ctrlPr>
                      </m:dPr>
                      <m:e>
                        <m:r>
                          <a:rPr lang="en-US" sz="1400" i="1" dirty="0">
                            <a:latin typeface="Cambria Math" panose="02040503050406030204" pitchFamily="18" charset="0"/>
                          </a:rPr>
                          <m:t>𝑜</m:t>
                        </m:r>
                      </m:e>
                      <m:e>
                        <m:r>
                          <a:rPr lang="en-US" sz="1400" i="1" dirty="0">
                            <a:latin typeface="Cambria Math" panose="02040503050406030204" pitchFamily="18" charset="0"/>
                          </a:rPr>
                          <m:t>𝑠</m:t>
                        </m:r>
                      </m:e>
                    </m:d>
                  </m:oMath>
                </a14:m>
                <a:r>
                  <a:rPr lang="en-US" sz="1400" dirty="0"/>
                  <a:t>, the probability for receiving observation </a:t>
                </a:r>
                <a14:m>
                  <m:oMath xmlns:m="http://schemas.openxmlformats.org/officeDocument/2006/math">
                    <m:r>
                      <a:rPr lang="en-US" sz="1400" i="1" dirty="0">
                        <a:latin typeface="Cambria Math" panose="02040503050406030204" pitchFamily="18" charset="0"/>
                      </a:rPr>
                      <m:t>𝑜</m:t>
                    </m:r>
                  </m:oMath>
                </a14:m>
                <a:r>
                  <a:rPr lang="en-US" sz="1400" dirty="0"/>
                  <a:t> given being in state </a:t>
                </a:r>
                <a14:m>
                  <m:oMath xmlns:m="http://schemas.openxmlformats.org/officeDocument/2006/math">
                    <m:r>
                      <a:rPr lang="en-US" sz="1400" i="1" dirty="0">
                        <a:latin typeface="Cambria Math" panose="02040503050406030204" pitchFamily="18" charset="0"/>
                      </a:rPr>
                      <m:t>𝑠</m:t>
                    </m:r>
                  </m:oMath>
                </a14:m>
                <a:r>
                  <a:rPr lang="en-US" sz="1400" dirty="0"/>
                  <a:t>. </a:t>
                </a:r>
              </a:p>
              <a:p>
                <a:endParaRPr lang="en-US" sz="1400" b="1" dirty="0"/>
              </a:p>
              <a:p>
                <a:r>
                  <a:rPr lang="en-US" sz="1400" b="1" dirty="0"/>
                  <a:t>Belief states</a:t>
                </a:r>
                <a:r>
                  <a:rPr lang="en-US" sz="1400" dirty="0"/>
                  <a:t>: The estimate is a belief state expressed as a distribution over all states. It updated using the Bayesian rule when new observations become available. </a:t>
                </a:r>
                <a:br>
                  <a:rPr lang="en-US" sz="1400" dirty="0"/>
                </a:br>
                <a:br>
                  <a:rPr lang="en-US" sz="1400" dirty="0"/>
                </a:br>
                <a:r>
                  <a:rPr lang="en-US" sz="1400" dirty="0"/>
                  <a:t>Example: For a problem with three states, the belief state </a:t>
                </a:r>
                <a14:m>
                  <m:oMath xmlns:m="http://schemas.openxmlformats.org/officeDocument/2006/math">
                    <m:r>
                      <a:rPr lang="en-US" sz="1400" i="1" dirty="0" smtClean="0">
                        <a:latin typeface="Cambria Math" panose="02040503050406030204" pitchFamily="18" charset="0"/>
                      </a:rPr>
                      <m:t>𝑏</m:t>
                    </m:r>
                    <m:r>
                      <a:rPr lang="en-US" sz="1400" i="1" dirty="0" smtClean="0">
                        <a:latin typeface="Cambria Math" panose="02040503050406030204" pitchFamily="18" charset="0"/>
                      </a:rPr>
                      <m:t> =</m:t>
                    </m:r>
                    <m:d>
                      <m:dPr>
                        <m:ctrlPr>
                          <a:rPr lang="en-US" sz="1400" i="1" dirty="0" smtClean="0">
                            <a:latin typeface="Cambria Math" panose="02040503050406030204" pitchFamily="18" charset="0"/>
                          </a:rPr>
                        </m:ctrlPr>
                      </m:dPr>
                      <m:e>
                        <m:r>
                          <a:rPr lang="en-US" sz="1400" i="1" dirty="0" smtClean="0">
                            <a:latin typeface="Cambria Math" panose="02040503050406030204" pitchFamily="18" charset="0"/>
                          </a:rPr>
                          <m:t>.2, .8, 0</m:t>
                        </m:r>
                      </m:e>
                    </m:d>
                  </m:oMath>
                </a14:m>
                <a:r>
                  <a:rPr lang="en-US" sz="1400" dirty="0"/>
                  <a:t>  means the agent believes that it is with 20% in state 1 and 80% in state 2, but not in state 3. If it observes something that indicates that it is more likely in state 1 then it may update the believe state to </a:t>
                </a:r>
                <a14:m>
                  <m:oMath xmlns:m="http://schemas.openxmlformats.org/officeDocument/2006/math">
                    <m:r>
                      <a:rPr lang="en-US" sz="1400" i="1" dirty="0">
                        <a:latin typeface="Cambria Math" panose="02040503050406030204" pitchFamily="18" charset="0"/>
                      </a:rPr>
                      <m:t>𝑏</m:t>
                    </m:r>
                    <m:r>
                      <a:rPr lang="en-US" sz="1400" i="1" dirty="0">
                        <a:latin typeface="Cambria Math" panose="02040503050406030204" pitchFamily="18" charset="0"/>
                      </a:rPr>
                      <m:t> =</m:t>
                    </m:r>
                    <m:d>
                      <m:dPr>
                        <m:ctrlPr>
                          <a:rPr lang="en-US" sz="1400" i="1" dirty="0">
                            <a:latin typeface="Cambria Math" panose="02040503050406030204" pitchFamily="18" charset="0"/>
                          </a:rPr>
                        </m:ctrlPr>
                      </m:dPr>
                      <m:e>
                        <m:r>
                          <a:rPr lang="en-US" sz="1400" i="1" dirty="0">
                            <a:latin typeface="Cambria Math" panose="02040503050406030204" pitchFamily="18" charset="0"/>
                          </a:rPr>
                          <m:t>.</m:t>
                        </m:r>
                        <m:r>
                          <a:rPr lang="en-US" sz="1400" b="0" i="1" dirty="0" smtClean="0">
                            <a:latin typeface="Cambria Math" panose="02040503050406030204" pitchFamily="18" charset="0"/>
                          </a:rPr>
                          <m:t>3</m:t>
                        </m:r>
                        <m:r>
                          <a:rPr lang="en-US" sz="1400" i="1" dirty="0">
                            <a:latin typeface="Cambria Math" panose="02040503050406030204" pitchFamily="18" charset="0"/>
                          </a:rPr>
                          <m:t>, .</m:t>
                        </m:r>
                        <m:r>
                          <a:rPr lang="en-US" sz="1400" b="0" i="1" dirty="0" smtClean="0">
                            <a:latin typeface="Cambria Math" panose="02040503050406030204" pitchFamily="18" charset="0"/>
                          </a:rPr>
                          <m:t>7</m:t>
                        </m:r>
                        <m:r>
                          <a:rPr lang="en-US" sz="1400" i="1" dirty="0">
                            <a:latin typeface="Cambria Math" panose="02040503050406030204" pitchFamily="18" charset="0"/>
                          </a:rPr>
                          <m:t>, 0</m:t>
                        </m:r>
                      </m:e>
                    </m:d>
                  </m:oMath>
                </a14:m>
                <a:r>
                  <a:rPr lang="en-US" sz="1400" dirty="0"/>
                  <a:t>. </a:t>
                </a:r>
                <a:endParaRPr lang="en-US" sz="1400" b="1" dirty="0"/>
              </a:p>
              <a:p>
                <a:r>
                  <a:rPr lang="en-US" sz="1400" b="1" dirty="0"/>
                  <a:t>Belief MDP: </a:t>
                </a:r>
                <a:r>
                  <a:rPr lang="en-US" sz="1400" dirty="0"/>
                  <a:t>A POMDP can be converted into a MDP that uses belief states instead of system states.</a:t>
                </a:r>
                <a:br>
                  <a:rPr lang="en-US" sz="1400" dirty="0"/>
                </a:br>
                <a:br>
                  <a:rPr lang="en-US" sz="1400" dirty="0"/>
                </a:br>
                <a:r>
                  <a:rPr lang="en-US" sz="1400" dirty="0"/>
                  <a:t>Issue: The probabilities in belief states are continuous, leading to a continuous (infinite) state space. The belief MDP is not a finite MDP!</a:t>
                </a:r>
              </a:p>
              <a:p>
                <a:endParaRPr lang="en-US" sz="1400" b="1" dirty="0"/>
              </a:p>
              <a:p>
                <a:r>
                  <a:rPr lang="en-US" sz="1400" b="1" dirty="0"/>
                  <a:t>Policy</a:t>
                </a:r>
                <a:r>
                  <a:rPr lang="en-US" sz="1400" dirty="0"/>
                  <a:t>: The solution of a belief MDP/POMDP is a policy with the optimal actions for sets of belief states (i.e., ranges of belief). </a:t>
                </a:r>
              </a:p>
              <a:p>
                <a:endParaRPr lang="en-US" sz="1400" dirty="0"/>
              </a:p>
              <a:p>
                <a:r>
                  <a:rPr lang="en-US" sz="1400" b="1" dirty="0"/>
                  <a:t>Complexity</a:t>
                </a:r>
                <a:r>
                  <a:rPr lang="en-US" sz="1400" dirty="0"/>
                  <a:t>: For all but tiny problems, POMDPs can only be solved </a:t>
                </a:r>
                <a:r>
                  <a:rPr lang="en-US" sz="1400" b="1" dirty="0"/>
                  <a:t>approximately </a:t>
                </a:r>
                <a:r>
                  <a:rPr lang="en-US" sz="1400" dirty="0"/>
                  <a:t>(e.g., by grid-based methods).</a:t>
                </a:r>
              </a:p>
            </p:txBody>
          </p:sp>
        </mc:Choice>
        <mc:Fallback xmlns="">
          <p:sp>
            <p:nvSpPr>
              <p:cNvPr id="4" name="Content Placeholder 3">
                <a:extLst>
                  <a:ext uri="{FF2B5EF4-FFF2-40B4-BE49-F238E27FC236}">
                    <a16:creationId xmlns:a16="http://schemas.microsoft.com/office/drawing/2014/main" id="{C00B6C47-EA5C-F94C-DD50-5B2B163423B0}"/>
                  </a:ext>
                </a:extLst>
              </p:cNvPr>
              <p:cNvSpPr>
                <a:spLocks noGrp="1" noRot="1" noChangeAspect="1" noMove="1" noResize="1" noEditPoints="1" noAdjustHandles="1" noChangeArrowheads="1" noChangeShapeType="1" noTextEdit="1"/>
              </p:cNvSpPr>
              <p:nvPr>
                <p:ph idx="1"/>
              </p:nvPr>
            </p:nvSpPr>
            <p:spPr>
              <a:xfrm>
                <a:off x="838200" y="1124198"/>
                <a:ext cx="6965044" cy="5269622"/>
              </a:xfrm>
              <a:blipFill>
                <a:blip r:embed="rId2"/>
                <a:stretch>
                  <a:fillRect l="-88" t="-925" r="-263"/>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08DE9F32-7B34-4C19-C31B-96905C0FBF82}"/>
              </a:ext>
              <a:ext uri="{C183D7F6-B498-43B3-948B-1728B52AA6E4}">
                <adec:decorative xmlns:adec="http://schemas.microsoft.com/office/drawing/2017/decorative" val="1"/>
              </a:ext>
            </a:extLst>
          </p:cNvPr>
          <p:cNvGrpSpPr/>
          <p:nvPr/>
        </p:nvGrpSpPr>
        <p:grpSpPr>
          <a:xfrm>
            <a:off x="8305800" y="1825625"/>
            <a:ext cx="3597655" cy="3352800"/>
            <a:chOff x="8077200" y="1981200"/>
            <a:chExt cx="3597655" cy="3352800"/>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C84589E-DF62-36F9-871C-E83DFA3D5F24}"/>
                    </a:ext>
                  </a:extLst>
                </p:cNvPr>
                <p:cNvSpPr/>
                <p:nvPr/>
              </p:nvSpPr>
              <p:spPr>
                <a:xfrm>
                  <a:off x="8394728" y="4142436"/>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m:oMathPara>
                  </a14:m>
                  <a:endParaRPr lang="en-US" dirty="0"/>
                </a:p>
              </p:txBody>
            </p:sp>
          </mc:Choice>
          <mc:Fallback xmlns="">
            <p:sp>
              <p:nvSpPr>
                <p:cNvPr id="5" name="Oval 4">
                  <a:extLst>
                    <a:ext uri="{FF2B5EF4-FFF2-40B4-BE49-F238E27FC236}">
                      <a16:creationId xmlns:a16="http://schemas.microsoft.com/office/drawing/2014/main" id="{DC84589E-DF62-36F9-871C-E83DFA3D5F24}"/>
                    </a:ext>
                  </a:extLst>
                </p:cNvPr>
                <p:cNvSpPr>
                  <a:spLocks noRot="1" noChangeAspect="1" noMove="1" noResize="1" noEditPoints="1" noAdjustHandles="1" noChangeArrowheads="1" noChangeShapeType="1" noTextEdit="1"/>
                </p:cNvSpPr>
                <p:nvPr/>
              </p:nvSpPr>
              <p:spPr>
                <a:xfrm>
                  <a:off x="8394728" y="4142436"/>
                  <a:ext cx="381000" cy="3810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8ACAD632-8DE2-973F-4F95-1D07F5DED586}"/>
                    </a:ext>
                  </a:extLst>
                </p:cNvPr>
                <p:cNvSpPr/>
                <p:nvPr/>
              </p:nvSpPr>
              <p:spPr>
                <a:xfrm>
                  <a:off x="10299728" y="4131826"/>
                  <a:ext cx="381000" cy="381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6" name="Oval 5">
                  <a:extLst>
                    <a:ext uri="{FF2B5EF4-FFF2-40B4-BE49-F238E27FC236}">
                      <a16:creationId xmlns:a16="http://schemas.microsoft.com/office/drawing/2014/main" id="{8ACAD632-8DE2-973F-4F95-1D07F5DED586}"/>
                    </a:ext>
                  </a:extLst>
                </p:cNvPr>
                <p:cNvSpPr>
                  <a:spLocks noRot="1" noChangeAspect="1" noMove="1" noResize="1" noEditPoints="1" noAdjustHandles="1" noChangeArrowheads="1" noChangeShapeType="1" noTextEdit="1"/>
                </p:cNvSpPr>
                <p:nvPr/>
              </p:nvSpPr>
              <p:spPr>
                <a:xfrm>
                  <a:off x="10299728" y="4131826"/>
                  <a:ext cx="381000" cy="381000"/>
                </a:xfrm>
                <a:prstGeom prst="ellipse">
                  <a:avLst/>
                </a:prstGeom>
                <a:blipFill>
                  <a:blip r:embed="rId4"/>
                  <a:stretch>
                    <a:fillRect/>
                  </a:stretch>
                </a:blipFill>
              </p:spPr>
              <p:txBody>
                <a:bodyPr/>
                <a:lstStyle/>
                <a:p>
                  <a:r>
                    <a:rPr lang="en-US">
                      <a:noFill/>
                    </a:rPr>
                    <a:t> </a:t>
                  </a:r>
                </a:p>
              </p:txBody>
            </p:sp>
          </mc:Fallback>
        </mc:AlternateContent>
        <p:cxnSp>
          <p:nvCxnSpPr>
            <p:cNvPr id="8" name="Connector: Curved 7">
              <a:extLst>
                <a:ext uri="{FF2B5EF4-FFF2-40B4-BE49-F238E27FC236}">
                  <a16:creationId xmlns:a16="http://schemas.microsoft.com/office/drawing/2014/main" id="{8ADA8D27-B516-2230-74C5-5B3D388F4DBC}"/>
                </a:ext>
              </a:extLst>
            </p:cNvPr>
            <p:cNvCxnSpPr>
              <a:cxnSpLocks/>
              <a:stCxn id="5" idx="7"/>
              <a:endCxn id="6" idx="1"/>
            </p:cNvCxnSpPr>
            <p:nvPr/>
          </p:nvCxnSpPr>
          <p:spPr>
            <a:xfrm rot="5400000" flipH="1" flipV="1">
              <a:off x="9532423" y="3375131"/>
              <a:ext cx="10610" cy="1635592"/>
            </a:xfrm>
            <a:prstGeom prst="curvedConnector3">
              <a:avLst>
                <a:gd name="adj1" fmla="val 2780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C572436C-367B-E8C4-7703-0B0639630002}"/>
                </a:ext>
              </a:extLst>
            </p:cNvPr>
            <p:cNvCxnSpPr>
              <a:cxnSpLocks/>
              <a:stCxn id="6" idx="3"/>
              <a:endCxn id="5" idx="5"/>
            </p:cNvCxnSpPr>
            <p:nvPr/>
          </p:nvCxnSpPr>
          <p:spPr>
            <a:xfrm rot="5400000">
              <a:off x="9532423" y="3644539"/>
              <a:ext cx="10610" cy="1635592"/>
            </a:xfrm>
            <a:prstGeom prst="curvedConnector3">
              <a:avLst>
                <a:gd name="adj1" fmla="val 2780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F7863CD2-2324-B829-5CA8-D076A341673D}"/>
                </a:ext>
              </a:extLst>
            </p:cNvPr>
            <p:cNvCxnSpPr>
              <a:cxnSpLocks/>
              <a:stCxn id="6" idx="7"/>
              <a:endCxn id="6" idx="5"/>
            </p:cNvCxnSpPr>
            <p:nvPr/>
          </p:nvCxnSpPr>
          <p:spPr>
            <a:xfrm rot="16200000" flipH="1">
              <a:off x="10490228" y="4322326"/>
              <a:ext cx="269408" cy="12700"/>
            </a:xfrm>
            <a:prstGeom prst="curvedConnector5">
              <a:avLst>
                <a:gd name="adj1" fmla="val -84853"/>
                <a:gd name="adj2" fmla="val 4360661"/>
                <a:gd name="adj3" fmla="val 18485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F6F0BD-1AFD-5852-D941-4C6A12276A68}"/>
                    </a:ext>
                  </a:extLst>
                </p:cNvPr>
                <p:cNvSpPr txBox="1"/>
                <p:nvPr/>
              </p:nvSpPr>
              <p:spPr>
                <a:xfrm>
                  <a:off x="9359995" y="3534780"/>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59F6F0BD-1AFD-5852-D941-4C6A12276A68}"/>
                    </a:ext>
                  </a:extLst>
                </p:cNvPr>
                <p:cNvSpPr txBox="1">
                  <a:spLocks noRot="1" noChangeAspect="1" noMove="1" noResize="1" noEditPoints="1" noAdjustHandles="1" noChangeArrowheads="1" noChangeShapeType="1" noTextEdit="1"/>
                </p:cNvSpPr>
                <p:nvPr/>
              </p:nvSpPr>
              <p:spPr>
                <a:xfrm>
                  <a:off x="9359995" y="3534780"/>
                  <a:ext cx="467820" cy="369332"/>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598BAB7-7B8F-4491-710B-17685840C930}"/>
                </a:ext>
              </a:extLst>
            </p:cNvPr>
            <p:cNvSpPr txBox="1"/>
            <p:nvPr/>
          </p:nvSpPr>
          <p:spPr>
            <a:xfrm>
              <a:off x="8883012" y="3919791"/>
              <a:ext cx="337590" cy="369332"/>
            </a:xfrm>
            <a:prstGeom prst="rect">
              <a:avLst/>
            </a:prstGeom>
            <a:noFill/>
          </p:spPr>
          <p:txBody>
            <a:bodyPr wrap="square" rtlCol="0">
              <a:spAutoFit/>
            </a:bodyPr>
            <a:lstStyle/>
            <a:p>
              <a:r>
                <a:rPr lang="en-US" b="1" dirty="0">
                  <a:solidFill>
                    <a:schemeClr val="accent6"/>
                  </a:solidFill>
                </a:rPr>
                <a:t>1</a:t>
              </a:r>
            </a:p>
          </p:txBody>
        </p:sp>
        <p:sp>
          <p:nvSpPr>
            <p:cNvPr id="14" name="TextBox 13">
              <a:extLst>
                <a:ext uri="{FF2B5EF4-FFF2-40B4-BE49-F238E27FC236}">
                  <a16:creationId xmlns:a16="http://schemas.microsoft.com/office/drawing/2014/main" id="{2F79FBE0-05F9-D363-EC24-56B77587AC6C}"/>
                </a:ext>
              </a:extLst>
            </p:cNvPr>
            <p:cNvSpPr txBox="1"/>
            <p:nvPr/>
          </p:nvSpPr>
          <p:spPr>
            <a:xfrm>
              <a:off x="9328690" y="3915376"/>
              <a:ext cx="530431" cy="369332"/>
            </a:xfrm>
            <a:prstGeom prst="rect">
              <a:avLst/>
            </a:prstGeom>
            <a:noFill/>
          </p:spPr>
          <p:txBody>
            <a:bodyPr wrap="square" rtlCol="0">
              <a:spAutoFit/>
            </a:bodyPr>
            <a:lstStyle/>
            <a:p>
              <a:r>
                <a:rPr lang="en-US" b="1" dirty="0">
                  <a:solidFill>
                    <a:schemeClr val="accent2"/>
                  </a:solidFill>
                </a:rPr>
                <a:t>10</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12D88DA-5995-1B76-B984-EE906D3E99A1}"/>
                    </a:ext>
                  </a:extLst>
                </p:cNvPr>
                <p:cNvSpPr txBox="1"/>
                <p:nvPr/>
              </p:nvSpPr>
              <p:spPr>
                <a:xfrm>
                  <a:off x="9385979" y="4740540"/>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15" name="TextBox 14">
                  <a:extLst>
                    <a:ext uri="{FF2B5EF4-FFF2-40B4-BE49-F238E27FC236}">
                      <a16:creationId xmlns:a16="http://schemas.microsoft.com/office/drawing/2014/main" id="{012D88DA-5995-1B76-B984-EE906D3E99A1}"/>
                    </a:ext>
                  </a:extLst>
                </p:cNvPr>
                <p:cNvSpPr txBox="1">
                  <a:spLocks noRot="1" noChangeAspect="1" noMove="1" noResize="1" noEditPoints="1" noAdjustHandles="1" noChangeArrowheads="1" noChangeShapeType="1" noTextEdit="1"/>
                </p:cNvSpPr>
                <p:nvPr/>
              </p:nvSpPr>
              <p:spPr>
                <a:xfrm>
                  <a:off x="9385979" y="4740540"/>
                  <a:ext cx="47314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728E7AB-58CA-B48D-374C-E56848F110BF}"/>
                    </a:ext>
                  </a:extLst>
                </p:cNvPr>
                <p:cNvSpPr txBox="1"/>
                <p:nvPr/>
              </p:nvSpPr>
              <p:spPr>
                <a:xfrm>
                  <a:off x="11129957" y="4129394"/>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17" name="TextBox 16">
                  <a:extLst>
                    <a:ext uri="{FF2B5EF4-FFF2-40B4-BE49-F238E27FC236}">
                      <a16:creationId xmlns:a16="http://schemas.microsoft.com/office/drawing/2014/main" id="{E728E7AB-58CA-B48D-374C-E56848F110BF}"/>
                    </a:ext>
                  </a:extLst>
                </p:cNvPr>
                <p:cNvSpPr txBox="1">
                  <a:spLocks noRot="1" noChangeAspect="1" noMove="1" noResize="1" noEditPoints="1" noAdjustHandles="1" noChangeArrowheads="1" noChangeShapeType="1" noTextEdit="1"/>
                </p:cNvSpPr>
                <p:nvPr/>
              </p:nvSpPr>
              <p:spPr>
                <a:xfrm>
                  <a:off x="11129957" y="4129394"/>
                  <a:ext cx="473142" cy="369332"/>
                </a:xfrm>
                <a:prstGeom prst="rect">
                  <a:avLst/>
                </a:prstGeom>
                <a:blipFill>
                  <a:blip r:embed="rId7"/>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CDC78E7F-2889-BBBB-6594-F5F76AAED494}"/>
                </a:ext>
              </a:extLst>
            </p:cNvPr>
            <p:cNvSpPr txBox="1"/>
            <p:nvPr/>
          </p:nvSpPr>
          <p:spPr>
            <a:xfrm>
              <a:off x="9926030" y="4639962"/>
              <a:ext cx="467820" cy="369332"/>
            </a:xfrm>
            <a:prstGeom prst="rect">
              <a:avLst/>
            </a:prstGeom>
            <a:noFill/>
          </p:spPr>
          <p:txBody>
            <a:bodyPr wrap="square" rtlCol="0">
              <a:spAutoFit/>
            </a:bodyPr>
            <a:lstStyle/>
            <a:p>
              <a:r>
                <a:rPr lang="en-US" b="1" dirty="0">
                  <a:solidFill>
                    <a:schemeClr val="accent6"/>
                  </a:solidFill>
                </a:rPr>
                <a:t>.5</a:t>
              </a:r>
            </a:p>
          </p:txBody>
        </p:sp>
        <p:sp>
          <p:nvSpPr>
            <p:cNvPr id="19" name="TextBox 18">
              <a:extLst>
                <a:ext uri="{FF2B5EF4-FFF2-40B4-BE49-F238E27FC236}">
                  <a16:creationId xmlns:a16="http://schemas.microsoft.com/office/drawing/2014/main" id="{909FE6A3-F9D3-8826-20CC-1D085636F0C8}"/>
                </a:ext>
              </a:extLst>
            </p:cNvPr>
            <p:cNvSpPr txBox="1"/>
            <p:nvPr/>
          </p:nvSpPr>
          <p:spPr>
            <a:xfrm>
              <a:off x="10592557" y="3967290"/>
              <a:ext cx="467819" cy="369332"/>
            </a:xfrm>
            <a:prstGeom prst="rect">
              <a:avLst/>
            </a:prstGeom>
            <a:noFill/>
          </p:spPr>
          <p:txBody>
            <a:bodyPr wrap="square" rtlCol="0">
              <a:spAutoFit/>
            </a:bodyPr>
            <a:lstStyle/>
            <a:p>
              <a:r>
                <a:rPr lang="en-US" b="1" dirty="0">
                  <a:solidFill>
                    <a:schemeClr val="accent6"/>
                  </a:solidFill>
                </a:rPr>
                <a:t>.5</a:t>
              </a:r>
            </a:p>
          </p:txBody>
        </p:sp>
        <p:sp>
          <p:nvSpPr>
            <p:cNvPr id="21" name="TextBox 20">
              <a:extLst>
                <a:ext uri="{FF2B5EF4-FFF2-40B4-BE49-F238E27FC236}">
                  <a16:creationId xmlns:a16="http://schemas.microsoft.com/office/drawing/2014/main" id="{D859986F-56F6-E7AA-6121-DC6CA479BD2B}"/>
                </a:ext>
              </a:extLst>
            </p:cNvPr>
            <p:cNvSpPr txBox="1"/>
            <p:nvPr/>
          </p:nvSpPr>
          <p:spPr>
            <a:xfrm>
              <a:off x="11064140" y="3882962"/>
              <a:ext cx="530431" cy="369332"/>
            </a:xfrm>
            <a:prstGeom prst="rect">
              <a:avLst/>
            </a:prstGeom>
            <a:noFill/>
          </p:spPr>
          <p:txBody>
            <a:bodyPr wrap="square" rtlCol="0">
              <a:spAutoFit/>
            </a:bodyPr>
            <a:lstStyle/>
            <a:p>
              <a:r>
                <a:rPr lang="en-US" b="1" dirty="0">
                  <a:solidFill>
                    <a:schemeClr val="accent2"/>
                  </a:solidFill>
                </a:rPr>
                <a:t>10</a:t>
              </a:r>
            </a:p>
          </p:txBody>
        </p:sp>
        <p:sp>
          <p:nvSpPr>
            <p:cNvPr id="22" name="TextBox 21">
              <a:extLst>
                <a:ext uri="{FF2B5EF4-FFF2-40B4-BE49-F238E27FC236}">
                  <a16:creationId xmlns:a16="http://schemas.microsoft.com/office/drawing/2014/main" id="{6823E923-B199-DF64-97DF-082F2057A1BD}"/>
                </a:ext>
              </a:extLst>
            </p:cNvPr>
            <p:cNvSpPr txBox="1"/>
            <p:nvPr/>
          </p:nvSpPr>
          <p:spPr>
            <a:xfrm>
              <a:off x="9412654" y="4432827"/>
              <a:ext cx="530431" cy="369332"/>
            </a:xfrm>
            <a:prstGeom prst="rect">
              <a:avLst/>
            </a:prstGeom>
            <a:noFill/>
          </p:spPr>
          <p:txBody>
            <a:bodyPr wrap="square" rtlCol="0">
              <a:spAutoFit/>
            </a:bodyPr>
            <a:lstStyle/>
            <a:p>
              <a:r>
                <a:rPr lang="en-US" b="1" dirty="0">
                  <a:solidFill>
                    <a:schemeClr val="accent2"/>
                  </a:solidFill>
                </a:rPr>
                <a:t>-5</a:t>
              </a:r>
            </a:p>
          </p:txBody>
        </p:sp>
        <p:sp>
          <p:nvSpPr>
            <p:cNvPr id="27" name="Rectangle 26">
              <a:extLst>
                <a:ext uri="{FF2B5EF4-FFF2-40B4-BE49-F238E27FC236}">
                  <a16:creationId xmlns:a16="http://schemas.microsoft.com/office/drawing/2014/main" id="{74AD7A46-8B47-78C5-7ECE-F861E2C51351}"/>
                </a:ext>
              </a:extLst>
            </p:cNvPr>
            <p:cNvSpPr/>
            <p:nvPr/>
          </p:nvSpPr>
          <p:spPr>
            <a:xfrm>
              <a:off x="8077200" y="1981200"/>
              <a:ext cx="3567272" cy="33528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9E20AE2-EFFA-EC59-3D4F-453682841FAE}"/>
                    </a:ext>
                  </a:extLst>
                </p:cNvPr>
                <p:cNvSpPr/>
                <p:nvPr/>
              </p:nvSpPr>
              <p:spPr>
                <a:xfrm>
                  <a:off x="8372961" y="2176159"/>
                  <a:ext cx="381000" cy="40716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m:oMathPara>
                  </a14:m>
                  <a:endParaRPr lang="en-US" dirty="0"/>
                </a:p>
              </p:txBody>
            </p:sp>
          </mc:Choice>
          <mc:Fallback xmlns="">
            <p:sp>
              <p:nvSpPr>
                <p:cNvPr id="29" name="Rectangle 28">
                  <a:extLst>
                    <a:ext uri="{FF2B5EF4-FFF2-40B4-BE49-F238E27FC236}">
                      <a16:creationId xmlns:a16="http://schemas.microsoft.com/office/drawing/2014/main" id="{C9E20AE2-EFFA-EC59-3D4F-453682841FAE}"/>
                    </a:ext>
                  </a:extLst>
                </p:cNvPr>
                <p:cNvSpPr>
                  <a:spLocks noRot="1" noChangeAspect="1" noMove="1" noResize="1" noEditPoints="1" noAdjustHandles="1" noChangeArrowheads="1" noChangeShapeType="1" noTextEdit="1"/>
                </p:cNvSpPr>
                <p:nvPr/>
              </p:nvSpPr>
              <p:spPr>
                <a:xfrm>
                  <a:off x="8372961" y="2176159"/>
                  <a:ext cx="381000" cy="40716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B227280B-7A14-34FC-DE19-46AE3E0DB01D}"/>
                    </a:ext>
                  </a:extLst>
                </p:cNvPr>
                <p:cNvSpPr/>
                <p:nvPr/>
              </p:nvSpPr>
              <p:spPr>
                <a:xfrm>
                  <a:off x="9459323" y="2189535"/>
                  <a:ext cx="381000" cy="40716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m:oMathPara>
                  </a14:m>
                  <a:endParaRPr lang="en-US" dirty="0"/>
                </a:p>
              </p:txBody>
            </p:sp>
          </mc:Choice>
          <mc:Fallback xmlns="">
            <p:sp>
              <p:nvSpPr>
                <p:cNvPr id="30" name="Rectangle 29">
                  <a:extLst>
                    <a:ext uri="{FF2B5EF4-FFF2-40B4-BE49-F238E27FC236}">
                      <a16:creationId xmlns:a16="http://schemas.microsoft.com/office/drawing/2014/main" id="{B227280B-7A14-34FC-DE19-46AE3E0DB01D}"/>
                    </a:ext>
                  </a:extLst>
                </p:cNvPr>
                <p:cNvSpPr>
                  <a:spLocks noRot="1" noChangeAspect="1" noMove="1" noResize="1" noEditPoints="1" noAdjustHandles="1" noChangeArrowheads="1" noChangeShapeType="1" noTextEdit="1"/>
                </p:cNvSpPr>
                <p:nvPr/>
              </p:nvSpPr>
              <p:spPr>
                <a:xfrm>
                  <a:off x="9459323" y="2189535"/>
                  <a:ext cx="381000" cy="40716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B6A868F-B491-23FB-7213-3624FBEB57BD}"/>
                    </a:ext>
                  </a:extLst>
                </p:cNvPr>
                <p:cNvSpPr/>
                <p:nvPr/>
              </p:nvSpPr>
              <p:spPr>
                <a:xfrm>
                  <a:off x="10564223" y="2179149"/>
                  <a:ext cx="381000" cy="40716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𝑜</m:t>
                            </m:r>
                          </m:e>
                          <m:sub>
                            <m:r>
                              <a:rPr lang="en-US" b="0" i="1" smtClean="0">
                                <a:latin typeface="Cambria Math" panose="02040503050406030204" pitchFamily="18" charset="0"/>
                              </a:rPr>
                              <m:t>3</m:t>
                            </m:r>
                          </m:sub>
                        </m:sSub>
                      </m:oMath>
                    </m:oMathPara>
                  </a14:m>
                  <a:endParaRPr lang="en-US" dirty="0"/>
                </a:p>
              </p:txBody>
            </p:sp>
          </mc:Choice>
          <mc:Fallback xmlns="">
            <p:sp>
              <p:nvSpPr>
                <p:cNvPr id="32" name="Rectangle 31">
                  <a:extLst>
                    <a:ext uri="{FF2B5EF4-FFF2-40B4-BE49-F238E27FC236}">
                      <a16:creationId xmlns:a16="http://schemas.microsoft.com/office/drawing/2014/main" id="{BB6A868F-B491-23FB-7213-3624FBEB57BD}"/>
                    </a:ext>
                  </a:extLst>
                </p:cNvPr>
                <p:cNvSpPr>
                  <a:spLocks noRot="1" noChangeAspect="1" noMove="1" noResize="1" noEditPoints="1" noAdjustHandles="1" noChangeArrowheads="1" noChangeShapeType="1" noTextEdit="1"/>
                </p:cNvSpPr>
                <p:nvPr/>
              </p:nvSpPr>
              <p:spPr>
                <a:xfrm>
                  <a:off x="10564223" y="2179149"/>
                  <a:ext cx="381000" cy="407160"/>
                </a:xfrm>
                <a:prstGeom prst="rect">
                  <a:avLst/>
                </a:prstGeom>
                <a:blipFill>
                  <a:blip r:embed="rId10"/>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A0987E71-283E-B26A-FB0A-73ACCEBF4E2C}"/>
                </a:ext>
              </a:extLst>
            </p:cNvPr>
            <p:cNvCxnSpPr>
              <a:stCxn id="5" idx="0"/>
              <a:endCxn id="29" idx="2"/>
            </p:cNvCxnSpPr>
            <p:nvPr/>
          </p:nvCxnSpPr>
          <p:spPr>
            <a:xfrm flipH="1" flipV="1">
              <a:off x="8563461" y="2583319"/>
              <a:ext cx="21767" cy="15591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5" name="Straight Arrow Connector 34">
              <a:extLst>
                <a:ext uri="{FF2B5EF4-FFF2-40B4-BE49-F238E27FC236}">
                  <a16:creationId xmlns:a16="http://schemas.microsoft.com/office/drawing/2014/main" id="{E9D073A8-9796-6097-1EAA-132BE7A115E5}"/>
                </a:ext>
              </a:extLst>
            </p:cNvPr>
            <p:cNvCxnSpPr>
              <a:cxnSpLocks/>
              <a:stCxn id="5" idx="0"/>
              <a:endCxn id="30" idx="2"/>
            </p:cNvCxnSpPr>
            <p:nvPr/>
          </p:nvCxnSpPr>
          <p:spPr>
            <a:xfrm flipV="1">
              <a:off x="8585228" y="2596695"/>
              <a:ext cx="1064595" cy="154574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8" name="Straight Arrow Connector 37">
              <a:extLst>
                <a:ext uri="{FF2B5EF4-FFF2-40B4-BE49-F238E27FC236}">
                  <a16:creationId xmlns:a16="http://schemas.microsoft.com/office/drawing/2014/main" id="{2FC6168A-8D68-EE87-F04E-32E9FC05F984}"/>
                </a:ext>
              </a:extLst>
            </p:cNvPr>
            <p:cNvCxnSpPr>
              <a:cxnSpLocks/>
              <a:stCxn id="5" idx="0"/>
              <a:endCxn id="32" idx="2"/>
            </p:cNvCxnSpPr>
            <p:nvPr/>
          </p:nvCxnSpPr>
          <p:spPr>
            <a:xfrm flipV="1">
              <a:off x="8585228" y="2586309"/>
              <a:ext cx="2169495" cy="155612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1" name="Straight Arrow Connector 40">
              <a:extLst>
                <a:ext uri="{FF2B5EF4-FFF2-40B4-BE49-F238E27FC236}">
                  <a16:creationId xmlns:a16="http://schemas.microsoft.com/office/drawing/2014/main" id="{62F1F702-3797-15F5-AD76-200AF553C90C}"/>
                </a:ext>
              </a:extLst>
            </p:cNvPr>
            <p:cNvCxnSpPr>
              <a:cxnSpLocks/>
              <a:stCxn id="6" idx="0"/>
              <a:endCxn id="29" idx="2"/>
            </p:cNvCxnSpPr>
            <p:nvPr/>
          </p:nvCxnSpPr>
          <p:spPr>
            <a:xfrm flipH="1" flipV="1">
              <a:off x="8563461" y="2583319"/>
              <a:ext cx="1926767" cy="154850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3" name="Straight Arrow Connector 42">
              <a:extLst>
                <a:ext uri="{FF2B5EF4-FFF2-40B4-BE49-F238E27FC236}">
                  <a16:creationId xmlns:a16="http://schemas.microsoft.com/office/drawing/2014/main" id="{FE91B075-2E51-1932-32F7-8C5290E80E9A}"/>
                </a:ext>
              </a:extLst>
            </p:cNvPr>
            <p:cNvCxnSpPr>
              <a:cxnSpLocks/>
              <a:stCxn id="6" idx="0"/>
              <a:endCxn id="32" idx="2"/>
            </p:cNvCxnSpPr>
            <p:nvPr/>
          </p:nvCxnSpPr>
          <p:spPr>
            <a:xfrm flipV="1">
              <a:off x="10490228" y="2586309"/>
              <a:ext cx="264495" cy="154551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5" name="Straight Arrow Connector 44">
              <a:extLst>
                <a:ext uri="{FF2B5EF4-FFF2-40B4-BE49-F238E27FC236}">
                  <a16:creationId xmlns:a16="http://schemas.microsoft.com/office/drawing/2014/main" id="{B79B15C1-7939-FA8C-5783-24E157CDAEE8}"/>
                </a:ext>
              </a:extLst>
            </p:cNvPr>
            <p:cNvCxnSpPr>
              <a:cxnSpLocks/>
              <a:stCxn id="6" idx="0"/>
              <a:endCxn id="30" idx="2"/>
            </p:cNvCxnSpPr>
            <p:nvPr/>
          </p:nvCxnSpPr>
          <p:spPr>
            <a:xfrm flipH="1" flipV="1">
              <a:off x="9649823" y="2596695"/>
              <a:ext cx="840405" cy="153513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DEF8DC2-D3F5-A6E5-4D02-E2399332B216}"/>
                    </a:ext>
                  </a:extLst>
                </p:cNvPr>
                <p:cNvSpPr txBox="1"/>
                <p:nvPr/>
              </p:nvSpPr>
              <p:spPr>
                <a:xfrm>
                  <a:off x="10560955" y="2780495"/>
                  <a:ext cx="1113900" cy="738664"/>
                </a:xfrm>
                <a:prstGeom prst="rect">
                  <a:avLst/>
                </a:prstGeom>
                <a:noFill/>
              </p:spPr>
              <p:txBody>
                <a:bodyPr wrap="square" rtlCol="0">
                  <a:spAutoFit/>
                </a:bodyPr>
                <a:lstStyle/>
                <a:p>
                  <a:pPr algn="ctr"/>
                  <a:r>
                    <a:rPr lang="en-US" sz="1400" dirty="0">
                      <a:solidFill>
                        <a:schemeClr val="accent5"/>
                      </a:solidFill>
                    </a:rPr>
                    <a:t>+ Sensor model: </a:t>
                  </a:r>
                  <a14:m>
                    <m:oMath xmlns:m="http://schemas.openxmlformats.org/officeDocument/2006/math">
                      <m:r>
                        <a:rPr lang="en-US" sz="1400" i="1" dirty="0" smtClean="0">
                          <a:solidFill>
                            <a:schemeClr val="accent5"/>
                          </a:solidFill>
                          <a:latin typeface="Cambria Math" panose="02040503050406030204" pitchFamily="18" charset="0"/>
                        </a:rPr>
                        <m:t>𝑃</m:t>
                      </m:r>
                      <m:d>
                        <m:dPr>
                          <m:endChr m:val="|"/>
                          <m:ctrlPr>
                            <a:rPr lang="en-US" sz="1400" i="1" dirty="0" smtClean="0">
                              <a:solidFill>
                                <a:schemeClr val="accent5"/>
                              </a:solidFill>
                              <a:latin typeface="Cambria Math" panose="02040503050406030204" pitchFamily="18" charset="0"/>
                            </a:rPr>
                          </m:ctrlPr>
                        </m:dPr>
                        <m:e>
                          <m:r>
                            <a:rPr lang="en-US" sz="1400" i="1" dirty="0" err="1" smtClean="0">
                              <a:solidFill>
                                <a:schemeClr val="accent5"/>
                              </a:solidFill>
                              <a:latin typeface="Cambria Math" panose="02040503050406030204" pitchFamily="18" charset="0"/>
                            </a:rPr>
                            <m:t>𝑜</m:t>
                          </m:r>
                        </m:e>
                      </m:d>
                      <m:r>
                        <a:rPr lang="en-US" sz="1400" i="1" dirty="0" err="1" smtClean="0">
                          <a:solidFill>
                            <a:schemeClr val="accent5"/>
                          </a:solidFill>
                          <a:latin typeface="Cambria Math" panose="02040503050406030204" pitchFamily="18" charset="0"/>
                        </a:rPr>
                        <m:t>𝑠</m:t>
                      </m:r>
                      <m:r>
                        <a:rPr lang="en-US" sz="1400" i="1" dirty="0" smtClean="0">
                          <a:solidFill>
                            <a:schemeClr val="accent5"/>
                          </a:solidFill>
                          <a:latin typeface="Cambria Math" panose="02040503050406030204" pitchFamily="18" charset="0"/>
                        </a:rPr>
                        <m:t>)</m:t>
                      </m:r>
                    </m:oMath>
                  </a14:m>
                  <a:endParaRPr lang="en-US" sz="1400" dirty="0">
                    <a:solidFill>
                      <a:schemeClr val="accent5"/>
                    </a:solidFill>
                  </a:endParaRPr>
                </a:p>
              </p:txBody>
            </p:sp>
          </mc:Choice>
          <mc:Fallback xmlns="">
            <p:sp>
              <p:nvSpPr>
                <p:cNvPr id="57" name="TextBox 56">
                  <a:extLst>
                    <a:ext uri="{FF2B5EF4-FFF2-40B4-BE49-F238E27FC236}">
                      <a16:creationId xmlns:a16="http://schemas.microsoft.com/office/drawing/2014/main" id="{7DEF8DC2-D3F5-A6E5-4D02-E2399332B216}"/>
                    </a:ext>
                  </a:extLst>
                </p:cNvPr>
                <p:cNvSpPr txBox="1">
                  <a:spLocks noRot="1" noChangeAspect="1" noMove="1" noResize="1" noEditPoints="1" noAdjustHandles="1" noChangeArrowheads="1" noChangeShapeType="1" noTextEdit="1"/>
                </p:cNvSpPr>
                <p:nvPr/>
              </p:nvSpPr>
              <p:spPr>
                <a:xfrm>
                  <a:off x="10560955" y="2780495"/>
                  <a:ext cx="1113900" cy="738664"/>
                </a:xfrm>
                <a:prstGeom prst="rect">
                  <a:avLst/>
                </a:prstGeom>
                <a:blipFill>
                  <a:blip r:embed="rId11"/>
                  <a:stretch>
                    <a:fillRect t="-1653" b="-2479"/>
                  </a:stretch>
                </a:blipFill>
              </p:spPr>
              <p:txBody>
                <a:bodyPr/>
                <a:lstStyle/>
                <a:p>
                  <a:r>
                    <a:rPr lang="en-US">
                      <a:noFill/>
                    </a:rPr>
                    <a:t> </a:t>
                  </a:r>
                </a:p>
              </p:txBody>
            </p:sp>
          </mc:Fallback>
        </mc:AlternateContent>
      </p:grpSp>
      <p:sp>
        <p:nvSpPr>
          <p:cNvPr id="2" name="Speech Bubble: Rectangle with Corners Rounded 1">
            <a:extLst>
              <a:ext uri="{FF2B5EF4-FFF2-40B4-BE49-F238E27FC236}">
                <a16:creationId xmlns:a16="http://schemas.microsoft.com/office/drawing/2014/main" id="{DEC9BFB8-A0C9-D841-78ED-4A8EAD8716FF}"/>
              </a:ext>
            </a:extLst>
          </p:cNvPr>
          <p:cNvSpPr/>
          <p:nvPr/>
        </p:nvSpPr>
        <p:spPr>
          <a:xfrm>
            <a:off x="8194699" y="5413021"/>
            <a:ext cx="3628472" cy="759072"/>
          </a:xfrm>
          <a:prstGeom prst="wedgeRoundRectCallout">
            <a:avLst>
              <a:gd name="adj1" fmla="val -32377"/>
              <a:gd name="adj2" fmla="val -176928"/>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400" dirty="0"/>
              <a:t>The agent knows the transition model and the sensor model, but is cannot observe what stat it the environment is in.</a:t>
            </a:r>
          </a:p>
        </p:txBody>
      </p:sp>
    </p:spTree>
    <p:extLst>
      <p:ext uri="{BB962C8B-B14F-4D97-AF65-F5344CB8AC3E}">
        <p14:creationId xmlns:p14="http://schemas.microsoft.com/office/powerpoint/2010/main" val="2489327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E192FE-AE28-3A6E-6E84-226227C73C13}"/>
              </a:ext>
            </a:extLst>
          </p:cNvPr>
          <p:cNvSpPr>
            <a:spLocks noGrp="1"/>
          </p:cNvSpPr>
          <p:nvPr>
            <p:ph type="title"/>
          </p:nvPr>
        </p:nvSpPr>
        <p:spPr>
          <a:xfrm>
            <a:off x="488752" y="146639"/>
            <a:ext cx="4792635" cy="1811645"/>
          </a:xfrm>
        </p:spPr>
        <p:txBody>
          <a:bodyPr anchor="ctr">
            <a:normAutofit/>
          </a:bodyPr>
          <a:lstStyle/>
          <a:p>
            <a:r>
              <a:rPr lang="en-US" sz="4000" dirty="0"/>
              <a:t>Summary: What You Should Know</a:t>
            </a:r>
          </a:p>
        </p:txBody>
      </p:sp>
      <p:pic>
        <p:nvPicPr>
          <p:cNvPr id="4" name="Picture 3">
            <a:extLst>
              <a:ext uri="{FF2B5EF4-FFF2-40B4-BE49-F238E27FC236}">
                <a16:creationId xmlns:a16="http://schemas.microsoft.com/office/drawing/2014/main" id="{D8C130E4-1333-F05C-2927-81A0A888C4AE}"/>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0" b="-1"/>
          <a:stretch>
            <a:fillRect/>
          </a:stretch>
        </p:blipFill>
        <p:spPr bwMode="auto">
          <a:xfrm>
            <a:off x="2" y="2350746"/>
            <a:ext cx="6096001" cy="41147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7A06D0-C7A7-094A-4B07-AC0436F7C245}"/>
                  </a:ext>
                </a:extLst>
              </p:cNvPr>
              <p:cNvSpPr>
                <a:spLocks noGrp="1"/>
              </p:cNvSpPr>
              <p:nvPr>
                <p:ph idx="1"/>
              </p:nvPr>
            </p:nvSpPr>
            <p:spPr>
              <a:xfrm>
                <a:off x="6803410" y="691912"/>
                <a:ext cx="4585646" cy="5474173"/>
              </a:xfrm>
            </p:spPr>
            <p:txBody>
              <a:bodyPr anchor="ctr">
                <a:normAutofit fontScale="92500" lnSpcReduction="20000"/>
              </a:bodyPr>
              <a:lstStyle/>
              <a:p>
                <a:pPr marL="0" indent="0">
                  <a:buNone/>
                </a:pPr>
                <a:r>
                  <a:rPr lang="en-US" sz="1600" b="1" dirty="0"/>
                  <a:t>Terms</a:t>
                </a:r>
              </a:p>
              <a:p>
                <a:pPr lvl="1"/>
                <a:r>
                  <a:rPr lang="en-US" sz="1600" b="1" dirty="0"/>
                  <a:t>Actions</a:t>
                </a:r>
                <a:r>
                  <a:rPr lang="en-US" sz="1600" dirty="0"/>
                  <a:t> are the agent’s choices</a:t>
                </a:r>
              </a:p>
              <a:p>
                <a:pPr lvl="1"/>
                <a:r>
                  <a:rPr lang="en-US" sz="1600" b="1" dirty="0"/>
                  <a:t>States</a:t>
                </a:r>
                <a:r>
                  <a:rPr lang="en-US" sz="1600" dirty="0"/>
                  <a:t> are the basis for the choices</a:t>
                </a:r>
              </a:p>
              <a:p>
                <a:pPr lvl="1"/>
                <a:r>
                  <a:rPr lang="en-US" sz="1600" b="1" dirty="0"/>
                  <a:t>Reward</a:t>
                </a:r>
                <a:r>
                  <a:rPr lang="en-US" sz="1600" dirty="0"/>
                  <a:t> is used to evaluate choices</a:t>
                </a:r>
              </a:p>
              <a:p>
                <a:pPr lvl="1"/>
                <a:r>
                  <a:rPr lang="en-US" sz="1600" b="1" dirty="0"/>
                  <a:t>Objective</a:t>
                </a:r>
                <a:r>
                  <a:rPr lang="en-US" sz="1600" dirty="0"/>
                  <a:t>: maximize expected return</a:t>
                </a:r>
              </a:p>
              <a:p>
                <a:pPr lvl="1"/>
                <a:r>
                  <a:rPr lang="en-US" sz="1600" b="1" dirty="0"/>
                  <a:t>Policy</a:t>
                </a:r>
                <a:r>
                  <a:rPr lang="en-US" sz="1600" dirty="0"/>
                  <a:t>: a stochastic rule to select actions as a function of the state</a:t>
                </a:r>
              </a:p>
              <a:p>
                <a:pPr lvl="1"/>
                <a:r>
                  <a:rPr lang="en-US" sz="1600" b="1" dirty="0"/>
                  <a:t>Information state </a:t>
                </a:r>
                <a:r>
                  <a:rPr lang="en-US" sz="1600" dirty="0"/>
                  <a:t>= </a:t>
                </a:r>
                <a:r>
                  <a:rPr lang="en-US" sz="1600" b="1" dirty="0"/>
                  <a:t>Markov property </a:t>
                </a:r>
                <a:r>
                  <a:rPr lang="en-US" sz="1600" dirty="0"/>
                  <a:t>for states</a:t>
                </a:r>
              </a:p>
              <a:p>
                <a:pPr marL="457200" lvl="1" indent="0">
                  <a:buNone/>
                </a:pPr>
                <a:endParaRPr lang="en-US" sz="1600" dirty="0"/>
              </a:p>
              <a:p>
                <a:pPr marL="0" indent="0">
                  <a:buNone/>
                </a:pPr>
                <a:r>
                  <a:rPr lang="en-US" sz="1600" b="1" dirty="0"/>
                  <a:t>Backup Diagrams </a:t>
                </a:r>
                <a:r>
                  <a:rPr lang="en-US" sz="1600" dirty="0"/>
                  <a:t>to</a:t>
                </a:r>
                <a:r>
                  <a:rPr lang="en-US" sz="1600" b="1" dirty="0"/>
                  <a:t> </a:t>
                </a:r>
                <a:r>
                  <a:rPr lang="en-US" sz="1600" dirty="0"/>
                  <a:t>represent the calculation of expected values.</a:t>
                </a:r>
                <a:endParaRPr lang="en-US" sz="1600" b="1" dirty="0"/>
              </a:p>
              <a:p>
                <a:pPr marL="0" indent="0">
                  <a:buNone/>
                </a:pPr>
                <a:endParaRPr lang="en-US" sz="1600" b="1" dirty="0"/>
              </a:p>
              <a:p>
                <a:pPr marL="0" indent="0">
                  <a:buNone/>
                </a:pPr>
                <a:r>
                  <a:rPr lang="en-US" sz="1600" b="1" dirty="0"/>
                  <a:t>Bellman optimality Equations </a:t>
                </a:r>
              </a:p>
              <a:p>
                <a:pPr lvl="1"/>
                <a:r>
                  <a:rPr lang="en-US" sz="1600" b="1" dirty="0"/>
                  <a:t>Recursive relationship </a:t>
                </a:r>
                <a:r>
                  <a:rPr lang="en-US" sz="1600" dirty="0"/>
                  <a:t>between state values.</a:t>
                </a:r>
              </a:p>
              <a:p>
                <a:pPr lvl="1"/>
                <a:r>
                  <a:rPr lang="en-US" sz="1600" dirty="0"/>
                  <a:t>MDPs always have an </a:t>
                </a:r>
                <a:r>
                  <a:rPr lang="en-US" sz="1600" b="1" dirty="0"/>
                  <a:t>optimal deterministic policy</a:t>
                </a:r>
                <a:r>
                  <a:rPr lang="en-US" sz="1600" dirty="0"/>
                  <a:t>.</a:t>
                </a:r>
              </a:p>
              <a:p>
                <a:pPr marL="0" indent="0">
                  <a:buNone/>
                </a:pPr>
                <a:endParaRPr lang="en-US" sz="1600" b="1" dirty="0"/>
              </a:p>
              <a:p>
                <a:pPr marL="0" indent="0">
                  <a:buNone/>
                </a:pPr>
                <a:r>
                  <a:rPr lang="en-US" sz="1600" b="1" dirty="0"/>
                  <a:t>Tasks we will talk in the next sessions:</a:t>
                </a:r>
              </a:p>
              <a:p>
                <a:pPr lvl="1"/>
                <a:r>
                  <a:rPr lang="en-US" sz="1600" b="1" dirty="0"/>
                  <a:t>Policy evaluation </a:t>
                </a:r>
                <a:r>
                  <a:rPr lang="en-US" sz="1600" dirty="0"/>
                  <a:t>(prediction): estimate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a:latin typeface="Cambria Math" panose="02040503050406030204" pitchFamily="18" charset="0"/>
                          </a:rPr>
                          <m:t>𝜋</m:t>
                        </m:r>
                      </m:sub>
                    </m:sSub>
                  </m:oMath>
                </a14:m>
                <a:r>
                  <a:rPr lang="en-US" sz="1600" dirty="0"/>
                  <a:t> or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𝑞</m:t>
                        </m:r>
                      </m:e>
                      <m:sub>
                        <m:r>
                          <a:rPr lang="en-US" sz="1600" b="0" i="1">
                            <a:latin typeface="Cambria Math" panose="02040503050406030204" pitchFamily="18" charset="0"/>
                          </a:rPr>
                          <m:t>𝜋</m:t>
                        </m:r>
                      </m:sub>
                    </m:sSub>
                  </m:oMath>
                </a14:m>
                <a:r>
                  <a:rPr lang="en-US" sz="1600" dirty="0"/>
                  <a:t> for a given fixed </a:t>
                </a:r>
                <a14:m>
                  <m:oMath xmlns:m="http://schemas.openxmlformats.org/officeDocument/2006/math">
                    <m:r>
                      <m:rPr>
                        <m:sty m:val="p"/>
                      </m:rPr>
                      <a:rPr lang="en-US" sz="1600" b="0" i="1">
                        <a:latin typeface="Cambria Math" panose="02040503050406030204" pitchFamily="18" charset="0"/>
                      </a:rPr>
                      <m:t>π</m:t>
                    </m:r>
                  </m:oMath>
                </a14:m>
                <a:r>
                  <a:rPr lang="en-US" sz="1600" dirty="0"/>
                  <a:t>.</a:t>
                </a:r>
              </a:p>
              <a:p>
                <a:pPr lvl="1"/>
                <a:r>
                  <a:rPr lang="en-US" sz="1600" b="1" dirty="0"/>
                  <a:t>Control</a:t>
                </a:r>
                <a:r>
                  <a:rPr lang="en-US" sz="1600" dirty="0"/>
                  <a:t>: find optimal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𝜋</m:t>
                        </m:r>
                      </m:e>
                      <m:sub>
                        <m:r>
                          <a:rPr lang="en-US" sz="1600" b="0" i="1">
                            <a:latin typeface="Cambria Math" panose="02040503050406030204" pitchFamily="18" charset="0"/>
                          </a:rPr>
                          <m:t>∗</m:t>
                        </m:r>
                      </m:sub>
                    </m:sSub>
                  </m:oMath>
                </a14:m>
                <a:endParaRPr lang="en-US" sz="1600" dirty="0"/>
              </a:p>
            </p:txBody>
          </p:sp>
        </mc:Choice>
        <mc:Fallback xmlns="">
          <p:sp>
            <p:nvSpPr>
              <p:cNvPr id="3" name="Content Placeholder 2">
                <a:extLst>
                  <a:ext uri="{FF2B5EF4-FFF2-40B4-BE49-F238E27FC236}">
                    <a16:creationId xmlns:a16="http://schemas.microsoft.com/office/drawing/2014/main" id="{2F7A06D0-C7A7-094A-4B07-AC0436F7C245}"/>
                  </a:ext>
                </a:extLst>
              </p:cNvPr>
              <p:cNvSpPr>
                <a:spLocks noGrp="1" noRot="1" noChangeAspect="1" noMove="1" noResize="1" noEditPoints="1" noAdjustHandles="1" noChangeArrowheads="1" noChangeShapeType="1" noTextEdit="1"/>
              </p:cNvSpPr>
              <p:nvPr>
                <p:ph idx="1"/>
              </p:nvPr>
            </p:nvSpPr>
            <p:spPr>
              <a:xfrm>
                <a:off x="6803410" y="691912"/>
                <a:ext cx="4585646" cy="5474173"/>
              </a:xfrm>
              <a:blipFill>
                <a:blip r:embed="rId3"/>
                <a:stretch>
                  <a:fillRect l="-532" r="-1463"/>
                </a:stretch>
              </a:blipFill>
            </p:spPr>
            <p:txBody>
              <a:bodyPr/>
              <a:lstStyle/>
              <a:p>
                <a:r>
                  <a:rPr lang="en-US">
                    <a:noFill/>
                  </a:rPr>
                  <a:t> </a:t>
                </a:r>
              </a:p>
            </p:txBody>
          </p:sp>
        </mc:Fallback>
      </mc:AlternateContent>
    </p:spTree>
    <p:extLst>
      <p:ext uri="{BB962C8B-B14F-4D97-AF65-F5344CB8AC3E}">
        <p14:creationId xmlns:p14="http://schemas.microsoft.com/office/powerpoint/2010/main" val="380807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0D45F-A5EC-D877-24F6-1CDF06A0D7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016FAC-FF7F-DAF5-EA55-47913C7B91B7}"/>
              </a:ext>
            </a:extLst>
          </p:cNvPr>
          <p:cNvSpPr>
            <a:spLocks noGrp="1"/>
          </p:cNvSpPr>
          <p:nvPr>
            <p:ph type="title"/>
          </p:nvPr>
        </p:nvSpPr>
        <p:spPr/>
        <p:txBody>
          <a:bodyPr/>
          <a:lstStyle/>
          <a:p>
            <a:r>
              <a:rPr lang="en-US" dirty="0"/>
              <a:t>Finite Markov Decision Processes</a:t>
            </a:r>
          </a:p>
        </p:txBody>
      </p:sp>
      <p:sp>
        <p:nvSpPr>
          <p:cNvPr id="5" name="Text Placeholder 4">
            <a:extLst>
              <a:ext uri="{FF2B5EF4-FFF2-40B4-BE49-F238E27FC236}">
                <a16:creationId xmlns:a16="http://schemas.microsoft.com/office/drawing/2014/main" id="{C2A80DD8-FC4C-BA18-445E-E8AF88079517}"/>
              </a:ext>
            </a:extLst>
          </p:cNvPr>
          <p:cNvSpPr>
            <a:spLocks noGrp="1"/>
          </p:cNvSpPr>
          <p:nvPr>
            <p:ph type="body" idx="1"/>
          </p:nvPr>
        </p:nvSpPr>
        <p:spPr/>
        <p:txBody>
          <a:bodyPr/>
          <a:lstStyle/>
          <a:p>
            <a:r>
              <a:rPr lang="en-US" dirty="0"/>
              <a:t>The foundation of RL</a:t>
            </a:r>
          </a:p>
        </p:txBody>
      </p:sp>
    </p:spTree>
    <p:extLst>
      <p:ext uri="{BB962C8B-B14F-4D97-AF65-F5344CB8AC3E}">
        <p14:creationId xmlns:p14="http://schemas.microsoft.com/office/powerpoint/2010/main" val="3994199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E117-B0FF-607A-0862-C421EADD0E04}"/>
              </a:ext>
            </a:extLst>
          </p:cNvPr>
          <p:cNvSpPr>
            <a:spLocks noGrp="1"/>
          </p:cNvSpPr>
          <p:nvPr>
            <p:ph type="title"/>
          </p:nvPr>
        </p:nvSpPr>
        <p:spPr/>
        <p:txBody>
          <a:bodyPr/>
          <a:lstStyle/>
          <a:p>
            <a:r>
              <a:rPr lang="en-US" dirty="0"/>
              <a:t>The Agent–Environment Interface</a:t>
            </a:r>
          </a:p>
        </p:txBody>
      </p:sp>
      <p:pic>
        <p:nvPicPr>
          <p:cNvPr id="5" name="Content Placeholder 4">
            <a:extLst>
              <a:ext uri="{FF2B5EF4-FFF2-40B4-BE49-F238E27FC236}">
                <a16:creationId xmlns:a16="http://schemas.microsoft.com/office/drawing/2014/main" id="{C48F0FB8-B5FA-9473-2D66-BFE57DC88A84}"/>
              </a:ext>
            </a:extLst>
          </p:cNvPr>
          <p:cNvPicPr>
            <a:picLocks noGrp="1" noChangeAspect="1"/>
          </p:cNvPicPr>
          <p:nvPr>
            <p:ph idx="1"/>
          </p:nvPr>
        </p:nvPicPr>
        <p:blipFill>
          <a:blip r:embed="rId2"/>
          <a:stretch>
            <a:fillRect/>
          </a:stretch>
        </p:blipFill>
        <p:spPr>
          <a:xfrm>
            <a:off x="4962889" y="1082666"/>
            <a:ext cx="7056983" cy="234633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01D76A-A954-6D50-D235-D0B41CFF50CB}"/>
                  </a:ext>
                </a:extLst>
              </p:cNvPr>
              <p:cNvSpPr txBox="1"/>
              <p:nvPr/>
            </p:nvSpPr>
            <p:spPr>
              <a:xfrm>
                <a:off x="965151" y="3970906"/>
                <a:ext cx="10261697" cy="2308324"/>
              </a:xfrm>
              <a:prstGeom prst="rect">
                <a:avLst/>
              </a:prstGeom>
              <a:noFill/>
            </p:spPr>
            <p:txBody>
              <a:bodyPr wrap="square">
                <a:spAutoFit/>
              </a:bodyPr>
              <a:lstStyle/>
              <a:p>
                <a:pPr algn="l"/>
                <a:r>
                  <a:rPr lang="en-US" sz="1600" dirty="0"/>
                  <a:t>We consider </a:t>
                </a:r>
                <a:r>
                  <a:rPr lang="en-US" sz="1600" b="1" dirty="0"/>
                  <a:t>discrete-time MDPs </a:t>
                </a:r>
                <a:r>
                  <a:rPr lang="en-US" sz="1600" dirty="0"/>
                  <a:t>where the  </a:t>
                </a:r>
                <a:r>
                  <a:rPr lang="en-US" sz="1600" b="1" dirty="0"/>
                  <a:t>interaction</a:t>
                </a:r>
                <a:r>
                  <a:rPr lang="en-US" sz="1600" dirty="0"/>
                  <a:t> is a sequence of discrete time steps, </a:t>
                </a:r>
                <a14:m>
                  <m:oMath xmlns:m="http://schemas.openxmlformats.org/officeDocument/2006/math">
                    <m:r>
                      <a:rPr lang="en-US" sz="1600" i="1" dirty="0" smtClean="0">
                        <a:latin typeface="Cambria Math" panose="02040503050406030204" pitchFamily="18" charset="0"/>
                      </a:rPr>
                      <m:t>𝑡</m:t>
                    </m:r>
                    <m:r>
                      <a:rPr lang="en-US" sz="1600" i="1" dirty="0" smtClean="0">
                        <a:latin typeface="Cambria Math" panose="02040503050406030204" pitchFamily="18" charset="0"/>
                      </a:rPr>
                      <m:t> = 0, 1, 2, 3, . . .</m:t>
                    </m:r>
                  </m:oMath>
                </a14:m>
                <a:endParaRPr lang="en-US" sz="1600" dirty="0"/>
              </a:p>
              <a:p>
                <a:pPr marL="171450" indent="-171450" algn="l">
                  <a:buFont typeface="Arial" panose="020B0604020202020204" pitchFamily="34" charset="0"/>
                  <a:buChar char="•"/>
                </a:pPr>
                <a:r>
                  <a:rPr lang="en-US" sz="1600" dirty="0"/>
                  <a:t> At each time step </a:t>
                </a:r>
                <a14:m>
                  <m:oMath xmlns:m="http://schemas.openxmlformats.org/officeDocument/2006/math">
                    <m:r>
                      <a:rPr lang="en-US" sz="1600" i="1" dirty="0" smtClean="0">
                        <a:latin typeface="Cambria Math" panose="02040503050406030204" pitchFamily="18" charset="0"/>
                      </a:rPr>
                      <m:t>𝑡</m:t>
                    </m:r>
                  </m:oMath>
                </a14:m>
                <a:r>
                  <a:rPr lang="en-US" sz="1600" dirty="0"/>
                  <a:t>: </a:t>
                </a:r>
              </a:p>
              <a:p>
                <a:pPr marL="800100" lvl="1" indent="-342900">
                  <a:buFont typeface="+mj-lt"/>
                  <a:buAutoNum type="arabicPeriod"/>
                </a:pPr>
                <a:r>
                  <a:rPr lang="en-US" sz="1600" dirty="0"/>
                  <a:t>Agent receives some representation of the environment’s state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𝑠</m:t>
                        </m:r>
                      </m:e>
                      <m:sub>
                        <m:r>
                          <a:rPr lang="en-US" sz="1600" b="0" i="1" dirty="0" smtClean="0">
                            <a:latin typeface="Cambria Math" panose="02040503050406030204" pitchFamily="18" charset="0"/>
                          </a:rPr>
                          <m:t>𝑡</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𝒮</m:t>
                    </m:r>
                    <m:r>
                      <a:rPr lang="en-US" sz="1600" i="1" dirty="0" smtClean="0">
                        <a:latin typeface="Cambria Math" panose="02040503050406030204" pitchFamily="18" charset="0"/>
                      </a:rPr>
                      <m:t> </m:t>
                    </m:r>
                  </m:oMath>
                </a14:m>
                <a:endParaRPr lang="en-US" sz="1600" dirty="0"/>
              </a:p>
              <a:p>
                <a:pPr marL="800100" lvl="1" indent="-342900">
                  <a:buFont typeface="+mj-lt"/>
                  <a:buAutoNum type="arabicPeriod"/>
                </a:pPr>
                <a:r>
                  <a:rPr lang="en-US" sz="1600" dirty="0"/>
                  <a:t>Agent selects an action,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𝑎</m:t>
                        </m:r>
                      </m:e>
                      <m:sub>
                        <m:r>
                          <a:rPr lang="en-US" sz="1600" b="0" i="1" dirty="0" smtClean="0">
                            <a:latin typeface="Cambria Math" panose="02040503050406030204" pitchFamily="18" charset="0"/>
                          </a:rPr>
                          <m:t>𝑡</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𝒜</m:t>
                    </m:r>
                    <m:r>
                      <a:rPr lang="en-US" sz="1600" b="0" i="1" dirty="0" smtClean="0">
                        <a:latin typeface="Cambria Math" panose="02040503050406030204" pitchFamily="18" charset="0"/>
                        <a:ea typeface="Cambria Math" panose="02040503050406030204" pitchFamily="18" charset="0"/>
                      </a:rPr>
                      <m:t>(</m:t>
                    </m:r>
                    <m:sSub>
                      <m:sSubPr>
                        <m:ctrlPr>
                          <a:rPr lang="en-US" sz="1600" b="0" i="1" dirty="0" smtClean="0">
                            <a:latin typeface="Cambria Math" panose="02040503050406030204" pitchFamily="18" charset="0"/>
                            <a:ea typeface="Cambria Math" panose="02040503050406030204" pitchFamily="18" charset="0"/>
                          </a:rPr>
                        </m:ctrlPr>
                      </m:sSubPr>
                      <m:e>
                        <m:r>
                          <a:rPr lang="en-US" sz="1600" b="0" i="1" dirty="0" smtClean="0">
                            <a:latin typeface="Cambria Math" panose="02040503050406030204" pitchFamily="18" charset="0"/>
                            <a:ea typeface="Cambria Math" panose="02040503050406030204" pitchFamily="18" charset="0"/>
                          </a:rPr>
                          <m:t>𝑠</m:t>
                        </m:r>
                      </m:e>
                      <m:sub>
                        <m:r>
                          <a:rPr lang="en-US" sz="1600" b="0" i="1" dirty="0" smtClean="0">
                            <a:latin typeface="Cambria Math" panose="02040503050406030204" pitchFamily="18" charset="0"/>
                            <a:ea typeface="Cambria Math" panose="02040503050406030204" pitchFamily="18" charset="0"/>
                          </a:rPr>
                          <m:t>𝑡</m:t>
                        </m:r>
                      </m:sub>
                    </m:sSub>
                    <m:r>
                      <a:rPr lang="en-US" sz="1600" b="0" i="1" dirty="0" smtClean="0">
                        <a:latin typeface="Cambria Math" panose="02040503050406030204" pitchFamily="18" charset="0"/>
                        <a:ea typeface="Cambria Math" panose="02040503050406030204" pitchFamily="18" charset="0"/>
                      </a:rPr>
                      <m:t>)</m:t>
                    </m:r>
                  </m:oMath>
                </a14:m>
                <a:endParaRPr lang="en-US" sz="1600" dirty="0"/>
              </a:p>
              <a:p>
                <a:pPr marL="800100" lvl="1" indent="-342900">
                  <a:buFont typeface="+mj-lt"/>
                  <a:buAutoNum type="arabicPeriod"/>
                </a:pPr>
                <a:r>
                  <a:rPr lang="en-US" sz="1600" dirty="0"/>
                  <a:t>One time step later (as a consequence of its action) the agent receives a numerical reward,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𝑟</m:t>
                        </m:r>
                      </m:e>
                      <m:sub>
                        <m:r>
                          <a:rPr lang="en-US" sz="1600" b="0" i="1" dirty="0" smtClean="0">
                            <a:latin typeface="Cambria Math" panose="02040503050406030204" pitchFamily="18" charset="0"/>
                          </a:rPr>
                          <m:t>𝑡</m:t>
                        </m:r>
                        <m:r>
                          <a:rPr lang="en-US" sz="1600" b="0" i="1" dirty="0" smtClean="0">
                            <a:latin typeface="Cambria Math" panose="02040503050406030204" pitchFamily="18" charset="0"/>
                          </a:rPr>
                          <m:t>+1</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ℛ</m:t>
                    </m:r>
                    <m:r>
                      <a:rPr lang="en-US" sz="1600" b="0" i="1" dirty="0" smtClean="0">
                        <a:latin typeface="Cambria Math" panose="02040503050406030204" pitchFamily="18" charset="0"/>
                      </a:rPr>
                      <m:t> </m:t>
                    </m:r>
                  </m:oMath>
                </a14:m>
                <a:r>
                  <a:rPr lang="en-US" sz="1600" dirty="0"/>
                  <a:t>and finds itself in a new state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𝑠</m:t>
                        </m:r>
                      </m:e>
                      <m:sub>
                        <m:r>
                          <a:rPr lang="en-US" sz="1600" b="0" i="1" dirty="0" smtClean="0">
                            <a:latin typeface="Cambria Math" panose="02040503050406030204" pitchFamily="18" charset="0"/>
                          </a:rPr>
                          <m:t>𝑡</m:t>
                        </m:r>
                        <m:r>
                          <a:rPr lang="en-US" sz="1600" b="0" i="1" dirty="0" smtClean="0">
                            <a:latin typeface="Cambria Math" panose="02040503050406030204" pitchFamily="18" charset="0"/>
                          </a:rPr>
                          <m:t>+1</m:t>
                        </m:r>
                      </m:sub>
                    </m:sSub>
                  </m:oMath>
                </a14:m>
                <a:endParaRPr lang="en-US" sz="1600" dirty="0"/>
              </a:p>
              <a:p>
                <a:endParaRPr lang="en-US" sz="1600" dirty="0"/>
              </a:p>
              <a:p>
                <a:r>
                  <a:rPr lang="en-US" sz="1600" dirty="0"/>
                  <a:t>Leads to sequence or trajectory that begins like this:</a:t>
                </a:r>
              </a:p>
              <a:p>
                <a:pPr/>
                <a14:m>
                  <m:oMathPara xmlns:m="http://schemas.openxmlformats.org/officeDocument/2006/math">
                    <m:oMathParaPr>
                      <m:jc m:val="centerGroup"/>
                    </m:oMathParaPr>
                    <m:oMath xmlns:m="http://schemas.openxmlformats.org/officeDocument/2006/math">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𝑆</m:t>
                          </m:r>
                        </m:e>
                        <m:sub>
                          <m:r>
                            <a:rPr lang="en-US" sz="1600" b="0" i="1" dirty="0" smtClean="0">
                              <a:latin typeface="Cambria Math" panose="02040503050406030204" pitchFamily="18" charset="0"/>
                            </a:rPr>
                            <m:t>0</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𝐴</m:t>
                          </m:r>
                        </m:e>
                        <m:sub>
                          <m:r>
                            <a:rPr lang="en-US" sz="1600" b="0" i="1" dirty="0" smtClean="0">
                              <a:latin typeface="Cambria Math" panose="02040503050406030204" pitchFamily="18" charset="0"/>
                            </a:rPr>
                            <m:t>0</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𝑅</m:t>
                          </m:r>
                        </m:e>
                        <m:sub>
                          <m:r>
                            <a:rPr lang="en-US" sz="1600" b="0" i="1" dirty="0" smtClean="0">
                              <a:latin typeface="Cambria Math" panose="02040503050406030204" pitchFamily="18" charset="0"/>
                            </a:rPr>
                            <m:t>1</m:t>
                          </m:r>
                        </m:sub>
                      </m:sSub>
                      <m:r>
                        <a:rPr lang="en-US" sz="1600" i="1" dirty="0" smtClean="0">
                          <a:latin typeface="Cambria Math" panose="02040503050406030204" pitchFamily="18" charset="0"/>
                        </a:rPr>
                        <m:t>, </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𝑆</m:t>
                          </m:r>
                        </m:e>
                        <m:sub>
                          <m:r>
                            <a:rPr lang="en-US" sz="1600" b="0" i="1" dirty="0" smtClean="0">
                              <a:latin typeface="Cambria Math" panose="02040503050406030204" pitchFamily="18" charset="0"/>
                            </a:rPr>
                            <m:t>1</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𝐴</m:t>
                          </m:r>
                        </m:e>
                        <m:sub>
                          <m:r>
                            <a:rPr lang="en-US" sz="1600" b="0" i="1" dirty="0" smtClean="0">
                              <a:latin typeface="Cambria Math" panose="02040503050406030204" pitchFamily="18" charset="0"/>
                            </a:rPr>
                            <m:t>1</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𝑅</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 </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𝑆</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𝐴</m:t>
                          </m:r>
                        </m:e>
                        <m:sub>
                          <m:r>
                            <a:rPr lang="en-US" sz="1600" b="0" i="1" dirty="0" smtClean="0">
                              <a:latin typeface="Cambria Math" panose="02040503050406030204" pitchFamily="18" charset="0"/>
                            </a:rPr>
                            <m:t>2</m:t>
                          </m:r>
                        </m:sub>
                      </m:sSub>
                      <m:r>
                        <a:rPr lang="en-US" sz="1600" i="1" dirty="0" smtClean="0">
                          <a:latin typeface="Cambria Math" panose="02040503050406030204" pitchFamily="18" charset="0"/>
                        </a:rPr>
                        <m:t>,</m:t>
                      </m:r>
                      <m:sSub>
                        <m:sSubPr>
                          <m:ctrlPr>
                            <a:rPr lang="en-US" sz="1600" b="0" i="1" dirty="0" smtClean="0">
                              <a:latin typeface="Cambria Math" panose="02040503050406030204" pitchFamily="18" charset="0"/>
                            </a:rPr>
                          </m:ctrlPr>
                        </m:sSubPr>
                        <m:e>
                          <m:r>
                            <a:rPr lang="en-US" sz="1600" i="1" dirty="0" smtClean="0">
                              <a:latin typeface="Cambria Math" panose="02040503050406030204" pitchFamily="18" charset="0"/>
                            </a:rPr>
                            <m:t>𝑅</m:t>
                          </m:r>
                        </m:e>
                        <m:sub>
                          <m:r>
                            <a:rPr lang="en-US" sz="1600" b="0" i="1" dirty="0" smtClean="0">
                              <a:latin typeface="Cambria Math" panose="02040503050406030204" pitchFamily="18" charset="0"/>
                            </a:rPr>
                            <m:t>3</m:t>
                          </m:r>
                        </m:sub>
                      </m:sSub>
                      <m:r>
                        <a:rPr lang="en-US" sz="1600" i="1" dirty="0" smtClean="0">
                          <a:latin typeface="Cambria Math" panose="02040503050406030204" pitchFamily="18" charset="0"/>
                        </a:rPr>
                        <m:t>, . . . </m:t>
                      </m:r>
                    </m:oMath>
                  </m:oMathPara>
                </a14:m>
                <a:endParaRPr lang="en-US" sz="1600" i="1" dirty="0"/>
              </a:p>
            </p:txBody>
          </p:sp>
        </mc:Choice>
        <mc:Fallback xmlns="">
          <p:sp>
            <p:nvSpPr>
              <p:cNvPr id="7" name="TextBox 6">
                <a:extLst>
                  <a:ext uri="{FF2B5EF4-FFF2-40B4-BE49-F238E27FC236}">
                    <a16:creationId xmlns:a16="http://schemas.microsoft.com/office/drawing/2014/main" id="{3101D76A-A954-6D50-D235-D0B41CFF50CB}"/>
                  </a:ext>
                </a:extLst>
              </p:cNvPr>
              <p:cNvSpPr txBox="1">
                <a:spLocks noRot="1" noChangeAspect="1" noMove="1" noResize="1" noEditPoints="1" noAdjustHandles="1" noChangeArrowheads="1" noChangeShapeType="1" noTextEdit="1"/>
              </p:cNvSpPr>
              <p:nvPr/>
            </p:nvSpPr>
            <p:spPr>
              <a:xfrm>
                <a:off x="965151" y="3970906"/>
                <a:ext cx="10261697" cy="2308324"/>
              </a:xfrm>
              <a:prstGeom prst="rect">
                <a:avLst/>
              </a:prstGeom>
              <a:blipFill>
                <a:blip r:embed="rId3"/>
                <a:stretch>
                  <a:fillRect l="-297" t="-7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35FA07E-AB2F-CDB5-6011-310964B51CC6}"/>
              </a:ext>
            </a:extLst>
          </p:cNvPr>
          <p:cNvSpPr txBox="1"/>
          <p:nvPr/>
        </p:nvSpPr>
        <p:spPr>
          <a:xfrm>
            <a:off x="838200" y="1286231"/>
            <a:ext cx="4343400" cy="2123658"/>
          </a:xfrm>
          <a:prstGeom prst="rect">
            <a:avLst/>
          </a:prstGeom>
          <a:noFill/>
        </p:spPr>
        <p:txBody>
          <a:bodyPr wrap="square">
            <a:spAutoFit/>
          </a:bodyPr>
          <a:lstStyle/>
          <a:p>
            <a:pPr marL="285750" indent="-285750" algn="l">
              <a:buFont typeface="Arial" panose="020B0604020202020204" pitchFamily="34" charset="0"/>
              <a:buChar char="•"/>
            </a:pPr>
            <a:r>
              <a:rPr lang="en-US" sz="1600" b="0" i="0" u="none" strike="noStrike" baseline="0" dirty="0">
                <a:latin typeface="CMR10"/>
              </a:rPr>
              <a:t>Markov decision process (MDP) is a mathematical model </a:t>
            </a:r>
            <a:r>
              <a:rPr lang="en-US" sz="1600" b="1" i="0" u="none" strike="noStrike" baseline="0" dirty="0">
                <a:latin typeface="CMR10"/>
              </a:rPr>
              <a:t>for sequential decision making </a:t>
            </a:r>
            <a:r>
              <a:rPr lang="en-US" sz="1600" b="0" i="0" u="none" strike="noStrike" baseline="0" dirty="0">
                <a:latin typeface="CMR10"/>
              </a:rPr>
              <a:t>when outcomes are uncertain.</a:t>
            </a:r>
          </a:p>
          <a:p>
            <a:pPr marL="285750" indent="-285750">
              <a:buFont typeface="Arial" panose="020B0604020202020204" pitchFamily="34" charset="0"/>
              <a:buChar char="•"/>
            </a:pPr>
            <a:r>
              <a:rPr lang="en-US" sz="1600" dirty="0">
                <a:latin typeface="CMR10"/>
              </a:rPr>
              <a:t>The MDP represents a </a:t>
            </a:r>
            <a:r>
              <a:rPr lang="en-US" sz="1600" b="1" dirty="0"/>
              <a:t>fully observable, stochastic, and known environment.</a:t>
            </a:r>
            <a:endParaRPr lang="en-US" sz="1600" b="0" i="0" u="none" strike="noStrike" baseline="0" dirty="0">
              <a:latin typeface="CMR10"/>
            </a:endParaRPr>
          </a:p>
          <a:p>
            <a:pPr marL="285750" indent="-285750">
              <a:buFont typeface="Arial" panose="020B0604020202020204" pitchFamily="34" charset="0"/>
              <a:buChar char="•"/>
            </a:pPr>
            <a:r>
              <a:rPr lang="en-US" sz="1600" dirty="0">
                <a:latin typeface="CMR10"/>
              </a:rPr>
              <a:t>The goal is specified via rewards.</a:t>
            </a:r>
            <a:endParaRPr lang="en-US" sz="1600" b="0" i="0" u="none" strike="noStrike" baseline="0" dirty="0">
              <a:latin typeface="CMR10"/>
            </a:endParaRPr>
          </a:p>
          <a:p>
            <a:pPr marL="285750" indent="-285750">
              <a:buFont typeface="Arial" panose="020B0604020202020204" pitchFamily="34" charset="0"/>
              <a:buChar char="•"/>
            </a:pPr>
            <a:r>
              <a:rPr lang="en-US" sz="1600" dirty="0">
                <a:latin typeface="CMR10"/>
              </a:rPr>
              <a:t>Actions influence the future rewards by leading to different states.</a:t>
            </a:r>
            <a:endParaRPr lang="en-US" sz="1600" dirty="0"/>
          </a:p>
        </p:txBody>
      </p:sp>
      <p:sp>
        <p:nvSpPr>
          <p:cNvPr id="3" name="TextBox 2">
            <a:extLst>
              <a:ext uri="{FF2B5EF4-FFF2-40B4-BE49-F238E27FC236}">
                <a16:creationId xmlns:a16="http://schemas.microsoft.com/office/drawing/2014/main" id="{F413D19A-9F8A-6171-80BA-6F52FEB9E691}"/>
              </a:ext>
            </a:extLst>
          </p:cNvPr>
          <p:cNvSpPr txBox="1"/>
          <p:nvPr/>
        </p:nvSpPr>
        <p:spPr>
          <a:xfrm>
            <a:off x="8967751" y="2232193"/>
            <a:ext cx="677075"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MDP</a:t>
            </a:r>
          </a:p>
        </p:txBody>
      </p:sp>
      <p:sp>
        <p:nvSpPr>
          <p:cNvPr id="4" name="Speech Bubble: Rectangle with Corners Rounded 3">
            <a:extLst>
              <a:ext uri="{FF2B5EF4-FFF2-40B4-BE49-F238E27FC236}">
                <a16:creationId xmlns:a16="http://schemas.microsoft.com/office/drawing/2014/main" id="{7ACE6498-3C56-AFAA-9075-B2EEB49D2B2B}"/>
              </a:ext>
            </a:extLst>
          </p:cNvPr>
          <p:cNvSpPr/>
          <p:nvPr/>
        </p:nvSpPr>
        <p:spPr>
          <a:xfrm>
            <a:off x="9847123" y="636084"/>
            <a:ext cx="2172749" cy="650147"/>
          </a:xfrm>
          <a:prstGeom prst="wedgeRoundRectCallout">
            <a:avLst>
              <a:gd name="adj1" fmla="val -65646"/>
              <a:gd name="adj2" fmla="val 1820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Fully observable means the interpreter is part of the environment</a:t>
            </a:r>
          </a:p>
        </p:txBody>
      </p:sp>
    </p:spTree>
    <p:extLst>
      <p:ext uri="{BB962C8B-B14F-4D97-AF65-F5344CB8AC3E}">
        <p14:creationId xmlns:p14="http://schemas.microsoft.com/office/powerpoint/2010/main" val="17711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9816-6815-95B8-F6A5-9881CF91C334}"/>
              </a:ext>
            </a:extLst>
          </p:cNvPr>
          <p:cNvSpPr>
            <a:spLocks noGrp="1"/>
          </p:cNvSpPr>
          <p:nvPr>
            <p:ph type="title"/>
          </p:nvPr>
        </p:nvSpPr>
        <p:spPr/>
        <p:txBody>
          <a:bodyPr/>
          <a:lstStyle/>
          <a:p>
            <a:r>
              <a:rPr lang="en-US" dirty="0"/>
              <a:t>Finite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63287-32CF-0AD4-FA4E-98A5F192595F}"/>
                  </a:ext>
                </a:extLst>
              </p:cNvPr>
              <p:cNvSpPr>
                <a:spLocks noGrp="1"/>
              </p:cNvSpPr>
              <p:nvPr>
                <p:ph idx="1"/>
              </p:nvPr>
            </p:nvSpPr>
            <p:spPr>
              <a:xfrm>
                <a:off x="838200" y="1033064"/>
                <a:ext cx="10125222" cy="5123896"/>
              </a:xfrm>
            </p:spPr>
            <p:txBody>
              <a:bodyPr>
                <a:normAutofit fontScale="62500" lnSpcReduction="20000"/>
              </a:bodyPr>
              <a:lstStyle/>
              <a:p>
                <a:r>
                  <a:rPr lang="en-US" dirty="0"/>
                  <a:t>General MDPs can have continuous state </a:t>
                </a:r>
                <a:br>
                  <a:rPr lang="en-US" dirty="0"/>
                </a:br>
                <a:r>
                  <a:rPr lang="en-US" dirty="0"/>
                  <a:t>and action spaces.</a:t>
                </a:r>
              </a:p>
              <a:p>
                <a:r>
                  <a:rPr lang="en-US" dirty="0"/>
                  <a:t>We consider finite MDPs. An MDP is </a:t>
                </a:r>
                <a:r>
                  <a:rPr lang="en-US" b="1" dirty="0"/>
                  <a:t>finite</a:t>
                </a:r>
                <a:r>
                  <a:rPr lang="en-US" dirty="0"/>
                  <a:t> if the </a:t>
                </a:r>
              </a:p>
              <a:p>
                <a:pPr lvl="1"/>
                <a:r>
                  <a:rPr lang="en-US" dirty="0"/>
                  <a:t>sets of states </a:t>
                </a:r>
                <a14:m>
                  <m:oMath xmlns:m="http://schemas.openxmlformats.org/officeDocument/2006/math">
                    <m:r>
                      <a:rPr lang="en-US" i="1" smtClean="0">
                        <a:latin typeface="Cambria Math" panose="02040503050406030204" pitchFamily="18" charset="0"/>
                        <a:ea typeface="Cambria Math" panose="02040503050406030204" pitchFamily="18" charset="0"/>
                      </a:rPr>
                      <m:t>𝒮</m:t>
                    </m:r>
                  </m:oMath>
                </a14:m>
                <a:r>
                  <a:rPr lang="en-US" dirty="0"/>
                  <a:t>, </a:t>
                </a:r>
              </a:p>
              <a:p>
                <a:pPr lvl="1"/>
                <a:r>
                  <a:rPr lang="en-US" dirty="0"/>
                  <a:t>set of action </a:t>
                </a:r>
                <a14:m>
                  <m:oMath xmlns:m="http://schemas.openxmlformats.org/officeDocument/2006/math">
                    <m:r>
                      <a:rPr lang="en-US" i="1" smtClean="0">
                        <a:latin typeface="Cambria Math" panose="02040503050406030204" pitchFamily="18" charset="0"/>
                        <a:ea typeface="Cambria Math" panose="02040503050406030204" pitchFamily="18" charset="0"/>
                      </a:rPr>
                      <m:t>𝒜</m:t>
                    </m:r>
                  </m:oMath>
                </a14:m>
                <a:r>
                  <a:rPr lang="en-US" dirty="0"/>
                  <a:t>, and </a:t>
                </a:r>
              </a:p>
              <a:p>
                <a:pPr lvl="1"/>
                <a:r>
                  <a:rPr lang="en-US" dirty="0"/>
                  <a:t>set of rewards </a:t>
                </a:r>
                <a14:m>
                  <m:oMath xmlns:m="http://schemas.openxmlformats.org/officeDocument/2006/math">
                    <m:r>
                      <a:rPr lang="en-US" i="1" smtClean="0">
                        <a:latin typeface="Cambria Math" panose="02040503050406030204" pitchFamily="18" charset="0"/>
                        <a:ea typeface="Cambria Math" panose="02040503050406030204" pitchFamily="18" charset="0"/>
                      </a:rPr>
                      <m:t>ℛ</m:t>
                    </m:r>
                  </m:oMath>
                </a14:m>
                <a:r>
                  <a:rPr lang="en-US" dirty="0"/>
                  <a:t> all have a finite number of elements.</a:t>
                </a:r>
              </a:p>
              <a:p>
                <a:pPr lvl="1"/>
                <a:r>
                  <a:rPr lang="en-US" dirty="0"/>
                  <a:t>It always has discrete time steps.</a:t>
                </a:r>
              </a:p>
              <a:p>
                <a:endParaRPr lang="en-US" b="1" dirty="0"/>
              </a:p>
              <a:p>
                <a:r>
                  <a:rPr lang="en-US" dirty="0"/>
                  <a:t>The </a:t>
                </a:r>
                <a:r>
                  <a:rPr lang="en-US" b="1" dirty="0"/>
                  <a:t>dynamics</a:t>
                </a:r>
                <a:r>
                  <a:rPr lang="en-US" dirty="0"/>
                  <a:t> of the finite discrete-time MDP are described by the </a:t>
                </a:r>
                <a:br>
                  <a:rPr lang="en-US" dirty="0"/>
                </a:br>
                <a:r>
                  <a:rPr lang="en-US" dirty="0"/>
                  <a:t>function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 : </m:t>
                    </m:r>
                    <m:r>
                      <a:rPr lang="en-US" i="1">
                        <a:latin typeface="Cambria Math" panose="02040503050406030204" pitchFamily="18" charset="0"/>
                        <a:ea typeface="Cambria Math" panose="02040503050406030204" pitchFamily="18" charset="0"/>
                      </a:rPr>
                      <m:t>𝒮</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𝒜</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𝒮</m:t>
                    </m:r>
                    <m:r>
                      <a:rPr lang="en-US" i="1">
                        <a:latin typeface="Cambria Math" panose="02040503050406030204" pitchFamily="18" charset="0"/>
                        <a:ea typeface="Cambria Math" panose="02040503050406030204" pitchFamily="18" charset="0"/>
                      </a:rPr>
                      <m:t> →[0,1] </m:t>
                    </m:r>
                    <m:r>
                      <a:rPr lang="en-US" b="0" i="0" smtClean="0">
                        <a:latin typeface="Cambria Math" panose="02040503050406030204" pitchFamily="18" charset="0"/>
                        <a:ea typeface="Cambria Math" panose="02040503050406030204" pitchFamily="18" charset="0"/>
                      </a:rPr>
                      <m:t> </m:t>
                    </m:r>
                  </m:oMath>
                </a14:m>
                <a:r>
                  <a:rPr lang="en-US" dirty="0"/>
                  <a:t>defined as</a:t>
                </a:r>
              </a:p>
              <a:p>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𝑟</m:t>
                          </m:r>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e>
                          </m:d>
                        </m:e>
                      </m:fun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m:oMathPara>
                </a14:m>
                <a:br>
                  <a:rPr lang="en-US" dirty="0"/>
                </a:br>
                <a:endParaRPr lang="en-US" b="0" i="1" dirty="0">
                  <a:latin typeface="Cambria Math" panose="02040503050406030204" pitchFamily="18" charset="0"/>
                </a:endParaRPr>
              </a:p>
              <a:p>
                <a:endParaRPr lang="en-US" dirty="0"/>
              </a:p>
              <a:p>
                <a:r>
                  <a:rPr lang="en-US" dirty="0"/>
                  <a:t>A decision process is an MDP if </a:t>
                </a:r>
                <a14:m>
                  <m:oMath xmlns:m="http://schemas.openxmlformats.org/officeDocument/2006/math">
                    <m:r>
                      <a:rPr lang="en-US" b="0" i="1" dirty="0" smtClean="0">
                        <a:latin typeface="Cambria Math" panose="02040503050406030204" pitchFamily="18" charset="0"/>
                      </a:rPr>
                      <m:t>𝑝</m:t>
                    </m:r>
                  </m:oMath>
                </a14:m>
                <a:r>
                  <a:rPr lang="en-US" dirty="0"/>
                  <a:t> completely characterizes the environment’s dynamics. This implies: </a:t>
                </a:r>
              </a:p>
              <a:p>
                <a:pPr lvl="1"/>
                <a:r>
                  <a:rPr lang="en-US" dirty="0"/>
                  <a:t>Dynamics only depend on the current observed state </a:t>
                </a:r>
                <a14:m>
                  <m:oMath xmlns:m="http://schemas.openxmlformats.org/officeDocument/2006/math">
                    <m:r>
                      <a:rPr lang="en-US" b="0" i="1" dirty="0" smtClean="0">
                        <a:latin typeface="Cambria Math" panose="02040503050406030204" pitchFamily="18" charset="0"/>
                      </a:rPr>
                      <m:t>𝑠</m:t>
                    </m:r>
                  </m:oMath>
                </a14:m>
                <a:r>
                  <a:rPr lang="en-US" dirty="0"/>
                  <a:t>.</a:t>
                </a:r>
              </a:p>
              <a:p>
                <a:pPr lvl="1"/>
                <a:r>
                  <a:rPr lang="en-US" dirty="0"/>
                  <a:t>This means: the state must have sufficient information about the past. </a:t>
                </a:r>
              </a:p>
              <a:p>
                <a:pPr lvl="1"/>
                <a:r>
                  <a:rPr lang="en-US" dirty="0"/>
                  <a:t>If this is true, then it is called an </a:t>
                </a:r>
                <a:r>
                  <a:rPr lang="en-US" b="1" dirty="0"/>
                  <a:t>information state </a:t>
                </a:r>
                <a:r>
                  <a:rPr lang="en-US" dirty="0"/>
                  <a:t>and the system has the necessary </a:t>
                </a:r>
                <a:r>
                  <a:rPr lang="en-US" b="1" dirty="0"/>
                  <a:t>Markov property</a:t>
                </a:r>
                <a:r>
                  <a:rPr lang="en-US" dirty="0"/>
                  <a:t>:</a:t>
                </a: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e>
                      </m:func>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e>
                      </m:func>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𝑡</m:t>
                          </m:r>
                        </m:sub>
                      </m:sSub>
                      <m:r>
                        <a:rPr lang="en-US" i="1">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4B663287-32CF-0AD4-FA4E-98A5F192595F}"/>
                  </a:ext>
                </a:extLst>
              </p:cNvPr>
              <p:cNvSpPr>
                <a:spLocks noGrp="1" noRot="1" noChangeAspect="1" noMove="1" noResize="1" noEditPoints="1" noAdjustHandles="1" noChangeArrowheads="1" noChangeShapeType="1" noTextEdit="1"/>
              </p:cNvSpPr>
              <p:nvPr>
                <p:ph idx="1"/>
              </p:nvPr>
            </p:nvSpPr>
            <p:spPr>
              <a:xfrm>
                <a:off x="838200" y="1033064"/>
                <a:ext cx="10125222" cy="5123896"/>
              </a:xfrm>
              <a:blipFill>
                <a:blip r:embed="rId2"/>
                <a:stretch>
                  <a:fillRect l="-422" t="-1784"/>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FF1D7063-84BD-4E42-A446-949BC7D128D8}"/>
              </a:ext>
            </a:extLst>
          </p:cNvPr>
          <p:cNvPicPr>
            <a:picLocks noChangeAspect="1"/>
          </p:cNvPicPr>
          <p:nvPr/>
        </p:nvPicPr>
        <p:blipFill>
          <a:blip r:embed="rId3"/>
          <a:srcRect l="12270" r="11643" b="13005"/>
          <a:stretch>
            <a:fillRect/>
          </a:stretch>
        </p:blipFill>
        <p:spPr>
          <a:xfrm>
            <a:off x="6977243" y="643922"/>
            <a:ext cx="4516160" cy="1716810"/>
          </a:xfrm>
          <a:prstGeom prst="rect">
            <a:avLst/>
          </a:prstGeom>
        </p:spPr>
      </p:pic>
      <p:sp>
        <p:nvSpPr>
          <p:cNvPr id="5" name="TextBox 4">
            <a:extLst>
              <a:ext uri="{FF2B5EF4-FFF2-40B4-BE49-F238E27FC236}">
                <a16:creationId xmlns:a16="http://schemas.microsoft.com/office/drawing/2014/main" id="{0A910759-4C6A-2C0B-F06C-B3EEC4397B82}"/>
              </a:ext>
            </a:extLst>
          </p:cNvPr>
          <p:cNvSpPr txBox="1"/>
          <p:nvPr/>
        </p:nvSpPr>
        <p:spPr>
          <a:xfrm>
            <a:off x="9575024" y="1513340"/>
            <a:ext cx="677075"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MDP</a:t>
            </a:r>
          </a:p>
        </p:txBody>
      </p:sp>
      <p:sp>
        <p:nvSpPr>
          <p:cNvPr id="6" name="TextBox 5">
            <a:extLst>
              <a:ext uri="{FF2B5EF4-FFF2-40B4-BE49-F238E27FC236}">
                <a16:creationId xmlns:a16="http://schemas.microsoft.com/office/drawing/2014/main" id="{49518156-925A-4480-A009-D56054E51A13}"/>
              </a:ext>
            </a:extLst>
          </p:cNvPr>
          <p:cNvSpPr txBox="1"/>
          <p:nvPr/>
        </p:nvSpPr>
        <p:spPr>
          <a:xfrm>
            <a:off x="1767590" y="6214078"/>
            <a:ext cx="8656820" cy="36933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US" b="1" dirty="0"/>
              <a:t>Note</a:t>
            </a:r>
            <a:r>
              <a:rPr lang="en-US" dirty="0"/>
              <a:t>: When we say MDP in this class, we will always mean a finite discrete-time MDP.</a:t>
            </a:r>
          </a:p>
        </p:txBody>
      </p:sp>
    </p:spTree>
    <p:extLst>
      <p:ext uri="{BB962C8B-B14F-4D97-AF65-F5344CB8AC3E}">
        <p14:creationId xmlns:p14="http://schemas.microsoft.com/office/powerpoint/2010/main" val="24776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FB98-AF61-C4B8-3560-EC12AEE93161}"/>
              </a:ext>
            </a:extLst>
          </p:cNvPr>
          <p:cNvSpPr>
            <a:spLocks noGrp="1"/>
          </p:cNvSpPr>
          <p:nvPr>
            <p:ph type="title"/>
          </p:nvPr>
        </p:nvSpPr>
        <p:spPr/>
        <p:txBody>
          <a:bodyPr/>
          <a:lstStyle/>
          <a:p>
            <a:r>
              <a:rPr lang="en-US" dirty="0"/>
              <a:t>Transition and Reward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46943C-D2C2-C1A3-11D5-D702A0B1B67F}"/>
                  </a:ext>
                </a:extLst>
              </p:cNvPr>
              <p:cNvSpPr>
                <a:spLocks noGrp="1"/>
              </p:cNvSpPr>
              <p:nvPr>
                <p:ph idx="1"/>
              </p:nvPr>
            </p:nvSpPr>
            <p:spPr>
              <a:xfrm>
                <a:off x="838200" y="1397330"/>
                <a:ext cx="10515600" cy="4968569"/>
              </a:xfrm>
            </p:spPr>
            <p:txBody>
              <a:bodyPr>
                <a:normAutofit fontScale="62500" lnSpcReduction="20000"/>
              </a:bodyPr>
              <a:lstStyle/>
              <a:p>
                <a:r>
                  <a:rPr lang="en-US" dirty="0"/>
                  <a:t>Often the function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is broken down into a transition and a reward model.</a:t>
                </a:r>
              </a:p>
              <a:p>
                <a:endParaRPr lang="en-US" dirty="0"/>
              </a:p>
              <a:p>
                <a:r>
                  <a:rPr lang="en-US" dirty="0"/>
                  <a:t>State transition probabilities:</a:t>
                </a:r>
              </a:p>
              <a:p>
                <a:pPr marL="0" indent="0">
                  <a:lnSpc>
                    <a:spcPct val="120000"/>
                  </a:lnSpc>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m:rPr>
                          <m:aln/>
                        </m:rPr>
                        <a:rPr lang="en-US"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Pr</m:t>
                          </m:r>
                        </m:fName>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 </m:t>
                              </m:r>
                            </m:e>
                          </m:d>
                        </m:e>
                      </m:func>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 xmlns:m="http://schemas.openxmlformats.org/officeDocument/2006/math">
                      <m:r>
                        <m:rPr>
                          <m:aln/>
                        </m:rP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ℛ</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oMath>
                  </m:oMathPara>
                </a14:m>
                <a:endParaRPr lang="en-US" dirty="0"/>
              </a:p>
              <a:p>
                <a:r>
                  <a:rPr lang="en-US" dirty="0"/>
                  <a:t>Expected reward for state-action pairs:</a:t>
                </a:r>
              </a:p>
              <a:p>
                <a:pPr marL="0" indent="0">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m:rPr>
                          <m:aln/>
                        </m:rP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𝔼</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oMath>
                    <m:oMath xmlns:m="http://schemas.openxmlformats.org/officeDocument/2006/math">
                      <m:r>
                        <m:rPr>
                          <m:aln/>
                        </m:rPr>
                        <a:rPr lang="en-US">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ℛ</m:t>
                          </m:r>
                        </m:sub>
                        <m:sup/>
                        <m:e>
                          <m:r>
                            <a:rPr lang="en-US" b="0" i="1" smtClean="0">
                              <a:latin typeface="Cambria Math" panose="02040503050406030204" pitchFamily="18" charset="0"/>
                              <a:ea typeface="Cambria Math" panose="02040503050406030204" pitchFamily="18" charset="0"/>
                            </a:rPr>
                            <m:t>𝑟</m:t>
                          </m:r>
                          <m:nary>
                            <m:naryPr>
                              <m:chr m:val="∑"/>
                              <m:supHide m:val="on"/>
                              <m:ctrlPr>
                                <a:rPr lang="en-US" b="0" i="1" smtClean="0">
                                  <a:latin typeface="Cambria Math" panose="02040503050406030204" pitchFamily="18" charset="0"/>
                                  <a:ea typeface="Cambria Math" panose="02040503050406030204" pitchFamily="18" charset="0"/>
                                </a:rPr>
                              </m:ctrlPr>
                            </m:naryPr>
                            <m: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sub>
                            <m:sup/>
                            <m:e>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e>
                      </m:nary>
                    </m:oMath>
                  </m:oMathPara>
                </a14:m>
                <a:endParaRPr lang="en-US" dirty="0"/>
              </a:p>
              <a:p>
                <a:r>
                  <a:rPr lang="en-US" dirty="0"/>
                  <a:t>Expected rewards for state-action-next-state triples (if the next state also affects the reward):</a:t>
                </a:r>
              </a:p>
              <a:p>
                <a:pPr marL="0" indent="0">
                  <a:lnSpc>
                    <a:spcPct val="120000"/>
                  </a:lnSpc>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𝑟</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m:rPr>
                          <m:aln/>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𝔼</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𝑡</m:t>
                              </m:r>
                            </m:sub>
                          </m:sSub>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m:oMath xmlns:m="http://schemas.openxmlformats.org/officeDocument/2006/math">
                      <m:r>
                        <m:rPr>
                          <m:aln/>
                        </m:rPr>
                        <a:rPr lang="en-US">
                          <a:latin typeface="Cambria Math" panose="02040503050406030204" pitchFamily="18" charset="0"/>
                        </a:rPr>
                        <m:t>=</m:t>
                      </m:r>
                      <m:nary>
                        <m:naryPr>
                          <m:chr m:val="∑"/>
                          <m:supHide m:val="on"/>
                          <m:ctrlPr>
                            <a:rPr lang="en-US" i="1" smtClean="0">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ℛ</m:t>
                          </m:r>
                        </m:sub>
                        <m:sup/>
                        <m:e>
                          <m:r>
                            <a:rPr lang="en-US" i="1">
                              <a:latin typeface="Cambria Math" panose="02040503050406030204" pitchFamily="18" charset="0"/>
                              <a:ea typeface="Cambria Math" panose="02040503050406030204" pitchFamily="18" charset="0"/>
                            </a:rPr>
                            <m:t>𝑟</m:t>
                          </m:r>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𝑟</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num>
                            <m:den>
                              <m:r>
                                <a:rPr lang="en-US" i="1">
                                  <a:latin typeface="Cambria Math" panose="02040503050406030204" pitchFamily="18" charset="0"/>
                                </a:rPr>
                                <m:t>𝑝</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den>
                          </m:f>
                        </m:e>
                      </m:nary>
                    </m:oMath>
                  </m:oMathPara>
                </a14:m>
                <a:endParaRPr lang="en-US" dirty="0"/>
              </a:p>
            </p:txBody>
          </p:sp>
        </mc:Choice>
        <mc:Fallback xmlns="">
          <p:sp>
            <p:nvSpPr>
              <p:cNvPr id="3" name="Content Placeholder 2">
                <a:extLst>
                  <a:ext uri="{FF2B5EF4-FFF2-40B4-BE49-F238E27FC236}">
                    <a16:creationId xmlns:a16="http://schemas.microsoft.com/office/drawing/2014/main" id="{7246943C-D2C2-C1A3-11D5-D702A0B1B67F}"/>
                  </a:ext>
                </a:extLst>
              </p:cNvPr>
              <p:cNvSpPr>
                <a:spLocks noGrp="1" noRot="1" noChangeAspect="1" noMove="1" noResize="1" noEditPoints="1" noAdjustHandles="1" noChangeArrowheads="1" noChangeShapeType="1" noTextEdit="1"/>
              </p:cNvSpPr>
              <p:nvPr>
                <p:ph idx="1"/>
              </p:nvPr>
            </p:nvSpPr>
            <p:spPr>
              <a:xfrm>
                <a:off x="838200" y="1397330"/>
                <a:ext cx="10515600" cy="4968569"/>
              </a:xfrm>
              <a:blipFill>
                <a:blip r:embed="rId2"/>
                <a:stretch>
                  <a:fillRect l="-406" t="-1840"/>
                </a:stretch>
              </a:blipFill>
            </p:spPr>
            <p:txBody>
              <a:bodyPr/>
              <a:lstStyle/>
              <a:p>
                <a:r>
                  <a:rPr lang="en-US">
                    <a:noFill/>
                  </a:rPr>
                  <a:t> </a:t>
                </a:r>
              </a:p>
            </p:txBody>
          </p:sp>
        </mc:Fallback>
      </mc:AlternateContent>
    </p:spTree>
    <p:extLst>
      <p:ext uri="{BB962C8B-B14F-4D97-AF65-F5344CB8AC3E}">
        <p14:creationId xmlns:p14="http://schemas.microsoft.com/office/powerpoint/2010/main" val="156478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F5F5-EC40-5394-0867-04B1ECEE8CC3}"/>
              </a:ext>
            </a:extLst>
          </p:cNvPr>
          <p:cNvSpPr>
            <a:spLocks noGrp="1"/>
          </p:cNvSpPr>
          <p:nvPr>
            <p:ph type="title"/>
          </p:nvPr>
        </p:nvSpPr>
        <p:spPr/>
        <p:txBody>
          <a:bodyPr>
            <a:normAutofit/>
          </a:bodyPr>
          <a:lstStyle/>
          <a:p>
            <a:r>
              <a:rPr lang="en-US" dirty="0"/>
              <a:t>Finite Markov Decision Process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4E457B-8075-F4C1-A239-1B05210072DE}"/>
                  </a:ext>
                </a:extLst>
              </p:cNvPr>
              <p:cNvSpPr>
                <a:spLocks noGrp="1"/>
              </p:cNvSpPr>
              <p:nvPr>
                <p:ph idx="1"/>
              </p:nvPr>
            </p:nvSpPr>
            <p:spPr>
              <a:xfrm>
                <a:off x="879260" y="1373998"/>
                <a:ext cx="7040943" cy="3704439"/>
              </a:xfrm>
            </p:spPr>
            <p:txBody>
              <a:bodyPr>
                <a:normAutofit fontScale="85000" lnSpcReduction="20000"/>
              </a:bodyPr>
              <a:lstStyle/>
              <a:p>
                <a:pPr marL="0" indent="0">
                  <a:buNone/>
                </a:pPr>
                <a:r>
                  <a:rPr lang="en-US" dirty="0"/>
                  <a:t>Finite MDPs are discrete-time stochastic control processes defined by:</a:t>
                </a:r>
              </a:p>
              <a:p>
                <a:pPr marL="0" indent="0">
                  <a:buNone/>
                </a:pPr>
                <a:endParaRPr lang="en-US" dirty="0"/>
              </a:p>
              <a:p>
                <a:pPr lvl="1"/>
                <a:r>
                  <a:rPr lang="en-US" dirty="0"/>
                  <a:t>a finite set of </a:t>
                </a:r>
                <a:r>
                  <a:rPr lang="en-US" b="1" dirty="0"/>
                  <a:t>states</a:t>
                </a:r>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𝒮</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 (initial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a14:m>
                <a:r>
                  <a:rPr lang="en-US" dirty="0"/>
                  <a:t>) </a:t>
                </a:r>
              </a:p>
              <a:p>
                <a:pPr lvl="1"/>
                <a:endParaRPr lang="en-US" dirty="0"/>
              </a:p>
              <a:p>
                <a:pPr lvl="1"/>
                <a:r>
                  <a:rPr lang="en-US" dirty="0"/>
                  <a:t>a set of available </a:t>
                </a:r>
                <a:r>
                  <a:rPr lang="en-US" b="1" dirty="0"/>
                  <a:t>actions</a:t>
                </a:r>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𝒜</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 in each state </a:t>
                </a:r>
                <a14:m>
                  <m:oMath xmlns:m="http://schemas.openxmlformats.org/officeDocument/2006/math">
                    <m:r>
                      <a:rPr lang="en-US" i="1" dirty="0" smtClean="0">
                        <a:latin typeface="Cambria Math" panose="02040503050406030204" pitchFamily="18" charset="0"/>
                      </a:rPr>
                      <m:t>𝑠</m:t>
                    </m:r>
                  </m:oMath>
                </a14:m>
                <a:endParaRPr lang="en-US" dirty="0"/>
              </a:p>
              <a:p>
                <a:pPr lvl="1"/>
                <a:endParaRPr lang="en-US" dirty="0"/>
              </a:p>
              <a:p>
                <a:pPr lvl="1"/>
                <a:r>
                  <a:rPr lang="en-US" dirty="0"/>
                  <a:t>a </a:t>
                </a:r>
                <a:r>
                  <a:rPr lang="en-US" b="1" dirty="0"/>
                  <a:t>transition model </a:t>
                </a:r>
                <a14:m>
                  <m:oMath xmlns:m="http://schemas.openxmlformats.org/officeDocument/2006/math">
                    <m:r>
                      <a:rPr lang="en-US" b="0"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 | </m:t>
                    </m:r>
                    <m:r>
                      <a:rPr lang="en-US" i="1" dirty="0" smtClean="0">
                        <a:latin typeface="Cambria Math" panose="02040503050406030204" pitchFamily="18" charset="0"/>
                      </a:rPr>
                      <m:t>𝑠</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n-US" i="1" dirty="0"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1"/>
                <a:endParaRPr lang="en-US" dirty="0"/>
              </a:p>
              <a:p>
                <a:pPr lvl="1"/>
                <a:r>
                  <a:rPr lang="en-US" dirty="0"/>
                  <a:t>a </a:t>
                </a:r>
                <a:r>
                  <a:rPr lang="en-US" b="1" dirty="0"/>
                  <a:t>reward function </a:t>
                </a:r>
                <a14:m>
                  <m:oMath xmlns:m="http://schemas.openxmlformats.org/officeDocument/2006/math">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 where the immediate reward depends on the current state (often </a:t>
                </a:r>
                <a14:m>
                  <m:oMath xmlns:m="http://schemas.openxmlformats.org/officeDocument/2006/math">
                    <m:r>
                      <a:rPr lang="en-US" b="0" i="1" dirty="0" smtClean="0">
                        <a:latin typeface="Cambria Math" panose="02040503050406030204" pitchFamily="18" charset="0"/>
                      </a:rPr>
                      <m:t>𝑟</m:t>
                    </m:r>
                    <m:r>
                      <a:rPr lang="en-US" i="1" dirty="0" smtClean="0">
                        <a:latin typeface="Cambria Math" panose="02040503050406030204" pitchFamily="18" charset="0"/>
                      </a:rPr>
                      <m:t>(</m:t>
                    </m:r>
                    <m:r>
                      <a:rPr lang="en-US" i="1" dirty="0" err="1" smtClean="0">
                        <a:latin typeface="Cambria Math" panose="02040503050406030204" pitchFamily="18" charset="0"/>
                      </a:rPr>
                      <m:t>𝑠</m:t>
                    </m:r>
                    <m:r>
                      <a:rPr lang="en-US" i="1" dirty="0" err="1" smtClean="0">
                        <a:latin typeface="Cambria Math" panose="02040503050406030204" pitchFamily="18" charset="0"/>
                      </a:rPr>
                      <m:t>,</m:t>
                    </m:r>
                    <m:r>
                      <a:rPr lang="en-US" i="1" dirty="0" err="1" smtClean="0">
                        <a:latin typeface="Cambria Math" panose="02040503050406030204" pitchFamily="18" charset="0"/>
                      </a:rPr>
                      <m:t>𝑎</m:t>
                    </m:r>
                    <m:r>
                      <a:rPr lang="en-US" i="1" dirty="0" err="1" smtClean="0">
                        <a:latin typeface="Cambria Math" panose="02040503050406030204" pitchFamily="18" charset="0"/>
                      </a:rPr>
                      <m:t>,</m:t>
                    </m:r>
                    <m:r>
                      <a:rPr lang="en-US" i="1" dirty="0" err="1" smtClean="0">
                        <a:latin typeface="Cambria Math" panose="02040503050406030204" pitchFamily="18" charset="0"/>
                      </a:rPr>
                      <m:t>𝑠</m:t>
                    </m:r>
                    <m:r>
                      <a:rPr lang="en-US" i="1" dirty="0" smtClean="0">
                        <a:latin typeface="Cambria Math" panose="02040503050406030204" pitchFamily="18" charset="0"/>
                      </a:rPr>
                      <m:t>’) </m:t>
                    </m:r>
                  </m:oMath>
                </a14:m>
                <a:r>
                  <a:rPr lang="en-US" dirty="0"/>
                  <a:t>is used to make modelling easier)</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04E457B-8075-F4C1-A239-1B05210072DE}"/>
                  </a:ext>
                </a:extLst>
              </p:cNvPr>
              <p:cNvSpPr>
                <a:spLocks noGrp="1" noRot="1" noChangeAspect="1" noMove="1" noResize="1" noEditPoints="1" noAdjustHandles="1" noChangeArrowheads="1" noChangeShapeType="1" noTextEdit="1"/>
              </p:cNvSpPr>
              <p:nvPr>
                <p:ph idx="1"/>
              </p:nvPr>
            </p:nvSpPr>
            <p:spPr>
              <a:xfrm>
                <a:off x="879260" y="1373998"/>
                <a:ext cx="7040943" cy="3704439"/>
              </a:xfrm>
              <a:blipFill>
                <a:blip r:embed="rId3"/>
                <a:stretch>
                  <a:fillRect l="-1299" t="-3618"/>
                </a:stretch>
              </a:blipFill>
            </p:spPr>
            <p:txBody>
              <a:bodyPr/>
              <a:lstStyle/>
              <a:p>
                <a:r>
                  <a:rPr lang="en-US">
                    <a:noFill/>
                  </a:rPr>
                  <a:t> </a:t>
                </a:r>
              </a:p>
            </p:txBody>
          </p:sp>
        </mc:Fallback>
      </mc:AlternateContent>
      <p:grpSp>
        <p:nvGrpSpPr>
          <p:cNvPr id="49" name="Group 48" descr="A MDP shown as a graph with states connected by action arrows.">
            <a:extLst>
              <a:ext uri="{FF2B5EF4-FFF2-40B4-BE49-F238E27FC236}">
                <a16:creationId xmlns:a16="http://schemas.microsoft.com/office/drawing/2014/main" id="{F144A596-19D3-5E85-442B-66C6DC148448}"/>
              </a:ext>
            </a:extLst>
          </p:cNvPr>
          <p:cNvGrpSpPr/>
          <p:nvPr/>
        </p:nvGrpSpPr>
        <p:grpSpPr>
          <a:xfrm>
            <a:off x="8022597" y="1796469"/>
            <a:ext cx="3941148" cy="3066834"/>
            <a:chOff x="7946052" y="2800566"/>
            <a:chExt cx="3941148" cy="3066834"/>
          </a:xfrm>
        </p:grpSpPr>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CF79983A-CC8B-1C9B-61BD-A8B95DEE9F1A}"/>
                    </a:ext>
                  </a:extLst>
                </p:cNvPr>
                <p:cNvSpPr/>
                <p:nvPr/>
              </p:nvSpPr>
              <p:spPr>
                <a:xfrm>
                  <a:off x="8249162" y="3419487"/>
                  <a:ext cx="381000" cy="381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m:oMathPara>
                  </a14:m>
                  <a:endParaRPr lang="en-US" dirty="0"/>
                </a:p>
              </p:txBody>
            </p:sp>
          </mc:Choice>
          <mc:Fallback xmlns="">
            <p:sp>
              <p:nvSpPr>
                <p:cNvPr id="4" name="Oval 3">
                  <a:extLst>
                    <a:ext uri="{FF2B5EF4-FFF2-40B4-BE49-F238E27FC236}">
                      <a16:creationId xmlns:a16="http://schemas.microsoft.com/office/drawing/2014/main" id="{CF79983A-CC8B-1C9B-61BD-A8B95DEE9F1A}"/>
                    </a:ext>
                  </a:extLst>
                </p:cNvPr>
                <p:cNvSpPr>
                  <a:spLocks noRot="1" noChangeAspect="1" noMove="1" noResize="1" noEditPoints="1" noAdjustHandles="1" noChangeArrowheads="1" noChangeShapeType="1" noTextEdit="1"/>
                </p:cNvSpPr>
                <p:nvPr/>
              </p:nvSpPr>
              <p:spPr>
                <a:xfrm>
                  <a:off x="8249162" y="3419487"/>
                  <a:ext cx="381000" cy="3810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7A0FEBA4-CCFB-34EB-F0E6-8EE13E477B1C}"/>
                    </a:ext>
                  </a:extLst>
                </p:cNvPr>
                <p:cNvSpPr/>
                <p:nvPr/>
              </p:nvSpPr>
              <p:spPr>
                <a:xfrm>
                  <a:off x="10154162" y="3408877"/>
                  <a:ext cx="381000" cy="381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5" name="Oval 4">
                  <a:extLst>
                    <a:ext uri="{FF2B5EF4-FFF2-40B4-BE49-F238E27FC236}">
                      <a16:creationId xmlns:a16="http://schemas.microsoft.com/office/drawing/2014/main" id="{7A0FEBA4-CCFB-34EB-F0E6-8EE13E477B1C}"/>
                    </a:ext>
                  </a:extLst>
                </p:cNvPr>
                <p:cNvSpPr>
                  <a:spLocks noRot="1" noChangeAspect="1" noMove="1" noResize="1" noEditPoints="1" noAdjustHandles="1" noChangeArrowheads="1" noChangeShapeType="1" noTextEdit="1"/>
                </p:cNvSpPr>
                <p:nvPr/>
              </p:nvSpPr>
              <p:spPr>
                <a:xfrm>
                  <a:off x="10154162" y="3408877"/>
                  <a:ext cx="381000" cy="381000"/>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0930646F-4C58-99C9-9F42-1645EDB3E21D}"/>
                    </a:ext>
                  </a:extLst>
                </p:cNvPr>
                <p:cNvSpPr/>
                <p:nvPr/>
              </p:nvSpPr>
              <p:spPr>
                <a:xfrm>
                  <a:off x="9773162" y="5034768"/>
                  <a:ext cx="381000" cy="381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0930646F-4C58-99C9-9F42-1645EDB3E21D}"/>
                    </a:ext>
                  </a:extLst>
                </p:cNvPr>
                <p:cNvSpPr>
                  <a:spLocks noRot="1" noChangeAspect="1" noMove="1" noResize="1" noEditPoints="1" noAdjustHandles="1" noChangeArrowheads="1" noChangeShapeType="1" noTextEdit="1"/>
                </p:cNvSpPr>
                <p:nvPr/>
              </p:nvSpPr>
              <p:spPr>
                <a:xfrm>
                  <a:off x="9773162" y="5034768"/>
                  <a:ext cx="381000" cy="381000"/>
                </a:xfrm>
                <a:prstGeom prst="ellipse">
                  <a:avLst/>
                </a:prstGeom>
                <a:blipFill>
                  <a:blip r:embed="rId6"/>
                  <a:stretch>
                    <a:fillRect/>
                  </a:stretch>
                </a:blipFill>
              </p:spPr>
              <p:txBody>
                <a:bodyPr/>
                <a:lstStyle/>
                <a:p>
                  <a:r>
                    <a:rPr lang="en-US">
                      <a:noFill/>
                    </a:rPr>
                    <a:t> </a:t>
                  </a:r>
                </a:p>
              </p:txBody>
            </p:sp>
          </mc:Fallback>
        </mc:AlternateContent>
        <p:cxnSp>
          <p:nvCxnSpPr>
            <p:cNvPr id="13" name="Connector: Curved 12">
              <a:extLst>
                <a:ext uri="{FF2B5EF4-FFF2-40B4-BE49-F238E27FC236}">
                  <a16:creationId xmlns:a16="http://schemas.microsoft.com/office/drawing/2014/main" id="{E36127A0-7D8C-67A9-5DC3-14028F6CE90F}"/>
                </a:ext>
              </a:extLst>
            </p:cNvPr>
            <p:cNvCxnSpPr>
              <a:cxnSpLocks/>
              <a:stCxn id="4" idx="7"/>
              <a:endCxn id="5" idx="1"/>
            </p:cNvCxnSpPr>
            <p:nvPr/>
          </p:nvCxnSpPr>
          <p:spPr>
            <a:xfrm rot="5400000" flipH="1" flipV="1">
              <a:off x="9386857" y="2652182"/>
              <a:ext cx="10610" cy="1635592"/>
            </a:xfrm>
            <a:prstGeom prst="curvedConnector3">
              <a:avLst>
                <a:gd name="adj1" fmla="val 2780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551378A8-8F64-BF38-EE4C-1A2F5A38B550}"/>
                </a:ext>
              </a:extLst>
            </p:cNvPr>
            <p:cNvCxnSpPr>
              <a:cxnSpLocks/>
              <a:stCxn id="5" idx="3"/>
              <a:endCxn id="4" idx="5"/>
            </p:cNvCxnSpPr>
            <p:nvPr/>
          </p:nvCxnSpPr>
          <p:spPr>
            <a:xfrm rot="5400000">
              <a:off x="9386857" y="2921590"/>
              <a:ext cx="10610" cy="1635592"/>
            </a:xfrm>
            <a:prstGeom prst="curvedConnector3">
              <a:avLst>
                <a:gd name="adj1" fmla="val 2780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9E36FEED-13BB-4590-AA9A-3DED9D1DAC52}"/>
                </a:ext>
              </a:extLst>
            </p:cNvPr>
            <p:cNvCxnSpPr>
              <a:cxnSpLocks/>
              <a:stCxn id="5" idx="7"/>
              <a:endCxn id="5" idx="5"/>
            </p:cNvCxnSpPr>
            <p:nvPr/>
          </p:nvCxnSpPr>
          <p:spPr>
            <a:xfrm rot="16200000" flipH="1">
              <a:off x="10344662" y="3599377"/>
              <a:ext cx="269408" cy="12700"/>
            </a:xfrm>
            <a:prstGeom prst="curvedConnector5">
              <a:avLst>
                <a:gd name="adj1" fmla="val -84853"/>
                <a:gd name="adj2" fmla="val 4360661"/>
                <a:gd name="adj3" fmla="val 1848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7380142-D577-1EC6-5766-973F949CD006}"/>
                </a:ext>
              </a:extLst>
            </p:cNvPr>
            <p:cNvCxnSpPr>
              <a:stCxn id="5" idx="4"/>
              <a:endCxn id="6" idx="0"/>
            </p:cNvCxnSpPr>
            <p:nvPr/>
          </p:nvCxnSpPr>
          <p:spPr>
            <a:xfrm flipH="1">
              <a:off x="9963662" y="3789877"/>
              <a:ext cx="381000" cy="1244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A71AA67-63AD-0B89-45A3-BD29DE8366F8}"/>
                    </a:ext>
                  </a:extLst>
                </p:cNvPr>
                <p:cNvSpPr txBox="1"/>
                <p:nvPr/>
              </p:nvSpPr>
              <p:spPr>
                <a:xfrm>
                  <a:off x="9214429" y="2811831"/>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29" name="TextBox 28">
                  <a:extLst>
                    <a:ext uri="{FF2B5EF4-FFF2-40B4-BE49-F238E27FC236}">
                      <a16:creationId xmlns:a16="http://schemas.microsoft.com/office/drawing/2014/main" id="{BA71AA67-63AD-0B89-45A3-BD29DE8366F8}"/>
                    </a:ext>
                  </a:extLst>
                </p:cNvPr>
                <p:cNvSpPr txBox="1">
                  <a:spLocks noRot="1" noChangeAspect="1" noMove="1" noResize="1" noEditPoints="1" noAdjustHandles="1" noChangeArrowheads="1" noChangeShapeType="1" noTextEdit="1"/>
                </p:cNvSpPr>
                <p:nvPr/>
              </p:nvSpPr>
              <p:spPr>
                <a:xfrm>
                  <a:off x="9214429" y="2811831"/>
                  <a:ext cx="467820" cy="369332"/>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D9F55D79-B6CC-EB9D-DA26-82CCCA7F4F1B}"/>
                </a:ext>
              </a:extLst>
            </p:cNvPr>
            <p:cNvSpPr txBox="1"/>
            <p:nvPr/>
          </p:nvSpPr>
          <p:spPr>
            <a:xfrm>
              <a:off x="8594717" y="2943280"/>
              <a:ext cx="337590" cy="369332"/>
            </a:xfrm>
            <a:prstGeom prst="rect">
              <a:avLst/>
            </a:prstGeom>
            <a:noFill/>
          </p:spPr>
          <p:txBody>
            <a:bodyPr wrap="square" rtlCol="0">
              <a:spAutoFit/>
            </a:bodyPr>
            <a:lstStyle/>
            <a:p>
              <a:r>
                <a:rPr lang="en-US" b="1" dirty="0">
                  <a:solidFill>
                    <a:schemeClr val="accent6"/>
                  </a:solidFill>
                </a:rPr>
                <a:t>1</a:t>
              </a:r>
            </a:p>
          </p:txBody>
        </p:sp>
        <p:sp>
          <p:nvSpPr>
            <p:cNvPr id="32" name="TextBox 31">
              <a:extLst>
                <a:ext uri="{FF2B5EF4-FFF2-40B4-BE49-F238E27FC236}">
                  <a16:creationId xmlns:a16="http://schemas.microsoft.com/office/drawing/2014/main" id="{C352C94B-E6BC-43C0-54BC-6852061CD4B1}"/>
                </a:ext>
              </a:extLst>
            </p:cNvPr>
            <p:cNvSpPr txBox="1"/>
            <p:nvPr/>
          </p:nvSpPr>
          <p:spPr>
            <a:xfrm>
              <a:off x="9183124" y="3192427"/>
              <a:ext cx="530431" cy="369332"/>
            </a:xfrm>
            <a:prstGeom prst="rect">
              <a:avLst/>
            </a:prstGeom>
            <a:noFill/>
          </p:spPr>
          <p:txBody>
            <a:bodyPr wrap="square" rtlCol="0">
              <a:spAutoFit/>
            </a:bodyPr>
            <a:lstStyle/>
            <a:p>
              <a:r>
                <a:rPr lang="en-US" b="1" dirty="0">
                  <a:solidFill>
                    <a:schemeClr val="accent2"/>
                  </a:solidFill>
                </a:rPr>
                <a:t>10</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5EB354A-98D6-9C40-7CFD-940C968DC7A3}"/>
                    </a:ext>
                  </a:extLst>
                </p:cNvPr>
                <p:cNvSpPr txBox="1"/>
                <p:nvPr/>
              </p:nvSpPr>
              <p:spPr>
                <a:xfrm>
                  <a:off x="9240413" y="4017591"/>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C5EB354A-98D6-9C40-7CFD-940C968DC7A3}"/>
                    </a:ext>
                  </a:extLst>
                </p:cNvPr>
                <p:cNvSpPr txBox="1">
                  <a:spLocks noRot="1" noChangeAspect="1" noMove="1" noResize="1" noEditPoints="1" noAdjustHandles="1" noChangeArrowheads="1" noChangeShapeType="1" noTextEdit="1"/>
                </p:cNvSpPr>
                <p:nvPr/>
              </p:nvSpPr>
              <p:spPr>
                <a:xfrm>
                  <a:off x="9240413" y="4017591"/>
                  <a:ext cx="47314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4A768C2-1F7E-DAB8-8BC2-20FC382420E1}"/>
                    </a:ext>
                  </a:extLst>
                </p:cNvPr>
                <p:cNvSpPr txBox="1"/>
                <p:nvPr/>
              </p:nvSpPr>
              <p:spPr>
                <a:xfrm>
                  <a:off x="10110752" y="4263294"/>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34" name="TextBox 33">
                  <a:extLst>
                    <a:ext uri="{FF2B5EF4-FFF2-40B4-BE49-F238E27FC236}">
                      <a16:creationId xmlns:a16="http://schemas.microsoft.com/office/drawing/2014/main" id="{A4A768C2-1F7E-DAB8-8BC2-20FC382420E1}"/>
                    </a:ext>
                  </a:extLst>
                </p:cNvPr>
                <p:cNvSpPr txBox="1">
                  <a:spLocks noRot="1" noChangeAspect="1" noMove="1" noResize="1" noEditPoints="1" noAdjustHandles="1" noChangeArrowheads="1" noChangeShapeType="1" noTextEdit="1"/>
                </p:cNvSpPr>
                <p:nvPr/>
              </p:nvSpPr>
              <p:spPr>
                <a:xfrm>
                  <a:off x="10110752" y="4263294"/>
                  <a:ext cx="46782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87D759C-6B08-6965-BE95-F71AE2A98772}"/>
                    </a:ext>
                  </a:extLst>
                </p:cNvPr>
                <p:cNvSpPr txBox="1"/>
                <p:nvPr/>
              </p:nvSpPr>
              <p:spPr>
                <a:xfrm>
                  <a:off x="10984391" y="3406445"/>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35" name="TextBox 34">
                  <a:extLst>
                    <a:ext uri="{FF2B5EF4-FFF2-40B4-BE49-F238E27FC236}">
                      <a16:creationId xmlns:a16="http://schemas.microsoft.com/office/drawing/2014/main" id="{287D759C-6B08-6965-BE95-F71AE2A98772}"/>
                    </a:ext>
                  </a:extLst>
                </p:cNvPr>
                <p:cNvSpPr txBox="1">
                  <a:spLocks noRot="1" noChangeAspect="1" noMove="1" noResize="1" noEditPoints="1" noAdjustHandles="1" noChangeArrowheads="1" noChangeShapeType="1" noTextEdit="1"/>
                </p:cNvSpPr>
                <p:nvPr/>
              </p:nvSpPr>
              <p:spPr>
                <a:xfrm>
                  <a:off x="10984391" y="3406445"/>
                  <a:ext cx="473142" cy="369332"/>
                </a:xfrm>
                <a:prstGeom prst="rect">
                  <a:avLst/>
                </a:prstGeom>
                <a:blipFill>
                  <a:blip r:embed="rId10"/>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4BA2CCD-FACF-3CC6-1AAC-7D2FE861F384}"/>
                </a:ext>
              </a:extLst>
            </p:cNvPr>
            <p:cNvSpPr txBox="1"/>
            <p:nvPr/>
          </p:nvSpPr>
          <p:spPr>
            <a:xfrm>
              <a:off x="9590284" y="3942923"/>
              <a:ext cx="467820" cy="369332"/>
            </a:xfrm>
            <a:prstGeom prst="rect">
              <a:avLst/>
            </a:prstGeom>
            <a:noFill/>
          </p:spPr>
          <p:txBody>
            <a:bodyPr wrap="square" rtlCol="0">
              <a:spAutoFit/>
            </a:bodyPr>
            <a:lstStyle/>
            <a:p>
              <a:r>
                <a:rPr lang="en-US" b="1" dirty="0">
                  <a:solidFill>
                    <a:schemeClr val="accent6"/>
                  </a:solidFill>
                </a:rPr>
                <a:t>.5</a:t>
              </a:r>
            </a:p>
          </p:txBody>
        </p:sp>
        <p:sp>
          <p:nvSpPr>
            <p:cNvPr id="37" name="TextBox 36">
              <a:extLst>
                <a:ext uri="{FF2B5EF4-FFF2-40B4-BE49-F238E27FC236}">
                  <a16:creationId xmlns:a16="http://schemas.microsoft.com/office/drawing/2014/main" id="{9003C3AC-8A99-6D7E-C22A-13449B59F4F2}"/>
                </a:ext>
              </a:extLst>
            </p:cNvPr>
            <p:cNvSpPr txBox="1"/>
            <p:nvPr/>
          </p:nvSpPr>
          <p:spPr>
            <a:xfrm>
              <a:off x="10578572" y="2927671"/>
              <a:ext cx="467819" cy="369332"/>
            </a:xfrm>
            <a:prstGeom prst="rect">
              <a:avLst/>
            </a:prstGeom>
            <a:noFill/>
          </p:spPr>
          <p:txBody>
            <a:bodyPr wrap="square" rtlCol="0">
              <a:spAutoFit/>
            </a:bodyPr>
            <a:lstStyle/>
            <a:p>
              <a:r>
                <a:rPr lang="en-US" b="1" dirty="0">
                  <a:solidFill>
                    <a:schemeClr val="accent6"/>
                  </a:solidFill>
                </a:rPr>
                <a:t>.5</a:t>
              </a:r>
            </a:p>
          </p:txBody>
        </p:sp>
        <p:sp>
          <p:nvSpPr>
            <p:cNvPr id="38" name="TextBox 37">
              <a:extLst>
                <a:ext uri="{FF2B5EF4-FFF2-40B4-BE49-F238E27FC236}">
                  <a16:creationId xmlns:a16="http://schemas.microsoft.com/office/drawing/2014/main" id="{7042CBFF-4384-4DEC-DAFD-59F385DB8A0A}"/>
                </a:ext>
              </a:extLst>
            </p:cNvPr>
            <p:cNvSpPr txBox="1"/>
            <p:nvPr/>
          </p:nvSpPr>
          <p:spPr>
            <a:xfrm>
              <a:off x="10197572" y="3913113"/>
              <a:ext cx="467819" cy="369332"/>
            </a:xfrm>
            <a:prstGeom prst="rect">
              <a:avLst/>
            </a:prstGeom>
            <a:noFill/>
          </p:spPr>
          <p:txBody>
            <a:bodyPr wrap="square" rtlCol="0">
              <a:spAutoFit/>
            </a:bodyPr>
            <a:lstStyle/>
            <a:p>
              <a:r>
                <a:rPr lang="en-US" b="1" dirty="0">
                  <a:solidFill>
                    <a:schemeClr val="accent6"/>
                  </a:solidFill>
                </a:rPr>
                <a:t>1</a:t>
              </a:r>
            </a:p>
          </p:txBody>
        </p:sp>
        <p:sp>
          <p:nvSpPr>
            <p:cNvPr id="39" name="TextBox 38">
              <a:extLst>
                <a:ext uri="{FF2B5EF4-FFF2-40B4-BE49-F238E27FC236}">
                  <a16:creationId xmlns:a16="http://schemas.microsoft.com/office/drawing/2014/main" id="{F54AEDA1-8D6E-9C41-F0F9-AF4996B72AF8}"/>
                </a:ext>
              </a:extLst>
            </p:cNvPr>
            <p:cNvSpPr txBox="1"/>
            <p:nvPr/>
          </p:nvSpPr>
          <p:spPr>
            <a:xfrm>
              <a:off x="10975769" y="3745663"/>
              <a:ext cx="530431" cy="369332"/>
            </a:xfrm>
            <a:prstGeom prst="rect">
              <a:avLst/>
            </a:prstGeom>
            <a:noFill/>
          </p:spPr>
          <p:txBody>
            <a:bodyPr wrap="square" rtlCol="0">
              <a:spAutoFit/>
            </a:bodyPr>
            <a:lstStyle/>
            <a:p>
              <a:r>
                <a:rPr lang="en-US" b="1" dirty="0">
                  <a:solidFill>
                    <a:schemeClr val="accent2"/>
                  </a:solidFill>
                </a:rPr>
                <a:t>10</a:t>
              </a:r>
            </a:p>
          </p:txBody>
        </p:sp>
        <p:sp>
          <p:nvSpPr>
            <p:cNvPr id="40" name="TextBox 39">
              <a:extLst>
                <a:ext uri="{FF2B5EF4-FFF2-40B4-BE49-F238E27FC236}">
                  <a16:creationId xmlns:a16="http://schemas.microsoft.com/office/drawing/2014/main" id="{6ED35C69-CD15-769A-53A2-393014AC2E4B}"/>
                </a:ext>
              </a:extLst>
            </p:cNvPr>
            <p:cNvSpPr txBox="1"/>
            <p:nvPr/>
          </p:nvSpPr>
          <p:spPr>
            <a:xfrm>
              <a:off x="9267088" y="3709878"/>
              <a:ext cx="530431" cy="369332"/>
            </a:xfrm>
            <a:prstGeom prst="rect">
              <a:avLst/>
            </a:prstGeom>
            <a:noFill/>
          </p:spPr>
          <p:txBody>
            <a:bodyPr wrap="square" rtlCol="0">
              <a:spAutoFit/>
            </a:bodyPr>
            <a:lstStyle/>
            <a:p>
              <a:r>
                <a:rPr lang="en-US" b="1" dirty="0">
                  <a:solidFill>
                    <a:schemeClr val="accent2"/>
                  </a:solidFill>
                </a:rPr>
                <a:t>-5</a:t>
              </a:r>
            </a:p>
          </p:txBody>
        </p:sp>
        <p:sp>
          <p:nvSpPr>
            <p:cNvPr id="41" name="TextBox 40">
              <a:extLst>
                <a:ext uri="{FF2B5EF4-FFF2-40B4-BE49-F238E27FC236}">
                  <a16:creationId xmlns:a16="http://schemas.microsoft.com/office/drawing/2014/main" id="{2FA404E6-757E-9792-CA0B-0286541C0ED6}"/>
                </a:ext>
              </a:extLst>
            </p:cNvPr>
            <p:cNvSpPr txBox="1"/>
            <p:nvPr/>
          </p:nvSpPr>
          <p:spPr>
            <a:xfrm>
              <a:off x="9575152" y="4527994"/>
              <a:ext cx="769510" cy="369332"/>
            </a:xfrm>
            <a:prstGeom prst="rect">
              <a:avLst/>
            </a:prstGeom>
            <a:noFill/>
          </p:spPr>
          <p:txBody>
            <a:bodyPr wrap="square" rtlCol="0">
              <a:spAutoFit/>
            </a:bodyPr>
            <a:lstStyle/>
            <a:p>
              <a:r>
                <a:rPr lang="en-US" b="1" dirty="0">
                  <a:solidFill>
                    <a:schemeClr val="accent2"/>
                  </a:solidFill>
                </a:rPr>
                <a:t>100</a:t>
              </a:r>
            </a:p>
          </p:txBody>
        </p:sp>
        <p:cxnSp>
          <p:nvCxnSpPr>
            <p:cNvPr id="42" name="Connector: Curved 41">
              <a:extLst>
                <a:ext uri="{FF2B5EF4-FFF2-40B4-BE49-F238E27FC236}">
                  <a16:creationId xmlns:a16="http://schemas.microsoft.com/office/drawing/2014/main" id="{F4FCDCB7-6633-509A-A356-8AF2DF9EBCA5}"/>
                </a:ext>
              </a:extLst>
            </p:cNvPr>
            <p:cNvCxnSpPr>
              <a:cxnSpLocks/>
              <a:stCxn id="6" idx="7"/>
              <a:endCxn id="6" idx="5"/>
            </p:cNvCxnSpPr>
            <p:nvPr/>
          </p:nvCxnSpPr>
          <p:spPr>
            <a:xfrm rot="16200000" flipH="1">
              <a:off x="9963662" y="5225268"/>
              <a:ext cx="269408" cy="12700"/>
            </a:xfrm>
            <a:prstGeom prst="curvedConnector5">
              <a:avLst>
                <a:gd name="adj1" fmla="val -84853"/>
                <a:gd name="adj2" fmla="val 4360661"/>
                <a:gd name="adj3" fmla="val 18485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AAF7535-F3E7-ED0D-E28F-1AA8CB158C59}"/>
                    </a:ext>
                  </a:extLst>
                </p:cNvPr>
                <p:cNvSpPr txBox="1"/>
                <p:nvPr/>
              </p:nvSpPr>
              <p:spPr>
                <a:xfrm>
                  <a:off x="10589411" y="4995358"/>
                  <a:ext cx="7899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45" name="TextBox 44">
                  <a:extLst>
                    <a:ext uri="{FF2B5EF4-FFF2-40B4-BE49-F238E27FC236}">
                      <a16:creationId xmlns:a16="http://schemas.microsoft.com/office/drawing/2014/main" id="{BAAF7535-F3E7-ED0D-E28F-1AA8CB158C59}"/>
                    </a:ext>
                  </a:extLst>
                </p:cNvPr>
                <p:cNvSpPr txBox="1">
                  <a:spLocks noRot="1" noChangeAspect="1" noMove="1" noResize="1" noEditPoints="1" noAdjustHandles="1" noChangeArrowheads="1" noChangeShapeType="1" noTextEdit="1"/>
                </p:cNvSpPr>
                <p:nvPr/>
              </p:nvSpPr>
              <p:spPr>
                <a:xfrm>
                  <a:off x="10589411" y="4995358"/>
                  <a:ext cx="789960" cy="369332"/>
                </a:xfrm>
                <a:prstGeom prst="rect">
                  <a:avLst/>
                </a:prstGeom>
                <a:blipFill>
                  <a:blip r:embed="rId11"/>
                  <a:stretch>
                    <a:fillRect/>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5A3288E5-8862-2955-C168-A1D8DB82E322}"/>
                </a:ext>
              </a:extLst>
            </p:cNvPr>
            <p:cNvSpPr txBox="1"/>
            <p:nvPr/>
          </p:nvSpPr>
          <p:spPr>
            <a:xfrm>
              <a:off x="10471394" y="5498068"/>
              <a:ext cx="530431" cy="369332"/>
            </a:xfrm>
            <a:prstGeom prst="rect">
              <a:avLst/>
            </a:prstGeom>
            <a:noFill/>
          </p:spPr>
          <p:txBody>
            <a:bodyPr wrap="square" rtlCol="0">
              <a:spAutoFit/>
            </a:bodyPr>
            <a:lstStyle/>
            <a:p>
              <a:r>
                <a:rPr lang="en-US" b="1" dirty="0">
                  <a:solidFill>
                    <a:schemeClr val="accent2"/>
                  </a:solidFill>
                </a:rPr>
                <a:t>0</a:t>
              </a:r>
            </a:p>
          </p:txBody>
        </p:sp>
        <p:sp>
          <p:nvSpPr>
            <p:cNvPr id="47" name="Rectangle 46">
              <a:extLst>
                <a:ext uri="{FF2B5EF4-FFF2-40B4-BE49-F238E27FC236}">
                  <a16:creationId xmlns:a16="http://schemas.microsoft.com/office/drawing/2014/main" id="{F6037356-148B-D226-52DA-4F75745B84E5}"/>
                </a:ext>
              </a:extLst>
            </p:cNvPr>
            <p:cNvSpPr/>
            <p:nvPr/>
          </p:nvSpPr>
          <p:spPr>
            <a:xfrm>
              <a:off x="7946052" y="2800566"/>
              <a:ext cx="3941148" cy="306683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0BE7BA9-007F-599F-CBE6-966DAC152953}"/>
                    </a:ext>
                  </a:extLst>
                </p:cNvPr>
                <p:cNvSpPr txBox="1"/>
                <p:nvPr/>
              </p:nvSpPr>
              <p:spPr>
                <a:xfrm>
                  <a:off x="8115261" y="4906930"/>
                  <a:ext cx="123625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accent6"/>
                            </a:solidFill>
                            <a:latin typeface="Cambria Math" panose="02040503050406030204" pitchFamily="18" charset="0"/>
                          </a:rPr>
                          <m:t>𝒑</m:t>
                        </m:r>
                        <m:d>
                          <m:dPr>
                            <m:endChr m:val="|"/>
                            <m:ctrlPr>
                              <a:rPr lang="en-US" b="1" i="1" dirty="0" smtClean="0">
                                <a:solidFill>
                                  <a:schemeClr val="accent6"/>
                                </a:solidFill>
                                <a:latin typeface="Cambria Math" panose="02040503050406030204" pitchFamily="18" charset="0"/>
                              </a:rPr>
                            </m:ctrlPr>
                          </m:dPr>
                          <m:e>
                            <m:r>
                              <a:rPr lang="en-US" b="1" i="1" dirty="0" smtClean="0">
                                <a:solidFill>
                                  <a:schemeClr val="accent6"/>
                                </a:solidFill>
                                <a:latin typeface="Cambria Math" panose="02040503050406030204" pitchFamily="18" charset="0"/>
                              </a:rPr>
                              <m:t>𝒔</m:t>
                            </m:r>
                            <m:r>
                              <a:rPr lang="en-US" b="1" i="1" dirty="0" smtClean="0">
                                <a:solidFill>
                                  <a:schemeClr val="accent6"/>
                                </a:solidFill>
                                <a:latin typeface="Cambria Math" panose="02040503050406030204" pitchFamily="18" charset="0"/>
                              </a:rPr>
                              <m:t>’</m:t>
                            </m:r>
                          </m:e>
                        </m:d>
                        <m:r>
                          <a:rPr lang="en-US" b="1" i="1" dirty="0" err="1" smtClean="0">
                            <a:solidFill>
                              <a:schemeClr val="accent6"/>
                            </a:solidFill>
                            <a:latin typeface="Cambria Math" panose="02040503050406030204" pitchFamily="18" charset="0"/>
                          </a:rPr>
                          <m:t>𝒔</m:t>
                        </m:r>
                        <m:r>
                          <a:rPr lang="en-US" b="1" i="1" dirty="0" err="1" smtClean="0">
                            <a:solidFill>
                              <a:schemeClr val="accent6"/>
                            </a:solidFill>
                            <a:latin typeface="Cambria Math" panose="02040503050406030204" pitchFamily="18" charset="0"/>
                          </a:rPr>
                          <m:t>,</m:t>
                        </m:r>
                        <m:r>
                          <a:rPr lang="en-US" b="1" i="1" dirty="0" err="1" smtClean="0">
                            <a:solidFill>
                              <a:schemeClr val="accent6"/>
                            </a:solidFill>
                            <a:latin typeface="Cambria Math" panose="02040503050406030204" pitchFamily="18" charset="0"/>
                          </a:rPr>
                          <m:t>𝒂</m:t>
                        </m:r>
                        <m:r>
                          <a:rPr lang="en-US" b="1" i="1" dirty="0" smtClean="0">
                            <a:solidFill>
                              <a:schemeClr val="accent6"/>
                            </a:solidFill>
                            <a:latin typeface="Cambria Math" panose="02040503050406030204" pitchFamily="18" charset="0"/>
                          </a:rPr>
                          <m:t>)</m:t>
                        </m:r>
                      </m:oMath>
                    </m:oMathPara>
                  </a14:m>
                  <a:endParaRPr lang="en-US" b="1" dirty="0">
                    <a:solidFill>
                      <a:schemeClr val="accent6"/>
                    </a:solidFill>
                  </a:endParaRPr>
                </a:p>
                <a:p>
                  <a:pPr/>
                  <a14:m>
                    <m:oMathPara xmlns:m="http://schemas.openxmlformats.org/officeDocument/2006/math">
                      <m:oMathParaPr>
                        <m:jc m:val="centerGroup"/>
                      </m:oMathParaPr>
                      <m:oMath xmlns:m="http://schemas.openxmlformats.org/officeDocument/2006/math">
                        <m:r>
                          <a:rPr lang="en-US" b="1" i="1" dirty="0" smtClean="0">
                            <a:solidFill>
                              <a:schemeClr val="accent2"/>
                            </a:solidFill>
                            <a:latin typeface="Cambria Math" panose="02040503050406030204" pitchFamily="18" charset="0"/>
                          </a:rPr>
                          <m:t>𝒓</m:t>
                        </m:r>
                        <m:r>
                          <a:rPr lang="en-US" b="1" i="1" dirty="0" smtClean="0">
                            <a:solidFill>
                              <a:schemeClr val="accent2"/>
                            </a:solidFill>
                            <a:latin typeface="Cambria Math" panose="02040503050406030204" pitchFamily="18" charset="0"/>
                          </a:rPr>
                          <m:t>(</m:t>
                        </m:r>
                        <m:r>
                          <a:rPr lang="en-US" b="1" i="1" dirty="0" err="1" smtClean="0">
                            <a:solidFill>
                              <a:schemeClr val="accent2"/>
                            </a:solidFill>
                            <a:latin typeface="Cambria Math" panose="02040503050406030204" pitchFamily="18" charset="0"/>
                          </a:rPr>
                          <m:t>𝒔</m:t>
                        </m:r>
                        <m:r>
                          <a:rPr lang="en-US" b="1" i="1" dirty="0" err="1" smtClean="0">
                            <a:solidFill>
                              <a:schemeClr val="accent2"/>
                            </a:solidFill>
                            <a:latin typeface="Cambria Math" panose="02040503050406030204" pitchFamily="18" charset="0"/>
                          </a:rPr>
                          <m:t>,</m:t>
                        </m:r>
                        <m:r>
                          <a:rPr lang="en-US" b="1" i="1" dirty="0" err="1" smtClean="0">
                            <a:solidFill>
                              <a:schemeClr val="accent2"/>
                            </a:solidFill>
                            <a:latin typeface="Cambria Math" panose="02040503050406030204" pitchFamily="18" charset="0"/>
                          </a:rPr>
                          <m:t>𝒂</m:t>
                        </m:r>
                        <m:r>
                          <a:rPr lang="en-US" b="1" i="1" dirty="0" err="1" smtClean="0">
                            <a:solidFill>
                              <a:schemeClr val="accent2"/>
                            </a:solidFill>
                            <a:latin typeface="Cambria Math" panose="02040503050406030204" pitchFamily="18" charset="0"/>
                          </a:rPr>
                          <m:t>,</m:t>
                        </m:r>
                        <m:r>
                          <a:rPr lang="en-US" b="1" i="1" dirty="0" err="1" smtClean="0">
                            <a:solidFill>
                              <a:schemeClr val="accent2"/>
                            </a:solidFill>
                            <a:latin typeface="Cambria Math" panose="02040503050406030204" pitchFamily="18" charset="0"/>
                          </a:rPr>
                          <m:t>𝒔</m:t>
                        </m:r>
                        <m:r>
                          <a:rPr lang="en-US" b="1" i="1" dirty="0" smtClean="0">
                            <a:solidFill>
                              <a:schemeClr val="accent2"/>
                            </a:solidFill>
                            <a:latin typeface="Cambria Math" panose="02040503050406030204" pitchFamily="18" charset="0"/>
                          </a:rPr>
                          <m:t>’)</m:t>
                        </m:r>
                      </m:oMath>
                    </m:oMathPara>
                  </a14:m>
                  <a:endParaRPr lang="en-US" b="1" dirty="0">
                    <a:solidFill>
                      <a:schemeClr val="accent6"/>
                    </a:solidFill>
                  </a:endParaRPr>
                </a:p>
              </p:txBody>
            </p:sp>
          </mc:Choice>
          <mc:Fallback xmlns="">
            <p:sp>
              <p:nvSpPr>
                <p:cNvPr id="48" name="TextBox 47">
                  <a:extLst>
                    <a:ext uri="{FF2B5EF4-FFF2-40B4-BE49-F238E27FC236}">
                      <a16:creationId xmlns:a16="http://schemas.microsoft.com/office/drawing/2014/main" id="{00BE7BA9-007F-599F-CBE6-966DAC152953}"/>
                    </a:ext>
                  </a:extLst>
                </p:cNvPr>
                <p:cNvSpPr txBox="1">
                  <a:spLocks noRot="1" noChangeAspect="1" noMove="1" noResize="1" noEditPoints="1" noAdjustHandles="1" noChangeArrowheads="1" noChangeShapeType="1" noTextEdit="1"/>
                </p:cNvSpPr>
                <p:nvPr/>
              </p:nvSpPr>
              <p:spPr>
                <a:xfrm>
                  <a:off x="8115261" y="4906930"/>
                  <a:ext cx="1236254" cy="646331"/>
                </a:xfrm>
                <a:prstGeom prst="rect">
                  <a:avLst/>
                </a:prstGeom>
                <a:blipFill>
                  <a:blip r:embed="rId12"/>
                  <a:stretch>
                    <a:fillRect b="-6604"/>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7B19582B-89B1-30F7-5D86-9CC995069B9D}"/>
              </a:ext>
            </a:extLst>
          </p:cNvPr>
          <p:cNvSpPr txBox="1"/>
          <p:nvPr/>
        </p:nvSpPr>
        <p:spPr>
          <a:xfrm>
            <a:off x="7920203" y="1331527"/>
            <a:ext cx="3017696" cy="369332"/>
          </a:xfrm>
          <a:prstGeom prst="rect">
            <a:avLst/>
          </a:prstGeom>
          <a:noFill/>
        </p:spPr>
        <p:txBody>
          <a:bodyPr wrap="square" rtlCol="0">
            <a:spAutoFit/>
          </a:bodyPr>
          <a:lstStyle/>
          <a:p>
            <a:r>
              <a:rPr lang="en-US" b="1" dirty="0"/>
              <a:t>Example MDP as a Graph</a:t>
            </a:r>
          </a:p>
        </p:txBody>
      </p:sp>
    </p:spTree>
    <p:extLst>
      <p:ext uri="{BB962C8B-B14F-4D97-AF65-F5344CB8AC3E}">
        <p14:creationId xmlns:p14="http://schemas.microsoft.com/office/powerpoint/2010/main" val="276054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B227-EA2C-0237-6688-4EA0F6F5F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46F5C-E086-98DB-B687-4D5D4248298B}"/>
              </a:ext>
            </a:extLst>
          </p:cNvPr>
          <p:cNvSpPr>
            <a:spLocks noGrp="1"/>
          </p:cNvSpPr>
          <p:nvPr>
            <p:ph type="title"/>
          </p:nvPr>
        </p:nvSpPr>
        <p:spPr/>
        <p:txBody>
          <a:bodyPr>
            <a:normAutofit/>
          </a:bodyPr>
          <a:lstStyle/>
          <a:p>
            <a:r>
              <a:rPr lang="en-US" dirty="0"/>
              <a:t>Alternative Representations of a Finite MDP</a:t>
            </a:r>
          </a:p>
        </p:txBody>
      </p:sp>
      <p:grpSp>
        <p:nvGrpSpPr>
          <p:cNvPr id="49" name="Group 48" descr="A MDP shown as a graph with states connected by action arrows.">
            <a:extLst>
              <a:ext uri="{FF2B5EF4-FFF2-40B4-BE49-F238E27FC236}">
                <a16:creationId xmlns:a16="http://schemas.microsoft.com/office/drawing/2014/main" id="{B7614A75-E0BA-B7D5-0634-0C0D8F201143}"/>
              </a:ext>
            </a:extLst>
          </p:cNvPr>
          <p:cNvGrpSpPr/>
          <p:nvPr/>
        </p:nvGrpSpPr>
        <p:grpSpPr>
          <a:xfrm>
            <a:off x="1050145" y="1115313"/>
            <a:ext cx="3941148" cy="3066834"/>
            <a:chOff x="7946052" y="2800566"/>
            <a:chExt cx="3941148" cy="3066834"/>
          </a:xfrm>
        </p:grpSpPr>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C6A7EEB6-48FF-42AD-0C91-1DF2F39B77B6}"/>
                    </a:ext>
                  </a:extLst>
                </p:cNvPr>
                <p:cNvSpPr/>
                <p:nvPr/>
              </p:nvSpPr>
              <p:spPr>
                <a:xfrm>
                  <a:off x="8249162" y="3419487"/>
                  <a:ext cx="381000" cy="381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oMath>
                    </m:oMathPara>
                  </a14:m>
                  <a:endParaRPr lang="en-US" dirty="0"/>
                </a:p>
              </p:txBody>
            </p:sp>
          </mc:Choice>
          <mc:Fallback xmlns="">
            <p:sp>
              <p:nvSpPr>
                <p:cNvPr id="4" name="Oval 3">
                  <a:extLst>
                    <a:ext uri="{FF2B5EF4-FFF2-40B4-BE49-F238E27FC236}">
                      <a16:creationId xmlns:a16="http://schemas.microsoft.com/office/drawing/2014/main" id="{CF79983A-CC8B-1C9B-61BD-A8B95DEE9F1A}"/>
                    </a:ext>
                  </a:extLst>
                </p:cNvPr>
                <p:cNvSpPr>
                  <a:spLocks noRot="1" noChangeAspect="1" noMove="1" noResize="1" noEditPoints="1" noAdjustHandles="1" noChangeArrowheads="1" noChangeShapeType="1" noTextEdit="1"/>
                </p:cNvSpPr>
                <p:nvPr/>
              </p:nvSpPr>
              <p:spPr>
                <a:xfrm>
                  <a:off x="8249162" y="3419487"/>
                  <a:ext cx="381000" cy="3810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1001934A-BDF2-A2E3-B514-44DDA0C5DA1C}"/>
                    </a:ext>
                  </a:extLst>
                </p:cNvPr>
                <p:cNvSpPr/>
                <p:nvPr/>
              </p:nvSpPr>
              <p:spPr>
                <a:xfrm>
                  <a:off x="10154162" y="3408877"/>
                  <a:ext cx="381000" cy="381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xmlns="">
            <p:sp>
              <p:nvSpPr>
                <p:cNvPr id="5" name="Oval 4">
                  <a:extLst>
                    <a:ext uri="{FF2B5EF4-FFF2-40B4-BE49-F238E27FC236}">
                      <a16:creationId xmlns:a16="http://schemas.microsoft.com/office/drawing/2014/main" id="{7A0FEBA4-CCFB-34EB-F0E6-8EE13E477B1C}"/>
                    </a:ext>
                  </a:extLst>
                </p:cNvPr>
                <p:cNvSpPr>
                  <a:spLocks noRot="1" noChangeAspect="1" noMove="1" noResize="1" noEditPoints="1" noAdjustHandles="1" noChangeArrowheads="1" noChangeShapeType="1" noTextEdit="1"/>
                </p:cNvSpPr>
                <p:nvPr/>
              </p:nvSpPr>
              <p:spPr>
                <a:xfrm>
                  <a:off x="10154162" y="3408877"/>
                  <a:ext cx="381000" cy="381000"/>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09BDE94B-8996-A148-59E0-2EAE9A808FBE}"/>
                    </a:ext>
                  </a:extLst>
                </p:cNvPr>
                <p:cNvSpPr/>
                <p:nvPr/>
              </p:nvSpPr>
              <p:spPr>
                <a:xfrm>
                  <a:off x="9773162" y="5034768"/>
                  <a:ext cx="381000" cy="381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0930646F-4C58-99C9-9F42-1645EDB3E21D}"/>
                    </a:ext>
                  </a:extLst>
                </p:cNvPr>
                <p:cNvSpPr>
                  <a:spLocks noRot="1" noChangeAspect="1" noMove="1" noResize="1" noEditPoints="1" noAdjustHandles="1" noChangeArrowheads="1" noChangeShapeType="1" noTextEdit="1"/>
                </p:cNvSpPr>
                <p:nvPr/>
              </p:nvSpPr>
              <p:spPr>
                <a:xfrm>
                  <a:off x="9773162" y="5034768"/>
                  <a:ext cx="381000" cy="381000"/>
                </a:xfrm>
                <a:prstGeom prst="ellipse">
                  <a:avLst/>
                </a:prstGeom>
                <a:blipFill>
                  <a:blip r:embed="rId6"/>
                  <a:stretch>
                    <a:fillRect/>
                  </a:stretch>
                </a:blipFill>
              </p:spPr>
              <p:txBody>
                <a:bodyPr/>
                <a:lstStyle/>
                <a:p>
                  <a:r>
                    <a:rPr lang="en-US">
                      <a:noFill/>
                    </a:rPr>
                    <a:t> </a:t>
                  </a:r>
                </a:p>
              </p:txBody>
            </p:sp>
          </mc:Fallback>
        </mc:AlternateContent>
        <p:cxnSp>
          <p:nvCxnSpPr>
            <p:cNvPr id="13" name="Connector: Curved 12">
              <a:extLst>
                <a:ext uri="{FF2B5EF4-FFF2-40B4-BE49-F238E27FC236}">
                  <a16:creationId xmlns:a16="http://schemas.microsoft.com/office/drawing/2014/main" id="{2D98E7C3-D6E4-E349-D1EB-01E0B2AD9BF4}"/>
                </a:ext>
              </a:extLst>
            </p:cNvPr>
            <p:cNvCxnSpPr>
              <a:cxnSpLocks/>
              <a:stCxn id="4" idx="7"/>
              <a:endCxn id="5" idx="1"/>
            </p:cNvCxnSpPr>
            <p:nvPr/>
          </p:nvCxnSpPr>
          <p:spPr>
            <a:xfrm rot="5400000" flipH="1" flipV="1">
              <a:off x="9386857" y="2652182"/>
              <a:ext cx="10610" cy="1635592"/>
            </a:xfrm>
            <a:prstGeom prst="curvedConnector3">
              <a:avLst>
                <a:gd name="adj1" fmla="val 2780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8361C347-3A39-A352-ECFD-7BBD534784A2}"/>
                </a:ext>
              </a:extLst>
            </p:cNvPr>
            <p:cNvCxnSpPr>
              <a:cxnSpLocks/>
              <a:stCxn id="5" idx="3"/>
              <a:endCxn id="4" idx="5"/>
            </p:cNvCxnSpPr>
            <p:nvPr/>
          </p:nvCxnSpPr>
          <p:spPr>
            <a:xfrm rot="5400000">
              <a:off x="9386857" y="2921590"/>
              <a:ext cx="10610" cy="1635592"/>
            </a:xfrm>
            <a:prstGeom prst="curvedConnector3">
              <a:avLst>
                <a:gd name="adj1" fmla="val 2780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64C70627-37A5-F2D9-6D5F-4DFE4FBAE917}"/>
                </a:ext>
              </a:extLst>
            </p:cNvPr>
            <p:cNvCxnSpPr>
              <a:cxnSpLocks/>
              <a:stCxn id="5" idx="7"/>
              <a:endCxn id="5" idx="5"/>
            </p:cNvCxnSpPr>
            <p:nvPr/>
          </p:nvCxnSpPr>
          <p:spPr>
            <a:xfrm rot="16200000" flipH="1">
              <a:off x="10344662" y="3599377"/>
              <a:ext cx="269408" cy="12700"/>
            </a:xfrm>
            <a:prstGeom prst="curvedConnector5">
              <a:avLst>
                <a:gd name="adj1" fmla="val -84853"/>
                <a:gd name="adj2" fmla="val 4360661"/>
                <a:gd name="adj3" fmla="val 1848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626D3DE-C439-AEAC-4A3C-730246647195}"/>
                </a:ext>
              </a:extLst>
            </p:cNvPr>
            <p:cNvCxnSpPr>
              <a:stCxn id="5" idx="4"/>
              <a:endCxn id="6" idx="0"/>
            </p:cNvCxnSpPr>
            <p:nvPr/>
          </p:nvCxnSpPr>
          <p:spPr>
            <a:xfrm flipH="1">
              <a:off x="9963662" y="3789877"/>
              <a:ext cx="381000" cy="1244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B0CAD87-7BF6-B83A-EA62-26E834ABEABF}"/>
                    </a:ext>
                  </a:extLst>
                </p:cNvPr>
                <p:cNvSpPr txBox="1"/>
                <p:nvPr/>
              </p:nvSpPr>
              <p:spPr>
                <a:xfrm>
                  <a:off x="9214429" y="2811831"/>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29" name="TextBox 28">
                  <a:extLst>
                    <a:ext uri="{FF2B5EF4-FFF2-40B4-BE49-F238E27FC236}">
                      <a16:creationId xmlns:a16="http://schemas.microsoft.com/office/drawing/2014/main" id="{BA71AA67-63AD-0B89-45A3-BD29DE8366F8}"/>
                    </a:ext>
                  </a:extLst>
                </p:cNvPr>
                <p:cNvSpPr txBox="1">
                  <a:spLocks noRot="1" noChangeAspect="1" noMove="1" noResize="1" noEditPoints="1" noAdjustHandles="1" noChangeArrowheads="1" noChangeShapeType="1" noTextEdit="1"/>
                </p:cNvSpPr>
                <p:nvPr/>
              </p:nvSpPr>
              <p:spPr>
                <a:xfrm>
                  <a:off x="9214429" y="2811831"/>
                  <a:ext cx="467820" cy="369332"/>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FB56B2B5-4CFA-494D-D4BE-A1D20F5BE3E0}"/>
                </a:ext>
              </a:extLst>
            </p:cNvPr>
            <p:cNvSpPr txBox="1"/>
            <p:nvPr/>
          </p:nvSpPr>
          <p:spPr>
            <a:xfrm>
              <a:off x="8594717" y="2943280"/>
              <a:ext cx="337590" cy="369332"/>
            </a:xfrm>
            <a:prstGeom prst="rect">
              <a:avLst/>
            </a:prstGeom>
            <a:noFill/>
          </p:spPr>
          <p:txBody>
            <a:bodyPr wrap="square" rtlCol="0">
              <a:spAutoFit/>
            </a:bodyPr>
            <a:lstStyle/>
            <a:p>
              <a:r>
                <a:rPr lang="en-US" b="1" dirty="0">
                  <a:solidFill>
                    <a:schemeClr val="accent6"/>
                  </a:solidFill>
                </a:rPr>
                <a:t>1</a:t>
              </a:r>
            </a:p>
          </p:txBody>
        </p:sp>
        <p:sp>
          <p:nvSpPr>
            <p:cNvPr id="32" name="TextBox 31">
              <a:extLst>
                <a:ext uri="{FF2B5EF4-FFF2-40B4-BE49-F238E27FC236}">
                  <a16:creationId xmlns:a16="http://schemas.microsoft.com/office/drawing/2014/main" id="{541EDCD6-5BE1-F153-F285-080A52E9D2D4}"/>
                </a:ext>
              </a:extLst>
            </p:cNvPr>
            <p:cNvSpPr txBox="1"/>
            <p:nvPr/>
          </p:nvSpPr>
          <p:spPr>
            <a:xfrm>
              <a:off x="9183124" y="3192427"/>
              <a:ext cx="530431" cy="369332"/>
            </a:xfrm>
            <a:prstGeom prst="rect">
              <a:avLst/>
            </a:prstGeom>
            <a:noFill/>
          </p:spPr>
          <p:txBody>
            <a:bodyPr wrap="square" rtlCol="0">
              <a:spAutoFit/>
            </a:bodyPr>
            <a:lstStyle/>
            <a:p>
              <a:r>
                <a:rPr lang="en-US" b="1" dirty="0">
                  <a:solidFill>
                    <a:schemeClr val="accent2"/>
                  </a:solidFill>
                </a:rPr>
                <a:t>10</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E95505A-48C1-D40D-982C-4FD3EF202080}"/>
                    </a:ext>
                  </a:extLst>
                </p:cNvPr>
                <p:cNvSpPr txBox="1"/>
                <p:nvPr/>
              </p:nvSpPr>
              <p:spPr>
                <a:xfrm>
                  <a:off x="9240413" y="4017591"/>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C5EB354A-98D6-9C40-7CFD-940C968DC7A3}"/>
                    </a:ext>
                  </a:extLst>
                </p:cNvPr>
                <p:cNvSpPr txBox="1">
                  <a:spLocks noRot="1" noChangeAspect="1" noMove="1" noResize="1" noEditPoints="1" noAdjustHandles="1" noChangeArrowheads="1" noChangeShapeType="1" noTextEdit="1"/>
                </p:cNvSpPr>
                <p:nvPr/>
              </p:nvSpPr>
              <p:spPr>
                <a:xfrm>
                  <a:off x="9240413" y="4017591"/>
                  <a:ext cx="47314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7122822-6249-1E00-706A-CE1B501E47EA}"/>
                    </a:ext>
                  </a:extLst>
                </p:cNvPr>
                <p:cNvSpPr txBox="1"/>
                <p:nvPr/>
              </p:nvSpPr>
              <p:spPr>
                <a:xfrm>
                  <a:off x="10110752" y="4263294"/>
                  <a:ext cx="467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34" name="TextBox 33">
                  <a:extLst>
                    <a:ext uri="{FF2B5EF4-FFF2-40B4-BE49-F238E27FC236}">
                      <a16:creationId xmlns:a16="http://schemas.microsoft.com/office/drawing/2014/main" id="{A4A768C2-1F7E-DAB8-8BC2-20FC382420E1}"/>
                    </a:ext>
                  </a:extLst>
                </p:cNvPr>
                <p:cNvSpPr txBox="1">
                  <a:spLocks noRot="1" noChangeAspect="1" noMove="1" noResize="1" noEditPoints="1" noAdjustHandles="1" noChangeArrowheads="1" noChangeShapeType="1" noTextEdit="1"/>
                </p:cNvSpPr>
                <p:nvPr/>
              </p:nvSpPr>
              <p:spPr>
                <a:xfrm>
                  <a:off x="10110752" y="4263294"/>
                  <a:ext cx="46782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5AEF29F-CAA4-55EE-ED7B-3E6427A416FC}"/>
                    </a:ext>
                  </a:extLst>
                </p:cNvPr>
                <p:cNvSpPr txBox="1"/>
                <p:nvPr/>
              </p:nvSpPr>
              <p:spPr>
                <a:xfrm>
                  <a:off x="10984391" y="3406445"/>
                  <a:ext cx="473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35" name="TextBox 34">
                  <a:extLst>
                    <a:ext uri="{FF2B5EF4-FFF2-40B4-BE49-F238E27FC236}">
                      <a16:creationId xmlns:a16="http://schemas.microsoft.com/office/drawing/2014/main" id="{287D759C-6B08-6965-BE95-F71AE2A98772}"/>
                    </a:ext>
                  </a:extLst>
                </p:cNvPr>
                <p:cNvSpPr txBox="1">
                  <a:spLocks noRot="1" noChangeAspect="1" noMove="1" noResize="1" noEditPoints="1" noAdjustHandles="1" noChangeArrowheads="1" noChangeShapeType="1" noTextEdit="1"/>
                </p:cNvSpPr>
                <p:nvPr/>
              </p:nvSpPr>
              <p:spPr>
                <a:xfrm>
                  <a:off x="10984391" y="3406445"/>
                  <a:ext cx="473142" cy="369332"/>
                </a:xfrm>
                <a:prstGeom prst="rect">
                  <a:avLst/>
                </a:prstGeom>
                <a:blipFill>
                  <a:blip r:embed="rId10"/>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5E8B1BA2-DABD-DAD5-1112-D66EA278EC17}"/>
                </a:ext>
              </a:extLst>
            </p:cNvPr>
            <p:cNvSpPr txBox="1"/>
            <p:nvPr/>
          </p:nvSpPr>
          <p:spPr>
            <a:xfrm>
              <a:off x="9590284" y="3942923"/>
              <a:ext cx="467820" cy="369332"/>
            </a:xfrm>
            <a:prstGeom prst="rect">
              <a:avLst/>
            </a:prstGeom>
            <a:noFill/>
          </p:spPr>
          <p:txBody>
            <a:bodyPr wrap="square" rtlCol="0">
              <a:spAutoFit/>
            </a:bodyPr>
            <a:lstStyle/>
            <a:p>
              <a:r>
                <a:rPr lang="en-US" b="1" dirty="0">
                  <a:solidFill>
                    <a:schemeClr val="accent6"/>
                  </a:solidFill>
                </a:rPr>
                <a:t>.5</a:t>
              </a:r>
            </a:p>
          </p:txBody>
        </p:sp>
        <p:sp>
          <p:nvSpPr>
            <p:cNvPr id="37" name="TextBox 36">
              <a:extLst>
                <a:ext uri="{FF2B5EF4-FFF2-40B4-BE49-F238E27FC236}">
                  <a16:creationId xmlns:a16="http://schemas.microsoft.com/office/drawing/2014/main" id="{4BBF6387-ADAC-E5C7-3348-8C2F23E9D1B6}"/>
                </a:ext>
              </a:extLst>
            </p:cNvPr>
            <p:cNvSpPr txBox="1"/>
            <p:nvPr/>
          </p:nvSpPr>
          <p:spPr>
            <a:xfrm>
              <a:off x="10578572" y="2927671"/>
              <a:ext cx="467819" cy="369332"/>
            </a:xfrm>
            <a:prstGeom prst="rect">
              <a:avLst/>
            </a:prstGeom>
            <a:noFill/>
          </p:spPr>
          <p:txBody>
            <a:bodyPr wrap="square" rtlCol="0">
              <a:spAutoFit/>
            </a:bodyPr>
            <a:lstStyle/>
            <a:p>
              <a:r>
                <a:rPr lang="en-US" b="1" dirty="0">
                  <a:solidFill>
                    <a:schemeClr val="accent6"/>
                  </a:solidFill>
                </a:rPr>
                <a:t>.5</a:t>
              </a:r>
            </a:p>
          </p:txBody>
        </p:sp>
        <p:sp>
          <p:nvSpPr>
            <p:cNvPr id="38" name="TextBox 37">
              <a:extLst>
                <a:ext uri="{FF2B5EF4-FFF2-40B4-BE49-F238E27FC236}">
                  <a16:creationId xmlns:a16="http://schemas.microsoft.com/office/drawing/2014/main" id="{3A02B29B-7CA9-3A5D-D3AC-4D5FF776A129}"/>
                </a:ext>
              </a:extLst>
            </p:cNvPr>
            <p:cNvSpPr txBox="1"/>
            <p:nvPr/>
          </p:nvSpPr>
          <p:spPr>
            <a:xfrm>
              <a:off x="10197572" y="3913113"/>
              <a:ext cx="467819" cy="369332"/>
            </a:xfrm>
            <a:prstGeom prst="rect">
              <a:avLst/>
            </a:prstGeom>
            <a:noFill/>
          </p:spPr>
          <p:txBody>
            <a:bodyPr wrap="square" rtlCol="0">
              <a:spAutoFit/>
            </a:bodyPr>
            <a:lstStyle/>
            <a:p>
              <a:r>
                <a:rPr lang="en-US" b="1" dirty="0">
                  <a:solidFill>
                    <a:schemeClr val="accent6"/>
                  </a:solidFill>
                </a:rPr>
                <a:t>1</a:t>
              </a:r>
            </a:p>
          </p:txBody>
        </p:sp>
        <p:sp>
          <p:nvSpPr>
            <p:cNvPr id="39" name="TextBox 38">
              <a:extLst>
                <a:ext uri="{FF2B5EF4-FFF2-40B4-BE49-F238E27FC236}">
                  <a16:creationId xmlns:a16="http://schemas.microsoft.com/office/drawing/2014/main" id="{C9B1CEDC-332B-6353-85AA-F083315DE66E}"/>
                </a:ext>
              </a:extLst>
            </p:cNvPr>
            <p:cNvSpPr txBox="1"/>
            <p:nvPr/>
          </p:nvSpPr>
          <p:spPr>
            <a:xfrm>
              <a:off x="10975769" y="3745663"/>
              <a:ext cx="530431" cy="369332"/>
            </a:xfrm>
            <a:prstGeom prst="rect">
              <a:avLst/>
            </a:prstGeom>
            <a:noFill/>
          </p:spPr>
          <p:txBody>
            <a:bodyPr wrap="square" rtlCol="0">
              <a:spAutoFit/>
            </a:bodyPr>
            <a:lstStyle/>
            <a:p>
              <a:r>
                <a:rPr lang="en-US" b="1" dirty="0">
                  <a:solidFill>
                    <a:schemeClr val="accent2"/>
                  </a:solidFill>
                </a:rPr>
                <a:t>10</a:t>
              </a:r>
            </a:p>
          </p:txBody>
        </p:sp>
        <p:sp>
          <p:nvSpPr>
            <p:cNvPr id="40" name="TextBox 39">
              <a:extLst>
                <a:ext uri="{FF2B5EF4-FFF2-40B4-BE49-F238E27FC236}">
                  <a16:creationId xmlns:a16="http://schemas.microsoft.com/office/drawing/2014/main" id="{6B5AF1BE-62D7-7E09-AAF7-3FB7951BDB5F}"/>
                </a:ext>
              </a:extLst>
            </p:cNvPr>
            <p:cNvSpPr txBox="1"/>
            <p:nvPr/>
          </p:nvSpPr>
          <p:spPr>
            <a:xfrm>
              <a:off x="9267088" y="3709878"/>
              <a:ext cx="530431" cy="369332"/>
            </a:xfrm>
            <a:prstGeom prst="rect">
              <a:avLst/>
            </a:prstGeom>
            <a:noFill/>
          </p:spPr>
          <p:txBody>
            <a:bodyPr wrap="square" rtlCol="0">
              <a:spAutoFit/>
            </a:bodyPr>
            <a:lstStyle/>
            <a:p>
              <a:r>
                <a:rPr lang="en-US" b="1" dirty="0">
                  <a:solidFill>
                    <a:schemeClr val="accent2"/>
                  </a:solidFill>
                </a:rPr>
                <a:t>-5</a:t>
              </a:r>
            </a:p>
          </p:txBody>
        </p:sp>
        <p:sp>
          <p:nvSpPr>
            <p:cNvPr id="41" name="TextBox 40">
              <a:extLst>
                <a:ext uri="{FF2B5EF4-FFF2-40B4-BE49-F238E27FC236}">
                  <a16:creationId xmlns:a16="http://schemas.microsoft.com/office/drawing/2014/main" id="{BA80D377-4FF5-B917-2212-96B4EBE65B12}"/>
                </a:ext>
              </a:extLst>
            </p:cNvPr>
            <p:cNvSpPr txBox="1"/>
            <p:nvPr/>
          </p:nvSpPr>
          <p:spPr>
            <a:xfrm>
              <a:off x="9575152" y="4527994"/>
              <a:ext cx="769510" cy="369332"/>
            </a:xfrm>
            <a:prstGeom prst="rect">
              <a:avLst/>
            </a:prstGeom>
            <a:noFill/>
          </p:spPr>
          <p:txBody>
            <a:bodyPr wrap="square" rtlCol="0">
              <a:spAutoFit/>
            </a:bodyPr>
            <a:lstStyle/>
            <a:p>
              <a:r>
                <a:rPr lang="en-US" b="1" dirty="0">
                  <a:solidFill>
                    <a:schemeClr val="accent2"/>
                  </a:solidFill>
                </a:rPr>
                <a:t>100</a:t>
              </a:r>
            </a:p>
          </p:txBody>
        </p:sp>
        <p:cxnSp>
          <p:nvCxnSpPr>
            <p:cNvPr id="42" name="Connector: Curved 41">
              <a:extLst>
                <a:ext uri="{FF2B5EF4-FFF2-40B4-BE49-F238E27FC236}">
                  <a16:creationId xmlns:a16="http://schemas.microsoft.com/office/drawing/2014/main" id="{C27FFF0D-56C3-8585-4467-F76FFA5B5BA9}"/>
                </a:ext>
              </a:extLst>
            </p:cNvPr>
            <p:cNvCxnSpPr>
              <a:cxnSpLocks/>
              <a:stCxn id="6" idx="7"/>
              <a:endCxn id="6" idx="5"/>
            </p:cNvCxnSpPr>
            <p:nvPr/>
          </p:nvCxnSpPr>
          <p:spPr>
            <a:xfrm rot="16200000" flipH="1">
              <a:off x="9963662" y="5225268"/>
              <a:ext cx="269408" cy="12700"/>
            </a:xfrm>
            <a:prstGeom prst="curvedConnector5">
              <a:avLst>
                <a:gd name="adj1" fmla="val -84853"/>
                <a:gd name="adj2" fmla="val 4360661"/>
                <a:gd name="adj3" fmla="val 18485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A532DE1-7137-DD32-59A9-99A583DECA5B}"/>
                    </a:ext>
                  </a:extLst>
                </p:cNvPr>
                <p:cNvSpPr txBox="1"/>
                <p:nvPr/>
              </p:nvSpPr>
              <p:spPr>
                <a:xfrm>
                  <a:off x="10589411" y="4995358"/>
                  <a:ext cx="7899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45" name="TextBox 44">
                  <a:extLst>
                    <a:ext uri="{FF2B5EF4-FFF2-40B4-BE49-F238E27FC236}">
                      <a16:creationId xmlns:a16="http://schemas.microsoft.com/office/drawing/2014/main" id="{BAAF7535-F3E7-ED0D-E28F-1AA8CB158C59}"/>
                    </a:ext>
                  </a:extLst>
                </p:cNvPr>
                <p:cNvSpPr txBox="1">
                  <a:spLocks noRot="1" noChangeAspect="1" noMove="1" noResize="1" noEditPoints="1" noAdjustHandles="1" noChangeArrowheads="1" noChangeShapeType="1" noTextEdit="1"/>
                </p:cNvSpPr>
                <p:nvPr/>
              </p:nvSpPr>
              <p:spPr>
                <a:xfrm>
                  <a:off x="10589411" y="4995358"/>
                  <a:ext cx="789960" cy="369332"/>
                </a:xfrm>
                <a:prstGeom prst="rect">
                  <a:avLst/>
                </a:prstGeom>
                <a:blipFill>
                  <a:blip r:embed="rId11"/>
                  <a:stretch>
                    <a:fillRect/>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5D4153DB-BFEF-3DDF-177D-2BB73A541244}"/>
                </a:ext>
              </a:extLst>
            </p:cNvPr>
            <p:cNvSpPr txBox="1"/>
            <p:nvPr/>
          </p:nvSpPr>
          <p:spPr>
            <a:xfrm>
              <a:off x="10471394" y="5498068"/>
              <a:ext cx="530431" cy="369332"/>
            </a:xfrm>
            <a:prstGeom prst="rect">
              <a:avLst/>
            </a:prstGeom>
            <a:noFill/>
          </p:spPr>
          <p:txBody>
            <a:bodyPr wrap="square" rtlCol="0">
              <a:spAutoFit/>
            </a:bodyPr>
            <a:lstStyle/>
            <a:p>
              <a:r>
                <a:rPr lang="en-US" b="1" dirty="0">
                  <a:solidFill>
                    <a:schemeClr val="accent2"/>
                  </a:solidFill>
                </a:rPr>
                <a:t>0</a:t>
              </a:r>
            </a:p>
          </p:txBody>
        </p:sp>
        <p:sp>
          <p:nvSpPr>
            <p:cNvPr id="47" name="Rectangle 46">
              <a:extLst>
                <a:ext uri="{FF2B5EF4-FFF2-40B4-BE49-F238E27FC236}">
                  <a16:creationId xmlns:a16="http://schemas.microsoft.com/office/drawing/2014/main" id="{ADB4F6CA-94B8-67D0-1C00-C0AC1900748B}"/>
                </a:ext>
              </a:extLst>
            </p:cNvPr>
            <p:cNvSpPr/>
            <p:nvPr/>
          </p:nvSpPr>
          <p:spPr>
            <a:xfrm>
              <a:off x="7946052" y="2800566"/>
              <a:ext cx="3941148" cy="306683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14259AF-DCFE-F4DE-DB8F-92FFF4F38823}"/>
                    </a:ext>
                  </a:extLst>
                </p:cNvPr>
                <p:cNvSpPr txBox="1"/>
                <p:nvPr/>
              </p:nvSpPr>
              <p:spPr>
                <a:xfrm>
                  <a:off x="8115261" y="4906930"/>
                  <a:ext cx="123625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chemeClr val="accent6"/>
                            </a:solidFill>
                            <a:latin typeface="Cambria Math" panose="02040503050406030204" pitchFamily="18" charset="0"/>
                          </a:rPr>
                          <m:t>𝒑</m:t>
                        </m:r>
                        <m:d>
                          <m:dPr>
                            <m:endChr m:val="|"/>
                            <m:ctrlPr>
                              <a:rPr lang="en-US" b="1" i="1" dirty="0" smtClean="0">
                                <a:solidFill>
                                  <a:schemeClr val="accent6"/>
                                </a:solidFill>
                                <a:latin typeface="Cambria Math" panose="02040503050406030204" pitchFamily="18" charset="0"/>
                              </a:rPr>
                            </m:ctrlPr>
                          </m:dPr>
                          <m:e>
                            <m:r>
                              <a:rPr lang="en-US" b="1" i="1" dirty="0" smtClean="0">
                                <a:solidFill>
                                  <a:schemeClr val="accent6"/>
                                </a:solidFill>
                                <a:latin typeface="Cambria Math" panose="02040503050406030204" pitchFamily="18" charset="0"/>
                              </a:rPr>
                              <m:t>𝒔</m:t>
                            </m:r>
                            <m:r>
                              <a:rPr lang="en-US" b="1" i="1" dirty="0" smtClean="0">
                                <a:solidFill>
                                  <a:schemeClr val="accent6"/>
                                </a:solidFill>
                                <a:latin typeface="Cambria Math" panose="02040503050406030204" pitchFamily="18" charset="0"/>
                              </a:rPr>
                              <m:t>’</m:t>
                            </m:r>
                          </m:e>
                        </m:d>
                        <m:r>
                          <a:rPr lang="en-US" b="1" i="1" dirty="0" err="1" smtClean="0">
                            <a:solidFill>
                              <a:schemeClr val="accent6"/>
                            </a:solidFill>
                            <a:latin typeface="Cambria Math" panose="02040503050406030204" pitchFamily="18" charset="0"/>
                          </a:rPr>
                          <m:t>𝒔</m:t>
                        </m:r>
                        <m:r>
                          <a:rPr lang="en-US" b="1" i="1" dirty="0" err="1" smtClean="0">
                            <a:solidFill>
                              <a:schemeClr val="accent6"/>
                            </a:solidFill>
                            <a:latin typeface="Cambria Math" panose="02040503050406030204" pitchFamily="18" charset="0"/>
                          </a:rPr>
                          <m:t>,</m:t>
                        </m:r>
                        <m:r>
                          <a:rPr lang="en-US" b="1" i="1" dirty="0" err="1" smtClean="0">
                            <a:solidFill>
                              <a:schemeClr val="accent6"/>
                            </a:solidFill>
                            <a:latin typeface="Cambria Math" panose="02040503050406030204" pitchFamily="18" charset="0"/>
                          </a:rPr>
                          <m:t>𝒂</m:t>
                        </m:r>
                        <m:r>
                          <a:rPr lang="en-US" b="1" i="1" dirty="0" smtClean="0">
                            <a:solidFill>
                              <a:schemeClr val="accent6"/>
                            </a:solidFill>
                            <a:latin typeface="Cambria Math" panose="02040503050406030204" pitchFamily="18" charset="0"/>
                          </a:rPr>
                          <m:t>)</m:t>
                        </m:r>
                      </m:oMath>
                    </m:oMathPara>
                  </a14:m>
                  <a:endParaRPr lang="en-US" b="1" dirty="0">
                    <a:solidFill>
                      <a:schemeClr val="accent6"/>
                    </a:solidFill>
                  </a:endParaRPr>
                </a:p>
                <a:p>
                  <a:pPr/>
                  <a14:m>
                    <m:oMathPara xmlns:m="http://schemas.openxmlformats.org/officeDocument/2006/math">
                      <m:oMathParaPr>
                        <m:jc m:val="centerGroup"/>
                      </m:oMathParaPr>
                      <m:oMath xmlns:m="http://schemas.openxmlformats.org/officeDocument/2006/math">
                        <m:r>
                          <a:rPr lang="en-US" b="1" i="1" dirty="0" smtClean="0">
                            <a:solidFill>
                              <a:schemeClr val="accent2"/>
                            </a:solidFill>
                            <a:latin typeface="Cambria Math" panose="02040503050406030204" pitchFamily="18" charset="0"/>
                          </a:rPr>
                          <m:t>𝒓</m:t>
                        </m:r>
                        <m:r>
                          <a:rPr lang="en-US" b="1" i="1" dirty="0" smtClean="0">
                            <a:solidFill>
                              <a:schemeClr val="accent2"/>
                            </a:solidFill>
                            <a:latin typeface="Cambria Math" panose="02040503050406030204" pitchFamily="18" charset="0"/>
                          </a:rPr>
                          <m:t>(</m:t>
                        </m:r>
                        <m:r>
                          <a:rPr lang="en-US" b="1" i="1" dirty="0" err="1" smtClean="0">
                            <a:solidFill>
                              <a:schemeClr val="accent2"/>
                            </a:solidFill>
                            <a:latin typeface="Cambria Math" panose="02040503050406030204" pitchFamily="18" charset="0"/>
                          </a:rPr>
                          <m:t>𝒔</m:t>
                        </m:r>
                        <m:r>
                          <a:rPr lang="en-US" b="1" i="1" dirty="0" err="1" smtClean="0">
                            <a:solidFill>
                              <a:schemeClr val="accent2"/>
                            </a:solidFill>
                            <a:latin typeface="Cambria Math" panose="02040503050406030204" pitchFamily="18" charset="0"/>
                          </a:rPr>
                          <m:t>,</m:t>
                        </m:r>
                        <m:r>
                          <a:rPr lang="en-US" b="1" i="1" dirty="0" err="1" smtClean="0">
                            <a:solidFill>
                              <a:schemeClr val="accent2"/>
                            </a:solidFill>
                            <a:latin typeface="Cambria Math" panose="02040503050406030204" pitchFamily="18" charset="0"/>
                          </a:rPr>
                          <m:t>𝒂</m:t>
                        </m:r>
                        <m:r>
                          <a:rPr lang="en-US" b="1" i="1" dirty="0" err="1" smtClean="0">
                            <a:solidFill>
                              <a:schemeClr val="accent2"/>
                            </a:solidFill>
                            <a:latin typeface="Cambria Math" panose="02040503050406030204" pitchFamily="18" charset="0"/>
                          </a:rPr>
                          <m:t>,</m:t>
                        </m:r>
                        <m:r>
                          <a:rPr lang="en-US" b="1" i="1" dirty="0" err="1" smtClean="0">
                            <a:solidFill>
                              <a:schemeClr val="accent2"/>
                            </a:solidFill>
                            <a:latin typeface="Cambria Math" panose="02040503050406030204" pitchFamily="18" charset="0"/>
                          </a:rPr>
                          <m:t>𝒔</m:t>
                        </m:r>
                        <m:r>
                          <a:rPr lang="en-US" b="1" i="1" dirty="0" smtClean="0">
                            <a:solidFill>
                              <a:schemeClr val="accent2"/>
                            </a:solidFill>
                            <a:latin typeface="Cambria Math" panose="02040503050406030204" pitchFamily="18" charset="0"/>
                          </a:rPr>
                          <m:t>’)</m:t>
                        </m:r>
                      </m:oMath>
                    </m:oMathPara>
                  </a14:m>
                  <a:endParaRPr lang="en-US" b="1" dirty="0">
                    <a:solidFill>
                      <a:schemeClr val="accent6"/>
                    </a:solidFill>
                  </a:endParaRPr>
                </a:p>
              </p:txBody>
            </p:sp>
          </mc:Choice>
          <mc:Fallback xmlns="">
            <p:sp>
              <p:nvSpPr>
                <p:cNvPr id="48" name="TextBox 47">
                  <a:extLst>
                    <a:ext uri="{FF2B5EF4-FFF2-40B4-BE49-F238E27FC236}">
                      <a16:creationId xmlns:a16="http://schemas.microsoft.com/office/drawing/2014/main" id="{214259AF-DCFE-F4DE-DB8F-92FFF4F38823}"/>
                    </a:ext>
                  </a:extLst>
                </p:cNvPr>
                <p:cNvSpPr txBox="1">
                  <a:spLocks noRot="1" noChangeAspect="1" noMove="1" noResize="1" noEditPoints="1" noAdjustHandles="1" noChangeArrowheads="1" noChangeShapeType="1" noTextEdit="1"/>
                </p:cNvSpPr>
                <p:nvPr/>
              </p:nvSpPr>
              <p:spPr>
                <a:xfrm>
                  <a:off x="8115261" y="4906930"/>
                  <a:ext cx="1236254" cy="646331"/>
                </a:xfrm>
                <a:prstGeom prst="rect">
                  <a:avLst/>
                </a:prstGeom>
                <a:blipFill>
                  <a:blip r:embed="rId12"/>
                  <a:stretch>
                    <a:fillRect b="-654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EF495A2-0349-2D8A-4944-DE8FFE5F2442}"/>
                  </a:ext>
                </a:extLst>
              </p:cNvPr>
              <p:cNvGraphicFramePr>
                <a:graphicFrameLocks noGrp="1"/>
              </p:cNvGraphicFramePr>
              <p:nvPr>
                <p:extLst>
                  <p:ext uri="{D42A27DB-BD31-4B8C-83A1-F6EECF244321}">
                    <p14:modId xmlns:p14="http://schemas.microsoft.com/office/powerpoint/2010/main" val="3977622126"/>
                  </p:ext>
                </p:extLst>
              </p:nvPr>
            </p:nvGraphicFramePr>
            <p:xfrm>
              <a:off x="1082760" y="4576881"/>
              <a:ext cx="4019450" cy="2133600"/>
            </p:xfrm>
            <a:graphic>
              <a:graphicData uri="http://schemas.openxmlformats.org/drawingml/2006/table">
                <a:tbl>
                  <a:tblPr firstRow="1" bandRow="1">
                    <a:tableStyleId>{5C22544A-7EE6-4342-B048-85BDC9FD1C3A}</a:tableStyleId>
                  </a:tblPr>
                  <a:tblGrid>
                    <a:gridCol w="630106">
                      <a:extLst>
                        <a:ext uri="{9D8B030D-6E8A-4147-A177-3AD203B41FA5}">
                          <a16:colId xmlns:a16="http://schemas.microsoft.com/office/drawing/2014/main" val="2442054045"/>
                        </a:ext>
                      </a:extLst>
                    </a:gridCol>
                    <a:gridCol w="704194">
                      <a:extLst>
                        <a:ext uri="{9D8B030D-6E8A-4147-A177-3AD203B41FA5}">
                          <a16:colId xmlns:a16="http://schemas.microsoft.com/office/drawing/2014/main" val="1273119455"/>
                        </a:ext>
                      </a:extLst>
                    </a:gridCol>
                    <a:gridCol w="693682">
                      <a:extLst>
                        <a:ext uri="{9D8B030D-6E8A-4147-A177-3AD203B41FA5}">
                          <a16:colId xmlns:a16="http://schemas.microsoft.com/office/drawing/2014/main" val="1545628582"/>
                        </a:ext>
                      </a:extLst>
                    </a:gridCol>
                    <a:gridCol w="1030014">
                      <a:extLst>
                        <a:ext uri="{9D8B030D-6E8A-4147-A177-3AD203B41FA5}">
                          <a16:colId xmlns:a16="http://schemas.microsoft.com/office/drawing/2014/main" val="330060263"/>
                        </a:ext>
                      </a:extLst>
                    </a:gridCol>
                    <a:gridCol w="961454">
                      <a:extLst>
                        <a:ext uri="{9D8B030D-6E8A-4147-A177-3AD203B41FA5}">
                          <a16:colId xmlns:a16="http://schemas.microsoft.com/office/drawing/2014/main" val="2642819023"/>
                        </a:ext>
                      </a:extLst>
                    </a:gridCol>
                  </a:tblGrid>
                  <a:tr h="274320">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𝒂</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𝒔</m:t>
                                </m:r>
                                <m:r>
                                  <a:rPr lang="en-US" sz="1400" b="1" i="1"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𝒑</m:t>
                                </m:r>
                                <m:r>
                                  <a:rPr lang="en-US" sz="1400" b="1" i="1" smtClean="0">
                                    <a:latin typeface="Cambria Math" panose="02040503050406030204" pitchFamily="18" charset="0"/>
                                  </a:rPr>
                                  <m:t>(</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𝒔</m:t>
                                    </m:r>
                                  </m:e>
                                  <m:sup>
                                    <m:r>
                                      <a:rPr lang="en-US" sz="1400" b="1" i="1" smtClean="0">
                                        <a:latin typeface="Cambria Math" panose="02040503050406030204" pitchFamily="18" charset="0"/>
                                      </a:rPr>
                                      <m:t>′</m:t>
                                    </m:r>
                                  </m:sup>
                                </m:sSup>
                                <m:r>
                                  <a:rPr lang="en-US" sz="1400" b="1" i="1" smtClean="0">
                                    <a:latin typeface="Cambria Math" panose="02040503050406030204" pitchFamily="18" charset="0"/>
                                  </a:rPr>
                                  <m:t>|</m:t>
                                </m:r>
                                <m:r>
                                  <a:rPr lang="en-US" sz="1400" b="1" i="1" smtClean="0">
                                    <a:latin typeface="Cambria Math" panose="02040503050406030204" pitchFamily="18" charset="0"/>
                                  </a:rPr>
                                  <m:t>𝒔</m:t>
                                </m:r>
                                <m:r>
                                  <a:rPr lang="en-US" sz="1400" b="1" i="1" smtClean="0">
                                    <a:latin typeface="Cambria Math" panose="02040503050406030204" pitchFamily="18" charset="0"/>
                                  </a:rPr>
                                  <m:t>,</m:t>
                                </m:r>
                                <m:r>
                                  <a:rPr lang="en-US" sz="1400" b="1" i="1" smtClean="0">
                                    <a:latin typeface="Cambria Math" panose="02040503050406030204" pitchFamily="18" charset="0"/>
                                  </a:rPr>
                                  <m:t>𝒂</m:t>
                                </m:r>
                                <m:r>
                                  <a:rPr lang="en-US" sz="1400" b="1" i="1"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𝒓</m:t>
                                </m:r>
                                <m:r>
                                  <a:rPr lang="en-US" sz="1400" b="1" i="1" smtClean="0">
                                    <a:latin typeface="Cambria Math" panose="02040503050406030204" pitchFamily="18" charset="0"/>
                                  </a:rPr>
                                  <m:t>(</m:t>
                                </m:r>
                                <m:r>
                                  <a:rPr lang="en-US" sz="1400" b="1" i="1" smtClean="0">
                                    <a:latin typeface="Cambria Math" panose="02040503050406030204" pitchFamily="18" charset="0"/>
                                  </a:rPr>
                                  <m:t>𝒔</m:t>
                                </m:r>
                                <m:r>
                                  <a:rPr lang="en-US" sz="1400" b="1" i="1" smtClean="0">
                                    <a:latin typeface="Cambria Math" panose="02040503050406030204" pitchFamily="18" charset="0"/>
                                  </a:rPr>
                                  <m:t>,</m:t>
                                </m:r>
                                <m:r>
                                  <a:rPr lang="en-US" sz="1400" b="1" i="1" smtClean="0">
                                    <a:latin typeface="Cambria Math" panose="02040503050406030204" pitchFamily="18" charset="0"/>
                                  </a:rPr>
                                  <m:t>𝒂</m:t>
                                </m:r>
                                <m:r>
                                  <a:rPr lang="en-US" sz="1400" b="1" i="1" smtClean="0">
                                    <a:latin typeface="Cambria Math" panose="02040503050406030204" pitchFamily="18" charset="0"/>
                                  </a:rPr>
                                  <m:t>,</m:t>
                                </m:r>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𝒔</m:t>
                                    </m:r>
                                  </m:e>
                                  <m:sup>
                                    <m:r>
                                      <a:rPr lang="en-US" sz="1400" b="1" i="1" smtClean="0">
                                        <a:latin typeface="Cambria Math" panose="02040503050406030204" pitchFamily="18" charset="0"/>
                                      </a:rPr>
                                      <m:t>′</m:t>
                                    </m:r>
                                  </m:sup>
                                </m:sSup>
                                <m:r>
                                  <a:rPr lang="en-US" sz="1400" b="1" i="1" smtClean="0">
                                    <a:latin typeface="Cambria Math" panose="02040503050406030204" pitchFamily="18" charset="0"/>
                                  </a:rPr>
                                  <m:t>)</m:t>
                                </m:r>
                              </m:oMath>
                            </m:oMathPara>
                          </a14:m>
                          <a:endParaRPr lang="en-US" sz="1400" dirty="0"/>
                        </a:p>
                      </a:txBody>
                      <a:tcPr/>
                    </a:tc>
                    <a:extLst>
                      <a:ext uri="{0D108BD9-81ED-4DB2-BD59-A6C34878D82A}">
                        <a16:rowId xmlns:a16="http://schemas.microsoft.com/office/drawing/2014/main" val="3052714296"/>
                      </a:ext>
                    </a:extLst>
                  </a:tr>
                  <a:tr h="27432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0</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𝑎</m:t>
                                    </m:r>
                                  </m:e>
                                  <m:sub>
                                    <m:r>
                                      <a:rPr lang="en-US" sz="1400" b="0" i="1" dirty="0"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𝑠</m:t>
                                    </m:r>
                                  </m:e>
                                  <m:sub>
                                    <m:r>
                                      <a:rPr lang="en-US" sz="1400" b="0" i="1" dirty="0"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10</m:t>
                                </m:r>
                              </m:oMath>
                            </m:oMathPara>
                          </a14:m>
                          <a:endParaRPr/>
                        </a:p>
                      </a:txBody>
                      <a:tcPr/>
                    </a:tc>
                    <a:extLst>
                      <a:ext uri="{0D108BD9-81ED-4DB2-BD59-A6C34878D82A}">
                        <a16:rowId xmlns:a16="http://schemas.microsoft.com/office/drawing/2014/main" val="3690383458"/>
                      </a:ext>
                    </a:extLst>
                  </a:tr>
                  <a:tr h="27432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2</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0</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.5</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−5</m:t>
                                </m:r>
                              </m:oMath>
                            </m:oMathPara>
                          </a14:m>
                          <a:endParaRPr/>
                        </a:p>
                      </a:txBody>
                      <a:tcPr/>
                    </a:tc>
                    <a:extLst>
                      <a:ext uri="{0D108BD9-81ED-4DB2-BD59-A6C34878D82A}">
                        <a16:rowId xmlns:a16="http://schemas.microsoft.com/office/drawing/2014/main" val="2570674882"/>
                      </a:ext>
                    </a:extLst>
                  </a:tr>
                  <a:tr h="27432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2</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.5</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10</m:t>
                                </m:r>
                              </m:oMath>
                            </m:oMathPara>
                          </a14:m>
                          <a:endParaRPr/>
                        </a:p>
                      </a:txBody>
                      <a:tcPr/>
                    </a:tc>
                    <a:extLst>
                      <a:ext uri="{0D108BD9-81ED-4DB2-BD59-A6C34878D82A}">
                        <a16:rowId xmlns:a16="http://schemas.microsoft.com/office/drawing/2014/main" val="1479518600"/>
                      </a:ext>
                    </a:extLst>
                  </a:tr>
                  <a:tr h="27432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100</m:t>
                                </m:r>
                              </m:oMath>
                            </m:oMathPara>
                          </a14:m>
                          <a:endParaRPr/>
                        </a:p>
                      </a:txBody>
                      <a:tcPr/>
                    </a:tc>
                    <a:extLst>
                      <a:ext uri="{0D108BD9-81ED-4DB2-BD59-A6C34878D82A}">
                        <a16:rowId xmlns:a16="http://schemas.microsoft.com/office/drawing/2014/main" val="3345342149"/>
                      </a:ext>
                    </a:extLst>
                  </a:tr>
                  <a:tr h="27432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1</m:t>
                                    </m:r>
                                  </m:sub>
                                </m:sSub>
                              </m:oMath>
                            </m:oMathPara>
                          </a14:m>
                          <a:endParaRPr lang="en-US" sz="1400" dirty="0"/>
                        </a:p>
                      </a:txBody>
                      <a:tcPr/>
                    </a:tc>
                    <a:tc>
                      <a:txBody>
                        <a:bodyP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oMath>
                          </a14:m>
                          <a:r>
                            <a:rPr lang="en-US" sz="1400" dirty="0"/>
                            <a:t> </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m:t>
                                </m:r>
                              </m:oMath>
                            </m:oMathPara>
                          </a14:m>
                          <a:endParaRPr/>
                        </a:p>
                      </a:txBody>
                      <a:tcPr/>
                    </a:tc>
                    <a:extLst>
                      <a:ext uri="{0D108BD9-81ED-4DB2-BD59-A6C34878D82A}">
                        <a16:rowId xmlns:a16="http://schemas.microsoft.com/office/drawing/2014/main" val="1230456107"/>
                      </a:ext>
                    </a:extLst>
                  </a:tr>
                  <a:tr h="27432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oMath>
                            </m:oMathPara>
                          </a14:m>
                          <a:endParaRPr lang="en-US" sz="1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𝑎</m:t>
                                    </m:r>
                                  </m:e>
                                  <m:sub>
                                    <m:r>
                                      <a:rPr lang="en-US" sz="1400" b="0" i="1" smtClean="0">
                                        <a:latin typeface="Cambria Math" panose="02040503050406030204" pitchFamily="18" charset="0"/>
                                      </a:rPr>
                                      <m:t>2</m:t>
                                    </m:r>
                                  </m:sub>
                                </m:sSub>
                              </m:oMath>
                            </m:oMathPara>
                          </a14:m>
                          <a:endParaRPr lang="en-US" sz="1400" dirty="0"/>
                        </a:p>
                      </a:txBody>
                      <a:tcPr/>
                    </a:tc>
                    <a:tc>
                      <a:txBody>
                        <a:bodyPr/>
                        <a:lstStyle/>
                        <a:p>
                          <a:pPr algn="ct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2</m:t>
                                  </m:r>
                                </m:sub>
                              </m:sSub>
                            </m:oMath>
                          </a14:m>
                          <a:r>
                            <a:rPr lang="en-US" sz="1400" dirty="0"/>
                            <a:t> </a:t>
                          </a: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1</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0</m:t>
                                </m:r>
                              </m:oMath>
                            </m:oMathPara>
                          </a14:m>
                          <a:endParaRPr dirty="0"/>
                        </a:p>
                      </a:txBody>
                      <a:tcPr/>
                    </a:tc>
                    <a:extLst>
                      <a:ext uri="{0D108BD9-81ED-4DB2-BD59-A6C34878D82A}">
                        <a16:rowId xmlns:a16="http://schemas.microsoft.com/office/drawing/2014/main" val="2799093238"/>
                      </a:ext>
                    </a:extLst>
                  </a:tr>
                </a:tbl>
              </a:graphicData>
            </a:graphic>
          </p:graphicFrame>
        </mc:Choice>
        <mc:Fallback xmlns="">
          <p:graphicFrame>
            <p:nvGraphicFramePr>
              <p:cNvPr id="7" name="Table 6">
                <a:extLst>
                  <a:ext uri="{FF2B5EF4-FFF2-40B4-BE49-F238E27FC236}">
                    <a16:creationId xmlns:a16="http://schemas.microsoft.com/office/drawing/2014/main" id="{1EF495A2-0349-2D8A-4944-DE8FFE5F2442}"/>
                  </a:ext>
                </a:extLst>
              </p:cNvPr>
              <p:cNvGraphicFramePr>
                <a:graphicFrameLocks noGrp="1"/>
              </p:cNvGraphicFramePr>
              <p:nvPr>
                <p:extLst>
                  <p:ext uri="{D42A27DB-BD31-4B8C-83A1-F6EECF244321}">
                    <p14:modId xmlns:p14="http://schemas.microsoft.com/office/powerpoint/2010/main" val="3977622126"/>
                  </p:ext>
                </p:extLst>
              </p:nvPr>
            </p:nvGraphicFramePr>
            <p:xfrm>
              <a:off x="1082760" y="4576881"/>
              <a:ext cx="4019450" cy="2133600"/>
            </p:xfrm>
            <a:graphic>
              <a:graphicData uri="http://schemas.openxmlformats.org/drawingml/2006/table">
                <a:tbl>
                  <a:tblPr firstRow="1" bandRow="1">
                    <a:tableStyleId>{5C22544A-7EE6-4342-B048-85BDC9FD1C3A}</a:tableStyleId>
                  </a:tblPr>
                  <a:tblGrid>
                    <a:gridCol w="630106">
                      <a:extLst>
                        <a:ext uri="{9D8B030D-6E8A-4147-A177-3AD203B41FA5}">
                          <a16:colId xmlns:a16="http://schemas.microsoft.com/office/drawing/2014/main" val="2442054045"/>
                        </a:ext>
                      </a:extLst>
                    </a:gridCol>
                    <a:gridCol w="704194">
                      <a:extLst>
                        <a:ext uri="{9D8B030D-6E8A-4147-A177-3AD203B41FA5}">
                          <a16:colId xmlns:a16="http://schemas.microsoft.com/office/drawing/2014/main" val="1273119455"/>
                        </a:ext>
                      </a:extLst>
                    </a:gridCol>
                    <a:gridCol w="693682">
                      <a:extLst>
                        <a:ext uri="{9D8B030D-6E8A-4147-A177-3AD203B41FA5}">
                          <a16:colId xmlns:a16="http://schemas.microsoft.com/office/drawing/2014/main" val="1545628582"/>
                        </a:ext>
                      </a:extLst>
                    </a:gridCol>
                    <a:gridCol w="1030014">
                      <a:extLst>
                        <a:ext uri="{9D8B030D-6E8A-4147-A177-3AD203B41FA5}">
                          <a16:colId xmlns:a16="http://schemas.microsoft.com/office/drawing/2014/main" val="330060263"/>
                        </a:ext>
                      </a:extLst>
                    </a:gridCol>
                    <a:gridCol w="961454">
                      <a:extLst>
                        <a:ext uri="{9D8B030D-6E8A-4147-A177-3AD203B41FA5}">
                          <a16:colId xmlns:a16="http://schemas.microsoft.com/office/drawing/2014/main" val="2642819023"/>
                        </a:ext>
                      </a:extLst>
                    </a:gridCol>
                  </a:tblGrid>
                  <a:tr h="304800">
                    <a:tc>
                      <a:txBody>
                        <a:bodyPr/>
                        <a:lstStyle/>
                        <a:p>
                          <a:endParaRPr lang="en-US"/>
                        </a:p>
                      </a:txBody>
                      <a:tcPr>
                        <a:blipFill>
                          <a:blip r:embed="rId13"/>
                          <a:stretch>
                            <a:fillRect l="-971" t="-2000" r="-545631" b="-606000"/>
                          </a:stretch>
                        </a:blipFill>
                      </a:tcPr>
                    </a:tc>
                    <a:tc>
                      <a:txBody>
                        <a:bodyPr/>
                        <a:lstStyle/>
                        <a:p>
                          <a:endParaRPr lang="en-US"/>
                        </a:p>
                      </a:txBody>
                      <a:tcPr>
                        <a:blipFill>
                          <a:blip r:embed="rId13"/>
                          <a:stretch>
                            <a:fillRect l="-89655" t="-2000" r="-384483" b="-606000"/>
                          </a:stretch>
                        </a:blipFill>
                      </a:tcPr>
                    </a:tc>
                    <a:tc>
                      <a:txBody>
                        <a:bodyPr/>
                        <a:lstStyle/>
                        <a:p>
                          <a:endParaRPr lang="en-US"/>
                        </a:p>
                      </a:txBody>
                      <a:tcPr>
                        <a:blipFill>
                          <a:blip r:embed="rId13"/>
                          <a:stretch>
                            <a:fillRect l="-192982" t="-2000" r="-291228" b="-606000"/>
                          </a:stretch>
                        </a:blipFill>
                      </a:tcPr>
                    </a:tc>
                    <a:tc>
                      <a:txBody>
                        <a:bodyPr/>
                        <a:lstStyle/>
                        <a:p>
                          <a:endParaRPr lang="en-US"/>
                        </a:p>
                      </a:txBody>
                      <a:tcPr>
                        <a:blipFill>
                          <a:blip r:embed="rId13"/>
                          <a:stretch>
                            <a:fillRect l="-197633" t="-2000" r="-96450" b="-606000"/>
                          </a:stretch>
                        </a:blipFill>
                      </a:tcPr>
                    </a:tc>
                    <a:tc>
                      <a:txBody>
                        <a:bodyPr/>
                        <a:lstStyle/>
                        <a:p>
                          <a:endParaRPr lang="en-US"/>
                        </a:p>
                      </a:txBody>
                      <a:tcPr>
                        <a:blipFill>
                          <a:blip r:embed="rId13"/>
                          <a:stretch>
                            <a:fillRect l="-318354" t="-2000" r="-3165" b="-606000"/>
                          </a:stretch>
                        </a:blipFill>
                      </a:tcPr>
                    </a:tc>
                    <a:extLst>
                      <a:ext uri="{0D108BD9-81ED-4DB2-BD59-A6C34878D82A}">
                        <a16:rowId xmlns:a16="http://schemas.microsoft.com/office/drawing/2014/main" val="3052714296"/>
                      </a:ext>
                    </a:extLst>
                  </a:tr>
                  <a:tr h="304800">
                    <a:tc>
                      <a:txBody>
                        <a:bodyPr/>
                        <a:lstStyle/>
                        <a:p>
                          <a:endParaRPr lang="en-US"/>
                        </a:p>
                      </a:txBody>
                      <a:tcPr>
                        <a:blipFill>
                          <a:blip r:embed="rId13"/>
                          <a:stretch>
                            <a:fillRect l="-971" t="-102000" r="-545631" b="-506000"/>
                          </a:stretch>
                        </a:blipFill>
                      </a:tcPr>
                    </a:tc>
                    <a:tc>
                      <a:txBody>
                        <a:bodyPr/>
                        <a:lstStyle/>
                        <a:p>
                          <a:endParaRPr lang="en-US"/>
                        </a:p>
                      </a:txBody>
                      <a:tcPr>
                        <a:blipFill>
                          <a:blip r:embed="rId13"/>
                          <a:stretch>
                            <a:fillRect l="-89655" t="-102000" r="-384483" b="-506000"/>
                          </a:stretch>
                        </a:blipFill>
                      </a:tcPr>
                    </a:tc>
                    <a:tc>
                      <a:txBody>
                        <a:bodyPr/>
                        <a:lstStyle/>
                        <a:p>
                          <a:endParaRPr lang="en-US"/>
                        </a:p>
                      </a:txBody>
                      <a:tcPr>
                        <a:blipFill>
                          <a:blip r:embed="rId13"/>
                          <a:stretch>
                            <a:fillRect l="-192982" t="-102000" r="-291228" b="-506000"/>
                          </a:stretch>
                        </a:blipFill>
                      </a:tcPr>
                    </a:tc>
                    <a:tc>
                      <a:txBody>
                        <a:bodyPr/>
                        <a:lstStyle/>
                        <a:p>
                          <a:endParaRPr lang="en-US"/>
                        </a:p>
                      </a:txBody>
                      <a:tcPr>
                        <a:blipFill>
                          <a:blip r:embed="rId13"/>
                          <a:stretch>
                            <a:fillRect l="-197633" t="-102000" r="-96450" b="-506000"/>
                          </a:stretch>
                        </a:blipFill>
                      </a:tcPr>
                    </a:tc>
                    <a:tc>
                      <a:txBody>
                        <a:bodyPr/>
                        <a:lstStyle/>
                        <a:p>
                          <a:endParaRPr lang="en-US"/>
                        </a:p>
                      </a:txBody>
                      <a:tcPr>
                        <a:blipFill>
                          <a:blip r:embed="rId13"/>
                          <a:stretch>
                            <a:fillRect l="-318354" t="-102000" r="-3165" b="-506000"/>
                          </a:stretch>
                        </a:blipFill>
                      </a:tcPr>
                    </a:tc>
                    <a:extLst>
                      <a:ext uri="{0D108BD9-81ED-4DB2-BD59-A6C34878D82A}">
                        <a16:rowId xmlns:a16="http://schemas.microsoft.com/office/drawing/2014/main" val="3690383458"/>
                      </a:ext>
                    </a:extLst>
                  </a:tr>
                  <a:tr h="304800">
                    <a:tc>
                      <a:txBody>
                        <a:bodyPr/>
                        <a:lstStyle/>
                        <a:p>
                          <a:endParaRPr lang="en-US"/>
                        </a:p>
                      </a:txBody>
                      <a:tcPr>
                        <a:blipFill>
                          <a:blip r:embed="rId13"/>
                          <a:stretch>
                            <a:fillRect l="-971" t="-202000" r="-545631" b="-406000"/>
                          </a:stretch>
                        </a:blipFill>
                      </a:tcPr>
                    </a:tc>
                    <a:tc>
                      <a:txBody>
                        <a:bodyPr/>
                        <a:lstStyle/>
                        <a:p>
                          <a:endParaRPr lang="en-US"/>
                        </a:p>
                      </a:txBody>
                      <a:tcPr>
                        <a:blipFill>
                          <a:blip r:embed="rId13"/>
                          <a:stretch>
                            <a:fillRect l="-89655" t="-202000" r="-384483" b="-406000"/>
                          </a:stretch>
                        </a:blipFill>
                      </a:tcPr>
                    </a:tc>
                    <a:tc>
                      <a:txBody>
                        <a:bodyPr/>
                        <a:lstStyle/>
                        <a:p>
                          <a:endParaRPr lang="en-US"/>
                        </a:p>
                      </a:txBody>
                      <a:tcPr>
                        <a:blipFill>
                          <a:blip r:embed="rId13"/>
                          <a:stretch>
                            <a:fillRect l="-192982" t="-202000" r="-291228" b="-406000"/>
                          </a:stretch>
                        </a:blipFill>
                      </a:tcPr>
                    </a:tc>
                    <a:tc>
                      <a:txBody>
                        <a:bodyPr/>
                        <a:lstStyle/>
                        <a:p>
                          <a:endParaRPr lang="en-US"/>
                        </a:p>
                      </a:txBody>
                      <a:tcPr>
                        <a:blipFill>
                          <a:blip r:embed="rId13"/>
                          <a:stretch>
                            <a:fillRect l="-197633" t="-202000" r="-96450" b="-406000"/>
                          </a:stretch>
                        </a:blipFill>
                      </a:tcPr>
                    </a:tc>
                    <a:tc>
                      <a:txBody>
                        <a:bodyPr/>
                        <a:lstStyle/>
                        <a:p>
                          <a:endParaRPr lang="en-US"/>
                        </a:p>
                      </a:txBody>
                      <a:tcPr>
                        <a:blipFill>
                          <a:blip r:embed="rId13"/>
                          <a:stretch>
                            <a:fillRect l="-318354" t="-202000" r="-3165" b="-406000"/>
                          </a:stretch>
                        </a:blipFill>
                      </a:tcPr>
                    </a:tc>
                    <a:extLst>
                      <a:ext uri="{0D108BD9-81ED-4DB2-BD59-A6C34878D82A}">
                        <a16:rowId xmlns:a16="http://schemas.microsoft.com/office/drawing/2014/main" val="2570674882"/>
                      </a:ext>
                    </a:extLst>
                  </a:tr>
                  <a:tr h="304800">
                    <a:tc>
                      <a:txBody>
                        <a:bodyPr/>
                        <a:lstStyle/>
                        <a:p>
                          <a:endParaRPr lang="en-US"/>
                        </a:p>
                      </a:txBody>
                      <a:tcPr>
                        <a:blipFill>
                          <a:blip r:embed="rId13"/>
                          <a:stretch>
                            <a:fillRect l="-971" t="-296078" r="-545631" b="-298039"/>
                          </a:stretch>
                        </a:blipFill>
                      </a:tcPr>
                    </a:tc>
                    <a:tc>
                      <a:txBody>
                        <a:bodyPr/>
                        <a:lstStyle/>
                        <a:p>
                          <a:endParaRPr lang="en-US"/>
                        </a:p>
                      </a:txBody>
                      <a:tcPr>
                        <a:blipFill>
                          <a:blip r:embed="rId13"/>
                          <a:stretch>
                            <a:fillRect l="-89655" t="-296078" r="-384483" b="-298039"/>
                          </a:stretch>
                        </a:blipFill>
                      </a:tcPr>
                    </a:tc>
                    <a:tc>
                      <a:txBody>
                        <a:bodyPr/>
                        <a:lstStyle/>
                        <a:p>
                          <a:endParaRPr lang="en-US"/>
                        </a:p>
                      </a:txBody>
                      <a:tcPr>
                        <a:blipFill>
                          <a:blip r:embed="rId13"/>
                          <a:stretch>
                            <a:fillRect l="-192982" t="-296078" r="-291228" b="-298039"/>
                          </a:stretch>
                        </a:blipFill>
                      </a:tcPr>
                    </a:tc>
                    <a:tc>
                      <a:txBody>
                        <a:bodyPr/>
                        <a:lstStyle/>
                        <a:p>
                          <a:endParaRPr lang="en-US"/>
                        </a:p>
                      </a:txBody>
                      <a:tcPr>
                        <a:blipFill>
                          <a:blip r:embed="rId13"/>
                          <a:stretch>
                            <a:fillRect l="-197633" t="-296078" r="-96450" b="-298039"/>
                          </a:stretch>
                        </a:blipFill>
                      </a:tcPr>
                    </a:tc>
                    <a:tc>
                      <a:txBody>
                        <a:bodyPr/>
                        <a:lstStyle/>
                        <a:p>
                          <a:endParaRPr lang="en-US"/>
                        </a:p>
                      </a:txBody>
                      <a:tcPr>
                        <a:blipFill>
                          <a:blip r:embed="rId13"/>
                          <a:stretch>
                            <a:fillRect l="-318354" t="-296078" r="-3165" b="-298039"/>
                          </a:stretch>
                        </a:blipFill>
                      </a:tcPr>
                    </a:tc>
                    <a:extLst>
                      <a:ext uri="{0D108BD9-81ED-4DB2-BD59-A6C34878D82A}">
                        <a16:rowId xmlns:a16="http://schemas.microsoft.com/office/drawing/2014/main" val="1479518600"/>
                      </a:ext>
                    </a:extLst>
                  </a:tr>
                  <a:tr h="304800">
                    <a:tc>
                      <a:txBody>
                        <a:bodyPr/>
                        <a:lstStyle/>
                        <a:p>
                          <a:endParaRPr lang="en-US"/>
                        </a:p>
                      </a:txBody>
                      <a:tcPr>
                        <a:blipFill>
                          <a:blip r:embed="rId13"/>
                          <a:stretch>
                            <a:fillRect l="-971" t="-404000" r="-545631" b="-204000"/>
                          </a:stretch>
                        </a:blipFill>
                      </a:tcPr>
                    </a:tc>
                    <a:tc>
                      <a:txBody>
                        <a:bodyPr/>
                        <a:lstStyle/>
                        <a:p>
                          <a:endParaRPr lang="en-US"/>
                        </a:p>
                      </a:txBody>
                      <a:tcPr>
                        <a:blipFill>
                          <a:blip r:embed="rId13"/>
                          <a:stretch>
                            <a:fillRect l="-89655" t="-404000" r="-384483" b="-204000"/>
                          </a:stretch>
                        </a:blipFill>
                      </a:tcPr>
                    </a:tc>
                    <a:tc>
                      <a:txBody>
                        <a:bodyPr/>
                        <a:lstStyle/>
                        <a:p>
                          <a:endParaRPr lang="en-US"/>
                        </a:p>
                      </a:txBody>
                      <a:tcPr>
                        <a:blipFill>
                          <a:blip r:embed="rId13"/>
                          <a:stretch>
                            <a:fillRect l="-192982" t="-404000" r="-291228" b="-204000"/>
                          </a:stretch>
                        </a:blipFill>
                      </a:tcPr>
                    </a:tc>
                    <a:tc>
                      <a:txBody>
                        <a:bodyPr/>
                        <a:lstStyle/>
                        <a:p>
                          <a:endParaRPr lang="en-US"/>
                        </a:p>
                      </a:txBody>
                      <a:tcPr>
                        <a:blipFill>
                          <a:blip r:embed="rId13"/>
                          <a:stretch>
                            <a:fillRect l="-197633" t="-404000" r="-96450" b="-204000"/>
                          </a:stretch>
                        </a:blipFill>
                      </a:tcPr>
                    </a:tc>
                    <a:tc>
                      <a:txBody>
                        <a:bodyPr/>
                        <a:lstStyle/>
                        <a:p>
                          <a:endParaRPr lang="en-US"/>
                        </a:p>
                      </a:txBody>
                      <a:tcPr>
                        <a:blipFill>
                          <a:blip r:embed="rId13"/>
                          <a:stretch>
                            <a:fillRect l="-318354" t="-404000" r="-3165" b="-204000"/>
                          </a:stretch>
                        </a:blipFill>
                      </a:tcPr>
                    </a:tc>
                    <a:extLst>
                      <a:ext uri="{0D108BD9-81ED-4DB2-BD59-A6C34878D82A}">
                        <a16:rowId xmlns:a16="http://schemas.microsoft.com/office/drawing/2014/main" val="3345342149"/>
                      </a:ext>
                    </a:extLst>
                  </a:tr>
                  <a:tr h="304800">
                    <a:tc>
                      <a:txBody>
                        <a:bodyPr/>
                        <a:lstStyle/>
                        <a:p>
                          <a:endParaRPr lang="en-US"/>
                        </a:p>
                      </a:txBody>
                      <a:tcPr>
                        <a:blipFill>
                          <a:blip r:embed="rId13"/>
                          <a:stretch>
                            <a:fillRect l="-971" t="-504000" r="-545631" b="-104000"/>
                          </a:stretch>
                        </a:blipFill>
                      </a:tcPr>
                    </a:tc>
                    <a:tc>
                      <a:txBody>
                        <a:bodyPr/>
                        <a:lstStyle/>
                        <a:p>
                          <a:endParaRPr lang="en-US"/>
                        </a:p>
                      </a:txBody>
                      <a:tcPr>
                        <a:blipFill>
                          <a:blip r:embed="rId13"/>
                          <a:stretch>
                            <a:fillRect l="-89655" t="-504000" r="-384483" b="-104000"/>
                          </a:stretch>
                        </a:blipFill>
                      </a:tcPr>
                    </a:tc>
                    <a:tc>
                      <a:txBody>
                        <a:bodyPr/>
                        <a:lstStyle/>
                        <a:p>
                          <a:endParaRPr lang="en-US"/>
                        </a:p>
                      </a:txBody>
                      <a:tcPr>
                        <a:blipFill>
                          <a:blip r:embed="rId13"/>
                          <a:stretch>
                            <a:fillRect l="-192982" t="-504000" r="-291228" b="-104000"/>
                          </a:stretch>
                        </a:blipFill>
                      </a:tcPr>
                    </a:tc>
                    <a:tc>
                      <a:txBody>
                        <a:bodyPr/>
                        <a:lstStyle/>
                        <a:p>
                          <a:endParaRPr lang="en-US"/>
                        </a:p>
                      </a:txBody>
                      <a:tcPr>
                        <a:blipFill>
                          <a:blip r:embed="rId13"/>
                          <a:stretch>
                            <a:fillRect l="-197633" t="-504000" r="-96450" b="-104000"/>
                          </a:stretch>
                        </a:blipFill>
                      </a:tcPr>
                    </a:tc>
                    <a:tc>
                      <a:txBody>
                        <a:bodyPr/>
                        <a:lstStyle/>
                        <a:p>
                          <a:endParaRPr lang="en-US"/>
                        </a:p>
                      </a:txBody>
                      <a:tcPr>
                        <a:blipFill>
                          <a:blip r:embed="rId13"/>
                          <a:stretch>
                            <a:fillRect l="-318354" t="-504000" r="-3165" b="-104000"/>
                          </a:stretch>
                        </a:blipFill>
                      </a:tcPr>
                    </a:tc>
                    <a:extLst>
                      <a:ext uri="{0D108BD9-81ED-4DB2-BD59-A6C34878D82A}">
                        <a16:rowId xmlns:a16="http://schemas.microsoft.com/office/drawing/2014/main" val="1230456107"/>
                      </a:ext>
                    </a:extLst>
                  </a:tr>
                  <a:tr h="304800">
                    <a:tc>
                      <a:txBody>
                        <a:bodyPr/>
                        <a:lstStyle/>
                        <a:p>
                          <a:endParaRPr lang="en-US"/>
                        </a:p>
                      </a:txBody>
                      <a:tcPr>
                        <a:blipFill>
                          <a:blip r:embed="rId13"/>
                          <a:stretch>
                            <a:fillRect l="-971" t="-604000" r="-545631" b="-4000"/>
                          </a:stretch>
                        </a:blipFill>
                      </a:tcPr>
                    </a:tc>
                    <a:tc>
                      <a:txBody>
                        <a:bodyPr/>
                        <a:lstStyle/>
                        <a:p>
                          <a:endParaRPr lang="en-US"/>
                        </a:p>
                      </a:txBody>
                      <a:tcPr>
                        <a:blipFill>
                          <a:blip r:embed="rId13"/>
                          <a:stretch>
                            <a:fillRect l="-89655" t="-604000" r="-384483" b="-4000"/>
                          </a:stretch>
                        </a:blipFill>
                      </a:tcPr>
                    </a:tc>
                    <a:tc>
                      <a:txBody>
                        <a:bodyPr/>
                        <a:lstStyle/>
                        <a:p>
                          <a:endParaRPr lang="en-US"/>
                        </a:p>
                      </a:txBody>
                      <a:tcPr>
                        <a:blipFill>
                          <a:blip r:embed="rId13"/>
                          <a:stretch>
                            <a:fillRect l="-192982" t="-604000" r="-291228" b="-4000"/>
                          </a:stretch>
                        </a:blipFill>
                      </a:tcPr>
                    </a:tc>
                    <a:tc>
                      <a:txBody>
                        <a:bodyPr/>
                        <a:lstStyle/>
                        <a:p>
                          <a:endParaRPr lang="en-US"/>
                        </a:p>
                      </a:txBody>
                      <a:tcPr>
                        <a:blipFill>
                          <a:blip r:embed="rId13"/>
                          <a:stretch>
                            <a:fillRect l="-197633" t="-604000" r="-96450" b="-4000"/>
                          </a:stretch>
                        </a:blipFill>
                      </a:tcPr>
                    </a:tc>
                    <a:tc>
                      <a:txBody>
                        <a:bodyPr/>
                        <a:lstStyle/>
                        <a:p>
                          <a:endParaRPr lang="en-US"/>
                        </a:p>
                      </a:txBody>
                      <a:tcPr>
                        <a:blipFill>
                          <a:blip r:embed="rId13"/>
                          <a:stretch>
                            <a:fillRect l="-318354" t="-604000" r="-3165" b="-4000"/>
                          </a:stretch>
                        </a:blipFill>
                      </a:tcPr>
                    </a:tc>
                    <a:extLst>
                      <a:ext uri="{0D108BD9-81ED-4DB2-BD59-A6C34878D82A}">
                        <a16:rowId xmlns:a16="http://schemas.microsoft.com/office/drawing/2014/main" val="279909323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69EE5C68-042B-F4F4-AAF4-CD22422E9DD5}"/>
                  </a:ext>
                </a:extLst>
              </p:cNvPr>
              <p:cNvGraphicFramePr>
                <a:graphicFrameLocks noGrp="1"/>
              </p:cNvGraphicFramePr>
              <p:nvPr>
                <p:extLst>
                  <p:ext uri="{D42A27DB-BD31-4B8C-83A1-F6EECF244321}">
                    <p14:modId xmlns:p14="http://schemas.microsoft.com/office/powerpoint/2010/main" val="1255002408"/>
                  </p:ext>
                </p:extLst>
              </p:nvPr>
            </p:nvGraphicFramePr>
            <p:xfrm>
              <a:off x="6262956" y="1921797"/>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274320">
                    <a:tc>
                      <a:txBody>
                        <a:bodyPr/>
                        <a:lstStyle/>
                        <a:p>
                          <a:endParaRPr lang="en-US"/>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extLst>
                      <a:ext uri="{0D108BD9-81ED-4DB2-BD59-A6C34878D82A}">
                        <a16:rowId xmlns:a16="http://schemas.microsoft.com/office/drawing/2014/main" val="2627653056"/>
                      </a:ext>
                    </a:extLst>
                  </a:tr>
                  <a:tr h="27432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a:p>
                      </a:txBody>
                      <a:tcPr/>
                    </a:tc>
                    <a:extLst>
                      <a:ext uri="{0D108BD9-81ED-4DB2-BD59-A6C34878D82A}">
                        <a16:rowId xmlns:a16="http://schemas.microsoft.com/office/drawing/2014/main" val="3219252811"/>
                      </a:ext>
                    </a:extLst>
                  </a:tr>
                  <a:tr h="27432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a:p>
                      </a:txBody>
                      <a:tcPr/>
                    </a:tc>
                    <a:extLst>
                      <a:ext uri="{0D108BD9-81ED-4DB2-BD59-A6C34878D82A}">
                        <a16:rowId xmlns:a16="http://schemas.microsoft.com/office/drawing/2014/main" val="2667874734"/>
                      </a:ext>
                    </a:extLst>
                  </a:tr>
                  <a:tr h="274320">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dirty="0"/>
                        </a:p>
                      </a:txBody>
                      <a:tcPr/>
                    </a:tc>
                    <a:extLst>
                      <a:ext uri="{0D108BD9-81ED-4DB2-BD59-A6C34878D82A}">
                        <a16:rowId xmlns:a16="http://schemas.microsoft.com/office/drawing/2014/main" val="2507391669"/>
                      </a:ext>
                    </a:extLst>
                  </a:tr>
                </a:tbl>
              </a:graphicData>
            </a:graphic>
          </p:graphicFrame>
        </mc:Choice>
        <mc:Fallback xmlns="">
          <p:graphicFrame>
            <p:nvGraphicFramePr>
              <p:cNvPr id="11" name="Table 10">
                <a:extLst>
                  <a:ext uri="{FF2B5EF4-FFF2-40B4-BE49-F238E27FC236}">
                    <a16:creationId xmlns:a16="http://schemas.microsoft.com/office/drawing/2014/main" id="{69EE5C68-042B-F4F4-AAF4-CD22422E9DD5}"/>
                  </a:ext>
                </a:extLst>
              </p:cNvPr>
              <p:cNvGraphicFramePr>
                <a:graphicFrameLocks noGrp="1"/>
              </p:cNvGraphicFramePr>
              <p:nvPr>
                <p:extLst>
                  <p:ext uri="{D42A27DB-BD31-4B8C-83A1-F6EECF244321}">
                    <p14:modId xmlns:p14="http://schemas.microsoft.com/office/powerpoint/2010/main" val="1255002408"/>
                  </p:ext>
                </p:extLst>
              </p:nvPr>
            </p:nvGraphicFramePr>
            <p:xfrm>
              <a:off x="6262956" y="1921797"/>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365760">
                    <a:tc>
                      <a:txBody>
                        <a:bodyPr/>
                        <a:lstStyle/>
                        <a:p>
                          <a:endParaRPr lang="en-US"/>
                        </a:p>
                      </a:txBody>
                      <a:tcPr/>
                    </a:tc>
                    <a:tc>
                      <a:txBody>
                        <a:bodyPr/>
                        <a:lstStyle/>
                        <a:p>
                          <a:endParaRPr lang="en-US"/>
                        </a:p>
                      </a:txBody>
                      <a:tcPr>
                        <a:blipFill>
                          <a:blip r:embed="rId14"/>
                          <a:stretch>
                            <a:fillRect l="-102083" t="-1667" r="-205208" b="-305000"/>
                          </a:stretch>
                        </a:blipFill>
                      </a:tcPr>
                    </a:tc>
                    <a:tc>
                      <a:txBody>
                        <a:bodyPr/>
                        <a:lstStyle/>
                        <a:p>
                          <a:endParaRPr lang="en-US"/>
                        </a:p>
                      </a:txBody>
                      <a:tcPr>
                        <a:blipFill>
                          <a:blip r:embed="rId14"/>
                          <a:stretch>
                            <a:fillRect l="-200000" t="-1667" r="-103093" b="-305000"/>
                          </a:stretch>
                        </a:blipFill>
                      </a:tcPr>
                    </a:tc>
                    <a:tc>
                      <a:txBody>
                        <a:bodyPr/>
                        <a:lstStyle/>
                        <a:p>
                          <a:endParaRPr lang="en-US"/>
                        </a:p>
                      </a:txBody>
                      <a:tcPr>
                        <a:blipFill>
                          <a:blip r:embed="rId14"/>
                          <a:stretch>
                            <a:fillRect l="-303125" t="-1667" r="-4167" b="-305000"/>
                          </a:stretch>
                        </a:blipFill>
                      </a:tcPr>
                    </a:tc>
                    <a:extLst>
                      <a:ext uri="{0D108BD9-81ED-4DB2-BD59-A6C34878D82A}">
                        <a16:rowId xmlns:a16="http://schemas.microsoft.com/office/drawing/2014/main" val="2627653056"/>
                      </a:ext>
                    </a:extLst>
                  </a:tr>
                  <a:tr h="365760">
                    <a:tc>
                      <a:txBody>
                        <a:bodyPr/>
                        <a:lstStyle/>
                        <a:p>
                          <a:endParaRPr lang="en-US"/>
                        </a:p>
                      </a:txBody>
                      <a:tcPr>
                        <a:blipFill>
                          <a:blip r:embed="rId14"/>
                          <a:stretch>
                            <a:fillRect l="-1031" t="-100000" r="-302062" b="-200000"/>
                          </a:stretch>
                        </a:blipFill>
                      </a:tcPr>
                    </a:tc>
                    <a:tc>
                      <a:txBody>
                        <a:bodyPr/>
                        <a:lstStyle/>
                        <a:p>
                          <a:endParaRPr lang="en-US"/>
                        </a:p>
                      </a:txBody>
                      <a:tcPr>
                        <a:blipFill>
                          <a:blip r:embed="rId14"/>
                          <a:stretch>
                            <a:fillRect l="-102083" t="-100000" r="-205208" b="-200000"/>
                          </a:stretch>
                        </a:blipFill>
                      </a:tcPr>
                    </a:tc>
                    <a:tc>
                      <a:txBody>
                        <a:bodyPr/>
                        <a:lstStyle/>
                        <a:p>
                          <a:endParaRPr lang="en-US"/>
                        </a:p>
                      </a:txBody>
                      <a:tcPr>
                        <a:blipFill>
                          <a:blip r:embed="rId14"/>
                          <a:stretch>
                            <a:fillRect l="-200000" t="-100000" r="-103093" b="-200000"/>
                          </a:stretch>
                        </a:blipFill>
                      </a:tcPr>
                    </a:tc>
                    <a:tc>
                      <a:txBody>
                        <a:bodyPr/>
                        <a:lstStyle/>
                        <a:p>
                          <a:endParaRPr lang="en-US"/>
                        </a:p>
                      </a:txBody>
                      <a:tcPr>
                        <a:blipFill>
                          <a:blip r:embed="rId14"/>
                          <a:stretch>
                            <a:fillRect l="-303125" t="-100000" r="-4167" b="-200000"/>
                          </a:stretch>
                        </a:blipFill>
                      </a:tcPr>
                    </a:tc>
                    <a:extLst>
                      <a:ext uri="{0D108BD9-81ED-4DB2-BD59-A6C34878D82A}">
                        <a16:rowId xmlns:a16="http://schemas.microsoft.com/office/drawing/2014/main" val="3219252811"/>
                      </a:ext>
                    </a:extLst>
                  </a:tr>
                  <a:tr h="365760">
                    <a:tc>
                      <a:txBody>
                        <a:bodyPr/>
                        <a:lstStyle/>
                        <a:p>
                          <a:endParaRPr lang="en-US"/>
                        </a:p>
                      </a:txBody>
                      <a:tcPr>
                        <a:blipFill>
                          <a:blip r:embed="rId14"/>
                          <a:stretch>
                            <a:fillRect l="-1031" t="-203333" r="-302062" b="-103333"/>
                          </a:stretch>
                        </a:blipFill>
                      </a:tcPr>
                    </a:tc>
                    <a:tc>
                      <a:txBody>
                        <a:bodyPr/>
                        <a:lstStyle/>
                        <a:p>
                          <a:endParaRPr lang="en-US"/>
                        </a:p>
                      </a:txBody>
                      <a:tcPr>
                        <a:blipFill>
                          <a:blip r:embed="rId14"/>
                          <a:stretch>
                            <a:fillRect l="-102083" t="-203333" r="-205208" b="-103333"/>
                          </a:stretch>
                        </a:blipFill>
                      </a:tcPr>
                    </a:tc>
                    <a:tc>
                      <a:txBody>
                        <a:bodyPr/>
                        <a:lstStyle/>
                        <a:p>
                          <a:endParaRPr lang="en-US"/>
                        </a:p>
                      </a:txBody>
                      <a:tcPr>
                        <a:blipFill>
                          <a:blip r:embed="rId14"/>
                          <a:stretch>
                            <a:fillRect l="-200000" t="-203333" r="-103093" b="-103333"/>
                          </a:stretch>
                        </a:blipFill>
                      </a:tcPr>
                    </a:tc>
                    <a:tc>
                      <a:txBody>
                        <a:bodyPr/>
                        <a:lstStyle/>
                        <a:p>
                          <a:endParaRPr lang="en-US"/>
                        </a:p>
                      </a:txBody>
                      <a:tcPr>
                        <a:blipFill>
                          <a:blip r:embed="rId14"/>
                          <a:stretch>
                            <a:fillRect l="-303125" t="-203333" r="-4167" b="-103333"/>
                          </a:stretch>
                        </a:blipFill>
                      </a:tcPr>
                    </a:tc>
                    <a:extLst>
                      <a:ext uri="{0D108BD9-81ED-4DB2-BD59-A6C34878D82A}">
                        <a16:rowId xmlns:a16="http://schemas.microsoft.com/office/drawing/2014/main" val="2667874734"/>
                      </a:ext>
                    </a:extLst>
                  </a:tr>
                  <a:tr h="365760">
                    <a:tc>
                      <a:txBody>
                        <a:bodyPr/>
                        <a:lstStyle/>
                        <a:p>
                          <a:endParaRPr lang="en-US"/>
                        </a:p>
                      </a:txBody>
                      <a:tcPr>
                        <a:blipFill>
                          <a:blip r:embed="rId14"/>
                          <a:stretch>
                            <a:fillRect l="-1031" t="-303333" r="-302062" b="-3333"/>
                          </a:stretch>
                        </a:blipFill>
                      </a:tcPr>
                    </a:tc>
                    <a:tc>
                      <a:txBody>
                        <a:bodyPr/>
                        <a:lstStyle/>
                        <a:p>
                          <a:endParaRPr lang="en-US"/>
                        </a:p>
                      </a:txBody>
                      <a:tcPr>
                        <a:blipFill>
                          <a:blip r:embed="rId14"/>
                          <a:stretch>
                            <a:fillRect l="-102083" t="-303333" r="-205208" b="-3333"/>
                          </a:stretch>
                        </a:blipFill>
                      </a:tcPr>
                    </a:tc>
                    <a:tc>
                      <a:txBody>
                        <a:bodyPr/>
                        <a:lstStyle/>
                        <a:p>
                          <a:endParaRPr lang="en-US"/>
                        </a:p>
                      </a:txBody>
                      <a:tcPr>
                        <a:blipFill>
                          <a:blip r:embed="rId14"/>
                          <a:stretch>
                            <a:fillRect l="-200000" t="-303333" r="-103093" b="-3333"/>
                          </a:stretch>
                        </a:blipFill>
                      </a:tcPr>
                    </a:tc>
                    <a:tc>
                      <a:txBody>
                        <a:bodyPr/>
                        <a:lstStyle/>
                        <a:p>
                          <a:endParaRPr lang="en-US"/>
                        </a:p>
                      </a:txBody>
                      <a:tcPr>
                        <a:blipFill>
                          <a:blip r:embed="rId14"/>
                          <a:stretch>
                            <a:fillRect l="-303125" t="-303333" r="-4167" b="-3333"/>
                          </a:stretch>
                        </a:blipFill>
                      </a:tcPr>
                    </a:tc>
                    <a:extLst>
                      <a:ext uri="{0D108BD9-81ED-4DB2-BD59-A6C34878D82A}">
                        <a16:rowId xmlns:a16="http://schemas.microsoft.com/office/drawing/2014/main" val="250739166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B0A5F826-3071-15E2-1B35-64851B2EF597}"/>
                  </a:ext>
                </a:extLst>
              </p:cNvPr>
              <p:cNvGraphicFramePr>
                <a:graphicFrameLocks noGrp="1"/>
              </p:cNvGraphicFramePr>
              <p:nvPr>
                <p:extLst>
                  <p:ext uri="{D42A27DB-BD31-4B8C-83A1-F6EECF244321}">
                    <p14:modId xmlns:p14="http://schemas.microsoft.com/office/powerpoint/2010/main" val="2119572683"/>
                  </p:ext>
                </p:extLst>
              </p:nvPr>
            </p:nvGraphicFramePr>
            <p:xfrm>
              <a:off x="6262956" y="4289334"/>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189768">
                    <a:tc>
                      <a:txBody>
                        <a:bodyPr/>
                        <a:lstStyle/>
                        <a:p>
                          <a:endParaRPr lang="en-US"/>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extLst>
                      <a:ext uri="{0D108BD9-81ED-4DB2-BD59-A6C34878D82A}">
                        <a16:rowId xmlns:a16="http://schemas.microsoft.com/office/drawing/2014/main" val="2627653056"/>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10</m:t>
                                </m:r>
                              </m:oMath>
                            </m:oMathPara>
                          </a14:m>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219252811"/>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100</m:t>
                                </m:r>
                              </m:oMath>
                            </m:oMathPara>
                          </a14:m>
                          <a:endParaRPr/>
                        </a:p>
                      </a:txBody>
                      <a:tcPr/>
                    </a:tc>
                    <a:extLst>
                      <a:ext uri="{0D108BD9-81ED-4DB2-BD59-A6C34878D82A}">
                        <a16:rowId xmlns:a16="http://schemas.microsoft.com/office/drawing/2014/main" val="2667874734"/>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a:p>
                      </a:txBody>
                      <a:tcPr/>
                    </a:tc>
                    <a:extLst>
                      <a:ext uri="{0D108BD9-81ED-4DB2-BD59-A6C34878D82A}">
                        <a16:rowId xmlns:a16="http://schemas.microsoft.com/office/drawing/2014/main" val="2507391669"/>
                      </a:ext>
                    </a:extLst>
                  </a:tr>
                </a:tbl>
              </a:graphicData>
            </a:graphic>
          </p:graphicFrame>
        </mc:Choice>
        <mc:Fallback xmlns="">
          <p:graphicFrame>
            <p:nvGraphicFramePr>
              <p:cNvPr id="12" name="Table 11">
                <a:extLst>
                  <a:ext uri="{FF2B5EF4-FFF2-40B4-BE49-F238E27FC236}">
                    <a16:creationId xmlns:a16="http://schemas.microsoft.com/office/drawing/2014/main" id="{B0A5F826-3071-15E2-1B35-64851B2EF597}"/>
                  </a:ext>
                </a:extLst>
              </p:cNvPr>
              <p:cNvGraphicFramePr>
                <a:graphicFrameLocks noGrp="1"/>
              </p:cNvGraphicFramePr>
              <p:nvPr>
                <p:extLst>
                  <p:ext uri="{D42A27DB-BD31-4B8C-83A1-F6EECF244321}">
                    <p14:modId xmlns:p14="http://schemas.microsoft.com/office/powerpoint/2010/main" val="2119572683"/>
                  </p:ext>
                </p:extLst>
              </p:nvPr>
            </p:nvGraphicFramePr>
            <p:xfrm>
              <a:off x="6262956" y="4289334"/>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365760">
                    <a:tc>
                      <a:txBody>
                        <a:bodyPr/>
                        <a:lstStyle/>
                        <a:p>
                          <a:endParaRPr lang="en-US"/>
                        </a:p>
                      </a:txBody>
                      <a:tcPr/>
                    </a:tc>
                    <a:tc>
                      <a:txBody>
                        <a:bodyPr/>
                        <a:lstStyle/>
                        <a:p>
                          <a:endParaRPr lang="en-US"/>
                        </a:p>
                      </a:txBody>
                      <a:tcPr>
                        <a:blipFill>
                          <a:blip r:embed="rId15"/>
                          <a:stretch>
                            <a:fillRect l="-102083" t="-1667" r="-205208" b="-326667"/>
                          </a:stretch>
                        </a:blipFill>
                      </a:tcPr>
                    </a:tc>
                    <a:tc>
                      <a:txBody>
                        <a:bodyPr/>
                        <a:lstStyle/>
                        <a:p>
                          <a:endParaRPr lang="en-US"/>
                        </a:p>
                      </a:txBody>
                      <a:tcPr>
                        <a:blipFill>
                          <a:blip r:embed="rId15"/>
                          <a:stretch>
                            <a:fillRect l="-200000" t="-1667" r="-103093" b="-326667"/>
                          </a:stretch>
                        </a:blipFill>
                      </a:tcPr>
                    </a:tc>
                    <a:tc>
                      <a:txBody>
                        <a:bodyPr/>
                        <a:lstStyle/>
                        <a:p>
                          <a:endParaRPr lang="en-US"/>
                        </a:p>
                      </a:txBody>
                      <a:tcPr>
                        <a:blipFill>
                          <a:blip r:embed="rId15"/>
                          <a:stretch>
                            <a:fillRect l="-303125" t="-1667" r="-4167" b="-326667"/>
                          </a:stretch>
                        </a:blipFill>
                      </a:tcPr>
                    </a:tc>
                    <a:extLst>
                      <a:ext uri="{0D108BD9-81ED-4DB2-BD59-A6C34878D82A}">
                        <a16:rowId xmlns:a16="http://schemas.microsoft.com/office/drawing/2014/main" val="2627653056"/>
                      </a:ext>
                    </a:extLst>
                  </a:tr>
                  <a:tr h="365760">
                    <a:tc>
                      <a:txBody>
                        <a:bodyPr/>
                        <a:lstStyle/>
                        <a:p>
                          <a:endParaRPr lang="en-US"/>
                        </a:p>
                      </a:txBody>
                      <a:tcPr>
                        <a:blipFill>
                          <a:blip r:embed="rId15"/>
                          <a:stretch>
                            <a:fillRect l="-1031" t="-100000" r="-302062" b="-221311"/>
                          </a:stretch>
                        </a:blipFill>
                      </a:tcPr>
                    </a:tc>
                    <a:tc>
                      <a:txBody>
                        <a:bodyPr/>
                        <a:lstStyle/>
                        <a:p>
                          <a:endParaRPr lang="en-US"/>
                        </a:p>
                      </a:txBody>
                      <a:tcPr>
                        <a:blipFill>
                          <a:blip r:embed="rId15"/>
                          <a:stretch>
                            <a:fillRect l="-102083" t="-100000" r="-205208" b="-221311"/>
                          </a:stretch>
                        </a:blipFill>
                      </a:tcPr>
                    </a:tc>
                    <a:tc>
                      <a:txBody>
                        <a:bodyPr/>
                        <a:lstStyle/>
                        <a:p>
                          <a:endParaRPr lang="en-US"/>
                        </a:p>
                      </a:txBody>
                      <a:tcPr>
                        <a:blipFill>
                          <a:blip r:embed="rId15"/>
                          <a:stretch>
                            <a:fillRect l="-200000" t="-100000" r="-103093" b="-221311"/>
                          </a:stretch>
                        </a:blipFill>
                      </a:tcPr>
                    </a:tc>
                    <a:tc>
                      <a:txBody>
                        <a:bodyPr/>
                        <a:lstStyle/>
                        <a:p>
                          <a:endParaRPr lang="en-US"/>
                        </a:p>
                      </a:txBody>
                      <a:tcPr>
                        <a:blipFill>
                          <a:blip r:embed="rId15"/>
                          <a:stretch>
                            <a:fillRect l="-303125" t="-100000" r="-4167" b="-221311"/>
                          </a:stretch>
                        </a:blipFill>
                      </a:tcPr>
                    </a:tc>
                    <a:extLst>
                      <a:ext uri="{0D108BD9-81ED-4DB2-BD59-A6C34878D82A}">
                        <a16:rowId xmlns:a16="http://schemas.microsoft.com/office/drawing/2014/main" val="3219252811"/>
                      </a:ext>
                    </a:extLst>
                  </a:tr>
                  <a:tr h="365760">
                    <a:tc>
                      <a:txBody>
                        <a:bodyPr/>
                        <a:lstStyle/>
                        <a:p>
                          <a:endParaRPr lang="en-US"/>
                        </a:p>
                      </a:txBody>
                      <a:tcPr>
                        <a:blipFill>
                          <a:blip r:embed="rId15"/>
                          <a:stretch>
                            <a:fillRect l="-1031" t="-203333" r="-302062" b="-125000"/>
                          </a:stretch>
                        </a:blipFill>
                      </a:tcPr>
                    </a:tc>
                    <a:tc>
                      <a:txBody>
                        <a:bodyPr/>
                        <a:lstStyle/>
                        <a:p>
                          <a:endParaRPr lang="en-US"/>
                        </a:p>
                      </a:txBody>
                      <a:tcPr>
                        <a:blipFill>
                          <a:blip r:embed="rId15"/>
                          <a:stretch>
                            <a:fillRect l="-102083" t="-203333" r="-205208" b="-125000"/>
                          </a:stretch>
                        </a:blipFill>
                      </a:tcPr>
                    </a:tc>
                    <a:tc>
                      <a:txBody>
                        <a:bodyPr/>
                        <a:lstStyle/>
                        <a:p>
                          <a:endParaRPr lang="en-US"/>
                        </a:p>
                      </a:txBody>
                      <a:tcPr>
                        <a:blipFill>
                          <a:blip r:embed="rId15"/>
                          <a:stretch>
                            <a:fillRect l="-200000" t="-203333" r="-103093" b="-125000"/>
                          </a:stretch>
                        </a:blipFill>
                      </a:tcPr>
                    </a:tc>
                    <a:tc>
                      <a:txBody>
                        <a:bodyPr/>
                        <a:lstStyle/>
                        <a:p>
                          <a:endParaRPr lang="en-US"/>
                        </a:p>
                      </a:txBody>
                      <a:tcPr>
                        <a:blipFill>
                          <a:blip r:embed="rId15"/>
                          <a:stretch>
                            <a:fillRect l="-303125" t="-203333" r="-4167" b="-125000"/>
                          </a:stretch>
                        </a:blipFill>
                      </a:tcPr>
                    </a:tc>
                    <a:extLst>
                      <a:ext uri="{0D108BD9-81ED-4DB2-BD59-A6C34878D82A}">
                        <a16:rowId xmlns:a16="http://schemas.microsoft.com/office/drawing/2014/main" val="2667874734"/>
                      </a:ext>
                    </a:extLst>
                  </a:tr>
                  <a:tr h="365760">
                    <a:tc>
                      <a:txBody>
                        <a:bodyPr/>
                        <a:lstStyle/>
                        <a:p>
                          <a:endParaRPr lang="en-US"/>
                        </a:p>
                      </a:txBody>
                      <a:tcPr>
                        <a:blipFill>
                          <a:blip r:embed="rId15"/>
                          <a:stretch>
                            <a:fillRect l="-1031" t="-303333" r="-302062" b="-25000"/>
                          </a:stretch>
                        </a:blipFill>
                      </a:tcPr>
                    </a:tc>
                    <a:tc>
                      <a:txBody>
                        <a:bodyPr/>
                        <a:lstStyle/>
                        <a:p>
                          <a:endParaRPr lang="en-US"/>
                        </a:p>
                      </a:txBody>
                      <a:tcPr>
                        <a:blipFill>
                          <a:blip r:embed="rId15"/>
                          <a:stretch>
                            <a:fillRect l="-102083" t="-303333" r="-205208" b="-25000"/>
                          </a:stretch>
                        </a:blipFill>
                      </a:tcPr>
                    </a:tc>
                    <a:tc>
                      <a:txBody>
                        <a:bodyPr/>
                        <a:lstStyle/>
                        <a:p>
                          <a:endParaRPr lang="en-US"/>
                        </a:p>
                      </a:txBody>
                      <a:tcPr>
                        <a:blipFill>
                          <a:blip r:embed="rId15"/>
                          <a:stretch>
                            <a:fillRect l="-200000" t="-303333" r="-103093" b="-25000"/>
                          </a:stretch>
                        </a:blipFill>
                      </a:tcPr>
                    </a:tc>
                    <a:tc>
                      <a:txBody>
                        <a:bodyPr/>
                        <a:lstStyle/>
                        <a:p>
                          <a:endParaRPr lang="en-US"/>
                        </a:p>
                      </a:txBody>
                      <a:tcPr>
                        <a:blipFill>
                          <a:blip r:embed="rId15"/>
                          <a:stretch>
                            <a:fillRect l="-303125" t="-303333" r="-4167" b="-25000"/>
                          </a:stretch>
                        </a:blipFill>
                      </a:tcPr>
                    </a:tc>
                    <a:extLst>
                      <a:ext uri="{0D108BD9-81ED-4DB2-BD59-A6C34878D82A}">
                        <a16:rowId xmlns:a16="http://schemas.microsoft.com/office/drawing/2014/main" val="250739166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2E98264A-80C8-B77E-407E-965130A4B5CC}"/>
                  </a:ext>
                </a:extLst>
              </p:cNvPr>
              <p:cNvGraphicFramePr>
                <a:graphicFrameLocks noGrp="1"/>
              </p:cNvGraphicFramePr>
              <p:nvPr>
                <p:extLst>
                  <p:ext uri="{D42A27DB-BD31-4B8C-83A1-F6EECF244321}">
                    <p14:modId xmlns:p14="http://schemas.microsoft.com/office/powerpoint/2010/main" val="729138661"/>
                  </p:ext>
                </p:extLst>
              </p:nvPr>
            </p:nvGraphicFramePr>
            <p:xfrm>
              <a:off x="9082630" y="1946200"/>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305702">
                    <a:tc>
                      <a:txBody>
                        <a:bodyPr/>
                        <a:lstStyle/>
                        <a:p>
                          <a:endParaRPr lang="en-US"/>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extLst>
                      <a:ext uri="{0D108BD9-81ED-4DB2-BD59-A6C34878D82A}">
                        <a16:rowId xmlns:a16="http://schemas.microsoft.com/office/drawing/2014/main" val="2627653056"/>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m:t>
                                    </m:r>
                                  </m:e>
                                  <m:sup>
                                    <m:r>
                                      <a:rPr lang="en-US" b="0" i="1" dirty="0" smtClean="0">
                                        <a:latin typeface="Cambria Math" panose="02040503050406030204" pitchFamily="18" charset="0"/>
                                      </a:rPr>
                                      <m:t>∗</m:t>
                                    </m:r>
                                  </m:sup>
                                </m:sSup>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m:t>
                                    </m:r>
                                  </m:sup>
                                </m:sSup>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m:oMathPara>
                          </a14:m>
                          <a:endParaRPr/>
                        </a:p>
                      </a:txBody>
                      <a:tcPr/>
                    </a:tc>
                    <a:extLst>
                      <a:ext uri="{0D108BD9-81ED-4DB2-BD59-A6C34878D82A}">
                        <a16:rowId xmlns:a16="http://schemas.microsoft.com/office/drawing/2014/main" val="3219252811"/>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.5</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.5</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a:p>
                      </a:txBody>
                      <a:tcPr/>
                    </a:tc>
                    <a:extLst>
                      <a:ext uri="{0D108BD9-81ED-4DB2-BD59-A6C34878D82A}">
                        <a16:rowId xmlns:a16="http://schemas.microsoft.com/office/drawing/2014/main" val="2667874734"/>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0</m:t>
                                </m:r>
                              </m:oMath>
                            </m:oMathPara>
                          </a14:m>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m:t>
                                </m:r>
                              </m:oMath>
                            </m:oMathPara>
                          </a14:m>
                          <a:endParaRPr/>
                        </a:p>
                      </a:txBody>
                      <a:tcPr/>
                    </a:tc>
                    <a:extLst>
                      <a:ext uri="{0D108BD9-81ED-4DB2-BD59-A6C34878D82A}">
                        <a16:rowId xmlns:a16="http://schemas.microsoft.com/office/drawing/2014/main" val="2507391669"/>
                      </a:ext>
                    </a:extLst>
                  </a:tr>
                </a:tbl>
              </a:graphicData>
            </a:graphic>
          </p:graphicFrame>
        </mc:Choice>
        <mc:Fallback xmlns="">
          <p:graphicFrame>
            <p:nvGraphicFramePr>
              <p:cNvPr id="14" name="Table 13">
                <a:extLst>
                  <a:ext uri="{FF2B5EF4-FFF2-40B4-BE49-F238E27FC236}">
                    <a16:creationId xmlns:a16="http://schemas.microsoft.com/office/drawing/2014/main" id="{2E98264A-80C8-B77E-407E-965130A4B5CC}"/>
                  </a:ext>
                </a:extLst>
              </p:cNvPr>
              <p:cNvGraphicFramePr>
                <a:graphicFrameLocks noGrp="1"/>
              </p:cNvGraphicFramePr>
              <p:nvPr>
                <p:extLst>
                  <p:ext uri="{D42A27DB-BD31-4B8C-83A1-F6EECF244321}">
                    <p14:modId xmlns:p14="http://schemas.microsoft.com/office/powerpoint/2010/main" val="729138661"/>
                  </p:ext>
                </p:extLst>
              </p:nvPr>
            </p:nvGraphicFramePr>
            <p:xfrm>
              <a:off x="9082630" y="1946200"/>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365760">
                    <a:tc>
                      <a:txBody>
                        <a:bodyPr/>
                        <a:lstStyle/>
                        <a:p>
                          <a:endParaRPr lang="en-US"/>
                        </a:p>
                      </a:txBody>
                      <a:tcPr/>
                    </a:tc>
                    <a:tc>
                      <a:txBody>
                        <a:bodyPr/>
                        <a:lstStyle/>
                        <a:p>
                          <a:endParaRPr lang="en-US"/>
                        </a:p>
                      </a:txBody>
                      <a:tcPr>
                        <a:blipFill>
                          <a:blip r:embed="rId16"/>
                          <a:stretch>
                            <a:fillRect l="-101031" t="-1667" r="-203093" b="-325000"/>
                          </a:stretch>
                        </a:blipFill>
                      </a:tcPr>
                    </a:tc>
                    <a:tc>
                      <a:txBody>
                        <a:bodyPr/>
                        <a:lstStyle/>
                        <a:p>
                          <a:endParaRPr lang="en-US"/>
                        </a:p>
                      </a:txBody>
                      <a:tcPr>
                        <a:blipFill>
                          <a:blip r:embed="rId16"/>
                          <a:stretch>
                            <a:fillRect l="-203125" t="-1667" r="-105208" b="-325000"/>
                          </a:stretch>
                        </a:blipFill>
                      </a:tcPr>
                    </a:tc>
                    <a:tc>
                      <a:txBody>
                        <a:bodyPr/>
                        <a:lstStyle/>
                        <a:p>
                          <a:endParaRPr lang="en-US"/>
                        </a:p>
                      </a:txBody>
                      <a:tcPr>
                        <a:blipFill>
                          <a:blip r:embed="rId16"/>
                          <a:stretch>
                            <a:fillRect l="-300000" t="-1667" r="-4124" b="-325000"/>
                          </a:stretch>
                        </a:blipFill>
                      </a:tcPr>
                    </a:tc>
                    <a:extLst>
                      <a:ext uri="{0D108BD9-81ED-4DB2-BD59-A6C34878D82A}">
                        <a16:rowId xmlns:a16="http://schemas.microsoft.com/office/drawing/2014/main" val="2627653056"/>
                      </a:ext>
                    </a:extLst>
                  </a:tr>
                  <a:tr h="365760">
                    <a:tc>
                      <a:txBody>
                        <a:bodyPr/>
                        <a:lstStyle/>
                        <a:p>
                          <a:endParaRPr lang="en-US"/>
                        </a:p>
                      </a:txBody>
                      <a:tcPr>
                        <a:blipFill>
                          <a:blip r:embed="rId16"/>
                          <a:stretch>
                            <a:fillRect l="-1031" t="-100000" r="-303093" b="-219672"/>
                          </a:stretch>
                        </a:blipFill>
                      </a:tcPr>
                    </a:tc>
                    <a:tc>
                      <a:txBody>
                        <a:bodyPr/>
                        <a:lstStyle/>
                        <a:p>
                          <a:endParaRPr lang="en-US"/>
                        </a:p>
                      </a:txBody>
                      <a:tcPr>
                        <a:blipFill>
                          <a:blip r:embed="rId16"/>
                          <a:stretch>
                            <a:fillRect l="-101031" t="-100000" r="-203093" b="-219672"/>
                          </a:stretch>
                        </a:blipFill>
                      </a:tcPr>
                    </a:tc>
                    <a:tc>
                      <a:txBody>
                        <a:bodyPr/>
                        <a:lstStyle/>
                        <a:p>
                          <a:endParaRPr lang="en-US"/>
                        </a:p>
                      </a:txBody>
                      <a:tcPr>
                        <a:blipFill>
                          <a:blip r:embed="rId16"/>
                          <a:stretch>
                            <a:fillRect l="-203125" t="-100000" r="-105208" b="-219672"/>
                          </a:stretch>
                        </a:blipFill>
                      </a:tcPr>
                    </a:tc>
                    <a:tc>
                      <a:txBody>
                        <a:bodyPr/>
                        <a:lstStyle/>
                        <a:p>
                          <a:endParaRPr lang="en-US"/>
                        </a:p>
                      </a:txBody>
                      <a:tcPr>
                        <a:blipFill>
                          <a:blip r:embed="rId16"/>
                          <a:stretch>
                            <a:fillRect l="-300000" t="-100000" r="-4124" b="-219672"/>
                          </a:stretch>
                        </a:blipFill>
                      </a:tcPr>
                    </a:tc>
                    <a:extLst>
                      <a:ext uri="{0D108BD9-81ED-4DB2-BD59-A6C34878D82A}">
                        <a16:rowId xmlns:a16="http://schemas.microsoft.com/office/drawing/2014/main" val="3219252811"/>
                      </a:ext>
                    </a:extLst>
                  </a:tr>
                  <a:tr h="365760">
                    <a:tc>
                      <a:txBody>
                        <a:bodyPr/>
                        <a:lstStyle/>
                        <a:p>
                          <a:endParaRPr lang="en-US"/>
                        </a:p>
                      </a:txBody>
                      <a:tcPr>
                        <a:blipFill>
                          <a:blip r:embed="rId16"/>
                          <a:stretch>
                            <a:fillRect l="-1031" t="-203333" r="-303093" b="-123333"/>
                          </a:stretch>
                        </a:blipFill>
                      </a:tcPr>
                    </a:tc>
                    <a:tc>
                      <a:txBody>
                        <a:bodyPr/>
                        <a:lstStyle/>
                        <a:p>
                          <a:endParaRPr lang="en-US"/>
                        </a:p>
                      </a:txBody>
                      <a:tcPr>
                        <a:blipFill>
                          <a:blip r:embed="rId16"/>
                          <a:stretch>
                            <a:fillRect l="-101031" t="-203333" r="-203093" b="-123333"/>
                          </a:stretch>
                        </a:blipFill>
                      </a:tcPr>
                    </a:tc>
                    <a:tc>
                      <a:txBody>
                        <a:bodyPr/>
                        <a:lstStyle/>
                        <a:p>
                          <a:endParaRPr lang="en-US"/>
                        </a:p>
                      </a:txBody>
                      <a:tcPr>
                        <a:blipFill>
                          <a:blip r:embed="rId16"/>
                          <a:stretch>
                            <a:fillRect l="-203125" t="-203333" r="-105208" b="-123333"/>
                          </a:stretch>
                        </a:blipFill>
                      </a:tcPr>
                    </a:tc>
                    <a:tc>
                      <a:txBody>
                        <a:bodyPr/>
                        <a:lstStyle/>
                        <a:p>
                          <a:endParaRPr lang="en-US"/>
                        </a:p>
                      </a:txBody>
                      <a:tcPr>
                        <a:blipFill>
                          <a:blip r:embed="rId16"/>
                          <a:stretch>
                            <a:fillRect l="-300000" t="-203333" r="-4124" b="-123333"/>
                          </a:stretch>
                        </a:blipFill>
                      </a:tcPr>
                    </a:tc>
                    <a:extLst>
                      <a:ext uri="{0D108BD9-81ED-4DB2-BD59-A6C34878D82A}">
                        <a16:rowId xmlns:a16="http://schemas.microsoft.com/office/drawing/2014/main" val="2667874734"/>
                      </a:ext>
                    </a:extLst>
                  </a:tr>
                  <a:tr h="365760">
                    <a:tc>
                      <a:txBody>
                        <a:bodyPr/>
                        <a:lstStyle/>
                        <a:p>
                          <a:endParaRPr lang="en-US"/>
                        </a:p>
                      </a:txBody>
                      <a:tcPr>
                        <a:blipFill>
                          <a:blip r:embed="rId16"/>
                          <a:stretch>
                            <a:fillRect l="-1031" t="-303333" r="-303093" b="-23333"/>
                          </a:stretch>
                        </a:blipFill>
                      </a:tcPr>
                    </a:tc>
                    <a:tc>
                      <a:txBody>
                        <a:bodyPr/>
                        <a:lstStyle/>
                        <a:p>
                          <a:endParaRPr lang="en-US"/>
                        </a:p>
                      </a:txBody>
                      <a:tcPr>
                        <a:blipFill>
                          <a:blip r:embed="rId16"/>
                          <a:stretch>
                            <a:fillRect l="-101031" t="-303333" r="-203093" b="-23333"/>
                          </a:stretch>
                        </a:blipFill>
                      </a:tcPr>
                    </a:tc>
                    <a:tc>
                      <a:txBody>
                        <a:bodyPr/>
                        <a:lstStyle/>
                        <a:p>
                          <a:endParaRPr lang="en-US"/>
                        </a:p>
                      </a:txBody>
                      <a:tcPr>
                        <a:blipFill>
                          <a:blip r:embed="rId16"/>
                          <a:stretch>
                            <a:fillRect l="-203125" t="-303333" r="-105208" b="-23333"/>
                          </a:stretch>
                        </a:blipFill>
                      </a:tcPr>
                    </a:tc>
                    <a:tc>
                      <a:txBody>
                        <a:bodyPr/>
                        <a:lstStyle/>
                        <a:p>
                          <a:endParaRPr lang="en-US"/>
                        </a:p>
                      </a:txBody>
                      <a:tcPr>
                        <a:blipFill>
                          <a:blip r:embed="rId16"/>
                          <a:stretch>
                            <a:fillRect l="-300000" t="-303333" r="-4124" b="-23333"/>
                          </a:stretch>
                        </a:blipFill>
                      </a:tcPr>
                    </a:tc>
                    <a:extLst>
                      <a:ext uri="{0D108BD9-81ED-4DB2-BD59-A6C34878D82A}">
                        <a16:rowId xmlns:a16="http://schemas.microsoft.com/office/drawing/2014/main" val="250739166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6CA01203-BFFD-04DF-316C-C3BB43A9BDF5}"/>
                  </a:ext>
                </a:extLst>
              </p:cNvPr>
              <p:cNvGraphicFramePr>
                <a:graphicFrameLocks noGrp="1"/>
              </p:cNvGraphicFramePr>
              <p:nvPr>
                <p:extLst>
                  <p:ext uri="{D42A27DB-BD31-4B8C-83A1-F6EECF244321}">
                    <p14:modId xmlns:p14="http://schemas.microsoft.com/office/powerpoint/2010/main" val="2758759401"/>
                  </p:ext>
                </p:extLst>
              </p:nvPr>
            </p:nvGraphicFramePr>
            <p:xfrm>
              <a:off x="9082630" y="4289334"/>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189768">
                    <a:tc>
                      <a:txBody>
                        <a:bodyPr/>
                        <a:lstStyle/>
                        <a:p>
                          <a:endParaRPr lang="en-US"/>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extLst>
                      <a:ext uri="{0D108BD9-81ED-4DB2-BD59-A6C34878D82A}">
                        <a16:rowId xmlns:a16="http://schemas.microsoft.com/office/drawing/2014/main" val="2627653056"/>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3219252811"/>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dirty="0"/>
                        </a:p>
                      </a:txBody>
                      <a:tcPr/>
                    </a:tc>
                    <a:tc>
                      <a:txBody>
                        <a:bodyPr/>
                        <a:lstStyle/>
                        <a:p>
                          <a:pPr algn="ctr"/>
                          <a:r>
                            <a:rPr lang="en-US" dirty="0"/>
                            <a:t>-5</a:t>
                          </a:r>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m:t>
                                </m:r>
                              </m:oMath>
                            </m:oMathPara>
                          </a14:m>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extLst>
                      <a:ext uri="{0D108BD9-81ED-4DB2-BD59-A6C34878D82A}">
                        <a16:rowId xmlns:a16="http://schemas.microsoft.com/office/drawing/2014/main" val="2667874734"/>
                      </a:ext>
                    </a:extLst>
                  </a:tr>
                  <a:tr h="189768">
                    <a:tc>
                      <a:txBody>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m:t>
                                </m:r>
                              </m:oMath>
                            </m:oMathPara>
                          </a14:m>
                          <a:endParaRPr lang="en-US" b="0" dirty="0"/>
                        </a:p>
                      </a:txBody>
                      <a:tcPr/>
                    </a:tc>
                    <a:tc>
                      <a:txBody>
                        <a:bodyPr/>
                        <a:lstStyle/>
                        <a:p>
                          <a:pPr algn="ctr"/>
                          <a:r>
                            <a:rPr lang="en-US" dirty="0"/>
                            <a:t>0</a:t>
                          </a:r>
                        </a:p>
                      </a:txBody>
                      <a:tcPr/>
                    </a:tc>
                    <a:extLst>
                      <a:ext uri="{0D108BD9-81ED-4DB2-BD59-A6C34878D82A}">
                        <a16:rowId xmlns:a16="http://schemas.microsoft.com/office/drawing/2014/main" val="2507391669"/>
                      </a:ext>
                    </a:extLst>
                  </a:tr>
                </a:tbl>
              </a:graphicData>
            </a:graphic>
          </p:graphicFrame>
        </mc:Choice>
        <mc:Fallback xmlns="">
          <p:graphicFrame>
            <p:nvGraphicFramePr>
              <p:cNvPr id="16" name="Table 15">
                <a:extLst>
                  <a:ext uri="{FF2B5EF4-FFF2-40B4-BE49-F238E27FC236}">
                    <a16:creationId xmlns:a16="http://schemas.microsoft.com/office/drawing/2014/main" id="{6CA01203-BFFD-04DF-316C-C3BB43A9BDF5}"/>
                  </a:ext>
                </a:extLst>
              </p:cNvPr>
              <p:cNvGraphicFramePr>
                <a:graphicFrameLocks noGrp="1"/>
              </p:cNvGraphicFramePr>
              <p:nvPr>
                <p:extLst>
                  <p:ext uri="{D42A27DB-BD31-4B8C-83A1-F6EECF244321}">
                    <p14:modId xmlns:p14="http://schemas.microsoft.com/office/powerpoint/2010/main" val="2758759401"/>
                  </p:ext>
                </p:extLst>
              </p:nvPr>
            </p:nvGraphicFramePr>
            <p:xfrm>
              <a:off x="9082630" y="4289334"/>
              <a:ext cx="2348732" cy="1463040"/>
            </p:xfrm>
            <a:graphic>
              <a:graphicData uri="http://schemas.openxmlformats.org/drawingml/2006/table">
                <a:tbl>
                  <a:tblPr firstRow="1" firstCol="1" bandRow="1">
                    <a:tableStyleId>{5C22544A-7EE6-4342-B048-85BDC9FD1C3A}</a:tableStyleId>
                  </a:tblPr>
                  <a:tblGrid>
                    <a:gridCol w="587183">
                      <a:extLst>
                        <a:ext uri="{9D8B030D-6E8A-4147-A177-3AD203B41FA5}">
                          <a16:colId xmlns:a16="http://schemas.microsoft.com/office/drawing/2014/main" val="2712946299"/>
                        </a:ext>
                      </a:extLst>
                    </a:gridCol>
                    <a:gridCol w="587183">
                      <a:extLst>
                        <a:ext uri="{9D8B030D-6E8A-4147-A177-3AD203B41FA5}">
                          <a16:colId xmlns:a16="http://schemas.microsoft.com/office/drawing/2014/main" val="834811688"/>
                        </a:ext>
                      </a:extLst>
                    </a:gridCol>
                    <a:gridCol w="587183">
                      <a:extLst>
                        <a:ext uri="{9D8B030D-6E8A-4147-A177-3AD203B41FA5}">
                          <a16:colId xmlns:a16="http://schemas.microsoft.com/office/drawing/2014/main" val="3448011293"/>
                        </a:ext>
                      </a:extLst>
                    </a:gridCol>
                    <a:gridCol w="587183">
                      <a:extLst>
                        <a:ext uri="{9D8B030D-6E8A-4147-A177-3AD203B41FA5}">
                          <a16:colId xmlns:a16="http://schemas.microsoft.com/office/drawing/2014/main" val="2637999362"/>
                        </a:ext>
                      </a:extLst>
                    </a:gridCol>
                  </a:tblGrid>
                  <a:tr h="365760">
                    <a:tc>
                      <a:txBody>
                        <a:bodyPr/>
                        <a:lstStyle/>
                        <a:p>
                          <a:endParaRPr lang="en-US"/>
                        </a:p>
                      </a:txBody>
                      <a:tcPr/>
                    </a:tc>
                    <a:tc>
                      <a:txBody>
                        <a:bodyPr/>
                        <a:lstStyle/>
                        <a:p>
                          <a:endParaRPr lang="en-US"/>
                        </a:p>
                      </a:txBody>
                      <a:tcPr>
                        <a:blipFill>
                          <a:blip r:embed="rId17"/>
                          <a:stretch>
                            <a:fillRect l="-101031" t="-1667" r="-203093" b="-330000"/>
                          </a:stretch>
                        </a:blipFill>
                      </a:tcPr>
                    </a:tc>
                    <a:tc>
                      <a:txBody>
                        <a:bodyPr/>
                        <a:lstStyle/>
                        <a:p>
                          <a:endParaRPr lang="en-US"/>
                        </a:p>
                      </a:txBody>
                      <a:tcPr>
                        <a:blipFill>
                          <a:blip r:embed="rId17"/>
                          <a:stretch>
                            <a:fillRect l="-203125" t="-1667" r="-105208" b="-330000"/>
                          </a:stretch>
                        </a:blipFill>
                      </a:tcPr>
                    </a:tc>
                    <a:tc>
                      <a:txBody>
                        <a:bodyPr/>
                        <a:lstStyle/>
                        <a:p>
                          <a:endParaRPr lang="en-US"/>
                        </a:p>
                      </a:txBody>
                      <a:tcPr>
                        <a:blipFill>
                          <a:blip r:embed="rId17"/>
                          <a:stretch>
                            <a:fillRect l="-300000" t="-1667" r="-4124" b="-330000"/>
                          </a:stretch>
                        </a:blipFill>
                      </a:tcPr>
                    </a:tc>
                    <a:extLst>
                      <a:ext uri="{0D108BD9-81ED-4DB2-BD59-A6C34878D82A}">
                        <a16:rowId xmlns:a16="http://schemas.microsoft.com/office/drawing/2014/main" val="2627653056"/>
                      </a:ext>
                    </a:extLst>
                  </a:tr>
                  <a:tr h="365760">
                    <a:tc>
                      <a:txBody>
                        <a:bodyPr/>
                        <a:lstStyle/>
                        <a:p>
                          <a:endParaRPr lang="en-US"/>
                        </a:p>
                      </a:txBody>
                      <a:tcPr>
                        <a:blipFill>
                          <a:blip r:embed="rId17"/>
                          <a:stretch>
                            <a:fillRect l="-1031" t="-100000" r="-303093" b="-224590"/>
                          </a:stretch>
                        </a:blipFill>
                      </a:tcPr>
                    </a:tc>
                    <a:tc>
                      <a:txBody>
                        <a:bodyPr/>
                        <a:lstStyle/>
                        <a:p>
                          <a:endParaRPr lang="en-US"/>
                        </a:p>
                      </a:txBody>
                      <a:tcPr>
                        <a:blipFill>
                          <a:blip r:embed="rId17"/>
                          <a:stretch>
                            <a:fillRect l="-101031" t="-100000" r="-203093" b="-224590"/>
                          </a:stretch>
                        </a:blipFill>
                      </a:tcPr>
                    </a:tc>
                    <a:tc>
                      <a:txBody>
                        <a:bodyPr/>
                        <a:lstStyle/>
                        <a:p>
                          <a:endParaRPr lang="en-US"/>
                        </a:p>
                      </a:txBody>
                      <a:tcPr>
                        <a:blipFill>
                          <a:blip r:embed="rId17"/>
                          <a:stretch>
                            <a:fillRect l="-203125" t="-100000" r="-105208" b="-224590"/>
                          </a:stretch>
                        </a:blipFill>
                      </a:tcPr>
                    </a:tc>
                    <a:tc>
                      <a:txBody>
                        <a:bodyPr/>
                        <a:lstStyle/>
                        <a:p>
                          <a:endParaRPr lang="en-US"/>
                        </a:p>
                      </a:txBody>
                      <a:tcPr>
                        <a:blipFill>
                          <a:blip r:embed="rId17"/>
                          <a:stretch>
                            <a:fillRect l="-300000" t="-100000" r="-4124" b="-224590"/>
                          </a:stretch>
                        </a:blipFill>
                      </a:tcPr>
                    </a:tc>
                    <a:extLst>
                      <a:ext uri="{0D108BD9-81ED-4DB2-BD59-A6C34878D82A}">
                        <a16:rowId xmlns:a16="http://schemas.microsoft.com/office/drawing/2014/main" val="3219252811"/>
                      </a:ext>
                    </a:extLst>
                  </a:tr>
                  <a:tr h="365760">
                    <a:tc>
                      <a:txBody>
                        <a:bodyPr/>
                        <a:lstStyle/>
                        <a:p>
                          <a:endParaRPr lang="en-US"/>
                        </a:p>
                      </a:txBody>
                      <a:tcPr>
                        <a:blipFill>
                          <a:blip r:embed="rId17"/>
                          <a:stretch>
                            <a:fillRect l="-1031" t="-203333" r="-303093" b="-128333"/>
                          </a:stretch>
                        </a:blipFill>
                      </a:tcPr>
                    </a:tc>
                    <a:tc>
                      <a:txBody>
                        <a:bodyPr/>
                        <a:lstStyle/>
                        <a:p>
                          <a:endParaRPr lang="en-US"/>
                        </a:p>
                      </a:txBody>
                      <a:tcPr>
                        <a:blipFill>
                          <a:blip r:embed="rId17"/>
                          <a:stretch>
                            <a:fillRect l="-101031" t="-203333" r="-203093" b="-128333"/>
                          </a:stretch>
                        </a:blipFill>
                      </a:tcPr>
                    </a:tc>
                    <a:tc>
                      <a:txBody>
                        <a:bodyPr/>
                        <a:lstStyle/>
                        <a:p>
                          <a:endParaRPr lang="en-US"/>
                        </a:p>
                      </a:txBody>
                      <a:tcPr>
                        <a:blipFill>
                          <a:blip r:embed="rId17"/>
                          <a:stretch>
                            <a:fillRect l="-203125" t="-203333" r="-105208" b="-128333"/>
                          </a:stretch>
                        </a:blipFill>
                      </a:tcPr>
                    </a:tc>
                    <a:tc>
                      <a:txBody>
                        <a:bodyPr/>
                        <a:lstStyle/>
                        <a:p>
                          <a:endParaRPr lang="en-US"/>
                        </a:p>
                      </a:txBody>
                      <a:tcPr>
                        <a:blipFill>
                          <a:blip r:embed="rId17"/>
                          <a:stretch>
                            <a:fillRect l="-300000" t="-203333" r="-4124" b="-128333"/>
                          </a:stretch>
                        </a:blipFill>
                      </a:tcPr>
                    </a:tc>
                    <a:extLst>
                      <a:ext uri="{0D108BD9-81ED-4DB2-BD59-A6C34878D82A}">
                        <a16:rowId xmlns:a16="http://schemas.microsoft.com/office/drawing/2014/main" val="2667874734"/>
                      </a:ext>
                    </a:extLst>
                  </a:tr>
                  <a:tr h="365760">
                    <a:tc>
                      <a:txBody>
                        <a:bodyPr/>
                        <a:lstStyle/>
                        <a:p>
                          <a:endParaRPr lang="en-US"/>
                        </a:p>
                      </a:txBody>
                      <a:tcPr>
                        <a:blipFill>
                          <a:blip r:embed="rId17"/>
                          <a:stretch>
                            <a:fillRect l="-1031" t="-303333" r="-303093" b="-28333"/>
                          </a:stretch>
                        </a:blipFill>
                      </a:tcPr>
                    </a:tc>
                    <a:tc>
                      <a:txBody>
                        <a:bodyPr/>
                        <a:lstStyle/>
                        <a:p>
                          <a:endParaRPr lang="en-US"/>
                        </a:p>
                      </a:txBody>
                      <a:tcPr>
                        <a:blipFill>
                          <a:blip r:embed="rId17"/>
                          <a:stretch>
                            <a:fillRect l="-101031" t="-303333" r="-203093" b="-28333"/>
                          </a:stretch>
                        </a:blipFill>
                      </a:tcPr>
                    </a:tc>
                    <a:tc>
                      <a:txBody>
                        <a:bodyPr/>
                        <a:lstStyle/>
                        <a:p>
                          <a:endParaRPr lang="en-US"/>
                        </a:p>
                      </a:txBody>
                      <a:tcPr>
                        <a:blipFill>
                          <a:blip r:embed="rId17"/>
                          <a:stretch>
                            <a:fillRect l="-203125" t="-303333" r="-105208" b="-28333"/>
                          </a:stretch>
                        </a:blipFill>
                      </a:tcPr>
                    </a:tc>
                    <a:tc>
                      <a:txBody>
                        <a:bodyPr/>
                        <a:lstStyle/>
                        <a:p>
                          <a:endParaRPr lang="en-US"/>
                        </a:p>
                      </a:txBody>
                      <a:tcPr>
                        <a:blipFill>
                          <a:blip r:embed="rId17"/>
                          <a:stretch>
                            <a:fillRect l="-300000" t="-303333" r="-4124" b="-28333"/>
                          </a:stretch>
                        </a:blipFill>
                      </a:tcPr>
                    </a:tc>
                    <a:extLst>
                      <a:ext uri="{0D108BD9-81ED-4DB2-BD59-A6C34878D82A}">
                        <a16:rowId xmlns:a16="http://schemas.microsoft.com/office/drawing/2014/main" val="2507391669"/>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030AE2-1AEA-851B-8D68-82533D32D439}"/>
                  </a:ext>
                </a:extLst>
              </p:cNvPr>
              <p:cNvSpPr txBox="1"/>
              <p:nvPr/>
            </p:nvSpPr>
            <p:spPr>
              <a:xfrm>
                <a:off x="6098501" y="1538713"/>
                <a:ext cx="8009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18" name="TextBox 17">
                <a:extLst>
                  <a:ext uri="{FF2B5EF4-FFF2-40B4-BE49-F238E27FC236}">
                    <a16:creationId xmlns:a16="http://schemas.microsoft.com/office/drawing/2014/main" id="{F0030AE2-1AEA-851B-8D68-82533D32D439}"/>
                  </a:ext>
                </a:extLst>
              </p:cNvPr>
              <p:cNvSpPr txBox="1">
                <a:spLocks noRot="1" noChangeAspect="1" noMove="1" noResize="1" noEditPoints="1" noAdjustHandles="1" noChangeArrowheads="1" noChangeShapeType="1" noTextEdit="1"/>
              </p:cNvSpPr>
              <p:nvPr/>
            </p:nvSpPr>
            <p:spPr>
              <a:xfrm>
                <a:off x="6098501" y="1538713"/>
                <a:ext cx="800957"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557A28A-AAD7-71EF-7BDE-F0CAA1F172E4}"/>
                  </a:ext>
                </a:extLst>
              </p:cNvPr>
              <p:cNvSpPr txBox="1"/>
              <p:nvPr/>
            </p:nvSpPr>
            <p:spPr>
              <a:xfrm>
                <a:off x="6180524" y="3920002"/>
                <a:ext cx="8009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m:oMathPara>
                </a14:m>
                <a:endParaRPr lang="en-US" dirty="0"/>
              </a:p>
            </p:txBody>
          </p:sp>
        </mc:Choice>
        <mc:Fallback xmlns="">
          <p:sp>
            <p:nvSpPr>
              <p:cNvPr id="20" name="TextBox 19">
                <a:extLst>
                  <a:ext uri="{FF2B5EF4-FFF2-40B4-BE49-F238E27FC236}">
                    <a16:creationId xmlns:a16="http://schemas.microsoft.com/office/drawing/2014/main" id="{1557A28A-AAD7-71EF-7BDE-F0CAA1F172E4}"/>
                  </a:ext>
                </a:extLst>
              </p:cNvPr>
              <p:cNvSpPr txBox="1">
                <a:spLocks noRot="1" noChangeAspect="1" noMove="1" noResize="1" noEditPoints="1" noAdjustHandles="1" noChangeArrowheads="1" noChangeShapeType="1" noTextEdit="1"/>
              </p:cNvSpPr>
              <p:nvPr/>
            </p:nvSpPr>
            <p:spPr>
              <a:xfrm>
                <a:off x="6180524" y="3920002"/>
                <a:ext cx="800957" cy="3693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D65275-04E5-6586-79F6-0C54952A8554}"/>
                  </a:ext>
                </a:extLst>
              </p:cNvPr>
              <p:cNvSpPr txBox="1"/>
              <p:nvPr/>
            </p:nvSpPr>
            <p:spPr>
              <a:xfrm>
                <a:off x="8899508" y="1556504"/>
                <a:ext cx="8009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21" name="TextBox 20">
                <a:extLst>
                  <a:ext uri="{FF2B5EF4-FFF2-40B4-BE49-F238E27FC236}">
                    <a16:creationId xmlns:a16="http://schemas.microsoft.com/office/drawing/2014/main" id="{99D65275-04E5-6586-79F6-0C54952A8554}"/>
                  </a:ext>
                </a:extLst>
              </p:cNvPr>
              <p:cNvSpPr txBox="1">
                <a:spLocks noRot="1" noChangeAspect="1" noMove="1" noResize="1" noEditPoints="1" noAdjustHandles="1" noChangeArrowheads="1" noChangeShapeType="1" noTextEdit="1"/>
              </p:cNvSpPr>
              <p:nvPr/>
            </p:nvSpPr>
            <p:spPr>
              <a:xfrm>
                <a:off x="8899508" y="1556504"/>
                <a:ext cx="800957" cy="3693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14F0E55-4FB1-A638-7811-5D19B07CB221}"/>
                  </a:ext>
                </a:extLst>
              </p:cNvPr>
              <p:cNvSpPr txBox="1"/>
              <p:nvPr/>
            </p:nvSpPr>
            <p:spPr>
              <a:xfrm>
                <a:off x="8956729" y="3945871"/>
                <a:ext cx="8009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oMath>
                  </m:oMathPara>
                </a14:m>
                <a:endParaRPr lang="en-US" dirty="0"/>
              </a:p>
            </p:txBody>
          </p:sp>
        </mc:Choice>
        <mc:Fallback xmlns="">
          <p:sp>
            <p:nvSpPr>
              <p:cNvPr id="22" name="TextBox 21">
                <a:extLst>
                  <a:ext uri="{FF2B5EF4-FFF2-40B4-BE49-F238E27FC236}">
                    <a16:creationId xmlns:a16="http://schemas.microsoft.com/office/drawing/2014/main" id="{614F0E55-4FB1-A638-7811-5D19B07CB221}"/>
                  </a:ext>
                </a:extLst>
              </p:cNvPr>
              <p:cNvSpPr txBox="1">
                <a:spLocks noRot="1" noChangeAspect="1" noMove="1" noResize="1" noEditPoints="1" noAdjustHandles="1" noChangeArrowheads="1" noChangeShapeType="1" noTextEdit="1"/>
              </p:cNvSpPr>
              <p:nvPr/>
            </p:nvSpPr>
            <p:spPr>
              <a:xfrm>
                <a:off x="8956729" y="3945871"/>
                <a:ext cx="800957" cy="369332"/>
              </a:xfrm>
              <a:prstGeom prst="rect">
                <a:avLst/>
              </a:prstGeom>
              <a:blipFill>
                <a:blip r:embed="rId21"/>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A4B897F0-9F56-F635-8D9C-A6270E15CD8D}"/>
              </a:ext>
            </a:extLst>
          </p:cNvPr>
          <p:cNvSpPr txBox="1"/>
          <p:nvPr/>
        </p:nvSpPr>
        <p:spPr>
          <a:xfrm>
            <a:off x="6129786" y="1361343"/>
            <a:ext cx="2543064" cy="369332"/>
          </a:xfrm>
          <a:prstGeom prst="rect">
            <a:avLst/>
          </a:prstGeom>
          <a:noFill/>
        </p:spPr>
        <p:txBody>
          <a:bodyPr wrap="square" rtlCol="0">
            <a:spAutoFit/>
          </a:bodyPr>
          <a:lstStyle/>
          <a:p>
            <a:r>
              <a:rPr lang="en-US" b="1" dirty="0"/>
              <a:t>Transition matrices</a:t>
            </a:r>
          </a:p>
        </p:txBody>
      </p:sp>
      <p:sp>
        <p:nvSpPr>
          <p:cNvPr id="24" name="TextBox 23">
            <a:extLst>
              <a:ext uri="{FF2B5EF4-FFF2-40B4-BE49-F238E27FC236}">
                <a16:creationId xmlns:a16="http://schemas.microsoft.com/office/drawing/2014/main" id="{4526A42E-4BD0-FAAD-1B1B-CE9A7862CEFF}"/>
              </a:ext>
            </a:extLst>
          </p:cNvPr>
          <p:cNvSpPr txBox="1"/>
          <p:nvPr/>
        </p:nvSpPr>
        <p:spPr>
          <a:xfrm>
            <a:off x="6165790" y="3697753"/>
            <a:ext cx="2543064" cy="369332"/>
          </a:xfrm>
          <a:prstGeom prst="rect">
            <a:avLst/>
          </a:prstGeom>
          <a:noFill/>
        </p:spPr>
        <p:txBody>
          <a:bodyPr wrap="square" rtlCol="0">
            <a:spAutoFit/>
          </a:bodyPr>
          <a:lstStyle/>
          <a:p>
            <a:r>
              <a:rPr lang="en-US" b="1" dirty="0"/>
              <a:t>Reward matrices</a:t>
            </a:r>
          </a:p>
        </p:txBody>
      </p:sp>
      <p:sp>
        <p:nvSpPr>
          <p:cNvPr id="25" name="Rectangle 24">
            <a:extLst>
              <a:ext uri="{FF2B5EF4-FFF2-40B4-BE49-F238E27FC236}">
                <a16:creationId xmlns:a16="http://schemas.microsoft.com/office/drawing/2014/main" id="{C56D3F75-4204-1CDD-1E40-8C625CC2370F}"/>
              </a:ext>
            </a:extLst>
          </p:cNvPr>
          <p:cNvSpPr/>
          <p:nvPr/>
        </p:nvSpPr>
        <p:spPr>
          <a:xfrm>
            <a:off x="6098501" y="1361343"/>
            <a:ext cx="5557473" cy="51025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A95B025-D494-86F0-01C1-165E5E3674EF}"/>
                  </a:ext>
                </a:extLst>
              </p:cNvPr>
              <p:cNvSpPr txBox="1"/>
              <p:nvPr/>
            </p:nvSpPr>
            <p:spPr>
              <a:xfrm>
                <a:off x="6229863" y="5974623"/>
                <a:ext cx="5608955" cy="461665"/>
              </a:xfrm>
              <a:prstGeom prst="rect">
                <a:avLst/>
              </a:prstGeom>
              <a:noFill/>
            </p:spPr>
            <p:txBody>
              <a:bodyPr wrap="square" rtlCol="0">
                <a:spAutoFit/>
              </a:bodyPr>
              <a:lstStyle/>
              <a:p>
                <a:r>
                  <a:rPr lang="en-US" sz="1200" dirty="0"/>
                  <a:t>* illegal actions, but the rows in the transition matrices need to add up to 1!</a:t>
                </a:r>
                <a:endParaRPr lang="en-US" sz="1200" b="0" i="1" dirty="0">
                  <a:latin typeface="Cambria Math" panose="02040503050406030204" pitchFamily="18" charset="0"/>
                </a:endParaRPr>
              </a:p>
              <a:p>
                <a14:m>
                  <m:oMath xmlns:m="http://schemas.openxmlformats.org/officeDocument/2006/math">
                    <m:r>
                      <a:rPr lang="en-US" sz="1200" b="0" i="1" smtClean="0">
                        <a:latin typeface="Cambria Math" panose="02040503050406030204" pitchFamily="18" charset="0"/>
                      </a:rPr>
                      <m:t>−∞</m:t>
                    </m:r>
                  </m:oMath>
                </a14:m>
                <a:r>
                  <a:rPr lang="en-US" sz="1200" dirty="0"/>
                  <a:t> represents illegal actions and transitions in the reward matrices!</a:t>
                </a:r>
              </a:p>
            </p:txBody>
          </p:sp>
        </mc:Choice>
        <mc:Fallback xmlns="">
          <p:sp>
            <p:nvSpPr>
              <p:cNvPr id="26" name="TextBox 25">
                <a:extLst>
                  <a:ext uri="{FF2B5EF4-FFF2-40B4-BE49-F238E27FC236}">
                    <a16:creationId xmlns:a16="http://schemas.microsoft.com/office/drawing/2014/main" id="{CA95B025-D494-86F0-01C1-165E5E3674EF}"/>
                  </a:ext>
                </a:extLst>
              </p:cNvPr>
              <p:cNvSpPr txBox="1">
                <a:spLocks noRot="1" noChangeAspect="1" noMove="1" noResize="1" noEditPoints="1" noAdjustHandles="1" noChangeArrowheads="1" noChangeShapeType="1" noTextEdit="1"/>
              </p:cNvSpPr>
              <p:nvPr/>
            </p:nvSpPr>
            <p:spPr>
              <a:xfrm>
                <a:off x="6229863" y="5974623"/>
                <a:ext cx="5608955" cy="461665"/>
              </a:xfrm>
              <a:prstGeom prst="rect">
                <a:avLst/>
              </a:prstGeom>
              <a:blipFill>
                <a:blip r:embed="rId22"/>
                <a:stretch>
                  <a:fillRect l="-109" b="-9211"/>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C6ACE7A1-8990-1861-0437-548802156EA3}"/>
              </a:ext>
            </a:extLst>
          </p:cNvPr>
          <p:cNvSpPr txBox="1"/>
          <p:nvPr/>
        </p:nvSpPr>
        <p:spPr>
          <a:xfrm>
            <a:off x="963779" y="819331"/>
            <a:ext cx="2484976" cy="369332"/>
          </a:xfrm>
          <a:prstGeom prst="rect">
            <a:avLst/>
          </a:prstGeom>
          <a:noFill/>
        </p:spPr>
        <p:txBody>
          <a:bodyPr wrap="none" rtlCol="0">
            <a:spAutoFit/>
          </a:bodyPr>
          <a:lstStyle/>
          <a:p>
            <a:r>
              <a:rPr lang="en-US" b="1" dirty="0"/>
              <a:t>Graph Representation</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DA524BC-B5EB-539D-D657-68A8EB5CE0D4}"/>
                  </a:ext>
                </a:extLst>
              </p:cNvPr>
              <p:cNvSpPr txBox="1"/>
              <p:nvPr/>
            </p:nvSpPr>
            <p:spPr>
              <a:xfrm>
                <a:off x="994943" y="4211789"/>
                <a:ext cx="3600216" cy="369332"/>
              </a:xfrm>
              <a:prstGeom prst="rect">
                <a:avLst/>
              </a:prstGeom>
              <a:noFill/>
            </p:spPr>
            <p:txBody>
              <a:bodyPr wrap="none" rtlCol="0">
                <a:spAutoFit/>
              </a:bodyPr>
              <a:lstStyle/>
              <a:p>
                <a14:m>
                  <m:oMath xmlns:m="http://schemas.openxmlformats.org/officeDocument/2006/math">
                    <m:r>
                      <a:rPr lang="en-US" b="1" i="1" smtClean="0">
                        <a:latin typeface="Cambria Math" panose="02040503050406030204" pitchFamily="18" charset="0"/>
                      </a:rPr>
                      <m:t>𝒑</m:t>
                    </m:r>
                  </m:oMath>
                </a14:m>
                <a:r>
                  <a:rPr lang="en-US" b="1" dirty="0"/>
                  <a:t>-Function Table Representation</a:t>
                </a:r>
              </a:p>
            </p:txBody>
          </p:sp>
        </mc:Choice>
        <mc:Fallback xmlns="">
          <p:sp>
            <p:nvSpPr>
              <p:cNvPr id="31" name="TextBox 30">
                <a:extLst>
                  <a:ext uri="{FF2B5EF4-FFF2-40B4-BE49-F238E27FC236}">
                    <a16:creationId xmlns:a16="http://schemas.microsoft.com/office/drawing/2014/main" id="{DDA524BC-B5EB-539D-D657-68A8EB5CE0D4}"/>
                  </a:ext>
                </a:extLst>
              </p:cNvPr>
              <p:cNvSpPr txBox="1">
                <a:spLocks noRot="1" noChangeAspect="1" noMove="1" noResize="1" noEditPoints="1" noAdjustHandles="1" noChangeArrowheads="1" noChangeShapeType="1" noTextEdit="1"/>
              </p:cNvSpPr>
              <p:nvPr/>
            </p:nvSpPr>
            <p:spPr>
              <a:xfrm>
                <a:off x="994943" y="4211789"/>
                <a:ext cx="3600216" cy="369332"/>
              </a:xfrm>
              <a:prstGeom prst="rect">
                <a:avLst/>
              </a:prstGeom>
              <a:blipFill>
                <a:blip r:embed="rId23"/>
                <a:stretch>
                  <a:fillRect t="-8333" r="-1015" b="-28333"/>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EC02E575-B027-DDA1-4950-9AF61D920352}"/>
              </a:ext>
            </a:extLst>
          </p:cNvPr>
          <p:cNvSpPr txBox="1"/>
          <p:nvPr/>
        </p:nvSpPr>
        <p:spPr>
          <a:xfrm>
            <a:off x="6095957" y="950794"/>
            <a:ext cx="2504788" cy="369332"/>
          </a:xfrm>
          <a:prstGeom prst="rect">
            <a:avLst/>
          </a:prstGeom>
          <a:noFill/>
        </p:spPr>
        <p:txBody>
          <a:bodyPr wrap="none" rtlCol="0">
            <a:spAutoFit/>
          </a:bodyPr>
          <a:lstStyle/>
          <a:p>
            <a:r>
              <a:rPr lang="en-US" b="1" dirty="0"/>
              <a:t>Matrix Representation</a:t>
            </a:r>
          </a:p>
        </p:txBody>
      </p:sp>
      <p:sp>
        <p:nvSpPr>
          <p:cNvPr id="3" name="Arrow: Up-Down 2">
            <a:extLst>
              <a:ext uri="{FF2B5EF4-FFF2-40B4-BE49-F238E27FC236}">
                <a16:creationId xmlns:a16="http://schemas.microsoft.com/office/drawing/2014/main" id="{776E9572-05A5-EA5C-0474-006E8FD9D045}"/>
              </a:ext>
            </a:extLst>
          </p:cNvPr>
          <p:cNvSpPr/>
          <p:nvPr/>
        </p:nvSpPr>
        <p:spPr>
          <a:xfrm>
            <a:off x="4462944" y="3697753"/>
            <a:ext cx="369948" cy="986462"/>
          </a:xfrm>
          <a:prstGeom prst="up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Up-Down 7">
            <a:extLst>
              <a:ext uri="{FF2B5EF4-FFF2-40B4-BE49-F238E27FC236}">
                <a16:creationId xmlns:a16="http://schemas.microsoft.com/office/drawing/2014/main" id="{62154C0D-4CA6-89E3-6118-1109C9EB5491}"/>
              </a:ext>
            </a:extLst>
          </p:cNvPr>
          <p:cNvSpPr/>
          <p:nvPr/>
        </p:nvSpPr>
        <p:spPr>
          <a:xfrm rot="17724387">
            <a:off x="5331229" y="2650404"/>
            <a:ext cx="369948" cy="1404424"/>
          </a:xfrm>
          <a:prstGeom prst="up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Up-Down 8">
            <a:extLst>
              <a:ext uri="{FF2B5EF4-FFF2-40B4-BE49-F238E27FC236}">
                <a16:creationId xmlns:a16="http://schemas.microsoft.com/office/drawing/2014/main" id="{86CC076E-D761-6A2C-47C4-DB766E6E4265}"/>
              </a:ext>
            </a:extLst>
          </p:cNvPr>
          <p:cNvSpPr/>
          <p:nvPr/>
        </p:nvSpPr>
        <p:spPr>
          <a:xfrm rot="14613416">
            <a:off x="5441465" y="4196067"/>
            <a:ext cx="369948" cy="1404424"/>
          </a:xfrm>
          <a:prstGeom prst="up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DB6215-81D2-66F1-0806-535C83990B97}"/>
              </a:ext>
            </a:extLst>
          </p:cNvPr>
          <p:cNvSpPr txBox="1"/>
          <p:nvPr/>
        </p:nvSpPr>
        <p:spPr>
          <a:xfrm>
            <a:off x="4845700" y="3927638"/>
            <a:ext cx="1235466"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a:t>Equivalent</a:t>
            </a:r>
          </a:p>
        </p:txBody>
      </p:sp>
    </p:spTree>
    <p:extLst>
      <p:ext uri="{BB962C8B-B14F-4D97-AF65-F5344CB8AC3E}">
        <p14:creationId xmlns:p14="http://schemas.microsoft.com/office/powerpoint/2010/main" val="10721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animBg="1"/>
      <p:bldP spid="26" grpId="0"/>
      <p:bldP spid="31" grpId="0"/>
      <p:bldP spid="43" grpId="0"/>
      <p:bldP spid="3"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13345</TotalTime>
  <Words>4188</Words>
  <Application>Microsoft Office PowerPoint</Application>
  <PresentationFormat>Widescreen</PresentationFormat>
  <Paragraphs>661</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Aptos Display</vt:lpstr>
      <vt:lpstr>Arial</vt:lpstr>
      <vt:lpstr>Calibri</vt:lpstr>
      <vt:lpstr>Cambria Math</vt:lpstr>
      <vt:lpstr>CMR10</vt:lpstr>
      <vt:lpstr>CMR9</vt:lpstr>
      <vt:lpstr>Office Theme</vt:lpstr>
      <vt:lpstr>Reinforcement Learning  Markov Decision Processes (MDP) Sutton/Barto* Chapter 3</vt:lpstr>
      <vt:lpstr>Topics of this Course</vt:lpstr>
      <vt:lpstr>Summary of Notation</vt:lpstr>
      <vt:lpstr>Finite Markov Decision Processes</vt:lpstr>
      <vt:lpstr>The Agent–Environment Interface</vt:lpstr>
      <vt:lpstr>Finite MDP</vt:lpstr>
      <vt:lpstr>Transition and Reward Functions</vt:lpstr>
      <vt:lpstr>Finite Markov Decision Process (MDP)</vt:lpstr>
      <vt:lpstr>Alternative Representations of a Finite MDP</vt:lpstr>
      <vt:lpstr>Example: Mobile Robot MDP</vt:lpstr>
      <vt:lpstr>Exercise: 3x4 Grid World</vt:lpstr>
      <vt:lpstr>Rewards and Returns</vt:lpstr>
      <vt:lpstr>Reward Signals</vt:lpstr>
      <vt:lpstr>Return and Episodes</vt:lpstr>
      <vt:lpstr>Reward Discounting</vt:lpstr>
      <vt:lpstr>Policy and Value Functions</vt:lpstr>
      <vt:lpstr>Policy</vt:lpstr>
      <vt:lpstr>Deterministic Policy</vt:lpstr>
      <vt:lpstr>Value Function</vt:lpstr>
      <vt:lpstr>Action-value Function: Q-function</vt:lpstr>
      <vt:lpstr>Value Function Estimation using Monte Carlo Methods</vt:lpstr>
      <vt:lpstr>The Optimal Policy</vt:lpstr>
      <vt:lpstr>Code…</vt:lpstr>
      <vt:lpstr>The Bellman Equations</vt:lpstr>
      <vt:lpstr>Bellman Expectation Equations</vt:lpstr>
      <vt:lpstr>Backup Diagrams: Notation</vt:lpstr>
      <vt:lpstr>Bellman Equation as a Backup Diagram</vt:lpstr>
      <vt:lpstr>Bellman Optimality Equations</vt:lpstr>
      <vt:lpstr>Solving the Bellman Optimality Equations</vt:lpstr>
      <vt:lpstr>Relationship between Value Functions and Policies</vt:lpstr>
      <vt:lpstr>Related Models</vt:lpstr>
      <vt:lpstr>Learning With an MDP vs. Goal-based Agent </vt:lpstr>
      <vt:lpstr>Related Models</vt:lpstr>
      <vt:lpstr>Partially Observable Markov Decision Process (POMDP)</vt:lpstr>
      <vt:lpstr>Summary: What You Should Know</vt:lpstr>
    </vt:vector>
  </TitlesOfParts>
  <Company>Southern 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Hahsler, Michael</dc:creator>
  <cp:lastModifiedBy>Hahsler, Michael</cp:lastModifiedBy>
  <cp:revision>131</cp:revision>
  <dcterms:created xsi:type="dcterms:W3CDTF">2025-09-08T14:44:49Z</dcterms:created>
  <dcterms:modified xsi:type="dcterms:W3CDTF">2026-02-10T23:13:43Z</dcterms:modified>
</cp:coreProperties>
</file>