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478" r:id="rId4"/>
    <p:sldId id="368" r:id="rId5"/>
    <p:sldId id="380" r:id="rId6"/>
    <p:sldId id="388" r:id="rId7"/>
    <p:sldId id="372" r:id="rId8"/>
    <p:sldId id="369" r:id="rId9"/>
    <p:sldId id="370" r:id="rId10"/>
    <p:sldId id="389" r:id="rId11"/>
    <p:sldId id="390" r:id="rId12"/>
    <p:sldId id="371" r:id="rId13"/>
    <p:sldId id="373" r:id="rId14"/>
    <p:sldId id="375" r:id="rId15"/>
    <p:sldId id="376" r:id="rId16"/>
    <p:sldId id="377" r:id="rId17"/>
    <p:sldId id="378" r:id="rId18"/>
    <p:sldId id="379" r:id="rId19"/>
    <p:sldId id="382" r:id="rId20"/>
    <p:sldId id="479" r:id="rId21"/>
    <p:sldId id="384" r:id="rId22"/>
    <p:sldId id="385" r:id="rId23"/>
    <p:sldId id="383" r:id="rId24"/>
    <p:sldId id="386" r:id="rId25"/>
    <p:sldId id="3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286E67-F0F0-421C-8F74-7B93ABA17FBF}">
          <p14:sldIdLst>
            <p14:sldId id="256"/>
            <p14:sldId id="313"/>
            <p14:sldId id="478"/>
          </p14:sldIdLst>
        </p14:section>
        <p14:section name="Introduction" id="{E0FB7704-6132-49E2-A4A4-C2DED466B618}">
          <p14:sldIdLst>
            <p14:sldId id="368"/>
            <p14:sldId id="380"/>
            <p14:sldId id="388"/>
          </p14:sldIdLst>
        </p14:section>
        <p14:section name="Policy Evaluation" id="{E4CB73A3-D0DE-4DED-94E7-4A458167A30F}">
          <p14:sldIdLst>
            <p14:sldId id="372"/>
            <p14:sldId id="369"/>
            <p14:sldId id="370"/>
            <p14:sldId id="389"/>
            <p14:sldId id="390"/>
            <p14:sldId id="371"/>
          </p14:sldIdLst>
        </p14:section>
        <p14:section name="Policy Iteration" id="{4DE153CC-8DA8-4101-A46B-0DFD73F9B57D}">
          <p14:sldIdLst>
            <p14:sldId id="373"/>
            <p14:sldId id="375"/>
            <p14:sldId id="376"/>
            <p14:sldId id="377"/>
          </p14:sldIdLst>
        </p14:section>
        <p14:section name="Value Iteration" id="{6A988A78-1EF4-4EB1-89B7-8F80075BCC63}">
          <p14:sldIdLst>
            <p14:sldId id="378"/>
            <p14:sldId id="379"/>
            <p14:sldId id="382"/>
            <p14:sldId id="479"/>
          </p14:sldIdLst>
        </p14:section>
        <p14:section name="Generalized Policy Iteration" id="{24242526-B5FF-45B4-A80E-CA85C1F5783D}">
          <p14:sldIdLst>
            <p14:sldId id="384"/>
            <p14:sldId id="385"/>
            <p14:sldId id="383"/>
            <p14:sldId id="386"/>
          </p14:sldIdLst>
        </p14:section>
        <p14:section name="Summary" id="{6AC1C20A-A1BF-4444-80D7-F422EA17542D}">
          <p14:sldIdLst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5558-2701-D852-1A01-0BF39B58D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150F4-19D6-3927-AF4C-79938CACB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3DC3-6BE4-4AD5-BF83-83DBE674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0FF9-FEE5-7DEA-F2A0-04CD3C8E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CB2C-BF64-0CEB-C138-EC1E0FF1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A8BF-0F66-F00E-4527-03CBDE1E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8F7C1-32BC-0F71-0130-0DFB9C183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C7E0-3252-37DB-73A7-7F070748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C5EE-EAD9-8D18-3741-930600D3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47D8-342D-AED5-3763-DD02F7C2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0B639-7A1F-68FA-45DD-3196E2CB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4F1BB-B40D-E6E4-111B-122348C26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DAFD-560D-9508-6F31-281EC974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6320-E161-CE4A-CBDD-27072D2A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3E81-2AD2-5FBE-B6F5-1512F3AF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A809-C199-A2CA-4B62-C11FD83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D398-BC57-413F-4426-6AE62DCF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10515600" cy="477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9A95-DE70-5583-0BB6-25CA049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8C87-113F-3949-D291-E8101A07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CBE1-6776-590E-6A36-B274F6F6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B990-0C44-FE72-89C1-7BAFB2C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51AA-25F1-19ED-49F4-909710D8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3394-E947-7BBC-4B4E-FC222CF9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0F51-989A-F265-1B59-526B06EC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400B-F255-95CF-8BD8-3D8AE595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C8DE-D8D3-04F9-7952-B3C9B444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6199-C068-6A1D-B9C6-37C04A92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26636-1E6C-5A66-DCE9-40F0239C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5DEA3-FC5C-77B6-8AEC-BF4A26C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BAE8-516B-EE07-0EF8-4E37D353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7F8D-0B8A-CA54-C5D1-DAFB9A21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62D-C67C-6FB4-D8AF-A2AEADD0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3E59-5CAF-AE52-066A-662EAF232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94A81-151A-F8B5-9A7D-43577F3F6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DED1E-7743-9D82-5A8F-215AF2DB8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3FED4-7E43-512F-BDC2-AB5A6F6A9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71D6A-F625-133A-E751-2B967B9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56629-E601-1BA5-526C-36960EEB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DDDF-B6D4-29FB-6B7F-C7017B4E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B25A-3F20-51F4-D136-F73B1768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F8609-CAA0-6678-FCA9-C025297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1A081-E4EB-7E96-A0AA-2E4D4909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0AC27-1467-337C-D636-190385E3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8C3DB-E47E-C122-D7BD-AAAC105B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94795-A7C6-B915-9849-6DDF9E5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D6E5-D6AC-7828-B9FA-162561BD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DA5E-FB2F-65E3-9AC6-77E9E333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8CA7-EDCF-7BC9-0D50-5F550487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6387-78E1-111C-2860-36208025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170FC-BF4D-52B4-3D96-975E35B6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24C2-CDEC-1D6D-42DB-F885EAF6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CA044-7F46-1F0F-A966-A66706F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2354-EE3F-C81F-2C98-42CA24F0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B54A-0E38-1C0F-EA90-8D9A628CC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F9108-1890-E2BF-7EA2-A2F28DEA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68F02-6193-91DC-69E0-6CC09A24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4B642-5606-ACB8-4ADF-6DDE8BE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9560E-8858-1CED-6B2E-1EF0F58F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46CF1-7E31-D1FD-63E0-29688510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9997-F7F8-3FB5-F294-09265476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C26E-B485-AE94-5C91-D0E504CE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2BF2E-04DA-469E-97C5-BB68A03688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CD47-D4F5-A47B-6CA1-E8E47C1C4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C2B9-7B85-792D-492E-EE9D50875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15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02EEF-8413-288E-566D-063A066A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3298" b="3714"/>
          <a:stretch>
            <a:fillRect/>
          </a:stretch>
        </p:blipFill>
        <p:spPr bwMode="auto">
          <a:xfrm>
            <a:off x="3527560" y="-1502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EE42B-57B4-EB74-A37C-6675858E7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463968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Reinforcement Learning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Dynamic Programming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Sutton/Barto*</a:t>
            </a:r>
            <a:r>
              <a:rPr lang="en-US" sz="2700" dirty="0">
                <a:solidFill>
                  <a:schemeClr val="bg1"/>
                </a:solidFill>
              </a:rPr>
              <a:t> Chapter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F10C2-8C10-0E89-D285-D614C36E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2" y="4868822"/>
            <a:ext cx="4169519" cy="1443894"/>
          </a:xfrm>
        </p:spPr>
        <p:txBody>
          <a:bodyPr>
            <a:normAutofit fontScale="92500"/>
          </a:bodyPr>
          <a:lstStyle/>
          <a:p>
            <a:pPr algn="l"/>
            <a:r>
              <a:rPr lang="en-US" sz="1700" dirty="0">
                <a:solidFill>
                  <a:schemeClr val="bg1"/>
                </a:solidFill>
              </a:rPr>
              <a:t>Michael Hahsler, SMU</a:t>
            </a: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With figures from Sutton/Barto*</a:t>
            </a:r>
          </a:p>
          <a:p>
            <a:pPr algn="l"/>
            <a:endParaRPr lang="en-US" sz="1300" dirty="0">
              <a:solidFill>
                <a:schemeClr val="bg1"/>
              </a:solidFill>
            </a:endParaRP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*Sutton and Barto, Reinforcement Learning: An Introduction, 2</a:t>
            </a:r>
            <a:r>
              <a:rPr lang="en-US" sz="1300" baseline="30000" dirty="0">
                <a:solidFill>
                  <a:schemeClr val="bg1"/>
                </a:solidFill>
              </a:rPr>
              <a:t>nd</a:t>
            </a:r>
            <a:r>
              <a:rPr lang="en-US" sz="1300" dirty="0">
                <a:solidFill>
                  <a:schemeClr val="bg1"/>
                </a:solidFill>
              </a:rPr>
              <a:t> edition, MIT Press, Cambridge, MA, 2018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23">
            <a:hlinkClick r:id="rId3"/>
            <a:extLst>
              <a:ext uri="{FF2B5EF4-FFF2-40B4-BE49-F238E27FC236}">
                <a16:creationId xmlns:a16="http://schemas.microsoft.com/office/drawing/2014/main" id="{3CBD6548-3D4E-9A40-CA35-355261D4E9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1016" y="6265038"/>
            <a:ext cx="1037459" cy="3835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F818925-CF68-EB6E-413D-FFCD573CC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56" y="125210"/>
            <a:ext cx="4182403" cy="10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6658F-139C-0BE8-0CD7-8FE00B9A3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2543F45-3A9E-C880-1230-772119373948}"/>
              </a:ext>
            </a:extLst>
          </p:cNvPr>
          <p:cNvGrpSpPr/>
          <p:nvPr/>
        </p:nvGrpSpPr>
        <p:grpSpPr>
          <a:xfrm>
            <a:off x="200701" y="3523056"/>
            <a:ext cx="2299156" cy="1791256"/>
            <a:chOff x="8709114" y="1909044"/>
            <a:chExt cx="2660677" cy="22685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4F431F-EEDB-B955-97C6-C588C6C93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5184"/>
            <a:stretch>
              <a:fillRect/>
            </a:stretch>
          </p:blipFill>
          <p:spPr>
            <a:xfrm>
              <a:off x="8709114" y="2205386"/>
              <a:ext cx="2660677" cy="197218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5E00C3-80D2-F1CC-F7E7-B3AD2D79EB12}"/>
                </a:ext>
              </a:extLst>
            </p:cNvPr>
            <p:cNvSpPr txBox="1"/>
            <p:nvPr/>
          </p:nvSpPr>
          <p:spPr>
            <a:xfrm>
              <a:off x="8928479" y="1909044"/>
              <a:ext cx="2177124" cy="389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Backup diagram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5886B1-B3C3-36AF-DCCF-70C3CEDC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 Option 2: Iterative 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F1F25-389C-B9C9-77EC-6351FB4FE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7732419" cy="512041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Dynamic Programming</a:t>
                </a:r>
                <a:r>
                  <a:rPr lang="en-US" sz="2400" dirty="0"/>
                  <a:t>: solves a complex optimization problem by breaking it down into smaller, overlapping subproblems and using their solutions to build the overall optimal solution.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Start with arbitrary values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Update all state values (called sweeping over the state space) using the</a:t>
                </a:r>
                <a:r>
                  <a:rPr lang="en-US" sz="2000" b="1" dirty="0"/>
                  <a:t> Bellman Update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is the iteration counter):</a:t>
                </a:r>
                <a:endParaRPr lang="en-US" sz="2000" b="1" dirty="0"/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)[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lvl="1"/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000" b="1" dirty="0"/>
              </a:p>
              <a:p>
                <a:pPr lvl="1"/>
                <a:r>
                  <a:rPr lang="en-US" sz="2000" b="1" dirty="0"/>
                  <a:t>Convergence</a:t>
                </a:r>
                <a:r>
                  <a:rPr lang="en-US" sz="2000" b="0" dirty="0"/>
                  <a:t>: </a:t>
                </a:r>
                <a:r>
                  <a:rPr lang="en-US" sz="2000" dirty="0"/>
                  <a:t>Updates converge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dirty="0"/>
                  <a:t> iterations.</a:t>
                </a:r>
                <a:br>
                  <a:rPr lang="en-US" sz="2000" dirty="0"/>
                </a:br>
                <a:r>
                  <a:rPr lang="en-US" sz="2000" dirty="0"/>
                  <a:t>Reason is on the next slide.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F1F25-389C-B9C9-77EC-6351FB4FE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7732419" cy="5120418"/>
              </a:xfrm>
              <a:blipFill>
                <a:blip r:embed="rId3"/>
                <a:stretch>
                  <a:fillRect l="-102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2891670-5E19-0B92-2000-67EB986C67EA}"/>
              </a:ext>
            </a:extLst>
          </p:cNvPr>
          <p:cNvGrpSpPr/>
          <p:nvPr/>
        </p:nvGrpSpPr>
        <p:grpSpPr>
          <a:xfrm>
            <a:off x="3338818" y="4633526"/>
            <a:ext cx="4981697" cy="730954"/>
            <a:chOff x="2344485" y="3098314"/>
            <a:chExt cx="1813961" cy="730954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C6BB2930-2803-7CC6-BE5E-4F581F3D8212}"/>
                </a:ext>
              </a:extLst>
            </p:cNvPr>
            <p:cNvSpPr/>
            <p:nvPr/>
          </p:nvSpPr>
          <p:spPr>
            <a:xfrm rot="5400000">
              <a:off x="3099931" y="2531679"/>
              <a:ext cx="257767" cy="139103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03579-6BB3-CB46-DAC5-72EC42C594FC}"/>
                </a:ext>
              </a:extLst>
            </p:cNvPr>
            <p:cNvSpPr txBox="1"/>
            <p:nvPr/>
          </p:nvSpPr>
          <p:spPr>
            <a:xfrm>
              <a:off x="2344485" y="3306048"/>
              <a:ext cx="1813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In DP called “expected update.”</a:t>
              </a:r>
              <a:br>
                <a:rPr lang="en-US" sz="1400" dirty="0"/>
              </a:br>
              <a:r>
                <a:rPr lang="en-US" sz="1400" dirty="0"/>
                <a:t>Uses the expectation over all possible actions and next states.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D5FCA8-6ACA-3C79-36FA-E785B877518C}"/>
              </a:ext>
            </a:extLst>
          </p:cNvPr>
          <p:cNvGrpSpPr/>
          <p:nvPr/>
        </p:nvGrpSpPr>
        <p:grpSpPr>
          <a:xfrm>
            <a:off x="8930583" y="4867978"/>
            <a:ext cx="2854818" cy="1480504"/>
            <a:chOff x="8867761" y="4764111"/>
            <a:chExt cx="2854818" cy="1480504"/>
          </a:xfrm>
        </p:grpSpPr>
        <p:grpSp>
          <p:nvGrpSpPr>
            <p:cNvPr id="8" name="Group 7" descr="Updating the value function using iterative Bellman updates.">
              <a:extLst>
                <a:ext uri="{FF2B5EF4-FFF2-40B4-BE49-F238E27FC236}">
                  <a16:creationId xmlns:a16="http://schemas.microsoft.com/office/drawing/2014/main" id="{E042F5F5-5CB0-3535-780C-93DC3965B4B3}"/>
                </a:ext>
              </a:extLst>
            </p:cNvPr>
            <p:cNvGrpSpPr/>
            <p:nvPr/>
          </p:nvGrpSpPr>
          <p:grpSpPr>
            <a:xfrm>
              <a:off x="8867761" y="4764111"/>
              <a:ext cx="2854818" cy="1428805"/>
              <a:chOff x="9337182" y="2229868"/>
              <a:chExt cx="2854818" cy="142880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876D76D-10B4-4679-F653-BD6BA18B28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7182" y="3124199"/>
                <a:ext cx="23930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8">
                    <a:extLst>
                      <a:ext uri="{FF2B5EF4-FFF2-40B4-BE49-F238E27FC236}">
                        <a16:creationId xmlns:a16="http://schemas.microsoft.com/office/drawing/2014/main" id="{CD2E66AA-EA36-8916-48A7-F5C017DA696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1425004" y="3092683"/>
                    <a:ext cx="76699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8">
                    <a:extLst>
                      <a:ext uri="{FF2B5EF4-FFF2-40B4-BE49-F238E27FC236}">
                        <a16:creationId xmlns:a16="http://schemas.microsoft.com/office/drawing/2014/main" id="{115AA05C-2180-0AF6-A384-9D75BED15ED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25004" y="3092683"/>
                    <a:ext cx="76699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A915BDCA-A78B-A713-EF2C-BD76D59CE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760371" y="2649297"/>
                <a:ext cx="574339" cy="1009376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9046C63F-C083-8CE3-5B67-AD0FC59C20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334710" y="2614308"/>
                <a:ext cx="765785" cy="1019782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FA9CADED-6B11-F60E-3E70-35BC15580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100495" y="2627412"/>
                <a:ext cx="220048" cy="1019782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2124ACB0-C3FA-2FAA-37B1-C6EECFECCE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308888" y="2648522"/>
                <a:ext cx="417487" cy="951353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29">
                    <a:extLst>
                      <a:ext uri="{FF2B5EF4-FFF2-40B4-BE49-F238E27FC236}">
                        <a16:creationId xmlns:a16="http://schemas.microsoft.com/office/drawing/2014/main" id="{9FFAF23B-1B2A-B56C-21FE-4753439D8E5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9564903" y="3086337"/>
                    <a:ext cx="39581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29">
                    <a:extLst>
                      <a:ext uri="{FF2B5EF4-FFF2-40B4-BE49-F238E27FC236}">
                        <a16:creationId xmlns:a16="http://schemas.microsoft.com/office/drawing/2014/main" id="{6DB673C8-2425-685A-8CBE-35EDDCA1EB9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4903" y="3086337"/>
                    <a:ext cx="39581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30">
                    <a:extLst>
                      <a:ext uri="{FF2B5EF4-FFF2-40B4-BE49-F238E27FC236}">
                        <a16:creationId xmlns:a16="http://schemas.microsoft.com/office/drawing/2014/main" id="{6147F0A6-B8EB-E05B-C1C0-350546463BA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0066895" y="3115740"/>
                    <a:ext cx="39581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30">
                    <a:extLst>
                      <a:ext uri="{FF2B5EF4-FFF2-40B4-BE49-F238E27FC236}">
                        <a16:creationId xmlns:a16="http://schemas.microsoft.com/office/drawing/2014/main" id="{56DA2FE2-AC26-7B66-B5BD-7064ECD50CE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6895" y="3115740"/>
                    <a:ext cx="39581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5DA345C-A981-1A04-9E3B-9233BA91B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680507" y="3066584"/>
                <a:ext cx="127995" cy="117892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" name="TextBox 35">
                <a:extLst>
                  <a:ext uri="{FF2B5EF4-FFF2-40B4-BE49-F238E27FC236}">
                    <a16:creationId xmlns:a16="http://schemas.microsoft.com/office/drawing/2014/main" id="{89DB2870-24A4-433E-3096-F45510D7F2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9337182" y="2229868"/>
                <a:ext cx="179633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/>
                  <a:t>Bellman updates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226FBF-E15E-0A93-5374-77CBC09832B9}"/>
                </a:ext>
              </a:extLst>
            </p:cNvPr>
            <p:cNvSpPr txBox="1"/>
            <p:nvPr/>
          </p:nvSpPr>
          <p:spPr>
            <a:xfrm>
              <a:off x="9189345" y="5967616"/>
              <a:ext cx="1978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Distance means difference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6C0487-07CF-0018-3062-50B52F2A7AAD}"/>
              </a:ext>
            </a:extLst>
          </p:cNvPr>
          <p:cNvGrpSpPr/>
          <p:nvPr/>
        </p:nvGrpSpPr>
        <p:grpSpPr>
          <a:xfrm>
            <a:off x="8464259" y="1342160"/>
            <a:ext cx="3325726" cy="2180896"/>
            <a:chOff x="8464259" y="1342160"/>
            <a:chExt cx="3325726" cy="21808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2527A9-170C-6824-B9CF-D3911C12D2CB}"/>
                </a:ext>
              </a:extLst>
            </p:cNvPr>
            <p:cNvSpPr txBox="1"/>
            <p:nvPr/>
          </p:nvSpPr>
          <p:spPr>
            <a:xfrm>
              <a:off x="8956148" y="1342160"/>
              <a:ext cx="24378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Sweep the state space</a:t>
              </a: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A982B42-2673-74EA-CFA0-028006FCF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259" y="1838913"/>
              <a:ext cx="3325726" cy="1684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30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2B55-524F-2A13-6BD8-9A03EF8E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Iterative 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648E6-02D2-1E64-6265-DB7D1C1179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1"/>
                <a:ext cx="8581869" cy="318965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Bellman update can be rewritten as an operator:</a:t>
                </a:r>
                <a:br>
                  <a:rPr lang="en-US" dirty="0"/>
                </a:br>
                <a:r>
                  <a:rPr lang="en-US" b="1" dirty="0"/>
                  <a:t>Bellman Expectation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-contracting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as its fixed point:</a:t>
                </a:r>
                <a:br>
                  <a:rPr lang="en-US" dirty="0"/>
                </a:br>
                <a:r>
                  <a:rPr lang="en-US" dirty="0"/>
                  <a:t>(see textbook for derivation)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any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648E6-02D2-1E64-6265-DB7D1C117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1"/>
                <a:ext cx="8581869" cy="3189659"/>
              </a:xfrm>
              <a:blipFill>
                <a:blip r:embed="rId2"/>
                <a:stretch>
                  <a:fillRect l="-640" t="-3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5515D800-FF17-B0C5-3048-BCF34084F051}"/>
                  </a:ext>
                </a:extLst>
              </p:cNvPr>
              <p:cNvSpPr/>
              <p:nvPr/>
            </p:nvSpPr>
            <p:spPr>
              <a:xfrm>
                <a:off x="955193" y="5312558"/>
                <a:ext cx="4051521" cy="1214547"/>
              </a:xfrm>
              <a:prstGeom prst="wedgeRoundRectCallout">
                <a:avLst>
                  <a:gd name="adj1" fmla="val 17160"/>
                  <a:gd name="adj2" fmla="val -122557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This means the largest difference (infinity norm) will be reduced by applying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, leading to convergence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when is applied many times.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5515D800-FF17-B0C5-3048-BCF34084F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93" y="5312558"/>
                <a:ext cx="4051521" cy="1214547"/>
              </a:xfrm>
              <a:prstGeom prst="wedgeRoundRectCallout">
                <a:avLst>
                  <a:gd name="adj1" fmla="val 17160"/>
                  <a:gd name="adj2" fmla="val -122557"/>
                  <a:gd name="adj3" fmla="val 16667"/>
                </a:avLst>
              </a:prstGeom>
              <a:blipFill>
                <a:blip r:embed="rId3"/>
                <a:stretch>
                  <a:fillRect b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2C5A7CC-4FA8-C473-6FA9-CC4B56CECEA4}"/>
              </a:ext>
            </a:extLst>
          </p:cNvPr>
          <p:cNvSpPr/>
          <p:nvPr/>
        </p:nvSpPr>
        <p:spPr>
          <a:xfrm>
            <a:off x="7547488" y="5278327"/>
            <a:ext cx="3363494" cy="1214547"/>
          </a:xfrm>
          <a:prstGeom prst="wedgeRoundRectCallout">
            <a:avLst>
              <a:gd name="adj1" fmla="val -46485"/>
              <a:gd name="adj2" fmla="val -12272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Convergence is guaranteed if the discount factor is strictly smaller than 1!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207778-6483-F070-5EC6-C6BD88D3F8AA}"/>
                  </a:ext>
                </a:extLst>
              </p:cNvPr>
              <p:cNvSpPr txBox="1"/>
              <p:nvPr/>
            </p:nvSpPr>
            <p:spPr>
              <a:xfrm>
                <a:off x="9229235" y="1195993"/>
                <a:ext cx="2227288" cy="208422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Notation: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is the new value function after applying the operator. We could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/>
              </a:p>
              <a:p>
                <a:endParaRPr lang="en-US" sz="1600" dirty="0"/>
              </a:p>
              <a:p>
                <a:r>
                  <a:rPr lang="en-US" sz="1600" dirty="0"/>
                  <a:t>Note: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207778-6483-F070-5EC6-C6BD88D3F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235" y="1195993"/>
                <a:ext cx="2227288" cy="2084225"/>
              </a:xfrm>
              <a:prstGeom prst="rect">
                <a:avLst/>
              </a:prstGeom>
              <a:blipFill>
                <a:blip r:embed="rId4"/>
                <a:stretch>
                  <a:fillRect l="-1359"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3DFF17E-DF67-BABC-A51D-6F73F6245657}"/>
              </a:ext>
            </a:extLst>
          </p:cNvPr>
          <p:cNvGrpSpPr/>
          <p:nvPr/>
        </p:nvGrpSpPr>
        <p:grpSpPr>
          <a:xfrm>
            <a:off x="9065494" y="3469270"/>
            <a:ext cx="2854818" cy="1480504"/>
            <a:chOff x="8867761" y="4764111"/>
            <a:chExt cx="2854818" cy="1480504"/>
          </a:xfrm>
        </p:grpSpPr>
        <p:grpSp>
          <p:nvGrpSpPr>
            <p:cNvPr id="9" name="Group 8" descr="Updating the value function using iterative Bellman updates.">
              <a:extLst>
                <a:ext uri="{FF2B5EF4-FFF2-40B4-BE49-F238E27FC236}">
                  <a16:creationId xmlns:a16="http://schemas.microsoft.com/office/drawing/2014/main" id="{5E13A197-79F1-6CAE-0A97-FAA7508CBCC7}"/>
                </a:ext>
              </a:extLst>
            </p:cNvPr>
            <p:cNvGrpSpPr/>
            <p:nvPr/>
          </p:nvGrpSpPr>
          <p:grpSpPr>
            <a:xfrm>
              <a:off x="8867761" y="4764111"/>
              <a:ext cx="2854818" cy="1428805"/>
              <a:chOff x="9337182" y="2229868"/>
              <a:chExt cx="2854818" cy="142880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A7CFF6D-44E5-4AC6-F8FA-305C74E68F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7182" y="3124199"/>
                <a:ext cx="23930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8">
                    <a:extLst>
                      <a:ext uri="{FF2B5EF4-FFF2-40B4-BE49-F238E27FC236}">
                        <a16:creationId xmlns:a16="http://schemas.microsoft.com/office/drawing/2014/main" id="{FC62ADE9-9B2E-0CE9-B525-28B9E250FAC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1425004" y="3092683"/>
                    <a:ext cx="76699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8">
                    <a:extLst>
                      <a:ext uri="{FF2B5EF4-FFF2-40B4-BE49-F238E27FC236}">
                        <a16:creationId xmlns:a16="http://schemas.microsoft.com/office/drawing/2014/main" id="{115AA05C-2180-0AF6-A384-9D75BED15ED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25004" y="3092683"/>
                    <a:ext cx="76699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58658A5E-4BF3-F495-C114-E6EA460FC8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760371" y="2649297"/>
                <a:ext cx="574339" cy="1009376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8C2E7F1D-DC32-A251-BB28-41567AFC7C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334710" y="2614308"/>
                <a:ext cx="765785" cy="1019782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7026F178-8BD0-9B6E-1868-851FF19E1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100495" y="2627412"/>
                <a:ext cx="220048" cy="1019782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57088D6C-4C8C-FE23-F85D-8685A8BA96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308888" y="2648522"/>
                <a:ext cx="417487" cy="951353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29">
                    <a:extLst>
                      <a:ext uri="{FF2B5EF4-FFF2-40B4-BE49-F238E27FC236}">
                        <a16:creationId xmlns:a16="http://schemas.microsoft.com/office/drawing/2014/main" id="{33B57A32-72F6-077F-22AE-C34A118F7D5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9564903" y="3086337"/>
                    <a:ext cx="39581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29">
                    <a:extLst>
                      <a:ext uri="{FF2B5EF4-FFF2-40B4-BE49-F238E27FC236}">
                        <a16:creationId xmlns:a16="http://schemas.microsoft.com/office/drawing/2014/main" id="{6DB673C8-2425-685A-8CBE-35EDDCA1EB9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4903" y="3086337"/>
                    <a:ext cx="39581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30">
                    <a:extLst>
                      <a:ext uri="{FF2B5EF4-FFF2-40B4-BE49-F238E27FC236}">
                        <a16:creationId xmlns:a16="http://schemas.microsoft.com/office/drawing/2014/main" id="{1223FDB0-EDE1-D3F8-B49E-7C42FE2277C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0066895" y="3115740"/>
                    <a:ext cx="39581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30">
                    <a:extLst>
                      <a:ext uri="{FF2B5EF4-FFF2-40B4-BE49-F238E27FC236}">
                        <a16:creationId xmlns:a16="http://schemas.microsoft.com/office/drawing/2014/main" id="{56DA2FE2-AC26-7B66-B5BD-7064ECD50CE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6895" y="3115740"/>
                    <a:ext cx="39581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FB5ACCD-0701-2FB2-F78E-42498C3867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680507" y="3066584"/>
                <a:ext cx="127995" cy="117892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" name="TextBox 35">
                <a:extLst>
                  <a:ext uri="{FF2B5EF4-FFF2-40B4-BE49-F238E27FC236}">
                    <a16:creationId xmlns:a16="http://schemas.microsoft.com/office/drawing/2014/main" id="{0BA13DE3-9692-0A72-42C2-2997B4BD90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9337182" y="2229868"/>
                <a:ext cx="179633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/>
                  <a:t>Bellman updates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DF9F97-99C7-C914-8056-5CB2B24BFC7D}"/>
                </a:ext>
              </a:extLst>
            </p:cNvPr>
            <p:cNvSpPr txBox="1"/>
            <p:nvPr/>
          </p:nvSpPr>
          <p:spPr>
            <a:xfrm>
              <a:off x="9189345" y="5967616"/>
              <a:ext cx="1978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Distance means difference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7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78EC-0ABA-0841-5F8F-F9F724EE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Alg. Iterative Policy 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71EE0-04FA-AFEF-D4C0-742C0CA1C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41" y="1614234"/>
            <a:ext cx="8545118" cy="3629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4FDB9947-9818-7FF7-6A8C-58889DDE4BD2}"/>
                  </a:ext>
                </a:extLst>
              </p:cNvPr>
              <p:cNvSpPr/>
              <p:nvPr/>
            </p:nvSpPr>
            <p:spPr>
              <a:xfrm>
                <a:off x="7838712" y="3329532"/>
                <a:ext cx="1947462" cy="593313"/>
              </a:xfrm>
              <a:prstGeom prst="wedgeRoundRectCallout">
                <a:avLst>
                  <a:gd name="adj1" fmla="val -76118"/>
                  <a:gd name="adj2" fmla="val 99041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Bellman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sz="1400" dirty="0"/>
                  <a:t>: </a:t>
                </a:r>
                <a:br>
                  <a:rPr lang="en-US" sz="1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4FDB9947-9818-7FF7-6A8C-58889DDE4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712" y="3329532"/>
                <a:ext cx="1947462" cy="593313"/>
              </a:xfrm>
              <a:prstGeom prst="wedgeRoundRectCallout">
                <a:avLst>
                  <a:gd name="adj1" fmla="val -76118"/>
                  <a:gd name="adj2" fmla="val 99041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A1E667CB-0634-45C9-45D9-EAFB5DCCC40D}"/>
                  </a:ext>
                </a:extLst>
              </p:cNvPr>
              <p:cNvSpPr/>
              <p:nvPr/>
            </p:nvSpPr>
            <p:spPr>
              <a:xfrm>
                <a:off x="3699481" y="5381209"/>
                <a:ext cx="3608738" cy="1111665"/>
              </a:xfrm>
              <a:prstGeom prst="wedgeRoundRectCallout">
                <a:avLst>
                  <a:gd name="adj1" fmla="val -35573"/>
                  <a:gd name="adj2" fmla="val -112651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Stop when value function changes little:</a:t>
                </a:r>
                <a:br>
                  <a:rPr lang="en-US" sz="1400" b="0" i="0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:r>
                  <a:rPr lang="en-US" sz="1400" dirty="0"/>
                  <a:t>It can be shown that the error is bounded: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A1E667CB-0634-45C9-45D9-EAFB5DCCC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481" y="5381209"/>
                <a:ext cx="3608738" cy="1111665"/>
              </a:xfrm>
              <a:prstGeom prst="wedgeRoundRectCallout">
                <a:avLst>
                  <a:gd name="adj1" fmla="val -35573"/>
                  <a:gd name="adj2" fmla="val -112651"/>
                  <a:gd name="adj3" fmla="val 16667"/>
                </a:avLst>
              </a:prstGeom>
              <a:blipFill>
                <a:blip r:embed="rId4"/>
                <a:stretch>
                  <a:fillRect b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DC293BB5-29C7-EBCB-3BD0-962870DC2F43}"/>
                  </a:ext>
                </a:extLst>
              </p:cNvPr>
              <p:cNvSpPr/>
              <p:nvPr/>
            </p:nvSpPr>
            <p:spPr>
              <a:xfrm>
                <a:off x="8242397" y="827541"/>
                <a:ext cx="1947462" cy="593313"/>
              </a:xfrm>
              <a:prstGeom prst="wedgeRoundRectCallout">
                <a:avLst>
                  <a:gd name="adj1" fmla="val -99057"/>
                  <a:gd name="adj2" fmla="val 119041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0" dirty="0"/>
                  <a:t>Notation: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400" dirty="0"/>
                  <a:t> is the tabular estimate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DC293BB5-29C7-EBCB-3BD0-962870DC2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397" y="827541"/>
                <a:ext cx="1947462" cy="593313"/>
              </a:xfrm>
              <a:prstGeom prst="wedgeRoundRectCallout">
                <a:avLst>
                  <a:gd name="adj1" fmla="val -99057"/>
                  <a:gd name="adj2" fmla="val 119041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2583962-6C30-E802-8782-E155488FA659}"/>
                  </a:ext>
                </a:extLst>
              </p:cNvPr>
              <p:cNvSpPr/>
              <p:nvPr/>
            </p:nvSpPr>
            <p:spPr>
              <a:xfrm>
                <a:off x="8242397" y="5381209"/>
                <a:ext cx="3212034" cy="1040531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If we stop policy evaluation early (after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iterations) then it is called </a:t>
                </a:r>
                <a:r>
                  <a:rPr lang="en-US" sz="1600" b="1" dirty="0"/>
                  <a:t>modified policy iteration </a:t>
                </a:r>
                <a:r>
                  <a:rPr lang="en-US" sz="1600" dirty="0"/>
                  <a:t>and we end up with an approximation.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2583962-6C30-E802-8782-E155488FA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397" y="5381209"/>
                <a:ext cx="3212034" cy="1040531"/>
              </a:xfrm>
              <a:prstGeom prst="roundRect">
                <a:avLst/>
              </a:prstGeom>
              <a:blipFill>
                <a:blip r:embed="rId6"/>
                <a:stretch>
                  <a:fillRect t="-2312" r="-189"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0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CF1CC-10CD-B582-2B11-0A66BEC5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054114-96CE-D97E-B075-31C454DD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Control: Policy Iteration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2B658-5985-EDF0-1906-5FE3656E5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optimal policy based on the environment model.</a:t>
            </a:r>
          </a:p>
        </p:txBody>
      </p:sp>
    </p:spTree>
    <p:extLst>
      <p:ext uri="{BB962C8B-B14F-4D97-AF65-F5344CB8AC3E}">
        <p14:creationId xmlns:p14="http://schemas.microsoft.com/office/powerpoint/2010/main" val="377724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FCE80A-5561-7918-7BB7-41058FE7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Improvement and the Greedy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A53698B-84CA-6CEC-1390-2BE83DC551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/>
                  <a:t>Goal</a:t>
                </a:r>
                <a:r>
                  <a:rPr lang="en-US" dirty="0"/>
                  <a:t>: Find a better policy.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Policy improvement</a:t>
                </a:r>
                <a:r>
                  <a:rPr lang="en-US" dirty="0"/>
                  <a:t>: creating a new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choosing in each state the best (aka greedy) action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Guarantee</a:t>
                </a:r>
                <a:r>
                  <a:rPr lang="en-US" dirty="0"/>
                  <a:t>: This </a:t>
                </a:r>
                <a:r>
                  <a:rPr lang="en-US" b="1" dirty="0"/>
                  <a:t>greedy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strictly better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already optimal.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A53698B-84CA-6CEC-1390-2BE83DC55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C66EED-553B-0E0F-6F59-A9AF7183D9BE}"/>
                  </a:ext>
                </a:extLst>
              </p:cNvPr>
              <p:cNvSpPr txBox="1"/>
              <p:nvPr/>
            </p:nvSpPr>
            <p:spPr>
              <a:xfrm>
                <a:off x="838201" y="1897071"/>
                <a:ext cx="10771682" cy="167084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/>
                  <a:t>Policy Improvement Theorem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 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is the same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but has a better action for at least one state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is strictly better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C66EED-553B-0E0F-6F59-A9AF7183D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897071"/>
                <a:ext cx="10771682" cy="1670842"/>
              </a:xfrm>
              <a:prstGeom prst="rect">
                <a:avLst/>
              </a:prstGeom>
              <a:blipFill>
                <a:blip r:embed="rId3"/>
                <a:stretch>
                  <a:fillRect l="-565" t="-1444" b="-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F9D9-4282-B818-FCEC-0D021362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8641C-75BB-03D4-C701-9095E6E26D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8771389" cy="138361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Create a sequence of monotonically improving policies: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8641C-75BB-03D4-C701-9095E6E26D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8771389" cy="1383619"/>
              </a:xfrm>
              <a:blipFill>
                <a:blip r:embed="rId2"/>
                <a:stretch>
                  <a:fillRect l="-1113" t="-7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EB2B97-5320-C668-434C-A64C12BB5DD6}"/>
                  </a:ext>
                </a:extLst>
              </p:cNvPr>
              <p:cNvSpPr txBox="1"/>
              <p:nvPr/>
            </p:nvSpPr>
            <p:spPr>
              <a:xfrm>
                <a:off x="9230142" y="2098313"/>
                <a:ext cx="2599595" cy="75392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groupChr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dirty="0"/>
                  <a:t>policy eval. step</a:t>
                </a:r>
                <a:r>
                  <a:rPr lang="en-US" sz="1600" b="0" i="1" dirty="0">
                    <a:latin typeface="Cambria Math" panose="02040503050406030204" pitchFamily="18" charset="0"/>
                  </a:rPr>
                  <a:t>  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groupChr>
                  </m:oMath>
                </a14:m>
                <a:r>
                  <a:rPr lang="en-US" sz="1600" dirty="0"/>
                  <a:t> policy improvement step</a:t>
                </a:r>
                <a:r>
                  <a:rPr lang="en-US" sz="1600" i="1" dirty="0">
                    <a:latin typeface="Cambria Math" panose="02040503050406030204" pitchFamily="18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EB2B97-5320-C668-434C-A64C12BB5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142" y="2098313"/>
                <a:ext cx="2599595" cy="753924"/>
              </a:xfrm>
              <a:prstGeom prst="rect">
                <a:avLst/>
              </a:prstGeom>
              <a:blipFill>
                <a:blip r:embed="rId3"/>
                <a:stretch>
                  <a:fillRect l="-2791" b="-2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Policy iteration as a sequence of policy evaluation and policy improvements.">
            <a:extLst>
              <a:ext uri="{FF2B5EF4-FFF2-40B4-BE49-F238E27FC236}">
                <a16:creationId xmlns:a16="http://schemas.microsoft.com/office/drawing/2014/main" id="{5330DBED-05CE-C5CD-1726-3FFBB3C2F0B3}"/>
              </a:ext>
            </a:extLst>
          </p:cNvPr>
          <p:cNvGrpSpPr/>
          <p:nvPr/>
        </p:nvGrpSpPr>
        <p:grpSpPr>
          <a:xfrm>
            <a:off x="9123912" y="3626421"/>
            <a:ext cx="3198391" cy="2284485"/>
            <a:chOff x="9723059" y="2019762"/>
            <a:chExt cx="2494019" cy="228448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47A44AD-8292-96EC-1994-4950D408F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767243" y="2133600"/>
              <a:ext cx="1963017" cy="990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3">
                  <a:extLst>
                    <a:ext uri="{FF2B5EF4-FFF2-40B4-BE49-F238E27FC236}">
                      <a16:creationId xmlns:a16="http://schemas.microsoft.com/office/drawing/2014/main" id="{19BECD92-8EB4-3F3A-747C-2F7B09A3A7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1450082" y="2744954"/>
                  <a:ext cx="76699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3">
                  <a:extLst>
                    <a:ext uri="{FF2B5EF4-FFF2-40B4-BE49-F238E27FC236}">
                      <a16:creationId xmlns:a16="http://schemas.microsoft.com/office/drawing/2014/main" id="{19BECD92-8EB4-3F3A-747C-2F7B09A3A7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0082" y="2744954"/>
                  <a:ext cx="7669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id="{FB9EE7AE-F5DB-6FED-EB86-DEBFF10FC2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0182391" y="2019762"/>
                  <a:ext cx="395810" cy="3946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id="{FB9EE7AE-F5DB-6FED-EB86-DEBFF10FC2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2391" y="2019762"/>
                  <a:ext cx="395810" cy="3946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57BD3F-E8AA-B5A0-FC84-59F338DC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714409" y="3091219"/>
              <a:ext cx="96282" cy="117892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0">
                  <a:extLst>
                    <a:ext uri="{FF2B5EF4-FFF2-40B4-BE49-F238E27FC236}">
                      <a16:creationId xmlns:a16="http://schemas.microsoft.com/office/drawing/2014/main" id="{0F8E891D-D5E8-ACFF-2493-1B2D9A8425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1509673" y="3150165"/>
                  <a:ext cx="67088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20">
                  <a:extLst>
                    <a:ext uri="{FF2B5EF4-FFF2-40B4-BE49-F238E27FC236}">
                      <a16:creationId xmlns:a16="http://schemas.microsoft.com/office/drawing/2014/main" id="{0F8E891D-D5E8-ACFF-2493-1B2D9A8425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9673" y="3150165"/>
                  <a:ext cx="67088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2">
                  <a:extLst>
                    <a:ext uri="{FF2B5EF4-FFF2-40B4-BE49-F238E27FC236}">
                      <a16:creationId xmlns:a16="http://schemas.microsoft.com/office/drawing/2014/main" id="{855B6615-2A40-D9F1-B014-C079BEA818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9723059" y="3934915"/>
                  <a:ext cx="4535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22">
                  <a:extLst>
                    <a:ext uri="{FF2B5EF4-FFF2-40B4-BE49-F238E27FC236}">
                      <a16:creationId xmlns:a16="http://schemas.microsoft.com/office/drawing/2014/main" id="{855B6615-2A40-D9F1-B014-C079BEA818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3059" y="3934915"/>
                  <a:ext cx="45351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63B50D4-BD22-4970-434D-879A140DE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0767" y="3202752"/>
              <a:ext cx="1984379" cy="921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948348-E14F-E78C-7925-6D07B342D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V="1">
              <a:off x="9982200" y="2438400"/>
              <a:ext cx="360675" cy="15154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1A484C5-4702-A9B7-9D77-FC3973E8A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342875" y="2438400"/>
              <a:ext cx="325125" cy="12192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EB4DCB4-48A5-6E51-B9FE-EF0E9B4BA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8000" y="2819400"/>
              <a:ext cx="457200" cy="8382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CB15DB5-D53A-F51F-8727-21F569598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2819400"/>
              <a:ext cx="22860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79E848C-DEE2-2B22-D382-CB1D0AFA6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53800" y="3066584"/>
              <a:ext cx="228600" cy="28621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F360256-AFD1-C0BB-ABF4-6ED717BE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3086337"/>
              <a:ext cx="98107" cy="1140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AFD80097-9184-52DD-89E7-0E2ED869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 rot="17199066">
              <a:off x="9460902" y="3071193"/>
              <a:ext cx="12367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Policy evaluation</a:t>
              </a:r>
            </a:p>
          </p:txBody>
        </p:sp>
        <p:sp>
          <p:nvSpPr>
            <p:cNvPr id="21" name="TextBox 57">
              <a:extLst>
                <a:ext uri="{FF2B5EF4-FFF2-40B4-BE49-F238E27FC236}">
                  <a16:creationId xmlns:a16="http://schemas.microsoft.com/office/drawing/2014/main" id="{17FBEAB6-A067-564C-70A8-D8E9A5A2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 rot="4406454">
              <a:off x="10019882" y="2910998"/>
              <a:ext cx="11031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P. improvement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0B55EFD-EEBE-AE5F-7566-305C5EAE57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192" y="3292095"/>
                <a:ext cx="7897536" cy="30499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Guarantees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Policy improvement is guaranteed to improve the policy.</a:t>
                </a:r>
              </a:p>
              <a:p>
                <a:pPr lvl="1"/>
                <a:r>
                  <a:rPr lang="en-US" dirty="0"/>
                  <a:t>Finite MDPs have a finite number of policies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Policy Iteration must </a:t>
                </a:r>
                <a:r>
                  <a:rPr lang="en-US" b="1" dirty="0"/>
                  <a:t>converge</a:t>
                </a:r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r>
                  <a:rPr lang="en-US" b="1" dirty="0"/>
                  <a:t>Advantages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Policy becomes stable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is reached.</a:t>
                </a:r>
              </a:p>
              <a:p>
                <a:pPr lvl="1"/>
                <a:r>
                  <a:rPr lang="en-US" dirty="0"/>
                  <a:t>Policy iteration typically converges fast.</a:t>
                </a:r>
              </a:p>
              <a:p>
                <a:pPr marL="0" indent="0">
                  <a:buNone/>
                </a:pPr>
                <a:r>
                  <a:rPr lang="en-US" b="1" dirty="0"/>
                  <a:t>Issue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Policy estimation is computationally expensive! </a:t>
                </a:r>
                <a:br>
                  <a:rPr lang="en-US" dirty="0"/>
                </a:br>
                <a:r>
                  <a:rPr lang="en-US" dirty="0"/>
                  <a:t>Using fewer iterations leads to modified policy iteration.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0B55EFD-EEBE-AE5F-7566-305C5EAE5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92" y="3292095"/>
                <a:ext cx="7897536" cy="3049982"/>
              </a:xfrm>
              <a:prstGeom prst="rect">
                <a:avLst/>
              </a:prstGeom>
              <a:blipFill>
                <a:blip r:embed="rId8"/>
                <a:stretch>
                  <a:fillRect l="-1236" t="-4400" b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00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7162-18FD-7F93-177F-3D55B41A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Alg. Policy Iteration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B67C0D-A372-0D64-BB80-32D4D2FCE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181" y="1397000"/>
            <a:ext cx="6849637" cy="477996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BD8C865-4D7E-35E7-E0FA-305C8DD8611A}"/>
              </a:ext>
            </a:extLst>
          </p:cNvPr>
          <p:cNvSpPr/>
          <p:nvPr/>
        </p:nvSpPr>
        <p:spPr>
          <a:xfrm>
            <a:off x="6330998" y="2506070"/>
            <a:ext cx="3587689" cy="753857"/>
          </a:xfrm>
          <a:prstGeom prst="wedgeRoundRectCallout">
            <a:avLst>
              <a:gd name="adj1" fmla="val -123530"/>
              <a:gd name="adj2" fmla="val 5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Just policy evaluation from before. </a:t>
            </a:r>
            <a:br>
              <a:rPr lang="en-US" sz="1600" dirty="0"/>
            </a:br>
            <a:r>
              <a:rPr lang="en-US" sz="1600" dirty="0"/>
              <a:t>We can also stop this loop early (modified policy iteration).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8BE2AD8-D811-FC6E-9D2F-35BC6E1C23CB}"/>
              </a:ext>
            </a:extLst>
          </p:cNvPr>
          <p:cNvSpPr/>
          <p:nvPr/>
        </p:nvSpPr>
        <p:spPr>
          <a:xfrm>
            <a:off x="7237254" y="4641802"/>
            <a:ext cx="3683079" cy="557248"/>
          </a:xfrm>
          <a:prstGeom prst="wedgeRoundRectCallout">
            <a:avLst>
              <a:gd name="adj1" fmla="val -57774"/>
              <a:gd name="adj2" fmla="val 8794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Picks the greedy action with the highest Q-value to improve the policy.</a:t>
            </a:r>
          </a:p>
        </p:txBody>
      </p:sp>
    </p:spTree>
    <p:extLst>
      <p:ext uri="{BB962C8B-B14F-4D97-AF65-F5344CB8AC3E}">
        <p14:creationId xmlns:p14="http://schemas.microsoft.com/office/powerpoint/2010/main" val="354711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9A4790-D161-0E92-E9A9-5BEEA5CF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Control: Value Iteration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06331-75C8-8E65-5F2F-5059452CA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optimal value function based on the environment model.</a:t>
            </a:r>
          </a:p>
        </p:txBody>
      </p:sp>
    </p:spTree>
    <p:extLst>
      <p:ext uri="{BB962C8B-B14F-4D97-AF65-F5344CB8AC3E}">
        <p14:creationId xmlns:p14="http://schemas.microsoft.com/office/powerpoint/2010/main" val="534392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D9EF-5990-B359-32C3-C72B2C6A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D67A5-12C4-DAB0-8869-5122697A55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7990869" cy="475916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400" dirty="0"/>
                  <a:t>Combines policy improvement and truncated policy evaluation into a single step. This is called the </a:t>
                </a:r>
                <a:r>
                  <a:rPr lang="en-US" sz="2400" b="1" dirty="0"/>
                  <a:t>expected Bellman optimality update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≝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Written as the </a:t>
                </a:r>
                <a:r>
                  <a:rPr lang="en-US" sz="2400" b="1" dirty="0"/>
                  <a:t>Bellman optimality operator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b="1" dirty="0"/>
              </a:p>
              <a:p>
                <a:r>
                  <a:rPr lang="en-US" sz="2400" b="1" dirty="0"/>
                  <a:t>Guarantee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is a non-linear operator, but it is also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-contracting. The Sequence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converges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D67A5-12C4-DAB0-8869-5122697A55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7990869" cy="4759161"/>
              </a:xfrm>
              <a:blipFill>
                <a:blip r:embed="rId2"/>
                <a:stretch>
                  <a:fillRect l="-687" t="-1665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DD6752-393B-5DE4-89C9-FB6C1BD42C20}"/>
              </a:ext>
            </a:extLst>
          </p:cNvPr>
          <p:cNvGrpSpPr/>
          <p:nvPr/>
        </p:nvGrpSpPr>
        <p:grpSpPr>
          <a:xfrm>
            <a:off x="8975345" y="3682639"/>
            <a:ext cx="2854818" cy="2270823"/>
            <a:chOff x="9337182" y="2229868"/>
            <a:chExt cx="2854818" cy="2270823"/>
          </a:xfrm>
        </p:grpSpPr>
        <p:grpSp>
          <p:nvGrpSpPr>
            <p:cNvPr id="5" name="Group 4" descr="Updating the value function using iterative Bellman updates.">
              <a:extLst>
                <a:ext uri="{FF2B5EF4-FFF2-40B4-BE49-F238E27FC236}">
                  <a16:creationId xmlns:a16="http://schemas.microsoft.com/office/drawing/2014/main" id="{63FD7C4D-64E2-3FEF-F62C-382BE07E89C8}"/>
                </a:ext>
              </a:extLst>
            </p:cNvPr>
            <p:cNvGrpSpPr/>
            <p:nvPr/>
          </p:nvGrpSpPr>
          <p:grpSpPr>
            <a:xfrm>
              <a:off x="9337182" y="2229868"/>
              <a:ext cx="2854818" cy="1428805"/>
              <a:chOff x="9337182" y="2229868"/>
              <a:chExt cx="2854818" cy="142880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3024366-3B9C-8541-0D28-708BBC7AE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7182" y="3124199"/>
                <a:ext cx="23930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15AA05C-2180-0AF6-A384-9D75BED15ED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1425004" y="3125590"/>
                    <a:ext cx="76699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15AA05C-2180-0AF6-A384-9D75BED15ED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25004" y="3125590"/>
                    <a:ext cx="76699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830A3C56-435D-BEBE-B83F-3BA9F9E01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760371" y="2649297"/>
                <a:ext cx="574339" cy="1009376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3FB9398F-7C22-1F4D-9C1A-D846D19FEE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334710" y="2614308"/>
                <a:ext cx="765785" cy="1019782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72229F87-12B2-362D-80BC-031A6CAAE4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100495" y="2627412"/>
                <a:ext cx="220048" cy="1019782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936EFA66-6C09-679B-C4C9-F361F262C3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308888" y="2648522"/>
                <a:ext cx="417487" cy="951353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29">
                    <a:extLst>
                      <a:ext uri="{FF2B5EF4-FFF2-40B4-BE49-F238E27FC236}">
                        <a16:creationId xmlns:a16="http://schemas.microsoft.com/office/drawing/2014/main" id="{6DB673C8-2425-685A-8CBE-35EDDCA1EB9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9564903" y="3086337"/>
                    <a:ext cx="39581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29">
                    <a:extLst>
                      <a:ext uri="{FF2B5EF4-FFF2-40B4-BE49-F238E27FC236}">
                        <a16:creationId xmlns:a16="http://schemas.microsoft.com/office/drawing/2014/main" id="{6DB673C8-2425-685A-8CBE-35EDDCA1EB9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4903" y="3086337"/>
                    <a:ext cx="39581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30">
                    <a:extLst>
                      <a:ext uri="{FF2B5EF4-FFF2-40B4-BE49-F238E27FC236}">
                        <a16:creationId xmlns:a16="http://schemas.microsoft.com/office/drawing/2014/main" id="{56DA2FE2-AC26-7B66-B5BD-7064ECD50CE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0066895" y="3115740"/>
                    <a:ext cx="39581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30">
                    <a:extLst>
                      <a:ext uri="{FF2B5EF4-FFF2-40B4-BE49-F238E27FC236}">
                        <a16:creationId xmlns:a16="http://schemas.microsoft.com/office/drawing/2014/main" id="{56DA2FE2-AC26-7B66-B5BD-7064ECD50CE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6895" y="3115740"/>
                    <a:ext cx="39581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AF4F629-36FB-BF7C-2361-1AFA669F5F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680507" y="3066584"/>
                <a:ext cx="127995" cy="117892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TextBox 35">
                <a:extLst>
                  <a:ext uri="{FF2B5EF4-FFF2-40B4-BE49-F238E27FC236}">
                    <a16:creationId xmlns:a16="http://schemas.microsoft.com/office/drawing/2014/main" id="{0C0182D5-6E45-5881-FEB0-C4755A155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9337182" y="2229868"/>
                <a:ext cx="179633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/>
                  <a:t>Bellman updates</a:t>
                </a:r>
              </a:p>
            </p:txBody>
          </p:sp>
        </p:grp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489C2DDD-1EBF-335C-9781-0FE90D3CF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582400" y="3481251"/>
              <a:ext cx="248436" cy="388563"/>
            </a:xfrm>
            <a:prstGeom prst="down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37">
                  <a:extLst>
                    <a:ext uri="{FF2B5EF4-FFF2-40B4-BE49-F238E27FC236}">
                      <a16:creationId xmlns:a16="http://schemas.microsoft.com/office/drawing/2014/main" id="{1B940FEA-C9FB-9A35-6062-2E30E7F883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1028594" y="3915916"/>
                  <a:ext cx="11076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600" dirty="0"/>
                    <a:t>Extract</a:t>
                  </a:r>
                  <a:br>
                    <a:rPr lang="en-US" sz="1600" dirty="0"/>
                  </a:br>
                  <a:r>
                    <a:rPr lang="en-US" sz="1600" dirty="0"/>
                    <a:t> greedy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TextBox 37">
                  <a:extLst>
                    <a:ext uri="{FF2B5EF4-FFF2-40B4-BE49-F238E27FC236}">
                      <a16:creationId xmlns:a16="http://schemas.microsoft.com/office/drawing/2014/main" id="{1B940FEA-C9FB-9A35-6062-2E30E7F883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594" y="3915916"/>
                  <a:ext cx="1107611" cy="584775"/>
                </a:xfrm>
                <a:prstGeom prst="rect">
                  <a:avLst/>
                </a:prstGeom>
                <a:blipFill>
                  <a:blip r:embed="rId6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54ED2-5491-8A3F-7138-9F0DEDA17235}"/>
                  </a:ext>
                </a:extLst>
              </p:cNvPr>
              <p:cNvSpPr txBox="1"/>
              <p:nvPr/>
            </p:nvSpPr>
            <p:spPr>
              <a:xfrm>
                <a:off x="8231667" y="2248185"/>
                <a:ext cx="2988896" cy="906915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sz="1600" dirty="0"/>
                  <a:t> … policy improvement</a:t>
                </a: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US" sz="1600" dirty="0"/>
                  <a:t>       … truncated policy </a:t>
                </a:r>
                <a:br>
                  <a:rPr lang="en-US" sz="1600" dirty="0"/>
                </a:br>
                <a:r>
                  <a:rPr lang="en-US" sz="1600" dirty="0"/>
                  <a:t>                evaluation (1 step)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54ED2-5491-8A3F-7138-9F0DEDA17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667" y="2248185"/>
                <a:ext cx="2988896" cy="906915"/>
              </a:xfrm>
              <a:prstGeom prst="rect">
                <a:avLst/>
              </a:prstGeom>
              <a:blipFill>
                <a:blip r:embed="rId7"/>
                <a:stretch>
                  <a:fillRect t="-658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81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6B44262-ED50-A04F-C5AA-E6A746D04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9" y="1039018"/>
            <a:ext cx="6849637" cy="4779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7C93B2-B8AE-DF85-EA1B-8078C497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Alg. Value Iteration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7CD4F4-7550-2FF0-26AF-786588E65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659" t="2281"/>
          <a:stretch>
            <a:fillRect/>
          </a:stretch>
        </p:blipFill>
        <p:spPr>
          <a:xfrm>
            <a:off x="4411456" y="3092208"/>
            <a:ext cx="7034263" cy="3307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9540CE52-AAD7-F286-13F5-1B8D753FE1D7}"/>
                  </a:ext>
                </a:extLst>
              </p:cNvPr>
              <p:cNvSpPr/>
              <p:nvPr/>
            </p:nvSpPr>
            <p:spPr>
              <a:xfrm>
                <a:off x="8103956" y="4239859"/>
                <a:ext cx="2889785" cy="569466"/>
              </a:xfrm>
              <a:prstGeom prst="wedgeRoundRectCallout">
                <a:avLst>
                  <a:gd name="adj1" fmla="val -66744"/>
                  <a:gd name="adj2" fmla="val 62281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dirty="0"/>
                  <a:t>Bellman optimality operator:</a:t>
                </a:r>
                <a:br>
                  <a:rPr lang="en-US" sz="1600" b="0" dirty="0"/>
                </a:b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9540CE52-AAD7-F286-13F5-1B8D753FE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956" y="4239859"/>
                <a:ext cx="2889785" cy="569466"/>
              </a:xfrm>
              <a:prstGeom prst="wedgeRoundRectCallout">
                <a:avLst>
                  <a:gd name="adj1" fmla="val -66744"/>
                  <a:gd name="adj2" fmla="val 62281"/>
                  <a:gd name="adj3" fmla="val 16667"/>
                </a:avLst>
              </a:prstGeom>
              <a:blipFill>
                <a:blip r:embed="rId4"/>
                <a:stretch>
                  <a:fillRect t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94FA055-A74C-A901-CCD7-6A1A7CC80DA2}"/>
              </a:ext>
            </a:extLst>
          </p:cNvPr>
          <p:cNvSpPr/>
          <p:nvPr/>
        </p:nvSpPr>
        <p:spPr>
          <a:xfrm>
            <a:off x="8577442" y="6207869"/>
            <a:ext cx="2667583" cy="384011"/>
          </a:xfrm>
          <a:prstGeom prst="wedgeRoundRectCallout">
            <a:avLst>
              <a:gd name="adj1" fmla="val -75681"/>
              <a:gd name="adj2" fmla="val -4842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/>
              <a:t>Extract the greedy policy.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C0C2CF-3D6C-5FB5-6FAF-5A3C70799FAF}"/>
              </a:ext>
            </a:extLst>
          </p:cNvPr>
          <p:cNvSpPr/>
          <p:nvPr/>
        </p:nvSpPr>
        <p:spPr>
          <a:xfrm>
            <a:off x="1563554" y="3231811"/>
            <a:ext cx="2847902" cy="3001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68F04-390C-807C-E196-34BFDCCC50A5}"/>
              </a:ext>
            </a:extLst>
          </p:cNvPr>
          <p:cNvSpPr/>
          <p:nvPr/>
        </p:nvSpPr>
        <p:spPr>
          <a:xfrm>
            <a:off x="1199213" y="4954746"/>
            <a:ext cx="3212243" cy="3001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B028D-DF2E-6F82-30C8-7142C1BEBEA8}"/>
              </a:ext>
            </a:extLst>
          </p:cNvPr>
          <p:cNvSpPr txBox="1"/>
          <p:nvPr/>
        </p:nvSpPr>
        <p:spPr>
          <a:xfrm>
            <a:off x="1695311" y="3678540"/>
            <a:ext cx="2584388" cy="12003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Combine improvement and modified evaluation (1 iteration only) into a single update.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AE380-C886-4AD1-501B-DC3FA8D0D18B}"/>
              </a:ext>
            </a:extLst>
          </p:cNvPr>
          <p:cNvSpPr/>
          <p:nvPr/>
        </p:nvSpPr>
        <p:spPr>
          <a:xfrm>
            <a:off x="5114123" y="4899809"/>
            <a:ext cx="3541266" cy="3001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EDE205F-7A5D-E9BD-56DA-89AC4D034BAD}"/>
              </a:ext>
            </a:extLst>
          </p:cNvPr>
          <p:cNvSpPr/>
          <p:nvPr/>
        </p:nvSpPr>
        <p:spPr>
          <a:xfrm>
            <a:off x="8103956" y="5254892"/>
            <a:ext cx="2667583" cy="474765"/>
          </a:xfrm>
          <a:prstGeom prst="wedgeRoundRectCallout">
            <a:avLst>
              <a:gd name="adj1" fmla="val -141709"/>
              <a:gd name="adj2" fmla="val 1391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/>
              <a:t>Stopping criterion from policy evaluation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357B00-C899-A34F-CC4A-48E9DDA5567A}"/>
              </a:ext>
            </a:extLst>
          </p:cNvPr>
          <p:cNvSpPr/>
          <p:nvPr/>
        </p:nvSpPr>
        <p:spPr>
          <a:xfrm>
            <a:off x="4781862" y="5914693"/>
            <a:ext cx="3729702" cy="3001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3493-2ED6-DF09-F569-7F3DCA81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E019-92A5-79AC-D777-59B4926F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 to reinforcement learning</a:t>
            </a:r>
          </a:p>
          <a:p>
            <a:r>
              <a:rPr lang="en-US" dirty="0"/>
              <a:t>Markov decision processes</a:t>
            </a:r>
          </a:p>
          <a:p>
            <a:r>
              <a:rPr lang="en-US" b="1" dirty="0"/>
              <a:t>Part I: Tabular Methods</a:t>
            </a:r>
          </a:p>
          <a:p>
            <a:pPr lvl="1"/>
            <a:r>
              <a:rPr lang="en-US" b="1" dirty="0"/>
              <a:t>Dynamic programming</a:t>
            </a:r>
          </a:p>
          <a:p>
            <a:pPr lvl="1"/>
            <a:r>
              <a:rPr lang="en-US" dirty="0"/>
              <a:t>Monte Carlo methods</a:t>
            </a:r>
          </a:p>
          <a:p>
            <a:pPr lvl="1"/>
            <a:r>
              <a:rPr lang="en-US" dirty="0"/>
              <a:t>Temporal-difference learning</a:t>
            </a:r>
          </a:p>
          <a:p>
            <a:pPr lvl="1"/>
            <a:r>
              <a:rPr lang="en-US" dirty="0"/>
              <a:t>Multi-step bootstrapping</a:t>
            </a:r>
          </a:p>
          <a:p>
            <a:pPr lvl="1"/>
            <a:r>
              <a:rPr lang="en-US" dirty="0"/>
              <a:t>Planning and learning with tabular methods</a:t>
            </a:r>
          </a:p>
          <a:p>
            <a:r>
              <a:rPr lang="en-US" dirty="0"/>
              <a:t>Part II: Approximate Solution Methods</a:t>
            </a:r>
          </a:p>
          <a:p>
            <a:pPr lvl="1"/>
            <a:r>
              <a:rPr lang="en-US" dirty="0"/>
              <a:t>Prediction and Control using Approximation</a:t>
            </a:r>
          </a:p>
          <a:p>
            <a:pPr lvl="1"/>
            <a:r>
              <a:rPr lang="en-US" dirty="0"/>
              <a:t>Eligibility Traces</a:t>
            </a:r>
          </a:p>
          <a:p>
            <a:pPr lvl="1"/>
            <a:r>
              <a:rPr lang="en-US" dirty="0"/>
              <a:t>Policy Gradient Methods</a:t>
            </a:r>
          </a:p>
          <a:p>
            <a:r>
              <a:rPr lang="en-US" dirty="0"/>
              <a:t>Part III: Modern RL Methods</a:t>
            </a:r>
          </a:p>
          <a:p>
            <a:pPr lvl="1"/>
            <a:r>
              <a:rPr lang="en-US" dirty="0"/>
              <a:t>Deep Reinforcement Learning</a:t>
            </a:r>
          </a:p>
          <a:p>
            <a:pPr lvl="1"/>
            <a:r>
              <a:rPr lang="en-US" dirty="0"/>
              <a:t>Current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5336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30CFB0-D2B7-437F-8981-207DBA2A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9353D-E2F6-5C2D-E559-4D7DA584D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09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819D-6D6F-85AF-5816-7FFAE79A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GPI: Generalized Policy Iteration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3D3AB-3DD4-67C8-8B22-66483B0E4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Generalizing value and policy iteration into a single framework.</a:t>
            </a:r>
          </a:p>
        </p:txBody>
      </p:sp>
    </p:spTree>
    <p:extLst>
      <p:ext uri="{BB962C8B-B14F-4D97-AF65-F5344CB8AC3E}">
        <p14:creationId xmlns:p14="http://schemas.microsoft.com/office/powerpoint/2010/main" val="391152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63CDC-59B1-7366-BF66-6498BF0BD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E42A-9F26-864D-705B-AD1A7F35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GPI: Generalized Policy Iteration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A61E8-38E7-2C6A-1812-C00D57947F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397330"/>
                <a:ext cx="7223876" cy="477963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Steps</a:t>
                </a:r>
              </a:p>
              <a:p>
                <a:pPr lvl="1"/>
                <a:r>
                  <a:rPr lang="en-US" b="1" dirty="0"/>
                  <a:t>Policy evaluation</a:t>
                </a:r>
                <a:r>
                  <a:rPr lang="en-US" dirty="0"/>
                  <a:t>: make the value function consistent with the current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dirty="0"/>
                  <a:t>Policy improvement</a:t>
                </a:r>
                <a:r>
                  <a:rPr lang="en-US" dirty="0"/>
                  <a:t>: make policy greedy with respect to the current value function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Most DP methods can be described as a special case of GPI:</a:t>
                </a:r>
              </a:p>
              <a:p>
                <a:pPr lvl="1"/>
                <a:r>
                  <a:rPr lang="en-US" b="1" dirty="0"/>
                  <a:t>Policy iteration</a:t>
                </a:r>
                <a:r>
                  <a:rPr lang="en-US" dirty="0"/>
                  <a:t>: each evaluation and improvement step is completed (by a sweep 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) before moving on.</a:t>
                </a:r>
              </a:p>
              <a:p>
                <a:pPr lvl="1"/>
                <a:r>
                  <a:rPr lang="en-US" b="1" dirty="0"/>
                  <a:t>Value iteration</a:t>
                </a:r>
                <a:r>
                  <a:rPr lang="en-US" dirty="0"/>
                  <a:t>: uses a single iteration for the policy evaluation step.</a:t>
                </a:r>
              </a:p>
              <a:p>
                <a:pPr lvl="1"/>
                <a:r>
                  <a:rPr lang="en-US" b="1" dirty="0"/>
                  <a:t>Asynchronous DP</a:t>
                </a:r>
                <a:r>
                  <a:rPr lang="en-US" dirty="0"/>
                  <a:t>: Instead of sweeps 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, updates states in some other order (e.g., focus on states where the value function changed a lot in the last step). This interleaves pol. eval. and pol. Improvement.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All three approaches typically converge to the optimal solution due to the </a:t>
                </a:r>
                <a:r>
                  <a:rPr lang="en-US" b="1" dirty="0"/>
                  <a:t>Policy Improvement Theorem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A61E8-38E7-2C6A-1812-C00D57947F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397330"/>
                <a:ext cx="7223876" cy="4779633"/>
              </a:xfrm>
              <a:blipFill>
                <a:blip r:embed="rId2"/>
                <a:stretch>
                  <a:fillRect l="-928" r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7D4EB40-D8C7-544A-60A9-FB0F86C14D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762"/>
          <a:stretch>
            <a:fillRect/>
          </a:stretch>
        </p:blipFill>
        <p:spPr>
          <a:xfrm>
            <a:off x="8760146" y="309335"/>
            <a:ext cx="2682923" cy="2628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9C9802-DC7A-3741-A414-F95D8B5FE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323" y="3585975"/>
            <a:ext cx="3511083" cy="23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B189-2BE7-EF8E-90AD-B8D2A5B4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DP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4E2E2-C328-F2E5-08B7-7436CBE7F5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8804945" cy="477963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Require perfect knowledge of the model!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Space Complexity</a:t>
                </a:r>
                <a:endParaRPr lang="en-US" dirty="0"/>
              </a:p>
              <a:p>
                <a:pPr lvl="1"/>
                <a:r>
                  <a:rPr lang="en-US" dirty="0"/>
                  <a:t>Tabular method: stores the complete value function as tables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Time Complexity</a:t>
                </a:r>
              </a:p>
              <a:p>
                <a:pPr lvl="1"/>
                <a:r>
                  <a:rPr lang="en-US" dirty="0"/>
                  <a:t>Updates repeatedly sweep over the whole state space.</a:t>
                </a:r>
              </a:p>
              <a:p>
                <a:pPr lvl="1"/>
                <a:r>
                  <a:rPr lang="en-US" dirty="0"/>
                  <a:t>Wastes computation by updating states that are not relevant for the optimal behavior. I.e., the optimal policy will never visit them.</a:t>
                </a:r>
              </a:p>
              <a:p>
                <a:pPr lvl="1"/>
                <a:r>
                  <a:rPr lang="en-US" dirty="0"/>
                  <a:t>Tabular methods can not generalize between similar states.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4E2E2-C328-F2E5-08B7-7436CBE7F5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8804945" cy="4779633"/>
              </a:xfrm>
              <a:blipFill>
                <a:blip r:embed="rId2"/>
                <a:stretch>
                  <a:fillRect l="-1454" t="-2806" r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6339C8F8-48C4-0C07-3B0E-F41FE0B782D3}"/>
              </a:ext>
            </a:extLst>
          </p:cNvPr>
          <p:cNvSpPr/>
          <p:nvPr/>
        </p:nvSpPr>
        <p:spPr>
          <a:xfrm>
            <a:off x="9582325" y="4408415"/>
            <a:ext cx="281031" cy="11031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DAF1B-95EB-22B1-1191-7C8BC9E6FAC3}"/>
              </a:ext>
            </a:extLst>
          </p:cNvPr>
          <p:cNvSpPr txBox="1"/>
          <p:nvPr/>
        </p:nvSpPr>
        <p:spPr>
          <a:xfrm>
            <a:off x="9987094" y="4636825"/>
            <a:ext cx="1635854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Asynchronous DP can help</a:t>
            </a:r>
          </a:p>
        </p:txBody>
      </p:sp>
    </p:spTree>
    <p:extLst>
      <p:ext uri="{BB962C8B-B14F-4D97-AF65-F5344CB8AC3E}">
        <p14:creationId xmlns:p14="http://schemas.microsoft.com/office/powerpoint/2010/main" val="248696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FA30-1294-3E3D-F7B7-AE5ECD84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5C76A-B55E-DE87-E461-B000ACB291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Direct Search</a:t>
                </a:r>
                <a:r>
                  <a:rPr lang="en-US" dirty="0"/>
                  <a:t>: In each state we can choose one of the available actions. Search space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exponential</a:t>
                </a:r>
                <a:r>
                  <a:rPr lang="en-US" dirty="0"/>
                  <a:t> in the number of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LP (linear program): </a:t>
                </a:r>
                <a:r>
                  <a:rPr lang="en-US" dirty="0"/>
                  <a:t>Linearize the non-linear Bellman Optimality Equations by introducing constraints for all action/state pairs. Leads to a time complexity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1" dirty="0"/>
                  <a:t>DP</a:t>
                </a:r>
                <a:r>
                  <a:rPr lang="en-US" dirty="0"/>
                  <a:t>: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quadratic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Sparse transition matrices lead to better performance.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Conclusion</a:t>
                </a:r>
                <a:r>
                  <a:rPr lang="en-US" dirty="0"/>
                  <a:t>: Search and LP are impractical. The number of actions is typically relatively small. </a:t>
                </a:r>
                <a:r>
                  <a:rPr lang="en-US" b="1" dirty="0"/>
                  <a:t>DP can be used today with millions of states.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5C76A-B55E-DE87-E461-B000ACB29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067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718276" y="729523"/>
            <a:ext cx="6858000" cy="5398953"/>
          </a:xfrm>
          <a:prstGeom prst="rect">
            <a:avLst/>
          </a:prstGeom>
          <a:ln>
            <a:noFill/>
          </a:ln>
          <a:effectLst>
            <a:outerShdw blurRad="419100" dist="152400" sx="94000" sy="94000" algn="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C52A3-FAA4-BCF8-A90D-D0A2BBA5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85366"/>
            <a:ext cx="4069055" cy="2072853"/>
          </a:xfrm>
        </p:spPr>
        <p:txBody>
          <a:bodyPr anchor="t">
            <a:normAutofit/>
          </a:bodyPr>
          <a:lstStyle/>
          <a:p>
            <a:r>
              <a:rPr lang="en-US" sz="4000" dirty="0"/>
              <a:t>What you need to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8B81D-82C4-D9E0-6DED-9C99A065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" b="-1"/>
          <a:stretch>
            <a:fillRect/>
          </a:stretch>
        </p:blipFill>
        <p:spPr bwMode="auto">
          <a:xfrm>
            <a:off x="724708" y="3429000"/>
            <a:ext cx="3951110" cy="26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ED8835-0B09-E3B5-B39B-6B68E1180D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528505"/>
                <a:ext cx="5257797" cy="5796793"/>
              </a:xfrm>
            </p:spPr>
            <p:txBody>
              <a:bodyPr anchor="ctr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1600" b="1" dirty="0"/>
                  <a:t>Requirements</a:t>
                </a:r>
                <a:r>
                  <a:rPr lang="en-US" sz="1600" dirty="0"/>
                  <a:t>:</a:t>
                </a:r>
              </a:p>
              <a:p>
                <a:pPr lvl="1"/>
                <a:r>
                  <a:rPr lang="en-US" sz="1600" b="1" dirty="0"/>
                  <a:t>Model access</a:t>
                </a:r>
                <a:r>
                  <a:rPr lang="en-US" sz="1600" dirty="0"/>
                  <a:t>: DP methods need access to the </a:t>
                </a:r>
                <a:r>
                  <a:rPr lang="en-US" sz="1600" b="1" dirty="0"/>
                  <a:t>model</a:t>
                </a:r>
                <a:r>
                  <a:rPr lang="en-US" sz="1600" dirty="0"/>
                  <a:t>’s function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 lvl="1"/>
                <a:r>
                  <a:rPr lang="en-US" sz="1600" b="1" dirty="0"/>
                  <a:t>Small discrete state/action space </a:t>
                </a:r>
                <a:r>
                  <a:rPr lang="en-US" sz="1600" dirty="0"/>
                  <a:t>since it is a tabular method.</a:t>
                </a:r>
              </a:p>
              <a:p>
                <a:pPr marL="0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r>
                  <a:rPr lang="en-US" sz="1600" b="1" dirty="0"/>
                  <a:t>Tasks</a:t>
                </a:r>
                <a:r>
                  <a:rPr lang="en-US" sz="1600" dirty="0"/>
                  <a:t>:</a:t>
                </a:r>
              </a:p>
              <a:p>
                <a:pPr lvl="1"/>
                <a:r>
                  <a:rPr lang="en-US" sz="1600" b="1" dirty="0"/>
                  <a:t>Prediction</a:t>
                </a:r>
                <a:r>
                  <a:rPr lang="en-US" sz="1600" dirty="0"/>
                  <a:t>: Calculates the value function for a given policy called in DP policy evaluation.</a:t>
                </a:r>
              </a:p>
              <a:p>
                <a:pPr lvl="1"/>
                <a:r>
                  <a:rPr lang="en-US" sz="1600" b="1" dirty="0"/>
                  <a:t>Control</a:t>
                </a:r>
                <a:r>
                  <a:rPr lang="en-US" sz="1600" dirty="0"/>
                  <a:t>: Calculates the optimal policy for an MDP. Is not truly control, but an offline planning method. 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:r>
                  <a:rPr lang="en-US" sz="1600" b="1" dirty="0"/>
                  <a:t>Approach</a:t>
                </a:r>
                <a:r>
                  <a:rPr lang="en-US" sz="1600" dirty="0"/>
                  <a:t>: </a:t>
                </a:r>
              </a:p>
              <a:p>
                <a:r>
                  <a:rPr lang="en-US" sz="1600" dirty="0"/>
                  <a:t>Convert the recursive Bellman equations into the Belmann update operators and sweep the state space till the optimal solution is found.</a:t>
                </a:r>
              </a:p>
              <a:p>
                <a:pPr lvl="1"/>
                <a:r>
                  <a:rPr lang="en-US" sz="1600" dirty="0"/>
                  <a:t>Expected Bellman update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sz="1600" dirty="0"/>
                  <a:t> vs. Bellman optimality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lvl="1"/>
                <a:r>
                  <a:rPr lang="en-US" sz="1600" dirty="0"/>
                  <a:t>Value iteration is a special case of modified policy iteration with a single policy evaluation iteration.</a:t>
                </a:r>
              </a:p>
              <a:p>
                <a:pPr lvl="1"/>
                <a:r>
                  <a:rPr lang="en-US" sz="1600" dirty="0"/>
                  <a:t>Convergence requires either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600" dirty="0"/>
                  <a:t> or a guarantee that the policy will reach a terminal state.</a:t>
                </a:r>
              </a:p>
              <a:p>
                <a:endParaRPr lang="en-US" sz="1600" b="1" dirty="0"/>
              </a:p>
              <a:p>
                <a:pPr marL="0" indent="0">
                  <a:buNone/>
                </a:pPr>
                <a:r>
                  <a:rPr lang="en-US" sz="1600" b="1" dirty="0"/>
                  <a:t>Generalized Policy Iteration (GPI)</a:t>
                </a:r>
                <a:r>
                  <a:rPr lang="en-US" sz="1600" dirty="0"/>
                  <a:t>: </a:t>
                </a:r>
              </a:p>
              <a:p>
                <a:r>
                  <a:rPr lang="en-US" sz="1600" dirty="0"/>
                  <a:t>All DP methods can be generalized using the GPI evaluation/improvement framework.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ED8835-0B09-E3B5-B39B-6B68E1180D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528505"/>
                <a:ext cx="5257797" cy="5796793"/>
              </a:xfrm>
              <a:blipFill>
                <a:blip r:embed="rId3"/>
                <a:stretch>
                  <a:fillRect l="-464" t="-526" r="-1160" b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77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E1A2-75E3-3C9C-6C10-EE078C5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b="1" dirty="0"/>
                  <a:t>Value Function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return (cumulative reward) following time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return from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(discounted and corrected)</a:t>
                </a:r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dirty="0"/>
                  <a:t> (expected return)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s under the optimal policy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the optimal policy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action-value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  <a:blipFill>
                <a:blip r:embed="rId2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/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General</a:t>
                </a:r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	capital letters: random variables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lower-case letters: realizations of random variables </a:t>
                </a:r>
                <a:br>
                  <a:rPr lang="en-US" sz="1200" dirty="0"/>
                </a:br>
                <a:r>
                  <a:rPr lang="en-US" sz="1200" dirty="0"/>
                  <a:t>	or scalar functions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/>
                  <a:t> 	Bold lower-case letters: real-valued vectors </a:t>
                </a:r>
                <a:br>
                  <a:rPr lang="en-US" sz="1200" dirty="0"/>
                </a:br>
                <a:r>
                  <a:rPr lang="en-US" sz="1200" dirty="0"/>
                  <a:t>	(even if random variables)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1200" dirty="0"/>
                  <a:t>	bold capitals: matrices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dirty="0"/>
                  <a:t>	Greek letters: parameters (vectors if in bolt)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200" dirty="0"/>
                  <a:t>	probability that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takes on the value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selected from distribution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	expectation of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, i.e.,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2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a value of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at which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takes its maximal value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  <a:blipFill>
                <a:blip r:embed="rId3"/>
                <a:stretch>
                  <a:fillRect b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dirty="0"/>
                  <a:t>MDP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	states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	an action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 	a reward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1200" dirty="0"/>
                  <a:t> 	set of all (nonterminal) states,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dirty="0"/>
                  <a:t> are all states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set of all actions available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200" dirty="0"/>
                  <a:t> 	discount-rate parameter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/>
                  <a:t> 	discrete time step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/>
                  <a:t> 	final time step of an episode (a.k.a. horizon)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action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	random variable for the state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reward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and receiving reward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, </a:t>
                </a:r>
                <a:br>
                  <a:rPr lang="en-US" sz="1200" dirty="0"/>
                </a:br>
                <a:r>
                  <a:rPr lang="en-US" sz="1200" dirty="0"/>
                  <a:t>	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fom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after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b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200" dirty="0"/>
                  <a:t> with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stochastic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action taken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deterministic policy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  <a:blipFill>
                <a:blip r:embed="rId4"/>
                <a:stretch>
                  <a:fillRect t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69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E431-EDDE-8F36-4640-902EF247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BC304-9F53-1D52-E987-0090E5073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264"/>
                <a:ext cx="8403522" cy="5265437"/>
              </a:xfrm>
            </p:spPr>
            <p:txBody>
              <a:bodyPr>
                <a:normAutofit/>
              </a:bodyPr>
              <a:lstStyle/>
              <a:p>
                <a:r>
                  <a:rPr lang="en-US" sz="1500" b="1" dirty="0"/>
                  <a:t>Remember</a:t>
                </a:r>
                <a:r>
                  <a:rPr lang="en-US" sz="1500" dirty="0"/>
                  <a:t>: Finite MDPs have an optimal deterministic policy (under some mild conditions).</a:t>
                </a:r>
              </a:p>
              <a:p>
                <a:r>
                  <a:rPr lang="en-US" sz="1500" b="1" dirty="0"/>
                  <a:t>Goal</a:t>
                </a:r>
                <a:r>
                  <a:rPr lang="en-US" sz="1500" dirty="0"/>
                  <a:t>: Compute the </a:t>
                </a:r>
                <a:r>
                  <a:rPr lang="en-US" sz="1500" b="1" dirty="0"/>
                  <a:t>optimal deterministic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5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500" dirty="0"/>
                  <a:t> given a perfect MDP model.</a:t>
                </a:r>
              </a:p>
              <a:p>
                <a:r>
                  <a:rPr lang="en-US" sz="1500" dirty="0"/>
                  <a:t>Solve the Bellman optimality equations (the optimal policy always picks the best action):</a:t>
                </a: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aln/>
                            </m:r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|"/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500" dirty="0"/>
              </a:p>
              <a:p>
                <a:pPr marL="0" indent="0" algn="ctr">
                  <a:buNone/>
                </a:pPr>
                <a:r>
                  <a:rPr lang="en-US" sz="1500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aln/>
                            </m:r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|"/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5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endParaRPr lang="en-US" sz="1500" b="1" dirty="0"/>
              </a:p>
              <a:p>
                <a:r>
                  <a:rPr lang="en-US" sz="1500" b="1" dirty="0"/>
                  <a:t>Issues</a:t>
                </a:r>
                <a:r>
                  <a:rPr lang="en-US" sz="1500" dirty="0"/>
                  <a:t>: The value estimate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500" dirty="0"/>
                  <a:t> depends on the current estimates of the successor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500" dirty="0"/>
                  <a:t>! </a:t>
                </a:r>
                <a:br>
                  <a:rPr lang="en-US" sz="1500" dirty="0"/>
                </a:br>
                <a:r>
                  <a:rPr lang="en-US" sz="1500" dirty="0"/>
                  <a:t>We need to solve all optimality equations at the same time.</a:t>
                </a:r>
              </a:p>
              <a:p>
                <a:endParaRPr lang="en-US" sz="1500" b="1" dirty="0"/>
              </a:p>
              <a:p>
                <a:r>
                  <a:rPr lang="en-US" sz="1500" b="1" dirty="0"/>
                  <a:t>Idea</a:t>
                </a:r>
                <a:r>
                  <a:rPr lang="en-US" sz="1500" dirty="0"/>
                  <a:t>: We can find the optimal policy by stepwise </a:t>
                </a:r>
                <a:r>
                  <a:rPr lang="en-US" sz="1500" b="1" dirty="0"/>
                  <a:t>improving a policy </a:t>
                </a:r>
                <a:r>
                  <a:rPr lang="en-US" sz="1500" dirty="0"/>
                  <a:t>till it is optimal. A policy is better if it has larger state values.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𝜋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sz="15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5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15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50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50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150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500" dirty="0"/>
              </a:p>
              <a:p>
                <a:r>
                  <a:rPr lang="en-US" sz="1500" dirty="0"/>
                  <a:t>To do this we need to be able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15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BC304-9F53-1D52-E987-0090E5073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264"/>
                <a:ext cx="8403522" cy="5265437"/>
              </a:xfrm>
              <a:blipFill>
                <a:blip r:embed="rId2"/>
                <a:stretch>
                  <a:fillRect l="-218"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F685B52-5D31-046C-FA57-23AD9A7FCCFF}"/>
              </a:ext>
            </a:extLst>
          </p:cNvPr>
          <p:cNvGrpSpPr/>
          <p:nvPr/>
        </p:nvGrpSpPr>
        <p:grpSpPr>
          <a:xfrm>
            <a:off x="4889708" y="3599283"/>
            <a:ext cx="1299326" cy="398202"/>
            <a:chOff x="2533296" y="3175233"/>
            <a:chExt cx="1544242" cy="398202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898E18C9-0941-AC3C-3E0A-203470D94889}"/>
                </a:ext>
              </a:extLst>
            </p:cNvPr>
            <p:cNvSpPr/>
            <p:nvPr/>
          </p:nvSpPr>
          <p:spPr>
            <a:xfrm rot="5400000">
              <a:off x="3194734" y="2513795"/>
              <a:ext cx="180849" cy="150372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3F2E145-B5BC-7419-FB96-26B18193DDA7}"/>
                    </a:ext>
                  </a:extLst>
                </p:cNvPr>
                <p:cNvSpPr txBox="1"/>
                <p:nvPr/>
              </p:nvSpPr>
              <p:spPr>
                <a:xfrm>
                  <a:off x="2711871" y="3265658"/>
                  <a:ext cx="136566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3F2E145-B5BC-7419-FB96-26B18193D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1871" y="3265658"/>
                  <a:ext cx="1365667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12223B-5984-DA37-7047-D622C8E2D116}"/>
              </a:ext>
            </a:extLst>
          </p:cNvPr>
          <p:cNvGrpSpPr/>
          <p:nvPr/>
        </p:nvGrpSpPr>
        <p:grpSpPr>
          <a:xfrm>
            <a:off x="9241722" y="1765979"/>
            <a:ext cx="2656115" cy="2436074"/>
            <a:chOff x="9241722" y="1765979"/>
            <a:chExt cx="2656115" cy="2436074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866273BC-75CB-7A69-263C-BB0ECD222D37}"/>
                </a:ext>
              </a:extLst>
            </p:cNvPr>
            <p:cNvSpPr/>
            <p:nvPr/>
          </p:nvSpPr>
          <p:spPr>
            <a:xfrm>
              <a:off x="9241722" y="1765979"/>
              <a:ext cx="383908" cy="243607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65BAAC-5796-5993-D172-BA7B294D59A7}"/>
                </a:ext>
              </a:extLst>
            </p:cNvPr>
            <p:cNvSpPr txBox="1"/>
            <p:nvPr/>
          </p:nvSpPr>
          <p:spPr>
            <a:xfrm>
              <a:off x="9723353" y="2660850"/>
              <a:ext cx="2174484" cy="5847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600" b="1" dirty="0"/>
                <a:t>Control Problem</a:t>
              </a:r>
              <a:r>
                <a:rPr lang="en-US" sz="1600" dirty="0"/>
                <a:t>: Find the optimal policy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D15AB9-3CD7-2FB5-029A-77CCA4C92D07}"/>
              </a:ext>
            </a:extLst>
          </p:cNvPr>
          <p:cNvGrpSpPr/>
          <p:nvPr/>
        </p:nvGrpSpPr>
        <p:grpSpPr>
          <a:xfrm>
            <a:off x="9260295" y="5151352"/>
            <a:ext cx="2740473" cy="975421"/>
            <a:chOff x="9283602" y="5446084"/>
            <a:chExt cx="2752267" cy="975421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DF5A9186-41F0-8C89-4311-A80AF67129F1}"/>
                </a:ext>
              </a:extLst>
            </p:cNvPr>
            <p:cNvSpPr/>
            <p:nvPr/>
          </p:nvSpPr>
          <p:spPr>
            <a:xfrm>
              <a:off x="9283602" y="5446084"/>
              <a:ext cx="385560" cy="975421"/>
            </a:xfrm>
            <a:prstGeom prst="rightBrac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8FB361-7D81-7549-BB19-0BA3C1F55C05}"/>
                </a:ext>
              </a:extLst>
            </p:cNvPr>
            <p:cNvSpPr txBox="1"/>
            <p:nvPr/>
          </p:nvSpPr>
          <p:spPr>
            <a:xfrm>
              <a:off x="9748653" y="5518295"/>
              <a:ext cx="2287216" cy="830997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600" b="1" dirty="0"/>
                <a:t>Prediction Problem: </a:t>
              </a:r>
              <a:r>
                <a:rPr lang="en-US" sz="1600" dirty="0"/>
                <a:t> Estimate the value function for a policy.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9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6BA7-ADBF-A187-1481-819E42FC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9710D-F26D-E73F-A3F8-50BB8250FE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6763186" cy="498669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Tabular means: The value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stored in arrays (tables)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Important property: Entries in the table do not influence each other. We can change them independently.</a:t>
                </a:r>
              </a:p>
              <a:p>
                <a:r>
                  <a:rPr lang="en-US" dirty="0"/>
                  <a:t>Tabular methods find the exact solution (i.e., optimal value function and policy) given enough memory and time.</a:t>
                </a:r>
              </a:p>
              <a:p>
                <a:endParaRPr lang="en-US" dirty="0"/>
              </a:p>
              <a:p>
                <a:r>
                  <a:rPr lang="en-US" b="1" dirty="0"/>
                  <a:t>Issues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Table size: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</m:d>
                  </m:oMath>
                </a14:m>
                <a:r>
                  <a:rPr lang="en-US" dirty="0"/>
                  <a:t> entries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entries</a:t>
                </a:r>
              </a:p>
              <a:p>
                <a:pPr marL="914400" lvl="2" indent="0">
                  <a:buNone/>
                </a:pPr>
                <a:r>
                  <a:rPr lang="en-US" dirty="0"/>
                  <a:t>This is only feasible for problems with a small discrete state/action space!</a:t>
                </a:r>
              </a:p>
              <a:p>
                <a:pPr lvl="1"/>
                <a:r>
                  <a:rPr lang="en-US" dirty="0"/>
                  <a:t>No generalization: Knowledge about the value of one state (state-action pair) does not help us with similar states</a:t>
                </a:r>
              </a:p>
              <a:p>
                <a:endParaRPr lang="en-US" dirty="0"/>
              </a:p>
              <a:p>
                <a:r>
                  <a:rPr lang="en-US" dirty="0"/>
                  <a:t>We will later talk about approximate methods that generalize and can work with large state spaces.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9710D-F26D-E73F-A3F8-50BB8250FE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6763186" cy="4986692"/>
              </a:xfrm>
              <a:blipFill>
                <a:blip r:embed="rId2"/>
                <a:stretch>
                  <a:fillRect l="-812" t="-2078" r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5">
            <a:extLst>
              <a:ext uri="{FF2B5EF4-FFF2-40B4-BE49-F238E27FC236}">
                <a16:creationId xmlns:a16="http://schemas.microsoft.com/office/drawing/2014/main" id="{0975C344-F52A-8D1F-9D79-6E224183C692}"/>
              </a:ext>
            </a:extLst>
          </p:cNvPr>
          <p:cNvSpPr txBox="1"/>
          <p:nvPr/>
        </p:nvSpPr>
        <p:spPr>
          <a:xfrm>
            <a:off x="8838343" y="551826"/>
            <a:ext cx="21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Value Function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4CE4623-8DCA-34FA-3404-B71214310EC9}"/>
              </a:ext>
            </a:extLst>
          </p:cNvPr>
          <p:cNvSpPr txBox="1"/>
          <p:nvPr/>
        </p:nvSpPr>
        <p:spPr>
          <a:xfrm>
            <a:off x="9086691" y="2565864"/>
            <a:ext cx="164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Q-Table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8248F0E-2FF3-2020-DE60-ADD4212629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024740"/>
                  </p:ext>
                </p:extLst>
              </p:nvPr>
            </p:nvGraphicFramePr>
            <p:xfrm>
              <a:off x="8691416" y="2935196"/>
              <a:ext cx="2662384" cy="18288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16336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160248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dirty="0" err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dirty="0" err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dirty="0" err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0.6709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0.7109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96171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77227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8248F0E-2FF3-2020-DE60-ADD4212629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024740"/>
                  </p:ext>
                </p:extLst>
              </p:nvPr>
            </p:nvGraphicFramePr>
            <p:xfrm>
              <a:off x="8691416" y="2935196"/>
              <a:ext cx="2662384" cy="18288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16336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160248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6" t="-2000" r="-229851" b="-5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469" t="-2000" r="-172566" b="-5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843" t="-2000" r="-2094" b="-5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0.6709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0.7109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96171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77227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7C3BC08-2A24-51EA-3AA9-3629C95375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349679"/>
                  </p:ext>
                </p:extLst>
              </p:nvPr>
            </p:nvGraphicFramePr>
            <p:xfrm>
              <a:off x="8946925" y="901635"/>
              <a:ext cx="2147634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92187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1555447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State Value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0" dirty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0.8016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7C3BC08-2A24-51EA-3AA9-3629C95375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349679"/>
                  </p:ext>
                </p:extLst>
              </p:nvPr>
            </p:nvGraphicFramePr>
            <p:xfrm>
              <a:off x="8946925" y="901635"/>
              <a:ext cx="2147634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92187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1555447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1639" r="-269072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81" t="-1639" r="-1953" b="-3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0.8016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E155CE4-C8B8-A7CC-A291-879465D207B0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2102726"/>
                  </p:ext>
                </p:extLst>
              </p:nvPr>
            </p:nvGraphicFramePr>
            <p:xfrm>
              <a:off x="8410107" y="5060314"/>
              <a:ext cx="3221267" cy="12192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94015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644890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  <a:gridCol w="642174">
                      <a:extLst>
                        <a:ext uri="{9D8B030D-6E8A-4147-A177-3AD203B41FA5}">
                          <a16:colId xmlns:a16="http://schemas.microsoft.com/office/drawing/2014/main" val="2654648091"/>
                        </a:ext>
                      </a:extLst>
                    </a:gridCol>
                    <a:gridCol w="709638">
                      <a:extLst>
                        <a:ext uri="{9D8B030D-6E8A-4147-A177-3AD203B41FA5}">
                          <a16:colId xmlns:a16="http://schemas.microsoft.com/office/drawing/2014/main" val="1830746805"/>
                        </a:ext>
                      </a:extLst>
                    </a:gridCol>
                    <a:gridCol w="630550">
                      <a:extLst>
                        <a:ext uri="{9D8B030D-6E8A-4147-A177-3AD203B41FA5}">
                          <a16:colId xmlns:a16="http://schemas.microsoft.com/office/drawing/2014/main" val="99139394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0.7453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0.6709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0.7003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0.7109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E155CE4-C8B8-A7CC-A291-879465D207B0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2102726"/>
                  </p:ext>
                </p:extLst>
              </p:nvPr>
            </p:nvGraphicFramePr>
            <p:xfrm>
              <a:off x="8410107" y="5060314"/>
              <a:ext cx="3221267" cy="12192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94015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644890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  <a:gridCol w="642174">
                      <a:extLst>
                        <a:ext uri="{9D8B030D-6E8A-4147-A177-3AD203B41FA5}">
                          <a16:colId xmlns:a16="http://schemas.microsoft.com/office/drawing/2014/main" val="2654648091"/>
                        </a:ext>
                      </a:extLst>
                    </a:gridCol>
                    <a:gridCol w="709638">
                      <a:extLst>
                        <a:ext uri="{9D8B030D-6E8A-4147-A177-3AD203B41FA5}">
                          <a16:colId xmlns:a16="http://schemas.microsoft.com/office/drawing/2014/main" val="1830746805"/>
                        </a:ext>
                      </a:extLst>
                    </a:gridCol>
                    <a:gridCol w="630550">
                      <a:extLst>
                        <a:ext uri="{9D8B030D-6E8A-4147-A177-3AD203B41FA5}">
                          <a16:colId xmlns:a16="http://schemas.microsoft.com/office/drawing/2014/main" val="99139394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396" t="-101961" r="-311321" b="-2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5238" t="-101961" r="-214286" b="-2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64957" t="-101961" r="-92308" b="-2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10577" t="-101961" r="-3846" b="-2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4">
            <a:extLst>
              <a:ext uri="{FF2B5EF4-FFF2-40B4-BE49-F238E27FC236}">
                <a16:creationId xmlns:a16="http://schemas.microsoft.com/office/drawing/2014/main" id="{44CFFF41-CFC5-E3BB-D794-D00B06D2A95F}"/>
              </a:ext>
            </a:extLst>
          </p:cNvPr>
          <p:cNvSpPr txBox="1"/>
          <p:nvPr/>
        </p:nvSpPr>
        <p:spPr>
          <a:xfrm>
            <a:off x="9200611" y="4727489"/>
            <a:ext cx="164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9568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C883-1AA7-C2E6-D09D-DAD2AE00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vs.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07924-B986-8A34-1581-62645BDB5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class, we will always talk about two tasks: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Prediction to evaluate a policy</a:t>
            </a:r>
            <a:r>
              <a:rPr lang="en-US" dirty="0"/>
              <a:t>: Estimate the value function for a given policy. We can use this to compare two policies.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Control</a:t>
            </a:r>
            <a:r>
              <a:rPr lang="en-US" dirty="0"/>
              <a:t>: Control the agent’s behavior to find the optimal policy. This requires being able to evaluate policies.</a:t>
            </a:r>
          </a:p>
        </p:txBody>
      </p:sp>
    </p:spTree>
    <p:extLst>
      <p:ext uri="{BB962C8B-B14F-4D97-AF65-F5344CB8AC3E}">
        <p14:creationId xmlns:p14="http://schemas.microsoft.com/office/powerpoint/2010/main" val="392158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43C56-7419-CE0C-1D18-6CC80DC1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Prediction: Policy 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50192-9C75-1175-C27F-B882D7E51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value function for a given policy?</a:t>
            </a:r>
          </a:p>
        </p:txBody>
      </p:sp>
    </p:spTree>
    <p:extLst>
      <p:ext uri="{BB962C8B-B14F-4D97-AF65-F5344CB8AC3E}">
        <p14:creationId xmlns:p14="http://schemas.microsoft.com/office/powerpoint/2010/main" val="95575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5F1C3-5C0A-145A-FD0E-11A8D3F8EC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Policy Evaluation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5F1C3-5C0A-145A-FD0E-11A8D3F8E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1FCBE-98A8-ED20-FB57-A0D8E4619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10515600" cy="480632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Compute the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for a given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Bellman expectation equations give us the recursive relationship: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aln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aln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</m:d>
                  </m:oMath>
                </a14:m>
                <a:r>
                  <a:rPr lang="en-US" dirty="0"/>
                  <a:t> equations, one for 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Guarantees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Discounted finite MDPs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n-US" dirty="0"/>
                  <a:t>)  have a unique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Undiscounted finite MDPs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 have a unique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guarantees to reach a terminal state.</a:t>
                </a:r>
              </a:p>
              <a:p>
                <a:pPr lvl="1"/>
                <a:r>
                  <a:rPr lang="en-US" dirty="0"/>
                  <a:t>Finite-horizon MDPs have unique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time step.  I.e. , value depends on how close we are to the end of the episode.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1FCBE-98A8-ED20-FB57-A0D8E4619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10515600" cy="4806329"/>
              </a:xfrm>
              <a:blipFill>
                <a:blip r:embed="rId3"/>
                <a:stretch>
                  <a:fillRect l="-522" t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3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D3C2-BFBE-479C-C276-D13BC409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Option 1: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5FDADB-CB9E-5700-5CD5-2A4F4B7D2B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97329"/>
                <a:ext cx="10350985" cy="517099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Solve the system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</m:d>
                  </m:oMath>
                </a14:m>
                <a:r>
                  <a:rPr lang="en-US" sz="2400" dirty="0"/>
                  <a:t> linear Bellman Expectation Equations:</a:t>
                </a:r>
                <a:br>
                  <a:rPr lang="en-US" sz="2400" dirty="0"/>
                </a:b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Formulate as a linear program</a:t>
                </a:r>
              </a:p>
              <a:p>
                <a:pPr lvl="1"/>
                <a:r>
                  <a:rPr lang="en-US" sz="2300" dirty="0"/>
                  <a:t>Objective function: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3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30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3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sub>
                          <m:sup/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sz="2300" dirty="0"/>
              </a:p>
              <a:p>
                <a:pPr lvl="1"/>
                <a:r>
                  <a:rPr lang="en-US" sz="2300" dirty="0"/>
                  <a:t>Constraints:                    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n-US" sz="2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3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          ∀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</m:nary>
                  </m:oMath>
                </a14:m>
                <a:endParaRPr lang="en-US" sz="20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Why this works: The smallest feasible solution will satisfy all Bellman equations.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5FDADB-CB9E-5700-5CD5-2A4F4B7D2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97329"/>
                <a:ext cx="10350985" cy="5170993"/>
              </a:xfrm>
              <a:blipFill>
                <a:blip r:embed="rId2"/>
                <a:stretch>
                  <a:fillRect l="-589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2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7632</TotalTime>
  <Words>2505</Words>
  <Application>Microsoft Office PowerPoint</Application>
  <PresentationFormat>Widescreen</PresentationFormat>
  <Paragraphs>337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Cambria Math</vt:lpstr>
      <vt:lpstr>Office Theme</vt:lpstr>
      <vt:lpstr>Reinforcement Learning  Dynamic Programming Sutton/Barto* Chapter 4</vt:lpstr>
      <vt:lpstr>Topics of this Course</vt:lpstr>
      <vt:lpstr>Summary of Notation</vt:lpstr>
      <vt:lpstr>Goal</vt:lpstr>
      <vt:lpstr>Tabular Methods</vt:lpstr>
      <vt:lpstr>Prediction vs. Control</vt:lpstr>
      <vt:lpstr>Prediction: Policy Evaluation</vt:lpstr>
      <vt:lpstr>Policy Evaluation to Estimate v_π</vt:lpstr>
      <vt:lpstr>Solution Option 1: Linear Program</vt:lpstr>
      <vt:lpstr>Solution Option 2: Iterative Policy Evaluation</vt:lpstr>
      <vt:lpstr>Convergence of Iterative Policy Evaluation</vt:lpstr>
      <vt:lpstr>Alg. Iterative Policy Evaluation</vt:lpstr>
      <vt:lpstr>Control: Policy Iteration</vt:lpstr>
      <vt:lpstr>Policy Improvement and the Greedy Policy</vt:lpstr>
      <vt:lpstr>Policy Iteration</vt:lpstr>
      <vt:lpstr>Alg. Policy Iteration</vt:lpstr>
      <vt:lpstr>Control: Value Iteration</vt:lpstr>
      <vt:lpstr>Value Iteration</vt:lpstr>
      <vt:lpstr>Alg. Value Iteration</vt:lpstr>
      <vt:lpstr>Code…</vt:lpstr>
      <vt:lpstr>GPI: Generalized Policy Iteration</vt:lpstr>
      <vt:lpstr>GPI: Generalized Policy Iteration</vt:lpstr>
      <vt:lpstr>Issues with DP Methods</vt:lpstr>
      <vt:lpstr>Efficiency</vt:lpstr>
      <vt:lpstr>What you need to know</vt:lpstr>
    </vt:vector>
  </TitlesOfParts>
  <Company>Southern 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Hahsler, Michael</dc:creator>
  <cp:lastModifiedBy>Hahsler, Michael</cp:lastModifiedBy>
  <cp:revision>126</cp:revision>
  <dcterms:created xsi:type="dcterms:W3CDTF">2025-09-08T14:44:49Z</dcterms:created>
  <dcterms:modified xsi:type="dcterms:W3CDTF">2026-02-12T14:13:34Z</dcterms:modified>
</cp:coreProperties>
</file>