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478" r:id="rId4"/>
    <p:sldId id="368" r:id="rId5"/>
    <p:sldId id="403" r:id="rId6"/>
    <p:sldId id="382" r:id="rId7"/>
    <p:sldId id="385" r:id="rId8"/>
    <p:sldId id="387" r:id="rId9"/>
    <p:sldId id="386" r:id="rId10"/>
    <p:sldId id="391" r:id="rId11"/>
    <p:sldId id="388" r:id="rId12"/>
    <p:sldId id="479" r:id="rId13"/>
    <p:sldId id="390" r:id="rId14"/>
    <p:sldId id="481" r:id="rId15"/>
    <p:sldId id="394" r:id="rId16"/>
    <p:sldId id="392" r:id="rId17"/>
    <p:sldId id="393" r:id="rId18"/>
    <p:sldId id="480" r:id="rId19"/>
    <p:sldId id="404" r:id="rId20"/>
    <p:sldId id="396" r:id="rId21"/>
    <p:sldId id="397" r:id="rId22"/>
    <p:sldId id="399" r:id="rId23"/>
    <p:sldId id="398" r:id="rId24"/>
    <p:sldId id="405" r:id="rId25"/>
    <p:sldId id="400" r:id="rId26"/>
    <p:sldId id="401" r:id="rId27"/>
    <p:sldId id="40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286E67-F0F0-421C-8F74-7B93ABA17FBF}">
          <p14:sldIdLst>
            <p14:sldId id="256"/>
            <p14:sldId id="313"/>
            <p14:sldId id="478"/>
          </p14:sldIdLst>
        </p14:section>
        <p14:section name="Introduction" id="{2482C7AA-3485-41BD-83FB-6BA5452DCE27}">
          <p14:sldIdLst>
            <p14:sldId id="368"/>
          </p14:sldIdLst>
        </p14:section>
        <p14:section name="On-Policy Prediction" id="{C91BF2B2-F859-471B-849F-927606614870}">
          <p14:sldIdLst>
            <p14:sldId id="403"/>
            <p14:sldId id="382"/>
          </p14:sldIdLst>
        </p14:section>
        <p14:section name="MC Control" id="{9082A117-CBDB-4A41-BA4A-590A11BC768B}">
          <p14:sldIdLst>
            <p14:sldId id="385"/>
            <p14:sldId id="387"/>
            <p14:sldId id="386"/>
            <p14:sldId id="391"/>
            <p14:sldId id="388"/>
            <p14:sldId id="479"/>
            <p14:sldId id="390"/>
          </p14:sldIdLst>
        </p14:section>
        <p14:section name="On-Policy Control" id="{A03E4B76-6E41-4A94-9A11-DF9EDD4B8C64}">
          <p14:sldIdLst>
            <p14:sldId id="481"/>
            <p14:sldId id="394"/>
            <p14:sldId id="392"/>
            <p14:sldId id="393"/>
            <p14:sldId id="480"/>
          </p14:sldIdLst>
        </p14:section>
        <p14:section name="Off-policy Prediciton" id="{51E355B1-9A61-41B1-AD67-E45726DBD2A6}">
          <p14:sldIdLst>
            <p14:sldId id="404"/>
            <p14:sldId id="396"/>
            <p14:sldId id="397"/>
            <p14:sldId id="399"/>
            <p14:sldId id="398"/>
          </p14:sldIdLst>
        </p14:section>
        <p14:section name="Off-policy Control" id="{3F7EB257-6FD7-4E3A-86D7-23A72E6862AC}">
          <p14:sldIdLst>
            <p14:sldId id="405"/>
            <p14:sldId id="400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8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5558-2701-D852-1A01-0BF39B58D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150F4-19D6-3927-AF4C-79938CACB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C3DC3-6BE4-4AD5-BF83-83DBE674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0FF9-FEE5-7DEA-F2A0-04CD3C8E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CCB2C-BF64-0CEB-C138-EC1E0FF1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A8BF-0F66-F00E-4527-03CBDE1E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8F7C1-32BC-0F71-0130-0DFB9C183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C7E0-3252-37DB-73A7-7F070748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6C5EE-EAD9-8D18-3741-930600D3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47D8-342D-AED5-3763-DD02F7C2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0B639-7A1F-68FA-45DD-3196E2CB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4F1BB-B40D-E6E4-111B-122348C26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DAFD-560D-9508-6F31-281EC974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C6320-E161-CE4A-CBDD-27072D2A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3E81-2AD2-5FBE-B6F5-1512F3AF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A809-C199-A2CA-4B62-C11FD836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0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D398-BC57-413F-4426-6AE62DCF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0"/>
            <a:ext cx="10515600" cy="47796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09A95-DE70-5583-0BB6-25CA049A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F8C87-113F-3949-D291-E8101A07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8CBE1-6776-590E-6A36-B274F6F6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B990-0C44-FE72-89C1-7BAFB2C8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51AA-25F1-19ED-49F4-909710D8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3394-E947-7BBC-4B4E-FC222CF9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0F51-989A-F265-1B59-526B06EC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400B-F255-95CF-8BD8-3D8AE595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C8DE-D8D3-04F9-7952-B3C9B444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C6199-C068-6A1D-B9C6-37C04A922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26636-1E6C-5A66-DCE9-40F0239C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5DEA3-FC5C-77B6-8AEC-BF4A26C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2BAE8-516B-EE07-0EF8-4E37D353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D7F8D-0B8A-CA54-C5D1-DAFB9A21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762D-C67C-6FB4-D8AF-A2AEADD0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F3E59-5CAF-AE52-066A-662EAF232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94A81-151A-F8B5-9A7D-43577F3F6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DED1E-7743-9D82-5A8F-215AF2DB8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3FED4-7E43-512F-BDC2-AB5A6F6A9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71D6A-F625-133A-E751-2B967B94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56629-E601-1BA5-526C-36960EEB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DDDF-B6D4-29FB-6B7F-C7017B4E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B25A-3F20-51F4-D136-F73B1768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F8609-CAA0-6678-FCA9-C0252974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1A081-E4EB-7E96-A0AA-2E4D4909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0AC27-1467-337C-D636-190385E3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8C3DB-E47E-C122-D7BD-AAAC105B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94795-A7C6-B915-9849-6DDF9E55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BD6E5-D6AC-7828-B9FA-162561BD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DA5E-FB2F-65E3-9AC6-77E9E333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8CA7-EDCF-7BC9-0D50-5F550487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6387-78E1-111C-2860-362080259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170FC-BF4D-52B4-3D96-975E35B6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B24C2-CDEC-1D6D-42DB-F885EAF6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CA044-7F46-1F0F-A966-A66706F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9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2354-EE3F-C81F-2C98-42CA24F0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7B54A-0E38-1C0F-EA90-8D9A628CC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F9108-1890-E2BF-7EA2-A2F28DEA6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68F02-6193-91DC-69E0-6CC09A24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4B642-5606-ACB8-4ADF-6DDE8BE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9560E-8858-1CED-6B2E-1EF0F58F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46CF1-7E31-D1FD-63E0-29688510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99997-F7F8-3FB5-F294-092654769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EC26E-B485-AE94-5C91-D0E504CEB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2BF2E-04DA-469E-97C5-BB68A0368813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CD47-D4F5-A47B-6CA1-E8E47C1C4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C2B9-7B85-792D-492E-EE9D50875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29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.png"/><Relationship Id="rId7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02EEF-8413-288E-566D-063A066A6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r="23298" b="3714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EE42B-57B4-EB74-A37C-6675858E7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463968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Reinforcement Learning</a:t>
            </a:r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Monte Carlo Methods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Sutton/Barto*</a:t>
            </a:r>
            <a:r>
              <a:rPr lang="en-US" sz="2700" dirty="0">
                <a:solidFill>
                  <a:schemeClr val="bg1"/>
                </a:solidFill>
              </a:rPr>
              <a:t> Chapter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F10C2-8C10-0E89-D285-D614C36E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2" y="4868822"/>
            <a:ext cx="4169519" cy="1443894"/>
          </a:xfrm>
        </p:spPr>
        <p:txBody>
          <a:bodyPr>
            <a:normAutofit fontScale="92500"/>
          </a:bodyPr>
          <a:lstStyle/>
          <a:p>
            <a:pPr algn="l"/>
            <a:r>
              <a:rPr lang="en-US" sz="1700" dirty="0">
                <a:solidFill>
                  <a:schemeClr val="bg1"/>
                </a:solidFill>
              </a:rPr>
              <a:t>Michael Hahsler, SMU</a:t>
            </a: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With figures from Sutton/Barto*</a:t>
            </a:r>
          </a:p>
          <a:p>
            <a:pPr algn="l"/>
            <a:endParaRPr lang="en-US" sz="1300" dirty="0">
              <a:solidFill>
                <a:schemeClr val="bg1"/>
              </a:solidFill>
            </a:endParaRP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*Sutton and Barto, Reinforcement Learning: An Introduction, 2</a:t>
            </a:r>
            <a:r>
              <a:rPr lang="en-US" sz="1300" baseline="30000" dirty="0">
                <a:solidFill>
                  <a:schemeClr val="bg1"/>
                </a:solidFill>
              </a:rPr>
              <a:t>nd</a:t>
            </a:r>
            <a:r>
              <a:rPr lang="en-US" sz="1300" dirty="0">
                <a:solidFill>
                  <a:schemeClr val="bg1"/>
                </a:solidFill>
              </a:rPr>
              <a:t> edition, MIT Press, Cambridge, MA, 2018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ject 23">
            <a:hlinkClick r:id="rId3"/>
            <a:extLst>
              <a:ext uri="{FF2B5EF4-FFF2-40B4-BE49-F238E27FC236}">
                <a16:creationId xmlns:a16="http://schemas.microsoft.com/office/drawing/2014/main" id="{3CBD6548-3D4E-9A40-CA35-355261D4E92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1016" y="6265038"/>
            <a:ext cx="1037459" cy="383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28C7D-14A3-CFEB-3DEC-2E012728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656" y="198362"/>
            <a:ext cx="4182403" cy="10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5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090D-4EE5-1B7F-A3DC-4FF28643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Policy Improvement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A96F1-4BA7-4E3F-1BDC-24F7A5DC29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10515600" cy="509554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If we update the MC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r>
                  <a:rPr lang="en-US" dirty="0"/>
                  <a:t> estimate by adding more unbiased sample returns following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then we can construct a new greedy policy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that is better (or equal)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 Reason: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converges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Assumptions</a:t>
                </a:r>
              </a:p>
              <a:p>
                <a:pPr lvl="1"/>
                <a:r>
                  <a:rPr lang="en-US" dirty="0"/>
                  <a:t>All state/action pairs are tried (e.g., start episodes with exploring states)</a:t>
                </a:r>
              </a:p>
              <a:p>
                <a:pPr lvl="1"/>
                <a:r>
                  <a:rPr lang="en-US" dirty="0"/>
                  <a:t>Perfect policy evaluation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many episodes before each policy update. </a:t>
                </a:r>
                <a:r>
                  <a:rPr lang="en-US" b="1" dirty="0"/>
                  <a:t>Perfect policy evaluation is impractical!</a:t>
                </a:r>
              </a:p>
              <a:p>
                <a:pPr lvl="1"/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The effect of imperfect policy evaluation</a:t>
                </a:r>
              </a:p>
              <a:p>
                <a:pPr lvl="1"/>
                <a:r>
                  <a:rPr lang="en-US" dirty="0"/>
                  <a:t>Individual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estimates will be wrong but unbiased return estimates will produce in expectation (on average) the correct estimate.</a:t>
                </a:r>
              </a:p>
              <a:p>
                <a:pPr lvl="1"/>
                <a:r>
                  <a:rPr lang="en-US" dirty="0"/>
                  <a:t>Policy improvement sometimes may pick the wrong action, but </a:t>
                </a:r>
                <a:r>
                  <a:rPr lang="en-US" b="1" dirty="0"/>
                  <a:t>on average favors actions with true higher values.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A96F1-4BA7-4E3F-1BDC-24F7A5DC2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10515600" cy="5095544"/>
              </a:xfrm>
              <a:blipFill>
                <a:blip r:embed="rId2"/>
                <a:stretch>
                  <a:fillRect l="-522" t="-1794" r="-232" b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BE4E2D15-996F-B182-FE89-AB0D3F987C8A}"/>
                  </a:ext>
                </a:extLst>
              </p:cNvPr>
              <p:cNvSpPr/>
              <p:nvPr/>
            </p:nvSpPr>
            <p:spPr>
              <a:xfrm>
                <a:off x="8513306" y="2427692"/>
                <a:ext cx="2031167" cy="464759"/>
              </a:xfrm>
              <a:prstGeom prst="wedgeRoundRectCallout">
                <a:avLst>
                  <a:gd name="adj1" fmla="val -95994"/>
                  <a:gd name="adj2" fmla="val -66515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400" dirty="0"/>
                  <a:t> chooses greedy action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BE4E2D15-996F-B182-FE89-AB0D3F987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306" y="2427692"/>
                <a:ext cx="2031167" cy="464759"/>
              </a:xfrm>
              <a:prstGeom prst="wedgeRoundRectCallout">
                <a:avLst>
                  <a:gd name="adj1" fmla="val -95994"/>
                  <a:gd name="adj2" fmla="val -66515"/>
                  <a:gd name="adj3" fmla="val 16667"/>
                </a:avLst>
              </a:prstGeom>
              <a:blipFill>
                <a:blip r:embed="rId3"/>
                <a:stretch>
                  <a:fillRect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892436D-3970-AD3A-C21E-8315BDEB9356}"/>
              </a:ext>
            </a:extLst>
          </p:cNvPr>
          <p:cNvSpPr/>
          <p:nvPr/>
        </p:nvSpPr>
        <p:spPr>
          <a:xfrm>
            <a:off x="8513306" y="3429000"/>
            <a:ext cx="2440898" cy="661369"/>
          </a:xfrm>
          <a:prstGeom prst="wedgeRoundRectCallout">
            <a:avLst>
              <a:gd name="adj1" fmla="val -83002"/>
              <a:gd name="adj2" fmla="val -9800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Choosing the best action will never lead to a lower value!</a:t>
            </a:r>
          </a:p>
        </p:txBody>
      </p:sp>
    </p:spTree>
    <p:extLst>
      <p:ext uri="{BB962C8B-B14F-4D97-AF65-F5344CB8AC3E}">
        <p14:creationId xmlns:p14="http://schemas.microsoft.com/office/powerpoint/2010/main" val="336840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97A11FF-8820-76B6-0A7C-A2E076B1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9" y="1124198"/>
            <a:ext cx="7808892" cy="3534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348361-4CE7-7B20-B8C4-E9B2E517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Alg. MC Control with Exploring Starts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B0E9B77-552E-54B7-59E3-0A167A5B5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899" t="2118"/>
          <a:stretch>
            <a:fillRect/>
          </a:stretch>
        </p:blipFill>
        <p:spPr>
          <a:xfrm>
            <a:off x="3649211" y="2172749"/>
            <a:ext cx="8326714" cy="45970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4213044D-79FF-B1E8-D942-2CC19F58E803}"/>
                  </a:ext>
                </a:extLst>
              </p:cNvPr>
              <p:cNvSpPr/>
              <p:nvPr/>
            </p:nvSpPr>
            <p:spPr>
              <a:xfrm>
                <a:off x="9358270" y="2779867"/>
                <a:ext cx="1610108" cy="654570"/>
              </a:xfrm>
              <a:prstGeom prst="wedgeRoundRectCallout">
                <a:avLst>
                  <a:gd name="adj1" fmla="val -87817"/>
                  <a:gd name="adj2" fmla="val 31741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-Values instead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4213044D-79FF-B1E8-D942-2CC19F58E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270" y="2779867"/>
                <a:ext cx="1610108" cy="654570"/>
              </a:xfrm>
              <a:prstGeom prst="wedgeRoundRectCallout">
                <a:avLst>
                  <a:gd name="adj1" fmla="val -87817"/>
                  <a:gd name="adj2" fmla="val 31741"/>
                  <a:gd name="adj3" fmla="val 16667"/>
                </a:avLst>
              </a:prstGeom>
              <a:blipFill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89874BD-7F62-F3BE-DCA1-380FA9EC2FCC}"/>
              </a:ext>
            </a:extLst>
          </p:cNvPr>
          <p:cNvSpPr/>
          <p:nvPr/>
        </p:nvSpPr>
        <p:spPr>
          <a:xfrm>
            <a:off x="9358270" y="5874249"/>
            <a:ext cx="2154176" cy="387403"/>
          </a:xfrm>
          <a:prstGeom prst="wedgeRoundRectCallout">
            <a:avLst>
              <a:gd name="adj1" fmla="val -137874"/>
              <a:gd name="adj2" fmla="val 4353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Greedy policy update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DD0AFEB-6629-81BE-A1DE-BFD50DCFE1B1}"/>
              </a:ext>
            </a:extLst>
          </p:cNvPr>
          <p:cNvSpPr/>
          <p:nvPr/>
        </p:nvSpPr>
        <p:spPr>
          <a:xfrm>
            <a:off x="9421217" y="3697846"/>
            <a:ext cx="1610108" cy="387403"/>
          </a:xfrm>
          <a:prstGeom prst="wedgeRoundRectCallout">
            <a:avLst>
              <a:gd name="adj1" fmla="val -200782"/>
              <a:gd name="adj2" fmla="val 5768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Exploring starts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EE5C4CD-4DC6-9369-1C42-9B8DBED03473}"/>
              </a:ext>
            </a:extLst>
          </p:cNvPr>
          <p:cNvSpPr/>
          <p:nvPr/>
        </p:nvSpPr>
        <p:spPr>
          <a:xfrm rot="16930409">
            <a:off x="3124899" y="2972773"/>
            <a:ext cx="868261" cy="7675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4EE33C7-FED0-6D11-1D5C-56EE1D4CABDA}"/>
              </a:ext>
            </a:extLst>
          </p:cNvPr>
          <p:cNvSpPr/>
          <p:nvPr/>
        </p:nvSpPr>
        <p:spPr>
          <a:xfrm>
            <a:off x="8274769" y="2476061"/>
            <a:ext cx="899211" cy="521972"/>
          </a:xfrm>
          <a:prstGeom prst="wedgeRoundRectCallout">
            <a:avLst>
              <a:gd name="adj1" fmla="val -96152"/>
              <a:gd name="adj2" fmla="val 5615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Learn policy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E2DCE9-C0A3-622A-0091-360C7A3CC0AE}"/>
              </a:ext>
            </a:extLst>
          </p:cNvPr>
          <p:cNvSpPr/>
          <p:nvPr/>
        </p:nvSpPr>
        <p:spPr>
          <a:xfrm>
            <a:off x="9596102" y="4940098"/>
            <a:ext cx="1610108" cy="387403"/>
          </a:xfrm>
          <a:prstGeom prst="wedgeRoundRectCallout">
            <a:avLst>
              <a:gd name="adj1" fmla="val -200782"/>
              <a:gd name="adj2" fmla="val 5768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First-visit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8137891-05BC-12B0-15F8-4F0F387FFF6E}"/>
              </a:ext>
            </a:extLst>
          </p:cNvPr>
          <p:cNvSpPr/>
          <p:nvPr/>
        </p:nvSpPr>
        <p:spPr>
          <a:xfrm>
            <a:off x="9146496" y="930554"/>
            <a:ext cx="2059714" cy="891265"/>
          </a:xfrm>
          <a:prstGeom prst="wedgeRoundRectCallout">
            <a:avLst>
              <a:gd name="adj1" fmla="val -111686"/>
              <a:gd name="adj2" fmla="val -5155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 all state-action pairs are tired. </a:t>
            </a:r>
          </a:p>
        </p:txBody>
      </p:sp>
    </p:spTree>
    <p:extLst>
      <p:ext uri="{BB962C8B-B14F-4D97-AF65-F5344CB8AC3E}">
        <p14:creationId xmlns:p14="http://schemas.microsoft.com/office/powerpoint/2010/main" val="280027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30CFB0-D2B7-437F-8981-207DBA2A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9353D-E2F6-5C2D-E559-4D7DA584D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09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B18F-AF51-E791-9C62-EEAA55F7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Control without Exploring Starts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FD2A1-20FF-E2C2-87CE-EFFEE51F9F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Issue</a:t>
                </a:r>
                <a:r>
                  <a:rPr lang="en-US" dirty="0"/>
                  <a:t>: The environment needs to let us start episodes at different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will. This is fine for simulations, but hard in the real world.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Need</a:t>
                </a:r>
                <a:r>
                  <a:rPr lang="en-US" dirty="0"/>
                  <a:t>: For convergence, we need a guarantee that all (reachable) state-action combinations are tried.</a:t>
                </a:r>
              </a:p>
              <a:p>
                <a:endParaRPr lang="en-US" dirty="0"/>
              </a:p>
              <a:p>
                <a:r>
                  <a:rPr lang="en-US" dirty="0"/>
                  <a:t>Options: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b="1" dirty="0"/>
                  <a:t>On-policy control</a:t>
                </a:r>
                <a:r>
                  <a:rPr lang="en-US" dirty="0"/>
                  <a:t>: learn a </a:t>
                </a:r>
                <a:r>
                  <a:rPr lang="en-US" b="1" dirty="0"/>
                  <a:t>soft policy </a:t>
                </a:r>
                <a:r>
                  <a:rPr lang="en-US" dirty="0"/>
                  <a:t>instead of the optimal policy.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b="1" dirty="0"/>
                  <a:t>Off-policy control</a:t>
                </a:r>
                <a:r>
                  <a:rPr lang="en-US" dirty="0"/>
                  <a:t>: use a soft </a:t>
                </a:r>
                <a:r>
                  <a:rPr lang="en-US" b="1" dirty="0"/>
                  <a:t>behavior policy </a:t>
                </a:r>
                <a:r>
                  <a:rPr lang="en-US" dirty="0"/>
                  <a:t>for sampling that tries all state-action pairs, but learn the optimal, deterministic </a:t>
                </a:r>
                <a:r>
                  <a:rPr lang="en-US" b="1" dirty="0"/>
                  <a:t>target policy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FD2A1-20FF-E2C2-87CE-EFFEE51F9F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68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52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F5B12-081D-E1A8-2074-F24D7983F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5D340A-8717-DDE3-8CB9-FC1AAF51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Monte Carlo Control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83536F-8662-B3C1-520C-4AD4B6B42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 good policy while using it to sample.</a:t>
            </a:r>
          </a:p>
        </p:txBody>
      </p:sp>
    </p:spTree>
    <p:extLst>
      <p:ext uri="{BB962C8B-B14F-4D97-AF65-F5344CB8AC3E}">
        <p14:creationId xmlns:p14="http://schemas.microsoft.com/office/powerpoint/2010/main" val="2353920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482D-FBE8-E8AF-A0D6-5E553AFB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vs. Off-Policy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824046-78CD-3868-7C6F-2A610ED245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6689"/>
                <a:ext cx="10515600" cy="5129387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Dilemma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We need behavior that explores. </a:t>
                </a:r>
              </a:p>
              <a:p>
                <a:pPr lvl="1"/>
                <a:r>
                  <a:rPr lang="en-US" dirty="0"/>
                  <a:t>We know that MDPs have optimal deterministic policies that do not explore.</a:t>
                </a:r>
              </a:p>
              <a:p>
                <a:pPr lvl="1"/>
                <a:r>
                  <a:rPr lang="en-US" dirty="0"/>
                  <a:t>Learning optimal action values depends on observing optimal behavior.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On-policy</a:t>
                </a:r>
                <a:r>
                  <a:rPr lang="en-US" dirty="0"/>
                  <a:t>: Can learn a near-optimal policy that still explores (i.e.,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 with a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) and then converts it into a greedy deterministic policy.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Off-policy</a:t>
                </a:r>
                <a:r>
                  <a:rPr lang="en-US" dirty="0"/>
                  <a:t>: Use two policies</a:t>
                </a:r>
              </a:p>
              <a:p>
                <a:pPr lvl="1"/>
                <a:r>
                  <a:rPr lang="en-US" b="1" dirty="0"/>
                  <a:t>Target policy</a:t>
                </a:r>
                <a:r>
                  <a:rPr lang="en-US" dirty="0"/>
                  <a:t>: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which will become an optimal deterministic policy.</a:t>
                </a:r>
              </a:p>
              <a:p>
                <a:pPr lvl="1"/>
                <a:r>
                  <a:rPr lang="en-US" b="1" dirty="0"/>
                  <a:t>Behavior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: guarantees exploration with a soft policy.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Called “off-policy” because the generated data follows a different policy than the target policy.</a:t>
                </a:r>
              </a:p>
              <a:p>
                <a:endParaRPr lang="en-US" dirty="0"/>
              </a:p>
              <a:p>
                <a:r>
                  <a:rPr lang="en-US" dirty="0"/>
                  <a:t>Off-policy methods are typically:</a:t>
                </a:r>
              </a:p>
              <a:p>
                <a:pPr lvl="1"/>
                <a:r>
                  <a:rPr lang="en-US" dirty="0"/>
                  <a:t>More complicated</a:t>
                </a:r>
              </a:p>
              <a:p>
                <a:pPr lvl="1"/>
                <a:r>
                  <a:rPr lang="en-US" dirty="0"/>
                  <a:t>Converge slower</a:t>
                </a:r>
              </a:p>
              <a:p>
                <a:pPr lvl="1"/>
                <a:r>
                  <a:rPr lang="en-US" dirty="0"/>
                  <a:t>Often more powerful</a:t>
                </a:r>
              </a:p>
              <a:p>
                <a:pPr lvl="1"/>
                <a:r>
                  <a:rPr lang="en-US" dirty="0"/>
                  <a:t>Can be applied to data externally generated using a fixed, potentially unknown, behavior policy.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Note</a:t>
                </a:r>
                <a:r>
                  <a:rPr lang="en-US" dirty="0"/>
                  <a:t>: On-policy learning is a special case of off-policy learning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824046-78CD-3868-7C6F-2A610ED24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6689"/>
                <a:ext cx="10515600" cy="5129387"/>
              </a:xfrm>
              <a:blipFill>
                <a:blip r:embed="rId2"/>
                <a:stretch>
                  <a:fillRect l="-232" t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5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2310-FA64-2841-526C-6FAEAF81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Soft Policies for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A1106-4AD5-CBFF-5625-E1729EDA40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52891"/>
                <a:ext cx="10515600" cy="40240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Soft policies are stochastic and used as behavior policies that guarantee exploration.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Important Soft Policy Types: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b="1" dirty="0"/>
                  <a:t>-soft policy</a:t>
                </a:r>
                <a:r>
                  <a:rPr lang="en-US" dirty="0"/>
                  <a:t>: agent takes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a random action.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b="1" dirty="0"/>
                  <a:t>-greedy policy</a:t>
                </a:r>
                <a:r>
                  <a:rPr lang="en-US" dirty="0"/>
                  <a:t>: follows a greedy policy but chooses a random action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greedy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action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)|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greedy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action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A1106-4AD5-CBFF-5625-E1729EDA40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52891"/>
                <a:ext cx="10515600" cy="4024072"/>
              </a:xfrm>
              <a:blipFill>
                <a:blip r:embed="rId2"/>
                <a:stretch>
                  <a:fillRect l="-638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09823A-1BE2-0F8A-840C-956DA1A41B0C}"/>
                  </a:ext>
                </a:extLst>
              </p:cNvPr>
              <p:cNvSpPr txBox="1"/>
              <p:nvPr/>
            </p:nvSpPr>
            <p:spPr>
              <a:xfrm>
                <a:off x="4170985" y="1248099"/>
                <a:ext cx="3850029" cy="646331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Definition </a:t>
                </a:r>
                <a:r>
                  <a:rPr lang="en-US" dirty="0"/>
                  <a:t>: A policy is soft if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            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09823A-1BE2-0F8A-840C-956DA1A41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985" y="1248099"/>
                <a:ext cx="3850029" cy="646331"/>
              </a:xfrm>
              <a:prstGeom prst="rect">
                <a:avLst/>
              </a:prstGeom>
              <a:blipFill>
                <a:blip r:embed="rId3"/>
                <a:stretch>
                  <a:fillRect l="-1102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754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F9296D69-011E-18E3-493B-449C5086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1" y="1079779"/>
            <a:ext cx="6764650" cy="3742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CE4376-2408-766E-C11B-2CB70FB9ED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Alg. On-Policy MC Control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-soft Policies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CE4376-2408-766E-C11B-2CB70FB9E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20161" r="-168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02F365C-A50B-8950-7636-B2CF14BC8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2189" t="2792"/>
          <a:stretch>
            <a:fillRect/>
          </a:stretch>
        </p:blipFill>
        <p:spPr>
          <a:xfrm>
            <a:off x="4316126" y="1613450"/>
            <a:ext cx="7289930" cy="4646532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571F969-4B0D-E116-108F-D7C3445B56A8}"/>
              </a:ext>
            </a:extLst>
          </p:cNvPr>
          <p:cNvSpPr/>
          <p:nvPr/>
        </p:nvSpPr>
        <p:spPr>
          <a:xfrm>
            <a:off x="9065161" y="2117480"/>
            <a:ext cx="1287710" cy="503209"/>
          </a:xfrm>
          <a:prstGeom prst="wedgeRoundRectCallout">
            <a:avLst>
              <a:gd name="adj1" fmla="val -182071"/>
              <a:gd name="adj2" fmla="val 6469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Start with soft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732A8CF9-9E54-FAD2-0D3A-C2B653D9C9CB}"/>
                  </a:ext>
                </a:extLst>
              </p:cNvPr>
              <p:cNvSpPr/>
              <p:nvPr/>
            </p:nvSpPr>
            <p:spPr>
              <a:xfrm>
                <a:off x="9813707" y="5491254"/>
                <a:ext cx="1590502" cy="503209"/>
              </a:xfrm>
              <a:prstGeom prst="wedgeRoundRectCallout">
                <a:avLst>
                  <a:gd name="adj1" fmla="val -85291"/>
                  <a:gd name="adj2" fmla="val 2192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Create 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-greedy policy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732A8CF9-9E54-FAD2-0D3A-C2B653D9C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707" y="5491254"/>
                <a:ext cx="1590502" cy="503209"/>
              </a:xfrm>
              <a:prstGeom prst="wedgeRoundRectCallout">
                <a:avLst>
                  <a:gd name="adj1" fmla="val -85291"/>
                  <a:gd name="adj2" fmla="val 2192"/>
                  <a:gd name="adj3" fmla="val 16667"/>
                </a:avLst>
              </a:prstGeom>
              <a:blipFill>
                <a:blip r:embed="rId5"/>
                <a:stretch>
                  <a:fillRect t="-9412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6D542BC-741E-1EA0-F955-AA3E2AA650E1}"/>
              </a:ext>
            </a:extLst>
          </p:cNvPr>
          <p:cNvSpPr/>
          <p:nvPr/>
        </p:nvSpPr>
        <p:spPr>
          <a:xfrm>
            <a:off x="9169852" y="2978817"/>
            <a:ext cx="1287710" cy="503209"/>
          </a:xfrm>
          <a:prstGeom prst="wedgeRoundRectCallout">
            <a:avLst>
              <a:gd name="adj1" fmla="val -194315"/>
              <a:gd name="adj2" fmla="val 7081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 exploring starts!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53659F1-47C7-2086-0167-0CFACDBECB2F}"/>
              </a:ext>
            </a:extLst>
          </p:cNvPr>
          <p:cNvSpPr/>
          <p:nvPr/>
        </p:nvSpPr>
        <p:spPr>
          <a:xfrm rot="16930409">
            <a:off x="3707934" y="2673592"/>
            <a:ext cx="868261" cy="7675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E14497-E739-46DA-A340-3144E5145218}"/>
                  </a:ext>
                </a:extLst>
              </p:cNvPr>
              <p:cNvSpPr txBox="1"/>
              <p:nvPr/>
            </p:nvSpPr>
            <p:spPr>
              <a:xfrm>
                <a:off x="1364104" y="6308208"/>
                <a:ext cx="9556610" cy="369332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Important</a:t>
                </a:r>
                <a:r>
                  <a:rPr lang="en-US" dirty="0"/>
                  <a:t>: On-policy learns the 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 policy, but not the optimal deterministic policy!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E14497-E739-46DA-A340-3144E5145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04" y="6308208"/>
                <a:ext cx="9556610" cy="369332"/>
              </a:xfrm>
              <a:prstGeom prst="rect">
                <a:avLst/>
              </a:prstGeom>
              <a:blipFill>
                <a:blip r:embed="rId6"/>
                <a:stretch>
                  <a:fillRect l="-510" t="-634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84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DC0C-7B50-2CF0-564C-587B6709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GLIE: Greedy in the Limit with Infinite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DECDB7-7AA0-1233-4B62-A4FC8D424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29"/>
                <a:ext cx="10515600" cy="519445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b="1" dirty="0"/>
                  <a:t>Issue</a:t>
                </a:r>
                <a:r>
                  <a:rPr lang="en-US" dirty="0"/>
                  <a:t>: On-policy MC control algorithms change the policy and average over returns from different policies. This could be a problem for convergence!</a:t>
                </a:r>
              </a:p>
              <a:p>
                <a:endParaRPr lang="en-US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Reason</a:t>
                </a:r>
                <a:r>
                  <a:rPr lang="en-US" dirty="0"/>
                  <a:t>: Early wrong return samples from “bad policies” will eventually be dominated by many new samples from the optimal/near-deterministic policy.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Implementation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Infinite exploration: Use many episodes and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 policy for exploration.</a:t>
                </a:r>
              </a:p>
              <a:p>
                <a:pPr lvl="1"/>
                <a:r>
                  <a:rPr lang="en-US" dirty="0"/>
                  <a:t>Greedy in the limit: Use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 policy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is reduced over time.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DECDB7-7AA0-1233-4B62-A4FC8D424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29"/>
                <a:ext cx="10515600" cy="5194453"/>
              </a:xfrm>
              <a:blipFill>
                <a:blip r:embed="rId2"/>
                <a:stretch>
                  <a:fillRect l="-406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BE216A-DD30-7358-2C8B-8809C21F0C7B}"/>
                  </a:ext>
                </a:extLst>
              </p:cNvPr>
              <p:cNvSpPr txBox="1"/>
              <p:nvPr/>
            </p:nvSpPr>
            <p:spPr>
              <a:xfrm>
                <a:off x="1992775" y="2001942"/>
                <a:ext cx="8206450" cy="2526076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/>
                  <a:t>GLIE Condition</a:t>
                </a:r>
                <a:endParaRPr lang="en-US" sz="2000" dirty="0"/>
              </a:p>
              <a:p>
                <a:endParaRPr lang="en-US" dirty="0"/>
              </a:p>
              <a:p>
                <a:r>
                  <a:rPr lang="en-US" dirty="0"/>
                  <a:t>Many on-policy control methods converge if: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Infinite explorations</a:t>
                </a:r>
                <a:r>
                  <a:rPr lang="en-US" dirty="0"/>
                  <a:t>: Every state-action pair is visited infinitely often.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=∞</m:t>
                        </m:r>
                      </m:e>
                    </m:func>
                  </m:oMath>
                </a14:m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Greedy in the limit</a:t>
                </a:r>
                <a:r>
                  <a:rPr lang="en-US" dirty="0"/>
                  <a:t>: The policy becomes greedy with respect to Q over time.</a:t>
                </a:r>
                <a:br>
                  <a:rPr lang="en-US" dirty="0"/>
                </a:b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argma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BE216A-DD30-7358-2C8B-8809C21F0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775" y="2001942"/>
                <a:ext cx="8206450" cy="2526076"/>
              </a:xfrm>
              <a:prstGeom prst="rect">
                <a:avLst/>
              </a:prstGeom>
              <a:blipFill>
                <a:blip r:embed="rId3"/>
                <a:stretch>
                  <a:fillRect l="-593" t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8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0DF3DF-CB27-AC0F-184E-D0D409D7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Prediction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F68E3-3923-0FEB-B7EA-D6D49A383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Estimate a value function for a policy different from the sampling policy.</a:t>
            </a:r>
          </a:p>
        </p:txBody>
      </p:sp>
    </p:spTree>
    <p:extLst>
      <p:ext uri="{BB962C8B-B14F-4D97-AF65-F5344CB8AC3E}">
        <p14:creationId xmlns:p14="http://schemas.microsoft.com/office/powerpoint/2010/main" val="152765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3493-2ED6-DF09-F569-7F3DCA81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E019-92A5-79AC-D777-59B4926F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 to reinforcement learning</a:t>
            </a:r>
          </a:p>
          <a:p>
            <a:r>
              <a:rPr lang="en-US" dirty="0"/>
              <a:t>Markov decision processes</a:t>
            </a:r>
          </a:p>
          <a:p>
            <a:r>
              <a:rPr lang="en-US" b="1" dirty="0"/>
              <a:t>Part I: Tabular Methods</a:t>
            </a:r>
          </a:p>
          <a:p>
            <a:pPr lvl="1"/>
            <a:r>
              <a:rPr lang="en-US" dirty="0"/>
              <a:t>Dynamic programming</a:t>
            </a:r>
          </a:p>
          <a:p>
            <a:pPr lvl="1"/>
            <a:r>
              <a:rPr lang="en-US" b="1" dirty="0"/>
              <a:t>Monte Carlo methods</a:t>
            </a:r>
          </a:p>
          <a:p>
            <a:pPr lvl="1"/>
            <a:r>
              <a:rPr lang="en-US" dirty="0"/>
              <a:t>Temporal-difference learning</a:t>
            </a:r>
          </a:p>
          <a:p>
            <a:pPr lvl="1"/>
            <a:r>
              <a:rPr lang="en-US" dirty="0"/>
              <a:t>Multi-step bootstrapping</a:t>
            </a:r>
          </a:p>
          <a:p>
            <a:pPr lvl="1"/>
            <a:r>
              <a:rPr lang="en-US" dirty="0"/>
              <a:t>Planning and learning with tabular methods</a:t>
            </a:r>
          </a:p>
          <a:p>
            <a:r>
              <a:rPr lang="en-US" dirty="0"/>
              <a:t>Part II: Approximate Solution Methods</a:t>
            </a:r>
          </a:p>
          <a:p>
            <a:pPr lvl="1"/>
            <a:r>
              <a:rPr lang="en-US" dirty="0"/>
              <a:t>Prediction and Control using Approximation</a:t>
            </a:r>
          </a:p>
          <a:p>
            <a:pPr lvl="1"/>
            <a:r>
              <a:rPr lang="en-US" dirty="0"/>
              <a:t>Eligibility Traces</a:t>
            </a:r>
          </a:p>
          <a:p>
            <a:pPr lvl="1"/>
            <a:r>
              <a:rPr lang="en-US" dirty="0"/>
              <a:t>Policy Gradient Methods</a:t>
            </a:r>
          </a:p>
          <a:p>
            <a:r>
              <a:rPr lang="en-US" dirty="0"/>
              <a:t>Part III: Modern RL Methods</a:t>
            </a:r>
          </a:p>
          <a:p>
            <a:pPr lvl="1"/>
            <a:r>
              <a:rPr lang="en-US" dirty="0"/>
              <a:t>Deep Reinforcement Learning</a:t>
            </a:r>
          </a:p>
          <a:p>
            <a:pPr lvl="1"/>
            <a:r>
              <a:rPr lang="en-US" dirty="0"/>
              <a:t>Current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5336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67F2-824B-66B4-F5DA-53698C24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69A0C7-966D-7B88-E622-3D38B5FC9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Goal</a:t>
                </a:r>
                <a:r>
                  <a:rPr lang="en-US" dirty="0"/>
                  <a:t>: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given episodes generated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1" dirty="0"/>
                  <a:t>Assumptions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fixed.</a:t>
                </a:r>
              </a:p>
              <a:p>
                <a:pPr lvl="1"/>
                <a:r>
                  <a:rPr lang="en-US" b="1" dirty="0"/>
                  <a:t>Coverage</a:t>
                </a:r>
                <a:r>
                  <a:rPr lang="en-US" dirty="0"/>
                  <a:t>: Every action taken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will occasionally also be taken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That is</a:t>
                </a:r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needs to be stochastic (soft) for states where it differs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(typically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-greedy)</a:t>
                </a:r>
              </a:p>
              <a:p>
                <a:endParaRPr lang="en-US" dirty="0"/>
              </a:p>
              <a:p>
                <a:r>
                  <a:rPr lang="en-US" b="1" dirty="0"/>
                  <a:t>Issue</a:t>
                </a:r>
                <a:r>
                  <a:rPr lang="en-US" dirty="0"/>
                  <a:t>: Returns and sample averages are valid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but not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! We need to correct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69A0C7-966D-7B88-E622-3D38B5FC9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189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455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F096-7449-FAFB-94B3-93534D79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1A07B9-CE87-BFDE-9DAE-A426D89766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1878"/>
                <a:ext cx="10515600" cy="4779633"/>
              </a:xfrm>
            </p:spPr>
            <p:txBody>
              <a:bodyPr>
                <a:noAutofit/>
              </a:bodyPr>
              <a:lstStyle/>
              <a:p>
                <a:r>
                  <a:rPr lang="en-US" sz="1600" b="1" dirty="0"/>
                  <a:t>Importance sampling </a:t>
                </a:r>
                <a:r>
                  <a:rPr lang="en-US" sz="1600" dirty="0"/>
                  <a:t>is a method to estimate the expected values under a desired distribution, given samples from another distribution </a:t>
                </a:r>
              </a:p>
              <a:p>
                <a:pPr lvl="1"/>
                <a:r>
                  <a:rPr lang="en-US" sz="1200" dirty="0"/>
                  <a:t>Expectation under desired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1200" dirty="0"/>
              </a:p>
              <a:p>
                <a:pPr lvl="1"/>
                <a:r>
                  <a:rPr lang="en-US" sz="1200" dirty="0"/>
                  <a:t>Observed expectation from sampled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1200" dirty="0"/>
              </a:p>
              <a:p>
                <a:r>
                  <a:rPr lang="en-US" sz="1600" b="1" dirty="0"/>
                  <a:t>Idea</a:t>
                </a:r>
                <a:r>
                  <a:rPr lang="en-US" sz="1600" dirty="0"/>
                  <a:t>: correct returns observed under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to estimate returns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Probability of a trajectory starting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/>
                  <a:t> under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−1, 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  <a:p>
                <a:r>
                  <a:rPr lang="en-US" sz="1600" b="1" dirty="0"/>
                  <a:t>Importance sampling ratio: </a:t>
                </a:r>
                <a:r>
                  <a:rPr lang="en-US" sz="1600" dirty="0"/>
                  <a:t>How much more likely are the remaining actions in the sequence chosen under 𝜋 than under 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1600" dirty="0"/>
              </a:p>
              <a:p>
                <a:r>
                  <a:rPr lang="en-US" sz="1600" dirty="0"/>
                  <a:t>Now we 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  <a:p>
                <a:r>
                  <a:rPr lang="en-US" sz="1600" b="1" dirty="0"/>
                  <a:t>Note</a:t>
                </a:r>
                <a:r>
                  <a:rPr lang="en-US" sz="1600" dirty="0"/>
                  <a:t>: We only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dirty="0"/>
                  <a:t> when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/>
                  <a:t> chosen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have a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dirty="0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1A07B9-CE87-BFDE-9DAE-A426D89766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1878"/>
                <a:ext cx="10515600" cy="4779633"/>
              </a:xfrm>
              <a:blipFill>
                <a:blip r:embed="rId2"/>
                <a:stretch>
                  <a:fillRect l="-232" t="-893" b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A0F39-D96C-AC90-D24E-DB92BD3DFCA8}"/>
              </a:ext>
            </a:extLst>
          </p:cNvPr>
          <p:cNvCxnSpPr>
            <a:cxnSpLocks/>
          </p:cNvCxnSpPr>
          <p:nvPr/>
        </p:nvCxnSpPr>
        <p:spPr>
          <a:xfrm flipV="1">
            <a:off x="5709769" y="4393913"/>
            <a:ext cx="1598455" cy="2216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A9D49D-EC81-4C18-EAE0-16C729A0D7AA}"/>
              </a:ext>
            </a:extLst>
          </p:cNvPr>
          <p:cNvCxnSpPr>
            <a:cxnSpLocks/>
          </p:cNvCxnSpPr>
          <p:nvPr/>
        </p:nvCxnSpPr>
        <p:spPr>
          <a:xfrm flipV="1">
            <a:off x="5688549" y="4693217"/>
            <a:ext cx="1549594" cy="2547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AFBF7E4-845B-DA38-E9A5-723C0A4CB58B}"/>
              </a:ext>
            </a:extLst>
          </p:cNvPr>
          <p:cNvSpPr/>
          <p:nvPr/>
        </p:nvSpPr>
        <p:spPr>
          <a:xfrm>
            <a:off x="9471194" y="4342689"/>
            <a:ext cx="2101026" cy="750367"/>
          </a:xfrm>
          <a:prstGeom prst="wedgeRoundRectCallout">
            <a:avLst>
              <a:gd name="adj1" fmla="val -93610"/>
              <a:gd name="adj2" fmla="val -15116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Luckily, the unknown transition probabilities cancel out!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B72F090-DC2E-C8B9-3321-C68747FD6B15}"/>
              </a:ext>
            </a:extLst>
          </p:cNvPr>
          <p:cNvSpPr/>
          <p:nvPr/>
        </p:nvSpPr>
        <p:spPr>
          <a:xfrm>
            <a:off x="9388217" y="2720931"/>
            <a:ext cx="2101026" cy="520435"/>
          </a:xfrm>
          <a:prstGeom prst="wedgeRoundRectCallout">
            <a:avLst>
              <a:gd name="adj1" fmla="val -76475"/>
              <a:gd name="adj2" fmla="val 52570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Needs unknown transition probabilities!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12E2FEED-5945-68CE-0EE6-B01BEE371736}"/>
                  </a:ext>
                </a:extLst>
              </p:cNvPr>
              <p:cNvSpPr/>
              <p:nvPr/>
            </p:nvSpPr>
            <p:spPr>
              <a:xfrm>
                <a:off x="9471194" y="5525922"/>
                <a:ext cx="2101026" cy="966952"/>
              </a:xfrm>
              <a:prstGeom prst="wedgeRoundRectCallout">
                <a:avLst>
                  <a:gd name="adj1" fmla="val -131266"/>
                  <a:gd name="adj2" fmla="val -22962"/>
                  <a:gd name="adj3" fmla="val 16667"/>
                </a:avLst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This especially a problem if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400" dirty="0"/>
                  <a:t> is a deterministic policy very different from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/>
                  <a:t>!</a:t>
                </a:r>
              </a:p>
            </p:txBody>
          </p:sp>
        </mc:Choice>
        <mc:Fallback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12E2FEED-5945-68CE-0EE6-B01BEE37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194" y="5525922"/>
                <a:ext cx="2101026" cy="966952"/>
              </a:xfrm>
              <a:prstGeom prst="wedgeRoundRectCallout">
                <a:avLst>
                  <a:gd name="adj1" fmla="val -131266"/>
                  <a:gd name="adj2" fmla="val -22962"/>
                  <a:gd name="adj3" fmla="val 16667"/>
                </a:avLst>
              </a:prstGeom>
              <a:blipFill>
                <a:blip r:embed="rId3"/>
                <a:stretch>
                  <a:fillRect b="-4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3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0A4A6-BE76-606A-C91C-C516CF3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vs. Weighted Importance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CF3B7-D5FB-96F8-28FE-3036E19FCB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10756692" cy="477963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Ordinary importance sampling </a:t>
                </a:r>
                <a:r>
                  <a:rPr lang="en-US" dirty="0"/>
                  <a:t>averages the corrected sample returns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are the time steps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was (first) visited.</a:t>
                </a:r>
              </a:p>
              <a:p>
                <a:pPr lvl="1"/>
                <a:r>
                  <a:rPr lang="en-US" dirty="0"/>
                  <a:t>Gives an unbiased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but the variance is extreme for low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b="1" dirty="0"/>
                  <a:t>Weighted importance sampling</a:t>
                </a:r>
              </a:p>
              <a:p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Set 0 if denominator is 0.</a:t>
                </a:r>
              </a:p>
              <a:p>
                <a:pPr lvl="1"/>
                <a:r>
                  <a:rPr lang="en-US" dirty="0"/>
                  <a:t>Initially biased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.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terms cancel for a single observation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sampled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Bias falls asymptotically with more visits</a:t>
                </a:r>
              </a:p>
              <a:p>
                <a:pPr lvl="1"/>
                <a:r>
                  <a:rPr lang="en-US" dirty="0"/>
                  <a:t>Preferred method with much lower errors (variance) for smaller number of episodes.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CF3B7-D5FB-96F8-28FE-3036E19FC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10756692" cy="4779633"/>
              </a:xfrm>
              <a:blipFill>
                <a:blip r:embed="rId2"/>
                <a:stretch>
                  <a:fillRect l="-510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973F806E-FECA-64FB-F357-93F22C9B9D71}"/>
                  </a:ext>
                </a:extLst>
              </p:cNvPr>
              <p:cNvSpPr/>
              <p:nvPr/>
            </p:nvSpPr>
            <p:spPr>
              <a:xfrm>
                <a:off x="10080885" y="2572942"/>
                <a:ext cx="1761343" cy="1214204"/>
              </a:xfrm>
              <a:prstGeom prst="wedgeRoundRectCallout">
                <a:avLst>
                  <a:gd name="adj1" fmla="val -297028"/>
                  <a:gd name="adj2" fmla="val 80458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Note: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 sz="1600" dirty="0"/>
                  <a:t> is missing since it canceled out.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973F806E-FECA-64FB-F357-93F22C9B9D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885" y="2572942"/>
                <a:ext cx="1761343" cy="1214204"/>
              </a:xfrm>
              <a:prstGeom prst="wedgeRoundRectCallout">
                <a:avLst>
                  <a:gd name="adj1" fmla="val -297028"/>
                  <a:gd name="adj2" fmla="val 80458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9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D607B85-E12F-346B-31F9-19075BE2D5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9" t="2792"/>
          <a:stretch>
            <a:fillRect/>
          </a:stretch>
        </p:blipFill>
        <p:spPr>
          <a:xfrm>
            <a:off x="469383" y="1407853"/>
            <a:ext cx="7289930" cy="464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96E673-7BE2-C7DB-FDB9-3F97190C8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Alg. Off-Policy Prediction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124268-92F3-21D3-714E-81C827A57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704" t="4119"/>
          <a:stretch>
            <a:fillRect/>
          </a:stretch>
        </p:blipFill>
        <p:spPr>
          <a:xfrm>
            <a:off x="3612104" y="2043478"/>
            <a:ext cx="8155700" cy="4583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400122CB-5042-9A2C-2C7B-E89FEF68B1CE}"/>
                  </a:ext>
                </a:extLst>
              </p:cNvPr>
              <p:cNvSpPr/>
              <p:nvPr/>
            </p:nvSpPr>
            <p:spPr>
              <a:xfrm>
                <a:off x="7176780" y="2969702"/>
                <a:ext cx="3538112" cy="503339"/>
              </a:xfrm>
              <a:prstGeom prst="wedgeRoundRectCallout">
                <a:avLst>
                  <a:gd name="adj1" fmla="val -101623"/>
                  <a:gd name="adj2" fmla="val 36413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cumulative sum of weights for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for incremental update of the average return.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400122CB-5042-9A2C-2C7B-E89FEF68B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80" y="2969702"/>
                <a:ext cx="3538112" cy="503339"/>
              </a:xfrm>
              <a:prstGeom prst="wedgeRoundRectCallout">
                <a:avLst>
                  <a:gd name="adj1" fmla="val -101623"/>
                  <a:gd name="adj2" fmla="val 36413"/>
                  <a:gd name="adj3" fmla="val 16667"/>
                </a:avLst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6850AEC-92A1-9747-9C72-EC0B580331BC}"/>
              </a:ext>
            </a:extLst>
          </p:cNvPr>
          <p:cNvSpPr/>
          <p:nvPr/>
        </p:nvSpPr>
        <p:spPr>
          <a:xfrm>
            <a:off x="8191849" y="6125128"/>
            <a:ext cx="3049398" cy="195743"/>
          </a:xfrm>
          <a:prstGeom prst="wedgeRoundRectCallout">
            <a:avLst>
              <a:gd name="adj1" fmla="val -69966"/>
              <a:gd name="adj2" fmla="val -11369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Incremental update + Correct the update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1557B3F2-5E6A-602A-6628-DB351997E873}"/>
                  </a:ext>
                </a:extLst>
              </p:cNvPr>
              <p:cNvSpPr/>
              <p:nvPr/>
            </p:nvSpPr>
            <p:spPr>
              <a:xfrm>
                <a:off x="7218581" y="3596152"/>
                <a:ext cx="4464838" cy="269934"/>
              </a:xfrm>
              <a:prstGeom prst="wedgeRoundRectCallout">
                <a:avLst>
                  <a:gd name="adj1" fmla="val -46626"/>
                  <a:gd name="adj2" fmla="val 117874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200" dirty="0"/>
                  <a:t> can change every episode! Practical choice is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ϵ</m:t>
                    </m:r>
                    <m:r>
                      <m:rPr>
                        <m:nor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-</m:t>
                    </m:r>
                    <m:r>
                      <m:rPr>
                        <m:nor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greedy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1557B3F2-5E6A-602A-6628-DB351997E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581" y="3596152"/>
                <a:ext cx="4464838" cy="269934"/>
              </a:xfrm>
              <a:prstGeom prst="wedgeRoundRectCallout">
                <a:avLst>
                  <a:gd name="adj1" fmla="val -46626"/>
                  <a:gd name="adj2" fmla="val 117874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Down 8">
            <a:extLst>
              <a:ext uri="{FF2B5EF4-FFF2-40B4-BE49-F238E27FC236}">
                <a16:creationId xmlns:a16="http://schemas.microsoft.com/office/drawing/2014/main" id="{8C5E7366-B663-9D68-2647-028B1D913D6B}"/>
              </a:ext>
            </a:extLst>
          </p:cNvPr>
          <p:cNvSpPr/>
          <p:nvPr/>
        </p:nvSpPr>
        <p:spPr>
          <a:xfrm rot="16930409">
            <a:off x="2940342" y="3091206"/>
            <a:ext cx="868261" cy="7675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5E5F447B-2A29-2D57-9D77-2D821D9D1F9E}"/>
                  </a:ext>
                </a:extLst>
              </p:cNvPr>
              <p:cNvSpPr/>
              <p:nvPr/>
            </p:nvSpPr>
            <p:spPr>
              <a:xfrm>
                <a:off x="5527645" y="4653835"/>
                <a:ext cx="2162309" cy="195743"/>
              </a:xfrm>
              <a:prstGeom prst="wedgeRoundRectCallout">
                <a:avLst>
                  <a:gd name="adj1" fmla="val -80475"/>
                  <a:gd name="adj2" fmla="val -2508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Importance sampling ratio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5E5F447B-2A29-2D57-9D77-2D821D9D1F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645" y="4653835"/>
                <a:ext cx="2162309" cy="195743"/>
              </a:xfrm>
              <a:prstGeom prst="wedgeRoundRectCallout">
                <a:avLst>
                  <a:gd name="adj1" fmla="val -80475"/>
                  <a:gd name="adj2" fmla="val -2508"/>
                  <a:gd name="adj3" fmla="val 16667"/>
                </a:avLst>
              </a:prstGeom>
              <a:blipFill>
                <a:blip r:embed="rId6"/>
                <a:stretch>
                  <a:fillRect t="-166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D2BFDED-1362-EAC8-6F95-950A9C762329}"/>
              </a:ext>
            </a:extLst>
          </p:cNvPr>
          <p:cNvSpPr txBox="1"/>
          <p:nvPr/>
        </p:nvSpPr>
        <p:spPr>
          <a:xfrm>
            <a:off x="838200" y="1019636"/>
            <a:ext cx="9453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Weighted importance </a:t>
            </a:r>
            <a:r>
              <a:rPr lang="en-US" dirty="0"/>
              <a:t>s</a:t>
            </a:r>
            <a:r>
              <a:rPr lang="en-US" sz="1800" dirty="0"/>
              <a:t>ampling + incremental average update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274286D1-1CB2-59BC-B4B9-B6B239AC4FFE}"/>
                  </a:ext>
                </a:extLst>
              </p:cNvPr>
              <p:cNvSpPr/>
              <p:nvPr/>
            </p:nvSpPr>
            <p:spPr>
              <a:xfrm>
                <a:off x="8344553" y="5211444"/>
                <a:ext cx="3650681" cy="414631"/>
              </a:xfrm>
              <a:prstGeom prst="wedgeRoundRectCallout">
                <a:avLst>
                  <a:gd name="adj1" fmla="val -23873"/>
                  <a:gd name="adj2" fmla="val -69813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Can only learn from the end of the episode where the action chosen from 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200" dirty="0"/>
                  <a:t> can also be chosen by 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dirty="0"/>
                  <a:t>! </a:t>
                </a:r>
              </a:p>
            </p:txBody>
          </p:sp>
        </mc:Choice>
        <mc:Fallback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274286D1-1CB2-59BC-B4B9-B6B239AC4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553" y="5211444"/>
                <a:ext cx="3650681" cy="414631"/>
              </a:xfrm>
              <a:prstGeom prst="wedgeRoundRectCallout">
                <a:avLst>
                  <a:gd name="adj1" fmla="val -23873"/>
                  <a:gd name="adj2" fmla="val -69813"/>
                  <a:gd name="adj3" fmla="val 16667"/>
                </a:avLst>
              </a:prstGeom>
              <a:blipFill>
                <a:blip r:embed="rId7"/>
                <a:stretch>
                  <a:fillRect b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845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EE88D-1806-979D-2814-D73AF282D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8A943B-484E-9C7E-EE44-4CBCD7CF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Control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2269B-9FCA-0B73-D72E-BCBDF9DCD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 good policy while following a different behavior policy.</a:t>
            </a:r>
          </a:p>
        </p:txBody>
      </p:sp>
    </p:spTree>
    <p:extLst>
      <p:ext uri="{BB962C8B-B14F-4D97-AF65-F5344CB8AC3E}">
        <p14:creationId xmlns:p14="http://schemas.microsoft.com/office/powerpoint/2010/main" val="189908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6720-F8A3-4C51-FD0A-FF05EFB9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MC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334DF6-0DA3-8FE0-3113-4988FBB48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Remember</a:t>
                </a:r>
                <a:r>
                  <a:rPr lang="en-US" dirty="0"/>
                  <a:t>: on-policy control tries to estimate a policy while using it for sampling. This has the following implications: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behavior changes </a:t>
                </a:r>
                <a:r>
                  <a:rPr lang="en-US" dirty="0"/>
                  <a:t>with the learned policy.</a:t>
                </a:r>
              </a:p>
              <a:p>
                <a:pPr lvl="1"/>
                <a:r>
                  <a:rPr lang="en-US" dirty="0"/>
                  <a:t>The policy that is learned needs to explore and therefore </a:t>
                </a:r>
                <a:r>
                  <a:rPr lang="en-US" b="1" dirty="0"/>
                  <a:t>may not be able to learn the optimal deterministic policy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Off-policy control uses two policies:</a:t>
                </a:r>
              </a:p>
              <a:p>
                <a:endParaRPr lang="en-US" dirty="0"/>
              </a:p>
              <a:p>
                <a:pPr lvl="1"/>
                <a:r>
                  <a:rPr lang="en-US" b="1" dirty="0"/>
                  <a:t>Behavior policy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: Needs to have coverage. That is, it eventually takes every action taken under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This typically means that we will use a </a:t>
                </a:r>
                <a:r>
                  <a:rPr lang="en-US" b="1" dirty="0"/>
                  <a:t>soft policy</a:t>
                </a:r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b="1" dirty="0"/>
                  <a:t>Target policy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: Typically, a </a:t>
                </a:r>
                <a:r>
                  <a:rPr lang="en-US" b="1" dirty="0"/>
                  <a:t>deterministic greedy policy </a:t>
                </a:r>
                <a:r>
                  <a:rPr lang="en-US" dirty="0"/>
                  <a:t>which can become optimal.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334DF6-0DA3-8FE0-3113-4988FBB48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6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0E5E3E5-7ADE-C94C-E70B-D6DA3B0A47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4" t="4119"/>
          <a:stretch>
            <a:fillRect/>
          </a:stretch>
        </p:blipFill>
        <p:spPr>
          <a:xfrm>
            <a:off x="499097" y="1167013"/>
            <a:ext cx="7178926" cy="4034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4E8716-FCC4-28C6-4F3D-DEB38152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Alg. Off-Policy MC Control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07C0C5-74BA-782D-88D3-D9D60C1E2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956" t="709"/>
          <a:stretch>
            <a:fillRect/>
          </a:stretch>
        </p:blipFill>
        <p:spPr>
          <a:xfrm>
            <a:off x="3661794" y="1635647"/>
            <a:ext cx="7829773" cy="4746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090382D3-79E5-3716-A073-9249102C1E9A}"/>
                  </a:ext>
                </a:extLst>
              </p:cNvPr>
              <p:cNvSpPr/>
              <p:nvPr/>
            </p:nvSpPr>
            <p:spPr>
              <a:xfrm>
                <a:off x="1593209" y="5125469"/>
                <a:ext cx="2399251" cy="1367405"/>
              </a:xfrm>
              <a:prstGeom prst="wedgeRoundRectCallout">
                <a:avLst>
                  <a:gd name="adj1" fmla="val 71299"/>
                  <a:gd name="adj2" fmla="val -5599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Can only uses the end of the episode that uses greedy actions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br>
                  <a:rPr lang="en-US" sz="1400" dirty="0"/>
                </a:br>
                <a:r>
                  <a:rPr lang="en-US" sz="1400" b="1" dirty="0"/>
                  <a:t>Issue</a:t>
                </a:r>
                <a:r>
                  <a:rPr lang="en-US" sz="1400" dirty="0"/>
                  <a:t>: Not very sample efficient!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090382D3-79E5-3716-A073-9249102C1E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09" y="5125469"/>
                <a:ext cx="2399251" cy="1367405"/>
              </a:xfrm>
              <a:prstGeom prst="wedgeRoundRectCallout">
                <a:avLst>
                  <a:gd name="adj1" fmla="val 71299"/>
                  <a:gd name="adj2" fmla="val -559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C9F0F300-7EDD-4067-628D-126C67D34BFA}"/>
                  </a:ext>
                </a:extLst>
              </p:cNvPr>
              <p:cNvSpPr/>
              <p:nvPr/>
            </p:nvSpPr>
            <p:spPr>
              <a:xfrm>
                <a:off x="6581297" y="5908738"/>
                <a:ext cx="3731545" cy="290316"/>
              </a:xfrm>
              <a:prstGeom prst="wedgeRoundRectCallout">
                <a:avLst>
                  <a:gd name="adj1" fmla="val -68727"/>
                  <a:gd name="adj2" fmla="val -35358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We use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400" dirty="0"/>
                  <a:t> to select a. So the probability is 1.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C9F0F300-7EDD-4067-628D-126C67D34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297" y="5908738"/>
                <a:ext cx="3731545" cy="290316"/>
              </a:xfrm>
              <a:prstGeom prst="wedgeRoundRectCallout">
                <a:avLst>
                  <a:gd name="adj1" fmla="val -68727"/>
                  <a:gd name="adj2" fmla="val -35358"/>
                  <a:gd name="adj3" fmla="val 16667"/>
                </a:avLst>
              </a:prstGeom>
              <a:blipFill>
                <a:blip r:embed="rId5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Down 3">
            <a:extLst>
              <a:ext uri="{FF2B5EF4-FFF2-40B4-BE49-F238E27FC236}">
                <a16:creationId xmlns:a16="http://schemas.microsoft.com/office/drawing/2014/main" id="{711BEC78-A77D-C9A1-C817-61867AC0146A}"/>
              </a:ext>
            </a:extLst>
          </p:cNvPr>
          <p:cNvSpPr/>
          <p:nvPr/>
        </p:nvSpPr>
        <p:spPr>
          <a:xfrm rot="16930409">
            <a:off x="3005081" y="2539902"/>
            <a:ext cx="868261" cy="7675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6911223-3282-3D4A-D937-1C6D589987F8}"/>
              </a:ext>
            </a:extLst>
          </p:cNvPr>
          <p:cNvSpPr/>
          <p:nvPr/>
        </p:nvSpPr>
        <p:spPr>
          <a:xfrm>
            <a:off x="7715207" y="2270004"/>
            <a:ext cx="2534023" cy="290316"/>
          </a:xfrm>
          <a:prstGeom prst="wedgeRoundRectCallout">
            <a:avLst>
              <a:gd name="adj1" fmla="val -104868"/>
              <a:gd name="adj2" fmla="val 13691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Add the greedy target policy</a:t>
            </a:r>
          </a:p>
        </p:txBody>
      </p:sp>
    </p:spTree>
    <p:extLst>
      <p:ext uri="{BB962C8B-B14F-4D97-AF65-F5344CB8AC3E}">
        <p14:creationId xmlns:p14="http://schemas.microsoft.com/office/powerpoint/2010/main" val="3248446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718276" y="729523"/>
            <a:ext cx="6858000" cy="5398953"/>
          </a:xfrm>
          <a:prstGeom prst="rect">
            <a:avLst/>
          </a:prstGeom>
          <a:ln>
            <a:noFill/>
          </a:ln>
          <a:effectLst>
            <a:outerShdw blurRad="419100" dist="152400" sx="94000" sy="94000" algn="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E525A-4DE7-57BC-63B4-AAC86899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85366"/>
            <a:ext cx="4069055" cy="2072853"/>
          </a:xfrm>
        </p:spPr>
        <p:txBody>
          <a:bodyPr anchor="t">
            <a:normAutofit/>
          </a:bodyPr>
          <a:lstStyle/>
          <a:p>
            <a:r>
              <a:rPr lang="en-US" sz="4000"/>
              <a:t>What you Should Know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3400F-3AC6-D422-B920-E8D54036F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" b="-1"/>
          <a:stretch>
            <a:fillRect/>
          </a:stretch>
        </p:blipFill>
        <p:spPr bwMode="auto">
          <a:xfrm>
            <a:off x="724708" y="3429000"/>
            <a:ext cx="3951110" cy="26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28751-2020-D237-0D4A-7383D2745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70958" y="352337"/>
                <a:ext cx="6006517" cy="6191075"/>
              </a:xfrm>
            </p:spPr>
            <p:txBody>
              <a:bodyPr anchor="ctr"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1900" dirty="0"/>
                  <a:t>MC works with sampled episodes:</a:t>
                </a:r>
                <a:endParaRPr lang="en-US" sz="1900" b="1" dirty="0"/>
              </a:p>
              <a:p>
                <a:pPr lvl="1"/>
                <a:r>
                  <a:rPr lang="en-US" sz="1900" b="1" dirty="0"/>
                  <a:t>Policy Evaluation</a:t>
                </a:r>
                <a:r>
                  <a:rPr lang="en-US" sz="1900" dirty="0"/>
                  <a:t>: Averages many sampled returns. </a:t>
                </a:r>
              </a:p>
              <a:p>
                <a:pPr lvl="1"/>
                <a:r>
                  <a:rPr lang="en-US" sz="1900" b="1" dirty="0"/>
                  <a:t>Control</a:t>
                </a:r>
                <a:r>
                  <a:rPr lang="en-US" sz="1900" dirty="0"/>
                  <a:t>: Interleaves pol. eval. and pol. improvement on an episode-by-episode basis.</a:t>
                </a:r>
              </a:p>
              <a:p>
                <a:pPr lvl="1"/>
                <a:r>
                  <a:rPr lang="en-US" sz="1900" b="1" dirty="0"/>
                  <a:t>On vs. off-policy control.</a:t>
                </a:r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:r>
                  <a:rPr lang="en-US" sz="1900" dirty="0"/>
                  <a:t>Advantages of MC methods vs. DP:</a:t>
                </a:r>
              </a:p>
              <a:p>
                <a:pPr lvl="1"/>
                <a:r>
                  <a:rPr lang="en-US" sz="1900" b="1" dirty="0"/>
                  <a:t>Model-free</a:t>
                </a:r>
                <a:r>
                  <a:rPr lang="en-US" sz="1900" dirty="0"/>
                  <a:t>: No need for an environment model. Sampling from a simulation is often easy.</a:t>
                </a:r>
              </a:p>
              <a:p>
                <a:pPr lvl="1"/>
                <a:r>
                  <a:rPr lang="en-US" sz="1900" dirty="0"/>
                  <a:t>Can evaluate a small </a:t>
                </a:r>
                <a:r>
                  <a:rPr lang="en-US" sz="1900" b="1" dirty="0"/>
                  <a:t>state set</a:t>
                </a:r>
                <a:r>
                  <a:rPr lang="en-US" sz="1900" dirty="0"/>
                  <a:t> of interest. DP always has to sweep over all states.</a:t>
                </a:r>
              </a:p>
              <a:p>
                <a:pPr lvl="1"/>
                <a:r>
                  <a:rPr lang="en-US" sz="1900" b="1" dirty="0"/>
                  <a:t>Unbiased estimates: </a:t>
                </a:r>
                <a:r>
                  <a:rPr lang="en-US" sz="1900" dirty="0"/>
                  <a:t>Estimates are based on returns from complete sampled sequences. We will learn about other methods that introduce bias by  bootstrapping (estimating a value from other estimates).</a:t>
                </a:r>
              </a:p>
              <a:p>
                <a:pPr lvl="1"/>
                <a:r>
                  <a:rPr lang="en-US" sz="1900" dirty="0"/>
                  <a:t>Using complete sequences may be less harmed by violations of the Markov property/issues with observability.</a:t>
                </a:r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:r>
                  <a:rPr lang="en-US" sz="1900" dirty="0"/>
                  <a:t>Issues:</a:t>
                </a:r>
              </a:p>
              <a:p>
                <a:pPr lvl="1"/>
                <a:r>
                  <a:rPr lang="en-US" sz="1900" b="1" dirty="0"/>
                  <a:t>Needs to maintain sufficient exploration</a:t>
                </a:r>
                <a:r>
                  <a:rPr lang="en-US" sz="1900" dirty="0"/>
                  <a:t>. Options are: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sz="1900" dirty="0"/>
                  <a:t>Exploring starts can learn the optimal policy.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sz="1900" dirty="0"/>
                  <a:t>On-policy control with an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900" dirty="0"/>
                  <a:t>-soft policy and GLIE.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sz="1900"/>
                  <a:t>Off-policy control </a:t>
                </a:r>
                <a:r>
                  <a:rPr lang="en-US" sz="1900" dirty="0"/>
                  <a:t>with a covering behavior policy. Note: only a part of the data can be used.</a:t>
                </a:r>
              </a:p>
              <a:p>
                <a:pPr lvl="1"/>
                <a:r>
                  <a:rPr lang="en-US" sz="1900" dirty="0"/>
                  <a:t>MC methods are </a:t>
                </a:r>
                <a:r>
                  <a:rPr lang="en-US" sz="1900" b="1" dirty="0"/>
                  <a:t>not sample efficient</a:t>
                </a:r>
                <a:r>
                  <a:rPr lang="en-US" sz="1900" dirty="0"/>
                  <a:t>. I.e., sampled episodes are used only once and then discarded.</a:t>
                </a:r>
              </a:p>
              <a:p>
                <a:pPr lvl="1"/>
                <a:r>
                  <a:rPr lang="en-US" sz="1900" b="1" dirty="0"/>
                  <a:t>Not a truly online method</a:t>
                </a:r>
                <a:r>
                  <a:rPr lang="en-US" sz="1900" dirty="0"/>
                  <a:t>: Updates are not done after each action, but are delayed until the end of each episode.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28751-2020-D237-0D4A-7383D2745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70958" y="352337"/>
                <a:ext cx="6006517" cy="6191075"/>
              </a:xfrm>
              <a:blipFill>
                <a:blip r:embed="rId3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4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E1A2-75E3-3C9C-6C10-EE078C5A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819" y="3658891"/>
                <a:ext cx="5273179" cy="1902124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b="1" dirty="0"/>
                  <a:t>Value Function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return (cumulative reward) following time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return from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(discounted and corrected)</a:t>
                </a:r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dirty="0"/>
                  <a:t> (expected return)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s under the optimal policy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the optimal policy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action-value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819" y="3658891"/>
                <a:ext cx="5273179" cy="1902124"/>
              </a:xfrm>
              <a:blipFill>
                <a:blip r:embed="rId2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/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General</a:t>
                </a:r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	capital letters: random variables</a:t>
                </a:r>
                <a:br>
                  <a:rPr lang="en-US" sz="1200" dirty="0"/>
                </a:b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lower-case letters: realizations of random variables </a:t>
                </a:r>
                <a:br>
                  <a:rPr lang="en-US" sz="1200" dirty="0"/>
                </a:br>
                <a:r>
                  <a:rPr lang="en-US" sz="1200" dirty="0"/>
                  <a:t>	or scalar functions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/>
                  <a:t> 	Bold lower-case letters: real-valued vectors </a:t>
                </a:r>
                <a:br>
                  <a:rPr lang="en-US" sz="1200" dirty="0"/>
                </a:br>
                <a:r>
                  <a:rPr lang="en-US" sz="1200" dirty="0"/>
                  <a:t>	(even if random variables)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1200" dirty="0"/>
                  <a:t>	bold capitals: matrices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200" dirty="0"/>
                  <a:t>	Greek letters: parameters (vectors if in bolt)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200" dirty="0"/>
                  <a:t>	probability that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takes on the value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selected from distribution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/>
                  <a:t>	expectation of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, i.e.,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2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a value of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at which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takes its maximal value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  <a:blipFill>
                <a:blip r:embed="rId3"/>
                <a:stretch>
                  <a:fillRect b="-9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dirty="0"/>
                  <a:t>MDP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	states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	an action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 	a reward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1200" dirty="0"/>
                  <a:t> 	set of all (nonterminal) states,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dirty="0"/>
                  <a:t> are all states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set of all actions available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200" dirty="0"/>
                  <a:t> 	discount-rate parameter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/>
                  <a:t> 	discrete time step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dirty="0"/>
                  <a:t> 	final time step of an episode (a.k.a. horizon)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action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	random variable for the state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reward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and receiving reward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, </a:t>
                </a:r>
                <a:br>
                  <a:rPr lang="en-US" sz="1200" dirty="0"/>
                </a:br>
                <a:r>
                  <a:rPr lang="en-US" sz="1200" dirty="0"/>
                  <a:t>	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fom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after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b="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200" dirty="0"/>
                  <a:t> with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stochastic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action taken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deterministic policy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  <a:blipFill>
                <a:blip r:embed="rId4"/>
                <a:stretch>
                  <a:fillRect t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69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E431-EDDE-8F36-4640-902EF247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BC304-9F53-1D52-E987-0090E5073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7740408" cy="4779633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b="1" dirty="0"/>
                  <a:t>Model-free method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We do not assume knowledge of the environment model (the MDP). </a:t>
                </a:r>
              </a:p>
              <a:p>
                <a:pPr lvl="1"/>
                <a:r>
                  <a:rPr lang="en-US" dirty="0"/>
                  <a:t>We use “experience” = </a:t>
                </a:r>
                <a:r>
                  <a:rPr lang="en-US" b="1" dirty="0"/>
                  <a:t>sample sequences </a:t>
                </a:r>
                <a:r>
                  <a:rPr lang="en-US" dirty="0"/>
                  <a:t>of states, actions, and rewards from actual or simulated interactions with the environment.</a:t>
                </a:r>
              </a:p>
              <a:p>
                <a:r>
                  <a:rPr lang="en-US" b="1" dirty="0"/>
                  <a:t>Remember from AI</a:t>
                </a:r>
                <a:r>
                  <a:rPr lang="en-US" dirty="0"/>
                  <a:t>: model-free means the agent faces an unknown, fully observable, possibly stochastic environment.</a:t>
                </a:r>
              </a:p>
              <a:p>
                <a:r>
                  <a:rPr lang="en-US" b="1" dirty="0"/>
                  <a:t>Advantages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We often have </a:t>
                </a:r>
                <a:r>
                  <a:rPr lang="en-US" b="1" dirty="0"/>
                  <a:t>sample access </a:t>
                </a:r>
                <a:r>
                  <a:rPr lang="en-US" dirty="0"/>
                  <a:t>to systems. </a:t>
                </a:r>
              </a:p>
              <a:p>
                <a:pPr lvl="1"/>
                <a:r>
                  <a:rPr lang="en-US" dirty="0"/>
                  <a:t>It is easier to simulate transitions than to specify the complete MDP.</a:t>
                </a:r>
              </a:p>
              <a:p>
                <a:endParaRPr lang="en-US" dirty="0"/>
              </a:p>
              <a:p>
                <a:r>
                  <a:rPr lang="en-US" b="1" dirty="0"/>
                  <a:t>Monte Carlo (MC) methods </a:t>
                </a:r>
                <a:r>
                  <a:rPr lang="en-US" dirty="0"/>
                  <a:t>are a family of algorithms that rely on repeated random sampling to obtain numerical results (see example to the right).</a:t>
                </a:r>
              </a:p>
              <a:p>
                <a:endParaRPr lang="en-US" b="1" dirty="0"/>
              </a:p>
              <a:p>
                <a:r>
                  <a:rPr lang="en-US" b="1" dirty="0"/>
                  <a:t>MC value function approximation:</a:t>
                </a:r>
                <a:r>
                  <a:rPr lang="en-US" dirty="0"/>
                  <a:t> Use the sample-average method to approximate the expectation in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dirty="0"/>
                  <a:t>The average return of many sampled sequences (called episodes or trajectories)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following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converges to the true expectation as the number of samples increases.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b="1" dirty="0"/>
                  <a:t>Note</a:t>
                </a:r>
                <a:r>
                  <a:rPr lang="en-US" dirty="0"/>
                  <a:t>: This methods needs to sample whole episodes before any calculation. It is not a true step-by-step online method!</a:t>
                </a:r>
              </a:p>
              <a:p>
                <a:pPr lvl="1"/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BC304-9F53-1D52-E987-0090E5073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7740408" cy="4779633"/>
              </a:xfrm>
              <a:blipFill>
                <a:blip r:embed="rId2"/>
                <a:stretch>
                  <a:fillRect l="-79" t="-1020" b="-6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2E5BBE28-6746-AC67-4CA0-832813EC3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447" y="1706406"/>
            <a:ext cx="31432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250BAF-41C6-59F7-4096-81676F51238E}"/>
              </a:ext>
            </a:extLst>
          </p:cNvPr>
          <p:cNvSpPr txBox="1"/>
          <p:nvPr/>
        </p:nvSpPr>
        <p:spPr>
          <a:xfrm>
            <a:off x="8785832" y="5530632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Monte Carlo method applied to approximating the value of π</a:t>
            </a:r>
            <a:br>
              <a:rPr lang="en-US" sz="1200" dirty="0"/>
            </a:br>
            <a:r>
              <a:rPr lang="en-US" sz="1200" dirty="0"/>
              <a:t>Source: Wikipedia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3A7A3DE-08D7-B48D-7AF1-83E3C0372968}"/>
              </a:ext>
            </a:extLst>
          </p:cNvPr>
          <p:cNvSpPr/>
          <p:nvPr/>
        </p:nvSpPr>
        <p:spPr>
          <a:xfrm>
            <a:off x="9550866" y="681036"/>
            <a:ext cx="1992385" cy="669591"/>
          </a:xfrm>
          <a:prstGeom prst="wedgeRoundRectCallout">
            <a:avLst>
              <a:gd name="adj1" fmla="val -29465"/>
              <a:gd name="adj2" fmla="val 18516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 number of randomly sampled points is proportional to the area.</a:t>
            </a:r>
          </a:p>
        </p:txBody>
      </p:sp>
    </p:spTree>
    <p:extLst>
      <p:ext uri="{BB962C8B-B14F-4D97-AF65-F5344CB8AC3E}">
        <p14:creationId xmlns:p14="http://schemas.microsoft.com/office/powerpoint/2010/main" val="143394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69BE52-795C-043C-CCA6-287BC2A4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Prediction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89223-75A8-17BF-92B9-9328E92A3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Estimate state values by sampling with a given policy.</a:t>
            </a:r>
          </a:p>
        </p:txBody>
      </p:sp>
    </p:spTree>
    <p:extLst>
      <p:ext uri="{BB962C8B-B14F-4D97-AF65-F5344CB8AC3E}">
        <p14:creationId xmlns:p14="http://schemas.microsoft.com/office/powerpoint/2010/main" val="354296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DF6F97-103E-18B6-D51A-B1397057EA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MC Prediction: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for a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DF6F97-103E-18B6-D51A-B1397057EA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016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BAB409-1629-3E3D-C6F3-95E5076FBB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4198"/>
                <a:ext cx="7808892" cy="1850496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b="1" dirty="0"/>
                  <a:t>Goal</a:t>
                </a:r>
                <a:r>
                  <a:rPr lang="en-US" dirty="0"/>
                  <a:t>: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a given deterministic or stochastic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by averaging the observed returns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for the rest of the episode after a visit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Idea: </a:t>
                </a:r>
                <a:r>
                  <a:rPr lang="en-US" dirty="0"/>
                  <a:t>We can update all state values along the episode.</a:t>
                </a:r>
                <a:endParaRPr lang="en-US" b="1" dirty="0"/>
              </a:p>
              <a:p>
                <a:r>
                  <a:rPr lang="en-US" b="1" dirty="0"/>
                  <a:t>Convergence</a:t>
                </a:r>
                <a:r>
                  <a:rPr lang="en-US" dirty="0"/>
                  <a:t>: The average of many sampled returns converges to the expectation and thus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b="1" dirty="0"/>
                  <a:t>First-visit</a:t>
                </a:r>
                <a:r>
                  <a:rPr lang="en-US" dirty="0"/>
                  <a:t>: Using the return only for the first visit of a state in the episode ensures that the sampled returns are </a:t>
                </a:r>
                <a:r>
                  <a:rPr lang="en-US" dirty="0" err="1"/>
                  <a:t>i.i.d.</a:t>
                </a:r>
                <a:r>
                  <a:rPr lang="en-US" dirty="0"/>
                  <a:t> distributed (not dependent on each other) and we get an </a:t>
                </a:r>
                <a:r>
                  <a:rPr lang="en-US" b="1" dirty="0"/>
                  <a:t>unbiased</a:t>
                </a:r>
                <a:r>
                  <a:rPr lang="en-US" dirty="0"/>
                  <a:t> estimate.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BAB409-1629-3E3D-C6F3-95E5076FB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4198"/>
                <a:ext cx="7808892" cy="1850496"/>
              </a:xfrm>
              <a:blipFill>
                <a:blip r:embed="rId3"/>
                <a:stretch>
                  <a:fillRect l="-234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3AA409A-0E38-4BF6-9AF1-1A02E65EE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56" y="2844343"/>
            <a:ext cx="7808892" cy="353401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2DD0D71-F2B2-BEC4-25BD-FAAF319BD235}"/>
              </a:ext>
            </a:extLst>
          </p:cNvPr>
          <p:cNvSpPr/>
          <p:nvPr/>
        </p:nvSpPr>
        <p:spPr>
          <a:xfrm>
            <a:off x="5611456" y="4841807"/>
            <a:ext cx="2899175" cy="195743"/>
          </a:xfrm>
          <a:prstGeom prst="wedgeRoundRectCallout">
            <a:avLst>
              <a:gd name="adj1" fmla="val -50798"/>
              <a:gd name="adj2" fmla="val 10350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Calculate remaining returns in reverse order!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3AD72F-8E95-D55F-A9F4-C0F86BA548C2}"/>
              </a:ext>
            </a:extLst>
          </p:cNvPr>
          <p:cNvGrpSpPr/>
          <p:nvPr/>
        </p:nvGrpSpPr>
        <p:grpSpPr>
          <a:xfrm>
            <a:off x="8647092" y="1089545"/>
            <a:ext cx="3395272" cy="2677614"/>
            <a:chOff x="8647092" y="860591"/>
            <a:chExt cx="3395272" cy="26776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491103-8D73-5D3D-2433-794079801876}"/>
                </a:ext>
              </a:extLst>
            </p:cNvPr>
            <p:cNvGrpSpPr/>
            <p:nvPr/>
          </p:nvGrpSpPr>
          <p:grpSpPr>
            <a:xfrm>
              <a:off x="8647092" y="860591"/>
              <a:ext cx="3395272" cy="1938707"/>
              <a:chOff x="9222954" y="2685293"/>
              <a:chExt cx="2700748" cy="1700680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4CA2481C-8ED4-DB1B-21D6-675BE4F2B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4345" y="3490076"/>
                <a:ext cx="226157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4061FCFD-11D6-B030-C651-EBEA48458734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9898142" y="3183258"/>
                    <a:ext cx="432770" cy="3239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4061FCFD-11D6-B030-C651-EBEA484587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898142" y="3183258"/>
                    <a:ext cx="432770" cy="3239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Right Brace 7">
                <a:extLst>
                  <a:ext uri="{FF2B5EF4-FFF2-40B4-BE49-F238E27FC236}">
                    <a16:creationId xmlns:a16="http://schemas.microsoft.com/office/drawing/2014/main" id="{21DEF1FA-AFA5-27CF-87FA-8DDF794C57A4}"/>
                  </a:ext>
                </a:extLst>
              </p:cNvPr>
              <p:cNvSpPr/>
              <p:nvPr/>
            </p:nvSpPr>
            <p:spPr>
              <a:xfrm rot="5400000">
                <a:off x="10764997" y="2901526"/>
                <a:ext cx="251570" cy="1539123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D4AC01B-7124-E966-1619-BF05F604FDDD}"/>
                      </a:ext>
                    </a:extLst>
                  </p:cNvPr>
                  <p:cNvSpPr txBox="1"/>
                  <p:nvPr/>
                </p:nvSpPr>
                <p:spPr>
                  <a:xfrm>
                    <a:off x="9857862" y="3697445"/>
                    <a:ext cx="2065840" cy="6885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nary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D4AC01B-7124-E966-1619-BF05F604FD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57862" y="3697445"/>
                    <a:ext cx="2065840" cy="68852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0792711-75B9-95C4-586A-00B6CEC74B7A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9222954" y="3159290"/>
                    <a:ext cx="4327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0792711-75B9-95C4-586A-00B6CEC74B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222954" y="3159290"/>
                    <a:ext cx="43277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63583111-077E-2325-A6DE-3D2D5231244B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1419530" y="3152001"/>
                    <a:ext cx="4327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63583111-077E-2325-A6DE-3D2D523124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1419530" y="3152001"/>
                    <a:ext cx="43277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452B02-D962-94A5-1424-E76206AB059D}"/>
                  </a:ext>
                </a:extLst>
              </p:cNvPr>
              <p:cNvSpPr txBox="1"/>
              <p:nvPr/>
            </p:nvSpPr>
            <p:spPr>
              <a:xfrm>
                <a:off x="9719863" y="2685293"/>
                <a:ext cx="1570534" cy="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Episode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Arrow: Right 9">
                  <a:extLst>
                    <a:ext uri="{FF2B5EF4-FFF2-40B4-BE49-F238E27FC236}">
                      <a16:creationId xmlns:a16="http://schemas.microsoft.com/office/drawing/2014/main" id="{8A699FD2-C753-722C-19C4-5AACDD9E28F9}"/>
                    </a:ext>
                  </a:extLst>
                </p:cNvPr>
                <p:cNvSpPr/>
                <p:nvPr/>
              </p:nvSpPr>
              <p:spPr>
                <a:xfrm flipH="1">
                  <a:off x="8837415" y="2832017"/>
                  <a:ext cx="2873866" cy="706188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Calculate the return following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1200" dirty="0"/>
                    <a:t> </a:t>
                  </a:r>
                  <a:br>
                    <a:rPr lang="en-US" sz="1200" dirty="0"/>
                  </a:br>
                  <a:r>
                    <a:rPr lang="en-US" sz="1200" dirty="0"/>
                    <a:t>for all states in the episode</a:t>
                  </a:r>
                </a:p>
              </p:txBody>
            </p:sp>
          </mc:Choice>
          <mc:Fallback xmlns="">
            <p:sp>
              <p:nvSpPr>
                <p:cNvPr id="10" name="Arrow: Right 9">
                  <a:extLst>
                    <a:ext uri="{FF2B5EF4-FFF2-40B4-BE49-F238E27FC236}">
                      <a16:creationId xmlns:a16="http://schemas.microsoft.com/office/drawing/2014/main" id="{8A699FD2-C753-722C-19C4-5AACDD9E28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837415" y="2832017"/>
                  <a:ext cx="2873866" cy="706188"/>
                </a:xfrm>
                <a:prstGeom prst="rightArrow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0271B4BA-988D-9708-7511-B6936ED95186}"/>
              </a:ext>
            </a:extLst>
          </p:cNvPr>
          <p:cNvSpPr/>
          <p:nvPr/>
        </p:nvSpPr>
        <p:spPr>
          <a:xfrm>
            <a:off x="5519550" y="5810884"/>
            <a:ext cx="1995181" cy="195743"/>
          </a:xfrm>
          <a:prstGeom prst="wedgeRoundRectCallout">
            <a:avLst>
              <a:gd name="adj1" fmla="val -87182"/>
              <a:gd name="adj2" fmla="val -16394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Uses only the first visit.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1E56AD5-2877-5EE2-9F72-64538D60CCC0}"/>
              </a:ext>
            </a:extLst>
          </p:cNvPr>
          <p:cNvSpPr/>
          <p:nvPr/>
        </p:nvSpPr>
        <p:spPr>
          <a:xfrm>
            <a:off x="5098409" y="4146491"/>
            <a:ext cx="2569060" cy="308649"/>
          </a:xfrm>
          <a:prstGeom prst="wedgeRoundRectCallout">
            <a:avLst>
              <a:gd name="adj1" fmla="val -50798"/>
              <a:gd name="adj2" fmla="val 10350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We observe a sequence of rewards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B6082C4-7D27-71D9-3992-406A664288E7}"/>
              </a:ext>
            </a:extLst>
          </p:cNvPr>
          <p:cNvSpPr/>
          <p:nvPr/>
        </p:nvSpPr>
        <p:spPr>
          <a:xfrm>
            <a:off x="5403557" y="6215333"/>
            <a:ext cx="4818965" cy="421024"/>
          </a:xfrm>
          <a:prstGeom prst="wedgeRoundRectCallout">
            <a:avLst>
              <a:gd name="adj1" fmla="val -68252"/>
              <a:gd name="adj2" fmla="val -9487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This sample average approximates the expected return. </a:t>
            </a:r>
          </a:p>
          <a:p>
            <a:pPr algn="ctr"/>
            <a:r>
              <a:rPr lang="en-US" sz="1100" b="1" dirty="0"/>
              <a:t>Note</a:t>
            </a:r>
            <a:r>
              <a:rPr lang="en-US" sz="1100" dirty="0"/>
              <a:t>: This can be implemented with incremental updating of the averages!</a:t>
            </a:r>
          </a:p>
        </p:txBody>
      </p:sp>
    </p:spTree>
    <p:extLst>
      <p:ext uri="{BB962C8B-B14F-4D97-AF65-F5344CB8AC3E}">
        <p14:creationId xmlns:p14="http://schemas.microsoft.com/office/powerpoint/2010/main" val="30004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9E24D1-8C10-D360-A975-395DD150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Control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5D3AF-E874-2E5E-C9AF-8FCA74423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 good policy while using it to sample the data.</a:t>
            </a:r>
          </a:p>
        </p:txBody>
      </p:sp>
    </p:spTree>
    <p:extLst>
      <p:ext uri="{BB962C8B-B14F-4D97-AF65-F5344CB8AC3E}">
        <p14:creationId xmlns:p14="http://schemas.microsoft.com/office/powerpoint/2010/main" val="212842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9699-7616-F15A-0A6C-D07DB4DC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MC Control as Generalized Policy Iteration (GPI)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3A23392-2FBB-B567-0DB9-4AC01AA43A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397330"/>
                <a:ext cx="8015108" cy="477963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Approx.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using ideas from GPI with a Q-function estimated using MC prediction.</a:t>
                </a:r>
              </a:p>
              <a:p>
                <a:endParaRPr lang="en-US" dirty="0"/>
              </a:p>
              <a:p>
                <a:r>
                  <a:rPr lang="en-US" dirty="0"/>
                  <a:t>MC policy iteration: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groupChr>
                      <m:r>
                        <a:rPr lang="en-US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Process: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Start with an arbitrary policy.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1" dirty="0"/>
                  <a:t>Evaluation</a:t>
                </a:r>
                <a:r>
                  <a:rPr lang="en-US" dirty="0"/>
                  <a:t>: Update MC estimate by sampling some episodes using the current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1" dirty="0"/>
                  <a:t>Improvement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greedy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:br>
                  <a:rPr lang="en-US" dirty="0"/>
                </a:b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b="0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Repeat evaluation and improvement till the policy does not change (= optimal policy is reached).</a:t>
                </a:r>
                <a:endParaRPr lang="en-US" b="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3A23392-2FBB-B567-0DB9-4AC01AA43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397330"/>
                <a:ext cx="8015108" cy="4779633"/>
              </a:xfrm>
              <a:blipFill>
                <a:blip r:embed="rId2"/>
                <a:stretch>
                  <a:fillRect l="-1065" t="-2806" b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8A7C185-8BEF-1CF9-4AA9-A138AA4C6A8E}"/>
              </a:ext>
            </a:extLst>
          </p:cNvPr>
          <p:cNvGrpSpPr/>
          <p:nvPr/>
        </p:nvGrpSpPr>
        <p:grpSpPr>
          <a:xfrm>
            <a:off x="8778373" y="1597639"/>
            <a:ext cx="3001301" cy="2828670"/>
            <a:chOff x="8928790" y="218543"/>
            <a:chExt cx="3001301" cy="2828670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F3DB8754-B65E-E3AC-7CAD-78AE15FCE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0601" y="218543"/>
              <a:ext cx="2936007" cy="282867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A83EAAE-FF82-7D38-5799-9A05D9B7919F}"/>
                </a:ext>
              </a:extLst>
            </p:cNvPr>
            <p:cNvSpPr txBox="1"/>
            <p:nvPr/>
          </p:nvSpPr>
          <p:spPr>
            <a:xfrm>
              <a:off x="10107262" y="1397330"/>
              <a:ext cx="558412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GPI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0B7AC75-3F86-B31F-1C0A-54A88A97EE28}"/>
                </a:ext>
              </a:extLst>
            </p:cNvPr>
            <p:cNvSpPr/>
            <p:nvPr/>
          </p:nvSpPr>
          <p:spPr>
            <a:xfrm>
              <a:off x="8928790" y="218543"/>
              <a:ext cx="3001301" cy="2727081"/>
            </a:xfrm>
            <a:prstGeom prst="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7E0845A-1386-416F-E3F0-5D01868F4839}"/>
              </a:ext>
            </a:extLst>
          </p:cNvPr>
          <p:cNvSpPr txBox="1"/>
          <p:nvPr/>
        </p:nvSpPr>
        <p:spPr>
          <a:xfrm>
            <a:off x="9215155" y="1262762"/>
            <a:ext cx="219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MC Prediction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E2971C-E301-9EA9-FB5C-DB042085DC29}"/>
              </a:ext>
            </a:extLst>
          </p:cNvPr>
          <p:cNvCxnSpPr/>
          <p:nvPr/>
        </p:nvCxnSpPr>
        <p:spPr>
          <a:xfrm>
            <a:off x="9531752" y="1736203"/>
            <a:ext cx="1423686" cy="11574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46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AB7F5-DC53-0B92-5EC4-6EE0D3EC5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7CEA-5458-FD9C-AEE9-7C8998BD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Prediction to Estimate Q-Values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C16CC-EFEF-3BC0-5891-9B82A93F4F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0440" y="1380579"/>
                <a:ext cx="7758936" cy="477963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0" dirty="0"/>
                  <a:t>MC prediction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].</m:t>
                    </m:r>
                  </m:oMath>
                </a14:m>
                <a:br>
                  <a:rPr lang="en-US" b="0" dirty="0"/>
                </a:br>
                <a:endParaRPr lang="en-US" b="0" dirty="0"/>
              </a:p>
              <a:p>
                <a:r>
                  <a:rPr lang="en-US" dirty="0"/>
                  <a:t>Same as</a:t>
                </a:r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just record and average returns for action-state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following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1" dirty="0"/>
                  <a:t>Convergence</a:t>
                </a:r>
                <a:r>
                  <a:rPr lang="en-US" dirty="0"/>
                  <a:t>: Unbiased samples lead to convergence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/>
                  <a:t>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episodes.</a:t>
                </a:r>
              </a:p>
              <a:p>
                <a:endParaRPr lang="en-US" b="1" dirty="0"/>
              </a:p>
              <a:p>
                <a:r>
                  <a:rPr lang="en-US" b="1" dirty="0"/>
                  <a:t>Exploration issue</a:t>
                </a:r>
                <a:r>
                  <a:rPr lang="en-US" dirty="0"/>
                  <a:t>: Many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-pairs that are important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may never be visited when following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 To get Q-Value estimates, we need to keep exploring!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Options to guarantee that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-pairs are sampled 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b="1" dirty="0"/>
                  <a:t>Exploring starts</a:t>
                </a:r>
                <a:r>
                  <a:rPr lang="en-US" dirty="0"/>
                  <a:t>: choose the starting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for each episode randomly.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Only consider </a:t>
                </a:r>
                <a:r>
                  <a:rPr lang="en-US" b="1" dirty="0"/>
                  <a:t>soft policies </a:t>
                </a:r>
                <a:r>
                  <a:rPr lang="en-US" dirty="0"/>
                  <a:t>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-greedy. </a:t>
                </a:r>
                <a:br>
                  <a:rPr lang="en-US" dirty="0"/>
                </a:br>
                <a:r>
                  <a:rPr lang="en-US" dirty="0"/>
                  <a:t>Remember: Soft policies have non-zero probabilities for all actions so they will explore.</a:t>
                </a:r>
              </a:p>
              <a:p>
                <a:pPr marL="1371600" lvl="2" indent="-457200">
                  <a:buFont typeface="+mj-lt"/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C16CC-EFEF-3BC0-5891-9B82A93F4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0440" y="1380579"/>
                <a:ext cx="7758936" cy="4779633"/>
              </a:xfrm>
              <a:blipFill>
                <a:blip r:embed="rId2"/>
                <a:stretch>
                  <a:fillRect l="-707" t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A8E25886-C1A1-896D-CA44-7596F261C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61" b="11508"/>
          <a:stretch>
            <a:fillRect/>
          </a:stretch>
        </p:blipFill>
        <p:spPr bwMode="auto">
          <a:xfrm>
            <a:off x="8769606" y="1380579"/>
            <a:ext cx="2766306" cy="20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9E04EF-715D-76FC-468F-23217F2D5AA4}"/>
              </a:ext>
            </a:extLst>
          </p:cNvPr>
          <p:cNvSpPr txBox="1"/>
          <p:nvPr/>
        </p:nvSpPr>
        <p:spPr>
          <a:xfrm>
            <a:off x="9581367" y="3890349"/>
            <a:ext cx="164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Q-Table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8EFA979-BF04-489A-BB6E-9C8BA43B7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0271369"/>
                  </p:ext>
                </p:extLst>
              </p:nvPr>
            </p:nvGraphicFramePr>
            <p:xfrm>
              <a:off x="9084039" y="4259681"/>
              <a:ext cx="2662384" cy="16459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17161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839449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305774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20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 dirty="0" err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200" dirty="0" err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200" dirty="0" err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20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Sample average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right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Sample average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down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Sample average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Sample average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96171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77227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8EFA979-BF04-489A-BB6E-9C8BA43B7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0271369"/>
                  </p:ext>
                </p:extLst>
              </p:nvPr>
            </p:nvGraphicFramePr>
            <p:xfrm>
              <a:off x="9084039" y="4259681"/>
              <a:ext cx="2662384" cy="16459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17161">
                      <a:extLst>
                        <a:ext uri="{9D8B030D-6E8A-4147-A177-3AD203B41FA5}">
                          <a16:colId xmlns:a16="http://schemas.microsoft.com/office/drawing/2014/main" val="3711460689"/>
                        </a:ext>
                      </a:extLst>
                    </a:gridCol>
                    <a:gridCol w="839449">
                      <a:extLst>
                        <a:ext uri="{9D8B030D-6E8A-4147-A177-3AD203B41FA5}">
                          <a16:colId xmlns:a16="http://schemas.microsoft.com/office/drawing/2014/main" val="2988890879"/>
                        </a:ext>
                      </a:extLst>
                    </a:gridCol>
                    <a:gridCol w="1305774">
                      <a:extLst>
                        <a:ext uri="{9D8B030D-6E8A-4147-A177-3AD203B41FA5}">
                          <a16:colId xmlns:a16="http://schemas.microsoft.com/office/drawing/2014/main" val="20801077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6" t="-2222" r="-420000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319" t="-2222" r="-158696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4673" t="-2222" r="-2336" b="-5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886982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up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Sample average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480549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right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Sample average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503541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down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Sample average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0244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(1,1)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Sample average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96171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77227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Arrow: Down 6">
            <a:extLst>
              <a:ext uri="{FF2B5EF4-FFF2-40B4-BE49-F238E27FC236}">
                <a16:creationId xmlns:a16="http://schemas.microsoft.com/office/drawing/2014/main" id="{76FE0BB7-8A76-6D81-7A8F-A58771468094}"/>
              </a:ext>
            </a:extLst>
          </p:cNvPr>
          <p:cNvSpPr/>
          <p:nvPr/>
        </p:nvSpPr>
        <p:spPr>
          <a:xfrm>
            <a:off x="10223292" y="3282846"/>
            <a:ext cx="397239" cy="607503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37A3C7-9787-B245-847A-66EE87C285C2}"/>
              </a:ext>
            </a:extLst>
          </p:cNvPr>
          <p:cNvGrpSpPr/>
          <p:nvPr/>
        </p:nvGrpSpPr>
        <p:grpSpPr>
          <a:xfrm>
            <a:off x="9077115" y="2532250"/>
            <a:ext cx="776829" cy="814355"/>
            <a:chOff x="9077115" y="2532250"/>
            <a:chExt cx="776829" cy="814355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5C12E522-80E2-4861-90FA-1A5EEE6F6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01544" y="2887095"/>
              <a:ext cx="152400" cy="116523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73688F91-46E8-7014-D581-4E77B99DA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9455985" y="3212143"/>
              <a:ext cx="152400" cy="116523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2361CF96-06F0-E613-3058-6524CF1E2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>
              <a:off x="9455985" y="2550188"/>
              <a:ext cx="152400" cy="116523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D02ADD85-B7FA-289A-4408-E2DEDA84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9077115" y="2877493"/>
              <a:ext cx="152400" cy="116523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68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12953</TotalTime>
  <Words>2897</Words>
  <Application>Microsoft Office PowerPoint</Application>
  <PresentationFormat>Widescreen</PresentationFormat>
  <Paragraphs>322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Cambria Math</vt:lpstr>
      <vt:lpstr>Office Theme</vt:lpstr>
      <vt:lpstr>Reinforcement Learning  Monte Carlo Methods Sutton/Barto* Chapter 5</vt:lpstr>
      <vt:lpstr>Topics of this Course</vt:lpstr>
      <vt:lpstr>Summary of Notation</vt:lpstr>
      <vt:lpstr>Introduction</vt:lpstr>
      <vt:lpstr>Monte Carlo Prediction</vt:lpstr>
      <vt:lpstr>MC Prediction: Estimate v_π for a given π</vt:lpstr>
      <vt:lpstr>Monte Carlo Control</vt:lpstr>
      <vt:lpstr>MC Control as Generalized Policy Iteration (GPI)</vt:lpstr>
      <vt:lpstr>MC Prediction to Estimate Q-Values</vt:lpstr>
      <vt:lpstr>Remember: Policy Improvement Theorem</vt:lpstr>
      <vt:lpstr>Alg. MC Control with Exploring Starts</vt:lpstr>
      <vt:lpstr>Code…</vt:lpstr>
      <vt:lpstr>MC Control without Exploring Starts</vt:lpstr>
      <vt:lpstr>On-Policy Monte Carlo Control</vt:lpstr>
      <vt:lpstr>On-Policy vs. Off-Policy Control</vt:lpstr>
      <vt:lpstr>Types of Soft Policies for Exploration</vt:lpstr>
      <vt:lpstr>Alg. On-Policy MC Control with ϵ-soft Policies</vt:lpstr>
      <vt:lpstr>GLIE: Greedy in the Limit with Infinite Exploration</vt:lpstr>
      <vt:lpstr>Off-Policy Prediction</vt:lpstr>
      <vt:lpstr>Off-Policy Prediction</vt:lpstr>
      <vt:lpstr>Importance Sampling</vt:lpstr>
      <vt:lpstr>Ordinary vs. Weighted Importance Sampling</vt:lpstr>
      <vt:lpstr>Alg. Off-Policy Prediction</vt:lpstr>
      <vt:lpstr>Off-Policy Control</vt:lpstr>
      <vt:lpstr>Off-Policy MC Control</vt:lpstr>
      <vt:lpstr>Alg. Off-Policy MC Control</vt:lpstr>
      <vt:lpstr>What you Should Know</vt:lpstr>
    </vt:vector>
  </TitlesOfParts>
  <Company>Southern Methodist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Hahsler, Michael</dc:creator>
  <cp:lastModifiedBy>Hahsler, Michael</cp:lastModifiedBy>
  <cp:revision>162</cp:revision>
  <dcterms:created xsi:type="dcterms:W3CDTF">2025-09-08T14:44:49Z</dcterms:created>
  <dcterms:modified xsi:type="dcterms:W3CDTF">2026-02-13T22:05:04Z</dcterms:modified>
</cp:coreProperties>
</file>