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3" r:id="rId3"/>
    <p:sldId id="478" r:id="rId4"/>
    <p:sldId id="480" r:id="rId5"/>
    <p:sldId id="382" r:id="rId6"/>
    <p:sldId id="389" r:id="rId7"/>
    <p:sldId id="383" r:id="rId8"/>
    <p:sldId id="385" r:id="rId9"/>
    <p:sldId id="481" r:id="rId10"/>
    <p:sldId id="386" r:id="rId11"/>
    <p:sldId id="388" r:id="rId12"/>
    <p:sldId id="387" r:id="rId13"/>
    <p:sldId id="390" r:id="rId14"/>
    <p:sldId id="391" r:id="rId15"/>
    <p:sldId id="402" r:id="rId16"/>
    <p:sldId id="393" r:id="rId17"/>
    <p:sldId id="398" r:id="rId18"/>
    <p:sldId id="403" r:id="rId19"/>
    <p:sldId id="404" r:id="rId20"/>
    <p:sldId id="397" r:id="rId21"/>
    <p:sldId id="399" r:id="rId22"/>
    <p:sldId id="394" r:id="rId23"/>
    <p:sldId id="396" r:id="rId24"/>
    <p:sldId id="479" r:id="rId25"/>
    <p:sldId id="401" r:id="rId26"/>
    <p:sldId id="4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  <p14:sldId id="313"/>
            <p14:sldId id="478"/>
          </p14:sldIdLst>
        </p14:section>
        <p14:section name="Idea of Remporal-Difference Learning" id="{2380860D-C062-4E40-AEF2-F4A84DAD8EB2}">
          <p14:sldIdLst>
            <p14:sldId id="480"/>
            <p14:sldId id="382"/>
          </p14:sldIdLst>
        </p14:section>
        <p14:section name="TD Prediction" id="{FC09D1C7-90E9-41E3-9CF2-35E22DB79F82}">
          <p14:sldIdLst>
            <p14:sldId id="389"/>
            <p14:sldId id="383"/>
            <p14:sldId id="385"/>
            <p14:sldId id="481"/>
            <p14:sldId id="386"/>
          </p14:sldIdLst>
        </p14:section>
        <p14:section name="Sarsa" id="{300C02C9-58B9-4585-96C5-09BF8186CE39}">
          <p14:sldIdLst>
            <p14:sldId id="388"/>
            <p14:sldId id="387"/>
            <p14:sldId id="390"/>
          </p14:sldIdLst>
        </p14:section>
        <p14:section name="Q-Learning" id="{5A2B1A79-C816-4072-B829-A54ABC79EFF1}">
          <p14:sldIdLst>
            <p14:sldId id="391"/>
            <p14:sldId id="402"/>
            <p14:sldId id="393"/>
            <p14:sldId id="398"/>
            <p14:sldId id="403"/>
          </p14:sldIdLst>
        </p14:section>
        <p14:section name="Expected Sarsa" id="{03149C1B-E436-447C-99EC-27E8ED55C2E6}">
          <p14:sldIdLst>
            <p14:sldId id="404"/>
            <p14:sldId id="397"/>
          </p14:sldIdLst>
        </p14:section>
        <p14:section name="Comparison" id="{5A04113A-4EC4-49A6-BA68-723CC02C8736}">
          <p14:sldIdLst>
            <p14:sldId id="399"/>
            <p14:sldId id="394"/>
            <p14:sldId id="396"/>
            <p14:sldId id="479"/>
            <p14:sldId id="401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2B22A-BE2A-43CB-B312-FF3A0A14567B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5DAAA-78E2-4201-AA65-174BB5039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5DAAA-78E2-4201-AA65-174BB5039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0.png"/><Relationship Id="rId26" Type="http://schemas.openxmlformats.org/officeDocument/2006/relationships/image" Target="../media/image350.png"/><Relationship Id="rId13" Type="http://schemas.openxmlformats.org/officeDocument/2006/relationships/image" Target="../media/image291.png"/><Relationship Id="rId3" Type="http://schemas.openxmlformats.org/officeDocument/2006/relationships/image" Target="../media/image35.png"/><Relationship Id="rId21" Type="http://schemas.openxmlformats.org/officeDocument/2006/relationships/image" Target="../media/image37.png"/><Relationship Id="rId17" Type="http://schemas.openxmlformats.org/officeDocument/2006/relationships/image" Target="../media/image310.png"/><Relationship Id="rId25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39.png"/><Relationship Id="rId23" Type="http://schemas.openxmlformats.org/officeDocument/2006/relationships/image" Target="../media/image370.png"/><Relationship Id="rId28" Type="http://schemas.openxmlformats.org/officeDocument/2006/relationships/image" Target="../media/image42.png"/><Relationship Id="rId19" Type="http://schemas.openxmlformats.org/officeDocument/2006/relationships/image" Target="../media/image330.png"/><Relationship Id="rId22" Type="http://schemas.openxmlformats.org/officeDocument/2006/relationships/image" Target="../media/image38.png"/><Relationship Id="rId14" Type="http://schemas.openxmlformats.org/officeDocument/2006/relationships/image" Target="../media/image360.png"/><Relationship Id="rId27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463968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Reinforcement Learning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Temporal-Difference Learning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Sutton/Barto*</a:t>
            </a:r>
            <a:r>
              <a:rPr lang="en-US" sz="2700" dirty="0">
                <a:solidFill>
                  <a:schemeClr val="bg1"/>
                </a:solidFill>
              </a:rPr>
              <a:t> Chapter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169519" cy="1443894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With figures from Sutton/Barto*</a:t>
            </a:r>
          </a:p>
          <a:p>
            <a:pPr algn="l"/>
            <a:endParaRPr lang="en-US" sz="13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*Sutton and Barto, Reinforcement Learning: An Introduction, 2</a:t>
            </a:r>
            <a:r>
              <a:rPr lang="en-US" sz="1300" baseline="30000" dirty="0">
                <a:solidFill>
                  <a:schemeClr val="bg1"/>
                </a:solidFill>
              </a:rPr>
              <a:t>nd</a:t>
            </a:r>
            <a:r>
              <a:rPr lang="en-US" sz="1300" dirty="0">
                <a:solidFill>
                  <a:schemeClr val="bg1"/>
                </a:solidFill>
              </a:rPr>
              <a:t> edition, MIT Press, Cambridge, MA, 2018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28C7D-14A3-CFEB-3DEC-2E012728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41" y="198362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1095-5FFA-CC66-454C-D10676BA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TD Prediction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51C54-F857-A543-AF9A-0826AE484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6979170" cy="477963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Online updates </a:t>
                </a:r>
                <a:r>
                  <a:rPr lang="en-US" dirty="0"/>
                  <a:t>at each step. Bootstraps using 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value of the next state. The estimate is biased.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Model-free:</a:t>
                </a:r>
                <a:r>
                  <a:rPr lang="en-US" dirty="0"/>
                  <a:t> Only needs samples.</a:t>
                </a:r>
                <a:br>
                  <a:rPr lang="en-US" dirty="0"/>
                </a:br>
                <a:r>
                  <a:rPr lang="en-US" dirty="0"/>
                  <a:t>DP needs the transition probabilities!</a:t>
                </a:r>
              </a:p>
              <a:p>
                <a:endParaRPr lang="en-US" b="1" dirty="0"/>
              </a:p>
              <a:p>
                <a:r>
                  <a:rPr lang="en-US" b="1" dirty="0"/>
                  <a:t>Convergence</a:t>
                </a:r>
                <a:r>
                  <a:rPr lang="en-US" dirty="0"/>
                  <a:t>: Converges typically faster than MC prediction.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651C54-F857-A543-AF9A-0826AE484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6979170" cy="4779633"/>
              </a:xfrm>
              <a:blipFill>
                <a:blip r:embed="rId2"/>
                <a:stretch>
                  <a:fillRect l="-1573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982524D-1B81-6E5C-18C1-DBB7E0D8A0A5}"/>
              </a:ext>
            </a:extLst>
          </p:cNvPr>
          <p:cNvSpPr txBox="1"/>
          <p:nvPr/>
        </p:nvSpPr>
        <p:spPr>
          <a:xfrm>
            <a:off x="8259580" y="1614685"/>
            <a:ext cx="30942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TD plans and MC has to wait for the end of the episode but is unbiased.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89EF6-8763-7A9F-2E35-A0EF475053D8}"/>
              </a:ext>
            </a:extLst>
          </p:cNvPr>
          <p:cNvSpPr txBox="1"/>
          <p:nvPr/>
        </p:nvSpPr>
        <p:spPr>
          <a:xfrm>
            <a:off x="8259580" y="3140815"/>
            <a:ext cx="30942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Same for MC, but TD needs the model.</a:t>
            </a:r>
          </a:p>
        </p:txBody>
      </p:sp>
    </p:spTree>
    <p:extLst>
      <p:ext uri="{BB962C8B-B14F-4D97-AF65-F5344CB8AC3E}">
        <p14:creationId xmlns:p14="http://schemas.microsoft.com/office/powerpoint/2010/main" val="13882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CD6C69-A73D-CF25-463F-EC940FC0F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TD Control: </a:t>
            </a:r>
            <a:br>
              <a:rPr lang="en-US" dirty="0"/>
            </a:br>
            <a:r>
              <a:rPr lang="en-US" dirty="0"/>
              <a:t>Sarsa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B5B47-1AC0-4A21-D15D-1F7142A40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a good policy online while you follow the policy.</a:t>
            </a:r>
          </a:p>
        </p:txBody>
      </p:sp>
    </p:spTree>
    <p:extLst>
      <p:ext uri="{BB962C8B-B14F-4D97-AF65-F5344CB8AC3E}">
        <p14:creationId xmlns:p14="http://schemas.microsoft.com/office/powerpoint/2010/main" val="189618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7A85-AD27-D78C-6EE7-8EFC9C60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76A2D-11FD-3349-6432-A6DAAA3C05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8628089" cy="477963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Idea</a:t>
                </a:r>
                <a:r>
                  <a:rPr lang="en-US" dirty="0"/>
                  <a:t>: Use </a:t>
                </a:r>
                <a:r>
                  <a:rPr lang="en-US" b="1" dirty="0"/>
                  <a:t>GPI</a:t>
                </a:r>
                <a:r>
                  <a:rPr lang="en-US" dirty="0"/>
                  <a:t> with TD prediction for policy evaluation. Exploration is guaranteed by learning a </a:t>
                </a:r>
                <a:r>
                  <a:rPr lang="en-US" b="1" dirty="0"/>
                  <a:t>soft policy.</a:t>
                </a:r>
              </a:p>
              <a:p>
                <a:endParaRPr lang="en-US" b="1" dirty="0"/>
              </a:p>
              <a:p>
                <a:r>
                  <a:rPr lang="en-US" b="1" dirty="0"/>
                  <a:t>TD Evaluation</a:t>
                </a:r>
                <a:r>
                  <a:rPr lang="en-US" dirty="0"/>
                  <a:t>: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-table with updates: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groupChr>
                      <m:groupChrPr>
                        <m:chr m:val="←"/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for a terminal state is defined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Improvement</a:t>
                </a:r>
                <a:r>
                  <a:rPr lang="en-US" dirty="0"/>
                  <a:t>: Lean a soft (exploring) policy based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Properties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b="1" dirty="0"/>
                  <a:t>On-policy</a:t>
                </a:r>
                <a:r>
                  <a:rPr lang="en-US" dirty="0"/>
                  <a:t> means that it learns a soft policy and not the optimal deterministic policy!</a:t>
                </a:r>
              </a:p>
              <a:p>
                <a:pPr lvl="1"/>
                <a:r>
                  <a:rPr lang="en-US" dirty="0"/>
                  <a:t>Update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leads to the name </a:t>
                </a:r>
                <a:r>
                  <a:rPr lang="en-US" b="1" dirty="0"/>
                  <a:t>Sars</a:t>
                </a:r>
                <a:r>
                  <a:rPr lang="en-US" b="1" dirty="0">
                    <a:solidFill>
                      <a:schemeClr val="accent2"/>
                    </a:solidFill>
                  </a:rPr>
                  <a:t>a</a:t>
                </a:r>
                <a:r>
                  <a:rPr lang="en-US" b="1" dirty="0"/>
                  <a:t> </a:t>
                </a:r>
                <a:r>
                  <a:rPr lang="en-US" dirty="0"/>
                  <a:t>and requires us to know 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will be.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E76A2D-11FD-3349-6432-A6DAAA3C0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8628089" cy="4779633"/>
              </a:xfrm>
              <a:blipFill>
                <a:blip r:embed="rId2"/>
                <a:stretch>
                  <a:fillRect l="-989" t="-2806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3E3716E-AE83-7DB8-4ED0-8762F896EB02}"/>
              </a:ext>
            </a:extLst>
          </p:cNvPr>
          <p:cNvGrpSpPr/>
          <p:nvPr/>
        </p:nvGrpSpPr>
        <p:grpSpPr>
          <a:xfrm>
            <a:off x="9576769" y="162195"/>
            <a:ext cx="2310430" cy="2154506"/>
            <a:chOff x="9576769" y="162195"/>
            <a:chExt cx="2310430" cy="21545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4ACF09-360E-2E24-9C97-07D69E85A4F4}"/>
                </a:ext>
              </a:extLst>
            </p:cNvPr>
            <p:cNvGrpSpPr/>
            <p:nvPr/>
          </p:nvGrpSpPr>
          <p:grpSpPr>
            <a:xfrm>
              <a:off x="9576769" y="204828"/>
              <a:ext cx="2310430" cy="2111873"/>
              <a:chOff x="8990601" y="218543"/>
              <a:chExt cx="3001301" cy="2828670"/>
            </a:xfrm>
          </p:grpSpPr>
          <p:pic>
            <p:nvPicPr>
              <p:cNvPr id="5" name="Content Placeholder 4">
                <a:extLst>
                  <a:ext uri="{FF2B5EF4-FFF2-40B4-BE49-F238E27FC236}">
                    <a16:creationId xmlns:a16="http://schemas.microsoft.com/office/drawing/2014/main" id="{14459B7C-6F39-0B15-A90A-5AC1F819B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0601" y="218543"/>
                <a:ext cx="2936007" cy="282867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5FDFB7-32DA-E7BC-97BA-735B16C98EB2}"/>
                  </a:ext>
                </a:extLst>
              </p:cNvPr>
              <p:cNvSpPr txBox="1"/>
              <p:nvPr/>
            </p:nvSpPr>
            <p:spPr>
              <a:xfrm>
                <a:off x="10107262" y="1309193"/>
                <a:ext cx="687748" cy="45346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GPI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C9C71F-1C03-4588-F4B8-107859426DCC}"/>
                  </a:ext>
                </a:extLst>
              </p:cNvPr>
              <p:cNvSpPr/>
              <p:nvPr/>
            </p:nvSpPr>
            <p:spPr>
              <a:xfrm>
                <a:off x="8990601" y="218543"/>
                <a:ext cx="3001301" cy="2727081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728C36-F1AD-136E-4EFA-48BBFE00FDC6}"/>
                </a:ext>
              </a:extLst>
            </p:cNvPr>
            <p:cNvSpPr/>
            <p:nvPr/>
          </p:nvSpPr>
          <p:spPr>
            <a:xfrm>
              <a:off x="10088381" y="242303"/>
              <a:ext cx="1304144" cy="18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A226A4-3DFB-FDA8-464F-70254B5B01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96205" y="1556334"/>
              <a:ext cx="978962" cy="17199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C63F2E-A27F-1CB1-63AC-C1EF1A124D1E}"/>
                    </a:ext>
                  </a:extLst>
                </p:cNvPr>
                <p:cNvSpPr txBox="1"/>
                <p:nvPr/>
              </p:nvSpPr>
              <p:spPr>
                <a:xfrm>
                  <a:off x="9777369" y="1338544"/>
                  <a:ext cx="173356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⇝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soft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greedy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AC63F2E-A27F-1CB1-63AC-C1EF1A124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7369" y="1338544"/>
                  <a:ext cx="1733565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C74A6F-1E51-0870-42BE-148CFD641243}"/>
                </a:ext>
              </a:extLst>
            </p:cNvPr>
            <p:cNvSpPr txBox="1"/>
            <p:nvPr/>
          </p:nvSpPr>
          <p:spPr>
            <a:xfrm>
              <a:off x="9893509" y="162195"/>
              <a:ext cx="1733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TD prediction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9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5D83-AF66-468C-2BD2-B60F40C3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Sarsa: On-Policy TD Control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18D103E-5321-14FF-CCC2-395C1CC0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8" y="1124198"/>
            <a:ext cx="7810209" cy="34977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476306-7294-055F-2284-AF672A56B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81" t="2315"/>
          <a:stretch>
            <a:fillRect/>
          </a:stretch>
        </p:blipFill>
        <p:spPr>
          <a:xfrm>
            <a:off x="2778100" y="2303693"/>
            <a:ext cx="8813024" cy="390925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0C5B7EE-01C9-2D78-163C-913D0732A91E}"/>
              </a:ext>
            </a:extLst>
          </p:cNvPr>
          <p:cNvSpPr/>
          <p:nvPr/>
        </p:nvSpPr>
        <p:spPr>
          <a:xfrm rot="16930409">
            <a:off x="2168618" y="2756389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3595906-8F94-26CC-2214-B8E6821BE78C}"/>
              </a:ext>
            </a:extLst>
          </p:cNvPr>
          <p:cNvSpPr/>
          <p:nvPr/>
        </p:nvSpPr>
        <p:spPr>
          <a:xfrm>
            <a:off x="8285441" y="1033063"/>
            <a:ext cx="1703157" cy="921380"/>
          </a:xfrm>
          <a:prstGeom prst="wedgeRoundRectCallout">
            <a:avLst>
              <a:gd name="adj1" fmla="val -48291"/>
              <a:gd name="adj2" fmla="val 958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learned and followed policy is expressed as a Q-function.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2895067-CBCB-93E1-7A6D-13DB95242BA9}"/>
              </a:ext>
            </a:extLst>
          </p:cNvPr>
          <p:cNvSpPr/>
          <p:nvPr/>
        </p:nvSpPr>
        <p:spPr>
          <a:xfrm>
            <a:off x="9520928" y="5182520"/>
            <a:ext cx="2261570" cy="736650"/>
          </a:xfrm>
          <a:prstGeom prst="wedgeRoundRectCallout">
            <a:avLst>
              <a:gd name="adj1" fmla="val -83676"/>
              <a:gd name="adj2" fmla="val -3235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Update the Q-function with the observed next action.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B14DAA65-91EF-32D6-A741-8E2A5EF879AB}"/>
                  </a:ext>
                </a:extLst>
              </p:cNvPr>
              <p:cNvSpPr/>
              <p:nvPr/>
            </p:nvSpPr>
            <p:spPr>
              <a:xfrm>
                <a:off x="9276040" y="3429000"/>
                <a:ext cx="2624538" cy="488610"/>
              </a:xfrm>
              <a:prstGeom prst="wedgeRoundRectCallout">
                <a:avLst>
                  <a:gd name="adj1" fmla="val -49726"/>
                  <a:gd name="adj2" fmla="val 74489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Follow and learn a soft policy. On-policy 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B14DAA65-91EF-32D6-A741-8E2A5EF87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040" y="3429000"/>
                <a:ext cx="2624538" cy="488610"/>
              </a:xfrm>
              <a:prstGeom prst="wedgeRoundRectCallout">
                <a:avLst>
                  <a:gd name="adj1" fmla="val -49726"/>
                  <a:gd name="adj2" fmla="val 74489"/>
                  <a:gd name="adj3" fmla="val 16667"/>
                </a:avLst>
              </a:prstGeom>
              <a:blipFill>
                <a:blip r:embed="rId4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62697C30-735F-3348-2F69-1CA968C79FD3}"/>
                  </a:ext>
                </a:extLst>
              </p:cNvPr>
              <p:cNvSpPr/>
              <p:nvPr/>
            </p:nvSpPr>
            <p:spPr>
              <a:xfrm>
                <a:off x="9803899" y="4348004"/>
                <a:ext cx="1198881" cy="273931"/>
              </a:xfrm>
              <a:prstGeom prst="wedgeRoundRectCallout">
                <a:avLst>
                  <a:gd name="adj1" fmla="val -107455"/>
                  <a:gd name="adj2" fmla="val 14386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We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62697C30-735F-3348-2F69-1CA968C79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899" y="4348004"/>
                <a:ext cx="1198881" cy="273931"/>
              </a:xfrm>
              <a:prstGeom prst="wedgeRoundRectCallout">
                <a:avLst>
                  <a:gd name="adj1" fmla="val -107455"/>
                  <a:gd name="adj2" fmla="val 143862"/>
                  <a:gd name="adj3" fmla="val 16667"/>
                </a:avLst>
              </a:prstGeom>
              <a:blipFill>
                <a:blip r:embed="rId5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98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7666C-E544-A8E2-3E86-3E49FE62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Off-policy TD Control: </a:t>
            </a:r>
            <a:br>
              <a:rPr lang="en-US" dirty="0"/>
            </a:br>
            <a:r>
              <a:rPr lang="en-US" dirty="0"/>
              <a:t>Q-Learning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AB6C6B-376F-4E19-AC6C-EECCB099A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a deterministic policy while following an exploring behavior policy.</a:t>
            </a:r>
          </a:p>
        </p:txBody>
      </p:sp>
    </p:spTree>
    <p:extLst>
      <p:ext uri="{BB962C8B-B14F-4D97-AF65-F5344CB8AC3E}">
        <p14:creationId xmlns:p14="http://schemas.microsoft.com/office/powerpoint/2010/main" val="304456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7FAA-94D1-C411-5F84-BD11DAFE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FCB7B-AD2F-2F02-9738-B745C6FBC5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An extremely influential method developed by Watkins (1989).</a:t>
                </a:r>
              </a:p>
              <a:p>
                <a:r>
                  <a:rPr lang="en-US" dirty="0"/>
                  <a:t>Update rule only uses Sars observed by following the behavior policy: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Off</m:t>
                    </m:r>
                    <m:r>
                      <m:rPr>
                        <m:nor/>
                      </m:rPr>
                      <a:rPr lang="en-US" b="1" dirty="0"/>
                      <m:t>−</m:t>
                    </m:r>
                    <m:r>
                      <m:rPr>
                        <m:nor/>
                      </m:rPr>
                      <a:rPr lang="en-US" b="1" dirty="0"/>
                      <m:t>policy</m:t>
                    </m:r>
                    <m:r>
                      <m:rPr>
                        <m:nor/>
                      </m:rPr>
                      <a:rPr lang="en-US" b="0" i="0" dirty="0" smtClean="0"/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directly approximates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independent of the behavior policy being followed because it ignores the next behavior action and updates with the next action for the greedy target policy instead.</a:t>
                </a:r>
              </a:p>
              <a:p>
                <a:r>
                  <a:rPr lang="en-US" b="1" dirty="0"/>
                  <a:t>Converges</a:t>
                </a:r>
                <a:r>
                  <a:rPr lang="en-US" dirty="0"/>
                  <a:t> to the optimal value function if: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State-action pairs are represented discretely (e.g., in a table).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/>
                  <a:t>All action are repeatedly sampled in all states (behavior policy keeps exploring).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FCB7B-AD2F-2F02-9738-B745C6FBC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EB9BEF0-AB2C-E41A-D1B7-4EEEAD69C231}"/>
              </a:ext>
            </a:extLst>
          </p:cNvPr>
          <p:cNvSpPr/>
          <p:nvPr/>
        </p:nvSpPr>
        <p:spPr>
          <a:xfrm>
            <a:off x="6337579" y="3354377"/>
            <a:ext cx="4541170" cy="432769"/>
          </a:xfrm>
          <a:prstGeom prst="wedgeRoundRectCallout">
            <a:avLst>
              <a:gd name="adj1" fmla="val -17872"/>
              <a:gd name="adj2" fmla="val -14787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next action has not yet been observed. Updates with the greedy/optimal action for the target policy!</a:t>
            </a:r>
          </a:p>
        </p:txBody>
      </p:sp>
    </p:spTree>
    <p:extLst>
      <p:ext uri="{BB962C8B-B14F-4D97-AF65-F5344CB8AC3E}">
        <p14:creationId xmlns:p14="http://schemas.microsoft.com/office/powerpoint/2010/main" val="9036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1268-36EB-E39E-FDF7-3CEE6374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Q-Learning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CE9FA26-BA72-1C07-AB30-BF0FA09517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1" t="2315"/>
          <a:stretch>
            <a:fillRect/>
          </a:stretch>
        </p:blipFill>
        <p:spPr>
          <a:xfrm>
            <a:off x="586439" y="1390498"/>
            <a:ext cx="8326425" cy="369340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B7A3C4-3DE2-A697-7764-609086D4B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735" t="1870"/>
          <a:stretch>
            <a:fillRect/>
          </a:stretch>
        </p:blipFill>
        <p:spPr>
          <a:xfrm>
            <a:off x="3233926" y="2661557"/>
            <a:ext cx="8445114" cy="3509203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0E9F303-0610-DA79-680F-09CEC3B03339}"/>
              </a:ext>
            </a:extLst>
          </p:cNvPr>
          <p:cNvSpPr/>
          <p:nvPr/>
        </p:nvSpPr>
        <p:spPr>
          <a:xfrm rot="16930409">
            <a:off x="2666640" y="2911510"/>
            <a:ext cx="868261" cy="767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20D628-0C2D-1B3D-85F4-BBFF28A8CE9F}"/>
              </a:ext>
            </a:extLst>
          </p:cNvPr>
          <p:cNvGrpSpPr/>
          <p:nvPr/>
        </p:nvGrpSpPr>
        <p:grpSpPr>
          <a:xfrm>
            <a:off x="1635871" y="3777583"/>
            <a:ext cx="1298121" cy="285750"/>
            <a:chOff x="1635871" y="3777583"/>
            <a:chExt cx="1298121" cy="2857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5A43C0-3EBD-08A8-4E00-AF9FE5A218CC}"/>
                </a:ext>
              </a:extLst>
            </p:cNvPr>
            <p:cNvCxnSpPr/>
            <p:nvPr/>
          </p:nvCxnSpPr>
          <p:spPr>
            <a:xfrm>
              <a:off x="1635871" y="3777583"/>
              <a:ext cx="1298121" cy="2857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2810518-C59E-4B01-556C-D62FA1F00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5871" y="3777583"/>
              <a:ext cx="1298121" cy="23600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C62624-3244-ED9B-CD61-A0C791B616E9}"/>
              </a:ext>
            </a:extLst>
          </p:cNvPr>
          <p:cNvCxnSpPr/>
          <p:nvPr/>
        </p:nvCxnSpPr>
        <p:spPr>
          <a:xfrm>
            <a:off x="7022034" y="5374718"/>
            <a:ext cx="13052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7E602A33-7788-B630-6EB2-2D579E74980F}"/>
                  </a:ext>
                </a:extLst>
              </p:cNvPr>
              <p:cNvSpPr/>
              <p:nvPr/>
            </p:nvSpPr>
            <p:spPr>
              <a:xfrm>
                <a:off x="6095999" y="5639963"/>
                <a:ext cx="5438932" cy="821605"/>
              </a:xfrm>
              <a:prstGeom prst="wedgeRoundRectCallout">
                <a:avLst>
                  <a:gd name="adj1" fmla="val -21345"/>
                  <a:gd name="adj2" fmla="val -7712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Does not use the actual behavior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for the update! Uses instead what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/>
                  <a:t> thinks would be the optimal next action.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/>
                  <a:t> and a deterministic target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/>
                  <a:t>!</a:t>
                </a:r>
              </a:p>
            </p:txBody>
          </p:sp>
        </mc:Choice>
        <mc:Fallback xmlns="">
          <p:sp>
            <p:nvSpPr>
              <p:cNvPr id="14" name="Speech Bubble: Rectangle with Corners Rounded 13">
                <a:extLst>
                  <a:ext uri="{FF2B5EF4-FFF2-40B4-BE49-F238E27FC236}">
                    <a16:creationId xmlns:a16="http://schemas.microsoft.com/office/drawing/2014/main" id="{7E602A33-7788-B630-6EB2-2D579E749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639963"/>
                <a:ext cx="5438932" cy="821605"/>
              </a:xfrm>
              <a:prstGeom prst="wedgeRoundRectCallout">
                <a:avLst>
                  <a:gd name="adj1" fmla="val -21345"/>
                  <a:gd name="adj2" fmla="val -77125"/>
                  <a:gd name="adj3" fmla="val 16667"/>
                </a:avLst>
              </a:prstGeom>
              <a:blipFill>
                <a:blip r:embed="rId4"/>
                <a:stretch>
                  <a:fillRect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B2F30FF-D3B9-E426-E674-2402ADDD54E3}"/>
              </a:ext>
            </a:extLst>
          </p:cNvPr>
          <p:cNvGrpSpPr/>
          <p:nvPr/>
        </p:nvGrpSpPr>
        <p:grpSpPr>
          <a:xfrm>
            <a:off x="2269363" y="4302597"/>
            <a:ext cx="664630" cy="285750"/>
            <a:chOff x="1635871" y="3777583"/>
            <a:chExt cx="1298121" cy="2857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DD8F5B-8EA2-E148-3B92-B869DE6F1A01}"/>
                </a:ext>
              </a:extLst>
            </p:cNvPr>
            <p:cNvCxnSpPr/>
            <p:nvPr/>
          </p:nvCxnSpPr>
          <p:spPr>
            <a:xfrm>
              <a:off x="1635871" y="3777583"/>
              <a:ext cx="1298121" cy="28575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EE99F0-86A8-29AC-DC20-F44F476EE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5871" y="3777583"/>
              <a:ext cx="1298121" cy="23600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40D809B-3ADB-75D0-F249-2ED243317119}"/>
              </a:ext>
            </a:extLst>
          </p:cNvPr>
          <p:cNvSpPr/>
          <p:nvPr/>
        </p:nvSpPr>
        <p:spPr>
          <a:xfrm>
            <a:off x="8476939" y="4063333"/>
            <a:ext cx="2526784" cy="277159"/>
          </a:xfrm>
          <a:prstGeom prst="wedgeRoundRectCallout">
            <a:avLst>
              <a:gd name="adj1" fmla="val -22496"/>
              <a:gd name="adj2" fmla="val 12530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Exploring behavior policy</a:t>
            </a:r>
          </a:p>
        </p:txBody>
      </p:sp>
    </p:spTree>
    <p:extLst>
      <p:ext uri="{BB962C8B-B14F-4D97-AF65-F5344CB8AC3E}">
        <p14:creationId xmlns:p14="http://schemas.microsoft.com/office/powerpoint/2010/main" val="8101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6363-9D21-FCAF-D518-75DBE389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Q-Learning’s Maximization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E4FF9-9BED-6723-C7F4-56C4276CC2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3965"/>
                <a:ext cx="10515600" cy="401228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Q-learning update: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next action is not observed, but the best action according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used in the update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This cycle creates a </a:t>
                </a:r>
                <a:r>
                  <a:rPr lang="en-US" b="1" dirty="0"/>
                  <a:t>maximization bias </a:t>
                </a:r>
                <a:r>
                  <a:rPr lang="en-US" dirty="0"/>
                  <a:t>that leads to overestimating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 values.</a:t>
                </a:r>
              </a:p>
              <a:p>
                <a:endParaRPr lang="en-US" dirty="0"/>
              </a:p>
              <a:p>
                <a:r>
                  <a:rPr lang="en-US" dirty="0"/>
                  <a:t>Solution: </a:t>
                </a:r>
              </a:p>
              <a:p>
                <a:pPr lvl="1"/>
                <a:r>
                  <a:rPr lang="en-US" b="1" dirty="0"/>
                  <a:t>Double learning </a:t>
                </a:r>
                <a:r>
                  <a:rPr lang="en-US" dirty="0"/>
                  <a:t>by learning two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-functions and using one for the action selection and the other one for the bootstrap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E4FF9-9BED-6723-C7F4-56C4276CC2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3965"/>
                <a:ext cx="10515600" cy="4012288"/>
              </a:xfrm>
              <a:blipFill>
                <a:blip r:embed="rId2"/>
                <a:stretch>
                  <a:fillRect l="-696" t="-3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70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A9B86-C713-6476-4BAC-706F7BE1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1961-CA51-2458-1636-A04654FF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Q-Learning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73CEC-B27D-5D7D-F62B-D4CB109A7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3966"/>
                <a:ext cx="10515600" cy="58593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Learns</a:t>
                </a:r>
                <a:r>
                  <a:rPr lang="en-US" b="1" dirty="0"/>
                  <a:t> </a:t>
                </a:r>
                <a:r>
                  <a:rPr lang="en-US" dirty="0"/>
                  <a:t>two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-functions. One is used for action selection and the other one for the bootstrap estimate.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73CEC-B27D-5D7D-F62B-D4CB109A7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3966"/>
                <a:ext cx="10515600" cy="585939"/>
              </a:xfrm>
              <a:blipFill>
                <a:blip r:embed="rId2"/>
                <a:stretch>
                  <a:fillRect l="-696" t="-20833" r="-232" b="-19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F54D989-C1C4-B92B-B40B-AAB5F3FF6A71}"/>
              </a:ext>
            </a:extLst>
          </p:cNvPr>
          <p:cNvGrpSpPr/>
          <p:nvPr/>
        </p:nvGrpSpPr>
        <p:grpSpPr>
          <a:xfrm>
            <a:off x="2253317" y="1759905"/>
            <a:ext cx="7811008" cy="4122625"/>
            <a:chOff x="2239357" y="2185695"/>
            <a:chExt cx="7811008" cy="4122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34FF89-75D8-9358-4C07-163A138A5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357" y="2185695"/>
              <a:ext cx="7811008" cy="4051918"/>
            </a:xfrm>
            <a:prstGeom prst="rect">
              <a:avLst/>
            </a:prstGeom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1EC9BCF-C1C5-6BB6-41FA-130AD6AA9D1A}"/>
                </a:ext>
              </a:extLst>
            </p:cNvPr>
            <p:cNvSpPr/>
            <p:nvPr/>
          </p:nvSpPr>
          <p:spPr>
            <a:xfrm>
              <a:off x="7308220" y="5947091"/>
              <a:ext cx="816677" cy="361229"/>
            </a:xfrm>
            <a:prstGeom prst="wedgeRoundRectCallout">
              <a:avLst>
                <a:gd name="adj1" fmla="val -15705"/>
                <a:gd name="adj2" fmla="val -13919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Action selection</a:t>
              </a: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593CB310-66AF-43E6-3435-FE7EEBE22E92}"/>
                </a:ext>
              </a:extLst>
            </p:cNvPr>
            <p:cNvSpPr/>
            <p:nvPr/>
          </p:nvSpPr>
          <p:spPr>
            <a:xfrm>
              <a:off x="5883106" y="5947091"/>
              <a:ext cx="887643" cy="361229"/>
            </a:xfrm>
            <a:prstGeom prst="wedgeRoundRectCallout">
              <a:avLst>
                <a:gd name="adj1" fmla="val -15705"/>
                <a:gd name="adj2" fmla="val -13919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Bootstrap estimate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26431E-CC5D-4EF0-79C5-590919834425}"/>
              </a:ext>
            </a:extLst>
          </p:cNvPr>
          <p:cNvSpPr txBox="1">
            <a:spLocks/>
          </p:cNvSpPr>
          <p:nvPr/>
        </p:nvSpPr>
        <p:spPr>
          <a:xfrm>
            <a:off x="894041" y="6205804"/>
            <a:ext cx="10515600" cy="38391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Note</a:t>
            </a:r>
            <a:r>
              <a:rPr lang="en-US" sz="1800" dirty="0">
                <a:solidFill>
                  <a:schemeClr val="bg1"/>
                </a:solidFill>
              </a:rPr>
              <a:t>: All TD methods have a similar bias, and double learning extensions for these algorithms also exist.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38E5689-4071-A24B-9E73-186D9CCF08D3}"/>
              </a:ext>
            </a:extLst>
          </p:cNvPr>
          <p:cNvSpPr/>
          <p:nvPr/>
        </p:nvSpPr>
        <p:spPr>
          <a:xfrm>
            <a:off x="9556434" y="4183269"/>
            <a:ext cx="389744" cy="110927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5E97CE-7811-FCD2-DEA6-61E8B80A4590}"/>
                  </a:ext>
                </a:extLst>
              </p:cNvPr>
              <p:cNvSpPr txBox="1"/>
              <p:nvPr/>
            </p:nvSpPr>
            <p:spPr>
              <a:xfrm>
                <a:off x="10064325" y="4322406"/>
                <a:ext cx="1618938" cy="8309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Eventually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should become equal.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5E97CE-7811-FCD2-DEA6-61E8B80A4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325" y="4322406"/>
                <a:ext cx="1618938" cy="830997"/>
              </a:xfrm>
              <a:prstGeom prst="rect">
                <a:avLst/>
              </a:prstGeom>
              <a:blipFill>
                <a:blip r:embed="rId4"/>
                <a:stretch>
                  <a:fillRect l="-1859" t="-1439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38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7ACE1-D949-6959-F883-5FFFEC21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1C794-2342-ECB0-7D60-69CE67C5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On-policy TD Control: </a:t>
            </a:r>
            <a:br>
              <a:rPr lang="en-US" dirty="0"/>
            </a:br>
            <a:r>
              <a:rPr lang="en-US" dirty="0"/>
              <a:t>Expected Sarsa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666E1-9180-C127-BF1F-38950CF41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 action sample variation for Sarsa.</a:t>
            </a:r>
          </a:p>
        </p:txBody>
      </p:sp>
    </p:spTree>
    <p:extLst>
      <p:ext uri="{BB962C8B-B14F-4D97-AF65-F5344CB8AC3E}">
        <p14:creationId xmlns:p14="http://schemas.microsoft.com/office/powerpoint/2010/main" val="143886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b="1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b="1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385-3C91-82A2-B0A7-C06386ED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Sarsa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5F37D-A373-4729-2DE5-C78B1820D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Learn a soft policy and use the expectation over all possible next actions instead of the observed (Sarsa) or best (Q-Learning) action:</a:t>
                </a:r>
              </a:p>
              <a:p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4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|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/>
                  <a:t>Properties: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On-policy like Sarsa.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Eliminates Sarsa’s variance due to the selection of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from a soft policy.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Typically uses a learning rate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since it already uses the expectation!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5F37D-A373-4729-2DE5-C78B1820D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24043A8-6F47-FD7A-D4EE-95DB317B6A16}"/>
              </a:ext>
            </a:extLst>
          </p:cNvPr>
          <p:cNvSpPr/>
          <p:nvPr/>
        </p:nvSpPr>
        <p:spPr>
          <a:xfrm>
            <a:off x="6006517" y="2319556"/>
            <a:ext cx="2898397" cy="53689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4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947AF-1111-8FC8-9C49-9ED02B2A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55082-DEC7-913B-105C-3428E5E30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Sarsa vs. Q-Learning vs. Expected Sarsa</a:t>
            </a:r>
          </a:p>
        </p:txBody>
      </p:sp>
    </p:spTree>
    <p:extLst>
      <p:ext uri="{BB962C8B-B14F-4D97-AF65-F5344CB8AC3E}">
        <p14:creationId xmlns:p14="http://schemas.microsoft.com/office/powerpoint/2010/main" val="592175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9F3288D-F473-C2C7-1246-80B469AA5262}"/>
              </a:ext>
            </a:extLst>
          </p:cNvPr>
          <p:cNvGrpSpPr/>
          <p:nvPr/>
        </p:nvGrpSpPr>
        <p:grpSpPr>
          <a:xfrm>
            <a:off x="1982784" y="3903929"/>
            <a:ext cx="8738335" cy="1844817"/>
            <a:chOff x="1060946" y="3465626"/>
            <a:chExt cx="9513121" cy="22369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27D81A-F2A7-9C05-925E-39F3F345B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9216" y="3473366"/>
              <a:ext cx="5734851" cy="22291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A8F4E1-AA11-EA65-8209-64A2D6CE0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287" y="3563867"/>
              <a:ext cx="1038370" cy="204816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BB00F4-1A5A-D5B1-1923-30E7AB671293}"/>
                    </a:ext>
                  </a:extLst>
                </p:cNvPr>
                <p:cNvSpPr txBox="1"/>
                <p:nvPr/>
              </p:nvSpPr>
              <p:spPr>
                <a:xfrm>
                  <a:off x="2298329" y="4279191"/>
                  <a:ext cx="6502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BB00F4-1A5A-D5B1-1923-30E7AB6712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29" y="4279191"/>
                  <a:ext cx="65024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D4DCAB-8567-439C-FC82-BD0F72977E73}"/>
                    </a:ext>
                  </a:extLst>
                </p:cNvPr>
                <p:cNvSpPr txBox="1"/>
                <p:nvPr/>
              </p:nvSpPr>
              <p:spPr>
                <a:xfrm>
                  <a:off x="2298330" y="4928856"/>
                  <a:ext cx="6020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AD4DCAB-8567-439C-FC82-BD0F72977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330" y="4928856"/>
                  <a:ext cx="602038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811601-E15B-A2EA-6A3C-8E69FECEDE50}"/>
                    </a:ext>
                  </a:extLst>
                </p:cNvPr>
                <p:cNvSpPr txBox="1"/>
                <p:nvPr/>
              </p:nvSpPr>
              <p:spPr>
                <a:xfrm>
                  <a:off x="2186529" y="3608229"/>
                  <a:ext cx="60203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E811601-E15B-A2EA-6A3C-8E69FECED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529" y="3608229"/>
                  <a:ext cx="602038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84C7A8-3D3A-7BB1-3E84-0C6C6A718B86}"/>
                    </a:ext>
                  </a:extLst>
                </p:cNvPr>
                <p:cNvSpPr txBox="1"/>
                <p:nvPr/>
              </p:nvSpPr>
              <p:spPr>
                <a:xfrm>
                  <a:off x="1565065" y="3840991"/>
                  <a:ext cx="602038" cy="369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84C7A8-3D3A-7BB1-3E84-0C6C6A718B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065" y="3840991"/>
                  <a:ext cx="602038" cy="369331"/>
                </a:xfrm>
                <a:prstGeom prst="rect">
                  <a:avLst/>
                </a:prstGeom>
                <a:blipFill>
                  <a:blip r:embed="rId20"/>
                  <a:stretch>
                    <a:fillRect r="-549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506427-5DBB-46F6-7064-8C167FF27BD1}"/>
                    </a:ext>
                  </a:extLst>
                </p:cNvPr>
                <p:cNvSpPr txBox="1"/>
                <p:nvPr/>
              </p:nvSpPr>
              <p:spPr>
                <a:xfrm>
                  <a:off x="5855865" y="4536817"/>
                  <a:ext cx="1656131" cy="3358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max</m:t>
                      </m:r>
                    </m:oMath>
                  </a14:m>
                  <a:r>
                    <a:rPr lang="en-US" sz="1200" dirty="0"/>
                    <a:t> for target policy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506427-5DBB-46F6-7064-8C167FF27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5865" y="4536817"/>
                  <a:ext cx="1656131" cy="335870"/>
                </a:xfrm>
                <a:prstGeom prst="rect">
                  <a:avLst/>
                </a:prstGeom>
                <a:blipFill>
                  <a:blip r:embed="rId21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40664-58DD-C85E-EB0B-3CF84B97E40F}"/>
                    </a:ext>
                  </a:extLst>
                </p:cNvPr>
                <p:cNvSpPr txBox="1"/>
                <p:nvPr/>
              </p:nvSpPr>
              <p:spPr>
                <a:xfrm>
                  <a:off x="9638555" y="4403280"/>
                  <a:ext cx="502381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540664-58DD-C85E-EB0B-3CF84B97E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8555" y="4403280"/>
                  <a:ext cx="502381" cy="369331"/>
                </a:xfrm>
                <a:prstGeom prst="rect">
                  <a:avLst/>
                </a:prstGeom>
                <a:blipFill>
                  <a:blip r:embed="rId22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17A05C8-9D4E-0A8E-804D-7A3D0FA404D5}"/>
                    </a:ext>
                  </a:extLst>
                </p:cNvPr>
                <p:cNvSpPr txBox="1"/>
                <p:nvPr/>
              </p:nvSpPr>
              <p:spPr>
                <a:xfrm>
                  <a:off x="1438370" y="3465626"/>
                  <a:ext cx="1049672" cy="2852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17A05C8-9D4E-0A8E-804D-7A3D0FA40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370" y="3465626"/>
                  <a:ext cx="1049672" cy="285206"/>
                </a:xfrm>
                <a:prstGeom prst="rect">
                  <a:avLst/>
                </a:prstGeom>
                <a:blipFill>
                  <a:blip r:embed="rId23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D65E4-42A0-CD95-0366-21CE381124C2}"/>
                    </a:ext>
                  </a:extLst>
                </p:cNvPr>
                <p:cNvSpPr txBox="1"/>
                <p:nvPr/>
              </p:nvSpPr>
              <p:spPr>
                <a:xfrm>
                  <a:off x="1060946" y="4925512"/>
                  <a:ext cx="1049672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EED65E4-42A0-CD95-0366-21CE38112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946" y="4925512"/>
                  <a:ext cx="1049672" cy="276999"/>
                </a:xfrm>
                <a:prstGeom prst="rect">
                  <a:avLst/>
                </a:prstGeom>
                <a:blipFill>
                  <a:blip r:embed="rId24"/>
                  <a:stretch>
                    <a:fillRect r="-8228" b="-324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EA2BBB-A726-1EF6-3427-57B33AC4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1-step Backup Diagrams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8187D2-C651-211E-F36F-28F57A9AE11F}"/>
              </a:ext>
            </a:extLst>
          </p:cNvPr>
          <p:cNvGrpSpPr/>
          <p:nvPr/>
        </p:nvGrpSpPr>
        <p:grpSpPr>
          <a:xfrm>
            <a:off x="2712656" y="1307163"/>
            <a:ext cx="5965095" cy="1952829"/>
            <a:chOff x="2637816" y="2846877"/>
            <a:chExt cx="5965095" cy="19528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16A4BA-29C5-E498-E49B-2A5D1934C3AC}"/>
                </a:ext>
              </a:extLst>
            </p:cNvPr>
            <p:cNvGrpSpPr/>
            <p:nvPr/>
          </p:nvGrpSpPr>
          <p:grpSpPr>
            <a:xfrm>
              <a:off x="2637816" y="2846877"/>
              <a:ext cx="5965095" cy="1870236"/>
              <a:chOff x="2373562" y="2582670"/>
              <a:chExt cx="5965095" cy="187023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79CA762-1D81-E9C9-CDF2-B465A9EF9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3562" y="2955408"/>
                <a:ext cx="5965095" cy="606381"/>
              </a:xfrm>
              <a:prstGeom prst="rect">
                <a:avLst/>
              </a:prstGeom>
            </p:spPr>
          </p:pic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8A8134D-2B73-F837-EAFB-A58F7D294338}"/>
                  </a:ext>
                </a:extLst>
              </p:cNvPr>
              <p:cNvSpPr/>
              <p:nvPr/>
            </p:nvSpPr>
            <p:spPr>
              <a:xfrm>
                <a:off x="3744294" y="3074530"/>
                <a:ext cx="1514911" cy="854643"/>
              </a:xfrm>
              <a:prstGeom prst="arc">
                <a:avLst>
                  <a:gd name="adj1" fmla="val 942545"/>
                  <a:gd name="adj2" fmla="val 9972429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B63FB16-329F-D55F-9114-898178CEA391}"/>
                      </a:ext>
                    </a:extLst>
                  </p:cNvPr>
                  <p:cNvSpPr txBox="1"/>
                  <p:nvPr/>
                </p:nvSpPr>
                <p:spPr>
                  <a:xfrm>
                    <a:off x="3380142" y="3423317"/>
                    <a:ext cx="1049672" cy="28520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B63FB16-329F-D55F-9114-898178CEA3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80142" y="3423317"/>
                    <a:ext cx="1049672" cy="285206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42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C48D9B-D98F-0C33-B10A-3DC1477DEDA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4828" y="3421985"/>
                    <a:ext cx="1049672" cy="27699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2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CC48D9B-D98F-0C33-B10A-3DC1477DED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4828" y="3421985"/>
                    <a:ext cx="1049672" cy="27699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EB6D555F-71D5-466F-AA26-1C0B46F3DF17}"/>
                  </a:ext>
                </a:extLst>
              </p:cNvPr>
              <p:cNvSpPr/>
              <p:nvPr/>
            </p:nvSpPr>
            <p:spPr>
              <a:xfrm>
                <a:off x="3797229" y="2582670"/>
                <a:ext cx="464096" cy="1177771"/>
              </a:xfrm>
              <a:prstGeom prst="arc">
                <a:avLst>
                  <a:gd name="adj1" fmla="val 535615"/>
                  <a:gd name="adj2" fmla="val 6095713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447D22-5746-B9E6-4B7F-D58201646AB7}"/>
                  </a:ext>
                </a:extLst>
              </p:cNvPr>
              <p:cNvSpPr txBox="1"/>
              <p:nvPr/>
            </p:nvSpPr>
            <p:spPr>
              <a:xfrm>
                <a:off x="3744294" y="3929686"/>
                <a:ext cx="1514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Update to reduce the TD error</a:t>
                </a:r>
              </a:p>
            </p:txBody>
          </p: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E25CDC5A-37CC-002F-E578-D71B185F9446}"/>
                  </a:ext>
                </a:extLst>
              </p:cNvPr>
              <p:cNvSpPr/>
              <p:nvPr/>
            </p:nvSpPr>
            <p:spPr>
              <a:xfrm rot="16200000">
                <a:off x="4138402" y="2045388"/>
                <a:ext cx="202889" cy="1731162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225B51-8649-F146-DE31-A737A77E9A34}"/>
                  </a:ext>
                </a:extLst>
              </p:cNvPr>
              <p:cNvSpPr txBox="1"/>
              <p:nvPr/>
            </p:nvSpPr>
            <p:spPr>
              <a:xfrm>
                <a:off x="3877022" y="2587111"/>
                <a:ext cx="72564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1-step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peech Bubble: Rectangle with Corners Rounded 5">
                  <a:extLst>
                    <a:ext uri="{FF2B5EF4-FFF2-40B4-BE49-F238E27FC236}">
                      <a16:creationId xmlns:a16="http://schemas.microsoft.com/office/drawing/2014/main" id="{AE3E163A-3FD0-7FFA-C2DB-4366ECEC4DFF}"/>
                    </a:ext>
                  </a:extLst>
                </p:cNvPr>
                <p:cNvSpPr/>
                <p:nvPr/>
              </p:nvSpPr>
              <p:spPr>
                <a:xfrm>
                  <a:off x="6021159" y="4193325"/>
                  <a:ext cx="2320978" cy="606381"/>
                </a:xfrm>
                <a:prstGeom prst="wedgeRoundRectCallout">
                  <a:avLst>
                    <a:gd name="adj1" fmla="val -72489"/>
                    <a:gd name="adj2" fmla="val -87969"/>
                    <a:gd name="adj3" fmla="val 16667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Bootstrap estimate of the remaining return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" name="Speech Bubble: Rectangle with Corners Rounded 5">
                  <a:extLst>
                    <a:ext uri="{FF2B5EF4-FFF2-40B4-BE49-F238E27FC236}">
                      <a16:creationId xmlns:a16="http://schemas.microsoft.com/office/drawing/2014/main" id="{AE3E163A-3FD0-7FFA-C2DB-4366ECEC4D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1159" y="4193325"/>
                  <a:ext cx="2320978" cy="606381"/>
                </a:xfrm>
                <a:prstGeom prst="wedgeRoundRectCallout">
                  <a:avLst>
                    <a:gd name="adj1" fmla="val -72489"/>
                    <a:gd name="adj2" fmla="val -87969"/>
                    <a:gd name="adj3" fmla="val 16667"/>
                  </a:avLst>
                </a:prstGeom>
                <a:blipFill>
                  <a:blip r:embed="rId14"/>
                  <a:stretch>
                    <a:fillRect b="-6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719737-7B4F-FA5F-52DC-A6E0F7264BD2}"/>
              </a:ext>
            </a:extLst>
          </p:cNvPr>
          <p:cNvSpPr txBox="1"/>
          <p:nvPr/>
        </p:nvSpPr>
        <p:spPr>
          <a:xfrm>
            <a:off x="1260901" y="5748746"/>
            <a:ext cx="3192011" cy="5232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On-policy: Updates with a next action following the learned policy.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6F83D4-BFF1-A102-5C24-A229A3E27595}"/>
              </a:ext>
            </a:extLst>
          </p:cNvPr>
          <p:cNvSpPr txBox="1"/>
          <p:nvPr/>
        </p:nvSpPr>
        <p:spPr>
          <a:xfrm>
            <a:off x="4732910" y="5748746"/>
            <a:ext cx="3058131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Off-policy: Updates with the best next action for the target policy.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A6C9EB-1E75-1DA2-416B-203908B586D6}"/>
              </a:ext>
            </a:extLst>
          </p:cNvPr>
          <p:cNvSpPr txBox="1"/>
          <p:nvPr/>
        </p:nvSpPr>
        <p:spPr>
          <a:xfrm>
            <a:off x="8028264" y="5748746"/>
            <a:ext cx="3460459" cy="5232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On-policy: Updates with the expectation over the action for the learned policy.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AD7055-DE67-506C-6C69-5BC88E3D54E4}"/>
                  </a:ext>
                </a:extLst>
              </p:cNvPr>
              <p:cNvSpPr txBox="1"/>
              <p:nvPr/>
            </p:nvSpPr>
            <p:spPr>
              <a:xfrm>
                <a:off x="1579111" y="3481304"/>
                <a:ext cx="246489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AD7055-DE67-506C-6C69-5BC88E3D5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111" y="3481304"/>
                <a:ext cx="2464898" cy="307777"/>
              </a:xfrm>
              <a:prstGeom prst="rect">
                <a:avLst/>
              </a:prstGeom>
              <a:blipFill>
                <a:blip r:embed="rId2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0E339F-8641-BC7F-CC47-A19D94CC02F4}"/>
                  </a:ext>
                </a:extLst>
              </p:cNvPr>
              <p:cNvSpPr txBox="1"/>
              <p:nvPr/>
            </p:nvSpPr>
            <p:spPr>
              <a:xfrm>
                <a:off x="4452912" y="3502559"/>
                <a:ext cx="2743202" cy="374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0E339F-8641-BC7F-CC47-A19D94CC0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912" y="3502559"/>
                <a:ext cx="2743202" cy="37420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E83FA3B-81BD-8362-6C7F-87B12A33FE94}"/>
              </a:ext>
            </a:extLst>
          </p:cNvPr>
          <p:cNvSpPr txBox="1"/>
          <p:nvPr/>
        </p:nvSpPr>
        <p:spPr>
          <a:xfrm>
            <a:off x="602122" y="3429000"/>
            <a:ext cx="90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5652D5-8773-F074-8427-A5AC9770001F}"/>
                  </a:ext>
                </a:extLst>
              </p:cNvPr>
              <p:cNvSpPr txBox="1"/>
              <p:nvPr/>
            </p:nvSpPr>
            <p:spPr>
              <a:xfrm>
                <a:off x="8028263" y="3519297"/>
                <a:ext cx="302003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5652D5-8773-F074-8427-A5AC97700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263" y="3519297"/>
                <a:ext cx="3020037" cy="307777"/>
              </a:xfrm>
              <a:prstGeom prst="rect">
                <a:avLst/>
              </a:prstGeom>
              <a:blipFill>
                <a:blip r:embed="rId2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276F-7795-B966-030F-FCC38499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52934" cy="759072"/>
          </a:xfrm>
        </p:spPr>
        <p:txBody>
          <a:bodyPr/>
          <a:lstStyle/>
          <a:p>
            <a:r>
              <a:rPr lang="en-US" dirty="0"/>
              <a:t>Sarsa vs.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98B4E-B7CF-E345-6580-CEE34C1D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4403895" cy="4779633"/>
          </a:xfrm>
        </p:spPr>
        <p:txBody>
          <a:bodyPr>
            <a:normAutofit/>
          </a:bodyPr>
          <a:lstStyle/>
          <a:p>
            <a:r>
              <a:rPr lang="en-US" sz="1800" b="1" dirty="0"/>
              <a:t>Cliff Walking</a:t>
            </a:r>
            <a:r>
              <a:rPr lang="en-US" sz="1800" dirty="0"/>
              <a:t>: Consider the grid world shown to the right. </a:t>
            </a:r>
          </a:p>
          <a:p>
            <a:r>
              <a:rPr lang="en-US" sz="1800" dirty="0"/>
              <a:t>This is a standard, undiscounted, episodic task with start and goal states.</a:t>
            </a:r>
          </a:p>
          <a:p>
            <a:r>
              <a:rPr lang="en-US" sz="1800" dirty="0"/>
              <a:t>Actions causing movement up, down, right, and left. </a:t>
            </a:r>
          </a:p>
          <a:p>
            <a:r>
              <a:rPr lang="en-US" sz="1800" dirty="0"/>
              <a:t>Reward is −1 on all transitions except those into the region marked “The Cliff.” Stepping into this region incurs a reward of −100 and sends the agent instantly back to the start.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9A7B5-A9CC-EE24-F78E-F3E2FA24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74" y="240397"/>
            <a:ext cx="5979790" cy="3006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F5773-6D0D-1D71-F1CD-C7746EF7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76" y="3812721"/>
            <a:ext cx="4399920" cy="2904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B79D4-4AA8-3E1C-81C7-278DEEA363AF}"/>
                  </a:ext>
                </a:extLst>
              </p:cNvPr>
              <p:cNvSpPr txBox="1"/>
              <p:nvPr/>
            </p:nvSpPr>
            <p:spPr>
              <a:xfrm>
                <a:off x="6499781" y="3494758"/>
                <a:ext cx="53620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Performance of the Sarsa and Q-learning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-greedy action selection,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B79D4-4AA8-3E1C-81C7-278DEEA3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781" y="3494758"/>
                <a:ext cx="5362044" cy="584775"/>
              </a:xfrm>
              <a:prstGeom prst="rect">
                <a:avLst/>
              </a:prstGeom>
              <a:blipFill>
                <a:blip r:embed="rId4"/>
                <a:stretch>
                  <a:fillRect l="-56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3FCB8B5-813B-D263-F7C1-1BC210D5ED90}"/>
              </a:ext>
            </a:extLst>
          </p:cNvPr>
          <p:cNvSpPr/>
          <p:nvPr/>
        </p:nvSpPr>
        <p:spPr>
          <a:xfrm>
            <a:off x="10016519" y="5264757"/>
            <a:ext cx="1542614" cy="696293"/>
          </a:xfrm>
          <a:prstGeom prst="wedgeRoundRectCallout">
            <a:avLst>
              <a:gd name="adj1" fmla="val -79398"/>
              <a:gd name="adj2" fmla="val -61806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Why does the optimal path perform worse?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D148F4B-5A91-1BFA-41CC-F38800350D33}"/>
              </a:ext>
            </a:extLst>
          </p:cNvPr>
          <p:cNvSpPr/>
          <p:nvPr/>
        </p:nvSpPr>
        <p:spPr>
          <a:xfrm>
            <a:off x="9483681" y="2580760"/>
            <a:ext cx="2608289" cy="696293"/>
          </a:xfrm>
          <a:prstGeom prst="wedgeRoundRectCallout">
            <a:avLst>
              <a:gd name="adj1" fmla="val -39279"/>
              <a:gd name="adj2" fmla="val -2744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Why does Sarsa pick the longer path while Q-Learning finds the optimal path?</a:t>
            </a:r>
          </a:p>
        </p:txBody>
      </p:sp>
    </p:spTree>
    <p:extLst>
      <p:ext uri="{BB962C8B-B14F-4D97-AF65-F5344CB8AC3E}">
        <p14:creationId xmlns:p14="http://schemas.microsoft.com/office/powerpoint/2010/main" val="20006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AA1F0-940C-EE3F-D15D-72C7A6538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EA57-3578-362D-B879-FA8EDF16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12895" cy="759072"/>
          </a:xfrm>
        </p:spPr>
        <p:txBody>
          <a:bodyPr>
            <a:normAutofit/>
          </a:bodyPr>
          <a:lstStyle/>
          <a:p>
            <a:r>
              <a:rPr lang="en-US" dirty="0"/>
              <a:t>Sarsa vs.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D4FE8-3C4E-DC95-0476-B5C678885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4403895" cy="4779633"/>
          </a:xfrm>
        </p:spPr>
        <p:txBody>
          <a:bodyPr>
            <a:normAutofit/>
          </a:bodyPr>
          <a:lstStyle/>
          <a:p>
            <a:r>
              <a:rPr lang="en-US" sz="1800" b="1" dirty="0"/>
              <a:t>Cliff Walking</a:t>
            </a:r>
            <a:r>
              <a:rPr lang="en-US" sz="1800" dirty="0"/>
              <a:t>: Consider the grid world shown to the right. </a:t>
            </a:r>
          </a:p>
          <a:p>
            <a:r>
              <a:rPr lang="en-US" sz="1800" dirty="0"/>
              <a:t>This is a standard, undiscounted, episodic task with start and goal states.</a:t>
            </a:r>
          </a:p>
          <a:p>
            <a:r>
              <a:rPr lang="en-US" sz="1800" dirty="0"/>
              <a:t>Actions causing movement up, down, right, and left. </a:t>
            </a:r>
          </a:p>
          <a:p>
            <a:r>
              <a:rPr lang="en-US" sz="1800" dirty="0"/>
              <a:t>Reward is −1 on all transitions except those into the region marked “The Cliff.” Stepping into this region incurs a reward of −100 and sends the agent instantly back to the start.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B5508-DD84-0561-E4B7-B0A2B44D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74" y="240397"/>
            <a:ext cx="5979790" cy="3006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80FFF-E983-662A-907E-6B5CCFAB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76" y="3812721"/>
            <a:ext cx="4399920" cy="2904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419248-E32C-E1A5-DA88-F07267441E80}"/>
                  </a:ext>
                </a:extLst>
              </p:cNvPr>
              <p:cNvSpPr txBox="1"/>
              <p:nvPr/>
            </p:nvSpPr>
            <p:spPr>
              <a:xfrm>
                <a:off x="6499781" y="3494758"/>
                <a:ext cx="53620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Performance of the Sarsa and Q-learning methods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/>
                  <a:t>-greedy action selection,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6B79D4-4AA8-3E1C-81C7-278DEEA3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781" y="3494758"/>
                <a:ext cx="5362044" cy="584775"/>
              </a:xfrm>
              <a:prstGeom prst="rect">
                <a:avLst/>
              </a:prstGeom>
              <a:blipFill>
                <a:blip r:embed="rId4"/>
                <a:stretch>
                  <a:fillRect l="-568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61BC875-C5BF-4D99-E066-2E9E901055E1}"/>
              </a:ext>
            </a:extLst>
          </p:cNvPr>
          <p:cNvSpPr/>
          <p:nvPr/>
        </p:nvSpPr>
        <p:spPr>
          <a:xfrm>
            <a:off x="10174843" y="4685251"/>
            <a:ext cx="1845306" cy="2031542"/>
          </a:xfrm>
          <a:prstGeom prst="wedgeRoundRectCallout">
            <a:avLst>
              <a:gd name="adj1" fmla="val -84969"/>
              <a:gd name="adj2" fmla="val -31455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Q-learning learns the optimal policy, but uses a soft behavior policy to explore. Walking along the cliff with a soft policy is dangerous.</a:t>
            </a:r>
          </a:p>
          <a:p>
            <a:pPr algn="ctr"/>
            <a:r>
              <a:rPr lang="en-US" sz="1100" dirty="0"/>
              <a:t>Once we only follow the learned deterministic  policy, the sum of rewards will be optimal.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7881373-FF43-8F96-C27F-EE64A3DDB838}"/>
              </a:ext>
            </a:extLst>
          </p:cNvPr>
          <p:cNvSpPr/>
          <p:nvPr/>
        </p:nvSpPr>
        <p:spPr>
          <a:xfrm>
            <a:off x="9584422" y="2485204"/>
            <a:ext cx="2528384" cy="696293"/>
          </a:xfrm>
          <a:prstGeom prst="wedgeRoundRectCallout">
            <a:avLst>
              <a:gd name="adj1" fmla="val -31027"/>
              <a:gd name="adj2" fmla="val -27084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Sarsa is on-policy and learns a soft policy. Walking along the cliff would be dangerous! Q-Learning learns the optimal deterministic policy.</a:t>
            </a:r>
          </a:p>
        </p:txBody>
      </p:sp>
    </p:spTree>
    <p:extLst>
      <p:ext uri="{BB962C8B-B14F-4D97-AF65-F5344CB8AC3E}">
        <p14:creationId xmlns:p14="http://schemas.microsoft.com/office/powerpoint/2010/main" val="3138592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47B388-9EDE-BEEF-286A-0670BB57C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118" y="706152"/>
            <a:ext cx="8556776" cy="599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EC57F-A3C1-ECE0-DBDD-E93D09AB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446864" cy="155175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Experimental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FF679-D413-08CA-FBED-60646BE34532}"/>
                  </a:ext>
                </a:extLst>
              </p:cNvPr>
              <p:cNvSpPr txBox="1"/>
              <p:nvPr/>
            </p:nvSpPr>
            <p:spPr>
              <a:xfrm>
                <a:off x="9105053" y="1229193"/>
                <a:ext cx="2660754" cy="353943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Observations</a:t>
                </a:r>
                <a:r>
                  <a:rPr lang="en-US" sz="1600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Performance measure is for the behavior policy. Q-Learning learns the optimal policy.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Sarsa is very sensitive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! (asymptotic performance).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Expected Sarsa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. For the other methods,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is a problem-dependent tuning parameter (solid circles).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4FF679-D413-08CA-FBED-60646BE34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53" y="1229193"/>
                <a:ext cx="2660754" cy="3539430"/>
              </a:xfrm>
              <a:prstGeom prst="rect">
                <a:avLst/>
              </a:prstGeom>
              <a:blipFill>
                <a:blip r:embed="rId3"/>
                <a:stretch>
                  <a:fillRect l="-1139" t="-343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50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718276" y="729523"/>
            <a:ext cx="6858000" cy="5398953"/>
          </a:xfrm>
          <a:prstGeom prst="rect">
            <a:avLst/>
          </a:prstGeom>
          <a:ln>
            <a:noFill/>
          </a:ln>
          <a:effectLst>
            <a:outerShdw blurRad="419100" dist="152400" sx="94000" sy="94000" algn="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15B90-DA12-5311-A694-71F15136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85366"/>
            <a:ext cx="4069055" cy="2072853"/>
          </a:xfrm>
        </p:spPr>
        <p:txBody>
          <a:bodyPr anchor="t">
            <a:normAutofit/>
          </a:bodyPr>
          <a:lstStyle/>
          <a:p>
            <a:r>
              <a:rPr lang="en-US" sz="4000" dirty="0"/>
              <a:t>What You Should Know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016F98-4E8E-CBB1-A610-58AFEB8B6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" b="-1"/>
          <a:stretch>
            <a:fillRect/>
          </a:stretch>
        </p:blipFill>
        <p:spPr bwMode="auto">
          <a:xfrm>
            <a:off x="724708" y="3429000"/>
            <a:ext cx="3951110" cy="26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BA507-BEF2-070A-4241-AF2BA1803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75712" y="785365"/>
                <a:ext cx="6408924" cy="5563725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sz="1600" dirty="0"/>
                  <a:t>Time difference (TD) learning is an alternative to MC for the prediction problem (policy evaluation).</a:t>
                </a:r>
              </a:p>
              <a:p>
                <a:r>
                  <a:rPr lang="en-US" sz="1600" b="1" dirty="0"/>
                  <a:t>Method</a:t>
                </a:r>
                <a:r>
                  <a:rPr lang="en-US" sz="1600" dirty="0"/>
                  <a:t>: Stepwise reduces the TD error for the next step.</a:t>
                </a:r>
              </a:p>
              <a:p>
                <a:r>
                  <a:rPr lang="en-US" sz="1600" b="1" dirty="0"/>
                  <a:t>Popular and most widely used RL methods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On-policy: Sarsa</a:t>
                </a:r>
              </a:p>
              <a:p>
                <a:pPr lvl="1"/>
                <a:r>
                  <a:rPr lang="en-US" sz="1600" dirty="0"/>
                  <a:t>Off-policy: Q-learning</a:t>
                </a:r>
              </a:p>
              <a:p>
                <a:r>
                  <a:rPr lang="en-US" sz="1600" b="1" dirty="0"/>
                  <a:t>Advantages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Model-free: Uses only experience.</a:t>
                </a:r>
              </a:p>
              <a:p>
                <a:pPr lvl="1"/>
                <a:r>
                  <a:rPr lang="en-US" sz="1600" dirty="0"/>
                  <a:t>Truly online learning after each observation.</a:t>
                </a:r>
              </a:p>
              <a:p>
                <a:pPr lvl="1"/>
                <a:r>
                  <a:rPr lang="en-US" sz="1600" dirty="0"/>
                  <a:t>Simple with minimal computation.</a:t>
                </a:r>
              </a:p>
              <a:p>
                <a:r>
                  <a:rPr lang="en-US" sz="1600" b="1" dirty="0"/>
                  <a:t>Challenges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Bootstrapping introduces bias.</a:t>
                </a:r>
              </a:p>
              <a:p>
                <a:pPr lvl="1"/>
                <a:r>
                  <a:rPr lang="en-US" sz="1600" dirty="0"/>
                  <a:t>Maximation bias (especially Q-learning).</a:t>
                </a:r>
              </a:p>
              <a:p>
                <a:pPr lvl="1"/>
                <a:r>
                  <a:rPr lang="en-US" sz="1600" dirty="0"/>
                  <a:t>Behavior policy needs to keep exploring.</a:t>
                </a:r>
              </a:p>
              <a:p>
                <a:pPr lvl="1"/>
                <a:r>
                  <a:rPr lang="en-US" sz="1600" dirty="0"/>
                  <a:t>Not sample efficient: uses observations only once.</a:t>
                </a:r>
              </a:p>
              <a:p>
                <a:pPr lvl="1"/>
                <a:r>
                  <a:rPr lang="en-US" sz="1600" dirty="0"/>
                  <a:t>Tabular: Requires too much memory and does not generalize between states.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We will extend the one-step tabular TD ideas from this chapter to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/>
                  <a:t>-steps </a:t>
                </a:r>
                <a:r>
                  <a:rPr lang="en-US" sz="1600" dirty="0"/>
                  <a:t>and </a:t>
                </a:r>
                <a:r>
                  <a:rPr lang="en-US" sz="1600" b="1" dirty="0"/>
                  <a:t>function approximation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BA507-BEF2-070A-4241-AF2BA1803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5712" y="785365"/>
                <a:ext cx="6408924" cy="5563725"/>
              </a:xfrm>
              <a:blipFill>
                <a:blip r:embed="rId3"/>
                <a:stretch>
                  <a:fillRect l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8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E1A2-75E3-3C9C-6C10-EE078C5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819" y="3700831"/>
                <a:ext cx="5273179" cy="1902124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200" b="1" dirty="0"/>
                  <a:t>Value Function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return (cumulative reward) following time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return from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(discounted and corrected)</a:t>
                </a:r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200" dirty="0"/>
                  <a:t> (expected return)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state s under the optimal policy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value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the optimal policy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state-value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array estimates of action-value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69C9C-42B6-9B0F-9AE0-20D17703E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819" y="3700831"/>
                <a:ext cx="5273179" cy="1902124"/>
              </a:xfrm>
              <a:blipFill>
                <a:blip r:embed="rId2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/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General</a:t>
                </a:r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	capital letters: random variables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lower-case letters: realizations of random variables </a:t>
                </a:r>
                <a:br>
                  <a:rPr lang="en-US" sz="1200" dirty="0"/>
                </a:br>
                <a:r>
                  <a:rPr lang="en-US" sz="1200" dirty="0"/>
                  <a:t>	or scalar functions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1200" dirty="0"/>
                  <a:t> 	Bold lower-case letters: real-valued vectors </a:t>
                </a:r>
                <a:br>
                  <a:rPr lang="en-US" sz="1200" dirty="0"/>
                </a:br>
                <a:r>
                  <a:rPr lang="en-US" sz="1200" dirty="0"/>
                  <a:t>	(even if random variables)</a:t>
                </a:r>
              </a:p>
              <a:p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1200" dirty="0"/>
                  <a:t>	bold capitals: matrices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/>
                  <a:t>	Greek letters: parameters (vectors if in bolt)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200" dirty="0"/>
                  <a:t>	probability that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takes on the value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/>
                  <a:t>	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 selected from distribution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/>
                  <a:t>	expectation of a random variable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200" dirty="0"/>
                  <a:t>, i.e.,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2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12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a value of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at which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takes its maximal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D475E5-BE3B-5594-57DC-46A17411F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20" y="1124198"/>
                <a:ext cx="5273179" cy="2308324"/>
              </a:xfrm>
              <a:prstGeom prst="rect">
                <a:avLst/>
              </a:prstGeom>
              <a:blipFill>
                <a:blip r:embed="rId3"/>
                <a:stretch>
                  <a:fillRect b="-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200" b="1" dirty="0"/>
                  <a:t>MDP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	states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	an action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 	a reward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1200" dirty="0"/>
                  <a:t> 	set of all (nonterminal) states,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dirty="0"/>
                  <a:t> are all states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set of all actions available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200" dirty="0"/>
                  <a:t> 	discount-rate parameter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/>
                  <a:t> 	discrete time step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200" dirty="0"/>
                  <a:t> 	final time step of an episode (a.k.a. horizon)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action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	random variable for the state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	random variable for the reward at time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and receiving reward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200" dirty="0"/>
                  <a:t>, </a:t>
                </a:r>
                <a:br>
                  <a:rPr lang="en-US" sz="1200" dirty="0"/>
                </a:br>
                <a:r>
                  <a:rPr lang="en-US" sz="1200" dirty="0"/>
                  <a:t>	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2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probability of transition to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200" dirty="0"/>
                  <a:t> fom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after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b="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1200" dirty="0"/>
                  <a:t>	expected immediate reward from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/>
                  <a:t> with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200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probability of taking action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/>
                  <a:t> in state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stochastic policy </a:t>
                </a:r>
                <a14:m>
                  <m:oMath xmlns:m="http://schemas.openxmlformats.org/officeDocument/2006/math">
                    <m:r>
                      <a:rPr lang="en-US" sz="12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	action taken in state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200" dirty="0"/>
                  <a:t> under deterministic policy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6F45EA4F-65F9-5141-0B09-C395CF9C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1124198"/>
                <a:ext cx="5273179" cy="3693383"/>
              </a:xfrm>
              <a:prstGeom prst="rect">
                <a:avLst/>
              </a:prstGeom>
              <a:blipFill>
                <a:blip r:embed="rId4"/>
                <a:stretch>
                  <a:fillRect t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E539A-F9A7-F959-ACD3-4ADE5900F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7338" y="4947712"/>
                <a:ext cx="5273179" cy="64633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200" b="1" dirty="0"/>
                  <a:t>Temporal Difference Learning</a:t>
                </a:r>
                <a:endParaRPr lang="en-US" sz="1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target for estimate at time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	TD error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E539A-F9A7-F959-ACD3-4ADE5900F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38" y="4947712"/>
                <a:ext cx="5273179" cy="646331"/>
              </a:xfrm>
              <a:prstGeom prst="rect">
                <a:avLst/>
              </a:prstGeom>
              <a:blipFill>
                <a:blip r:embed="rId5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69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CC76-3EE9-1023-A1BC-58F2159C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MDPs, DP and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9D80-661F-2E66-0004-1754DDE3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7330"/>
            <a:ext cx="6309220" cy="4139404"/>
          </a:xfrm>
        </p:spPr>
        <p:txBody>
          <a:bodyPr>
            <a:noAutofit/>
          </a:bodyPr>
          <a:lstStyle/>
          <a:p>
            <a:r>
              <a:rPr lang="en-US" sz="1600" b="1" dirty="0"/>
              <a:t>Finite MDPs</a:t>
            </a:r>
            <a:r>
              <a:rPr lang="en-US" sz="1600" dirty="0"/>
              <a:t>: </a:t>
            </a:r>
            <a:r>
              <a:rPr lang="en-US" sz="1600" b="1" dirty="0">
                <a:solidFill>
                  <a:schemeClr val="accent2"/>
                </a:solidFill>
              </a:rPr>
              <a:t>Bellman Expectation Equations </a:t>
            </a:r>
            <a:r>
              <a:rPr lang="en-US" sz="1600" dirty="0"/>
              <a:t>convert expected return maximization into an easier value function consistency problem.</a:t>
            </a:r>
          </a:p>
          <a:p>
            <a:endParaRPr lang="en-US" sz="1600" dirty="0"/>
          </a:p>
          <a:p>
            <a:r>
              <a:rPr lang="en-US" sz="1600" b="1" dirty="0"/>
              <a:t>Dynamic Programming (DP)</a:t>
            </a:r>
            <a:r>
              <a:rPr lang="en-US" sz="1600" dirty="0"/>
              <a:t>: 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Policy evaluation </a:t>
            </a:r>
            <a:r>
              <a:rPr lang="en-US" sz="1600" dirty="0"/>
              <a:t>solves the Bellman Expectation Equations by updating the value function iteratively (planning).</a:t>
            </a:r>
          </a:p>
          <a:p>
            <a:endParaRPr lang="en-US" sz="1600" dirty="0"/>
          </a:p>
          <a:p>
            <a:r>
              <a:rPr lang="en-US" sz="1600" b="1" dirty="0"/>
              <a:t>Generalized Policy Iteration (GPI)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en-US" sz="1600" dirty="0"/>
              <a:t>Iterates between policy evaluation and </a:t>
            </a:r>
            <a:r>
              <a:rPr lang="en-US" sz="1600" b="1" dirty="0">
                <a:solidFill>
                  <a:schemeClr val="accent2"/>
                </a:solidFill>
              </a:rPr>
              <a:t>greedy policy improvement </a:t>
            </a:r>
            <a:r>
              <a:rPr lang="en-US" sz="1600" dirty="0"/>
              <a:t>to find the optimal policy.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Monte Carlo Methods (MC)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en-US" sz="1600" dirty="0"/>
              <a:t>Uses </a:t>
            </a:r>
            <a:r>
              <a:rPr lang="en-US" sz="1600" b="1" dirty="0">
                <a:solidFill>
                  <a:schemeClr val="accent2"/>
                </a:solidFill>
              </a:rPr>
              <a:t>sample-averaging for policy evaluation</a:t>
            </a:r>
            <a:r>
              <a:rPr lang="en-US" sz="1600" dirty="0"/>
              <a:t> in GPI (update after complete sample episode).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D6C2A-6080-9EF7-8BB9-6C15E39B84D4}"/>
              </a:ext>
            </a:extLst>
          </p:cNvPr>
          <p:cNvSpPr txBox="1"/>
          <p:nvPr/>
        </p:nvSpPr>
        <p:spPr>
          <a:xfrm>
            <a:off x="7718304" y="1344244"/>
            <a:ext cx="4106074" cy="107721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Reward hypothesis</a:t>
            </a:r>
            <a:r>
              <a:rPr lang="en-US" sz="1600" dirty="0"/>
              <a:t>: “All goals and purposes of an agent can be represented as the maximization of the expected cumulative reward.”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A0EF3-65C1-3B6F-7966-658F78096C0F}"/>
              </a:ext>
            </a:extLst>
          </p:cNvPr>
          <p:cNvSpPr txBox="1"/>
          <p:nvPr/>
        </p:nvSpPr>
        <p:spPr>
          <a:xfrm>
            <a:off x="7718304" y="3429000"/>
            <a:ext cx="4106074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Policy Improvement Theorem</a:t>
            </a:r>
            <a:r>
              <a:rPr lang="en-US" sz="1600" dirty="0"/>
              <a:t>: Greedy action choice leads to policy improvement and convergence.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45C87-9BD1-8FF4-8FDF-AE79A11009A4}"/>
              </a:ext>
            </a:extLst>
          </p:cNvPr>
          <p:cNvSpPr txBox="1"/>
          <p:nvPr/>
        </p:nvSpPr>
        <p:spPr>
          <a:xfrm>
            <a:off x="7718304" y="2623345"/>
            <a:ext cx="4129923" cy="3385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Expected Bellman update operator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E62F9-9C15-E5C3-9BCE-305DDD34D285}"/>
              </a:ext>
            </a:extLst>
          </p:cNvPr>
          <p:cNvSpPr txBox="1"/>
          <p:nvPr/>
        </p:nvSpPr>
        <p:spPr>
          <a:xfrm>
            <a:off x="7718304" y="4675985"/>
            <a:ext cx="4106074" cy="83099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Greedy in the Limit with Infinite Exploration (GLIE): </a:t>
            </a:r>
            <a:r>
              <a:rPr lang="en-US" sz="1600" dirty="0"/>
              <a:t>Guarantees convergence.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C438B-160D-F8B6-00EB-0A6C2FBD3C59}"/>
              </a:ext>
            </a:extLst>
          </p:cNvPr>
          <p:cNvSpPr txBox="1"/>
          <p:nvPr/>
        </p:nvSpPr>
        <p:spPr>
          <a:xfrm>
            <a:off x="2260833" y="6030203"/>
            <a:ext cx="7503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Temporal-Differencing provides another mechanism for </a:t>
            </a:r>
            <a:r>
              <a:rPr lang="en-US" b="1" dirty="0"/>
              <a:t>policy evaluation.</a:t>
            </a:r>
          </a:p>
        </p:txBody>
      </p:sp>
    </p:spTree>
    <p:extLst>
      <p:ext uri="{BB962C8B-B14F-4D97-AF65-F5344CB8AC3E}">
        <p14:creationId xmlns:p14="http://schemas.microsoft.com/office/powerpoint/2010/main" val="19761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0212-5336-C701-866E-6597FCA4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Temporal-Difference (TD)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0C313-ED3A-E833-A040-230C55E14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3121" y="1397329"/>
                <a:ext cx="7956792" cy="4779633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dirty="0"/>
                  <a:t>We will first focus on:</a:t>
                </a:r>
              </a:p>
              <a:p>
                <a:pPr lvl="1"/>
                <a:r>
                  <a:rPr lang="en-US" dirty="0"/>
                  <a:t>On-step</a:t>
                </a:r>
              </a:p>
              <a:p>
                <a:pPr lvl="1"/>
                <a:r>
                  <a:rPr lang="en-US" dirty="0"/>
                  <a:t>Tabular</a:t>
                </a:r>
              </a:p>
              <a:p>
                <a:pPr lvl="1"/>
                <a:r>
                  <a:rPr lang="en-US" dirty="0"/>
                  <a:t>Model-free TD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know from the Bellman equations, that the value function has a recursive relationship between state values and the value of its successors.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The error can be </a:t>
                </a:r>
                <a:r>
                  <a:rPr lang="en-US" b="1" dirty="0"/>
                  <a:t>sampled</a:t>
                </a:r>
                <a:r>
                  <a:rPr lang="en-US" dirty="0"/>
                  <a:t> using the value of the state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the observed immediate reward and next state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The </a:t>
                </a:r>
                <a:r>
                  <a:rPr lang="en-US" b="1" dirty="0"/>
                  <a:t>TD error </a:t>
                </a:r>
                <a:r>
                  <a:rPr lang="en-US" dirty="0"/>
                  <a:t>is defined between two time steps as:  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Idea</a:t>
                </a:r>
                <a:r>
                  <a:rPr lang="en-US" dirty="0"/>
                  <a:t>: Reduce the TD error by making the tabular state value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similar to the TD target: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Combines ideas from MC and DP</a:t>
                </a:r>
              </a:p>
              <a:p>
                <a:pPr lvl="1"/>
                <a:r>
                  <a:rPr lang="en-US" dirty="0"/>
                  <a:t>From MC: learn from </a:t>
                </a:r>
                <a:r>
                  <a:rPr lang="en-US" b="1" dirty="0"/>
                  <a:t>raw experience </a:t>
                </a:r>
                <a:r>
                  <a:rPr lang="en-US" dirty="0"/>
                  <a:t>(observed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tuples)</a:t>
                </a:r>
              </a:p>
              <a:p>
                <a:pPr lvl="1"/>
                <a:r>
                  <a:rPr lang="en-US" dirty="0"/>
                  <a:t>From DP: calculates the error between two value estimates without waiting for the end of the episode via </a:t>
                </a:r>
                <a:r>
                  <a:rPr lang="en-US" b="1" dirty="0"/>
                  <a:t>bootstrapping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0C313-ED3A-E833-A040-230C55E14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121" y="1397329"/>
                <a:ext cx="7956792" cy="4779633"/>
              </a:xfrm>
              <a:blipFill>
                <a:blip r:embed="rId3"/>
                <a:stretch>
                  <a:fillRect l="-77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79A8092-0707-5FD9-E091-E06DF5D326A0}"/>
              </a:ext>
            </a:extLst>
          </p:cNvPr>
          <p:cNvGrpSpPr/>
          <p:nvPr/>
        </p:nvGrpSpPr>
        <p:grpSpPr>
          <a:xfrm>
            <a:off x="8832361" y="988815"/>
            <a:ext cx="2631376" cy="2584667"/>
            <a:chOff x="8722424" y="1397329"/>
            <a:chExt cx="2631376" cy="258466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7EFFD-0224-23E4-99EB-290564017C6F}"/>
                </a:ext>
              </a:extLst>
            </p:cNvPr>
            <p:cNvGrpSpPr/>
            <p:nvPr/>
          </p:nvGrpSpPr>
          <p:grpSpPr>
            <a:xfrm>
              <a:off x="8722424" y="1397329"/>
              <a:ext cx="2631376" cy="2061447"/>
              <a:chOff x="8564586" y="2398276"/>
              <a:chExt cx="2631376" cy="206144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D6B8A70-7CBB-B0CD-8422-D282F46101E2}"/>
                  </a:ext>
                </a:extLst>
              </p:cNvPr>
              <p:cNvGrpSpPr/>
              <p:nvPr/>
            </p:nvGrpSpPr>
            <p:grpSpPr>
              <a:xfrm>
                <a:off x="8850833" y="2398276"/>
                <a:ext cx="2345129" cy="2061447"/>
                <a:chOff x="9234742" y="369649"/>
                <a:chExt cx="2345129" cy="2061447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723B89B-0891-8CC5-A64F-F496DF8A1A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34742" y="738981"/>
                  <a:ext cx="2345129" cy="169211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6BF1A66-F28D-7EBD-08FD-604FCA8335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82412" y="369649"/>
                      <a:ext cx="189167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=−0.04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6BF1A66-F28D-7EBD-08FD-604FCA8335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82412" y="369649"/>
                      <a:ext cx="1891672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27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FB9A9FCB-5B10-FBD9-6B0F-C0F07D29E7A8}"/>
                    </a:ext>
                  </a:extLst>
                </p:cNvPr>
                <p:cNvSpPr/>
                <p:nvPr/>
              </p:nvSpPr>
              <p:spPr>
                <a:xfrm>
                  <a:off x="9296582" y="1495605"/>
                  <a:ext cx="321332" cy="474650"/>
                </a:xfrm>
                <a:custGeom>
                  <a:avLst/>
                  <a:gdLst>
                    <a:gd name="csX0" fmla="*/ 279451 w 321332"/>
                    <a:gd name="csY0" fmla="*/ 0 h 474650"/>
                    <a:gd name="csX1" fmla="*/ 245 w 321332"/>
                    <a:gd name="csY1" fmla="*/ 265246 h 474650"/>
                    <a:gd name="csX2" fmla="*/ 321332 w 321332"/>
                    <a:gd name="csY2" fmla="*/ 474650 h 47465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321332" h="474650">
                      <a:moveTo>
                        <a:pt x="279451" y="0"/>
                      </a:moveTo>
                      <a:cubicBezTo>
                        <a:pt x="136358" y="93069"/>
                        <a:pt x="-6735" y="186138"/>
                        <a:pt x="245" y="265246"/>
                      </a:cubicBezTo>
                      <a:cubicBezTo>
                        <a:pt x="7225" y="344354"/>
                        <a:pt x="164278" y="409502"/>
                        <a:pt x="321332" y="47465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A826EBA-9D60-97A3-970F-A18AF78219F1}"/>
                      </a:ext>
                    </a:extLst>
                  </p:cNvPr>
                  <p:cNvSpPr txBox="1"/>
                  <p:nvPr/>
                </p:nvSpPr>
                <p:spPr>
                  <a:xfrm>
                    <a:off x="8564586" y="3460906"/>
                    <a:ext cx="488980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1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1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A826EBA-9D60-97A3-970F-A18AF78219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4586" y="3460906"/>
                    <a:ext cx="488980" cy="2616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17AC66C-9432-1B60-7D50-04F9A4830697}"/>
                    </a:ext>
                  </a:extLst>
                </p:cNvPr>
                <p:cNvSpPr txBox="1"/>
                <p:nvPr/>
              </p:nvSpPr>
              <p:spPr>
                <a:xfrm>
                  <a:off x="9256341" y="3015021"/>
                  <a:ext cx="56730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17AC66C-9432-1B60-7D50-04F9A4830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341" y="3015021"/>
                  <a:ext cx="567305" cy="2616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9B7864-FE8C-1093-F245-C5E740CDE48C}"/>
                    </a:ext>
                  </a:extLst>
                </p:cNvPr>
                <p:cNvSpPr txBox="1"/>
                <p:nvPr/>
              </p:nvSpPr>
              <p:spPr>
                <a:xfrm>
                  <a:off x="9197625" y="2524589"/>
                  <a:ext cx="567305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1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29B7864-FE8C-1093-F245-C5E740CDE4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7625" y="2524589"/>
                  <a:ext cx="567305" cy="2616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55A951-39C0-4F53-C0D4-E534EF4C3F09}"/>
                </a:ext>
              </a:extLst>
            </p:cNvPr>
            <p:cNvSpPr txBox="1"/>
            <p:nvPr/>
          </p:nvSpPr>
          <p:spPr>
            <a:xfrm>
              <a:off x="9391843" y="3458776"/>
              <a:ext cx="1883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+ stochastic transition model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5338D7-B211-AD8A-DD0B-E59F3739208A}"/>
              </a:ext>
            </a:extLst>
          </p:cNvPr>
          <p:cNvGrpSpPr/>
          <p:nvPr/>
        </p:nvGrpSpPr>
        <p:grpSpPr>
          <a:xfrm>
            <a:off x="8920505" y="5499853"/>
            <a:ext cx="2337445" cy="588315"/>
            <a:chOff x="8819913" y="5280870"/>
            <a:chExt cx="2337445" cy="588315"/>
          </a:xfrm>
        </p:grpSpPr>
        <p:sp>
          <p:nvSpPr>
            <p:cNvPr id="16" name="Right Brace 15">
              <a:extLst>
                <a:ext uri="{FF2B5EF4-FFF2-40B4-BE49-F238E27FC236}">
                  <a16:creationId xmlns:a16="http://schemas.microsoft.com/office/drawing/2014/main" id="{FFEFA3D0-637D-6F0B-EB52-FE9A8D063D3A}"/>
                </a:ext>
              </a:extLst>
            </p:cNvPr>
            <p:cNvSpPr/>
            <p:nvPr/>
          </p:nvSpPr>
          <p:spPr>
            <a:xfrm>
              <a:off x="8819913" y="5280870"/>
              <a:ext cx="219874" cy="58831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A498B4-36BF-3CAD-FCC7-E48DBF8925A3}"/>
                </a:ext>
              </a:extLst>
            </p:cNvPr>
            <p:cNvSpPr txBox="1"/>
            <p:nvPr/>
          </p:nvSpPr>
          <p:spPr>
            <a:xfrm>
              <a:off x="9039787" y="5344194"/>
              <a:ext cx="2117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 truly online process that can update after each action</a:t>
              </a:r>
            </a:p>
          </p:txBody>
        </p: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43E8B3F-8B96-FA98-CFB2-647034BFE89B}"/>
              </a:ext>
            </a:extLst>
          </p:cNvPr>
          <p:cNvSpPr/>
          <p:nvPr/>
        </p:nvSpPr>
        <p:spPr>
          <a:xfrm>
            <a:off x="9118608" y="3704710"/>
            <a:ext cx="2345128" cy="771993"/>
          </a:xfrm>
          <a:prstGeom prst="wedgeRoundRectCallout">
            <a:avLst>
              <a:gd name="adj1" fmla="val -187123"/>
              <a:gd name="adj2" fmla="val -2779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Note</a:t>
            </a:r>
            <a:r>
              <a:rPr lang="en-US" sz="1200" dirty="0"/>
              <a:t>: The TD error is only a sample from the error distribution because we ignore the expectation!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3867AD-AC52-1175-B857-24B68835BCC1}"/>
              </a:ext>
            </a:extLst>
          </p:cNvPr>
          <p:cNvGrpSpPr/>
          <p:nvPr/>
        </p:nvGrpSpPr>
        <p:grpSpPr>
          <a:xfrm>
            <a:off x="3727857" y="3944679"/>
            <a:ext cx="1829849" cy="341088"/>
            <a:chOff x="3727857" y="3944679"/>
            <a:chExt cx="1829849" cy="341088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E2F8909-BE52-3E91-5540-6AF57FC3B934}"/>
                </a:ext>
              </a:extLst>
            </p:cNvPr>
            <p:cNvSpPr/>
            <p:nvPr/>
          </p:nvSpPr>
          <p:spPr>
            <a:xfrm rot="5400000">
              <a:off x="4535174" y="3461387"/>
              <a:ext cx="128179" cy="109476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213CCD-AA29-540B-5B54-FEF9C0A6061A}"/>
                    </a:ext>
                  </a:extLst>
                </p:cNvPr>
                <p:cNvSpPr txBox="1"/>
                <p:nvPr/>
              </p:nvSpPr>
              <p:spPr>
                <a:xfrm>
                  <a:off x="3727857" y="4008768"/>
                  <a:ext cx="182984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ea typeface="Cambria Math" panose="02040503050406030204" pitchFamily="18" charset="0"/>
                    </a:rPr>
                    <a:t>We call this the target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B213CCD-AA29-540B-5B54-FEF9C0A606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857" y="4008768"/>
                  <a:ext cx="1829849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3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B2077-6714-528E-FB23-B2B1BA53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Prediction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95BE15-E705-EBDF-2293-CDEA1840E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 the value function for a policy by minimizing the TD error.</a:t>
            </a:r>
          </a:p>
        </p:txBody>
      </p:sp>
    </p:spTree>
    <p:extLst>
      <p:ext uri="{BB962C8B-B14F-4D97-AF65-F5344CB8AC3E}">
        <p14:creationId xmlns:p14="http://schemas.microsoft.com/office/powerpoint/2010/main" val="100942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7989-265D-BCD0-24A2-62684E25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19F22-F117-573B-ECD5-0EBA0132C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8170889" cy="493366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Follow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update tabular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←"/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Updating an estimate using another estimate is called </a:t>
                </a:r>
                <a:r>
                  <a:rPr lang="en-US" b="1" dirty="0"/>
                  <a:t>“bootstrapping” </a:t>
                </a:r>
                <a:r>
                  <a:rPr lang="en-US" dirty="0"/>
                  <a:t>and introduces an estimation bias.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Similartiy to MC: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groupChr>
                      <m:groupChrPr>
                        <m:chr m:val="←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19F22-F117-573B-ECD5-0EBA0132C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8170889" cy="4933668"/>
              </a:xfrm>
              <a:blipFill>
                <a:blip r:embed="rId2"/>
                <a:stretch>
                  <a:fillRect l="-1194" t="-1852" r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8A07290-301C-7032-71D6-1CB108C1EAAB}"/>
              </a:ext>
            </a:extLst>
          </p:cNvPr>
          <p:cNvGrpSpPr/>
          <p:nvPr/>
        </p:nvGrpSpPr>
        <p:grpSpPr>
          <a:xfrm>
            <a:off x="3846428" y="5104153"/>
            <a:ext cx="5065602" cy="488182"/>
            <a:chOff x="2334588" y="1969791"/>
            <a:chExt cx="5065602" cy="488182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114C8F32-06B0-D869-D536-7BBF5C78D0A5}"/>
                </a:ext>
              </a:extLst>
            </p:cNvPr>
            <p:cNvSpPr/>
            <p:nvPr/>
          </p:nvSpPr>
          <p:spPr>
            <a:xfrm rot="16200000" flipV="1">
              <a:off x="5386274" y="1602838"/>
              <a:ext cx="168546" cy="1541724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BC98F2-9264-2ADA-BDB4-85BCB1E97F5E}"/>
                </a:ext>
              </a:extLst>
            </p:cNvPr>
            <p:cNvSpPr txBox="1"/>
            <p:nvPr/>
          </p:nvSpPr>
          <p:spPr>
            <a:xfrm>
              <a:off x="2334588" y="1969791"/>
              <a:ext cx="5065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MC Error over complete episode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875633-9C72-9EE6-1B64-B7B45913B066}"/>
              </a:ext>
            </a:extLst>
          </p:cNvPr>
          <p:cNvGrpSpPr/>
          <p:nvPr/>
        </p:nvGrpSpPr>
        <p:grpSpPr>
          <a:xfrm>
            <a:off x="4401064" y="1734406"/>
            <a:ext cx="3528733" cy="537879"/>
            <a:chOff x="4699685" y="1920094"/>
            <a:chExt cx="1541724" cy="537879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81EF24B-FDDC-57EA-DD46-44587ECCD551}"/>
                </a:ext>
              </a:extLst>
            </p:cNvPr>
            <p:cNvSpPr/>
            <p:nvPr/>
          </p:nvSpPr>
          <p:spPr>
            <a:xfrm rot="16200000" flipV="1">
              <a:off x="5386274" y="1602838"/>
              <a:ext cx="168546" cy="1541724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154ED7-E9AD-AC50-4A6E-FBD3C1C9365A}"/>
                </a:ext>
              </a:extLst>
            </p:cNvPr>
            <p:cNvSpPr txBox="1"/>
            <p:nvPr/>
          </p:nvSpPr>
          <p:spPr>
            <a:xfrm>
              <a:off x="5014554" y="1920094"/>
              <a:ext cx="911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TD Error for one step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CF09A0-818F-5F40-4472-2943AC1A66D9}"/>
              </a:ext>
            </a:extLst>
          </p:cNvPr>
          <p:cNvGrpSpPr/>
          <p:nvPr/>
        </p:nvGrpSpPr>
        <p:grpSpPr>
          <a:xfrm>
            <a:off x="3271483" y="2718337"/>
            <a:ext cx="4924554" cy="621075"/>
            <a:chOff x="4021326" y="2206230"/>
            <a:chExt cx="3018333" cy="621075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B467B9E-487B-7E61-B117-98627BE25B20}"/>
                </a:ext>
              </a:extLst>
            </p:cNvPr>
            <p:cNvSpPr/>
            <p:nvPr/>
          </p:nvSpPr>
          <p:spPr>
            <a:xfrm rot="16200000" flipH="1" flipV="1">
              <a:off x="5311709" y="1614360"/>
              <a:ext cx="219506" cy="140324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67C0F56-3D54-6751-0D3D-658F027B96FA}"/>
                    </a:ext>
                  </a:extLst>
                </p:cNvPr>
                <p:cNvSpPr txBox="1"/>
                <p:nvPr/>
              </p:nvSpPr>
              <p:spPr>
                <a:xfrm>
                  <a:off x="4021326" y="2457973"/>
                  <a:ext cx="30183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2"/>
                      </a:solidFill>
                    </a:rPr>
                    <a:t>Uses reward + estimate for next state = target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67C0F56-3D54-6751-0D3D-658F027B9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1326" y="2457973"/>
                  <a:ext cx="301833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95" t="-8333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6A0B74D7-9C8E-74BE-DB63-95D4B6C89ACD}"/>
                  </a:ext>
                </a:extLst>
              </p:cNvPr>
              <p:cNvSpPr/>
              <p:nvPr/>
            </p:nvSpPr>
            <p:spPr>
              <a:xfrm>
                <a:off x="9318406" y="4601981"/>
                <a:ext cx="2513356" cy="1828716"/>
              </a:xfrm>
              <a:prstGeom prst="wedgeRoundRectCallout">
                <a:avLst>
                  <a:gd name="adj1" fmla="val -85319"/>
                  <a:gd name="adj2" fmla="val 2498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In MC methods,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represents the weight for incremental updates.</a:t>
                </a:r>
              </a:p>
              <a:p>
                <a:pPr algn="ctr"/>
                <a:r>
                  <a:rPr lang="en-US" sz="1600" b="1" dirty="0"/>
                  <a:t>No Bootstrapping! Unbiased estimate!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6A0B74D7-9C8E-74BE-DB63-95D4B6C89A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06" y="4601981"/>
                <a:ext cx="2513356" cy="1828716"/>
              </a:xfrm>
              <a:prstGeom prst="wedgeRoundRectCallout">
                <a:avLst>
                  <a:gd name="adj1" fmla="val -85319"/>
                  <a:gd name="adj2" fmla="val 2498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B4CE5-F721-CDBA-9DC7-BCE568F3B7C0}"/>
                  </a:ext>
                </a:extLst>
              </p:cNvPr>
              <p:cNvSpPr txBox="1"/>
              <p:nvPr/>
            </p:nvSpPr>
            <p:spPr>
              <a:xfrm>
                <a:off x="9318406" y="1967611"/>
                <a:ext cx="2513356" cy="1200329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TD uses local search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as a learning parameter to reduce the TD error.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6B4CE5-F721-CDBA-9DC7-BCE568F3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406" y="1967611"/>
                <a:ext cx="2513356" cy="1200329"/>
              </a:xfrm>
              <a:prstGeom prst="rect">
                <a:avLst/>
              </a:prstGeom>
              <a:blipFill>
                <a:blip r:embed="rId5"/>
                <a:stretch>
                  <a:fillRect l="-1928" t="-2000" b="-6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36AA-2655-FFF5-7881-32B8F590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Alg. Tabular TD(0)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4425E-63FB-9C5C-D27A-96BE1B7B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508" y="1337315"/>
            <a:ext cx="7810209" cy="349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7AE4513F-F758-3015-C605-C7D9F007E2D5}"/>
                  </a:ext>
                </a:extLst>
              </p:cNvPr>
              <p:cNvSpPr/>
              <p:nvPr/>
            </p:nvSpPr>
            <p:spPr>
              <a:xfrm>
                <a:off x="5721292" y="5134062"/>
                <a:ext cx="4127246" cy="847014"/>
              </a:xfrm>
              <a:prstGeom prst="wedgeRoundRectCallout">
                <a:avLst>
                  <a:gd name="adj1" fmla="val -70723"/>
                  <a:gd name="adj2" fmla="val -168840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/>
                  <a:t>Note</a:t>
                </a:r>
                <a:r>
                  <a:rPr lang="en-US" sz="1400" dirty="0"/>
                  <a:t>: We can only update for time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 at time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400" dirty="0"/>
                  <a:t> since we need to observe a complete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interaction and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is observed at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7AE4513F-F758-3015-C605-C7D9F007E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92" y="5134062"/>
                <a:ext cx="4127246" cy="847014"/>
              </a:xfrm>
              <a:prstGeom prst="wedgeRoundRectCallout">
                <a:avLst>
                  <a:gd name="adj1" fmla="val -70723"/>
                  <a:gd name="adj2" fmla="val -16884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2DCCF0C-4960-6A76-B588-637A79AEF859}"/>
              </a:ext>
            </a:extLst>
          </p:cNvPr>
          <p:cNvSpPr/>
          <p:nvPr/>
        </p:nvSpPr>
        <p:spPr>
          <a:xfrm>
            <a:off x="5918664" y="434715"/>
            <a:ext cx="2880564" cy="422339"/>
          </a:xfrm>
          <a:prstGeom prst="wedgeRoundRectCallout">
            <a:avLst>
              <a:gd name="adj1" fmla="val -86295"/>
              <a:gd name="adj2" fmla="val 71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 will later learn what 0 means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5545C4-DEE2-2979-2281-BEF0B4ACEC98}"/>
              </a:ext>
            </a:extLst>
          </p:cNvPr>
          <p:cNvSpPr/>
          <p:nvPr/>
        </p:nvSpPr>
        <p:spPr>
          <a:xfrm>
            <a:off x="2870616" y="3844977"/>
            <a:ext cx="3620125" cy="32228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1E44-4E5C-32D8-E43F-7C76E655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TD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96BBE-14B2-B9B5-FA11-CD799C6C85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Regular conditions on the MDP apply (finite,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, etc.)</a:t>
                </a:r>
              </a:p>
              <a:p>
                <a:endParaRPr lang="en-US" dirty="0"/>
              </a:p>
              <a:p>
                <a:r>
                  <a:rPr lang="en-US" dirty="0"/>
                  <a:t>The observed TD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noisy sample of the true difference.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Stochastic approximation theory guarantees convergence if the </a:t>
                </a:r>
                <a:r>
                  <a:rPr lang="en-US" b="1" dirty="0"/>
                  <a:t>learning rate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b="1" dirty="0"/>
                  <a:t> decreases slowly enough. </a:t>
                </a:r>
                <a:r>
                  <a:rPr lang="en-US" dirty="0"/>
                  <a:t>Then the updates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groupChr>
                      <m:groupChrPr>
                        <m:chr m:val="←"/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lead to an expected TD error of 0, i.e., the Bellman consistency conditions are met which means convergence.</a:t>
                </a:r>
              </a:p>
              <a:p>
                <a:endParaRPr lang="en-US" dirty="0"/>
              </a:p>
              <a:p>
                <a:r>
                  <a:rPr lang="en-US" dirty="0"/>
                  <a:t>What is slow enough?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  (equivalent to incremental averaging)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F96BBE-14B2-B9B5-FA11-CD799C6C85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7F590-3C52-83FD-45F1-8275AFC4F785}"/>
                  </a:ext>
                </a:extLst>
              </p:cNvPr>
              <p:cNvSpPr txBox="1"/>
              <p:nvPr/>
            </p:nvSpPr>
            <p:spPr>
              <a:xfrm>
                <a:off x="4234316" y="3989253"/>
                <a:ext cx="3983011" cy="1124603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/>
                  <a:t>Robbins-Monro condition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    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A7F590-3C52-83FD-45F1-8275AFC4F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316" y="3989253"/>
                <a:ext cx="3983011" cy="1124603"/>
              </a:xfrm>
              <a:prstGeom prst="rect">
                <a:avLst/>
              </a:prstGeom>
              <a:blipFill>
                <a:blip r:embed="rId3"/>
                <a:stretch>
                  <a:fillRect l="-1220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7D45EEA-1908-E049-EF9E-508670B0AA5C}"/>
              </a:ext>
            </a:extLst>
          </p:cNvPr>
          <p:cNvSpPr/>
          <p:nvPr/>
        </p:nvSpPr>
        <p:spPr>
          <a:xfrm>
            <a:off x="1824064" y="4630166"/>
            <a:ext cx="2048969" cy="337279"/>
          </a:xfrm>
          <a:prstGeom prst="wedgeRoundRectCallout">
            <a:avLst>
              <a:gd name="adj1" fmla="val 81904"/>
              <a:gd name="adj2" fmla="val -283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Keeps learning forever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06798B7-F5CB-6720-EE3C-47D8E1C38EBF}"/>
              </a:ext>
            </a:extLst>
          </p:cNvPr>
          <p:cNvSpPr/>
          <p:nvPr/>
        </p:nvSpPr>
        <p:spPr>
          <a:xfrm>
            <a:off x="8622401" y="4342108"/>
            <a:ext cx="2599545" cy="625337"/>
          </a:xfrm>
          <a:prstGeom prst="wedgeRoundRectCallout">
            <a:avLst>
              <a:gd name="adj1" fmla="val -73535"/>
              <a:gd name="adj2" fmla="val 1237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Noise variance shrinks fast enough to suppress noise</a:t>
            </a:r>
          </a:p>
        </p:txBody>
      </p:sp>
    </p:spTree>
    <p:extLst>
      <p:ext uri="{BB962C8B-B14F-4D97-AF65-F5344CB8AC3E}">
        <p14:creationId xmlns:p14="http://schemas.microsoft.com/office/powerpoint/2010/main" val="350145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8126</TotalTime>
  <Words>2596</Words>
  <Application>Microsoft Office PowerPoint</Application>
  <PresentationFormat>Widescreen</PresentationFormat>
  <Paragraphs>277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Cambria Math</vt:lpstr>
      <vt:lpstr>Office Theme</vt:lpstr>
      <vt:lpstr>Reinforcement Learning  Temporal-Difference Learning Sutton/Barto* Chapter 6</vt:lpstr>
      <vt:lpstr>Topics of this Course</vt:lpstr>
      <vt:lpstr>Summary of Notation</vt:lpstr>
      <vt:lpstr>Recap: MDPs, DP and MC</vt:lpstr>
      <vt:lpstr>Temporal-Difference (TD) Learning</vt:lpstr>
      <vt:lpstr>TD Prediction</vt:lpstr>
      <vt:lpstr>TD Prediction</vt:lpstr>
      <vt:lpstr>Alg. Tabular TD(0)</vt:lpstr>
      <vt:lpstr>Convergence of TD Methods</vt:lpstr>
      <vt:lpstr>Advantages of TD Prediction Methods</vt:lpstr>
      <vt:lpstr>On-Policy TD Control:  Sarsa</vt:lpstr>
      <vt:lpstr>Sarsa</vt:lpstr>
      <vt:lpstr>Alg. Sarsa: On-Policy TD Control</vt:lpstr>
      <vt:lpstr>Off-policy TD Control:  Q-Learning</vt:lpstr>
      <vt:lpstr>Q-Learning</vt:lpstr>
      <vt:lpstr>Alg. Q-Learning</vt:lpstr>
      <vt:lpstr>Q-Learning’s Maximization Bias</vt:lpstr>
      <vt:lpstr>Double Q-Learning</vt:lpstr>
      <vt:lpstr>On-policy TD Control:  Expected Sarsa</vt:lpstr>
      <vt:lpstr>Expected Sarsa</vt:lpstr>
      <vt:lpstr>Comparison</vt:lpstr>
      <vt:lpstr>Comparison: 1-step Backup Diagrams</vt:lpstr>
      <vt:lpstr>Sarsa vs. Q-Learning</vt:lpstr>
      <vt:lpstr>Sarsa vs. Q-Learning</vt:lpstr>
      <vt:lpstr> Experimental Comparison</vt:lpstr>
      <vt:lpstr>What You Should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164</cp:revision>
  <dcterms:created xsi:type="dcterms:W3CDTF">2025-09-08T14:44:49Z</dcterms:created>
  <dcterms:modified xsi:type="dcterms:W3CDTF">2026-02-18T19:50:41Z</dcterms:modified>
</cp:coreProperties>
</file>