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479" r:id="rId4"/>
    <p:sldId id="385" r:id="rId5"/>
    <p:sldId id="398" r:id="rId6"/>
    <p:sldId id="396" r:id="rId7"/>
    <p:sldId id="386" r:id="rId8"/>
    <p:sldId id="387" r:id="rId9"/>
    <p:sldId id="388" r:id="rId10"/>
    <p:sldId id="392" r:id="rId11"/>
    <p:sldId id="391" r:id="rId12"/>
    <p:sldId id="394" r:id="rId13"/>
    <p:sldId id="393" r:id="rId14"/>
    <p:sldId id="389" r:id="rId15"/>
    <p:sldId id="390" r:id="rId16"/>
    <p:sldId id="395" r:id="rId17"/>
    <p:sldId id="3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9"/>
          </p14:sldIdLst>
        </p14:section>
        <p14:section name="Introduction" id="{226A1DFA-741C-4500-8EC5-5BCBA926DBFB}">
          <p14:sldIdLst>
            <p14:sldId id="385"/>
            <p14:sldId id="398"/>
          </p14:sldIdLst>
        </p14:section>
        <p14:section name="Prediction" id="{EF7F6E9E-DC9D-4F07-AF20-87249B8EBE01}">
          <p14:sldIdLst>
            <p14:sldId id="396"/>
            <p14:sldId id="386"/>
            <p14:sldId id="387"/>
            <p14:sldId id="388"/>
          </p14:sldIdLst>
        </p14:section>
        <p14:section name="On-Policy Control" id="{6A91EB9B-FC66-4409-8B96-60AEBB5F5225}">
          <p14:sldIdLst>
            <p14:sldId id="392"/>
            <p14:sldId id="391"/>
            <p14:sldId id="394"/>
            <p14:sldId id="393"/>
          </p14:sldIdLst>
        </p14:section>
        <p14:section name="Off-Policy Learning" id="{17518668-3964-4791-B96A-2B49493E2477}">
          <p14:sldIdLst>
            <p14:sldId id="389"/>
            <p14:sldId id="390"/>
            <p14:sldId id="395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4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7.png"/><Relationship Id="rId7" Type="http://schemas.openxmlformats.org/officeDocument/2006/relationships/image" Target="../media/image34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2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5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1EE42B-57B4-EB74-A37C-6675858E7D2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77981" y="1122363"/>
                <a:ext cx="4463968" cy="3204134"/>
              </a:xfrm>
            </p:spPr>
            <p:txBody>
              <a:bodyPr anchor="b">
                <a:normAutofit fontScale="90000"/>
              </a:bodyPr>
              <a:lstStyle/>
              <a:p>
                <a:pPr algn="l"/>
                <a:r>
                  <a:rPr lang="en-US" sz="4800" dirty="0">
                    <a:solidFill>
                      <a:schemeClr val="bg1"/>
                    </a:solidFill>
                  </a:rPr>
                  <a:t>Reinforcement Learning</a:t>
                </a:r>
                <a:br>
                  <a:rPr lang="en-US" sz="4800" dirty="0">
                    <a:solidFill>
                      <a:schemeClr val="bg1"/>
                    </a:solidFill>
                  </a:rPr>
                </a:br>
                <a:br>
                  <a:rPr lang="en-US" sz="48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-step Bootstrapping</a:t>
                </a:r>
                <a:br>
                  <a:rPr lang="en-US" sz="40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Sutton/Barto*</a:t>
                </a:r>
                <a:r>
                  <a:rPr lang="en-US" sz="2700" dirty="0">
                    <a:solidFill>
                      <a:schemeClr val="bg1"/>
                    </a:solidFill>
                  </a:rPr>
                  <a:t> Chapter 7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1EE42B-57B4-EB74-A37C-6675858E7D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77981" y="1122363"/>
                <a:ext cx="4463968" cy="3204134"/>
              </a:xfrm>
              <a:blipFill>
                <a:blip r:embed="rId3"/>
                <a:stretch>
                  <a:fillRect l="-5321" b="-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4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41" y="198362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0944D32-5F67-3759-0E01-9E6ED1636A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Control: Sarsa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0944D32-5F67-3759-0E01-9E6ED1636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8BFD2D0-399A-1A99-8CB8-AA18E396C9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On-Policy learning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return estimates.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8BFD2D0-399A-1A99-8CB8-AA18E396C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70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35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F0FE0E-E041-84BE-0F39-AE6BA8D287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Sarsa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F0FE0E-E041-84BE-0F39-AE6BA8D28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6D976-5489-1CA0-FBD4-D8ED85B16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45612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Original Sarsa is called one-step Sarsa or Sarsa(0)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-step Sarsa</a:t>
                </a:r>
              </a:p>
              <a:p>
                <a:pPr lvl="1"/>
                <a:r>
                  <a:rPr lang="en-US" b="1" dirty="0"/>
                  <a:t>On policy</a:t>
                </a:r>
                <a:r>
                  <a:rPr lang="en-US" dirty="0"/>
                  <a:t>: The policy needs to keep exploring (e.g.,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policy)</a:t>
                </a:r>
              </a:p>
              <a:p>
                <a:pPr lvl="1"/>
                <a:r>
                  <a:rPr lang="en-US" dirty="0"/>
                  <a:t>Should probably be called </a:t>
                </a:r>
                <a:r>
                  <a:rPr lang="en-US" dirty="0" err="1"/>
                  <a:t>Sarrrrr</a:t>
                </a:r>
                <a:r>
                  <a:rPr lang="en-US" dirty="0"/>
                  <a:t>...</a:t>
                </a:r>
                <a:r>
                  <a:rPr lang="en-US" dirty="0" err="1"/>
                  <a:t>rsa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rs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return estimate used as the target (redefined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Update rule:</a:t>
                </a:r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6D976-5489-1CA0-FBD4-D8ED85B16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4561260"/>
              </a:xfrm>
              <a:blipFill>
                <a:blip r:embed="rId3"/>
                <a:stretch>
                  <a:fillRect l="-121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C23A07C-A168-39B7-4E5B-CB74A33475C0}"/>
                  </a:ext>
                </a:extLst>
              </p:cNvPr>
              <p:cNvSpPr/>
              <p:nvPr/>
            </p:nvSpPr>
            <p:spPr>
              <a:xfrm>
                <a:off x="5554656" y="321312"/>
                <a:ext cx="2327171" cy="818358"/>
              </a:xfrm>
              <a:prstGeom prst="wedgeRoundRectCallout">
                <a:avLst>
                  <a:gd name="adj1" fmla="val 44338"/>
                  <a:gd name="adj2" fmla="val 8129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Note</a:t>
                </a:r>
                <a:r>
                  <a:rPr lang="en-US" sz="1200" dirty="0"/>
                  <a:t>: (0) is not the number of steps but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. We will learn about eligibility traces later.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C23A07C-A168-39B7-4E5B-CB74A3347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656" y="321312"/>
                <a:ext cx="2327171" cy="818358"/>
              </a:xfrm>
              <a:prstGeom prst="wedgeRoundRectCallout">
                <a:avLst>
                  <a:gd name="adj1" fmla="val 44338"/>
                  <a:gd name="adj2" fmla="val 8129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20993E9-4E86-02DE-66E1-B419B2709FF9}"/>
              </a:ext>
            </a:extLst>
          </p:cNvPr>
          <p:cNvGrpSpPr/>
          <p:nvPr/>
        </p:nvGrpSpPr>
        <p:grpSpPr>
          <a:xfrm>
            <a:off x="9576769" y="176093"/>
            <a:ext cx="2420910" cy="2140608"/>
            <a:chOff x="9576769" y="176093"/>
            <a:chExt cx="2420910" cy="21406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1A94A5-7EE7-37CC-E728-AF66A80A33AA}"/>
                </a:ext>
              </a:extLst>
            </p:cNvPr>
            <p:cNvGrpSpPr/>
            <p:nvPr/>
          </p:nvGrpSpPr>
          <p:grpSpPr>
            <a:xfrm>
              <a:off x="9576769" y="204828"/>
              <a:ext cx="2310430" cy="2111873"/>
              <a:chOff x="8990601" y="218543"/>
              <a:chExt cx="3001301" cy="2828670"/>
            </a:xfrm>
          </p:grpSpPr>
          <p:pic>
            <p:nvPicPr>
              <p:cNvPr id="11" name="Content Placeholder 4">
                <a:extLst>
                  <a:ext uri="{FF2B5EF4-FFF2-40B4-BE49-F238E27FC236}">
                    <a16:creationId xmlns:a16="http://schemas.microsoft.com/office/drawing/2014/main" id="{BF760BA3-F830-BA0D-4894-05F51EBE6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0601" y="218543"/>
                <a:ext cx="2936007" cy="282867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6AB597-F7B2-20CF-B4CE-D97C11B92DBA}"/>
                  </a:ext>
                </a:extLst>
              </p:cNvPr>
              <p:cNvSpPr txBox="1"/>
              <p:nvPr/>
            </p:nvSpPr>
            <p:spPr>
              <a:xfrm>
                <a:off x="10107262" y="1309193"/>
                <a:ext cx="687748" cy="45346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GPI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051C9-DDCC-7485-1E4C-E964BDF6ACEF}"/>
                  </a:ext>
                </a:extLst>
              </p:cNvPr>
              <p:cNvSpPr/>
              <p:nvPr/>
            </p:nvSpPr>
            <p:spPr>
              <a:xfrm>
                <a:off x="8990601" y="218543"/>
                <a:ext cx="3001301" cy="2727081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555E4A-A866-1530-A9FD-F8FF4073B977}"/>
                </a:ext>
              </a:extLst>
            </p:cNvPr>
            <p:cNvSpPr/>
            <p:nvPr/>
          </p:nvSpPr>
          <p:spPr>
            <a:xfrm>
              <a:off x="10088381" y="242303"/>
              <a:ext cx="1304144" cy="18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9A1598-3094-4269-64F8-0D5E916C2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6205" y="1556334"/>
              <a:ext cx="978962" cy="17199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7EF7DE-A275-31E2-A378-8EF79253A2DA}"/>
                    </a:ext>
                  </a:extLst>
                </p:cNvPr>
                <p:cNvSpPr txBox="1"/>
                <p:nvPr/>
              </p:nvSpPr>
              <p:spPr>
                <a:xfrm>
                  <a:off x="9777369" y="1338544"/>
                  <a:ext cx="17335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  <m:r>
                          <m:rPr>
                            <m:sty m:val="p"/>
                          </m:r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greedy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7EF7DE-A275-31E2-A378-8EF79253A2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369" y="1338544"/>
                  <a:ext cx="173356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529777-63A6-40DE-C0AC-7D83854B3AD2}"/>
                    </a:ext>
                  </a:extLst>
                </p:cNvPr>
                <p:cNvSpPr txBox="1"/>
                <p:nvPr/>
              </p:nvSpPr>
              <p:spPr>
                <a:xfrm>
                  <a:off x="9576769" y="176093"/>
                  <a:ext cx="2420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b="1" dirty="0">
                      <a:solidFill>
                        <a:schemeClr val="accent3"/>
                      </a:solidFill>
                    </a:rPr>
                    <a:t>-step TD prediction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529777-63A6-40DE-C0AC-7D83854B3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769" y="176093"/>
                  <a:ext cx="242091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F7655E7-BCC7-BD82-23F6-1FC9C85D7D3D}"/>
              </a:ext>
            </a:extLst>
          </p:cNvPr>
          <p:cNvSpPr/>
          <p:nvPr/>
        </p:nvSpPr>
        <p:spPr>
          <a:xfrm>
            <a:off x="9644917" y="3367331"/>
            <a:ext cx="2260166" cy="621260"/>
          </a:xfrm>
          <a:prstGeom prst="wedgeRoundRectCallout">
            <a:avLst>
              <a:gd name="adj1" fmla="val -29738"/>
              <a:gd name="adj2" fmla="val 7580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is the extra action Sarsa need.</a:t>
            </a:r>
          </a:p>
        </p:txBody>
      </p:sp>
    </p:spTree>
    <p:extLst>
      <p:ext uri="{BB962C8B-B14F-4D97-AF65-F5344CB8AC3E}">
        <p14:creationId xmlns:p14="http://schemas.microsoft.com/office/powerpoint/2010/main" val="242854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C4D17A-69EF-11E4-BED6-7D19667C99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Speedup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Sarsa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C4D17A-69EF-11E4-BED6-7D19667C9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A1E66-A5A6-1448-FC06-21631B928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9040" y="1712911"/>
            <a:ext cx="8753919" cy="477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94699-37F3-BC74-A159-90CC2AB0350C}"/>
                  </a:ext>
                </a:extLst>
              </p:cNvPr>
              <p:cNvSpPr txBox="1"/>
              <p:nvPr/>
            </p:nvSpPr>
            <p:spPr>
              <a:xfrm>
                <a:off x="2153174" y="1343579"/>
                <a:ext cx="3942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-values updated during one episode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94699-37F3-BC74-A159-90CC2AB03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74" y="1343579"/>
                <a:ext cx="3942825" cy="369332"/>
              </a:xfrm>
              <a:prstGeom prst="rect">
                <a:avLst/>
              </a:prstGeom>
              <a:blipFill>
                <a:blip r:embed="rId4"/>
                <a:stretch>
                  <a:fillRect l="-30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3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821F91-F3CA-B3DB-B920-4A58F4CB12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Alg. From DT prediction to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Sarsa Control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821F91-F3CA-B3DB-B920-4A58F4CB1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5DA64-CB96-33B7-5A2F-82B17E4E3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9546" y="1397000"/>
            <a:ext cx="5681934" cy="47799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AF4139-9F31-EF78-000D-A76A64FB1843}"/>
              </a:ext>
            </a:extLst>
          </p:cNvPr>
          <p:cNvGrpSpPr/>
          <p:nvPr/>
        </p:nvGrpSpPr>
        <p:grpSpPr>
          <a:xfrm>
            <a:off x="391291" y="1125097"/>
            <a:ext cx="5818255" cy="4814496"/>
            <a:chOff x="391291" y="1125097"/>
            <a:chExt cx="5818255" cy="4814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F7BC5E-65EA-3D4D-F1F7-F5B1678B3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291" y="1397000"/>
              <a:ext cx="5818255" cy="38822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peech Bubble: Rectangle with Corners Rounded 5">
                  <a:extLst>
                    <a:ext uri="{FF2B5EF4-FFF2-40B4-BE49-F238E27FC236}">
                      <a16:creationId xmlns:a16="http://schemas.microsoft.com/office/drawing/2014/main" id="{1E655817-FD0E-0110-CF26-A64D12FE50D6}"/>
                    </a:ext>
                  </a:extLst>
                </p:cNvPr>
                <p:cNvSpPr/>
                <p:nvPr/>
              </p:nvSpPr>
              <p:spPr>
                <a:xfrm>
                  <a:off x="3635495" y="1125097"/>
                  <a:ext cx="1724099" cy="543806"/>
                </a:xfrm>
                <a:prstGeom prst="wedgeRoundRectCallout">
                  <a:avLst>
                    <a:gd name="adj1" fmla="val -149901"/>
                    <a:gd name="adj2" fmla="val 90110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1600" dirty="0"/>
                    <a:t> is given</a:t>
                  </a:r>
                </a:p>
              </p:txBody>
            </p:sp>
          </mc:Choice>
          <mc:Fallback xmlns="">
            <p:sp>
              <p:nvSpPr>
                <p:cNvPr id="6" name="Speech Bubble: Rectangle with Corners Rounded 5">
                  <a:extLst>
                    <a:ext uri="{FF2B5EF4-FFF2-40B4-BE49-F238E27FC236}">
                      <a16:creationId xmlns:a16="http://schemas.microsoft.com/office/drawing/2014/main" id="{1E655817-FD0E-0110-CF26-A64D12FE50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495" y="1125097"/>
                  <a:ext cx="1724099" cy="543806"/>
                </a:xfrm>
                <a:prstGeom prst="wedgeRoundRectCallout">
                  <a:avLst>
                    <a:gd name="adj1" fmla="val -149901"/>
                    <a:gd name="adj2" fmla="val 90110"/>
                    <a:gd name="adj3" fmla="val 16667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Speech Bubble: Rectangle with Corners Rounded 6">
                  <a:extLst>
                    <a:ext uri="{FF2B5EF4-FFF2-40B4-BE49-F238E27FC236}">
                      <a16:creationId xmlns:a16="http://schemas.microsoft.com/office/drawing/2014/main" id="{0AD7BF87-C864-0A9A-559D-B2EA2F900B48}"/>
                    </a:ext>
                  </a:extLst>
                </p:cNvPr>
                <p:cNvSpPr/>
                <p:nvPr/>
              </p:nvSpPr>
              <p:spPr>
                <a:xfrm>
                  <a:off x="3145721" y="5395787"/>
                  <a:ext cx="1724099" cy="543806"/>
                </a:xfrm>
                <a:prstGeom prst="wedgeRoundRectCallout">
                  <a:avLst>
                    <a:gd name="adj1" fmla="val -77431"/>
                    <a:gd name="adj2" fmla="val -133232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Update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Speech Bubble: Rectangle with Corners Rounded 6">
                  <a:extLst>
                    <a:ext uri="{FF2B5EF4-FFF2-40B4-BE49-F238E27FC236}">
                      <a16:creationId xmlns:a16="http://schemas.microsoft.com/office/drawing/2014/main" id="{0AD7BF87-C864-0A9A-559D-B2EA2F900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5721" y="5395787"/>
                  <a:ext cx="1724099" cy="543806"/>
                </a:xfrm>
                <a:prstGeom prst="wedgeRoundRectCallout">
                  <a:avLst>
                    <a:gd name="adj1" fmla="val -77431"/>
                    <a:gd name="adj2" fmla="val -133232"/>
                    <a:gd name="adj3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A2EAED-A095-EC43-F7C8-D9EE9FD07E2F}"/>
              </a:ext>
            </a:extLst>
          </p:cNvPr>
          <p:cNvSpPr/>
          <p:nvPr/>
        </p:nvSpPr>
        <p:spPr>
          <a:xfrm>
            <a:off x="5866228" y="3287652"/>
            <a:ext cx="618335" cy="767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7B70A-A257-1910-96CE-4CB963B34780}"/>
              </a:ext>
            </a:extLst>
          </p:cNvPr>
          <p:cNvGrpSpPr/>
          <p:nvPr/>
        </p:nvGrpSpPr>
        <p:grpSpPr>
          <a:xfrm>
            <a:off x="9856838" y="4018671"/>
            <a:ext cx="2264824" cy="2702997"/>
            <a:chOff x="9856838" y="4018671"/>
            <a:chExt cx="2264824" cy="2702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peech Bubble: Rectangle with Corners Rounded 3">
                  <a:extLst>
                    <a:ext uri="{FF2B5EF4-FFF2-40B4-BE49-F238E27FC236}">
                      <a16:creationId xmlns:a16="http://schemas.microsoft.com/office/drawing/2014/main" id="{DF12DD82-7DDC-9157-BB79-8D5B905F0BAA}"/>
                    </a:ext>
                  </a:extLst>
                </p:cNvPr>
                <p:cNvSpPr/>
                <p:nvPr/>
              </p:nvSpPr>
              <p:spPr>
                <a:xfrm>
                  <a:off x="10030478" y="6177862"/>
                  <a:ext cx="1724099" cy="543806"/>
                </a:xfrm>
                <a:prstGeom prst="wedgeRoundRectCallout">
                  <a:avLst>
                    <a:gd name="adj1" fmla="val -54354"/>
                    <a:gd name="adj2" fmla="val -121679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Update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sz="1600" dirty="0"/>
                    <a:t> and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Speech Bubble: Rectangle with Corners Rounded 3">
                  <a:extLst>
                    <a:ext uri="{FF2B5EF4-FFF2-40B4-BE49-F238E27FC236}">
                      <a16:creationId xmlns:a16="http://schemas.microsoft.com/office/drawing/2014/main" id="{DF12DD82-7DDC-9157-BB79-8D5B905F0B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0478" y="6177862"/>
                  <a:ext cx="1724099" cy="543806"/>
                </a:xfrm>
                <a:prstGeom prst="wedgeRoundRectCallout">
                  <a:avLst>
                    <a:gd name="adj1" fmla="val -54354"/>
                    <a:gd name="adj2" fmla="val -121679"/>
                    <a:gd name="adj3" fmla="val 16667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peech Bubble: Rectangle with Corners Rounded 8">
                  <a:extLst>
                    <a:ext uri="{FF2B5EF4-FFF2-40B4-BE49-F238E27FC236}">
                      <a16:creationId xmlns:a16="http://schemas.microsoft.com/office/drawing/2014/main" id="{8FEBBC07-A809-4A77-8EB9-8F7555FB6C1C}"/>
                    </a:ext>
                  </a:extLst>
                </p:cNvPr>
                <p:cNvSpPr/>
                <p:nvPr/>
              </p:nvSpPr>
              <p:spPr>
                <a:xfrm>
                  <a:off x="9856838" y="4018671"/>
                  <a:ext cx="2264824" cy="449306"/>
                </a:xfrm>
                <a:prstGeom prst="wedgeRoundRectCallout">
                  <a:avLst>
                    <a:gd name="adj1" fmla="val -40849"/>
                    <a:gd name="adj2" fmla="val 74156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On-policy: Select next action from the  current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Speech Bubble: Rectangle with Corners Rounded 8">
                  <a:extLst>
                    <a:ext uri="{FF2B5EF4-FFF2-40B4-BE49-F238E27FC236}">
                      <a16:creationId xmlns:a16="http://schemas.microsoft.com/office/drawing/2014/main" id="{8FEBBC07-A809-4A77-8EB9-8F7555FB6C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6838" y="4018671"/>
                  <a:ext cx="2264824" cy="449306"/>
                </a:xfrm>
                <a:prstGeom prst="wedgeRoundRectCallout">
                  <a:avLst>
                    <a:gd name="adj1" fmla="val -40849"/>
                    <a:gd name="adj2" fmla="val 74156"/>
                    <a:gd name="adj3" fmla="val 16667"/>
                  </a:avLst>
                </a:prstGeom>
                <a:blipFill>
                  <a:blip r:embed="rId8"/>
                  <a:stretch>
                    <a:fillRect t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DE3BE-9FC4-3EC0-53D9-BC827C4B6355}"/>
              </a:ext>
            </a:extLst>
          </p:cNvPr>
          <p:cNvSpPr/>
          <p:nvPr/>
        </p:nvSpPr>
        <p:spPr>
          <a:xfrm>
            <a:off x="7157803" y="4497050"/>
            <a:ext cx="2872675" cy="18806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5E902-CEE1-CAFD-7C9B-B4E443036866}"/>
              </a:ext>
            </a:extLst>
          </p:cNvPr>
          <p:cNvSpPr/>
          <p:nvPr/>
        </p:nvSpPr>
        <p:spPr>
          <a:xfrm>
            <a:off x="8694038" y="5573658"/>
            <a:ext cx="2466140" cy="18806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34D9E-4B5B-8B5B-7737-CE731552CD3F}"/>
              </a:ext>
            </a:extLst>
          </p:cNvPr>
          <p:cNvSpPr/>
          <p:nvPr/>
        </p:nvSpPr>
        <p:spPr>
          <a:xfrm>
            <a:off x="7029133" y="1960277"/>
            <a:ext cx="2264769" cy="18806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DA8184C-9049-E158-3CA0-9F9DEC7C2B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Off-Policy Control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DA8184C-9049-E158-3CA0-9F9DEC7C2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A03D2-90FD-7653-DAD2-E19EAC638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importance sampling ratios to prediction and control.</a:t>
            </a:r>
          </a:p>
        </p:txBody>
      </p:sp>
    </p:spTree>
    <p:extLst>
      <p:ext uri="{BB962C8B-B14F-4D97-AF65-F5344CB8AC3E}">
        <p14:creationId xmlns:p14="http://schemas.microsoft.com/office/powerpoint/2010/main" val="262545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27CE56-EFBA-0625-24BB-9BB9832ABD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Off-Policy Control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27CE56-EFBA-0625-24BB-9BB9832A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EDB9D-8B4A-E823-8389-87C92CF33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Learn a deterministic target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using an exploring (soft) behavioral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Method</a:t>
                </a:r>
                <a:r>
                  <a:rPr lang="en-US" dirty="0"/>
                  <a:t>: Use importance sampling ratio as a weight for updates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where the weight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be used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TD for prediction or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Sarsa for control.</a:t>
                </a:r>
              </a:p>
              <a:p>
                <a:endParaRPr lang="en-US" dirty="0"/>
              </a:p>
              <a:p>
                <a:r>
                  <a:rPr lang="en-US" b="1" dirty="0"/>
                  <a:t>Sample efficiency issue</a:t>
                </a:r>
                <a:r>
                  <a:rPr lang="en-US" dirty="0"/>
                  <a:t>: Can only learn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 from data where the sampled actions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-steps are compatible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Updating the behavior policy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greedy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helps.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EDB9D-8B4A-E823-8389-87C92CF33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552D126-208B-494D-2625-5FF1C93AC51E}"/>
                  </a:ext>
                </a:extLst>
              </p:cNvPr>
              <p:cNvSpPr/>
              <p:nvPr/>
            </p:nvSpPr>
            <p:spPr>
              <a:xfrm>
                <a:off x="8669721" y="3130277"/>
                <a:ext cx="2118220" cy="1044429"/>
              </a:xfrm>
              <a:prstGeom prst="wedgeRoundRectCallout">
                <a:avLst>
                  <a:gd name="adj1" fmla="val -100549"/>
                  <a:gd name="adj2" fmla="val 7530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How likely is 𝜋 to choose an action compared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552D126-208B-494D-2625-5FF1C93AC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721" y="3130277"/>
                <a:ext cx="2118220" cy="1044429"/>
              </a:xfrm>
              <a:prstGeom prst="wedgeRoundRectCallout">
                <a:avLst>
                  <a:gd name="adj1" fmla="val -100549"/>
                  <a:gd name="adj2" fmla="val 7530"/>
                  <a:gd name="adj3" fmla="val 16667"/>
                </a:avLst>
              </a:prstGeom>
              <a:blipFill>
                <a:blip r:embed="rId4"/>
                <a:stretch>
                  <a:fillRect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07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5701-1839-841A-1942-F401EF86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Comparing On-Policy with Off-Policy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799686-6590-82E9-E530-6D9F900BE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22" y="1553598"/>
            <a:ext cx="5205999" cy="4379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632627-3153-537A-8736-FC5EB073E581}"/>
              </a:ext>
            </a:extLst>
          </p:cNvPr>
          <p:cNvSpPr/>
          <p:nvPr/>
        </p:nvSpPr>
        <p:spPr>
          <a:xfrm>
            <a:off x="1525070" y="2045566"/>
            <a:ext cx="581679" cy="2035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5BEAA-9BB8-9D02-5309-611E50704614}"/>
              </a:ext>
            </a:extLst>
          </p:cNvPr>
          <p:cNvSpPr/>
          <p:nvPr/>
        </p:nvSpPr>
        <p:spPr>
          <a:xfrm>
            <a:off x="3854247" y="5360251"/>
            <a:ext cx="581679" cy="2035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4EAF0B-5EB2-C808-EDCD-CB37308993D3}"/>
              </a:ext>
            </a:extLst>
          </p:cNvPr>
          <p:cNvSpPr/>
          <p:nvPr/>
        </p:nvSpPr>
        <p:spPr>
          <a:xfrm>
            <a:off x="3240889" y="4369108"/>
            <a:ext cx="581679" cy="2035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409DA4-C9B0-9C34-A0E9-54BAD6DFE9B8}"/>
              </a:ext>
            </a:extLst>
          </p:cNvPr>
          <p:cNvGrpSpPr/>
          <p:nvPr/>
        </p:nvGrpSpPr>
        <p:grpSpPr>
          <a:xfrm>
            <a:off x="5659709" y="1062757"/>
            <a:ext cx="6430496" cy="5089359"/>
            <a:chOff x="5659709" y="1062757"/>
            <a:chExt cx="6430496" cy="508935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F49EE39-7243-4381-1C9D-C27904D7EFE1}"/>
                </a:ext>
              </a:extLst>
            </p:cNvPr>
            <p:cNvGrpSpPr/>
            <p:nvPr/>
          </p:nvGrpSpPr>
          <p:grpSpPr>
            <a:xfrm>
              <a:off x="5659709" y="1062757"/>
              <a:ext cx="6430496" cy="5089359"/>
              <a:chOff x="5659709" y="1062757"/>
              <a:chExt cx="6430496" cy="50893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111ED8E-9F47-A0A6-34AD-6DCCED931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9709" y="1334660"/>
                <a:ext cx="5945915" cy="4817456"/>
              </a:xfrm>
              <a:prstGeom prst="rect">
                <a:avLst/>
              </a:prstGeom>
            </p:spPr>
          </p:pic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7405347D-3A8C-817A-0198-FB46D428A08C}"/>
                  </a:ext>
                </a:extLst>
              </p:cNvPr>
              <p:cNvSpPr/>
              <p:nvPr/>
            </p:nvSpPr>
            <p:spPr>
              <a:xfrm>
                <a:off x="9881525" y="1062757"/>
                <a:ext cx="1724099" cy="543806"/>
              </a:xfrm>
              <a:prstGeom prst="wedgeRoundRectCallout">
                <a:avLst>
                  <a:gd name="adj1" fmla="val -75002"/>
                  <a:gd name="adj2" fmla="val 6828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Add behavior policy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CC600E-3AFD-2FD3-7283-4D46C25C5673}"/>
                  </a:ext>
                </a:extLst>
              </p:cNvPr>
              <p:cNvSpPr/>
              <p:nvPr/>
            </p:nvSpPr>
            <p:spPr>
              <a:xfrm>
                <a:off x="8718211" y="4418437"/>
                <a:ext cx="586333" cy="2163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0AD5C9F-6D47-4621-45B9-9385077EF25E}"/>
                  </a:ext>
                </a:extLst>
              </p:cNvPr>
              <p:cNvSpPr/>
              <p:nvPr/>
            </p:nvSpPr>
            <p:spPr>
              <a:xfrm>
                <a:off x="10366106" y="4198999"/>
                <a:ext cx="1724099" cy="543806"/>
              </a:xfrm>
              <a:prstGeom prst="wedgeRoundRectCallout">
                <a:avLst>
                  <a:gd name="adj1" fmla="val -109575"/>
                  <a:gd name="adj2" fmla="val 19901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Use importance sampling ratio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3B9A1D-1B3F-1708-DAD7-FA40CAA1493A}"/>
                  </a:ext>
                </a:extLst>
              </p:cNvPr>
              <p:cNvSpPr/>
              <p:nvPr/>
            </p:nvSpPr>
            <p:spPr>
              <a:xfrm>
                <a:off x="6965029" y="2023082"/>
                <a:ext cx="447893" cy="2035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169648-1DAF-B5A5-C80D-AEBC7295E489}"/>
                  </a:ext>
                </a:extLst>
              </p:cNvPr>
              <p:cNvSpPr/>
              <p:nvPr/>
            </p:nvSpPr>
            <p:spPr>
              <a:xfrm>
                <a:off x="9433632" y="5673788"/>
                <a:ext cx="447893" cy="2035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C83A1B-FFF7-CAE0-EFC3-59D9D3F791C3}"/>
                </a:ext>
              </a:extLst>
            </p:cNvPr>
            <p:cNvSpPr/>
            <p:nvPr/>
          </p:nvSpPr>
          <p:spPr>
            <a:xfrm>
              <a:off x="8154481" y="5490373"/>
              <a:ext cx="1150063" cy="203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1ADFBD-CEF3-5E12-84F2-4276E80144D6}"/>
                </a:ext>
              </a:extLst>
            </p:cNvPr>
            <p:cNvSpPr/>
            <p:nvPr/>
          </p:nvSpPr>
          <p:spPr>
            <a:xfrm>
              <a:off x="8823744" y="1695798"/>
              <a:ext cx="675856" cy="203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A7ADEA-50AB-1D47-DCD7-7B2BDD2E1057}"/>
              </a:ext>
            </a:extLst>
          </p:cNvPr>
          <p:cNvSpPr/>
          <p:nvPr/>
        </p:nvSpPr>
        <p:spPr>
          <a:xfrm>
            <a:off x="5326967" y="3245771"/>
            <a:ext cx="561924" cy="767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D719930-D8A7-468C-7B92-AAA575154DF9}"/>
              </a:ext>
            </a:extLst>
          </p:cNvPr>
          <p:cNvSpPr/>
          <p:nvPr/>
        </p:nvSpPr>
        <p:spPr>
          <a:xfrm>
            <a:off x="10711542" y="1852972"/>
            <a:ext cx="1378663" cy="543806"/>
          </a:xfrm>
          <a:prstGeom prst="wedgeRoundRectCallout">
            <a:avLst>
              <a:gd name="adj1" fmla="val -85843"/>
              <a:gd name="adj2" fmla="val -2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Greedy target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12FB8-8201-418B-E7F3-1FC2FCBE894E}"/>
              </a:ext>
            </a:extLst>
          </p:cNvPr>
          <p:cNvSpPr txBox="1"/>
          <p:nvPr/>
        </p:nvSpPr>
        <p:spPr>
          <a:xfrm>
            <a:off x="2355455" y="3244334"/>
            <a:ext cx="1373945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On-Policy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324AC46D-52E7-570E-865E-DECAECC4DF6B}"/>
                  </a:ext>
                </a:extLst>
              </p:cNvPr>
              <p:cNvSpPr/>
              <p:nvPr/>
            </p:nvSpPr>
            <p:spPr>
              <a:xfrm>
                <a:off x="10193311" y="2655934"/>
                <a:ext cx="1896894" cy="670576"/>
              </a:xfrm>
              <a:prstGeom prst="wedgeRoundRectCallout">
                <a:avLst>
                  <a:gd name="adj1" fmla="val -193450"/>
                  <a:gd name="adj2" fmla="val -3131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We could update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greedy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324AC46D-52E7-570E-865E-DECAECC4D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311" y="2655934"/>
                <a:ext cx="1896894" cy="670576"/>
              </a:xfrm>
              <a:prstGeom prst="wedgeRoundRectCallout">
                <a:avLst>
                  <a:gd name="adj1" fmla="val -193450"/>
                  <a:gd name="adj2" fmla="val -3131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3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851C-DBC0-5ACA-7D15-A7CD3408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4F555-26B8-BE90-E588-B24F3A239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-1"/>
          <a:stretch>
            <a:fillRect/>
          </a:stretch>
        </p:blipFill>
        <p:spPr bwMode="auto">
          <a:xfrm>
            <a:off x="-1" y="10"/>
            <a:ext cx="6096001" cy="41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212C3-796F-8D06-DF1F-5A3CD87EF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7456" y="482600"/>
                <a:ext cx="5628944" cy="5965092"/>
              </a:xfrm>
            </p:spPr>
            <p:txBody>
              <a:bodyPr anchor="ctr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-step methods let us choose the amount of bootstrapping from 1-step to no bootstrapping (MC).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Advantage: </a:t>
                </a:r>
              </a:p>
              <a:p>
                <a:pPr lvl="1"/>
                <a:r>
                  <a:rPr lang="en-US" sz="1800" b="1" dirty="0"/>
                  <a:t>Learning</a:t>
                </a:r>
                <a:r>
                  <a:rPr lang="en-US" sz="1800" dirty="0"/>
                  <a:t>: Looking more steps ahead speeds up learning, especially for sparse rewards.</a:t>
                </a:r>
              </a:p>
              <a:p>
                <a:pPr lvl="1"/>
                <a:r>
                  <a:rPr lang="en-US" sz="1800" b="1" dirty="0"/>
                  <a:t>Error reduction</a:t>
                </a:r>
                <a:r>
                  <a:rPr lang="en-US" sz="1800" dirty="0"/>
                  <a:t>: Significantly reduces the bootstrapping error.</a:t>
                </a:r>
              </a:p>
              <a:p>
                <a:pPr lvl="1"/>
                <a:r>
                  <a:rPr lang="en-US" sz="1800" dirty="0"/>
                  <a:t>An intermediate amount of bootstrapping typically </a:t>
                </a:r>
                <a:r>
                  <a:rPr lang="en-US" sz="1800" b="1" dirty="0"/>
                  <a:t>performs better </a:t>
                </a:r>
                <a:r>
                  <a:rPr lang="en-US" sz="1800" dirty="0"/>
                  <a:t>than the one-step and MC extremes.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is application-dependent and can be tuned.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Drawback:</a:t>
                </a:r>
              </a:p>
              <a:p>
                <a:pPr lvl="1"/>
                <a:r>
                  <a:rPr lang="en-US" sz="1800" b="1" dirty="0"/>
                  <a:t>Delay</a:t>
                </a:r>
                <a:r>
                  <a:rPr lang="en-US" sz="1800" dirty="0"/>
                  <a:t>: Updates are delayed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-step since future events (rewards and states) are needed.</a:t>
                </a:r>
              </a:p>
              <a:p>
                <a:pPr lvl="1"/>
                <a:r>
                  <a:rPr lang="en-US" sz="1800" b="1" dirty="0"/>
                  <a:t>Computation</a:t>
                </a:r>
                <a:r>
                  <a:rPr lang="en-US" sz="1800" dirty="0"/>
                  <a:t>: More computation per time step and higher memory needs than one-step methods.</a:t>
                </a:r>
              </a:p>
              <a:p>
                <a:pPr lvl="1"/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Eligibility traces </a:t>
                </a:r>
                <a:r>
                  <a:rPr lang="en-US" sz="1800" dirty="0"/>
                  <a:t>address the delay and computation drawbacks. We will cover these methods later.</a:t>
                </a:r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212C3-796F-8D06-DF1F-5A3CD87EF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7456" y="482600"/>
                <a:ext cx="5628944" cy="5965092"/>
              </a:xfrm>
              <a:blipFill>
                <a:blip r:embed="rId3"/>
                <a:stretch>
                  <a:fillRect l="-866" t="-3575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b="1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b="1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70083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70083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E539A-F9A7-F959-ACD3-4ADE5900F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4947712"/>
                <a:ext cx="5273179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200" b="1" dirty="0"/>
                  <a:t>Temporal Difference Learning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target for estimate at time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TD error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-step return using rewards from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and </a:t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	bootstrap the rest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E539A-F9A7-F959-ACD3-4ADE5900F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4947712"/>
                <a:ext cx="5273179" cy="1015663"/>
              </a:xfrm>
              <a:prstGeom prst="rect">
                <a:avLst/>
              </a:prstGeom>
              <a:blipFill>
                <a:blip r:embed="rId5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43A04E-6361-AAD5-BA6A-E9D14BAE83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Policy Evaluation: 1-step TD vs.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TD vs. MC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43A04E-6361-AAD5-BA6A-E9D14BAE8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DA0A5-DD6E-AE51-3C17-167B058E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292"/>
                <a:ext cx="10515600" cy="18310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Question</a:t>
                </a:r>
                <a:r>
                  <a:rPr lang="en-US" sz="1800" dirty="0"/>
                  <a:t>: How far ahead in the sampled episode do we look to estimate the return?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r>
                  <a:rPr lang="en-US" sz="1800" b="1" dirty="0"/>
                  <a:t>MC: </a:t>
                </a:r>
                <a:r>
                  <a:rPr lang="en-US" sz="1800" dirty="0"/>
                  <a:t>We use the whole episode.</a:t>
                </a:r>
                <a:endParaRPr lang="en-US" sz="1800" b="1" dirty="0"/>
              </a:p>
              <a:p>
                <a:r>
                  <a:rPr lang="en-US" sz="1800" b="1" dirty="0"/>
                  <a:t>1-step TD: </a:t>
                </a:r>
                <a:r>
                  <a:rPr lang="en-US" sz="1800" dirty="0"/>
                  <a:t>We only observe the </a:t>
                </a:r>
                <a:r>
                  <a:rPr lang="en-US" sz="1800" b="1" dirty="0"/>
                  <a:t>next step </a:t>
                </a:r>
                <a:r>
                  <a:rPr lang="en-US" sz="1800" dirty="0"/>
                  <a:t>and its reward. The remaining return is </a:t>
                </a:r>
                <a:r>
                  <a:rPr lang="en-US" sz="1800" b="1" dirty="0"/>
                  <a:t>bootstrapped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/>
                  <a:t> This </a:t>
                </a:r>
                <a:r>
                  <a:rPr lang="en-US" sz="1800" b="1" dirty="0"/>
                  <a:t>propagates state value errors</a:t>
                </a:r>
                <a:r>
                  <a:rPr lang="en-US" sz="1800" dirty="0"/>
                  <a:t>!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DA0A5-DD6E-AE51-3C17-167B058E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292"/>
                <a:ext cx="10515600" cy="1831065"/>
              </a:xfrm>
              <a:blipFill>
                <a:blip r:embed="rId3"/>
                <a:stretch>
                  <a:fillRect l="-52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57C0C7-6461-D5DA-62EB-5D5138CE4FB4}"/>
                  </a:ext>
                </a:extLst>
              </p:cNvPr>
              <p:cNvSpPr txBox="1"/>
              <p:nvPr/>
            </p:nvSpPr>
            <p:spPr>
              <a:xfrm>
                <a:off x="942099" y="4644434"/>
                <a:ext cx="1061005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-step TD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Looks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 steps ahead and bootstraps the rest. Using more observed rewards should help to </a:t>
                </a:r>
                <a:r>
                  <a:rPr lang="en-US" b="1" dirty="0"/>
                  <a:t>reduce the bootstrapping error.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TD unifies and generalizes MC and one-step TD.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57C0C7-6461-D5DA-62EB-5D5138CE4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9" y="4644434"/>
                <a:ext cx="10610054" cy="1200329"/>
              </a:xfrm>
              <a:prstGeom prst="rect">
                <a:avLst/>
              </a:prstGeom>
              <a:blipFill>
                <a:blip r:embed="rId4"/>
                <a:stretch>
                  <a:fillRect l="-40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E329277-23EA-AB5C-2858-C3C4005FB05E}"/>
              </a:ext>
            </a:extLst>
          </p:cNvPr>
          <p:cNvGrpSpPr/>
          <p:nvPr/>
        </p:nvGrpSpPr>
        <p:grpSpPr>
          <a:xfrm>
            <a:off x="2745815" y="3029566"/>
            <a:ext cx="5965095" cy="1634100"/>
            <a:chOff x="2637816" y="2832616"/>
            <a:chExt cx="5965095" cy="16341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1753D92-4CD1-A5C9-E205-1999C3D682A5}"/>
                </a:ext>
              </a:extLst>
            </p:cNvPr>
            <p:cNvGrpSpPr/>
            <p:nvPr/>
          </p:nvGrpSpPr>
          <p:grpSpPr>
            <a:xfrm>
              <a:off x="2637816" y="2832616"/>
              <a:ext cx="5965095" cy="1560336"/>
              <a:chOff x="2373562" y="2568409"/>
              <a:chExt cx="5965095" cy="156033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F6E7CC0-68DD-A056-E3F1-DDE933683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3562" y="2955408"/>
                <a:ext cx="5965095" cy="606381"/>
              </a:xfrm>
              <a:prstGeom prst="rect">
                <a:avLst/>
              </a:prstGeom>
            </p:spPr>
          </p:pic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67D652EB-8C2E-F956-C6A7-9E7E090FE61B}"/>
                  </a:ext>
                </a:extLst>
              </p:cNvPr>
              <p:cNvSpPr/>
              <p:nvPr/>
            </p:nvSpPr>
            <p:spPr>
              <a:xfrm>
                <a:off x="3510268" y="3109621"/>
                <a:ext cx="1082180" cy="796292"/>
              </a:xfrm>
              <a:prstGeom prst="arc">
                <a:avLst>
                  <a:gd name="adj1" fmla="val 1428106"/>
                  <a:gd name="adj2" fmla="val 928793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80AECF7-65CC-8754-EB3F-824EB281EDE8}"/>
                      </a:ext>
                    </a:extLst>
                  </p:cNvPr>
                  <p:cNvSpPr txBox="1"/>
                  <p:nvPr/>
                </p:nvSpPr>
                <p:spPr>
                  <a:xfrm>
                    <a:off x="2981238" y="3429000"/>
                    <a:ext cx="1049672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80AECF7-65CC-8754-EB3F-824EB281ED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1238" y="3429000"/>
                    <a:ext cx="10496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CB15AD7-1E19-57F6-65EB-1A4D65FF70E0}"/>
                      </a:ext>
                    </a:extLst>
                  </p:cNvPr>
                  <p:cNvSpPr txBox="1"/>
                  <p:nvPr/>
                </p:nvSpPr>
                <p:spPr>
                  <a:xfrm>
                    <a:off x="4030910" y="3429000"/>
                    <a:ext cx="1049672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CB15AD7-1E19-57F6-65EB-1A4D65FF70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0910" y="3429000"/>
                    <a:ext cx="104967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99AF2566-B92C-9D23-FEEB-DC0D4448E05B}"/>
                  </a:ext>
                </a:extLst>
              </p:cNvPr>
              <p:cNvSpPr/>
              <p:nvPr/>
            </p:nvSpPr>
            <p:spPr>
              <a:xfrm>
                <a:off x="3426902" y="2568409"/>
                <a:ext cx="725648" cy="1208900"/>
              </a:xfrm>
              <a:prstGeom prst="arc">
                <a:avLst>
                  <a:gd name="adj1" fmla="val 535615"/>
                  <a:gd name="adj2" fmla="val 6545153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2AC8E0-FCC6-E71B-5BC4-5120FE23E4B9}"/>
                  </a:ext>
                </a:extLst>
              </p:cNvPr>
              <p:cNvSpPr txBox="1"/>
              <p:nvPr/>
            </p:nvSpPr>
            <p:spPr>
              <a:xfrm>
                <a:off x="3789726" y="3867135"/>
                <a:ext cx="7256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update</a:t>
                </a:r>
              </a:p>
            </p:txBody>
          </p:sp>
          <p:sp>
            <p:nvSpPr>
              <p:cNvPr id="29" name="Right Brace 28">
                <a:extLst>
                  <a:ext uri="{FF2B5EF4-FFF2-40B4-BE49-F238E27FC236}">
                    <a16:creationId xmlns:a16="http://schemas.microsoft.com/office/drawing/2014/main" id="{5F51F495-2EAC-8264-CC4A-93D946C0958D}"/>
                  </a:ext>
                </a:extLst>
              </p:cNvPr>
              <p:cNvSpPr/>
              <p:nvPr/>
            </p:nvSpPr>
            <p:spPr>
              <a:xfrm rot="16200000">
                <a:off x="3901011" y="2344894"/>
                <a:ext cx="164691" cy="1218182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FCAA45-F198-4B6F-1877-3432EB76686F}"/>
                  </a:ext>
                </a:extLst>
              </p:cNvPr>
              <p:cNvSpPr txBox="1"/>
              <p:nvPr/>
            </p:nvSpPr>
            <p:spPr>
              <a:xfrm>
                <a:off x="3636948" y="2643914"/>
                <a:ext cx="7256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1-step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peech Bubble: Rectangle with Corners Rounded 33">
                  <a:extLst>
                    <a:ext uri="{FF2B5EF4-FFF2-40B4-BE49-F238E27FC236}">
                      <a16:creationId xmlns:a16="http://schemas.microsoft.com/office/drawing/2014/main" id="{B40E3416-D980-4AD9-2BA7-399F65D76A9C}"/>
                    </a:ext>
                  </a:extLst>
                </p:cNvPr>
                <p:cNvSpPr/>
                <p:nvPr/>
              </p:nvSpPr>
              <p:spPr>
                <a:xfrm>
                  <a:off x="5452585" y="3967462"/>
                  <a:ext cx="2801639" cy="499254"/>
                </a:xfrm>
                <a:prstGeom prst="wedgeRoundRectCallout">
                  <a:avLst>
                    <a:gd name="adj1" fmla="val -69704"/>
                    <a:gd name="adj2" fmla="val -50390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Used to bootstrap estimate of the remaining 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Speech Bubble: Rectangle with Corners Rounded 33">
                  <a:extLst>
                    <a:ext uri="{FF2B5EF4-FFF2-40B4-BE49-F238E27FC236}">
                      <a16:creationId xmlns:a16="http://schemas.microsoft.com/office/drawing/2014/main" id="{B40E3416-D980-4AD9-2BA7-399F65D76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585" y="3967462"/>
                  <a:ext cx="2801639" cy="499254"/>
                </a:xfrm>
                <a:prstGeom prst="wedgeRoundRectCallout">
                  <a:avLst>
                    <a:gd name="adj1" fmla="val -69704"/>
                    <a:gd name="adj2" fmla="val -50390"/>
                    <a:gd name="adj3" fmla="val 16667"/>
                  </a:avLst>
                </a:prstGeom>
                <a:blipFill>
                  <a:blip r:embed="rId8"/>
                  <a:stretch>
                    <a:fillRect t="-5682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C9C314-988F-0A98-1955-8D7377802AD9}"/>
              </a:ext>
            </a:extLst>
          </p:cNvPr>
          <p:cNvGrpSpPr/>
          <p:nvPr/>
        </p:nvGrpSpPr>
        <p:grpSpPr>
          <a:xfrm>
            <a:off x="3541531" y="5788233"/>
            <a:ext cx="5623139" cy="893096"/>
            <a:chOff x="2888293" y="5522210"/>
            <a:chExt cx="5623139" cy="89309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9E5956-B033-E66C-9244-F254E34930E3}"/>
                </a:ext>
              </a:extLst>
            </p:cNvPr>
            <p:cNvGrpSpPr/>
            <p:nvPr/>
          </p:nvGrpSpPr>
          <p:grpSpPr>
            <a:xfrm>
              <a:off x="2888293" y="5522210"/>
              <a:ext cx="5623139" cy="893096"/>
              <a:chOff x="3048836" y="5722125"/>
              <a:chExt cx="5623139" cy="89309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7470490-29F2-50C7-075E-7377CEFC4DB5}"/>
                  </a:ext>
                </a:extLst>
              </p:cNvPr>
              <p:cNvGrpSpPr/>
              <p:nvPr/>
            </p:nvGrpSpPr>
            <p:grpSpPr>
              <a:xfrm>
                <a:off x="3048836" y="5722125"/>
                <a:ext cx="5067252" cy="477986"/>
                <a:chOff x="2659667" y="2782204"/>
                <a:chExt cx="5659631" cy="631088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B94B77C9-C9AA-6F5D-D56B-315043DD70EF}"/>
                    </a:ext>
                  </a:extLst>
                </p:cNvPr>
                <p:cNvSpPr/>
                <p:nvPr/>
              </p:nvSpPr>
              <p:spPr>
                <a:xfrm>
                  <a:off x="3378394" y="3224828"/>
                  <a:ext cx="174504" cy="1884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EAB5D2C-C971-DEFC-52FE-D0987A0552AA}"/>
                    </a:ext>
                  </a:extLst>
                </p:cNvPr>
                <p:cNvSpPr/>
                <p:nvPr/>
              </p:nvSpPr>
              <p:spPr>
                <a:xfrm>
                  <a:off x="7907350" y="3224828"/>
                  <a:ext cx="174504" cy="1884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F54933B-23C4-19A8-0DB4-85CED3BAE1BB}"/>
                    </a:ext>
                  </a:extLst>
                </p:cNvPr>
                <p:cNvCxnSpPr/>
                <p:nvPr/>
              </p:nvCxnSpPr>
              <p:spPr>
                <a:xfrm>
                  <a:off x="3664580" y="3319060"/>
                  <a:ext cx="4132251" cy="0"/>
                </a:xfrm>
                <a:prstGeom prst="straightConnector1">
                  <a:avLst/>
                </a:prstGeom>
                <a:ln w="57150"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41C27E2-D7A4-5F48-644A-B5DB89090844}"/>
                    </a:ext>
                  </a:extLst>
                </p:cNvPr>
                <p:cNvSpPr txBox="1"/>
                <p:nvPr/>
              </p:nvSpPr>
              <p:spPr>
                <a:xfrm>
                  <a:off x="2659667" y="2782204"/>
                  <a:ext cx="1392309" cy="487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1-step TD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3257FD-880A-AF81-88C4-FE4114583699}"/>
                    </a:ext>
                  </a:extLst>
                </p:cNvPr>
                <p:cNvSpPr txBox="1"/>
                <p:nvPr/>
              </p:nvSpPr>
              <p:spPr>
                <a:xfrm>
                  <a:off x="7669904" y="2798160"/>
                  <a:ext cx="649394" cy="487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MC 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8BFD95-D1AF-D3B0-1498-24CDC947051F}"/>
                  </a:ext>
                </a:extLst>
              </p:cNvPr>
              <p:cNvSpPr txBox="1"/>
              <p:nvPr/>
            </p:nvSpPr>
            <p:spPr>
              <a:xfrm>
                <a:off x="6822540" y="6245889"/>
                <a:ext cx="18494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(whole episode)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8B58D0-D9D0-BAF2-8636-E6875C7D5815}"/>
                    </a:ext>
                  </a:extLst>
                </p:cNvPr>
                <p:cNvSpPr txBox="1"/>
                <p:nvPr/>
              </p:nvSpPr>
              <p:spPr>
                <a:xfrm>
                  <a:off x="5171964" y="5534292"/>
                  <a:ext cx="12465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-step TD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8B58D0-D9D0-BAF2-8636-E6875C7D5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964" y="5534292"/>
                  <a:ext cx="1246582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37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81FB-75E1-939B-1734-9A3A5E7D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Longer Look-ahead Useful?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43D5A25-1072-1AD7-D8D1-460CD5D84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1"/>
            <a:ext cx="10515600" cy="6996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Example</a:t>
            </a:r>
            <a:r>
              <a:rPr lang="en-US" dirty="0"/>
              <a:t>: Maze with only one final reward for reaching the goal. </a:t>
            </a:r>
            <a:br>
              <a:rPr lang="en-US" dirty="0"/>
            </a:br>
            <a:r>
              <a:rPr lang="en-US" dirty="0"/>
              <a:t>We learn from the </a:t>
            </a:r>
            <a:r>
              <a:rPr lang="en-US" b="1" dirty="0"/>
              <a:t>first episode</a:t>
            </a:r>
            <a:r>
              <a:rPr lang="en-US" dirty="0"/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4C7612-C89E-C0DD-842F-9EC0D68D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1" t="13698" r="5202" b="44797"/>
          <a:stretch>
            <a:fillRect/>
          </a:stretch>
        </p:blipFill>
        <p:spPr>
          <a:xfrm>
            <a:off x="747486" y="2663371"/>
            <a:ext cx="10530259" cy="268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7086F-4FE3-4B76-D2E3-6ED4B79424DB}"/>
              </a:ext>
            </a:extLst>
          </p:cNvPr>
          <p:cNvSpPr txBox="1"/>
          <p:nvPr/>
        </p:nvSpPr>
        <p:spPr>
          <a:xfrm>
            <a:off x="4846864" y="2343189"/>
            <a:ext cx="249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1-step 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AAE08-C8A0-AF74-313E-B5C800716589}"/>
              </a:ext>
            </a:extLst>
          </p:cNvPr>
          <p:cNvSpPr txBox="1"/>
          <p:nvPr/>
        </p:nvSpPr>
        <p:spPr>
          <a:xfrm>
            <a:off x="8260541" y="2343189"/>
            <a:ext cx="249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10-step look ahead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A45E4-C211-7029-512E-B626F9027F51}"/>
              </a:ext>
            </a:extLst>
          </p:cNvPr>
          <p:cNvSpPr txBox="1"/>
          <p:nvPr/>
        </p:nvSpPr>
        <p:spPr>
          <a:xfrm>
            <a:off x="1283608" y="2318614"/>
            <a:ext cx="249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Episode (MC)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6E2F7-F8B8-2A59-9E25-A531E0CB5822}"/>
              </a:ext>
            </a:extLst>
          </p:cNvPr>
          <p:cNvSpPr txBox="1"/>
          <p:nvPr/>
        </p:nvSpPr>
        <p:spPr>
          <a:xfrm>
            <a:off x="7824751" y="5206124"/>
            <a:ext cx="3452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value can be updated with the goal reward even if it is up to 10 steps away.</a:t>
            </a:r>
            <a:br>
              <a:rPr lang="en-US" dirty="0"/>
            </a:br>
            <a:r>
              <a:rPr lang="en-US" dirty="0"/>
              <a:t>Learns faster than 1-step TD.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153B3-450A-085C-3C96-299EB57D1465}"/>
              </a:ext>
            </a:extLst>
          </p:cNvPr>
          <p:cNvSpPr txBox="1"/>
          <p:nvPr/>
        </p:nvSpPr>
        <p:spPr>
          <a:xfrm>
            <a:off x="1185636" y="3888565"/>
            <a:ext cx="19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468A7-5AC3-5A40-8933-972333C8F0BD}"/>
              </a:ext>
            </a:extLst>
          </p:cNvPr>
          <p:cNvSpPr txBox="1"/>
          <p:nvPr/>
        </p:nvSpPr>
        <p:spPr>
          <a:xfrm>
            <a:off x="965200" y="5230699"/>
            <a:ext cx="306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Updates in reverse order all state values on the path using the goal reward.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3F307-3E7B-8CE6-F229-F5A1E0C8CC21}"/>
              </a:ext>
            </a:extLst>
          </p:cNvPr>
          <p:cNvSpPr txBox="1"/>
          <p:nvPr/>
        </p:nvSpPr>
        <p:spPr>
          <a:xfrm>
            <a:off x="4370352" y="5230698"/>
            <a:ext cx="306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only update one state value with the goal reward.</a:t>
            </a:r>
          </a:p>
        </p:txBody>
      </p:sp>
    </p:spTree>
    <p:extLst>
      <p:ext uri="{BB962C8B-B14F-4D97-AF65-F5344CB8AC3E}">
        <p14:creationId xmlns:p14="http://schemas.microsoft.com/office/powerpoint/2010/main" val="8346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E0E6-B94F-9317-6D17-F2C05C4B9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DEAA54D5-A706-39E6-7AFF-36D79A0279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TD Prediction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DEAA54D5-A706-39E6-7AFF-36D79A027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159-9323-5507-2CD1-C89D8951B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 the value function for a given policy. </a:t>
            </a:r>
          </a:p>
        </p:txBody>
      </p:sp>
    </p:spTree>
    <p:extLst>
      <p:ext uri="{BB962C8B-B14F-4D97-AF65-F5344CB8AC3E}">
        <p14:creationId xmlns:p14="http://schemas.microsoft.com/office/powerpoint/2010/main" val="264817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481D1FB-CB76-10B4-AAF2-565B474050E1}"/>
              </a:ext>
            </a:extLst>
          </p:cNvPr>
          <p:cNvGrpSpPr/>
          <p:nvPr/>
        </p:nvGrpSpPr>
        <p:grpSpPr>
          <a:xfrm>
            <a:off x="3318150" y="1038934"/>
            <a:ext cx="5200795" cy="4414234"/>
            <a:chOff x="3318150" y="1038934"/>
            <a:chExt cx="5200795" cy="44142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C05D1A-35B9-726A-B9FB-4539015C1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150" y="1038934"/>
              <a:ext cx="5200795" cy="44142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25A7302-8A22-B180-53C3-BC6CC6CD4173}"/>
                    </a:ext>
                  </a:extLst>
                </p:cNvPr>
                <p:cNvSpPr txBox="1"/>
                <p:nvPr/>
              </p:nvSpPr>
              <p:spPr>
                <a:xfrm>
                  <a:off x="3702638" y="1750393"/>
                  <a:ext cx="56668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25A7302-8A22-B180-53C3-BC6CC6CD4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638" y="1750393"/>
                  <a:ext cx="566687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23ACA19-7483-1ABC-2CD2-F35C437F894F}"/>
                    </a:ext>
                  </a:extLst>
                </p:cNvPr>
                <p:cNvSpPr txBox="1"/>
                <p:nvPr/>
              </p:nvSpPr>
              <p:spPr>
                <a:xfrm>
                  <a:off x="3813207" y="2286791"/>
                  <a:ext cx="56668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23ACA19-7483-1ABC-2CD2-F35C437F8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207" y="2286791"/>
                  <a:ext cx="566687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956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A7E01B-3795-04F8-3F68-4BF896CF1A1B}"/>
                    </a:ext>
                  </a:extLst>
                </p:cNvPr>
                <p:cNvSpPr txBox="1"/>
                <p:nvPr/>
              </p:nvSpPr>
              <p:spPr>
                <a:xfrm>
                  <a:off x="3825437" y="1566995"/>
                  <a:ext cx="56668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A7E01B-3795-04F8-3F68-4BF896CF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437" y="1566995"/>
                  <a:ext cx="566687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C032F-6175-705F-FE89-1EF9E650E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TD Prediction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C032F-6175-705F-FE89-1EF9E650E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E5A035D4-82B1-F750-0FDC-9E3D1661FF92}"/>
                  </a:ext>
                </a:extLst>
              </p:cNvPr>
              <p:cNvSpPr/>
              <p:nvPr/>
            </p:nvSpPr>
            <p:spPr>
              <a:xfrm>
                <a:off x="754287" y="1755096"/>
                <a:ext cx="2157589" cy="1130593"/>
              </a:xfrm>
              <a:prstGeom prst="wedgeRoundRectCallout">
                <a:avLst>
                  <a:gd name="adj1" fmla="val 84571"/>
                  <a:gd name="adj2" fmla="val -2248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Update with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400" dirty="0"/>
                  <a:t> + bootstrap the remaining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400" dirty="0"/>
                  <a:t> by the value of the next state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E5A035D4-82B1-F750-0FDC-9E3D1661F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87" y="1755096"/>
                <a:ext cx="2157589" cy="1130593"/>
              </a:xfrm>
              <a:prstGeom prst="wedgeRoundRectCallout">
                <a:avLst>
                  <a:gd name="adj1" fmla="val 84571"/>
                  <a:gd name="adj2" fmla="val -22481"/>
                  <a:gd name="adj3" fmla="val 16667"/>
                </a:avLst>
              </a:prstGeom>
              <a:blipFill>
                <a:blip r:embed="rId7"/>
                <a:stretch>
                  <a:fillRect t="-1596"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19657BF-07EC-5E16-0F8F-213FF5972E5E}"/>
              </a:ext>
            </a:extLst>
          </p:cNvPr>
          <p:cNvGrpSpPr/>
          <p:nvPr/>
        </p:nvGrpSpPr>
        <p:grpSpPr>
          <a:xfrm>
            <a:off x="7967513" y="1750393"/>
            <a:ext cx="3290513" cy="3460070"/>
            <a:chOff x="7967513" y="1750393"/>
            <a:chExt cx="3290513" cy="3460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peech Bubble: Rectangle with Corners Rounded 14">
                  <a:extLst>
                    <a:ext uri="{FF2B5EF4-FFF2-40B4-BE49-F238E27FC236}">
                      <a16:creationId xmlns:a16="http://schemas.microsoft.com/office/drawing/2014/main" id="{28550480-EEED-F900-3E4A-FF07C3F8AB94}"/>
                    </a:ext>
                  </a:extLst>
                </p:cNvPr>
                <p:cNvSpPr/>
                <p:nvPr/>
              </p:nvSpPr>
              <p:spPr>
                <a:xfrm>
                  <a:off x="8721949" y="2299895"/>
                  <a:ext cx="2536077" cy="894587"/>
                </a:xfrm>
                <a:prstGeom prst="wedgeRoundRectCallout">
                  <a:avLst>
                    <a:gd name="adj1" fmla="val -68504"/>
                    <a:gd name="adj2" fmla="val 79718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/>
                    <a:t>Update with the whole sequence of observed rewards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400" dirty="0"/>
                    <a:t> no bootstrapping.</a:t>
                  </a:r>
                </a:p>
              </p:txBody>
            </p:sp>
          </mc:Choice>
          <mc:Fallback xmlns="">
            <p:sp>
              <p:nvSpPr>
                <p:cNvPr id="15" name="Speech Bubble: Rectangle with Corners Rounded 14">
                  <a:extLst>
                    <a:ext uri="{FF2B5EF4-FFF2-40B4-BE49-F238E27FC236}">
                      <a16:creationId xmlns:a16="http://schemas.microsoft.com/office/drawing/2014/main" id="{28550480-EEED-F900-3E4A-FF07C3F8AB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1949" y="2299895"/>
                  <a:ext cx="2536077" cy="894587"/>
                </a:xfrm>
                <a:prstGeom prst="wedgeRoundRectCallout">
                  <a:avLst>
                    <a:gd name="adj1" fmla="val -68504"/>
                    <a:gd name="adj2" fmla="val 79718"/>
                    <a:gd name="adj3" fmla="val 16667"/>
                  </a:avLst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E3545678-D718-8AC1-2DDE-65A2B43393C2}"/>
                </a:ext>
              </a:extLst>
            </p:cNvPr>
            <p:cNvSpPr/>
            <p:nvPr/>
          </p:nvSpPr>
          <p:spPr>
            <a:xfrm>
              <a:off x="7967513" y="1750393"/>
              <a:ext cx="199063" cy="346007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0DE811-595E-8CBB-4AEB-304DB735AFA9}"/>
                  </a:ext>
                </a:extLst>
              </p:cNvPr>
              <p:cNvSpPr txBox="1"/>
              <p:nvPr/>
            </p:nvSpPr>
            <p:spPr>
              <a:xfrm>
                <a:off x="637041" y="3868550"/>
                <a:ext cx="63767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Return Estimate</a:t>
                </a:r>
              </a:p>
              <a:p>
                <a:r>
                  <a:rPr lang="en-US" sz="1600" b="0" dirty="0"/>
                  <a:t>1-step TD: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2-step TD: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-step TD: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1600" dirty="0"/>
                  <a:t>MC: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b="1" dirty="0"/>
                  <a:t>Update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0DE811-595E-8CBB-4AEB-304DB735A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41" y="3868550"/>
                <a:ext cx="6376791" cy="2062103"/>
              </a:xfrm>
              <a:prstGeom prst="rect">
                <a:avLst/>
              </a:prstGeom>
              <a:blipFill>
                <a:blip r:embed="rId9"/>
                <a:stretch>
                  <a:fillRect l="-574" t="-888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04826F-9AE8-BB0B-FA2E-3E36076ACC01}"/>
                  </a:ext>
                </a:extLst>
              </p:cNvPr>
              <p:cNvSpPr txBox="1"/>
              <p:nvPr/>
            </p:nvSpPr>
            <p:spPr>
              <a:xfrm>
                <a:off x="8837705" y="4141820"/>
                <a:ext cx="2362349" cy="1384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Notation</a:t>
                </a:r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 …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-step return is calculated from the rewards up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and the rest is bootstrapped using the value function.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04826F-9AE8-BB0B-FA2E-3E36076AC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05" y="4141820"/>
                <a:ext cx="2362349" cy="1384995"/>
              </a:xfrm>
              <a:prstGeom prst="rect">
                <a:avLst/>
              </a:prstGeom>
              <a:blipFill>
                <a:blip r:embed="rId10"/>
                <a:stretch>
                  <a:fillRect l="-513" r="-1026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3E3ADA8B-8A4F-3382-9E61-2CE86283C2FB}"/>
                  </a:ext>
                </a:extLst>
              </p:cNvPr>
              <p:cNvSpPr/>
              <p:nvPr/>
            </p:nvSpPr>
            <p:spPr>
              <a:xfrm>
                <a:off x="2680283" y="6126976"/>
                <a:ext cx="4009937" cy="319673"/>
              </a:xfrm>
              <a:prstGeom prst="wedgeRoundRectCallout">
                <a:avLst>
                  <a:gd name="adj1" fmla="val -31269"/>
                  <a:gd name="adj2" fmla="val -115663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The update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 and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steps delayed!</a:t>
                </a: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3E3ADA8B-8A4F-3382-9E61-2CE86283C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83" y="6126976"/>
                <a:ext cx="4009937" cy="319673"/>
              </a:xfrm>
              <a:prstGeom prst="wedgeRoundRectCallout">
                <a:avLst>
                  <a:gd name="adj1" fmla="val -31269"/>
                  <a:gd name="adj2" fmla="val -115663"/>
                  <a:gd name="adj3" fmla="val 16667"/>
                </a:avLst>
              </a:prstGeom>
              <a:blipFill>
                <a:blip r:embed="rId11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6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016E2A-017B-E3E1-20B3-74045202D0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Alg.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TD Prediction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016E2A-017B-E3E1-20B3-74045202D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C034EDA-40C7-0E1C-E97A-1D86B896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0" y="1311069"/>
            <a:ext cx="7765780" cy="51818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43E6ED-89CE-1779-C4B7-7D54066D44FE}"/>
              </a:ext>
            </a:extLst>
          </p:cNvPr>
          <p:cNvSpPr txBox="1"/>
          <p:nvPr/>
        </p:nvSpPr>
        <p:spPr>
          <a:xfrm>
            <a:off x="4424253" y="4954746"/>
            <a:ext cx="3664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()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E955289-DCEB-4971-C670-C936C2BF5317}"/>
              </a:ext>
            </a:extLst>
          </p:cNvPr>
          <p:cNvSpPr/>
          <p:nvPr/>
        </p:nvSpPr>
        <p:spPr>
          <a:xfrm>
            <a:off x="383152" y="3720372"/>
            <a:ext cx="1829957" cy="588954"/>
          </a:xfrm>
          <a:prstGeom prst="wedgeRoundRectCallout">
            <a:avLst>
              <a:gd name="adj1" fmla="val 107580"/>
              <a:gd name="adj2" fmla="val 1127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Detect the end of the episode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4914E5E8-E349-09FD-90D9-4EB3CD1EA191}"/>
                  </a:ext>
                </a:extLst>
              </p:cNvPr>
              <p:cNvSpPr/>
              <p:nvPr/>
            </p:nvSpPr>
            <p:spPr>
              <a:xfrm>
                <a:off x="209406" y="4760687"/>
                <a:ext cx="2003704" cy="786244"/>
              </a:xfrm>
              <a:prstGeom prst="wedgeRoundRectCallout">
                <a:avLst>
                  <a:gd name="adj1" fmla="val 91754"/>
                  <a:gd name="adj2" fmla="val 80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Start only when we can update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4914E5E8-E349-09FD-90D9-4EB3CD1EA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6" y="4760687"/>
                <a:ext cx="2003704" cy="786244"/>
              </a:xfrm>
              <a:prstGeom prst="wedgeRoundRectCallout">
                <a:avLst>
                  <a:gd name="adj1" fmla="val 91754"/>
                  <a:gd name="adj2" fmla="val 80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F26C6334-EC59-8CC4-D349-78BE5FEC6E3F}"/>
                  </a:ext>
                </a:extLst>
              </p:cNvPr>
              <p:cNvSpPr/>
              <p:nvPr/>
            </p:nvSpPr>
            <p:spPr>
              <a:xfrm>
                <a:off x="7425988" y="5293300"/>
                <a:ext cx="2329544" cy="1258502"/>
              </a:xfrm>
              <a:prstGeom prst="wedgeRoundRectCallout">
                <a:avLst>
                  <a:gd name="adj1" fmla="val -73081"/>
                  <a:gd name="adj2" fmla="val -2096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Use bootstrapping if the episode is not over. </a:t>
                </a:r>
                <a:r>
                  <a:rPr lang="en-US" sz="1600" b="1" dirty="0"/>
                  <a:t>Note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 is called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in the equations! 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F26C6334-EC59-8CC4-D349-78BE5FEC6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988" y="5293300"/>
                <a:ext cx="2329544" cy="1258502"/>
              </a:xfrm>
              <a:prstGeom prst="wedgeRoundRectCallout">
                <a:avLst>
                  <a:gd name="adj1" fmla="val -73081"/>
                  <a:gd name="adj2" fmla="val -20962"/>
                  <a:gd name="adj3" fmla="val 16667"/>
                </a:avLst>
              </a:prstGeom>
              <a:blipFill>
                <a:blip r:embed="rId5"/>
                <a:stretch>
                  <a:fillRect t="-285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03B6702-D9F1-9CDF-DE51-C7708AD222CA}"/>
                  </a:ext>
                </a:extLst>
              </p:cNvPr>
              <p:cNvSpPr/>
              <p:nvPr/>
            </p:nvSpPr>
            <p:spPr>
              <a:xfrm>
                <a:off x="292308" y="5702958"/>
                <a:ext cx="1920802" cy="645376"/>
              </a:xfrm>
              <a:prstGeom prst="wedgeRoundRectCallout">
                <a:avLst>
                  <a:gd name="adj1" fmla="val 104922"/>
                  <a:gd name="adj2" fmla="val -2672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The update is delayed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steps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03B6702-D9F1-9CDF-DE51-C7708AD22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8" y="5702958"/>
                <a:ext cx="1920802" cy="645376"/>
              </a:xfrm>
              <a:prstGeom prst="wedgeRoundRectCallout">
                <a:avLst>
                  <a:gd name="adj1" fmla="val 104922"/>
                  <a:gd name="adj2" fmla="val -26729"/>
                  <a:gd name="adj3" fmla="val 16667"/>
                </a:avLst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E859F95-A5C2-CE37-B3D7-5DC8E7DDC4E6}"/>
              </a:ext>
            </a:extLst>
          </p:cNvPr>
          <p:cNvGrpSpPr/>
          <p:nvPr/>
        </p:nvGrpSpPr>
        <p:grpSpPr>
          <a:xfrm>
            <a:off x="9986271" y="4309326"/>
            <a:ext cx="2365690" cy="1216727"/>
            <a:chOff x="9986271" y="4309326"/>
            <a:chExt cx="2365690" cy="121672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D81C03-2FFC-3430-6A96-CC215F8CB002}"/>
                </a:ext>
              </a:extLst>
            </p:cNvPr>
            <p:cNvGrpSpPr/>
            <p:nvPr/>
          </p:nvGrpSpPr>
          <p:grpSpPr>
            <a:xfrm>
              <a:off x="9986271" y="4309326"/>
              <a:ext cx="1996323" cy="913879"/>
              <a:chOff x="10044440" y="1032968"/>
              <a:chExt cx="1996323" cy="91387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8B9856B-B3C4-5BCC-42AC-811D84A88D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44440" y="1577515"/>
                <a:ext cx="1996323" cy="0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4A9B8B8-C293-91A1-01EB-1F759EBE74C9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7576" y="1577515"/>
                    <a:ext cx="3769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4A9B8B8-C293-91A1-01EB-1F759EBE74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7576" y="1577515"/>
                    <a:ext cx="37692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60D0466-EF57-5F71-0C88-02AB91FDD90D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4440" y="1577515"/>
                    <a:ext cx="3769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60D0466-EF57-5F71-0C88-02AB91FDD9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4440" y="1577515"/>
                    <a:ext cx="37692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6A7031-056F-EB6D-642F-809EE4320E9D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6206" y="1032968"/>
                    <a:ext cx="11112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dirty="0"/>
                      <a:t> steps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6A7031-056F-EB6D-642F-809EE4320E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6206" y="1032968"/>
                    <a:ext cx="111129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8333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DF1F0B09-177D-1C23-8922-13B60D4726FE}"/>
                  </a:ext>
                </a:extLst>
              </p:cNvPr>
              <p:cNvSpPr/>
              <p:nvPr/>
            </p:nvSpPr>
            <p:spPr>
              <a:xfrm rot="16200000">
                <a:off x="10847163" y="722444"/>
                <a:ext cx="146575" cy="141696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D183B9-C0A7-1967-D463-484C00285B8B}"/>
                    </a:ext>
                  </a:extLst>
                </p:cNvPr>
                <p:cNvSpPr txBox="1"/>
                <p:nvPr/>
              </p:nvSpPr>
              <p:spPr>
                <a:xfrm>
                  <a:off x="10355638" y="5218276"/>
                  <a:ext cx="19963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Observed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D183B9-C0A7-1967-D463-484C00285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5638" y="5218276"/>
                  <a:ext cx="1996323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917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571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4AF4-4767-BE73-5248-2A894D1A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Guarantee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0AB8C-EE24-D6EE-CD41-08A2D933C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0466" y="3606799"/>
                <a:ext cx="10515600" cy="28448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Explanation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Observed rewards have in expectation no error.</a:t>
                </a:r>
              </a:p>
              <a:p>
                <a:pPr lvl="1"/>
                <a:r>
                  <a:rPr lang="en-US" sz="1600" dirty="0"/>
                  <a:t>The error-prone bootstrap estimate is smaller because it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time steps away and thus discounted.</a:t>
                </a:r>
              </a:p>
              <a:p>
                <a:pPr lvl="1"/>
                <a:r>
                  <a:rPr lang="en-US" sz="1600" dirty="0"/>
                  <a:t>Increasing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adds more observed rewards decreases the impact of the bootstrapping error. 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Note</a:t>
                </a:r>
                <a:r>
                  <a:rPr lang="en-US" sz="2000" dirty="0"/>
                  <a:t>: This also means that every update is guaranteed to reduce the expected error and moves the estimate closer to the true value function. 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		</a:t>
                </a:r>
                <a:r>
                  <a:rPr lang="en-US" sz="2000" b="1" dirty="0"/>
                  <a:t>All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/>
                  <a:t>-step methods (including 1-step and MC) converge</a:t>
                </a:r>
                <a:r>
                  <a:rPr lang="en-US" sz="2000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0AB8C-EE24-D6EE-CD41-08A2D933C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466" y="3606799"/>
                <a:ext cx="10515600" cy="2844801"/>
              </a:xfrm>
              <a:blipFill>
                <a:blip r:embed="rId2"/>
                <a:stretch>
                  <a:fillRect l="-580" t="-2146" r="-986" b="-4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9954E-8BC2-1D59-59D7-361BEEF7AC40}"/>
                  </a:ext>
                </a:extLst>
              </p:cNvPr>
              <p:cNvSpPr txBox="1"/>
              <p:nvPr/>
            </p:nvSpPr>
            <p:spPr>
              <a:xfrm>
                <a:off x="2142066" y="1252872"/>
                <a:ext cx="7467483" cy="2033827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000" b="1" dirty="0"/>
                  <a:t>Error Reduction Property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/>
                  <a:t>-step Returns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worst error of the expected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-step return is guaranteed to be less than or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times the worst error of 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9954E-8BC2-1D59-59D7-361BEEF7A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66" y="1252872"/>
                <a:ext cx="7467483" cy="2033827"/>
              </a:xfrm>
              <a:prstGeom prst="rect">
                <a:avLst/>
              </a:prstGeom>
              <a:blipFill>
                <a:blip r:embed="rId3"/>
                <a:stretch>
                  <a:fillRect l="-733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41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11074</TotalTime>
  <Words>1712</Words>
  <Application>Microsoft Office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n-step Bootstrapping Sutton/Barto* Chapter 7</vt:lpstr>
      <vt:lpstr>Topics of this Course</vt:lpstr>
      <vt:lpstr>Summary of Notation</vt:lpstr>
      <vt:lpstr>Policy Evaluation: 1-step TD vs. n-step TD vs. MC</vt:lpstr>
      <vt:lpstr>Why is a Longer Look-ahead Useful?</vt:lpstr>
      <vt:lpstr>n-step TD Prediction</vt:lpstr>
      <vt:lpstr>n-step TD Prediction</vt:lpstr>
      <vt:lpstr>Alg. n-step TD Prediction</vt:lpstr>
      <vt:lpstr>Convergence Guarantee</vt:lpstr>
      <vt:lpstr>n-step Control: Sarsa</vt:lpstr>
      <vt:lpstr>n-step Sarsa</vt:lpstr>
      <vt:lpstr>Speedup of n-step Sarsa</vt:lpstr>
      <vt:lpstr>Alg. From DT prediction to  n-step Sarsa Control</vt:lpstr>
      <vt:lpstr>n-step Off-Policy Control</vt:lpstr>
      <vt:lpstr>n-step Off-Policy Control</vt:lpstr>
      <vt:lpstr>Alg. Comparing On-Policy with Off-Policy</vt:lpstr>
      <vt:lpstr>What you Need to Know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159</cp:revision>
  <dcterms:created xsi:type="dcterms:W3CDTF">2025-09-08T14:44:49Z</dcterms:created>
  <dcterms:modified xsi:type="dcterms:W3CDTF">2026-02-25T19:30:09Z</dcterms:modified>
</cp:coreProperties>
</file>