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3" r:id="rId3"/>
    <p:sldId id="478" r:id="rId4"/>
    <p:sldId id="393" r:id="rId5"/>
    <p:sldId id="385" r:id="rId6"/>
    <p:sldId id="386" r:id="rId7"/>
    <p:sldId id="392" r:id="rId8"/>
    <p:sldId id="388" r:id="rId9"/>
    <p:sldId id="389" r:id="rId10"/>
    <p:sldId id="390" r:id="rId11"/>
    <p:sldId id="394" r:id="rId12"/>
    <p:sldId id="391" r:id="rId13"/>
    <p:sldId id="396" r:id="rId14"/>
    <p:sldId id="398" r:id="rId15"/>
    <p:sldId id="399" r:id="rId16"/>
    <p:sldId id="400" r:id="rId17"/>
    <p:sldId id="402" r:id="rId18"/>
    <p:sldId id="403" r:id="rId19"/>
    <p:sldId id="404" r:id="rId20"/>
    <p:sldId id="405" r:id="rId21"/>
    <p:sldId id="406" r:id="rId22"/>
    <p:sldId id="407" r:id="rId23"/>
    <p:sldId id="479" r:id="rId24"/>
    <p:sldId id="40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3286E67-F0F0-421C-8F74-7B93ABA17FBF}">
          <p14:sldIdLst>
            <p14:sldId id="256"/>
            <p14:sldId id="313"/>
            <p14:sldId id="478"/>
          </p14:sldIdLst>
        </p14:section>
        <p14:section name="Introduction" id="{175B7E81-9252-44C4-987D-BA1F14A88A5B}">
          <p14:sldIdLst>
            <p14:sldId id="393"/>
            <p14:sldId id="385"/>
            <p14:sldId id="386"/>
          </p14:sldIdLst>
        </p14:section>
        <p14:section name="Dyna" id="{75F464EC-0F8E-4CC2-8476-91103851FE06}">
          <p14:sldIdLst>
            <p14:sldId id="392"/>
            <p14:sldId id="388"/>
            <p14:sldId id="389"/>
            <p14:sldId id="390"/>
          </p14:sldIdLst>
        </p14:section>
        <p14:section name="Sampling" id="{9D014FB2-5D5A-464A-8C19-F3F7FC3F9627}">
          <p14:sldIdLst>
            <p14:sldId id="394"/>
            <p14:sldId id="391"/>
            <p14:sldId id="396"/>
            <p14:sldId id="398"/>
            <p14:sldId id="399"/>
            <p14:sldId id="400"/>
            <p14:sldId id="402"/>
          </p14:sldIdLst>
        </p14:section>
        <p14:section name="Summary of Tabular Solution Methods" id="{F4B514AC-6B74-4B49-94E0-2924F11DBE14}">
          <p14:sldIdLst>
            <p14:sldId id="403"/>
            <p14:sldId id="404"/>
            <p14:sldId id="405"/>
            <p14:sldId id="406"/>
            <p14:sldId id="407"/>
            <p14:sldId id="479"/>
            <p14:sldId id="40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4599F94E-CEE6-441E-89CC-EB005ECD8F06}">
      <a14:m xmlns:a14="http://schemas.microsoft.com/office/drawing/2010/main">
        <m:mathPr xmlns:m="http://schemas.openxmlformats.org/officeDocument/2006/math">
          <m:brkBin m:val="before"/>
          <m:brkBinSub m:val="--"/>
        </m:mathPr>
      </a14:m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23" autoAdjust="0"/>
    <p:restoredTop sz="94660"/>
  </p:normalViewPr>
  <p:slideViewPr>
    <p:cSldViewPr snapToGrid="0">
      <p:cViewPr varScale="1">
        <p:scale>
          <a:sx n="91" d="100"/>
          <a:sy n="91" d="100"/>
        </p:scale>
        <p:origin x="340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D5558-2701-D852-1A01-0BF39B58DE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E150F4-19D6-3927-AF4C-79938CACB9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C3DC3-6BE4-4AD5-BF83-83DBE6741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D0FF9-FEE5-7DEA-F2A0-04CD3C8E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CCB2C-BF64-0CEB-C138-EC1E0FF17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80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BA8BF-0F66-F00E-4527-03CBDE1E6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48F7C1-32BC-0F71-0130-0DFB9C183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9C7E0-3252-37DB-73A7-7F070748F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6C5EE-EAD9-8D18-3741-930600D3B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647D8-342D-AED5-3763-DD02F7C2A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44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D0B639-7A1F-68FA-45DD-3196E2CB57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F4F1BB-B40D-E6E4-111B-122348C26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2DAFD-560D-9508-6F31-281EC9743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C6320-E161-CE4A-CBDD-27072D2A1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C3E81-2AD2-5FBE-B6F5-1512F3AF9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80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EA809-C199-A2CA-4B62-C11FD8360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90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BD398-BC57-413F-4426-6AE62DCF0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7330"/>
            <a:ext cx="10515600" cy="477963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09A95-DE70-5583-0BB6-25CA049AF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F8C87-113F-3949-D291-E8101A072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8CBE1-6776-590E-6A36-B274F6F61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65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7B990-0C44-FE72-89C1-7BAFB2C89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BF51AA-25F1-19ED-49F4-909710D8F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F3394-E947-7BBC-4B4E-FC222CF9E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90F51-989A-F265-1B59-526B06EC0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6400B-F255-95CF-8BD8-3D8AE595A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37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DC8DE-D8D3-04F9-7952-B3C9B444D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C6199-C068-6A1D-B9C6-37C04A922F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B26636-1E6C-5A66-DCE9-40F0239C9A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85DEA3-FC5C-77B6-8AEC-BF4A26C76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A2BAE8-516B-EE07-0EF8-4E37D353B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1D7F8D-0B8A-CA54-C5D1-DAFB9A217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35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7762D-C67C-6FB4-D8AF-A2AEADD0B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F3E59-5CAF-AE52-066A-662EAF232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294A81-151A-F8B5-9A7D-43577F3F69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BDED1E-7743-9D82-5A8F-215AF2DB83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E3FED4-7E43-512F-BDC2-AB5A6F6A96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E71D6A-F625-133A-E751-2B967B94A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256629-E601-1BA5-526C-36960EEBE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65DDDF-B6D4-29FB-6B7F-C7017B4EA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17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2B25A-3F20-51F4-D136-F73B17683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FF8609-CAA0-6678-FCA9-C0252974D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11A081-E4EB-7E96-A0AA-2E4D49099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D0AC27-1467-337C-D636-190385E39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317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C8C3DB-E47E-C122-D7BD-AAAC105B2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194795-A7C6-B915-9849-6DDF9E556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BD6E5-D6AC-7828-B9FA-162561BDB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87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DDA5E-FB2F-65E3-9AC6-77E9E333A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88CA7-EDCF-7BC9-0D50-5F550487A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F96387-78E1-111C-2860-3620802599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A170FC-BF4D-52B4-3D96-975E35B67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EB24C2-CDEC-1D6D-42DB-F885EAF6C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CA044-7F46-1F0F-A966-A66706F2D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92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92354-EE3F-C81F-2C98-42CA24F04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37B54A-0E38-1C0F-EA90-8D9A628CC2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DF9108-1890-E2BF-7EA2-A2F28DEA6C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68F02-6193-91DC-69E0-6CC09A247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34B642-5606-ACB8-4ADF-6DDE8BE4B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89560E-8858-1CED-6B2E-1EF0F58F2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57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946CF1-7E31-D1FD-63E0-29688510E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499997-F7F8-3FB5-F294-092654769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EC26E-B485-AE94-5C91-D0E504CEB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22BF2E-04DA-469E-97C5-BB68A0368813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ECD47-D4F5-A47B-6CA1-E8E47C1C43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8C2B9-7B85-792D-492E-EE9D50875A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39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4.0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B02EEF-8413-288E-566D-063A066A6C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7" r="23298" b="3714"/>
          <a:stretch>
            <a:fillRect/>
          </a:stretch>
        </p:blipFill>
        <p:spPr bwMode="auto">
          <a:xfrm>
            <a:off x="3523485" y="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1EE42B-57B4-EB74-A37C-6675858E7D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463968" cy="3204134"/>
          </a:xfrm>
        </p:spPr>
        <p:txBody>
          <a:bodyPr anchor="b">
            <a:noAutofit/>
          </a:bodyPr>
          <a:lstStyle/>
          <a:p>
            <a:pPr algn="l"/>
            <a:r>
              <a:rPr lang="en-US" sz="3600" dirty="0">
                <a:solidFill>
                  <a:schemeClr val="bg1"/>
                </a:solidFill>
              </a:rPr>
              <a:t>Reinforcement Learning</a:t>
            </a:r>
            <a:br>
              <a:rPr lang="en-US" sz="3600" dirty="0">
                <a:solidFill>
                  <a:schemeClr val="bg1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Planning and Learning with Tabular Methods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Sutton/Barto*</a:t>
            </a:r>
            <a:r>
              <a:rPr lang="en-US" sz="1800" dirty="0">
                <a:solidFill>
                  <a:schemeClr val="bg1"/>
                </a:solidFill>
              </a:rPr>
              <a:t> Chapter 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FF10C2-8C10-0E89-D285-D614C36EE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2" y="4868822"/>
            <a:ext cx="4169519" cy="1443894"/>
          </a:xfrm>
        </p:spPr>
        <p:txBody>
          <a:bodyPr>
            <a:normAutofit fontScale="92500"/>
          </a:bodyPr>
          <a:lstStyle/>
          <a:p>
            <a:pPr algn="l"/>
            <a:r>
              <a:rPr lang="en-US" sz="1700" dirty="0">
                <a:solidFill>
                  <a:schemeClr val="bg1"/>
                </a:solidFill>
              </a:rPr>
              <a:t>Michael Hahsler, SMU</a:t>
            </a:r>
          </a:p>
          <a:p>
            <a:pPr algn="l"/>
            <a:r>
              <a:rPr lang="en-US" sz="1300" dirty="0">
                <a:solidFill>
                  <a:schemeClr val="bg1"/>
                </a:solidFill>
              </a:rPr>
              <a:t>With figures from Sutton/Barto*</a:t>
            </a:r>
          </a:p>
          <a:p>
            <a:pPr algn="l"/>
            <a:endParaRPr lang="en-US" sz="1300" dirty="0">
              <a:solidFill>
                <a:schemeClr val="bg1"/>
              </a:solidFill>
            </a:endParaRPr>
          </a:p>
          <a:p>
            <a:pPr algn="l"/>
            <a:r>
              <a:rPr lang="en-US" sz="1300" dirty="0">
                <a:solidFill>
                  <a:schemeClr val="bg1"/>
                </a:solidFill>
              </a:rPr>
              <a:t>*Sutton and Barto, Reinforcement Learning: An Introduction, 2</a:t>
            </a:r>
            <a:r>
              <a:rPr lang="en-US" sz="1300" baseline="30000" dirty="0">
                <a:solidFill>
                  <a:schemeClr val="bg1"/>
                </a:solidFill>
              </a:rPr>
              <a:t>nd</a:t>
            </a:r>
            <a:r>
              <a:rPr lang="en-US" sz="1300" dirty="0">
                <a:solidFill>
                  <a:schemeClr val="bg1"/>
                </a:solidFill>
              </a:rPr>
              <a:t> edition, MIT Press, Cambridge, MA, 2018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ject 23">
            <a:hlinkClick r:id="rId3"/>
            <a:extLst>
              <a:ext uri="{FF2B5EF4-FFF2-40B4-BE49-F238E27FC236}">
                <a16:creationId xmlns:a16="http://schemas.microsoft.com/office/drawing/2014/main" id="{3CBD6548-3D4E-9A40-CA35-355261D4E92C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61016" y="6265038"/>
            <a:ext cx="1037459" cy="3835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D28C7D-14A3-CFEB-3DEC-2E0127284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741" y="125210"/>
            <a:ext cx="4182403" cy="100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752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5C8AC25-EC4C-3842-F311-7347DBC1A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776774" cy="759072"/>
          </a:xfrm>
        </p:spPr>
        <p:txBody>
          <a:bodyPr/>
          <a:lstStyle/>
          <a:p>
            <a:r>
              <a:rPr lang="en-US" dirty="0"/>
              <a:t>The Effect of Planning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CE6196-0C58-18A7-BA50-D3B376B60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8370" y="1660797"/>
            <a:ext cx="7086022" cy="410830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0268D5-3842-005A-9D87-7A037B2EC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96030"/>
            <a:ext cx="5623420" cy="4870545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Benefit</a:t>
            </a:r>
            <a:r>
              <a:rPr lang="en-US" dirty="0"/>
              <a:t>: Adding planning speeds learning by reusing sampled experience.</a:t>
            </a:r>
          </a:p>
          <a:p>
            <a:endParaRPr lang="en-US" dirty="0"/>
          </a:p>
          <a:p>
            <a:r>
              <a:rPr lang="en-US" b="1" dirty="0"/>
              <a:t>Issues</a:t>
            </a:r>
            <a:r>
              <a:rPr lang="en-US" dirty="0"/>
              <a:t>: Planning is a problem if the model is wrong:</a:t>
            </a:r>
          </a:p>
          <a:p>
            <a:pPr lvl="1"/>
            <a:r>
              <a:rPr lang="en-US" dirty="0"/>
              <a:t>Based on an insufficient number of samples.</a:t>
            </a:r>
          </a:p>
          <a:p>
            <a:pPr lvl="1"/>
            <a:r>
              <a:rPr lang="en-US" dirty="0"/>
              <a:t>Function approximation not great.</a:t>
            </a:r>
          </a:p>
          <a:p>
            <a:pPr lvl="1"/>
            <a:r>
              <a:rPr lang="en-US" dirty="0"/>
              <a:t>Environment changes</a:t>
            </a:r>
          </a:p>
          <a:p>
            <a:r>
              <a:rPr lang="en-US" dirty="0"/>
              <a:t>Dyna quickly corrects too optimistic predictions since they will be selected for the next real action.</a:t>
            </a:r>
          </a:p>
          <a:p>
            <a:endParaRPr lang="en-US" dirty="0"/>
          </a:p>
          <a:p>
            <a:r>
              <a:rPr lang="en-US" dirty="0"/>
              <a:t>For changing environments:</a:t>
            </a:r>
          </a:p>
          <a:p>
            <a:pPr lvl="1"/>
            <a:r>
              <a:rPr lang="en-US" dirty="0"/>
              <a:t>Keep exploring.</a:t>
            </a:r>
          </a:p>
          <a:p>
            <a:pPr lvl="1"/>
            <a:r>
              <a:rPr lang="en-US" dirty="0"/>
              <a:t>Keep track of long action/state combinations that were not tried.</a:t>
            </a:r>
          </a:p>
        </p:txBody>
      </p:sp>
    </p:spTree>
    <p:extLst>
      <p:ext uri="{BB962C8B-B14F-4D97-AF65-F5344CB8AC3E}">
        <p14:creationId xmlns:p14="http://schemas.microsoft.com/office/powerpoint/2010/main" val="3636997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74D2E0C-9397-0251-BE88-27DE9E96C6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8D0E66-448A-2B1F-DC4F-AFCD2FF3C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DA9A14-34CA-9AC7-415D-3D9BB2C19D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 updates on sampled experience</a:t>
            </a:r>
          </a:p>
        </p:txBody>
      </p:sp>
    </p:spTree>
    <p:extLst>
      <p:ext uri="{BB962C8B-B14F-4D97-AF65-F5344CB8AC3E}">
        <p14:creationId xmlns:p14="http://schemas.microsoft.com/office/powerpoint/2010/main" val="586579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0859C-00DA-DABF-41E1-705430742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6466033" cy="759072"/>
          </a:xfrm>
        </p:spPr>
        <p:txBody>
          <a:bodyPr>
            <a:normAutofit fontScale="90000"/>
          </a:bodyPr>
          <a:lstStyle/>
          <a:p>
            <a:r>
              <a:rPr lang="en-US" dirty="0"/>
              <a:t>Expected vs. Sample Updates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98651C-D732-C69E-3D6A-B222E9D99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723" y="302003"/>
            <a:ext cx="4049567" cy="62539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DB3DD2-F232-A22F-AD76-91496286CE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97330"/>
                <a:ext cx="6632643" cy="3872685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Expected updates (DP)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←</m:t>
                    </m:r>
                    <m:nary>
                      <m:naryPr>
                        <m:chr m:val="∑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𝛾</m:t>
                            </m:r>
                            <m:func>
                              <m:func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dirty="0">
                                        <a:latin typeface="Cambria Math" panose="02040503050406030204" pitchFamily="18" charset="0"/>
                                      </a:rPr>
                                      <m:t>max</m:t>
                                    </m:r>
                                  </m:e>
                                  <m:lim>
                                    <m:sSup>
                                      <m:sSupPr>
                                        <m:ctrlP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p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lim>
                                </m:limLow>
                              </m:fName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Sample updates (on-step TD)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lim>
                            </m:limLow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Sampling adds variance due to the sample error but is computationally much cheaper.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DB3DD2-F232-A22F-AD76-91496286CE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97330"/>
                <a:ext cx="6632643" cy="3872685"/>
              </a:xfrm>
              <a:blipFill>
                <a:blip r:embed="rId3"/>
                <a:stretch>
                  <a:fillRect l="-827" t="-12893" b="-1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2533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6E25EF-48DC-A4AE-65BF-0EC0DC35F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Heuristic Search and </a:t>
            </a:r>
            <a:br>
              <a:rPr lang="en-US" dirty="0"/>
            </a:br>
            <a:r>
              <a:rPr lang="en-US" dirty="0"/>
              <a:t>Rollout Algorithms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DAFEA0-2CFA-4384-CF4E-F3C845C837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Decision-time planning</a:t>
            </a:r>
          </a:p>
        </p:txBody>
      </p:sp>
    </p:spTree>
    <p:extLst>
      <p:ext uri="{BB962C8B-B14F-4D97-AF65-F5344CB8AC3E}">
        <p14:creationId xmlns:p14="http://schemas.microsoft.com/office/powerpoint/2010/main" val="682395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A6356EF-E592-3AC7-97BD-5A89144E7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5917" y="2076147"/>
            <a:ext cx="6456730" cy="321306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540E156-9D3F-D3EF-4006-10719CAD3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1: Heuristic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9E62A12-5D57-D939-F926-D55F98DA33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97330"/>
                <a:ext cx="4656364" cy="4779633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At decision time in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Consider a large tree of possible continuations (trajectories of a given length) for the current state.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Apply an approx. value function to the states in leaf nodes.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Back values towards the current state (using max).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Choose the best next action for the current state.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9E62A12-5D57-D939-F926-D55F98DA33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97330"/>
                <a:ext cx="4656364" cy="4779633"/>
              </a:xfrm>
              <a:blipFill>
                <a:blip r:embed="rId3"/>
                <a:stretch>
                  <a:fillRect l="-1835" t="-2551" r="-1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9CBFCEF7-963A-4187-6A15-D0E256203C8E}"/>
              </a:ext>
            </a:extLst>
          </p:cNvPr>
          <p:cNvSpPr/>
          <p:nvPr/>
        </p:nvSpPr>
        <p:spPr>
          <a:xfrm>
            <a:off x="5758626" y="5514378"/>
            <a:ext cx="2142906" cy="359863"/>
          </a:xfrm>
          <a:prstGeom prst="wedgeRoundRectCallout">
            <a:avLst>
              <a:gd name="adj1" fmla="val -21943"/>
              <a:gd name="adj2" fmla="val -383901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Estimate values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E4EFD103-2544-1279-0631-58B4728E2AD2}"/>
              </a:ext>
            </a:extLst>
          </p:cNvPr>
          <p:cNvSpPr/>
          <p:nvPr/>
        </p:nvSpPr>
        <p:spPr>
          <a:xfrm flipV="1">
            <a:off x="11154283" y="2910721"/>
            <a:ext cx="781777" cy="210277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/>
              <a:t>3. backup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25F441F9-26AE-4857-0003-6C4FFDACE6EE}"/>
              </a:ext>
            </a:extLst>
          </p:cNvPr>
          <p:cNvSpPr/>
          <p:nvPr/>
        </p:nvSpPr>
        <p:spPr>
          <a:xfrm>
            <a:off x="7689758" y="1206901"/>
            <a:ext cx="2142906" cy="359863"/>
          </a:xfrm>
          <a:prstGeom prst="wedgeRoundRectCallout">
            <a:avLst>
              <a:gd name="adj1" fmla="val -41487"/>
              <a:gd name="adj2" fmla="val 232914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Pick best action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D0F962-53D0-07DC-792F-6FB00B52DA93}"/>
              </a:ext>
            </a:extLst>
          </p:cNvPr>
          <p:cNvSpPr txBox="1"/>
          <p:nvPr/>
        </p:nvSpPr>
        <p:spPr>
          <a:xfrm>
            <a:off x="3427256" y="6217173"/>
            <a:ext cx="5723725" cy="369332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Note</a:t>
            </a:r>
            <a:r>
              <a:rPr lang="en-US" dirty="0"/>
              <a:t>: This is like heuristic min-max search for games.</a:t>
            </a:r>
          </a:p>
        </p:txBody>
      </p:sp>
    </p:spTree>
    <p:extLst>
      <p:ext uri="{BB962C8B-B14F-4D97-AF65-F5344CB8AC3E}">
        <p14:creationId xmlns:p14="http://schemas.microsoft.com/office/powerpoint/2010/main" val="2868713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21C83-C1A9-FB6C-6458-7E7642296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Option 2: Rollout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C82524-2F85-6F77-02EE-038ACB2CB2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Start with an initial policy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called the base policy.</a:t>
                </a:r>
              </a:p>
              <a:p>
                <a:pPr marL="0" indent="0">
                  <a:buNone/>
                </a:pPr>
                <a:r>
                  <a:rPr lang="en-US" dirty="0"/>
                  <a:t>At decision time in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Monte Carlo Policy Estimation: Use many simulated trajectories to approximate all state/action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the current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Choose the best action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b="0" dirty="0"/>
                  <a:t> according to the estimates. This is called the rollout policy.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Properties</a:t>
                </a:r>
                <a:r>
                  <a:rPr lang="en-US" dirty="0"/>
                  <a:t>:</a:t>
                </a:r>
              </a:p>
              <a:p>
                <a:r>
                  <a:rPr lang="en-US" dirty="0"/>
                  <a:t>If the base policy is reasonable (e.g., a good heuristic), rollouts are locally optimal.</a:t>
                </a:r>
              </a:p>
              <a:p>
                <a:r>
                  <a:rPr lang="en-US" dirty="0"/>
                  <a:t>Rollout policy is guaranteed to be at least as good as the base policy (in expectation)</a:t>
                </a:r>
              </a:p>
              <a:p>
                <a:r>
                  <a:rPr lang="en-US" dirty="0"/>
                  <a:t>You get policy improvement without solving Bellman equations.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b="0" dirty="0"/>
              </a:p>
              <a:p>
                <a:pPr marL="914400" lvl="1" indent="-457200">
                  <a:buFont typeface="+mj-lt"/>
                  <a:buAutoNum type="arabicPeriod"/>
                </a:pPr>
                <a:endParaRPr lang="en-US" dirty="0"/>
              </a:p>
              <a:p>
                <a:pPr marL="914400" lvl="1" indent="-45720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C82524-2F85-6F77-02EE-038ACB2CB2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189" r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5475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29CDF0-6E54-CF31-4006-DA0CE95A6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910" y="1224786"/>
            <a:ext cx="6086998" cy="38977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9468A3-760E-EC4A-9394-247656C37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Rollout Algorithm: Monte Carlo Tree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45C3E-18E2-0CBC-535D-7E0DD489F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7330"/>
            <a:ext cx="5023757" cy="477963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MCTS is a rollout algorithm that stores some intermediate estimates in a depth-limited tree structure. </a:t>
            </a:r>
          </a:p>
          <a:p>
            <a:pPr lvl="1"/>
            <a:r>
              <a:rPr lang="en-US" b="1" dirty="0"/>
              <a:t>Selection</a:t>
            </a:r>
            <a:r>
              <a:rPr lang="en-US" dirty="0"/>
              <a:t>: Pick the currently best leaf node (e.g., greedy, UCB).</a:t>
            </a:r>
          </a:p>
          <a:p>
            <a:pPr lvl="1"/>
            <a:r>
              <a:rPr lang="en-US" b="1" dirty="0"/>
              <a:t>Expansion</a:t>
            </a:r>
            <a:r>
              <a:rPr lang="en-US" dirty="0"/>
              <a:t>: Add new nodes, but keep the tree small enough.</a:t>
            </a:r>
          </a:p>
          <a:p>
            <a:pPr lvl="1"/>
            <a:r>
              <a:rPr lang="en-US" b="1" dirty="0"/>
              <a:t>Simulation</a:t>
            </a:r>
            <a:r>
              <a:rPr lang="en-US" dirty="0"/>
              <a:t>: From a selected node, simulate complete episode(s). </a:t>
            </a:r>
          </a:p>
          <a:p>
            <a:pPr lvl="1"/>
            <a:r>
              <a:rPr lang="en-US" b="1" dirty="0"/>
              <a:t>Backup</a:t>
            </a:r>
            <a:r>
              <a:rPr lang="en-US" dirty="0"/>
              <a:t>: update the tree with the result of the playout.</a:t>
            </a:r>
          </a:p>
          <a:p>
            <a:endParaRPr lang="en-US" dirty="0"/>
          </a:p>
          <a:p>
            <a:r>
              <a:rPr lang="en-US" b="1" dirty="0"/>
              <a:t>Advantage</a:t>
            </a:r>
            <a:r>
              <a:rPr lang="en-US" dirty="0"/>
              <a:t>: selection steers the simulation towards better trajectories. This avoids approximating the full value function.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C8435328-960F-3341-B5FD-2B3A09AB85A7}"/>
                  </a:ext>
                </a:extLst>
              </p:cNvPr>
              <p:cNvSpPr/>
              <p:nvPr/>
            </p:nvSpPr>
            <p:spPr>
              <a:xfrm>
                <a:off x="6254217" y="5018730"/>
                <a:ext cx="1221527" cy="816678"/>
              </a:xfrm>
              <a:prstGeom prst="wedgeRoundRectCallout">
                <a:avLst>
                  <a:gd name="adj1" fmla="val -21404"/>
                  <a:gd name="adj2" fmla="val -256303"/>
                  <a:gd name="adj3" fmla="val 16667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Stores estimated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 values</a:t>
                </a:r>
              </a:p>
            </p:txBody>
          </p:sp>
        </mc:Choice>
        <mc:Fallback xmlns="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C8435328-960F-3341-B5FD-2B3A09AB85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217" y="5018730"/>
                <a:ext cx="1221527" cy="816678"/>
              </a:xfrm>
              <a:prstGeom prst="wedgeRoundRectCallout">
                <a:avLst>
                  <a:gd name="adj1" fmla="val -21404"/>
                  <a:gd name="adj2" fmla="val -256303"/>
                  <a:gd name="adj3" fmla="val 16667"/>
                </a:avLst>
              </a:prstGeom>
              <a:blipFill>
                <a:blip r:embed="rId3"/>
                <a:stretch>
                  <a:fillRect b="-4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3B5B0257-0AFD-5451-8182-1A7A8976312D}"/>
              </a:ext>
            </a:extLst>
          </p:cNvPr>
          <p:cNvSpPr txBox="1"/>
          <p:nvPr/>
        </p:nvSpPr>
        <p:spPr>
          <a:xfrm>
            <a:off x="783152" y="6176963"/>
            <a:ext cx="10942130" cy="369332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MTCS can be seen as an RL method that selectively approximates q-values useful for choosing good actions.</a:t>
            </a:r>
          </a:p>
        </p:txBody>
      </p:sp>
    </p:spTree>
    <p:extLst>
      <p:ext uri="{BB962C8B-B14F-4D97-AF65-F5344CB8AC3E}">
        <p14:creationId xmlns:p14="http://schemas.microsoft.com/office/powerpoint/2010/main" val="959914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1012F4-36DF-FD35-6D3C-6566E015B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6" r="26745" b="-2"/>
          <a:stretch>
            <a:fillRect/>
          </a:stretch>
        </p:blipFill>
        <p:spPr bwMode="auto">
          <a:xfrm>
            <a:off x="-1" y="-2"/>
            <a:ext cx="5410198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52967B-B41E-CCE0-ED2B-9ED416463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en-US" sz="4000"/>
              <a:t>What you Should Know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1B6DA-A372-993E-5FE0-1B16BA463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3164" y="2457449"/>
            <a:ext cx="5951765" cy="4261757"/>
          </a:xfrm>
        </p:spPr>
        <p:txBody>
          <a:bodyPr anchor="ctr">
            <a:normAutofit/>
          </a:bodyPr>
          <a:lstStyle/>
          <a:p>
            <a:r>
              <a:rPr lang="en-US" sz="1600" dirty="0"/>
              <a:t>Planning requires a model of the environment. </a:t>
            </a:r>
          </a:p>
          <a:p>
            <a:pPr lvl="1"/>
            <a:r>
              <a:rPr lang="en-US" sz="1600" dirty="0"/>
              <a:t>Distribution model</a:t>
            </a:r>
          </a:p>
          <a:p>
            <a:pPr lvl="1"/>
            <a:r>
              <a:rPr lang="en-US" sz="1600" dirty="0"/>
              <a:t>Sample model</a:t>
            </a:r>
          </a:p>
          <a:p>
            <a:endParaRPr lang="en-US" sz="1600" dirty="0"/>
          </a:p>
          <a:p>
            <a:r>
              <a:rPr lang="en-US" sz="1600" dirty="0"/>
              <a:t>DP requires a distribution model because it uses expected updates.</a:t>
            </a:r>
          </a:p>
          <a:p>
            <a:r>
              <a:rPr lang="en-US" sz="1600" dirty="0"/>
              <a:t>Model-free RL, like TD, can use a sample model to perform sample updates.</a:t>
            </a:r>
          </a:p>
          <a:p>
            <a:r>
              <a:rPr lang="en-US" sz="1600" dirty="0"/>
              <a:t>Decision-time planning can also use a sample model. E.g., rollout algorithms sample trajectories.  </a:t>
            </a:r>
          </a:p>
          <a:p>
            <a:endParaRPr lang="en-US" sz="1600" dirty="0"/>
          </a:p>
          <a:p>
            <a:r>
              <a:rPr lang="en-US" sz="1600" dirty="0"/>
              <a:t>Planning and learning are related: They try to estimate the same value function.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33179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B29DCF-5823-DFE3-76A3-9921453D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Part I: </a:t>
            </a:r>
            <a:br>
              <a:rPr lang="en-US" dirty="0"/>
            </a:br>
            <a:r>
              <a:rPr lang="en-US" dirty="0"/>
              <a:t>Tabular Solution Methods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2D5D64-9B74-CBE4-593F-CD0BD612F9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184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4759B-BFB3-E9E3-B86B-928B804D5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B916F-83BD-942C-05F0-07CE48F74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7330"/>
            <a:ext cx="6730093" cy="477963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Estimate a value function.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Back up along actual or possible state trajectories.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Generalized policy iteration (GPI): maintain an approx. value function and an approx. policy. Each is used to update the other. Converges due to the policy improvement theorem.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034BB89-D9AD-752C-0116-E0F49DEE26E2}"/>
              </a:ext>
            </a:extLst>
          </p:cNvPr>
          <p:cNvGrpSpPr/>
          <p:nvPr/>
        </p:nvGrpSpPr>
        <p:grpSpPr>
          <a:xfrm>
            <a:off x="8329133" y="1064072"/>
            <a:ext cx="2751579" cy="4729856"/>
            <a:chOff x="8329133" y="558128"/>
            <a:chExt cx="2751579" cy="472985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D7366F6-2509-4BE8-74F6-EEAFAB9B3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29133" y="1124198"/>
              <a:ext cx="2751579" cy="416378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F451D61-2411-6879-B37C-B7CD2548ECAE}"/>
                </a:ext>
              </a:extLst>
            </p:cNvPr>
            <p:cNvSpPr txBox="1"/>
            <p:nvPr/>
          </p:nvSpPr>
          <p:spPr>
            <a:xfrm>
              <a:off x="8709548" y="558128"/>
              <a:ext cx="16410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GPI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1309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A3493-2ED6-DF09-F569-7F3DCA81A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of this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5E019-92A5-79AC-D777-59B4926F6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Introduction to reinforcement learning</a:t>
            </a:r>
          </a:p>
          <a:p>
            <a:r>
              <a:rPr lang="en-US" dirty="0"/>
              <a:t>Markov decision processes</a:t>
            </a:r>
          </a:p>
          <a:p>
            <a:r>
              <a:rPr lang="en-US" b="1" dirty="0"/>
              <a:t>Part I: Tabular Methods</a:t>
            </a:r>
          </a:p>
          <a:p>
            <a:pPr lvl="1"/>
            <a:r>
              <a:rPr lang="en-US" dirty="0"/>
              <a:t>Dynamic programming</a:t>
            </a:r>
          </a:p>
          <a:p>
            <a:pPr lvl="1"/>
            <a:r>
              <a:rPr lang="en-US" dirty="0"/>
              <a:t>Monte Carlo methods</a:t>
            </a:r>
          </a:p>
          <a:p>
            <a:pPr lvl="1"/>
            <a:r>
              <a:rPr lang="en-US" dirty="0"/>
              <a:t>Temporal-difference learning</a:t>
            </a:r>
          </a:p>
          <a:p>
            <a:pPr lvl="1"/>
            <a:r>
              <a:rPr lang="en-US" dirty="0"/>
              <a:t>Multi-step bootstrapping</a:t>
            </a:r>
          </a:p>
          <a:p>
            <a:pPr lvl="1"/>
            <a:r>
              <a:rPr lang="en-US" b="1" dirty="0"/>
              <a:t>Planning and learning with tabular methods</a:t>
            </a:r>
          </a:p>
          <a:p>
            <a:r>
              <a:rPr lang="en-US" dirty="0"/>
              <a:t>Part II: Approximate Solution Methods</a:t>
            </a:r>
          </a:p>
          <a:p>
            <a:pPr lvl="1"/>
            <a:r>
              <a:rPr lang="en-US" dirty="0"/>
              <a:t>Prediction and Control using Approximation</a:t>
            </a:r>
          </a:p>
          <a:p>
            <a:pPr lvl="1"/>
            <a:r>
              <a:rPr lang="en-US" dirty="0"/>
              <a:t>Eligibility Traces</a:t>
            </a:r>
          </a:p>
          <a:p>
            <a:pPr lvl="1"/>
            <a:r>
              <a:rPr lang="en-US" dirty="0"/>
              <a:t>Policy Gradient Methods</a:t>
            </a:r>
          </a:p>
          <a:p>
            <a:r>
              <a:rPr lang="en-US" dirty="0"/>
              <a:t>Part III: Modern RL Methods</a:t>
            </a:r>
          </a:p>
          <a:p>
            <a:pPr lvl="1"/>
            <a:r>
              <a:rPr lang="en-US" dirty="0"/>
              <a:t>Deep Reinforcement Learning</a:t>
            </a:r>
          </a:p>
          <a:p>
            <a:pPr lvl="1"/>
            <a:r>
              <a:rPr lang="en-US" dirty="0"/>
              <a:t>Current Applications</a:t>
            </a:r>
          </a:p>
        </p:txBody>
      </p:sp>
    </p:spTree>
    <p:extLst>
      <p:ext uri="{BB962C8B-B14F-4D97-AF65-F5344CB8AC3E}">
        <p14:creationId xmlns:p14="http://schemas.microsoft.com/office/powerpoint/2010/main" val="3653367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2B106-F46F-71F6-E8A8-A93D086D6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Depth vs. Update Width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DB6AFE-8E14-4667-7D60-A58A0303A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923" y="1210540"/>
            <a:ext cx="5383802" cy="501540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CA57B6F-AFA2-C742-A3A7-F8BFC16F658E}"/>
              </a:ext>
            </a:extLst>
          </p:cNvPr>
          <p:cNvGrpSpPr/>
          <p:nvPr/>
        </p:nvGrpSpPr>
        <p:grpSpPr>
          <a:xfrm>
            <a:off x="623171" y="1537220"/>
            <a:ext cx="2169697" cy="3783559"/>
            <a:chOff x="9600257" y="1526721"/>
            <a:chExt cx="2169697" cy="378355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11F3E45-0A95-EED3-B84E-EEFE207BB62B}"/>
                </a:ext>
              </a:extLst>
            </p:cNvPr>
            <p:cNvSpPr txBox="1"/>
            <p:nvPr/>
          </p:nvSpPr>
          <p:spPr>
            <a:xfrm>
              <a:off x="9658670" y="1526721"/>
              <a:ext cx="2052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One-step methods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7377371-CF2F-F011-0779-F30E76BC4BB4}"/>
                </a:ext>
              </a:extLst>
            </p:cNvPr>
            <p:cNvSpPr txBox="1"/>
            <p:nvPr/>
          </p:nvSpPr>
          <p:spPr>
            <a:xfrm>
              <a:off x="9803742" y="3244334"/>
              <a:ext cx="17627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n-step methods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B11024-C75F-4F34-33B5-AF6E80BF33E8}"/>
                </a:ext>
              </a:extLst>
            </p:cNvPr>
            <p:cNvSpPr txBox="1"/>
            <p:nvPr/>
          </p:nvSpPr>
          <p:spPr>
            <a:xfrm>
              <a:off x="9600257" y="4940948"/>
              <a:ext cx="21696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Full-return methods</a:t>
              </a:r>
            </a:p>
          </p:txBody>
        </p:sp>
        <p:sp>
          <p:nvSpPr>
            <p:cNvPr id="8" name="Arrow: Down 7">
              <a:extLst>
                <a:ext uri="{FF2B5EF4-FFF2-40B4-BE49-F238E27FC236}">
                  <a16:creationId xmlns:a16="http://schemas.microsoft.com/office/drawing/2014/main" id="{14776485-2079-FEC2-09A9-7017DA2CC2F5}"/>
                </a:ext>
              </a:extLst>
            </p:cNvPr>
            <p:cNvSpPr/>
            <p:nvPr/>
          </p:nvSpPr>
          <p:spPr>
            <a:xfrm>
              <a:off x="10378945" y="2081893"/>
              <a:ext cx="612321" cy="1036864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row: Down 8">
              <a:extLst>
                <a:ext uri="{FF2B5EF4-FFF2-40B4-BE49-F238E27FC236}">
                  <a16:creationId xmlns:a16="http://schemas.microsoft.com/office/drawing/2014/main" id="{41E61BFF-8CD8-FB08-066F-8BE63D8D46A9}"/>
                </a:ext>
              </a:extLst>
            </p:cNvPr>
            <p:cNvSpPr/>
            <p:nvPr/>
          </p:nvSpPr>
          <p:spPr>
            <a:xfrm>
              <a:off x="10378945" y="3762766"/>
              <a:ext cx="612321" cy="1036864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4C207F5-CAC8-12B2-B67A-66F8D1C74980}"/>
              </a:ext>
            </a:extLst>
          </p:cNvPr>
          <p:cNvGrpSpPr/>
          <p:nvPr/>
        </p:nvGrpSpPr>
        <p:grpSpPr>
          <a:xfrm>
            <a:off x="2938556" y="6161314"/>
            <a:ext cx="5326628" cy="551543"/>
            <a:chOff x="2938556" y="6161314"/>
            <a:chExt cx="5326628" cy="55154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365FAD9-46E0-2ED7-7960-D6D32A45196B}"/>
                </a:ext>
              </a:extLst>
            </p:cNvPr>
            <p:cNvSpPr txBox="1"/>
            <p:nvPr/>
          </p:nvSpPr>
          <p:spPr>
            <a:xfrm>
              <a:off x="2938556" y="6252419"/>
              <a:ext cx="2074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Sampled trajectory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7793D0C-B4CF-EC6C-54B8-83A8347068BF}"/>
                </a:ext>
              </a:extLst>
            </p:cNvPr>
            <p:cNvSpPr txBox="1"/>
            <p:nvPr/>
          </p:nvSpPr>
          <p:spPr>
            <a:xfrm>
              <a:off x="6096000" y="6252419"/>
              <a:ext cx="21691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Consider all actions</a:t>
              </a:r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569A355E-8C8B-CA9F-BE38-4BCBB51D550C}"/>
                </a:ext>
              </a:extLst>
            </p:cNvPr>
            <p:cNvSpPr/>
            <p:nvPr/>
          </p:nvSpPr>
          <p:spPr>
            <a:xfrm>
              <a:off x="5174343" y="6161314"/>
              <a:ext cx="718457" cy="551543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EF398DD-AA03-FE12-13CC-F67E547F1FF6}"/>
              </a:ext>
            </a:extLst>
          </p:cNvPr>
          <p:cNvSpPr txBox="1"/>
          <p:nvPr/>
        </p:nvSpPr>
        <p:spPr>
          <a:xfrm>
            <a:off x="9089814" y="2793168"/>
            <a:ext cx="2275530" cy="92333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Each method is located somewhere  in this continuum.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A7752DC-C919-21AB-695A-0B5E14D50DAF}"/>
              </a:ext>
            </a:extLst>
          </p:cNvPr>
          <p:cNvSpPr/>
          <p:nvPr/>
        </p:nvSpPr>
        <p:spPr>
          <a:xfrm>
            <a:off x="5069641" y="4071507"/>
            <a:ext cx="104702" cy="102624"/>
          </a:xfrm>
          <a:prstGeom prst="ellipse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938DCA-3D73-EEA6-5D71-9C1852C94B98}"/>
              </a:ext>
            </a:extLst>
          </p:cNvPr>
          <p:cNvSpPr txBox="1"/>
          <p:nvPr/>
        </p:nvSpPr>
        <p:spPr>
          <a:xfrm>
            <a:off x="5127161" y="3855268"/>
            <a:ext cx="1531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Rollout Algorithms</a:t>
            </a:r>
          </a:p>
        </p:txBody>
      </p:sp>
    </p:spTree>
    <p:extLst>
      <p:ext uri="{BB962C8B-B14F-4D97-AF65-F5344CB8AC3E}">
        <p14:creationId xmlns:p14="http://schemas.microsoft.com/office/powerpoint/2010/main" val="1307235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CFAD6-8953-D14F-C853-F13F480B1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On-Policy vs. Off-Policy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1F75A-ED78-4D7C-E025-9485BB928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On-Policy</a:t>
            </a:r>
            <a:r>
              <a:rPr lang="en-US" dirty="0"/>
              <a:t>: Learn the policy the agent is following.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Off-Policy</a:t>
            </a:r>
            <a:r>
              <a:rPr lang="en-US" dirty="0"/>
              <a:t>: Learn a target policy that is different from the followed behavior policy.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Off-Policy is useful because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Learn optimal policies while exploring</a:t>
            </a:r>
          </a:p>
          <a:p>
            <a:pPr lvl="1"/>
            <a:r>
              <a:rPr lang="en-US" dirty="0"/>
              <a:t>Reuse of data: sample efficiency, offline, and batch RL</a:t>
            </a:r>
          </a:p>
          <a:p>
            <a:pPr lvl="1"/>
            <a:r>
              <a:rPr lang="en-US" dirty="0"/>
              <a:t>Safe learning and exploration</a:t>
            </a:r>
          </a:p>
          <a:p>
            <a:pPr marL="0" indent="0">
              <a:buNone/>
            </a:pPr>
            <a:r>
              <a:rPr lang="en-US" b="1" dirty="0"/>
              <a:t>Off-Policy learning is harder because:</a:t>
            </a:r>
          </a:p>
          <a:p>
            <a:pPr lvl="1"/>
            <a:r>
              <a:rPr lang="en-US" dirty="0"/>
              <a:t>Requires distributional correction: E.g., importance sampling</a:t>
            </a:r>
          </a:p>
          <a:p>
            <a:pPr lvl="1"/>
            <a:r>
              <a:rPr lang="en-US" dirty="0"/>
              <a:t>May suffer from high variance (due to importance sampling)</a:t>
            </a:r>
          </a:p>
          <a:p>
            <a:pPr lvl="1"/>
            <a:r>
              <a:rPr lang="en-US" dirty="0"/>
              <a:t>Instability with non-linear function approximation (deep RL)</a:t>
            </a:r>
          </a:p>
        </p:txBody>
      </p:sp>
    </p:spTree>
    <p:extLst>
      <p:ext uri="{BB962C8B-B14F-4D97-AF65-F5344CB8AC3E}">
        <p14:creationId xmlns:p14="http://schemas.microsoft.com/office/powerpoint/2010/main" val="38689392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6C101-39C4-5534-A3ED-9D36AB8B7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Dimensions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60D31-9CD5-1596-21BF-AD897227A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Definition of return</a:t>
            </a:r>
            <a:r>
              <a:rPr lang="en-US" dirty="0"/>
              <a:t>: Episodic vs. continuing task; discounted vs. undiscounted.</a:t>
            </a:r>
          </a:p>
          <a:p>
            <a:r>
              <a:rPr lang="en-US" b="1" dirty="0"/>
              <a:t>Action values vs. state values</a:t>
            </a:r>
          </a:p>
          <a:p>
            <a:r>
              <a:rPr lang="en-US" b="1" dirty="0"/>
              <a:t>Exploration vs Exploitation</a:t>
            </a:r>
            <a:r>
              <a:rPr lang="en-US" dirty="0"/>
              <a:t>: This is a trade-off. Many methods need exploration for convergence.</a:t>
            </a:r>
          </a:p>
          <a:p>
            <a:r>
              <a:rPr lang="en-US" b="1" dirty="0"/>
              <a:t>Synchronous vs. Asynchronous</a:t>
            </a:r>
            <a:r>
              <a:rPr lang="en-US" dirty="0"/>
              <a:t>: Are all states updated at once or one by one in some order?</a:t>
            </a:r>
          </a:p>
          <a:p>
            <a:r>
              <a:rPr lang="en-US" b="1" dirty="0"/>
              <a:t>Real vs. Simulated</a:t>
            </a:r>
            <a:r>
              <a:rPr lang="en-US" dirty="0"/>
              <a:t>: Are real experiences, simulations, or both used for updates?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710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7D7FF-0D60-8343-A797-3671E686E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With Reflex Agents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19333-8620-3B90-7232-099721165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Tabular methods create a policy that defines the action for each state.</a:t>
            </a:r>
          </a:p>
          <a:p>
            <a:r>
              <a:rPr lang="en-US" dirty="0"/>
              <a:t>We can implement this policy by a set of rules, one for each state.</a:t>
            </a:r>
          </a:p>
          <a:p>
            <a:r>
              <a:rPr lang="en-US" dirty="0"/>
              <a:t>This means that </a:t>
            </a:r>
            <a:r>
              <a:rPr lang="en-US" b="1" dirty="0"/>
              <a:t>tabular RL learns a reflex agent.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b="1" dirty="0"/>
              <a:t>Cases:</a:t>
            </a:r>
          </a:p>
          <a:p>
            <a:pPr marL="514350" indent="-514350">
              <a:buFont typeface="+mj-lt"/>
              <a:buAutoNum type="alphaLcParenR"/>
            </a:pPr>
            <a:r>
              <a:rPr lang="en-US" b="1" dirty="0"/>
              <a:t>Fully observable case </a:t>
            </a:r>
            <a:r>
              <a:rPr lang="en-US" dirty="0"/>
              <a:t>(MDPs): Learn a </a:t>
            </a:r>
            <a:r>
              <a:rPr lang="en-US" b="1" dirty="0"/>
              <a:t>simple reflex agent.</a:t>
            </a:r>
          </a:p>
          <a:p>
            <a:pPr marL="514350" indent="-514350">
              <a:buFont typeface="+mj-lt"/>
              <a:buAutoNum type="alphaLcParenR"/>
            </a:pPr>
            <a:r>
              <a:rPr lang="en-US" b="1" dirty="0"/>
              <a:t>Partially observable case</a:t>
            </a:r>
            <a:r>
              <a:rPr lang="en-US" dirty="0"/>
              <a:t>: The agent constantly updates its agent state to approximate the environment state. The agent stores the agent state and uses it to decide on actions. It learns a </a:t>
            </a:r>
            <a:r>
              <a:rPr lang="en-US" b="1" dirty="0"/>
              <a:t>model-based reflex agent.</a:t>
            </a:r>
          </a:p>
        </p:txBody>
      </p:sp>
    </p:spTree>
    <p:extLst>
      <p:ext uri="{BB962C8B-B14F-4D97-AF65-F5344CB8AC3E}">
        <p14:creationId xmlns:p14="http://schemas.microsoft.com/office/powerpoint/2010/main" val="34392010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A6DFC-1DF7-340A-8A49-67E7A508E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with Tabular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A46212-D3F8-9478-4414-6401E13D0E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514350" indent="-51435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Tables need much </a:t>
                </a:r>
                <a:r>
                  <a:rPr lang="en-US" b="1" dirty="0"/>
                  <a:t>space</a:t>
                </a:r>
                <a:r>
                  <a:rPr lang="en-US" dirty="0"/>
                  <a:t>. A complete table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-values has size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𝒮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dirty="0"/>
                          <m:t> 	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×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𝒜</m:t>
                            </m:r>
                          </m:e>
                        </m:d>
                      </m:e>
                    </m:d>
                  </m:oMath>
                </a14:m>
                <a:br>
                  <a:rPr lang="en-US" dirty="0"/>
                </a:br>
                <a:r>
                  <a:rPr lang="en-US" dirty="0"/>
                  <a:t>The state space is typically extremely large, or even infinite, in continuous spaces.</a:t>
                </a:r>
              </a:p>
              <a:p>
                <a:pPr marL="514350" indent="-514350">
                  <a:spcBef>
                    <a:spcPts val="0"/>
                  </a:spcBef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We need a lot of </a:t>
                </a:r>
                <a:r>
                  <a:rPr lang="en-US" b="1" dirty="0"/>
                  <a:t>data </a:t>
                </a:r>
                <a:r>
                  <a:rPr lang="en-US" dirty="0"/>
                  <a:t>to estimate all entries.</a:t>
                </a:r>
              </a:p>
              <a:p>
                <a:pPr marL="514350" indent="-514350">
                  <a:spcBef>
                    <a:spcPts val="0"/>
                  </a:spcBef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Two states may be very similar and therefore should have similar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-values. Tabular methods </a:t>
                </a:r>
                <a:r>
                  <a:rPr lang="en-US" b="1" dirty="0"/>
                  <a:t>cannot generalize across states</a:t>
                </a:r>
                <a:r>
                  <a:rPr lang="en-US" dirty="0"/>
                  <a:t>.</a:t>
                </a:r>
              </a:p>
              <a:p>
                <a:pPr marL="514350" indent="-514350">
                  <a:spcBef>
                    <a:spcPts val="0"/>
                  </a:spcBef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spcBef>
                    <a:spcPts val="0"/>
                  </a:spcBef>
                  <a:buFont typeface="+mj-lt"/>
                  <a:buAutoNum type="arabicPeriod"/>
                </a:pPr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Next, we will talk about </a:t>
                </a:r>
                <a:r>
                  <a:rPr lang="en-US" b="1" dirty="0"/>
                  <a:t>approximate solution methods </a:t>
                </a:r>
                <a:r>
                  <a:rPr lang="en-US" dirty="0"/>
                  <a:t>to deal with these issues.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A46212-D3F8-9478-4414-6401E13D0E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1" t="-2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4962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4E1A2-75E3-3C9C-6C10-EE078C5A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E69C9C-42B6-9B0F-9AE0-20D17703E4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2819" y="3658891"/>
                <a:ext cx="5273179" cy="1902124"/>
              </a:xfr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200" b="1" dirty="0"/>
                  <a:t>Value Function</a:t>
                </a:r>
                <a:endParaRPr lang="en-US" sz="12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200" dirty="0"/>
                  <a:t> 	return (cumulative reward) following time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2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	return from 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 (discounted and corrected)</a:t>
                </a:r>
                <a:endParaRPr lang="en-US" sz="12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2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sz="1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	value of state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200" dirty="0"/>
                  <a:t> under policy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200" dirty="0"/>
                  <a:t> (expected return)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sz="1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	value of state s under the optimal policy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sz="1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	value of taking action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200" dirty="0"/>
                  <a:t> in state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200" dirty="0"/>
                  <a:t> under policy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12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sz="1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	value of taking action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200" dirty="0"/>
                  <a:t> in state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200" dirty="0"/>
                  <a:t> under the optimal policy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	array estimates of state-value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200" dirty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	array estimates of action-value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E69C9C-42B6-9B0F-9AE0-20D17703E4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819" y="3658891"/>
                <a:ext cx="5273179" cy="1902124"/>
              </a:xfrm>
              <a:blipFill>
                <a:blip r:embed="rId2"/>
                <a:stretch>
                  <a:fillRect b="-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CD475E5-BE3B-5594-57DC-46A17411F2F9}"/>
                  </a:ext>
                </a:extLst>
              </p:cNvPr>
              <p:cNvSpPr txBox="1"/>
              <p:nvPr/>
            </p:nvSpPr>
            <p:spPr>
              <a:xfrm>
                <a:off x="822820" y="1124198"/>
                <a:ext cx="5273179" cy="230832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1200" b="1" dirty="0"/>
                  <a:t>General</a:t>
                </a:r>
                <a:endParaRPr lang="en-US" sz="1200" dirty="0"/>
              </a:p>
              <a:p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200" dirty="0"/>
                  <a:t>	capital letters: random variables</a:t>
                </a:r>
                <a:br>
                  <a:rPr lang="en-US" sz="1200" dirty="0"/>
                </a:b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200" dirty="0"/>
                  <a:t>	lower-case letters: realizations of random variables </a:t>
                </a:r>
                <a:br>
                  <a:rPr lang="en-US" sz="1200" dirty="0"/>
                </a:br>
                <a:r>
                  <a:rPr lang="en-US" sz="1200" dirty="0"/>
                  <a:t>	or scalar functions</a:t>
                </a:r>
              </a:p>
              <a:p>
                <a14:m>
                  <m:oMath xmlns:m="http://schemas.openxmlformats.org/officeDocument/2006/math">
                    <m:r>
                      <a:rPr lang="en-US" sz="1200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1200" dirty="0"/>
                  <a:t> 	Bold lower-case letters: real-valued vectors </a:t>
                </a:r>
                <a:br>
                  <a:rPr lang="en-US" sz="1200" dirty="0"/>
                </a:br>
                <a:r>
                  <a:rPr lang="en-US" sz="1200" dirty="0"/>
                  <a:t>	(even if random variables)</a:t>
                </a:r>
              </a:p>
              <a:p>
                <a14:m>
                  <m:oMath xmlns:m="http://schemas.openxmlformats.org/officeDocument/2006/math">
                    <m:r>
                      <a:rPr lang="en-US" sz="1200" b="1" i="1" smtClean="0"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sz="1200" dirty="0"/>
                  <a:t>	bold capitals: matrices</a:t>
                </a:r>
              </a:p>
              <a:p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200" dirty="0"/>
                  <a:t>	Greek letters: parameters (vectors if in bolt)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i="1" dirty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200" dirty="0"/>
                  <a:t>	probability that a random variable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200" dirty="0"/>
                  <a:t> takes on the value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200" dirty="0"/>
              </a:p>
              <a:p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200" dirty="0"/>
                  <a:t>	random variable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200" dirty="0"/>
                  <a:t> selected from distribution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2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20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200" dirty="0"/>
              </a:p>
              <a:p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200" dirty="0"/>
                  <a:t>	expectation of a random variable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200" dirty="0"/>
                  <a:t>, i.e.,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nary>
                  </m:oMath>
                </a14:m>
                <a:endParaRPr lang="en-US" sz="120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200" dirty="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200" dirty="0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  <m:r>
                      <a:rPr lang="en-US" sz="12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 a value of action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200" dirty="0"/>
                  <a:t> at which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 takes its maximal value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CD475E5-BE3B-5594-57DC-46A17411F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820" y="1124198"/>
                <a:ext cx="5273179" cy="2308324"/>
              </a:xfrm>
              <a:prstGeom prst="rect">
                <a:avLst/>
              </a:prstGeom>
              <a:blipFill>
                <a:blip r:embed="rId3"/>
                <a:stretch>
                  <a:fillRect b="-9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6F45EA4F-65F9-5141-0B09-C395CF9CA7A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67338" y="1124198"/>
                <a:ext cx="5273179" cy="3693383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200" b="1" dirty="0"/>
                  <a:t>MDP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200" dirty="0"/>
                  <a:t> 	states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200" dirty="0"/>
                  <a:t> 	an action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200" dirty="0"/>
                  <a:t> 	a reward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sz="1200" dirty="0"/>
                  <a:t> 	set of all (nonterminal) states,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𝒮</m:t>
                        </m:r>
                      </m:e>
                      <m:sup>
                        <m:r>
                          <a:rPr lang="en-US" sz="1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1200" dirty="0"/>
                  <a:t> are all states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	set of all actions available in state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1200" dirty="0"/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200" dirty="0"/>
                  <a:t> 	discount-rate parameter</a:t>
                </a:r>
                <a:endParaRPr lang="en-US" sz="1200" i="1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200" dirty="0"/>
                  <a:t> 	discrete time step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200" dirty="0"/>
                  <a:t> 	final time step of an episode (a.k.a. horizon)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200" dirty="0"/>
                  <a:t> 	random variable for the action at time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200" dirty="0"/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200" dirty="0"/>
                  <a:t>	random variable for the state at time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200" dirty="0"/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200" dirty="0"/>
                  <a:t> 	random variable for the reward at time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2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2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endChr m:val="|"/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1200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	probability of transition to state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200" dirty="0"/>
                  <a:t> and receiving reward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200" dirty="0"/>
                  <a:t>, </a:t>
                </a:r>
                <a:br>
                  <a:rPr lang="en-US" sz="1200" dirty="0"/>
                </a:br>
                <a:r>
                  <a:rPr lang="en-US" sz="1200" dirty="0"/>
                  <a:t>	from state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200" dirty="0"/>
                  <a:t> taking action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200" dirty="0"/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endChr m:val="|"/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1200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 	probability of transition to state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200" dirty="0"/>
                  <a:t> fom state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200" dirty="0"/>
                  <a:t> taking action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200" dirty="0"/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	expected immediate reward from state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200" dirty="0"/>
                  <a:t> after action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200" b="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en-US" sz="1200" dirty="0"/>
                  <a:t>	expected immediate reward from state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200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1200" dirty="0"/>
                  <a:t> with action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200" i="1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1200" i="1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 err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200" i="1" dirty="0" err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	probability of taking action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200" dirty="0"/>
                  <a:t> in state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200" dirty="0"/>
                  <a:t> under stochastic policy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1200" dirty="0">
                  <a:ea typeface="Cambria Math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	action taken in state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200" dirty="0"/>
                  <a:t> under deterministic policy </a:t>
                </a:r>
                <a14:m>
                  <m:oMath xmlns:m="http://schemas.openxmlformats.org/officeDocument/2006/math">
                    <m:r>
                      <a:rPr lang="en-US" sz="1200" b="0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6F45EA4F-65F9-5141-0B09-C395CF9CA7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7338" y="1124198"/>
                <a:ext cx="5273179" cy="3693383"/>
              </a:xfrm>
              <a:prstGeom prst="rect">
                <a:avLst/>
              </a:prstGeom>
              <a:blipFill>
                <a:blip r:embed="rId4"/>
                <a:stretch>
                  <a:fillRect t="-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5362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A635E-AD98-14E6-86B7-6D189198F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9E1014-11F3-5C77-4D51-18EDE91CB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vs. Learning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30DEA1-85A2-8128-AB1F-6A511F14B1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37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3A1BA-CA5C-693B-FB3E-C368A66D7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vs. Learning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AC215C-7DA6-48E2-7A2B-214A4A527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47322"/>
            <a:ext cx="5157787" cy="494791"/>
          </a:xfr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Model-based RL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86ED9-B3B0-4E7E-C9D8-36D605A9C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42114"/>
            <a:ext cx="5157787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n-US" dirty="0"/>
              <a:t>Requires knowledge of the MDP model.</a:t>
            </a:r>
          </a:p>
          <a:p>
            <a:r>
              <a:rPr lang="en-US" dirty="0"/>
              <a:t>Methods: Dynamic Programming, heuristic search</a:t>
            </a:r>
          </a:p>
          <a:p>
            <a:r>
              <a:rPr lang="en-US" dirty="0"/>
              <a:t>Use the known model to </a:t>
            </a:r>
            <a:r>
              <a:rPr lang="en-US" b="1" dirty="0"/>
              <a:t>plan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7E8A69-3C51-CDFE-7A41-514AB48A4C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47322"/>
            <a:ext cx="5183188" cy="494792"/>
          </a:xfr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Model-free RL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9DFBC9-5C98-B059-76C6-7C39C8A8AE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42114"/>
            <a:ext cx="5183188" cy="13255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n-US" dirty="0"/>
              <a:t>Model is unknown.</a:t>
            </a:r>
          </a:p>
          <a:p>
            <a:r>
              <a:rPr lang="en-US" dirty="0"/>
              <a:t>Methods: MC, TD</a:t>
            </a:r>
          </a:p>
          <a:p>
            <a:r>
              <a:rPr lang="en-US" b="1" dirty="0"/>
              <a:t>Learn</a:t>
            </a:r>
            <a:r>
              <a:rPr lang="en-US" dirty="0"/>
              <a:t> from interactions with the environment (sampling).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7549527-8988-50D5-4FD2-A4EACAA47452}"/>
              </a:ext>
            </a:extLst>
          </p:cNvPr>
          <p:cNvSpPr txBox="1">
            <a:spLocks/>
          </p:cNvSpPr>
          <p:nvPr/>
        </p:nvSpPr>
        <p:spPr>
          <a:xfrm>
            <a:off x="839788" y="4013588"/>
            <a:ext cx="10515600" cy="2029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All methods:</a:t>
            </a:r>
          </a:p>
          <a:p>
            <a:pPr lvl="1"/>
            <a:r>
              <a:rPr lang="en-US" dirty="0"/>
              <a:t>Compute a value function/policy.</a:t>
            </a:r>
          </a:p>
          <a:p>
            <a:pPr lvl="1"/>
            <a:r>
              <a:rPr lang="en-US" dirty="0"/>
              <a:t>Look ahead to future events and compute a backed-up value to update an approximate value function.</a:t>
            </a:r>
          </a:p>
        </p:txBody>
      </p:sp>
    </p:spTree>
    <p:extLst>
      <p:ext uri="{BB962C8B-B14F-4D97-AF65-F5344CB8AC3E}">
        <p14:creationId xmlns:p14="http://schemas.microsoft.com/office/powerpoint/2010/main" val="3129097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E63D3F0-03CF-B1AF-8CA4-243B27B69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D1E8B6AB-5A2F-3677-9E00-F7B3444781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97331"/>
                <a:ext cx="10515600" cy="4438078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Model of the environment</a:t>
                </a:r>
                <a:r>
                  <a:rPr lang="en-US" dirty="0"/>
                  <a:t>: Anything the agent can use to predict the outcome of actions (e.g., next state and reward).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Models can be:</a:t>
                </a:r>
              </a:p>
              <a:p>
                <a:pPr lvl="1"/>
                <a:r>
                  <a:rPr lang="en-US" b="1" dirty="0"/>
                  <a:t>Distribution models</a:t>
                </a:r>
                <a:r>
                  <a:rPr lang="en-US" dirty="0"/>
                  <a:t>: Specify the complete distribution of all possible outcomes.</a:t>
                </a:r>
              </a:p>
              <a:p>
                <a:pPr lvl="2"/>
                <a:r>
                  <a:rPr lang="en-US" dirty="0"/>
                  <a:t>For finite MDPs this is the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2"/>
                <a:r>
                  <a:rPr lang="en-US" dirty="0"/>
                  <a:t>Used by dynamic programming methods for planning.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r>
                  <a:rPr lang="en-US" b="1" dirty="0"/>
                  <a:t>Sample models</a:t>
                </a:r>
                <a:r>
                  <a:rPr lang="en-US" dirty="0"/>
                  <a:t>: Simulate the real environment by producing one outcome for an action. The outcome needs to be a valid sample from the distribution model.</a:t>
                </a:r>
              </a:p>
              <a:p>
                <a:pPr lvl="2"/>
                <a:r>
                  <a:rPr lang="en-US" dirty="0"/>
                  <a:t>Are typically easier to create.</a:t>
                </a:r>
              </a:p>
              <a:p>
                <a:pPr lvl="2"/>
                <a:r>
                  <a:rPr lang="en-US" dirty="0"/>
                  <a:t>Can be used for MC and TD methods for learning. This is called trajectory sampling.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Notes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The real environment can be seen as a physical model with sequential sampling access.</a:t>
                </a:r>
              </a:p>
              <a:p>
                <a:pPr lvl="1"/>
                <a:r>
                  <a:rPr lang="en-US" dirty="0"/>
                  <a:t>Model-free methods often use sample models when accessing the real environment is slow or expensive. 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D1E8B6AB-5A2F-3677-9E00-F7B3444781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97331"/>
                <a:ext cx="10515600" cy="4438078"/>
              </a:xfrm>
              <a:blipFill>
                <a:blip r:embed="rId2"/>
                <a:stretch>
                  <a:fillRect l="-638" t="-2335" r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97B3B91-268C-F9DD-CBA0-C6797B3B55BA}"/>
              </a:ext>
            </a:extLst>
          </p:cNvPr>
          <p:cNvSpPr txBox="1"/>
          <p:nvPr/>
        </p:nvSpPr>
        <p:spPr>
          <a:xfrm>
            <a:off x="3638986" y="5988972"/>
            <a:ext cx="4914028" cy="369332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Can we integrate learning and planning?</a:t>
            </a:r>
          </a:p>
        </p:txBody>
      </p:sp>
    </p:spTree>
    <p:extLst>
      <p:ext uri="{BB962C8B-B14F-4D97-AF65-F5344CB8AC3E}">
        <p14:creationId xmlns:p14="http://schemas.microsoft.com/office/powerpoint/2010/main" val="25428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3EEFEA-0015-8BCC-C791-B934FAEDB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BC8F79-3E91-A277-FC6D-5703A77296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Integrating Planning, Acting, and Learning</a:t>
            </a:r>
          </a:p>
        </p:txBody>
      </p:sp>
    </p:spTree>
    <p:extLst>
      <p:ext uri="{BB962C8B-B14F-4D97-AF65-F5344CB8AC3E}">
        <p14:creationId xmlns:p14="http://schemas.microsoft.com/office/powerpoint/2010/main" val="2665413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EC5060-ED9D-A7CB-C624-3FD02CBD1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8961" y="1720207"/>
            <a:ext cx="4326058" cy="34175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596584-F4DC-4CCF-DAD5-C08008400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Integrating Planning, Acting, and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72B9BF-6244-6E3F-DF65-DFA52504F8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397331"/>
                <a:ext cx="6895810" cy="471728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b="1" dirty="0"/>
                  <a:t>Direct RL is model-free Learning</a:t>
                </a:r>
                <a:r>
                  <a:rPr lang="en-US" dirty="0"/>
                  <a:t>: </a:t>
                </a:r>
              </a:p>
              <a:p>
                <a:pPr lvl="1"/>
                <a:r>
                  <a:rPr lang="en-US" dirty="0"/>
                  <a:t>Use the experience directly to improve the value function/policy. E.g., via one-step Q-learning.</a:t>
                </a:r>
              </a:p>
              <a:p>
                <a:endParaRPr lang="en-US" dirty="0"/>
              </a:p>
              <a:p>
                <a:r>
                  <a:rPr lang="en-US" b="1" dirty="0"/>
                  <a:t>Model Learning and Planning</a:t>
                </a:r>
                <a:r>
                  <a:rPr lang="en-US" dirty="0"/>
                  <a:t>: </a:t>
                </a:r>
              </a:p>
              <a:p>
                <a:pPr lvl="1"/>
                <a:r>
                  <a:rPr lang="en-US" dirty="0"/>
                  <a:t>Real experience is also used to learn a model. E.g., by recording for each </a:t>
                </a: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to estimate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model can be used for planning to improve the value function/policy. E.g., by sampling from the model to update the Q-values. 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Advantage</a:t>
                </a:r>
                <a:r>
                  <a:rPr lang="en-US" dirty="0"/>
                  <a:t>: Makes the approach much more sample efficient. Experience is not just used once but retained in the model.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72B9BF-6244-6E3F-DF65-DFA52504F8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397331"/>
                <a:ext cx="6895810" cy="4717283"/>
              </a:xfrm>
              <a:blipFill>
                <a:blip r:embed="rId3"/>
                <a:stretch>
                  <a:fillRect l="-1502" t="-3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1906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5BE67-97CC-F251-532A-623A26478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Alg. Tabular Dyna-Q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592F7C4-E638-E7F0-C86E-4207F5C5A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8343" y="399914"/>
            <a:ext cx="3977112" cy="314191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937AB9C-6AA5-A7EB-5688-445A6D78D962}"/>
              </a:ext>
            </a:extLst>
          </p:cNvPr>
          <p:cNvGrpSpPr>
            <a:grpSpLocks noChangeAspect="1"/>
          </p:cNvGrpSpPr>
          <p:nvPr/>
        </p:nvGrpSpPr>
        <p:grpSpPr>
          <a:xfrm>
            <a:off x="693614" y="2680969"/>
            <a:ext cx="7922078" cy="3558916"/>
            <a:chOff x="1027761" y="1690688"/>
            <a:chExt cx="9799864" cy="45509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CB7BD3E-BFBF-D93E-B3A8-87CE35EB3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7761" y="1690688"/>
              <a:ext cx="9799864" cy="4550975"/>
            </a:xfrm>
            <a:prstGeom prst="rect">
              <a:avLst/>
            </a:prstGeom>
          </p:spPr>
        </p:pic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43AABACC-352B-D6F3-1630-3C22810331E2}"/>
                </a:ext>
              </a:extLst>
            </p:cNvPr>
            <p:cNvSpPr/>
            <p:nvPr/>
          </p:nvSpPr>
          <p:spPr>
            <a:xfrm>
              <a:off x="8899695" y="3652068"/>
              <a:ext cx="1577515" cy="314107"/>
            </a:xfrm>
            <a:prstGeom prst="wedgeRoundRectCallout">
              <a:avLst>
                <a:gd name="adj1" fmla="val -88975"/>
                <a:gd name="adj2" fmla="val 67702"/>
                <a:gd name="adj3" fmla="val 16667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Direct RL</a:t>
              </a:r>
            </a:p>
          </p:txBody>
        </p:sp>
        <p:sp>
          <p:nvSpPr>
            <p:cNvPr id="9" name="Right Brace 8">
              <a:extLst>
                <a:ext uri="{FF2B5EF4-FFF2-40B4-BE49-F238E27FC236}">
                  <a16:creationId xmlns:a16="http://schemas.microsoft.com/office/drawing/2014/main" id="{34714BA1-C236-3E36-3CE9-E93B07A696BD}"/>
                </a:ext>
              </a:extLst>
            </p:cNvPr>
            <p:cNvSpPr/>
            <p:nvPr/>
          </p:nvSpPr>
          <p:spPr>
            <a:xfrm>
              <a:off x="8769872" y="4653329"/>
              <a:ext cx="416009" cy="1258860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168B176-252B-01A8-D5CF-A6F29DF4DCE4}"/>
                </a:ext>
              </a:extLst>
            </p:cNvPr>
            <p:cNvSpPr txBox="1"/>
            <p:nvPr/>
          </p:nvSpPr>
          <p:spPr>
            <a:xfrm>
              <a:off x="9274609" y="5078516"/>
              <a:ext cx="1308546" cy="43292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600" dirty="0"/>
                <a:t>Planning</a:t>
              </a:r>
            </a:p>
          </p:txBody>
        </p:sp>
      </p:grp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8DF5D581-CEB0-AD06-59A9-C85B97349AB2}"/>
              </a:ext>
            </a:extLst>
          </p:cNvPr>
          <p:cNvSpPr/>
          <p:nvPr/>
        </p:nvSpPr>
        <p:spPr>
          <a:xfrm>
            <a:off x="7134546" y="4567465"/>
            <a:ext cx="2011202" cy="239484"/>
          </a:xfrm>
          <a:prstGeom prst="wedgeRoundRectCallout">
            <a:avLst>
              <a:gd name="adj1" fmla="val -65028"/>
              <a:gd name="adj2" fmla="val 12324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Model learning</a:t>
            </a:r>
          </a:p>
        </p:txBody>
      </p:sp>
    </p:spTree>
    <p:extLst>
      <p:ext uri="{BB962C8B-B14F-4D97-AF65-F5344CB8AC3E}">
        <p14:creationId xmlns:p14="http://schemas.microsoft.com/office/powerpoint/2010/main" val="1019483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8885</TotalTime>
  <Words>1939</Words>
  <Application>Microsoft Office PowerPoint</Application>
  <PresentationFormat>Widescreen</PresentationFormat>
  <Paragraphs>224</Paragraphs>
  <Slides>24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Aptos</vt:lpstr>
      <vt:lpstr>Aptos Display</vt:lpstr>
      <vt:lpstr>Arial</vt:lpstr>
      <vt:lpstr>Calibri</vt:lpstr>
      <vt:lpstr>Cambria Math</vt:lpstr>
      <vt:lpstr>Office Theme</vt:lpstr>
      <vt:lpstr>Reinforcement Learning  Planning and Learning with Tabular Methods Sutton/Barto* Chapter 8</vt:lpstr>
      <vt:lpstr>Topics of this Course</vt:lpstr>
      <vt:lpstr>Summary of Notation</vt:lpstr>
      <vt:lpstr>Planning vs. Learning</vt:lpstr>
      <vt:lpstr>Planning vs. Learning</vt:lpstr>
      <vt:lpstr>What is a Model</vt:lpstr>
      <vt:lpstr>Dyna</vt:lpstr>
      <vt:lpstr>Integrating Planning, Acting, and Learning</vt:lpstr>
      <vt:lpstr>Alg. Tabular Dyna-Q</vt:lpstr>
      <vt:lpstr>The Effect of Planning</vt:lpstr>
      <vt:lpstr>Sampling</vt:lpstr>
      <vt:lpstr>Expected vs. Sample Updates</vt:lpstr>
      <vt:lpstr>Heuristic Search and  Rollout Algorithms</vt:lpstr>
      <vt:lpstr>Option 1: Heuristic Search</vt:lpstr>
      <vt:lpstr>Option 2: Rollout Algorithms</vt:lpstr>
      <vt:lpstr>Rollout Algorithm: Monte Carlo Tree Search</vt:lpstr>
      <vt:lpstr>What you Should Know</vt:lpstr>
      <vt:lpstr>Summary of Part I:  Tabular Solution Methods</vt:lpstr>
      <vt:lpstr>Common Ideas</vt:lpstr>
      <vt:lpstr>Update Depth vs. Update Width</vt:lpstr>
      <vt:lpstr>On-Policy vs. Off-Policy</vt:lpstr>
      <vt:lpstr>Other Dimensions</vt:lpstr>
      <vt:lpstr>Relationship With Reflex Agents</vt:lpstr>
      <vt:lpstr>Issues with Tabular Methods</vt:lpstr>
    </vt:vector>
  </TitlesOfParts>
  <Company>Southern Methodist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Hahsler, Michael</dc:creator>
  <cp:lastModifiedBy>Hahsler, Michael</cp:lastModifiedBy>
  <cp:revision>169</cp:revision>
  <dcterms:created xsi:type="dcterms:W3CDTF">2025-09-08T14:44:49Z</dcterms:created>
  <dcterms:modified xsi:type="dcterms:W3CDTF">2026-02-07T18:02:22Z</dcterms:modified>
</cp:coreProperties>
</file>