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478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5" r:id="rId14"/>
    <p:sldId id="403" r:id="rId15"/>
    <p:sldId id="402" r:id="rId16"/>
    <p:sldId id="404" r:id="rId17"/>
    <p:sldId id="406" r:id="rId18"/>
    <p:sldId id="407" r:id="rId19"/>
    <p:sldId id="409" r:id="rId20"/>
    <p:sldId id="413" r:id="rId21"/>
    <p:sldId id="417" r:id="rId22"/>
    <p:sldId id="418" r:id="rId23"/>
    <p:sldId id="412" r:id="rId24"/>
    <p:sldId id="420" r:id="rId25"/>
    <p:sldId id="410" r:id="rId26"/>
    <p:sldId id="411" r:id="rId27"/>
    <p:sldId id="414" r:id="rId28"/>
    <p:sldId id="421" r:id="rId29"/>
    <p:sldId id="415" r:id="rId30"/>
    <p:sldId id="422" r:id="rId31"/>
    <p:sldId id="423" r:id="rId32"/>
    <p:sldId id="4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5"/>
            <p14:sldId id="403"/>
            <p14:sldId id="402"/>
            <p14:sldId id="404"/>
            <p14:sldId id="406"/>
            <p14:sldId id="407"/>
            <p14:sldId id="409"/>
            <p14:sldId id="413"/>
            <p14:sldId id="417"/>
            <p14:sldId id="418"/>
            <p14:sldId id="412"/>
            <p14:sldId id="420"/>
            <p14:sldId id="410"/>
            <p14:sldId id="411"/>
            <p14:sldId id="414"/>
            <p14:sldId id="421"/>
            <p14:sldId id="415"/>
            <p14:sldId id="422"/>
            <p14:sldId id="423"/>
            <p14:sldId id="4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4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9" Type="http://schemas.openxmlformats.org/officeDocument/2006/relationships/image" Target="../media/image7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5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Reinforcement Learning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Prediction and Control with Approximation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Sutton/Barto*</a:t>
            </a:r>
            <a:r>
              <a:rPr lang="en-US" sz="1800" dirty="0">
                <a:solidFill>
                  <a:schemeClr val="bg1"/>
                </a:solidFill>
              </a:rPr>
              <a:t> Chapter 9-11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72" y="145911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BBCF-186E-BC4F-CAA3-DBB46E3E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671F6-58E1-5895-8D89-7778F6212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Setup</a:t>
                </a:r>
              </a:p>
              <a:p>
                <a:r>
                  <a:rPr lang="en-US" dirty="0"/>
                  <a:t>We use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hoo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b="1" dirty="0"/>
                  <a:t>differentiable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Updates</a:t>
                </a:r>
              </a:p>
              <a:p>
                <a:r>
                  <a:rPr lang="en-US" dirty="0"/>
                  <a:t>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we observe at each discrete time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1, 2, 3, …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new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assume examples appear following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(we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the weights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to minimize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9671F6-58E1-5895-8D89-7778F6212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71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FE312-5C26-99AC-5278-403A56057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5488"/>
                <a:ext cx="10515600" cy="478838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Minimize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Update</a:t>
                </a:r>
                <a:r>
                  <a:rPr lang="en-US" dirty="0"/>
                  <a:t> to 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to reduce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</a:t>
                </a:r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Stochastic</a:t>
                </a:r>
                <a:r>
                  <a:rPr lang="en-US" dirty="0"/>
                  <a:t>: because update is on a single example that has been sampled stochastically. </a:t>
                </a:r>
              </a:p>
              <a:p>
                <a:r>
                  <a:rPr lang="en-US" b="1" dirty="0"/>
                  <a:t>Step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: Since updates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for one state will change the value for other states as well, we use many small updates (small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1FE312-5C26-99AC-5278-403A56057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5488"/>
                <a:ext cx="10515600" cy="4788384"/>
              </a:xfrm>
              <a:blipFill>
                <a:blip r:embed="rId2"/>
                <a:stretch>
                  <a:fillRect l="-754" t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C24791A-2065-2469-FCF2-F9E719EF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Stochastic-gradient Descend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39989E6-5A55-C21A-86FA-282AE61529FA}"/>
                  </a:ext>
                </a:extLst>
              </p:cNvPr>
              <p:cNvSpPr/>
              <p:nvPr/>
            </p:nvSpPr>
            <p:spPr>
              <a:xfrm>
                <a:off x="6924309" y="1374294"/>
                <a:ext cx="3252752" cy="572372"/>
              </a:xfrm>
              <a:prstGeom prst="wedgeRoundRectCallout">
                <a:avLst>
                  <a:gd name="adj1" fmla="val -44009"/>
                  <a:gd name="adj2" fmla="val 130793"/>
                  <a:gd name="adj3" fmla="val 16667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Gradient of the squared error for the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39989E6-5A55-C21A-86FA-282AE6152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09" y="1374294"/>
                <a:ext cx="3252752" cy="572372"/>
              </a:xfrm>
              <a:prstGeom prst="wedgeRoundRectCallout">
                <a:avLst>
                  <a:gd name="adj1" fmla="val -44009"/>
                  <a:gd name="adj2" fmla="val 130793"/>
                  <a:gd name="adj3" fmla="val 16667"/>
                </a:avLst>
              </a:prstGeom>
              <a:blipFill>
                <a:blip r:embed="rId3"/>
                <a:stretch>
                  <a:fillRect t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4F1ECF5-079F-37F0-8938-06EDE4B9A314}"/>
              </a:ext>
            </a:extLst>
          </p:cNvPr>
          <p:cNvSpPr/>
          <p:nvPr/>
        </p:nvSpPr>
        <p:spPr>
          <a:xfrm>
            <a:off x="5730705" y="2330586"/>
            <a:ext cx="2826962" cy="41959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AFF6DCB0-4965-FDB7-9EF0-10B824BF7C4E}"/>
                  </a:ext>
                </a:extLst>
              </p:cNvPr>
              <p:cNvSpPr/>
              <p:nvPr/>
            </p:nvSpPr>
            <p:spPr>
              <a:xfrm>
                <a:off x="1001650" y="3429000"/>
                <a:ext cx="1881153" cy="837606"/>
              </a:xfrm>
              <a:prstGeom prst="wedgeRoundRectCallout">
                <a:avLst>
                  <a:gd name="adj1" fmla="val 95035"/>
                  <a:gd name="adj2" fmla="val 54474"/>
                  <a:gd name="adj3" fmla="val 16667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Gradient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AFF6DCB0-4965-FDB7-9EF0-10B824BF7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50" y="3429000"/>
                <a:ext cx="1881153" cy="837606"/>
              </a:xfrm>
              <a:prstGeom prst="wedgeRoundRectCallout">
                <a:avLst>
                  <a:gd name="adj1" fmla="val 95035"/>
                  <a:gd name="adj2" fmla="val 54474"/>
                  <a:gd name="adj3" fmla="val 16667"/>
                </a:avLst>
              </a:prstGeom>
              <a:blipFill>
                <a:blip r:embed="rId4"/>
                <a:stretch>
                  <a:fillRect t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31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4956-27FC-B8BE-1553-9FD6E786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Step Size for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68661-07BB-DFA8-AD05-96A97DFC4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SGD converges to a local optimum if the </a:t>
                </a:r>
                <a:r>
                  <a:rPr lang="en-US" b="1" dirty="0"/>
                  <a:t>stochastic approximation criterion </a:t>
                </a:r>
                <a:r>
                  <a:rPr lang="en-US" dirty="0"/>
                  <a:t>is met: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=∞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∞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… step size used after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selection of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meets the convergence condition and leads to sample averaging.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does not!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68661-07BB-DFA8-AD05-96A97DFC4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3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E9E-CB37-2E0D-D263-CE657F26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Target Estimate for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A6C95-A0E7-12A5-B281-567AF30BF9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Issue: We do not know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use any target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instead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SGD converges to a local optimum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is an </a:t>
                </a:r>
                <a:r>
                  <a:rPr lang="en-US" b="1" dirty="0"/>
                  <a:t>unbiased estimate</a:t>
                </a:r>
                <a:r>
                  <a:rPr lang="en-US" dirty="0"/>
                  <a:t>.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Example: MC creates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which an unbiased estimate. SDG with MC is called gradient MC.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A6C95-A0E7-12A5-B281-567AF30BF9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29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2905-E6EC-8819-EE56-53A41691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Monte Carlo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DBCD4-F6F4-7E08-7AC0-D5D90831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24198"/>
            <a:ext cx="10515601" cy="3776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EE823-2892-5E2B-9E19-4EDE0A4D1C0A}"/>
                  </a:ext>
                </a:extLst>
              </p:cNvPr>
              <p:cNvSpPr txBox="1"/>
              <p:nvPr/>
            </p:nvSpPr>
            <p:spPr>
              <a:xfrm>
                <a:off x="3839084" y="5159574"/>
                <a:ext cx="4140974" cy="114845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Remember from MC: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EE823-2892-5E2B-9E19-4EDE0A4D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84" y="5159574"/>
                <a:ext cx="4140974" cy="1148456"/>
              </a:xfrm>
              <a:prstGeom prst="rect">
                <a:avLst/>
              </a:prstGeom>
              <a:blipFill>
                <a:blip r:embed="rId3"/>
                <a:stretch>
                  <a:fillRect l="-1173" t="-1563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76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EF1A-F8D2-3414-4EA2-D8E03871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Semi-gradient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111B7-DA2B-3620-D5E7-614C6CD0E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Issue:</a:t>
                </a:r>
              </a:p>
              <a:p>
                <a:r>
                  <a:rPr lang="en-US" b="1" dirty="0"/>
                  <a:t>Bootstrapping</a:t>
                </a:r>
                <a:r>
                  <a:rPr lang="en-US" dirty="0"/>
                  <a:t> methods (e.g., DP and TD) do not create unbiased estimates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because they depend on the current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Convergence of SDG is not guaranteed because it does not use a true gradient.</a:t>
                </a:r>
              </a:p>
              <a:p>
                <a:pPr marL="0" indent="0">
                  <a:buNone/>
                </a:pPr>
                <a:r>
                  <a:rPr lang="en-US" b="1" dirty="0"/>
                  <a:t>Semi-Gradient Methods:</a:t>
                </a:r>
              </a:p>
              <a:p>
                <a:r>
                  <a:rPr lang="en-US" dirty="0"/>
                  <a:t>If we still use the approach, then it is called a semi-gradient method.</a:t>
                </a:r>
              </a:p>
              <a:p>
                <a:r>
                  <a:rPr lang="en-US" dirty="0"/>
                  <a:t>Advantages: </a:t>
                </a:r>
              </a:p>
              <a:p>
                <a:pPr lvl="1"/>
                <a:r>
                  <a:rPr lang="en-US" dirty="0"/>
                  <a:t>are usually faster learners</a:t>
                </a:r>
              </a:p>
              <a:p>
                <a:pPr lvl="1"/>
                <a:r>
                  <a:rPr lang="en-US" dirty="0"/>
                  <a:t>often converge (especially for linear approximators)</a:t>
                </a:r>
              </a:p>
              <a:p>
                <a:pPr lvl="1"/>
                <a:r>
                  <a:rPr lang="en-US" dirty="0"/>
                  <a:t>TD can learn online and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directly for the update.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111B7-DA2B-3620-D5E7-614C6CD0E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13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4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57E9-08FB-929F-E25C-9E12E8E3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Semi-gradient TD(0)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398A0-3D5C-B42F-6A72-E3FFED21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5667"/>
            <a:ext cx="10515601" cy="50418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98F6AF-8EC3-90BA-203C-644C9BAD6DB4}"/>
              </a:ext>
            </a:extLst>
          </p:cNvPr>
          <p:cNvCxnSpPr>
            <a:cxnSpLocks/>
          </p:cNvCxnSpPr>
          <p:nvPr/>
        </p:nvCxnSpPr>
        <p:spPr>
          <a:xfrm>
            <a:off x="3413294" y="5325856"/>
            <a:ext cx="16403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C622FEA7-28B7-FDAC-0622-559EAC7C3CE0}"/>
                  </a:ext>
                </a:extLst>
              </p:cNvPr>
              <p:cNvSpPr/>
              <p:nvPr/>
            </p:nvSpPr>
            <p:spPr>
              <a:xfrm>
                <a:off x="4802346" y="5851788"/>
                <a:ext cx="3245770" cy="641086"/>
              </a:xfrm>
              <a:prstGeom prst="wedgeRoundRectCallout">
                <a:avLst>
                  <a:gd name="adj1" fmla="val -57144"/>
                  <a:gd name="adj2" fmla="val -12913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bootstrapped estimate and biased because it uses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C622FEA7-28B7-FDAC-0622-559EAC7C3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346" y="5851788"/>
                <a:ext cx="3245770" cy="641086"/>
              </a:xfrm>
              <a:prstGeom prst="wedgeRoundRectCallout">
                <a:avLst>
                  <a:gd name="adj1" fmla="val -57144"/>
                  <a:gd name="adj2" fmla="val -129130"/>
                  <a:gd name="adj3" fmla="val 16667"/>
                </a:avLst>
              </a:prstGeom>
              <a:blipFill>
                <a:blip r:embed="rId3"/>
                <a:stretch>
                  <a:fillRect r="-17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65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7A09B8-D05A-ACB1-E7C4-C0F943E2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Approximation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0F8F0-5C2B-42CF-9485-B7064784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Regression + Feature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5876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A0BD-603E-A1B7-4289-5DDE156D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3189E-BE7C-267A-8E70-A48014366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Linear approximation of the state value by the inner product </a:t>
                </a:r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… feature vector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(called basis function)\</a:t>
                </a:r>
              </a:p>
              <a:p>
                <a:endParaRPr lang="en-US" dirty="0"/>
              </a:p>
              <a:p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SGD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Advantages:</a:t>
                </a:r>
              </a:p>
              <a:p>
                <a:pPr lvl="1"/>
                <a:r>
                  <a:rPr lang="en-US" dirty="0"/>
                  <a:t>Simple math</a:t>
                </a:r>
              </a:p>
              <a:p>
                <a:pPr lvl="1"/>
                <a:r>
                  <a:rPr lang="en-US" dirty="0"/>
                  <a:t>Has only one optimum and is </a:t>
                </a:r>
                <a:r>
                  <a:rPr lang="en-US" b="1" dirty="0"/>
                  <a:t>guaranteed to converge </a:t>
                </a:r>
                <a:r>
                  <a:rPr lang="en-US" dirty="0"/>
                  <a:t>to the global minimum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reduced following the  stochastic approximation condition. This also holds for bootstrapping methods like Semi-gradient TD(0).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3189E-BE7C-267A-8E70-A48014366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9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B4D6-A3D5-E0FF-54DF-4643B6C4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4273-07F2-A9DC-CBEB-728A9F627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Linear methods of value estimation = </a:t>
            </a:r>
            <a:br>
              <a:rPr lang="en-US" dirty="0"/>
            </a:b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		</a:t>
            </a:r>
            <a:r>
              <a:rPr lang="en-US" b="1" dirty="0"/>
              <a:t>interpolation/linear regression task</a:t>
            </a:r>
          </a:p>
          <a:p>
            <a:endParaRPr lang="en-US" b="1" dirty="0"/>
          </a:p>
          <a:p>
            <a:r>
              <a:rPr lang="en-US" dirty="0"/>
              <a:t>Features need to describe the state.</a:t>
            </a:r>
          </a:p>
          <a:p>
            <a:r>
              <a:rPr lang="en-US" dirty="0"/>
              <a:t>Linear regression cannot take interactions between features into account: We need to create “interaction features”</a:t>
            </a:r>
          </a:p>
          <a:p>
            <a:endParaRPr lang="en-US" dirty="0"/>
          </a:p>
          <a:p>
            <a:r>
              <a:rPr lang="en-US" b="1" dirty="0"/>
              <a:t>Idea</a:t>
            </a:r>
            <a:r>
              <a:rPr lang="en-US" dirty="0"/>
              <a:t>: construct features based on the state description.</a:t>
            </a:r>
          </a:p>
          <a:p>
            <a:r>
              <a:rPr lang="en-US" dirty="0"/>
              <a:t>We will focus on the most popular feature construction methods that work well for RL:</a:t>
            </a:r>
          </a:p>
          <a:p>
            <a:pPr lvl="1"/>
            <a:r>
              <a:rPr lang="en-US" dirty="0"/>
              <a:t>Fourier Basis</a:t>
            </a:r>
          </a:p>
          <a:p>
            <a:pPr lvl="1"/>
            <a:r>
              <a:rPr lang="en-US" dirty="0"/>
              <a:t>Tile Coding (coarse coding using tiles)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Other methods</a:t>
            </a:r>
          </a:p>
          <a:p>
            <a:pPr lvl="1"/>
            <a:r>
              <a:rPr lang="en-US" dirty="0"/>
              <a:t>Polynomials</a:t>
            </a:r>
          </a:p>
          <a:p>
            <a:pPr lvl="1"/>
            <a:r>
              <a:rPr lang="en-US" dirty="0"/>
              <a:t>Coarse Coding using spherical reception fields</a:t>
            </a:r>
          </a:p>
          <a:p>
            <a:pPr lvl="1"/>
            <a:r>
              <a:rPr lang="en-US" dirty="0"/>
              <a:t>Radial Basis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b="1" dirty="0"/>
              <a:t>Part II: Approximate Solution Methods</a:t>
            </a:r>
          </a:p>
          <a:p>
            <a:pPr lvl="1"/>
            <a:r>
              <a:rPr lang="en-US" b="1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3E4E-A639-51E3-8016-984AF749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Fourier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11E52-042D-798C-3261-CCDB94EB6B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3050"/>
                <a:ext cx="10515600" cy="300093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Fourier series (Fourier transform) represents a periodic function as a weighted sum of sine and cosine basis functions of increasing frequencies.</a:t>
                </a:r>
              </a:p>
              <a:p>
                <a:r>
                  <a:rPr lang="en-US" dirty="0"/>
                  <a:t>State features are not periodic, so we consider a single period </a:t>
                </a:r>
              </a:p>
              <a:p>
                <a:r>
                  <a:rPr lang="en-US" dirty="0"/>
                  <a:t>We choose the period, so we only need to use cosine basis functions.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On dimensional case</a:t>
                </a:r>
                <a:r>
                  <a:rPr lang="en-US" dirty="0"/>
                  <a:t>: state is represented by a single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br>
                  <a:rPr lang="en-US" b="0" dirty="0"/>
                </a:b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:br>
                  <a:rPr lang="en-US" b="0" dirty="0"/>
                </a:br>
                <a:r>
                  <a:rPr lang="en-US" b="0" dirty="0"/>
                  <a:t>	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frequency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order of the Fourier basis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811E52-042D-798C-3261-CCDB94EB6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3050"/>
                <a:ext cx="10515600" cy="3000937"/>
              </a:xfrm>
              <a:blipFill>
                <a:blip r:embed="rId2"/>
                <a:stretch>
                  <a:fillRect l="-638" t="-3659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06EE23C-B5A9-DF31-8286-7EF0B31BE999}"/>
              </a:ext>
            </a:extLst>
          </p:cNvPr>
          <p:cNvGrpSpPr/>
          <p:nvPr/>
        </p:nvGrpSpPr>
        <p:grpSpPr>
          <a:xfrm>
            <a:off x="555214" y="4273987"/>
            <a:ext cx="10975998" cy="2167850"/>
            <a:chOff x="555214" y="4273987"/>
            <a:chExt cx="10975998" cy="216785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7505212-7A05-EF5F-595D-8F58C8B01957}"/>
                </a:ext>
              </a:extLst>
            </p:cNvPr>
            <p:cNvGrpSpPr/>
            <p:nvPr/>
          </p:nvGrpSpPr>
          <p:grpSpPr>
            <a:xfrm>
              <a:off x="1403011" y="4774425"/>
              <a:ext cx="9702152" cy="1667412"/>
              <a:chOff x="940253" y="3816846"/>
              <a:chExt cx="10311493" cy="238831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28C3802-8BE9-3532-FD3E-63D4C67B7343}"/>
                  </a:ext>
                </a:extLst>
              </p:cNvPr>
              <p:cNvGrpSpPr/>
              <p:nvPr/>
            </p:nvGrpSpPr>
            <p:grpSpPr>
              <a:xfrm>
                <a:off x="940253" y="3816846"/>
                <a:ext cx="10311493" cy="2316799"/>
                <a:chOff x="940253" y="3816846"/>
                <a:chExt cx="10311493" cy="2316799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B1C95FD-8690-42B1-E727-B297145964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253" y="4001512"/>
                  <a:ext cx="10311493" cy="2132133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080C96CF-121E-44DE-76C2-6C0CBBE928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7021" y="3816846"/>
                      <a:ext cx="655916" cy="4408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080C96CF-121E-44DE-76C2-6C0CBBE928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7021" y="3816846"/>
                      <a:ext cx="655916" cy="44084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74940EEB-2288-42CB-85C4-BCE6702B53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0792" y="3842266"/>
                      <a:ext cx="655916" cy="4408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74940EEB-2288-42CB-85C4-BCE6702B531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0792" y="3842266"/>
                      <a:ext cx="655916" cy="44084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1D751660-33C0-9273-76A8-F4F97BE802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94563" y="3842266"/>
                      <a:ext cx="655916" cy="4408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1D751660-33C0-9273-76A8-F4F97BE802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94563" y="3842266"/>
                      <a:ext cx="655916" cy="44084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6F1B4BF1-DC74-1988-A35B-B27BEB8607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52822" y="3842266"/>
                      <a:ext cx="655916" cy="44084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6F1B4BF1-DC74-1988-A35B-B27BEB8607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52822" y="3842266"/>
                      <a:ext cx="655916" cy="4408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866DA77-53C0-752D-ADC9-563106926B59}"/>
                  </a:ext>
                </a:extLst>
              </p:cNvPr>
              <p:cNvCxnSpPr/>
              <p:nvPr/>
            </p:nvCxnSpPr>
            <p:spPr>
              <a:xfrm>
                <a:off x="1689197" y="4327695"/>
                <a:ext cx="0" cy="15077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79E0EE6-A05E-2FC8-DC10-89263EE36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3909" y="4781405"/>
                <a:ext cx="0" cy="10540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F39E40D-4A5D-52AA-F276-4D237C0077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8620" y="5275437"/>
                <a:ext cx="0" cy="55997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E9E864-8136-5401-1AA3-C92C28B36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7515" y="5674864"/>
                <a:ext cx="0" cy="16054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575E85A-359F-ECA5-9366-AE1BB9BDA12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8142" y="5764313"/>
                    <a:ext cx="327924" cy="4408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575E85A-359F-ECA5-9366-AE1BB9BDA1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8142" y="5764313"/>
                    <a:ext cx="327924" cy="4408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4DD42E0-1896-C9C2-F00F-BD6D11365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0388" y="5846770"/>
                <a:ext cx="41880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635983-D050-D8D7-7557-F5169D4628E3}"/>
                    </a:ext>
                  </a:extLst>
                </p:cNvPr>
                <p:cNvSpPr txBox="1"/>
                <p:nvPr/>
              </p:nvSpPr>
              <p:spPr>
                <a:xfrm>
                  <a:off x="555214" y="4273987"/>
                  <a:ext cx="109759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Example</a:t>
                  </a:r>
                  <a:r>
                    <a:rPr lang="en-US" dirty="0"/>
                    <a:t>: order-4 Fourier cosine basis creates 4 features plus the intercept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a14:m>
                  <a:r>
                    <a:rPr lang="en-US" dirty="0"/>
                    <a:t>for linear approximation.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635983-D050-D8D7-7557-F5169D462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14" y="4273987"/>
                  <a:ext cx="1097599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44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350A765-B62B-4ADE-CD38-637FA7EC305A}"/>
                  </a:ext>
                </a:extLst>
              </p:cNvPr>
              <p:cNvSpPr/>
              <p:nvPr/>
            </p:nvSpPr>
            <p:spPr>
              <a:xfrm>
                <a:off x="10370287" y="2721935"/>
                <a:ext cx="1339703" cy="8789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Note: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/>
                  <a:t> is 180° in radians</a:t>
                </a: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350A765-B62B-4ADE-CD38-637FA7EC3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87" y="2721935"/>
                <a:ext cx="1339703" cy="87895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19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CEB7D-CFA3-159A-1C70-D5C5DFF67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0558-D9C2-9029-7D1D-5171CC7B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Multi-dimensional Fourier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2685D-FDF9-514B-B9A0-346F0F696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9646"/>
                <a:ext cx="10515600" cy="166694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State is represented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numbers: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                 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2685D-FDF9-514B-B9A0-346F0F696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9646"/>
                <a:ext cx="10515600" cy="1666944"/>
              </a:xfrm>
              <a:blipFill>
                <a:blip r:embed="rId2"/>
                <a:stretch>
                  <a:fillRect l="-522" t="-6593" b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D6AC598-B007-2E2D-CAE3-EEE732E2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414"/>
          <a:stretch>
            <a:fillRect/>
          </a:stretch>
        </p:blipFill>
        <p:spPr>
          <a:xfrm>
            <a:off x="5138743" y="2959586"/>
            <a:ext cx="6459944" cy="3601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35A2D5-4A82-0CDD-A592-03470B0C2F86}"/>
                  </a:ext>
                </a:extLst>
              </p:cNvPr>
              <p:cNvSpPr txBox="1"/>
              <p:nvPr/>
            </p:nvSpPr>
            <p:spPr>
              <a:xfrm>
                <a:off x="1641076" y="3014112"/>
                <a:ext cx="3483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2-dimensional Fourier cosine features for 6 different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35A2D5-4A82-0CDD-A592-03470B0C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76" y="3014112"/>
                <a:ext cx="3483096" cy="646331"/>
              </a:xfrm>
              <a:prstGeom prst="rect">
                <a:avLst/>
              </a:prstGeom>
              <a:blipFill>
                <a:blip r:embed="rId4"/>
                <a:stretch>
                  <a:fillRect l="-1399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31356C-2FE2-7864-FB2C-A4E9C96E4C56}"/>
              </a:ext>
            </a:extLst>
          </p:cNvPr>
          <p:cNvSpPr/>
          <p:nvPr/>
        </p:nvSpPr>
        <p:spPr>
          <a:xfrm>
            <a:off x="8368715" y="2101026"/>
            <a:ext cx="1885129" cy="586333"/>
          </a:xfrm>
          <a:prstGeom prst="wedgeRoundRectCallout">
            <a:avLst>
              <a:gd name="adj1" fmla="val -43053"/>
              <a:gd name="adj2" fmla="val 989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0 means it is constant in that dimension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EF2EBAC-8345-B41A-EF70-BDDB9266812C}"/>
              </a:ext>
            </a:extLst>
          </p:cNvPr>
          <p:cNvSpPr/>
          <p:nvPr/>
        </p:nvSpPr>
        <p:spPr>
          <a:xfrm>
            <a:off x="10253844" y="1375090"/>
            <a:ext cx="1562390" cy="373636"/>
          </a:xfrm>
          <a:prstGeom prst="wedgeRoundRectCallout">
            <a:avLst>
              <a:gd name="adj1" fmla="val -31213"/>
              <a:gd name="adj2" fmla="val 37399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&gt;0 is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F9E33D-384F-C5F9-F7A6-093D384EC345}"/>
                  </a:ext>
                </a:extLst>
              </p:cNvPr>
              <p:cNvSpPr txBox="1"/>
              <p:nvPr/>
            </p:nvSpPr>
            <p:spPr>
              <a:xfrm>
                <a:off x="1662385" y="3660443"/>
                <a:ext cx="348309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=(.5,.8)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.5,.8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(0,1))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=−.8</m:t>
                    </m:r>
                  </m:oMath>
                </a14:m>
                <a:r>
                  <a:rPr lang="en-US" sz="1400" dirty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.5,.8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 0</m:t>
                    </m:r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.5,.8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,1))</m:t>
                        </m:r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=−.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.5,.8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 1</m:t>
                    </m:r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.5,.8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1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.5,.8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1</m:t>
                    </m:r>
                  </m:oMath>
                </a14:m>
                <a:r>
                  <a:rPr lang="en-US" sz="1400" dirty="0"/>
                  <a:t>  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F9E33D-384F-C5F9-F7A6-093D384EC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85" y="3660443"/>
                <a:ext cx="3483096" cy="203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81357C-FC4F-172C-ADFA-6EB1780ABEA7}"/>
              </a:ext>
            </a:extLst>
          </p:cNvPr>
          <p:cNvGrpSpPr/>
          <p:nvPr/>
        </p:nvGrpSpPr>
        <p:grpSpPr>
          <a:xfrm>
            <a:off x="4951787" y="3340471"/>
            <a:ext cx="5619708" cy="2979085"/>
            <a:chOff x="4951787" y="3340471"/>
            <a:chExt cx="5619708" cy="297908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F19D8E4-7428-461A-EA29-A617584B4011}"/>
                </a:ext>
              </a:extLst>
            </p:cNvPr>
            <p:cNvGrpSpPr/>
            <p:nvPr/>
          </p:nvGrpSpPr>
          <p:grpSpPr>
            <a:xfrm>
              <a:off x="5214160" y="3435503"/>
              <a:ext cx="5357335" cy="2884053"/>
              <a:chOff x="5214160" y="3435503"/>
              <a:chExt cx="5357335" cy="28840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C5C89D3-EE63-5400-C3FE-8BA2A82CD652}"/>
                  </a:ext>
                </a:extLst>
              </p:cNvPr>
              <p:cNvGrpSpPr/>
              <p:nvPr/>
            </p:nvGrpSpPr>
            <p:grpSpPr>
              <a:xfrm>
                <a:off x="5214160" y="3471277"/>
                <a:ext cx="971154" cy="1139312"/>
                <a:chOff x="5208608" y="3429000"/>
                <a:chExt cx="971154" cy="1139312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061184B-88A1-E299-C8DF-FE3409235A74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83762" cy="7154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5A6221F-D38E-F79C-45AA-22C883F4D933}"/>
                    </a:ext>
                  </a:extLst>
                </p:cNvPr>
                <p:cNvCxnSpPr>
                  <a:cxnSpLocks/>
                  <a:stCxn id="8" idx="2"/>
                </p:cNvCxnSpPr>
                <p:nvPr/>
              </p:nvCxnSpPr>
              <p:spPr>
                <a:xfrm flipH="1">
                  <a:off x="5208608" y="3464774"/>
                  <a:ext cx="887392" cy="0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30D3973-9B73-5DA6-5531-0C47BF34B4BA}"/>
                    </a:ext>
                  </a:extLst>
                </p:cNvPr>
                <p:cNvCxnSpPr>
                  <a:cxnSpLocks/>
                  <a:stCxn id="8" idx="4"/>
                </p:cNvCxnSpPr>
                <p:nvPr/>
              </p:nvCxnSpPr>
              <p:spPr>
                <a:xfrm>
                  <a:off x="6137881" y="3500547"/>
                  <a:ext cx="0" cy="1067765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DB7F58-6E8C-3365-5CB0-2EC8C57473C1}"/>
                  </a:ext>
                </a:extLst>
              </p:cNvPr>
              <p:cNvGrpSpPr/>
              <p:nvPr/>
            </p:nvGrpSpPr>
            <p:grpSpPr>
              <a:xfrm>
                <a:off x="7453542" y="3471277"/>
                <a:ext cx="971154" cy="1139312"/>
                <a:chOff x="5208608" y="3429000"/>
                <a:chExt cx="971154" cy="11393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83979E-E824-02C0-49CD-6DDE1C8AF319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83762" cy="7154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CEDDF26-B3E0-CEEE-04A5-07F0DF5B0AD3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 flipH="1">
                  <a:off x="5208608" y="3464774"/>
                  <a:ext cx="887392" cy="0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2807F95-C422-6F10-5149-ECE8552EFDD0}"/>
                    </a:ext>
                  </a:extLst>
                </p:cNvPr>
                <p:cNvCxnSpPr>
                  <a:cxnSpLocks/>
                  <a:stCxn id="22" idx="4"/>
                </p:cNvCxnSpPr>
                <p:nvPr/>
              </p:nvCxnSpPr>
              <p:spPr>
                <a:xfrm>
                  <a:off x="6137881" y="3500547"/>
                  <a:ext cx="0" cy="1067765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27BED36-7845-BE4B-09E4-12E436E10DDB}"/>
                  </a:ext>
                </a:extLst>
              </p:cNvPr>
              <p:cNvGrpSpPr/>
              <p:nvPr/>
            </p:nvGrpSpPr>
            <p:grpSpPr>
              <a:xfrm>
                <a:off x="9600341" y="3435503"/>
                <a:ext cx="971154" cy="1139312"/>
                <a:chOff x="5208608" y="3429000"/>
                <a:chExt cx="971154" cy="11393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835DC91-5805-8DAE-BB63-1B8CC6FFA2E8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83762" cy="7154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7902F9A-2E37-0013-93A1-1BA57B02D809}"/>
                    </a:ext>
                  </a:extLst>
                </p:cNvPr>
                <p:cNvCxnSpPr>
                  <a:cxnSpLocks/>
                  <a:stCxn id="26" idx="2"/>
                </p:cNvCxnSpPr>
                <p:nvPr/>
              </p:nvCxnSpPr>
              <p:spPr>
                <a:xfrm flipH="1">
                  <a:off x="5208608" y="3464774"/>
                  <a:ext cx="887392" cy="0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E0E8A7F-053D-9019-516F-DBB49D1C0221}"/>
                    </a:ext>
                  </a:extLst>
                </p:cNvPr>
                <p:cNvCxnSpPr>
                  <a:cxnSpLocks/>
                  <a:stCxn id="26" idx="4"/>
                </p:cNvCxnSpPr>
                <p:nvPr/>
              </p:nvCxnSpPr>
              <p:spPr>
                <a:xfrm>
                  <a:off x="6137881" y="3500547"/>
                  <a:ext cx="0" cy="1067765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442C98-44C1-BF57-8865-72B0CB62549A}"/>
                  </a:ext>
                </a:extLst>
              </p:cNvPr>
              <p:cNvGrpSpPr/>
              <p:nvPr/>
            </p:nvGrpSpPr>
            <p:grpSpPr>
              <a:xfrm>
                <a:off x="5225236" y="5108698"/>
                <a:ext cx="971154" cy="1139312"/>
                <a:chOff x="5208608" y="3429000"/>
                <a:chExt cx="971154" cy="1139312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36D42EB-ADFE-2D9E-08A6-7E7D030C239F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83762" cy="7154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D7ACAC0-06A0-E0E4-6B3D-131B1E3D75F2}"/>
                    </a:ext>
                  </a:extLst>
                </p:cNvPr>
                <p:cNvCxnSpPr>
                  <a:cxnSpLocks/>
                  <a:stCxn id="30" idx="2"/>
                </p:cNvCxnSpPr>
                <p:nvPr/>
              </p:nvCxnSpPr>
              <p:spPr>
                <a:xfrm flipH="1">
                  <a:off x="5208608" y="3464774"/>
                  <a:ext cx="887392" cy="0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8DF8B15-B0F6-1D5E-7A47-8160A1A082D7}"/>
                    </a:ext>
                  </a:extLst>
                </p:cNvPr>
                <p:cNvCxnSpPr>
                  <a:cxnSpLocks/>
                  <a:stCxn id="30" idx="4"/>
                </p:cNvCxnSpPr>
                <p:nvPr/>
              </p:nvCxnSpPr>
              <p:spPr>
                <a:xfrm>
                  <a:off x="6137881" y="3500547"/>
                  <a:ext cx="0" cy="1067765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F03424E-3BD9-8378-A7BD-3B2F0FF173AE}"/>
                  </a:ext>
                </a:extLst>
              </p:cNvPr>
              <p:cNvGrpSpPr/>
              <p:nvPr/>
            </p:nvGrpSpPr>
            <p:grpSpPr>
              <a:xfrm>
                <a:off x="7419867" y="5144471"/>
                <a:ext cx="971154" cy="1139312"/>
                <a:chOff x="5208608" y="3429000"/>
                <a:chExt cx="971154" cy="1139312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154AFFE-5CA3-DC57-DF01-16FFEFC4FCD7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83762" cy="7154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627EDBE-6E64-4526-8387-169CFC8CE096}"/>
                    </a:ext>
                  </a:extLst>
                </p:cNvPr>
                <p:cNvCxnSpPr>
                  <a:cxnSpLocks/>
                  <a:stCxn id="34" idx="2"/>
                </p:cNvCxnSpPr>
                <p:nvPr/>
              </p:nvCxnSpPr>
              <p:spPr>
                <a:xfrm flipH="1">
                  <a:off x="5208608" y="3464774"/>
                  <a:ext cx="887392" cy="0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076703A-BA47-1A0C-6439-319CEF6CAEFD}"/>
                    </a:ext>
                  </a:extLst>
                </p:cNvPr>
                <p:cNvCxnSpPr>
                  <a:cxnSpLocks/>
                  <a:stCxn id="34" idx="4"/>
                </p:cNvCxnSpPr>
                <p:nvPr/>
              </p:nvCxnSpPr>
              <p:spPr>
                <a:xfrm>
                  <a:off x="6137881" y="3500547"/>
                  <a:ext cx="0" cy="1067765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946C286-CAA1-6F10-661C-99C69BFF24E9}"/>
                  </a:ext>
                </a:extLst>
              </p:cNvPr>
              <p:cNvGrpSpPr/>
              <p:nvPr/>
            </p:nvGrpSpPr>
            <p:grpSpPr>
              <a:xfrm>
                <a:off x="9568886" y="5180244"/>
                <a:ext cx="971154" cy="1139312"/>
                <a:chOff x="5208608" y="3429000"/>
                <a:chExt cx="971154" cy="1139312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C8131D1-EA3A-531D-E4AF-5CD673DD30A9}"/>
                    </a:ext>
                  </a:extLst>
                </p:cNvPr>
                <p:cNvSpPr/>
                <p:nvPr/>
              </p:nvSpPr>
              <p:spPr>
                <a:xfrm>
                  <a:off x="6096000" y="3429000"/>
                  <a:ext cx="83762" cy="7154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805BD08-337C-3FC0-7512-5D1EF17067F2}"/>
                    </a:ext>
                  </a:extLst>
                </p:cNvPr>
                <p:cNvCxnSpPr>
                  <a:cxnSpLocks/>
                  <a:stCxn id="38" idx="2"/>
                </p:cNvCxnSpPr>
                <p:nvPr/>
              </p:nvCxnSpPr>
              <p:spPr>
                <a:xfrm flipH="1">
                  <a:off x="5208608" y="3464774"/>
                  <a:ext cx="887392" cy="0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2A6609B-DEB9-7B57-7EA4-D74C690F5E52}"/>
                    </a:ext>
                  </a:extLst>
                </p:cNvPr>
                <p:cNvCxnSpPr>
                  <a:cxnSpLocks/>
                  <a:stCxn id="38" idx="4"/>
                </p:cNvCxnSpPr>
                <p:nvPr/>
              </p:nvCxnSpPr>
              <p:spPr>
                <a:xfrm>
                  <a:off x="6137881" y="3500547"/>
                  <a:ext cx="0" cy="1067765"/>
                </a:xfrm>
                <a:prstGeom prst="line">
                  <a:avLst/>
                </a:prstGeom>
                <a:ln w="1905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1B44F5-5DFC-EE45-5E4C-A06ED1778595}"/>
                </a:ext>
              </a:extLst>
            </p:cNvPr>
            <p:cNvSpPr txBox="1"/>
            <p:nvPr/>
          </p:nvSpPr>
          <p:spPr>
            <a:xfrm>
              <a:off x="6048568" y="4479784"/>
              <a:ext cx="373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4FDB532-1688-4720-2C29-A41D304823FF}"/>
                </a:ext>
              </a:extLst>
            </p:cNvPr>
            <p:cNvSpPr txBox="1"/>
            <p:nvPr/>
          </p:nvSpPr>
          <p:spPr>
            <a:xfrm>
              <a:off x="4951787" y="3340471"/>
              <a:ext cx="373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.8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88A2569C-E5D9-8705-BCC9-DDB51EC74D15}"/>
                  </a:ext>
                </a:extLst>
              </p:cNvPr>
              <p:cNvSpPr/>
              <p:nvPr/>
            </p:nvSpPr>
            <p:spPr>
              <a:xfrm>
                <a:off x="359106" y="5741581"/>
                <a:ext cx="4530045" cy="1006549"/>
              </a:xfrm>
              <a:prstGeom prst="wedgeRoundRectCallout">
                <a:avLst>
                  <a:gd name="adj1" fmla="val -8464"/>
                  <a:gd name="adj2" fmla="val -7913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Features are a combination of both state components, representing interactions.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Select only the best features.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/>
                  <a:t>Use a different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 for each feature.</a:t>
                </a:r>
              </a:p>
            </p:txBody>
          </p:sp>
        </mc:Choice>
        <mc:Fallback xmlns="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88A2569C-E5D9-8705-BCC9-DDB51EC74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6" y="5741581"/>
                <a:ext cx="4530045" cy="1006549"/>
              </a:xfrm>
              <a:prstGeom prst="wedgeRoundRectCallout">
                <a:avLst>
                  <a:gd name="adj1" fmla="val -8464"/>
                  <a:gd name="adj2" fmla="val -79132"/>
                  <a:gd name="adj3" fmla="val 16667"/>
                </a:avLst>
              </a:prstGeom>
              <a:blipFill>
                <a:blip r:embed="rId6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1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8218-FC1E-7DC2-0BDB-85F80555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A1B4-54D6-85EE-1C14-15CAA064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</p:spTree>
    <p:extLst>
      <p:ext uri="{BB962C8B-B14F-4D97-AF65-F5344CB8AC3E}">
        <p14:creationId xmlns:p14="http://schemas.microsoft.com/office/powerpoint/2010/main" val="136327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1EEA-C033-3A7C-6BEF-3B05BF65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Tile 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FD9809-8770-2E37-A840-29088246A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198"/>
                <a:ext cx="10515600" cy="178366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Partition the space using several overlapping grids.</a:t>
                </a:r>
              </a:p>
              <a:p>
                <a:r>
                  <a:rPr lang="en-US" dirty="0"/>
                  <a:t>Represent the state by the “active” tiles in the grids.</a:t>
                </a:r>
              </a:p>
              <a:p>
                <a:r>
                  <a:rPr lang="en-US" dirty="0"/>
                  <a:t>Similar states will share active tiles.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typically chosen to be small since a change will also affect neighboring states. </a:t>
                </a:r>
                <a:br>
                  <a:rPr lang="en-US" dirty="0"/>
                </a:br>
                <a:r>
                  <a:rPr lang="en-US" dirty="0"/>
                  <a:t>Popular: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tilings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FD9809-8770-2E37-A840-29088246A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198"/>
                <a:ext cx="10515600" cy="1783661"/>
              </a:xfrm>
              <a:blipFill>
                <a:blip r:embed="rId2"/>
                <a:stretch>
                  <a:fillRect l="-522" t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66987A-C1A2-C925-E70B-BB4DA616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97" y="3381561"/>
            <a:ext cx="7279757" cy="2661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2E76E1-445B-0C86-262C-5EA0DD4E509D}"/>
                  </a:ext>
                </a:extLst>
              </p:cNvPr>
              <p:cNvSpPr txBox="1"/>
              <p:nvPr/>
            </p:nvSpPr>
            <p:spPr>
              <a:xfrm>
                <a:off x="936550" y="3429000"/>
                <a:ext cx="330849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State has two components.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4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4×4</m:t>
                    </m:r>
                  </m:oMath>
                </a14:m>
                <a:r>
                  <a:rPr lang="en-US" sz="2000" dirty="0"/>
                  <a:t> overlapping </a:t>
                </a:r>
                <a:r>
                  <a:rPr lang="en-US" sz="2000" dirty="0" err="1"/>
                  <a:t>tilings</a:t>
                </a:r>
                <a:r>
                  <a:rPr lang="en-US" sz="2000" dirty="0"/>
                  <a:t> give 64 squares.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State features: 60 0s and only the four active tiles have a 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2E76E1-445B-0C86-262C-5EA0DD4E5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0" y="3429000"/>
                <a:ext cx="3308498" cy="2554545"/>
              </a:xfrm>
              <a:prstGeom prst="rect">
                <a:avLst/>
              </a:prstGeom>
              <a:blipFill>
                <a:blip r:embed="rId4"/>
                <a:stretch>
                  <a:fillRect l="-2030" t="-1432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7A12649-C2C4-ED5F-5094-B6C4AD7830E1}"/>
              </a:ext>
            </a:extLst>
          </p:cNvPr>
          <p:cNvGrpSpPr/>
          <p:nvPr/>
        </p:nvGrpSpPr>
        <p:grpSpPr>
          <a:xfrm>
            <a:off x="4479851" y="4849257"/>
            <a:ext cx="1253106" cy="603874"/>
            <a:chOff x="4442224" y="5428331"/>
            <a:chExt cx="1253106" cy="60387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E45CF6-7235-3CD1-7DE8-C6E0659A42AE}"/>
                </a:ext>
              </a:extLst>
            </p:cNvPr>
            <p:cNvCxnSpPr>
              <a:cxnSpLocks/>
            </p:cNvCxnSpPr>
            <p:nvPr/>
          </p:nvCxnSpPr>
          <p:spPr>
            <a:xfrm>
              <a:off x="5695330" y="5428331"/>
              <a:ext cx="0" cy="603874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ADE3D4-6EA3-99E2-AB67-C986C31EB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4" y="5428331"/>
              <a:ext cx="1253106" cy="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F69C6B-93B1-2F6A-CDA0-FB2EBF5957B9}"/>
              </a:ext>
            </a:extLst>
          </p:cNvPr>
          <p:cNvGrpSpPr/>
          <p:nvPr/>
        </p:nvGrpSpPr>
        <p:grpSpPr>
          <a:xfrm>
            <a:off x="4382621" y="3633870"/>
            <a:ext cx="1548574" cy="1601735"/>
            <a:chOff x="4382621" y="3244007"/>
            <a:chExt cx="1548574" cy="160173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752AD79-CCF2-693C-5120-EF04065CEDF9}"/>
                </a:ext>
              </a:extLst>
            </p:cNvPr>
            <p:cNvGrpSpPr/>
            <p:nvPr/>
          </p:nvGrpSpPr>
          <p:grpSpPr>
            <a:xfrm>
              <a:off x="4414283" y="3685809"/>
              <a:ext cx="1516912" cy="268969"/>
              <a:chOff x="4414283" y="3685809"/>
              <a:chExt cx="1516912" cy="26896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30F41D-0B59-96B0-2086-05FD5E0665BF}"/>
                  </a:ext>
                </a:extLst>
              </p:cNvPr>
              <p:cNvSpPr txBox="1"/>
              <p:nvPr/>
            </p:nvSpPr>
            <p:spPr>
              <a:xfrm>
                <a:off x="44142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FBB2C6-5931-2FAD-F938-FE1642874B61}"/>
                  </a:ext>
                </a:extLst>
              </p:cNvPr>
              <p:cNvSpPr txBox="1"/>
              <p:nvPr/>
            </p:nvSpPr>
            <p:spPr>
              <a:xfrm>
                <a:off x="4876799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B7C7A7-F7C6-8ABF-E4F6-630D483A8138}"/>
                  </a:ext>
                </a:extLst>
              </p:cNvPr>
              <p:cNvSpPr txBox="1"/>
              <p:nvPr/>
            </p:nvSpPr>
            <p:spPr>
              <a:xfrm>
                <a:off x="5310962" y="3685809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3262AC-24A6-C62A-08C6-BBEBA5DFDB2C}"/>
                  </a:ext>
                </a:extLst>
              </p:cNvPr>
              <p:cNvSpPr txBox="1"/>
              <p:nvPr/>
            </p:nvSpPr>
            <p:spPr>
              <a:xfrm>
                <a:off x="57858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927CF8-AF38-CDF8-A9EF-EDEFC6BDA07E}"/>
                </a:ext>
              </a:extLst>
            </p:cNvPr>
            <p:cNvGrpSpPr/>
            <p:nvPr/>
          </p:nvGrpSpPr>
          <p:grpSpPr>
            <a:xfrm>
              <a:off x="4414283" y="4105864"/>
              <a:ext cx="1516912" cy="268969"/>
              <a:chOff x="4414283" y="3685809"/>
              <a:chExt cx="1516912" cy="26896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EEFEFE-7A14-E54F-9D20-88E0B74EA4AB}"/>
                  </a:ext>
                </a:extLst>
              </p:cNvPr>
              <p:cNvSpPr txBox="1"/>
              <p:nvPr/>
            </p:nvSpPr>
            <p:spPr>
              <a:xfrm>
                <a:off x="44142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B2F481-5134-3AD1-8D30-78CA8E73AB46}"/>
                  </a:ext>
                </a:extLst>
              </p:cNvPr>
              <p:cNvSpPr txBox="1"/>
              <p:nvPr/>
            </p:nvSpPr>
            <p:spPr>
              <a:xfrm>
                <a:off x="4876799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89634F-DCFC-FCEC-62BF-CEB7B663196E}"/>
                  </a:ext>
                </a:extLst>
              </p:cNvPr>
              <p:cNvSpPr txBox="1"/>
              <p:nvPr/>
            </p:nvSpPr>
            <p:spPr>
              <a:xfrm>
                <a:off x="5310962" y="3685809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237276-F6DD-3DB4-120C-72057CEE1C74}"/>
                  </a:ext>
                </a:extLst>
              </p:cNvPr>
              <p:cNvSpPr txBox="1"/>
              <p:nvPr/>
            </p:nvSpPr>
            <p:spPr>
              <a:xfrm>
                <a:off x="57858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4B4C3A-C9DE-6BCC-E353-0E9585FE87C7}"/>
                </a:ext>
              </a:extLst>
            </p:cNvPr>
            <p:cNvGrpSpPr/>
            <p:nvPr/>
          </p:nvGrpSpPr>
          <p:grpSpPr>
            <a:xfrm>
              <a:off x="4382621" y="4576773"/>
              <a:ext cx="1516912" cy="268969"/>
              <a:chOff x="4414283" y="3685809"/>
              <a:chExt cx="1516912" cy="26896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547886-135D-9E0C-681F-41CA25C716EA}"/>
                  </a:ext>
                </a:extLst>
              </p:cNvPr>
              <p:cNvSpPr txBox="1"/>
              <p:nvPr/>
            </p:nvSpPr>
            <p:spPr>
              <a:xfrm>
                <a:off x="44142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2D794-516D-E3FB-3973-FB912E8CE644}"/>
                  </a:ext>
                </a:extLst>
              </p:cNvPr>
              <p:cNvSpPr txBox="1"/>
              <p:nvPr/>
            </p:nvSpPr>
            <p:spPr>
              <a:xfrm>
                <a:off x="4876799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A4B7BB-CAEA-8B05-10B1-251225217D35}"/>
                  </a:ext>
                </a:extLst>
              </p:cNvPr>
              <p:cNvSpPr txBox="1"/>
              <p:nvPr/>
            </p:nvSpPr>
            <p:spPr>
              <a:xfrm>
                <a:off x="5310962" y="3685809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E2758A-527A-2EDE-0548-EDE57550686E}"/>
                  </a:ext>
                </a:extLst>
              </p:cNvPr>
              <p:cNvSpPr txBox="1"/>
              <p:nvPr/>
            </p:nvSpPr>
            <p:spPr>
              <a:xfrm>
                <a:off x="57858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59E18F5-BC4F-0096-E7F1-99D143FB7D6F}"/>
                </a:ext>
              </a:extLst>
            </p:cNvPr>
            <p:cNvGrpSpPr/>
            <p:nvPr/>
          </p:nvGrpSpPr>
          <p:grpSpPr>
            <a:xfrm>
              <a:off x="4403650" y="3244007"/>
              <a:ext cx="1516912" cy="268969"/>
              <a:chOff x="4414283" y="3685809"/>
              <a:chExt cx="1516912" cy="26896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A9344C-3766-8050-5CDA-60FBC60ADFB5}"/>
                  </a:ext>
                </a:extLst>
              </p:cNvPr>
              <p:cNvSpPr txBox="1"/>
              <p:nvPr/>
            </p:nvSpPr>
            <p:spPr>
              <a:xfrm>
                <a:off x="44142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A0132-2099-5363-2A6D-48396ADEE3E1}"/>
                  </a:ext>
                </a:extLst>
              </p:cNvPr>
              <p:cNvSpPr txBox="1"/>
              <p:nvPr/>
            </p:nvSpPr>
            <p:spPr>
              <a:xfrm>
                <a:off x="4876799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926400-ADCA-23FE-2D72-7019F2656D5E}"/>
                  </a:ext>
                </a:extLst>
              </p:cNvPr>
              <p:cNvSpPr txBox="1"/>
              <p:nvPr/>
            </p:nvSpPr>
            <p:spPr>
              <a:xfrm>
                <a:off x="5310962" y="3685809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20D94C-9BA9-9DCC-2303-4A63E6F842FB}"/>
                  </a:ext>
                </a:extLst>
              </p:cNvPr>
              <p:cNvSpPr txBox="1"/>
              <p:nvPr/>
            </p:nvSpPr>
            <p:spPr>
              <a:xfrm>
                <a:off x="5785883" y="3693168"/>
                <a:ext cx="1453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1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3B470-D595-A482-3F37-6E5F7C270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3FE0-96C5-FD93-9D17-F4984B60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Step Size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2C8FC-E386-DF4A-28B6-40A65E0849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For convergence, SGD typically uses a decreasing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satisfying  the</a:t>
                </a:r>
                <a:r>
                  <a:rPr lang="en-US" b="1" dirty="0"/>
                  <a:t> stochastic approximation criterion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=∞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∞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br>
                  <a:rPr lang="en-US" dirty="0"/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E.g., Tabular MC can use: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(sample averaging)</a:t>
                </a:r>
              </a:p>
              <a:p>
                <a:endParaRPr lang="en-US" dirty="0"/>
              </a:p>
              <a:p>
                <a:r>
                  <a:rPr lang="en-US" b="1" dirty="0"/>
                  <a:t>Issues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very slow learning.</a:t>
                </a:r>
              </a:p>
              <a:p>
                <a:pPr lvl="1"/>
                <a:r>
                  <a:rPr lang="en-US" dirty="0"/>
                  <a:t>Not appropriate for TD</a:t>
                </a:r>
              </a:p>
              <a:p>
                <a:pPr lvl="1"/>
                <a:r>
                  <a:rPr lang="en-US" dirty="0"/>
                  <a:t>Does not work for non-stationary problems</a:t>
                </a:r>
              </a:p>
              <a:p>
                <a:pPr lvl="1"/>
                <a:r>
                  <a:rPr lang="en-US" dirty="0"/>
                  <a:t>Not appropriate for  function approximation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Idea: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means a tabular estimate will approach to the mean target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experiences.</a:t>
                </a:r>
              </a:p>
              <a:p>
                <a:r>
                  <a:rPr lang="en-US" dirty="0"/>
                  <a:t>Rule of thumb for linear SDG methods: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a random feature vector chosen from the input vector distribution.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2C8FC-E386-DF4A-28B6-40A65E084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" t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C6B89F2-FF38-48A8-4EA1-3306C7161624}"/>
              </a:ext>
            </a:extLst>
          </p:cNvPr>
          <p:cNvSpPr/>
          <p:nvPr/>
        </p:nvSpPr>
        <p:spPr>
          <a:xfrm>
            <a:off x="7726326" y="5103628"/>
            <a:ext cx="2842437" cy="524539"/>
          </a:xfrm>
          <a:prstGeom prst="wedgeRoundRectCallout">
            <a:avLst>
              <a:gd name="adj1" fmla="val -85205"/>
              <a:gd name="adj2" fmla="val 422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of the squared feature vector length</a:t>
            </a:r>
          </a:p>
        </p:txBody>
      </p:sp>
    </p:spTree>
    <p:extLst>
      <p:ext uri="{BB962C8B-B14F-4D97-AF65-F5344CB8AC3E}">
        <p14:creationId xmlns:p14="http://schemas.microsoft.com/office/powerpoint/2010/main" val="295927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3D035-6970-410A-56D5-7B2461C3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Function Approximation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42DE7-913C-60BB-DF8E-B71A7E28A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66510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5B2-EE01-E8E7-270B-299A360A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with ANNs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F70F-2AC8-FACB-0836-8ACDFA07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7166773" cy="477963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Uses simple networks with a single hidden layer or deep architectures to approximate the value function.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Recurrent networks</a:t>
            </a:r>
          </a:p>
          <a:p>
            <a:pPr lvl="1"/>
            <a:r>
              <a:rPr lang="en-US" dirty="0"/>
              <a:t>Convolution networks</a:t>
            </a:r>
          </a:p>
          <a:p>
            <a:pPr lvl="1"/>
            <a:r>
              <a:rPr lang="en-US" dirty="0"/>
              <a:t>Transformers</a:t>
            </a:r>
          </a:p>
          <a:p>
            <a:pPr lvl="1"/>
            <a:r>
              <a:rPr lang="en-US" dirty="0"/>
              <a:t>Regularization, dropout, weight sharing</a:t>
            </a:r>
          </a:p>
          <a:p>
            <a:pPr lvl="1"/>
            <a:r>
              <a:rPr lang="en-US" dirty="0"/>
              <a:t>Deep residual learning…</a:t>
            </a:r>
          </a:p>
          <a:p>
            <a:r>
              <a:rPr lang="en-US" dirty="0"/>
              <a:t>Networks are trained like linear models using SGD. For deep networks this uses backpropagation.</a:t>
            </a:r>
          </a:p>
          <a:p>
            <a:r>
              <a:rPr lang="en-US" dirty="0"/>
              <a:t>ANNs are non-linear universal approximators so they can learn any value function.</a:t>
            </a:r>
          </a:p>
          <a:p>
            <a:endParaRPr lang="en-US" dirty="0"/>
          </a:p>
          <a:p>
            <a:r>
              <a:rPr lang="en-US" dirty="0"/>
              <a:t>Issues due to nonlinearity: </a:t>
            </a:r>
          </a:p>
          <a:p>
            <a:pPr lvl="1"/>
            <a:r>
              <a:rPr lang="en-US" dirty="0"/>
              <a:t>Instability </a:t>
            </a:r>
          </a:p>
          <a:p>
            <a:pPr lvl="1"/>
            <a:r>
              <a:rPr lang="en-US" dirty="0"/>
              <a:t>Convergence is not guaranteed. </a:t>
            </a:r>
          </a:p>
          <a:p>
            <a:pPr lvl="1"/>
            <a:endParaRPr lang="en-US" dirty="0"/>
          </a:p>
          <a:p>
            <a:r>
              <a:rPr lang="en-US" dirty="0"/>
              <a:t>More in Deep Reinforcement Learning (DRL).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57D9AD-0CBD-4A1C-5DC3-AB0B9432D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7189" y="1193884"/>
            <a:ext cx="3920629" cy="2021412"/>
            <a:chOff x="1129787" y="3714030"/>
            <a:chExt cx="3920629" cy="20214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F9D100-703C-DDBE-4B03-BEFD2675E18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865224" y="5366110"/>
              <a:ext cx="191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Q-network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1A9B85-1B4A-D529-9559-9A776B1E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124428" y="4079165"/>
              <a:ext cx="1295400" cy="1235724"/>
              <a:chOff x="4410942" y="4599774"/>
              <a:chExt cx="1577400" cy="164862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FB21E2A-FC1F-C47C-298D-A8BE4E31C4B6}"/>
                  </a:ext>
                </a:extLst>
              </p:cNvPr>
              <p:cNvSpPr/>
              <p:nvPr/>
            </p:nvSpPr>
            <p:spPr>
              <a:xfrm>
                <a:off x="4889892" y="4752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AD4EA1-AE93-3F2B-EC3E-F51B2C66811C}"/>
                  </a:ext>
                </a:extLst>
              </p:cNvPr>
              <p:cNvSpPr/>
              <p:nvPr/>
            </p:nvSpPr>
            <p:spPr>
              <a:xfrm>
                <a:off x="4889892" y="5007830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C39F9D-742D-29FD-62B5-DCCFB700DAFE}"/>
                  </a:ext>
                </a:extLst>
              </p:cNvPr>
              <p:cNvSpPr/>
              <p:nvPr/>
            </p:nvSpPr>
            <p:spPr>
              <a:xfrm>
                <a:off x="4889892" y="52855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39BE8FB-3F89-4604-BFD7-75A85BD6D11C}"/>
                  </a:ext>
                </a:extLst>
              </p:cNvPr>
              <p:cNvSpPr/>
              <p:nvPr/>
            </p:nvSpPr>
            <p:spPr>
              <a:xfrm>
                <a:off x="4889892" y="55903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4EC46C8-4F64-09FC-B2F0-A56DD6F92E13}"/>
                  </a:ext>
                </a:extLst>
              </p:cNvPr>
              <p:cNvSpPr/>
              <p:nvPr/>
            </p:nvSpPr>
            <p:spPr>
              <a:xfrm>
                <a:off x="5347092" y="49045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C7B4CEF-D65D-35AC-4A87-5A2F28622CC6}"/>
                  </a:ext>
                </a:extLst>
              </p:cNvPr>
              <p:cNvSpPr/>
              <p:nvPr/>
            </p:nvSpPr>
            <p:spPr>
              <a:xfrm>
                <a:off x="5347092" y="5133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0546C22-9126-A64F-1E08-4A0774EC5C52}"/>
                  </a:ext>
                </a:extLst>
              </p:cNvPr>
              <p:cNvSpPr/>
              <p:nvPr/>
            </p:nvSpPr>
            <p:spPr>
              <a:xfrm>
                <a:off x="5347092" y="54379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711B356-C322-9A0F-23AA-24070E83601E}"/>
                  </a:ext>
                </a:extLst>
              </p:cNvPr>
              <p:cNvSpPr/>
              <p:nvPr/>
            </p:nvSpPr>
            <p:spPr>
              <a:xfrm>
                <a:off x="5835942" y="4752949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21E1B89-F118-CEDE-1ACF-AE210F91AD89}"/>
                  </a:ext>
                </a:extLst>
              </p:cNvPr>
              <p:cNvSpPr/>
              <p:nvPr/>
            </p:nvSpPr>
            <p:spPr>
              <a:xfrm>
                <a:off x="5835942" y="50306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F536921-5DB2-C484-80A6-5E9CF04774B8}"/>
                  </a:ext>
                </a:extLst>
              </p:cNvPr>
              <p:cNvSpPr/>
              <p:nvPr/>
            </p:nvSpPr>
            <p:spPr>
              <a:xfrm>
                <a:off x="5835942" y="53354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76A5DB0-1825-8BF6-77D6-0FF244514DE9}"/>
                  </a:ext>
                </a:extLst>
              </p:cNvPr>
              <p:cNvSpPr/>
              <p:nvPr/>
            </p:nvSpPr>
            <p:spPr>
              <a:xfrm>
                <a:off x="5835942" y="56402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60347EC-E155-6D6A-8B70-F0ED6F48A3E7}"/>
                  </a:ext>
                </a:extLst>
              </p:cNvPr>
              <p:cNvSpPr/>
              <p:nvPr/>
            </p:nvSpPr>
            <p:spPr>
              <a:xfrm>
                <a:off x="4889892" y="5895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A82D0AB-4B22-7144-C127-03639736A49C}"/>
                  </a:ext>
                </a:extLst>
              </p:cNvPr>
              <p:cNvSpPr/>
              <p:nvPr/>
            </p:nvSpPr>
            <p:spPr>
              <a:xfrm>
                <a:off x="5347092" y="5742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2F65F11-4D6B-FB28-45ED-118C8249D263}"/>
                  </a:ext>
                </a:extLst>
              </p:cNvPr>
              <p:cNvSpPr/>
              <p:nvPr/>
            </p:nvSpPr>
            <p:spPr>
              <a:xfrm>
                <a:off x="5835942" y="5945093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7796F2B-63A7-0E97-6307-14CC5EC0C7EF}"/>
                  </a:ext>
                </a:extLst>
              </p:cNvPr>
              <p:cNvCxnSpPr>
                <a:cxnSpLocks/>
                <a:stCxn id="16" idx="6"/>
                <a:endCxn id="20" idx="1"/>
              </p:cNvCxnSpPr>
              <p:nvPr/>
            </p:nvCxnSpPr>
            <p:spPr>
              <a:xfrm>
                <a:off x="5042292" y="4841902"/>
                <a:ext cx="327118" cy="889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3F73F8A-57DC-A45F-80D1-597D8D1E7A7C}"/>
                  </a:ext>
                </a:extLst>
              </p:cNvPr>
              <p:cNvCxnSpPr>
                <a:cxnSpLocks/>
                <a:stCxn id="17" idx="6"/>
                <a:endCxn id="20" idx="2"/>
              </p:cNvCxnSpPr>
              <p:nvPr/>
            </p:nvCxnSpPr>
            <p:spPr>
              <a:xfrm flipV="1">
                <a:off x="5042292" y="4994302"/>
                <a:ext cx="304800" cy="103256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5DB5C0F-C3BC-E7BF-2F36-26E6DF3833FB}"/>
                  </a:ext>
                </a:extLst>
              </p:cNvPr>
              <p:cNvCxnSpPr>
                <a:cxnSpLocks/>
                <a:stCxn id="18" idx="6"/>
                <a:endCxn id="21" idx="2"/>
              </p:cNvCxnSpPr>
              <p:nvPr/>
            </p:nvCxnSpPr>
            <p:spPr>
              <a:xfrm flipV="1">
                <a:off x="5042292" y="52229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39FF92C-6BBC-294B-AFCF-1E61772F3555}"/>
                  </a:ext>
                </a:extLst>
              </p:cNvPr>
              <p:cNvCxnSpPr>
                <a:cxnSpLocks/>
                <a:stCxn id="17" idx="6"/>
                <a:endCxn id="21" idx="2"/>
              </p:cNvCxnSpPr>
              <p:nvPr/>
            </p:nvCxnSpPr>
            <p:spPr>
              <a:xfrm>
                <a:off x="5042292" y="5097558"/>
                <a:ext cx="304800" cy="1253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04B9364-CECA-C424-2C90-35A01CFD7A25}"/>
                  </a:ext>
                </a:extLst>
              </p:cNvPr>
              <p:cNvCxnSpPr>
                <a:cxnSpLocks/>
                <a:stCxn id="19" idx="6"/>
                <a:endCxn id="22" idx="2"/>
              </p:cNvCxnSpPr>
              <p:nvPr/>
            </p:nvCxnSpPr>
            <p:spPr>
              <a:xfrm flipV="1">
                <a:off x="5042292" y="55277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A59CCCC-0AE5-2C78-1EA0-C8E66CD0B57E}"/>
                  </a:ext>
                </a:extLst>
              </p:cNvPr>
              <p:cNvCxnSpPr>
                <a:cxnSpLocks/>
                <a:stCxn id="18" idx="6"/>
                <a:endCxn id="22" idx="2"/>
              </p:cNvCxnSpPr>
              <p:nvPr/>
            </p:nvCxnSpPr>
            <p:spPr>
              <a:xfrm>
                <a:off x="5042293" y="5375303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A3D70BA-B5F3-FBDA-53EC-95B34536CA9D}"/>
                  </a:ext>
                </a:extLst>
              </p:cNvPr>
              <p:cNvCxnSpPr>
                <a:cxnSpLocks/>
                <a:stCxn id="19" idx="6"/>
                <a:endCxn id="28" idx="2"/>
              </p:cNvCxnSpPr>
              <p:nvPr/>
            </p:nvCxnSpPr>
            <p:spPr>
              <a:xfrm>
                <a:off x="5042292" y="56801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4FC3790-1DF2-D828-D120-0BF4696D2466}"/>
                  </a:ext>
                </a:extLst>
              </p:cNvPr>
              <p:cNvCxnSpPr>
                <a:cxnSpLocks/>
                <a:stCxn id="27" idx="6"/>
                <a:endCxn id="28" idx="2"/>
              </p:cNvCxnSpPr>
              <p:nvPr/>
            </p:nvCxnSpPr>
            <p:spPr>
              <a:xfrm flipV="1">
                <a:off x="5042292" y="5832502"/>
                <a:ext cx="30480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B3FE80B-AAF9-65B2-6618-6FBA7687BD74}"/>
                  </a:ext>
                </a:extLst>
              </p:cNvPr>
              <p:cNvCxnSpPr>
                <a:cxnSpLocks/>
                <a:stCxn id="27" idx="6"/>
                <a:endCxn id="22" idx="2"/>
              </p:cNvCxnSpPr>
              <p:nvPr/>
            </p:nvCxnSpPr>
            <p:spPr>
              <a:xfrm flipV="1">
                <a:off x="5042292" y="5527702"/>
                <a:ext cx="30480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0381267-2CEF-0E11-929C-DD78D5BF1536}"/>
                  </a:ext>
                </a:extLst>
              </p:cNvPr>
              <p:cNvCxnSpPr>
                <a:cxnSpLocks/>
                <a:stCxn id="19" idx="6"/>
                <a:endCxn id="21" idx="3"/>
              </p:cNvCxnSpPr>
              <p:nvPr/>
            </p:nvCxnSpPr>
            <p:spPr>
              <a:xfrm flipV="1">
                <a:off x="5042292" y="5286349"/>
                <a:ext cx="327118" cy="3937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01AFF4B-B3F2-B01A-3B78-D854F556ACEC}"/>
                  </a:ext>
                </a:extLst>
              </p:cNvPr>
              <p:cNvCxnSpPr>
                <a:cxnSpLocks/>
                <a:stCxn id="18" idx="6"/>
                <a:endCxn id="20" idx="3"/>
              </p:cNvCxnSpPr>
              <p:nvPr/>
            </p:nvCxnSpPr>
            <p:spPr>
              <a:xfrm flipV="1">
                <a:off x="5042292" y="5057749"/>
                <a:ext cx="327118" cy="3175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59B934-D7F1-93EE-752D-3B2FFF4009A7}"/>
                  </a:ext>
                </a:extLst>
              </p:cNvPr>
              <p:cNvCxnSpPr>
                <a:cxnSpLocks/>
                <a:stCxn id="16" idx="6"/>
                <a:endCxn id="21" idx="1"/>
              </p:cNvCxnSpPr>
              <p:nvPr/>
            </p:nvCxnSpPr>
            <p:spPr>
              <a:xfrm>
                <a:off x="5042292" y="4841902"/>
                <a:ext cx="327118" cy="317553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BB7651F-3179-6134-080A-D638453A6BF9}"/>
                  </a:ext>
                </a:extLst>
              </p:cNvPr>
              <p:cNvCxnSpPr>
                <a:cxnSpLocks/>
                <a:stCxn id="18" idx="6"/>
                <a:endCxn id="28" idx="2"/>
              </p:cNvCxnSpPr>
              <p:nvPr/>
            </p:nvCxnSpPr>
            <p:spPr>
              <a:xfrm>
                <a:off x="5042292" y="5375302"/>
                <a:ext cx="30480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7768FA7-7107-9EE3-4CF5-BED604BA12B4}"/>
                  </a:ext>
                </a:extLst>
              </p:cNvPr>
              <p:cNvCxnSpPr>
                <a:cxnSpLocks/>
                <a:stCxn id="20" idx="6"/>
                <a:endCxn id="23" idx="2"/>
              </p:cNvCxnSpPr>
              <p:nvPr/>
            </p:nvCxnSpPr>
            <p:spPr>
              <a:xfrm flipV="1">
                <a:off x="5499492" y="4842677"/>
                <a:ext cx="336450" cy="1516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95E9CCD-ABC3-13F9-ECC9-827AF855E2C0}"/>
                  </a:ext>
                </a:extLst>
              </p:cNvPr>
              <p:cNvCxnSpPr>
                <a:cxnSpLocks/>
                <a:stCxn id="21" idx="6"/>
                <a:endCxn id="23" idx="2"/>
              </p:cNvCxnSpPr>
              <p:nvPr/>
            </p:nvCxnSpPr>
            <p:spPr>
              <a:xfrm flipV="1">
                <a:off x="5499492" y="4842677"/>
                <a:ext cx="336450" cy="3802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22BC3BC-0F09-E9C3-3E7B-7A68129217BF}"/>
                  </a:ext>
                </a:extLst>
              </p:cNvPr>
              <p:cNvCxnSpPr>
                <a:cxnSpLocks/>
                <a:stCxn id="22" idx="6"/>
                <a:endCxn id="24" idx="2"/>
              </p:cNvCxnSpPr>
              <p:nvPr/>
            </p:nvCxnSpPr>
            <p:spPr>
              <a:xfrm flipV="1">
                <a:off x="5499492" y="5120421"/>
                <a:ext cx="336450" cy="4072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CF7CFB2-1A13-84D6-B350-16A20A15ABE7}"/>
                  </a:ext>
                </a:extLst>
              </p:cNvPr>
              <p:cNvCxnSpPr>
                <a:cxnSpLocks/>
                <a:stCxn id="28" idx="6"/>
                <a:endCxn id="25" idx="2"/>
              </p:cNvCxnSpPr>
              <p:nvPr/>
            </p:nvCxnSpPr>
            <p:spPr>
              <a:xfrm flipV="1">
                <a:off x="5499492" y="5425221"/>
                <a:ext cx="336450" cy="4072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8E1EA95-D224-CC1B-A05D-B02B7F97D75D}"/>
                  </a:ext>
                </a:extLst>
              </p:cNvPr>
              <p:cNvCxnSpPr>
                <a:cxnSpLocks/>
                <a:stCxn id="28" idx="6"/>
                <a:endCxn id="29" idx="1"/>
              </p:cNvCxnSpPr>
              <p:nvPr/>
            </p:nvCxnSpPr>
            <p:spPr>
              <a:xfrm>
                <a:off x="5499492" y="5832502"/>
                <a:ext cx="358768" cy="138872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188BEB8-B6D3-254E-9973-3B815ECA03F5}"/>
                  </a:ext>
                </a:extLst>
              </p:cNvPr>
              <p:cNvCxnSpPr>
                <a:cxnSpLocks/>
                <a:stCxn id="28" idx="6"/>
                <a:endCxn id="26" idx="2"/>
              </p:cNvCxnSpPr>
              <p:nvPr/>
            </p:nvCxnSpPr>
            <p:spPr>
              <a:xfrm flipV="1">
                <a:off x="5499492" y="5730021"/>
                <a:ext cx="336450" cy="1024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D17DFB6-AA71-8F68-FF79-EC751F089E90}"/>
                  </a:ext>
                </a:extLst>
              </p:cNvPr>
              <p:cNvCxnSpPr>
                <a:cxnSpLocks/>
                <a:stCxn id="22" idx="6"/>
                <a:endCxn id="25" idx="2"/>
              </p:cNvCxnSpPr>
              <p:nvPr/>
            </p:nvCxnSpPr>
            <p:spPr>
              <a:xfrm flipV="1">
                <a:off x="5499492" y="5425221"/>
                <a:ext cx="336450" cy="1024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8F68341-3125-C0C0-1673-D12F007B60CC}"/>
                  </a:ext>
                </a:extLst>
              </p:cNvPr>
              <p:cNvCxnSpPr>
                <a:cxnSpLocks/>
                <a:stCxn id="20" idx="6"/>
                <a:endCxn id="24" idx="2"/>
              </p:cNvCxnSpPr>
              <p:nvPr/>
            </p:nvCxnSpPr>
            <p:spPr>
              <a:xfrm>
                <a:off x="5499493" y="4994303"/>
                <a:ext cx="336449" cy="1261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A57FBA7-07FD-305A-4785-EA97B8F9368A}"/>
                  </a:ext>
                </a:extLst>
              </p:cNvPr>
              <p:cNvCxnSpPr>
                <a:cxnSpLocks/>
                <a:stCxn id="21" idx="6"/>
                <a:endCxn id="25" idx="2"/>
              </p:cNvCxnSpPr>
              <p:nvPr/>
            </p:nvCxnSpPr>
            <p:spPr>
              <a:xfrm>
                <a:off x="5499492" y="5222902"/>
                <a:ext cx="336450" cy="2023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003135-66B0-AD7D-0DA6-5196EE358797}"/>
                  </a:ext>
                </a:extLst>
              </p:cNvPr>
              <p:cNvCxnSpPr>
                <a:cxnSpLocks/>
                <a:stCxn id="22" idx="6"/>
                <a:endCxn id="26" idx="2"/>
              </p:cNvCxnSpPr>
              <p:nvPr/>
            </p:nvCxnSpPr>
            <p:spPr>
              <a:xfrm>
                <a:off x="5499492" y="5527702"/>
                <a:ext cx="336450" cy="2023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C7D412B-882B-04FD-338F-41824C21705E}"/>
                  </a:ext>
                </a:extLst>
              </p:cNvPr>
              <p:cNvCxnSpPr>
                <a:cxnSpLocks/>
                <a:stCxn id="20" idx="6"/>
                <a:endCxn id="25" idx="2"/>
              </p:cNvCxnSpPr>
              <p:nvPr/>
            </p:nvCxnSpPr>
            <p:spPr>
              <a:xfrm>
                <a:off x="5499492" y="4994302"/>
                <a:ext cx="336450" cy="430919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55FE66B-71A4-C4B6-21FA-2A6C559C0915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 flipV="1">
                <a:off x="5499492" y="4842677"/>
                <a:ext cx="336450" cy="685025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6E60BE8-2F9D-83F8-D75B-9A56A6804C1F}"/>
                  </a:ext>
                </a:extLst>
              </p:cNvPr>
              <p:cNvCxnSpPr>
                <a:cxnSpLocks/>
                <a:stCxn id="22" idx="6"/>
                <a:endCxn id="29" idx="1"/>
              </p:cNvCxnSpPr>
              <p:nvPr/>
            </p:nvCxnSpPr>
            <p:spPr>
              <a:xfrm>
                <a:off x="5499492" y="5527702"/>
                <a:ext cx="358768" cy="443672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0DCD506-4009-4481-F793-B6A53AE2C895}"/>
                  </a:ext>
                </a:extLst>
              </p:cNvPr>
              <p:cNvCxnSpPr>
                <a:cxnSpLocks/>
                <a:stCxn id="28" idx="6"/>
                <a:endCxn id="24" idx="2"/>
              </p:cNvCxnSpPr>
              <p:nvPr/>
            </p:nvCxnSpPr>
            <p:spPr>
              <a:xfrm flipV="1">
                <a:off x="5499492" y="5120421"/>
                <a:ext cx="336450" cy="712081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0C28748-FF53-E351-27D0-0D444FD49688}"/>
                  </a:ext>
                </a:extLst>
              </p:cNvPr>
              <p:cNvSpPr/>
              <p:nvPr/>
            </p:nvSpPr>
            <p:spPr>
              <a:xfrm>
                <a:off x="4410942" y="4599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A8D2B5D-45F5-3DA8-8B01-D6A7AF787EC4}"/>
                  </a:ext>
                </a:extLst>
              </p:cNvPr>
              <p:cNvSpPr/>
              <p:nvPr/>
            </p:nvSpPr>
            <p:spPr>
              <a:xfrm>
                <a:off x="4410942" y="4855430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1340BA5-0FA4-2B48-A20F-446C4E67EFA9}"/>
                  </a:ext>
                </a:extLst>
              </p:cNvPr>
              <p:cNvSpPr/>
              <p:nvPr/>
            </p:nvSpPr>
            <p:spPr>
              <a:xfrm>
                <a:off x="4410942" y="51331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1F66A9F-4E4A-C01B-AEE5-737E36093FA6}"/>
                  </a:ext>
                </a:extLst>
              </p:cNvPr>
              <p:cNvSpPr/>
              <p:nvPr/>
            </p:nvSpPr>
            <p:spPr>
              <a:xfrm>
                <a:off x="4410942" y="54379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14720C6-6CE3-C5D5-F9DE-FABFCB0C5D7B}"/>
                  </a:ext>
                </a:extLst>
              </p:cNvPr>
              <p:cNvSpPr/>
              <p:nvPr/>
            </p:nvSpPr>
            <p:spPr>
              <a:xfrm>
                <a:off x="4410942" y="574277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89773CD-21BD-3EE0-360D-51D67D8A5C6F}"/>
                  </a:ext>
                </a:extLst>
              </p:cNvPr>
              <p:cNvSpPr/>
              <p:nvPr/>
            </p:nvSpPr>
            <p:spPr>
              <a:xfrm>
                <a:off x="4419600" y="6068944"/>
                <a:ext cx="152400" cy="179456"/>
              </a:xfrm>
              <a:prstGeom prst="ellips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B414F5E-8241-5027-4E23-4A12B53B57B8}"/>
                  </a:ext>
                </a:extLst>
              </p:cNvPr>
              <p:cNvCxnSpPr>
                <a:cxnSpLocks/>
                <a:stCxn id="57" idx="6"/>
                <a:endCxn id="16" idx="2"/>
              </p:cNvCxnSpPr>
              <p:nvPr/>
            </p:nvCxnSpPr>
            <p:spPr>
              <a:xfrm>
                <a:off x="4563342" y="46895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90444DD-A8C4-5857-E3B0-85BB598A7AFD}"/>
                  </a:ext>
                </a:extLst>
              </p:cNvPr>
              <p:cNvCxnSpPr>
                <a:cxnSpLocks/>
                <a:stCxn id="58" idx="6"/>
                <a:endCxn id="17" idx="2"/>
              </p:cNvCxnSpPr>
              <p:nvPr/>
            </p:nvCxnSpPr>
            <p:spPr>
              <a:xfrm>
                <a:off x="4563342" y="4945158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BB81A97-E6EE-C92D-14E5-FD6C8F2B51EA}"/>
                  </a:ext>
                </a:extLst>
              </p:cNvPr>
              <p:cNvCxnSpPr>
                <a:cxnSpLocks/>
                <a:stCxn id="59" idx="6"/>
                <a:endCxn id="18" idx="2"/>
              </p:cNvCxnSpPr>
              <p:nvPr/>
            </p:nvCxnSpPr>
            <p:spPr>
              <a:xfrm>
                <a:off x="4563342" y="52229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F4BCBB8-7FBC-A678-BB24-8FDA8C2BD55D}"/>
                  </a:ext>
                </a:extLst>
              </p:cNvPr>
              <p:cNvCxnSpPr>
                <a:cxnSpLocks/>
                <a:stCxn id="60" idx="6"/>
                <a:endCxn id="19" idx="2"/>
              </p:cNvCxnSpPr>
              <p:nvPr/>
            </p:nvCxnSpPr>
            <p:spPr>
              <a:xfrm>
                <a:off x="4563342" y="55277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8852BA3-C2AC-80FC-4FED-933262B58AE3}"/>
                  </a:ext>
                </a:extLst>
              </p:cNvPr>
              <p:cNvCxnSpPr>
                <a:cxnSpLocks/>
                <a:stCxn id="61" idx="6"/>
                <a:endCxn id="27" idx="2"/>
              </p:cNvCxnSpPr>
              <p:nvPr/>
            </p:nvCxnSpPr>
            <p:spPr>
              <a:xfrm>
                <a:off x="4563342" y="58325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E1F15E3-558E-DB8C-B876-0F6075AEC866}"/>
                  </a:ext>
                </a:extLst>
              </p:cNvPr>
              <p:cNvCxnSpPr>
                <a:cxnSpLocks/>
                <a:stCxn id="62" idx="6"/>
                <a:endCxn id="27" idx="2"/>
              </p:cNvCxnSpPr>
              <p:nvPr/>
            </p:nvCxnSpPr>
            <p:spPr>
              <a:xfrm flipV="1">
                <a:off x="4572000" y="5984902"/>
                <a:ext cx="317892" cy="17377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FCA1830-B362-5F50-9E34-8813C17EDC6C}"/>
                  </a:ext>
                </a:extLst>
              </p:cNvPr>
              <p:cNvCxnSpPr>
                <a:cxnSpLocks/>
                <a:stCxn id="61" idx="6"/>
                <a:endCxn id="19" idx="2"/>
              </p:cNvCxnSpPr>
              <p:nvPr/>
            </p:nvCxnSpPr>
            <p:spPr>
              <a:xfrm flipV="1">
                <a:off x="4563342" y="5680102"/>
                <a:ext cx="326550" cy="1524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EF48651-4159-154A-6453-8B9938BDA8B4}"/>
                  </a:ext>
                </a:extLst>
              </p:cNvPr>
              <p:cNvCxnSpPr>
                <a:cxnSpLocks/>
                <a:stCxn id="59" idx="6"/>
                <a:endCxn id="17" idx="2"/>
              </p:cNvCxnSpPr>
              <p:nvPr/>
            </p:nvCxnSpPr>
            <p:spPr>
              <a:xfrm flipV="1">
                <a:off x="4563342" y="5097558"/>
                <a:ext cx="326550" cy="1253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0448020-70A1-A910-082E-59929EA1FF25}"/>
                  </a:ext>
                </a:extLst>
              </p:cNvPr>
              <p:cNvCxnSpPr>
                <a:cxnSpLocks/>
                <a:stCxn id="58" idx="6"/>
                <a:endCxn id="16" idx="2"/>
              </p:cNvCxnSpPr>
              <p:nvPr/>
            </p:nvCxnSpPr>
            <p:spPr>
              <a:xfrm flipV="1">
                <a:off x="4563342" y="4841902"/>
                <a:ext cx="326550" cy="103256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265FB6E-3B91-CCDD-D22A-D5C44BD12B6C}"/>
                  </a:ext>
                </a:extLst>
              </p:cNvPr>
              <p:cNvCxnSpPr>
                <a:cxnSpLocks/>
                <a:stCxn id="60" idx="6"/>
                <a:endCxn id="27" idx="2"/>
              </p:cNvCxnSpPr>
              <p:nvPr/>
            </p:nvCxnSpPr>
            <p:spPr>
              <a:xfrm>
                <a:off x="4563342" y="5527702"/>
                <a:ext cx="32655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A4F705C-5542-F763-441D-BFF2A498D292}"/>
                  </a:ext>
                </a:extLst>
              </p:cNvPr>
              <p:cNvCxnSpPr>
                <a:cxnSpLocks/>
                <a:stCxn id="58" idx="6"/>
                <a:endCxn id="19" idx="2"/>
              </p:cNvCxnSpPr>
              <p:nvPr/>
            </p:nvCxnSpPr>
            <p:spPr>
              <a:xfrm>
                <a:off x="4563342" y="4945158"/>
                <a:ext cx="326550" cy="734944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DD1EE5A-DBDA-A435-A0FE-B0F46195C9FE}"/>
                  </a:ext>
                </a:extLst>
              </p:cNvPr>
              <p:cNvCxnSpPr>
                <a:cxnSpLocks/>
                <a:stCxn id="60" idx="6"/>
                <a:endCxn id="16" idx="2"/>
              </p:cNvCxnSpPr>
              <p:nvPr/>
            </p:nvCxnSpPr>
            <p:spPr>
              <a:xfrm flipV="1">
                <a:off x="4563342" y="4841902"/>
                <a:ext cx="326550" cy="6858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2CD7630-D715-77D3-4388-FEC10B362B3E}"/>
                  </a:ext>
                </a:extLst>
              </p:cNvPr>
              <p:cNvCxnSpPr>
                <a:cxnSpLocks/>
                <a:stCxn id="62" idx="6"/>
                <a:endCxn id="19" idx="2"/>
              </p:cNvCxnSpPr>
              <p:nvPr/>
            </p:nvCxnSpPr>
            <p:spPr>
              <a:xfrm flipV="1">
                <a:off x="4572000" y="5680102"/>
                <a:ext cx="317892" cy="47857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D975B8D-9E37-8D2F-28BA-F3EDE1F7EE16}"/>
                  </a:ext>
                </a:extLst>
              </p:cNvPr>
              <p:cNvCxnSpPr>
                <a:cxnSpLocks/>
                <a:stCxn id="61" idx="6"/>
                <a:endCxn id="18" idx="2"/>
              </p:cNvCxnSpPr>
              <p:nvPr/>
            </p:nvCxnSpPr>
            <p:spPr>
              <a:xfrm flipV="1">
                <a:off x="4563342" y="5375302"/>
                <a:ext cx="326550" cy="457200"/>
              </a:xfrm>
              <a:prstGeom prst="line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F98EC6D-855B-0FE0-C4A7-C06D726E8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42560" y="4430327"/>
              <a:ext cx="425911" cy="5334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5B92B9B-D738-DDDF-6386-B86A4D93CD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129787" y="4514865"/>
                  <a:ext cx="349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5FAAFD66-2140-E45A-471D-39F874312E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4514865"/>
                  <a:ext cx="34971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F388507-8243-2023-9C95-1E0271927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10000" y="4491358"/>
              <a:ext cx="384215" cy="503703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3E0B561-EBCC-0059-D5AC-D92389C661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125676" y="4556563"/>
                  <a:ext cx="924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64E343A-1D3A-216C-1B9D-C48B77179E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676" y="4556563"/>
                  <a:ext cx="92474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255FDF8-7D33-04F7-B561-C50954518D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1994915" y="3714030"/>
                  <a:ext cx="3638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5BA0203-B417-18D9-5155-AC948C3DB1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915" y="3714030"/>
                  <a:ext cx="3638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157799B-2D3B-C607-6CF1-8B0D8B6AB8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182394" y="3851318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F8BBD95-CC36-0F7B-4420-D48D811414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94" y="3851318"/>
                  <a:ext cx="38568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2CB9A9E0-78D5-B59D-111A-5D705578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15217" y="4209556"/>
              <a:ext cx="113460" cy="1038077"/>
            </a:xfrm>
            <a:prstGeom prst="righ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107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182CA9-B2B3-3610-B1BD-640968AE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Control with Approximation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EDDEC-CF29-5DBC-259F-0192484A9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1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9C127B-86A4-4CC5-9EE1-A0FDA577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F5B41B1-2FAA-67FF-A039-06F08FE69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Estimate a parametric approximation for value-action pairs.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Training data is 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can be any approximation:</a:t>
                </a:r>
              </a:p>
              <a:p>
                <a:pPr lvl="1"/>
                <a:r>
                  <a:rPr lang="en-US" dirty="0"/>
                  <a:t>MC’s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/>
              </a:p>
              <a:p>
                <a:pPr lvl="1"/>
                <a:r>
                  <a:rPr lang="en-US" dirty="0"/>
                  <a:t>1-step SARSA’s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n-step SARSA</a:t>
                </a:r>
              </a:p>
              <a:p>
                <a:r>
                  <a:rPr lang="en-US" dirty="0"/>
                  <a:t>Policy improvement: update policy with greedy action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For on-policy control, use a soft approximation to the greedy policy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F5B41B1-2FAA-67FF-A039-06F08FE69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95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BBAE3-1454-E6F7-DE64-4F54666F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Episodic Semi-gradient Sarsa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48653-5D6C-7EF0-B7C4-A8F581FE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3" y="1453707"/>
            <a:ext cx="8832112" cy="47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62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A18-53CF-7A68-0335-2A665302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Continuing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0AAAA-FA41-809A-C5AC-E6A61E335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Discounting is used for tabular methods because returns for each state are separately identified and averaged. </a:t>
                </a:r>
              </a:p>
              <a:p>
                <a:r>
                  <a:rPr lang="en-US" dirty="0"/>
                  <a:t>With approximation, returns are shared between states and it is better to focus on average rewards instead of discounting.</a:t>
                </a:r>
              </a:p>
              <a:p>
                <a:r>
                  <a:rPr lang="en-US" dirty="0"/>
                  <a:t>It is often helpful to use differences between the reward and the  average returns known as differential returns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0AAAA-FA41-809A-C5AC-E6A61E335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68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719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C6B8A3-7ED4-5685-3BE8-640126A4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66EC9-7756-561D-0729-0CFAAB4A8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6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DFC2-AEEE-62B9-A8E6-BC79CBBA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A1CBE-008E-3619-0BBC-A7F9B6DA6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the value function using parametrized functions: 		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need to create features that take the interaction of state components into account. Popular are: </a:t>
                </a:r>
              </a:p>
              <a:p>
                <a:pPr lvl="1"/>
                <a:r>
                  <a:rPr lang="en-US" dirty="0"/>
                  <a:t>Fourier basis features </a:t>
                </a:r>
              </a:p>
              <a:p>
                <a:pPr lvl="1"/>
                <a:r>
                  <a:rPr lang="en-US" dirty="0"/>
                  <a:t>Tile coding.</a:t>
                </a:r>
              </a:p>
              <a:p>
                <a:endParaRPr lang="en-US"/>
              </a:p>
              <a:p>
                <a:r>
                  <a:rPr lang="en-US"/>
                  <a:t>Use </a:t>
                </a:r>
                <a:r>
                  <a:rPr lang="en-US" dirty="0"/>
                  <a:t>semi-gradient descent to learn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Issues are the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A1CBE-008E-3619-0BBC-A7F9B6DA6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04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635E-AD98-14E6-86B7-6D189198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E1014-11F3-5C77-4D51-18EDE91C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Solution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0DEA1-85A2-8128-AB1F-6A511F14B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00E35E-EC62-B4C1-A770-AA1A7C6F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DE1EFF-EEB7-45A5-C0AF-4014AF662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Issue</a:t>
                </a:r>
                <a:r>
                  <a:rPr lang="en-US" dirty="0"/>
                  <a:t>: Tabular methods do not scale for large state spaces.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Memory needed for states.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dirty="0"/>
                  <a:t>Many states will never be encountered during learning.</a:t>
                </a:r>
              </a:p>
              <a:p>
                <a:endParaRPr lang="en-US" dirty="0"/>
              </a:p>
              <a:p>
                <a:r>
                  <a:rPr lang="en-US" b="1" dirty="0"/>
                  <a:t>Idea</a:t>
                </a:r>
                <a:r>
                  <a:rPr lang="en-US" dirty="0"/>
                  <a:t>: try to find an approximate value function for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US" dirty="0"/>
                  <a:t>The function needs to have a manageable number of parameters (weight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and can be calculated from </a:t>
                </a:r>
                <a:r>
                  <a:rPr lang="en-US" b="1" dirty="0"/>
                  <a:t>features</a:t>
                </a:r>
                <a:r>
                  <a:rPr lang="en-US" dirty="0"/>
                  <a:t> of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US" dirty="0"/>
                  <a:t>The function needs to generalize, so states with similar features get a similar value (called </a:t>
                </a:r>
                <a:r>
                  <a:rPr lang="en-US" b="1" dirty="0"/>
                  <a:t>generalization</a:t>
                </a:r>
                <a:r>
                  <a:rPr lang="en-US" dirty="0"/>
                  <a:t>). Since all states share the weight vector, this function will do this automatically.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DE1EFF-EEB7-45A5-C0AF-4014AF662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55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33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DD93-C91F-3B07-9010-4D03C66D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 (Prediction)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45A54-7468-EEEB-5DC1-3FF613070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Use </a:t>
                </a:r>
                <a:r>
                  <a:rPr lang="en-US" b="1" dirty="0"/>
                  <a:t>function approximation </a:t>
                </a:r>
                <a:r>
                  <a:rPr lang="en-US" dirty="0"/>
                  <a:t>(supervised learning). </a:t>
                </a:r>
              </a:p>
              <a:p>
                <a:r>
                  <a:rPr lang="en-US" dirty="0"/>
                  <a:t>We need </a:t>
                </a:r>
                <a:r>
                  <a:rPr lang="en-US" b="1" dirty="0"/>
                  <a:t>training data </a:t>
                </a:r>
                <a:r>
                  <a:rPr lang="en-US" dirty="0"/>
                  <a:t>in the form of input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</m:oMath>
                </a14:m>
                <a:r>
                  <a:rPr lang="en-US" dirty="0"/>
                  <a:t> output pairs.</a:t>
                </a:r>
              </a:p>
              <a:p>
                <a:r>
                  <a:rPr lang="en-US" dirty="0"/>
                  <a:t>We create training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where the target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a “backed-up value” representing the desired value. The learning algorithm will update the model to reduce the error, i.e., make the predicted value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 little more 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Note this change will also affect the prediction for other states!</a:t>
                </a:r>
              </a:p>
              <a:p>
                <a:endParaRPr lang="en-US" dirty="0"/>
              </a:p>
              <a:p>
                <a:r>
                  <a:rPr lang="en-US" dirty="0"/>
                  <a:t>Some options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MC: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TD(0):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DP: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45A54-7468-EEEB-5DC1-3FF613070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6" r="-1333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80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225E20-3603-3F96-2FC8-D6C1E6830E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Prediction Objective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225E20-3603-3F96-2FC8-D6C1E6830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1D2B2-B573-9A22-66E2-8A27E27D16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Prediction error for state s: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To calculate the error over all states we need to define how much we care about each state. We use a state distribution function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≥0;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Mean square value error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aseline="-2500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Note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often the fraction of time spent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when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 For continuous tasks, this is a stationary distribution called the on-policy distribution. For episodic tasks the distribution is slightly more complicated to calculate.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1D2B2-B573-9A22-66E2-8A27E27D1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551" b="-6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3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D405-90D9-24C7-33C4-54C5D87B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CFE80-0730-DB79-FA4E-3D388C1A5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global optimum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Often we will find a local optimum where the equation above only holds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small neighborhood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Note</a:t>
                </a:r>
                <a:r>
                  <a:rPr lang="en-US" dirty="0"/>
                  <a:t>: finding the optimal value function may not be necessary if we are looking for the (near) optimal policy.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CFE80-0730-DB79-FA4E-3D388C1A5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68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9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F2A783-50BF-C7E8-BE3C-FC015785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Stochastic-gradient and </a:t>
            </a:r>
            <a:br>
              <a:rPr lang="en-US" dirty="0"/>
            </a:br>
            <a:r>
              <a:rPr lang="en-US" dirty="0"/>
              <a:t>Semi-gradient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F6370-86D1-9264-5816-F21882AD1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17669</TotalTime>
  <Words>2510</Words>
  <Application>Microsoft Office PowerPoint</Application>
  <PresentationFormat>Widescreen</PresentationFormat>
  <Paragraphs>294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Prediction and Control with Approximation Sutton/Barto* Chapter 9-11</vt:lpstr>
      <vt:lpstr>Topics of this Course</vt:lpstr>
      <vt:lpstr>Summary of Notation</vt:lpstr>
      <vt:lpstr>Approximate Solution Methods</vt:lpstr>
      <vt:lpstr>Motivation</vt:lpstr>
      <vt:lpstr>Value Function Approximation (Prediction)</vt:lpstr>
      <vt:lpstr>Prediction Objective ((VE) ̅)</vt:lpstr>
      <vt:lpstr>Learning Goal</vt:lpstr>
      <vt:lpstr>Stochastic-gradient and  Semi-gradient Methods</vt:lpstr>
      <vt:lpstr>Learning Method</vt:lpstr>
      <vt:lpstr>Stochastic-gradient Descend (SGD)</vt:lpstr>
      <vt:lpstr> Step Size for SGD</vt:lpstr>
      <vt:lpstr>Using a Target Estimate for SGD</vt:lpstr>
      <vt:lpstr>Gradient Monte Carlo Algorithm</vt:lpstr>
      <vt:lpstr>Semi-gradient Methods</vt:lpstr>
      <vt:lpstr>Semi-gradient TD(0)</vt:lpstr>
      <vt:lpstr>Linear Approximation Methods</vt:lpstr>
      <vt:lpstr>Linear Methods</vt:lpstr>
      <vt:lpstr>Feature Construction</vt:lpstr>
      <vt:lpstr>Example: Fourier Basis</vt:lpstr>
      <vt:lpstr>Example: Multi-dimensional Fourier Basis</vt:lpstr>
      <vt:lpstr>Example: Maze</vt:lpstr>
      <vt:lpstr>Example: Tile Coding</vt:lpstr>
      <vt:lpstr> Step Size Selection</vt:lpstr>
      <vt:lpstr>Non-Linear Function Approximation</vt:lpstr>
      <vt:lpstr>Approximation with ANNs</vt:lpstr>
      <vt:lpstr>On-Policy Control with Approximation</vt:lpstr>
      <vt:lpstr>Control Problem</vt:lpstr>
      <vt:lpstr>Episodic Semi-gradient Sarsa</vt:lpstr>
      <vt:lpstr>Considerations for Continuing Tasks</vt:lpstr>
      <vt:lpstr>Summary</vt:lpstr>
      <vt:lpstr>Summary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201</cp:revision>
  <dcterms:created xsi:type="dcterms:W3CDTF">2025-09-08T14:44:49Z</dcterms:created>
  <dcterms:modified xsi:type="dcterms:W3CDTF">2026-02-06T15:04:04Z</dcterms:modified>
</cp:coreProperties>
</file>