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478" r:id="rId4"/>
    <p:sldId id="393" r:id="rId5"/>
    <p:sldId id="386" r:id="rId6"/>
    <p:sldId id="396" r:id="rId7"/>
    <p:sldId id="397" r:id="rId8"/>
    <p:sldId id="398" r:id="rId9"/>
    <p:sldId id="399" r:id="rId10"/>
    <p:sldId id="402" r:id="rId11"/>
    <p:sldId id="401" r:id="rId12"/>
    <p:sldId id="403" r:id="rId13"/>
    <p:sldId id="395" r:id="rId14"/>
    <p:sldId id="400" r:id="rId15"/>
    <p:sldId id="406" r:id="rId16"/>
    <p:sldId id="404" r:id="rId17"/>
    <p:sldId id="407" r:id="rId18"/>
    <p:sldId id="410" r:id="rId19"/>
    <p:sldId id="408" r:id="rId20"/>
    <p:sldId id="4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286E67-F0F0-421C-8F74-7B93ABA17FBF}">
          <p14:sldIdLst>
            <p14:sldId id="256"/>
            <p14:sldId id="313"/>
            <p14:sldId id="478"/>
            <p14:sldId id="393"/>
            <p14:sldId id="386"/>
            <p14:sldId id="396"/>
            <p14:sldId id="397"/>
            <p14:sldId id="398"/>
            <p14:sldId id="399"/>
            <p14:sldId id="402"/>
            <p14:sldId id="401"/>
            <p14:sldId id="403"/>
            <p14:sldId id="395"/>
            <p14:sldId id="400"/>
            <p14:sldId id="406"/>
            <p14:sldId id="404"/>
            <p14:sldId id="407"/>
            <p14:sldId id="410"/>
            <p14:sldId id="408"/>
            <p14:sldId id="4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2"/>
    <a:srgbClr val="19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3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44" y="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5558-2701-D852-1A01-0BF39B58D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150F4-19D6-3927-AF4C-79938CACB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C3DC3-6BE4-4AD5-BF83-83DBE674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0FF9-FEE5-7DEA-F2A0-04CD3C8E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CB2C-BF64-0CEB-C138-EC1E0FF1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A8BF-0F66-F00E-4527-03CBDE1E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8F7C1-32BC-0F71-0130-0DFB9C183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C7E0-3252-37DB-73A7-7F070748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6C5EE-EAD9-8D18-3741-930600D3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47D8-342D-AED5-3763-DD02F7C2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0B639-7A1F-68FA-45DD-3196E2CB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4F1BB-B40D-E6E4-111B-122348C26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DAFD-560D-9508-6F31-281EC974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C6320-E161-CE4A-CBDD-27072D2A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3E81-2AD2-5FBE-B6F5-1512F3AF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A809-C199-A2CA-4B62-C11FD83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D398-BC57-413F-4426-6AE62DCF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10515600" cy="4779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9A95-DE70-5583-0BB6-25CA049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8C87-113F-3949-D291-E8101A07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8CBE1-6776-590E-6A36-B274F6F6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B990-0C44-FE72-89C1-7BAFB2C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51AA-25F1-19ED-49F4-909710D8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3394-E947-7BBC-4B4E-FC222CF9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0F51-989A-F265-1B59-526B06EC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400B-F255-95CF-8BD8-3D8AE595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C8DE-D8D3-04F9-7952-B3C9B444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6199-C068-6A1D-B9C6-37C04A92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26636-1E6C-5A66-DCE9-40F0239C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5DEA3-FC5C-77B6-8AEC-BF4A26C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2BAE8-516B-EE07-0EF8-4E37D353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7F8D-0B8A-CA54-C5D1-DAFB9A21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762D-C67C-6FB4-D8AF-A2AEADD0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F3E59-5CAF-AE52-066A-662EAF232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94A81-151A-F8B5-9A7D-43577F3F6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DED1E-7743-9D82-5A8F-215AF2DB8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3FED4-7E43-512F-BDC2-AB5A6F6A9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71D6A-F625-133A-E751-2B967B94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56629-E601-1BA5-526C-36960EEB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DDDF-B6D4-29FB-6B7F-C7017B4E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B25A-3F20-51F4-D136-F73B1768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F8609-CAA0-6678-FCA9-C0252974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1A081-E4EB-7E96-A0AA-2E4D4909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0AC27-1467-337C-D636-190385E3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8C3DB-E47E-C122-D7BD-AAAC105B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94795-A7C6-B915-9849-6DDF9E55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BD6E5-D6AC-7828-B9FA-162561BD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DA5E-FB2F-65E3-9AC6-77E9E333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8CA7-EDCF-7BC9-0D50-5F550487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6387-78E1-111C-2860-362080259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170FC-BF4D-52B4-3D96-975E35B6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B24C2-CDEC-1D6D-42DB-F885EAF6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CA044-7F46-1F0F-A966-A66706F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2354-EE3F-C81F-2C98-42CA24F0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B54A-0E38-1C0F-EA90-8D9A628CC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F9108-1890-E2BF-7EA2-A2F28DEA6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68F02-6193-91DC-69E0-6CC09A24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4B642-5606-ACB8-4ADF-6DDE8BE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9560E-8858-1CED-6B2E-1EF0F58F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46CF1-7E31-D1FD-63E0-29688510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99997-F7F8-3FB5-F294-092654769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EC26E-B485-AE94-5C91-D0E504CE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CD47-D4F5-A47B-6CA1-E8E47C1C4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C2B9-7B85-792D-492E-EE9D50875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0.png"/><Relationship Id="rId7" Type="http://schemas.openxmlformats.org/officeDocument/2006/relationships/image" Target="../media/image1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02EEF-8413-288E-566D-063A066A6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r="23298" b="3714"/>
          <a:stretch>
            <a:fillRect/>
          </a:stretch>
        </p:blipFill>
        <p:spPr bwMode="auto">
          <a:xfrm>
            <a:off x="3523485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EE42B-57B4-EB74-A37C-6675858E7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463968" cy="3204134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Reinforcement Learning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Eligibility Traces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Sutton/Barto*</a:t>
            </a:r>
            <a:r>
              <a:rPr lang="en-US" sz="1800" dirty="0">
                <a:solidFill>
                  <a:schemeClr val="bg1"/>
                </a:solidFill>
              </a:rPr>
              <a:t> Chapter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F10C2-8C10-0E89-D285-D614C36E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2" y="4868822"/>
            <a:ext cx="4169519" cy="1443894"/>
          </a:xfrm>
        </p:spPr>
        <p:txBody>
          <a:bodyPr>
            <a:normAutofit fontScale="92500"/>
          </a:bodyPr>
          <a:lstStyle/>
          <a:p>
            <a:pPr algn="l"/>
            <a:r>
              <a:rPr lang="en-US" sz="1700" dirty="0">
                <a:solidFill>
                  <a:schemeClr val="bg1"/>
                </a:solidFill>
              </a:rPr>
              <a:t>Michael Hahsler, SMU</a:t>
            </a: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With figures from Sutton/Barto*</a:t>
            </a:r>
          </a:p>
          <a:p>
            <a:pPr algn="l"/>
            <a:endParaRPr lang="en-US" sz="1300" dirty="0">
              <a:solidFill>
                <a:schemeClr val="bg1"/>
              </a:solidFill>
            </a:endParaRP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*Sutton and Barto, Reinforcement Learning: An Introduction, 2</a:t>
            </a:r>
            <a:r>
              <a:rPr lang="en-US" sz="1300" baseline="30000" dirty="0">
                <a:solidFill>
                  <a:schemeClr val="bg1"/>
                </a:solidFill>
              </a:rPr>
              <a:t>nd</a:t>
            </a:r>
            <a:r>
              <a:rPr lang="en-US" sz="1300" dirty="0">
                <a:solidFill>
                  <a:schemeClr val="bg1"/>
                </a:solidFill>
              </a:rPr>
              <a:t> edition, MIT Press, Cambridge, MA, 2018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ject 23">
            <a:hlinkClick r:id="rId3"/>
            <a:extLst>
              <a:ext uri="{FF2B5EF4-FFF2-40B4-BE49-F238E27FC236}">
                <a16:creationId xmlns:a16="http://schemas.microsoft.com/office/drawing/2014/main" id="{3CBD6548-3D4E-9A40-CA35-355261D4E92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1016" y="6265038"/>
            <a:ext cx="1037459" cy="383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28C7D-14A3-CFEB-3DEC-2E012728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81" y="271515"/>
            <a:ext cx="4182403" cy="10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385F1E-6465-1645-CA42-6BA88334F8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7099092" cy="75907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The Forward View Issue with </a:t>
                </a:r>
                <a:br>
                  <a:rPr lang="en-US" dirty="0"/>
                </a:br>
                <a:r>
                  <a:rPr lang="en-US" dirty="0"/>
                  <a:t>the Off-Line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-Return Algorithm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385F1E-6465-1645-CA42-6BA88334F8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7099092" cy="759072"/>
              </a:xfrm>
              <a:blipFill>
                <a:blip r:embed="rId2"/>
                <a:stretch>
                  <a:fillRect l="-3093" t="-50000" b="-6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0FE59A-5A07-2A07-3158-4CE63E7481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4786"/>
                <a:ext cx="7201798" cy="142831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Uses the </a:t>
                </a:r>
                <a:r>
                  <a:rPr lang="en-US" b="1" dirty="0"/>
                  <a:t>“forward view.” </a:t>
                </a:r>
              </a:p>
              <a:p>
                <a:r>
                  <a:rPr lang="en-US" dirty="0"/>
                  <a:t>Updating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requires the calculation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lang="en-US" dirty="0"/>
                  <a:t>, which requires all future rewards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update is delayed </a:t>
                </a:r>
                <a:r>
                  <a:rPr lang="en-US" dirty="0"/>
                  <a:t>till the whole episode is observed (like for MC).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0FE59A-5A07-2A07-3158-4CE63E7481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4786"/>
                <a:ext cx="7201798" cy="1428316"/>
              </a:xfrm>
              <a:blipFill>
                <a:blip r:embed="rId3"/>
                <a:stretch>
                  <a:fillRect l="-762" t="-7234" r="-8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4F066E0-14B9-ED12-6A95-7A9B8E5FEA05}"/>
              </a:ext>
            </a:extLst>
          </p:cNvPr>
          <p:cNvGrpSpPr/>
          <p:nvPr/>
        </p:nvGrpSpPr>
        <p:grpSpPr>
          <a:xfrm>
            <a:off x="8098145" y="374690"/>
            <a:ext cx="3892174" cy="4077325"/>
            <a:chOff x="7318283" y="732971"/>
            <a:chExt cx="4870635" cy="51444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BF0173-A454-9854-1EB8-24853BE78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8283" y="1739618"/>
              <a:ext cx="4870635" cy="405444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83FA437-6AA3-E563-8318-88ED17E056FB}"/>
                    </a:ext>
                  </a:extLst>
                </p:cNvPr>
                <p:cNvSpPr txBox="1"/>
                <p:nvPr/>
              </p:nvSpPr>
              <p:spPr>
                <a:xfrm>
                  <a:off x="7721599" y="732971"/>
                  <a:ext cx="420914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Backup diagram </a:t>
                  </a:r>
                  <a:br>
                    <a:rPr lang="en-US" b="1" dirty="0"/>
                  </a:br>
                  <a:r>
                    <a:rPr lang="en-US" dirty="0"/>
                    <a:t>Weighting of the components </a:t>
                  </a:r>
                  <a:br>
                    <a:rPr lang="en-US" dirty="0"/>
                  </a:br>
                  <a:r>
                    <a:rPr lang="en-US" dirty="0"/>
                    <a:t>of the </a:t>
                  </a:r>
                  <a14:m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/>
                    <a:t>-return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83FA437-6AA3-E563-8318-88ED17E05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1599" y="732971"/>
                  <a:ext cx="4209143" cy="923330"/>
                </a:xfrm>
                <a:prstGeom prst="rect">
                  <a:avLst/>
                </a:prstGeom>
                <a:blipFill>
                  <a:blip r:embed="rId5"/>
                  <a:stretch>
                    <a:fillRect t="-3306" b="-380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FE606E-7390-123A-8006-FFCF34E5BBA2}"/>
                </a:ext>
              </a:extLst>
            </p:cNvPr>
            <p:cNvSpPr/>
            <p:nvPr/>
          </p:nvSpPr>
          <p:spPr>
            <a:xfrm>
              <a:off x="7467600" y="732971"/>
              <a:ext cx="4572000" cy="5144409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B6695FD-E75E-33FA-BCC4-B93D4EA61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72" y="3098780"/>
            <a:ext cx="7339461" cy="2094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211F70B4-8AFD-C643-01D4-C8A539A11926}"/>
                  </a:ext>
                </a:extLst>
              </p:cNvPr>
              <p:cNvSpPr/>
              <p:nvPr/>
            </p:nvSpPr>
            <p:spPr>
              <a:xfrm>
                <a:off x="5254052" y="5495935"/>
                <a:ext cx="3065488" cy="626278"/>
              </a:xfrm>
              <a:prstGeom prst="wedgeRoundRectCallout">
                <a:avLst>
                  <a:gd name="adj1" fmla="val 15220"/>
                  <a:gd name="adj2" fmla="val -353391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Agent can only update the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when it is here!</a:t>
                </a:r>
              </a:p>
            </p:txBody>
          </p:sp>
        </mc:Choice>
        <mc:Fallback xmlns="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211F70B4-8AFD-C643-01D4-C8A539A11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052" y="5495935"/>
                <a:ext cx="3065488" cy="626278"/>
              </a:xfrm>
              <a:prstGeom prst="wedgeRoundRectCallout">
                <a:avLst>
                  <a:gd name="adj1" fmla="val 15220"/>
                  <a:gd name="adj2" fmla="val -353391"/>
                  <a:gd name="adj3" fmla="val 16667"/>
                </a:avLst>
              </a:prstGeom>
              <a:blipFill>
                <a:blip r:embed="rId7"/>
                <a:stretch>
                  <a:fillRect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51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35685-52DA-F194-570C-06641147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Backward 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DF6FB-C5F0-A5AF-1E34-825594427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eligibility traces</a:t>
            </a:r>
          </a:p>
        </p:txBody>
      </p:sp>
    </p:spTree>
    <p:extLst>
      <p:ext uri="{BB962C8B-B14F-4D97-AF65-F5344CB8AC3E}">
        <p14:creationId xmlns:p14="http://schemas.microsoft.com/office/powerpoint/2010/main" val="333874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33E540-9847-9C21-C9F0-CFBE8C99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Backward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2E6FDC9-6D3E-B7E6-3EA4-F58FDCD12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79570"/>
                <a:ext cx="10515600" cy="187052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If we can update our current state value by looking back at the updates of previous states, then we can:</a:t>
                </a:r>
              </a:p>
              <a:p>
                <a:pPr lvl="1"/>
                <a:r>
                  <a:rPr lang="en-US" dirty="0"/>
                  <a:t>Approximate the behavior of the forward-looking Off-Line 𝜆-Return Algorithm.</a:t>
                </a:r>
              </a:p>
              <a:p>
                <a:pPr lvl="1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at every time step.</a:t>
                </a:r>
              </a:p>
              <a:p>
                <a:pPr lvl="1"/>
                <a:r>
                  <a:rPr lang="en-US" dirty="0"/>
                  <a:t>Computations are equally spread over time (not just the end of the episode).</a:t>
                </a:r>
              </a:p>
              <a:p>
                <a:pPr lvl="1"/>
                <a:r>
                  <a:rPr lang="en-US" dirty="0"/>
                  <a:t>Works for continuing problems with no episode structure.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2E6FDC9-6D3E-B7E6-3EA4-F58FDCD12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79570"/>
                <a:ext cx="10515600" cy="1870525"/>
              </a:xfrm>
              <a:blipFill>
                <a:blip r:embed="rId2"/>
                <a:stretch>
                  <a:fillRect l="-1043" t="-8143" r="-1507" b="-6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F2107B3-4130-2F4D-8348-C8D01145A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745" y="1095253"/>
            <a:ext cx="7075799" cy="3142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931218-62BE-9701-43DE-FF542624DDB6}"/>
                  </a:ext>
                </a:extLst>
              </p:cNvPr>
              <p:cNvSpPr txBox="1"/>
              <p:nvPr/>
            </p:nvSpPr>
            <p:spPr>
              <a:xfrm>
                <a:off x="6518848" y="3619087"/>
                <a:ext cx="5383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931218-62BE-9701-43DE-FF542624D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848" y="3619087"/>
                <a:ext cx="5383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EF2B6F-A91F-6A73-BE9B-2007F6B1995C}"/>
                  </a:ext>
                </a:extLst>
              </p:cNvPr>
              <p:cNvSpPr txBox="1"/>
              <p:nvPr/>
            </p:nvSpPr>
            <p:spPr>
              <a:xfrm>
                <a:off x="8012868" y="4053714"/>
                <a:ext cx="6164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EF2B6F-A91F-6A73-BE9B-2007F6B19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868" y="4053714"/>
                <a:ext cx="61647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2CEEC33-42F0-CF71-67E5-0E3B29769461}"/>
              </a:ext>
            </a:extLst>
          </p:cNvPr>
          <p:cNvGrpSpPr/>
          <p:nvPr/>
        </p:nvGrpSpPr>
        <p:grpSpPr>
          <a:xfrm>
            <a:off x="6932951" y="3768495"/>
            <a:ext cx="1079917" cy="469885"/>
            <a:chOff x="6932951" y="3768495"/>
            <a:chExt cx="1079917" cy="46988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5453FED-9076-E5A4-2B94-9A032A9FD338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6932951" y="3895685"/>
              <a:ext cx="1079917" cy="34269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F7A9AF-DCD8-97D1-286D-51D9A1170DA3}"/>
                </a:ext>
              </a:extLst>
            </p:cNvPr>
            <p:cNvSpPr txBox="1"/>
            <p:nvPr/>
          </p:nvSpPr>
          <p:spPr>
            <a:xfrm rot="1135729">
              <a:off x="7090062" y="3768495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update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09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B73B-EDBC-685B-D81B-51742C84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Traces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7AC5A-7551-2464-A73F-00AD7C56E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97330"/>
                <a:ext cx="5562601" cy="492102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approximation weights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br>
                  <a:rPr lang="en-US" dirty="0">
                    <a:ea typeface="Cambria Math" panose="02040503050406030204" pitchFamily="18" charset="0"/>
                  </a:rPr>
                </a:br>
                <a:r>
                  <a:rPr lang="en-US" dirty="0"/>
                  <a:t>represent what we have learned about the value function so far = long-term memory</a:t>
                </a:r>
              </a:p>
              <a:p>
                <a:endParaRPr lang="en-US" dirty="0"/>
              </a:p>
              <a:p>
                <a:r>
                  <a:rPr lang="en-US" dirty="0"/>
                  <a:t>An </a:t>
                </a:r>
                <a:r>
                  <a:rPr lang="en-US" b="1" dirty="0"/>
                  <a:t>eligibility trace </a:t>
                </a:r>
                <a:r>
                  <a:rPr lang="en-US" dirty="0"/>
                  <a:t>is a vector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br>
                  <a:rPr lang="en-US" b="1" dirty="0"/>
                </a:br>
                <a:endParaRPr lang="en-US" b="1" dirty="0"/>
              </a:p>
              <a:p>
                <a:r>
                  <a:rPr lang="en-US" dirty="0"/>
                  <a:t>Update: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Each component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keeps track of which component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contributed to the recent state valuation.</a:t>
                </a:r>
              </a:p>
              <a:p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shows the eligibility of each component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undergo learning changes when a reinforcement event happens.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7AC5A-7551-2464-A73F-00AD7C56E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97330"/>
                <a:ext cx="5562601" cy="4921023"/>
              </a:xfrm>
              <a:blipFill>
                <a:blip r:embed="rId2"/>
                <a:stretch>
                  <a:fillRect l="-1205" t="-2478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113900C-F2B0-BAB2-F576-3E82F4E85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165" y="1397331"/>
            <a:ext cx="5321508" cy="2363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0AEC5751-BCCC-30CA-BC6E-BFEBE788E1F9}"/>
                  </a:ext>
                </a:extLst>
              </p:cNvPr>
              <p:cNvSpPr/>
              <p:nvPr/>
            </p:nvSpPr>
            <p:spPr>
              <a:xfrm rot="693574" flipH="1">
                <a:off x="6720188" y="3390653"/>
                <a:ext cx="4164873" cy="128612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 effect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fades with the discount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0AEC5751-BCCC-30CA-BC6E-BFEBE788E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93574" flipH="1">
                <a:off x="6720188" y="3390653"/>
                <a:ext cx="4164873" cy="1286126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55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0C2D05-B324-3331-AE93-B7A14090860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Semi-gradient TD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Estimation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0C2D05-B324-3331-AE93-B7A1409086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0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CAB6C74-2CF6-0DB5-D124-C52B90B70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743" y="1124198"/>
            <a:ext cx="8978063" cy="51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8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BE3ADF-E39B-FE62-2C36-25A40A47A5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True Online TD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Estimation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BE3ADF-E39B-FE62-2C36-25A40A47A5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0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37A5CC5-C193-35AF-5BA4-449015E20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70" y="1291903"/>
            <a:ext cx="7139448" cy="412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239F2A-6304-0820-08BC-891D48A4D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801" y="1012060"/>
            <a:ext cx="8490238" cy="5845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9CD7242A-C359-83D7-3070-A18C3EEB885B}"/>
                  </a:ext>
                </a:extLst>
              </p:cNvPr>
              <p:cNvSpPr/>
              <p:nvPr/>
            </p:nvSpPr>
            <p:spPr>
              <a:xfrm>
                <a:off x="8696083" y="207693"/>
                <a:ext cx="3107422" cy="804367"/>
              </a:xfrm>
              <a:prstGeom prst="wedgeRoundRectCallout">
                <a:avLst>
                  <a:gd name="adj1" fmla="val -72450"/>
                  <a:gd name="adj2" fmla="val 65223"/>
                  <a:gd name="adj3" fmla="val 16667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States are represented by feature vectors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algn="ctr"/>
                <a:r>
                  <a:rPr lang="en-US" dirty="0"/>
                  <a:t>Replace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9CD7242A-C359-83D7-3070-A18C3EEB8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083" y="207693"/>
                <a:ext cx="3107422" cy="804367"/>
              </a:xfrm>
              <a:prstGeom prst="wedgeRoundRectCallout">
                <a:avLst>
                  <a:gd name="adj1" fmla="val -72450"/>
                  <a:gd name="adj2" fmla="val 65223"/>
                  <a:gd name="adj3" fmla="val 16667"/>
                </a:avLst>
              </a:prstGeom>
              <a:blipFill>
                <a:blip r:embed="rId5"/>
                <a:stretch>
                  <a:fillRect t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29D9FF7-4D2D-22D4-59DE-BD479B2B731A}"/>
              </a:ext>
            </a:extLst>
          </p:cNvPr>
          <p:cNvSpPr/>
          <p:nvPr/>
        </p:nvSpPr>
        <p:spPr>
          <a:xfrm>
            <a:off x="959370" y="4084820"/>
            <a:ext cx="2473378" cy="884419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61AC04-88F7-8FBB-96F3-A34889C56F36}"/>
              </a:ext>
            </a:extLst>
          </p:cNvPr>
          <p:cNvSpPr/>
          <p:nvPr/>
        </p:nvSpPr>
        <p:spPr>
          <a:xfrm>
            <a:off x="4447151" y="4531909"/>
            <a:ext cx="4389551" cy="1808930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7F68F2E-0494-F06F-42FA-C54AAB8B1E64}"/>
              </a:ext>
            </a:extLst>
          </p:cNvPr>
          <p:cNvSpPr/>
          <p:nvPr/>
        </p:nvSpPr>
        <p:spPr>
          <a:xfrm>
            <a:off x="3654801" y="4594485"/>
            <a:ext cx="570297" cy="487181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36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65CFE2-11EF-7D02-3FDF-DF2F23B9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with Eligibility Traces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C93DA86-D896-6CEA-1DFB-FFCB93FEEC9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Sarsa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C93DA86-D896-6CEA-1DFB-FFCB93FEEC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70" t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114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24418C-998A-5037-5F17-CE5FE5010C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3700682" cy="75907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Sarsa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Control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24418C-998A-5037-5F17-CE5FE5010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3700682" cy="759072"/>
              </a:xfrm>
              <a:blipFill>
                <a:blip r:embed="rId2"/>
                <a:stretch>
                  <a:fillRect l="-5931" t="-13710" r="-5107"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DB09B-E36D-E314-1E67-84051C05E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33F6E-A670-F0EF-DBDF-023F7D0C7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8" y="1286175"/>
            <a:ext cx="5781113" cy="3980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F81575-47BE-4663-72BE-0842C9C11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882" y="652980"/>
            <a:ext cx="7289595" cy="5931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68FE2FEC-0A68-0310-3A7B-6B6406C0750C}"/>
                  </a:ext>
                </a:extLst>
              </p:cNvPr>
              <p:cNvSpPr/>
              <p:nvPr/>
            </p:nvSpPr>
            <p:spPr>
              <a:xfrm>
                <a:off x="742013" y="5266751"/>
                <a:ext cx="3322192" cy="1373891"/>
              </a:xfrm>
              <a:prstGeom prst="wedgeRoundRectCallout">
                <a:avLst>
                  <a:gd name="adj1" fmla="val 65105"/>
                  <a:gd name="adj2" fmla="val -108264"/>
                  <a:gd name="adj3" fmla="val 16667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Estimate action values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becomes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now a </a:t>
                </a:r>
                <a:r>
                  <a:rPr lang="en-US" dirty="0" err="1"/>
                  <a:t>state+action</a:t>
                </a:r>
                <a:r>
                  <a:rPr lang="en-US" dirty="0"/>
                  <a:t> feature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68FE2FEC-0A68-0310-3A7B-6B6406C07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13" y="5266751"/>
                <a:ext cx="3322192" cy="1373891"/>
              </a:xfrm>
              <a:prstGeom prst="wedgeRoundRectCallout">
                <a:avLst>
                  <a:gd name="adj1" fmla="val 65105"/>
                  <a:gd name="adj2" fmla="val -108264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3BAC5591-C5CA-FB5A-6450-05011CDF7B61}"/>
              </a:ext>
            </a:extLst>
          </p:cNvPr>
          <p:cNvSpPr/>
          <p:nvPr/>
        </p:nvSpPr>
        <p:spPr>
          <a:xfrm>
            <a:off x="4377128" y="3080479"/>
            <a:ext cx="584616" cy="846944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A6A645-B1CF-ABD6-F520-6924051A359B}"/>
              </a:ext>
            </a:extLst>
          </p:cNvPr>
          <p:cNvSpPr/>
          <p:nvPr/>
        </p:nvSpPr>
        <p:spPr>
          <a:xfrm>
            <a:off x="6917960" y="1142229"/>
            <a:ext cx="1446551" cy="269823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E7827E-E3E0-28FC-6F8D-FB4835B33733}"/>
              </a:ext>
            </a:extLst>
          </p:cNvPr>
          <p:cNvSpPr/>
          <p:nvPr/>
        </p:nvSpPr>
        <p:spPr>
          <a:xfrm>
            <a:off x="5031681" y="3249117"/>
            <a:ext cx="941900" cy="258581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5ADE33-72AD-700C-F9B7-A5BE123D8ABA}"/>
              </a:ext>
            </a:extLst>
          </p:cNvPr>
          <p:cNvSpPr/>
          <p:nvPr/>
        </p:nvSpPr>
        <p:spPr>
          <a:xfrm>
            <a:off x="6008448" y="3927423"/>
            <a:ext cx="3885059" cy="269823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925954A-4BDE-42A9-CF58-FE853D5A7FB3}"/>
              </a:ext>
            </a:extLst>
          </p:cNvPr>
          <p:cNvSpPr/>
          <p:nvPr/>
        </p:nvSpPr>
        <p:spPr>
          <a:xfrm>
            <a:off x="9242683" y="4625356"/>
            <a:ext cx="2044909" cy="1010945"/>
          </a:xfrm>
          <a:prstGeom prst="wedgeRoundRectCallout">
            <a:avLst>
              <a:gd name="adj1" fmla="val -80824"/>
              <a:gd name="adj2" fmla="val -94118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On-policy learning! Needs to keep exploring</a:t>
            </a:r>
          </a:p>
        </p:txBody>
      </p:sp>
    </p:spTree>
    <p:extLst>
      <p:ext uri="{BB962C8B-B14F-4D97-AF65-F5344CB8AC3E}">
        <p14:creationId xmlns:p14="http://schemas.microsoft.com/office/powerpoint/2010/main" val="3763713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80B4-219F-341D-87D6-F012A1CB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Traces in a </a:t>
            </a:r>
            <a:r>
              <a:rPr lang="en-US" dirty="0" err="1"/>
              <a:t>Gridworld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46063-BDA6-A06A-829E-CBFA1390C0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39992"/>
                <a:ext cx="10515600" cy="225930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first panel shows the path taken by an agent in a single episode. </a:t>
                </a:r>
              </a:p>
              <a:p>
                <a:r>
                  <a:rPr lang="en-US" dirty="0"/>
                  <a:t>The initial estimated values were zero, and all rewards were zero except for a positive reward at the goal location marked by G. </a:t>
                </a:r>
              </a:p>
              <a:p>
                <a:r>
                  <a:rPr lang="en-US" dirty="0"/>
                  <a:t>The arrows in the other panels show, for various algorithms, which action-values would be increased, and by how much, upon reaching the goal.</a:t>
                </a:r>
              </a:p>
              <a:p>
                <a:r>
                  <a:rPr lang="en-US" dirty="0"/>
                  <a:t>Sarsa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updates more values and also updates values closer to the goal more. This leads to </a:t>
                </a:r>
                <a:r>
                  <a:rPr lang="en-US" b="1" dirty="0"/>
                  <a:t>faster and more robust learning.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46063-BDA6-A06A-829E-CBFA1390C0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39992"/>
                <a:ext cx="10515600" cy="2259304"/>
              </a:xfrm>
              <a:blipFill>
                <a:blip r:embed="rId2"/>
                <a:stretch>
                  <a:fillRect l="-696" t="-5405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6627DA3-9A00-06C0-7FB1-58369FDD7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89" y="1317072"/>
            <a:ext cx="11221222" cy="25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3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5738-04FF-BD6A-6513-80B432E3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Issues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78B223-E1A4-8D15-DE6B-17478304B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Off-policy</a:t>
                </a:r>
                <a:r>
                  <a:rPr lang="en-US" dirty="0"/>
                  <a:t>: Use importance sampling (see Chapter 7).</a:t>
                </a:r>
                <a:br>
                  <a:rPr lang="en-US" dirty="0"/>
                </a:br>
                <a:r>
                  <a:rPr lang="en-US" dirty="0"/>
                  <a:t>Note: Semi-gradient methods do not guarantee stability and may need extensions to improve stability.</a:t>
                </a:r>
              </a:p>
              <a:p>
                <a:endParaRPr lang="en-US" dirty="0"/>
              </a:p>
              <a:p>
                <a:r>
                  <a:rPr lang="en-US" dirty="0"/>
                  <a:t>Most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are typically close to 0. Many algorithms set very small values to zero and save computation.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How to chose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/>
                  <a:t>: There is no clear optimal value. It depends on</a:t>
                </a:r>
              </a:p>
              <a:p>
                <a:pPr lvl="1"/>
                <a:r>
                  <a:rPr lang="en-US" dirty="0" err="1"/>
                  <a:t>Stochasticiy</a:t>
                </a:r>
                <a:r>
                  <a:rPr lang="en-US" dirty="0"/>
                  <a:t> of the environment</a:t>
                </a:r>
              </a:p>
              <a:p>
                <a:pPr lvl="1"/>
                <a:r>
                  <a:rPr lang="en-US" dirty="0"/>
                  <a:t>How sparse rewards are</a:t>
                </a:r>
              </a:p>
              <a:p>
                <a:pPr lvl="1"/>
                <a:r>
                  <a:rPr lang="en-US" dirty="0"/>
                  <a:t>The learning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Practitioners often start with lambda 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dirty="0"/>
                  <a:t> and then lower it if behavior is unstable.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78B223-E1A4-8D15-DE6B-17478304B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80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3493-2ED6-DF09-F569-7F3DCA81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E019-92A5-79AC-D777-59B4926F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 to reinforcement learning</a:t>
            </a:r>
          </a:p>
          <a:p>
            <a:r>
              <a:rPr lang="en-US" dirty="0"/>
              <a:t>Markov decision processes</a:t>
            </a:r>
          </a:p>
          <a:p>
            <a:r>
              <a:rPr lang="en-US" dirty="0"/>
              <a:t>Part I: Tabular Methods</a:t>
            </a:r>
          </a:p>
          <a:p>
            <a:pPr lvl="1"/>
            <a:r>
              <a:rPr lang="en-US" dirty="0"/>
              <a:t>Dynamic programming</a:t>
            </a:r>
          </a:p>
          <a:p>
            <a:pPr lvl="1"/>
            <a:r>
              <a:rPr lang="en-US" dirty="0"/>
              <a:t>Monte Carlo methods</a:t>
            </a:r>
          </a:p>
          <a:p>
            <a:pPr lvl="1"/>
            <a:r>
              <a:rPr lang="en-US" dirty="0"/>
              <a:t>Temporal-difference learning</a:t>
            </a:r>
          </a:p>
          <a:p>
            <a:pPr lvl="1"/>
            <a:r>
              <a:rPr lang="en-US" dirty="0"/>
              <a:t>Multi-step bootstrapping</a:t>
            </a:r>
          </a:p>
          <a:p>
            <a:pPr lvl="1"/>
            <a:r>
              <a:rPr lang="en-US" dirty="0"/>
              <a:t>Planning and learning with tabular methods</a:t>
            </a:r>
          </a:p>
          <a:p>
            <a:r>
              <a:rPr lang="en-US" b="1" dirty="0"/>
              <a:t>Part II: Approximate Solution Methods</a:t>
            </a:r>
          </a:p>
          <a:p>
            <a:pPr lvl="1"/>
            <a:r>
              <a:rPr lang="en-US" dirty="0"/>
              <a:t>Prediction and Control using Approximation</a:t>
            </a:r>
          </a:p>
          <a:p>
            <a:pPr lvl="1"/>
            <a:r>
              <a:rPr lang="en-US" b="1" dirty="0"/>
              <a:t>Eligibility Traces</a:t>
            </a:r>
          </a:p>
          <a:p>
            <a:pPr lvl="1"/>
            <a:r>
              <a:rPr lang="en-US" dirty="0"/>
              <a:t>Policy Gradient Methods</a:t>
            </a:r>
          </a:p>
          <a:p>
            <a:r>
              <a:rPr lang="en-US" dirty="0"/>
              <a:t>Part III: Modern RL Methods</a:t>
            </a:r>
          </a:p>
          <a:p>
            <a:pPr lvl="1"/>
            <a:r>
              <a:rPr lang="en-US" dirty="0"/>
              <a:t>Deep Reinforcement Learning</a:t>
            </a:r>
          </a:p>
          <a:p>
            <a:pPr lvl="1"/>
            <a:r>
              <a:rPr lang="en-US" dirty="0"/>
              <a:t>Current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5336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EC37-A4CF-60EC-52F4-263B55F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300A3-1A0E-8AC1-6DC7-019F4BCFB2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us incrementally move between MC and one-step TD.</a:t>
                </a:r>
              </a:p>
              <a:p>
                <a:r>
                  <a:rPr lang="en-US" dirty="0"/>
                  <a:t>Eligibility traces are very general, often learn faster, and are computationally efficient. </a:t>
                </a:r>
              </a:p>
              <a:p>
                <a:r>
                  <a:rPr lang="en-US" dirty="0"/>
                  <a:t>Since eligibility traces can move close to MC behavior, they should be used if </a:t>
                </a:r>
              </a:p>
              <a:p>
                <a:pPr lvl="1"/>
                <a:r>
                  <a:rPr lang="en-US" dirty="0"/>
                  <a:t>the problem is suspected to be partially non-Markov or </a:t>
                </a:r>
              </a:p>
              <a:p>
                <a:pPr lvl="1"/>
                <a:r>
                  <a:rPr lang="en-US" dirty="0"/>
                  <a:t>the rewards are very delayed.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Eligibility traces can also be used to extend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-learning. This leads to algorithms like Watkins’s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Tree-Backup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300A3-1A0E-8AC1-6DC7-019F4BCFB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68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93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E1A2-75E3-3C9C-6C10-EE078C5A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819" y="3658891"/>
                <a:ext cx="5273179" cy="1902124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b="1" dirty="0"/>
                  <a:t>Value Function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return (cumulative reward) following time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return from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(discounted and corrected)</a:t>
                </a:r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dirty="0"/>
                  <a:t> (expected return)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s under the optimal policy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the optimal policy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action-value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819" y="3658891"/>
                <a:ext cx="5273179" cy="1902124"/>
              </a:xfrm>
              <a:blipFill>
                <a:blip r:embed="rId2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/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General</a:t>
                </a:r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	capital letters: random variables</a:t>
                </a:r>
                <a:br>
                  <a:rPr lang="en-US" sz="1200" dirty="0"/>
                </a:b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lower-case letters: realizations of random variables </a:t>
                </a:r>
                <a:br>
                  <a:rPr lang="en-US" sz="1200" dirty="0"/>
                </a:br>
                <a:r>
                  <a:rPr lang="en-US" sz="1200" dirty="0"/>
                  <a:t>	or scalar functions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/>
                  <a:t> 	Bold lower-case letters: real-valued vectors </a:t>
                </a:r>
                <a:br>
                  <a:rPr lang="en-US" sz="1200" dirty="0"/>
                </a:br>
                <a:r>
                  <a:rPr lang="en-US" sz="1200" dirty="0"/>
                  <a:t>	(even if random variables)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1200" dirty="0"/>
                  <a:t>	bold capitals: matrices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200" dirty="0"/>
                  <a:t>	Greek letters: parameters (vectors if in bolt)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200" dirty="0"/>
                  <a:t>	probability that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takes on the value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selected from distribution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/>
                  <a:t>	expectation of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, i.e.,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2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a value of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at which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takes its maximal value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  <a:blipFill>
                <a:blip r:embed="rId3"/>
                <a:stretch>
                  <a:fillRect b="-9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dirty="0"/>
                  <a:t>MDP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	states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	an action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 	a reward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1200" dirty="0"/>
                  <a:t> 	set of all (nonterminal) states,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dirty="0"/>
                  <a:t> are all states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set of all actions available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200" dirty="0"/>
                  <a:t> 	discount-rate parameter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/>
                  <a:t> 	discrete time step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/>
                  <a:t> 	final time step of an episode (a.k.a. horizon)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action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	random variable for the state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reward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and receiving reward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, </a:t>
                </a:r>
                <a:br>
                  <a:rPr lang="en-US" sz="1200" dirty="0"/>
                </a:br>
                <a:r>
                  <a:rPr lang="en-US" sz="1200" dirty="0"/>
                  <a:t>	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fom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after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b="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200" dirty="0"/>
                  <a:t> with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stochastic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action taken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deterministic policy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  <a:blipFill>
                <a:blip r:embed="rId4"/>
                <a:stretch>
                  <a:fillRect t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36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A635E-AD98-14E6-86B7-6D189198F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819E1014-11F3-5C77-4D51-18EDE91CBD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-Return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819E1014-11F3-5C77-4D51-18EDE91CB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478" b="-1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0DEA1-85A2-8128-AB1F-6A511F14B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Performing updates with compound return targets</a:t>
            </a:r>
          </a:p>
        </p:txBody>
      </p:sp>
    </p:spTree>
    <p:extLst>
      <p:ext uri="{BB962C8B-B14F-4D97-AF65-F5344CB8AC3E}">
        <p14:creationId xmlns:p14="http://schemas.microsoft.com/office/powerpoint/2010/main" val="245903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481D1FB-CB76-10B4-AAF2-565B474050E1}"/>
              </a:ext>
            </a:extLst>
          </p:cNvPr>
          <p:cNvGrpSpPr/>
          <p:nvPr/>
        </p:nvGrpSpPr>
        <p:grpSpPr>
          <a:xfrm>
            <a:off x="3318150" y="1038934"/>
            <a:ext cx="5200795" cy="4414234"/>
            <a:chOff x="3318150" y="1038934"/>
            <a:chExt cx="5200795" cy="441423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C05D1A-35B9-726A-B9FB-4539015C1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8150" y="1038934"/>
              <a:ext cx="5200795" cy="44142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25A7302-8A22-B180-53C3-BC6CC6CD4173}"/>
                    </a:ext>
                  </a:extLst>
                </p:cNvPr>
                <p:cNvSpPr txBox="1"/>
                <p:nvPr/>
              </p:nvSpPr>
              <p:spPr>
                <a:xfrm>
                  <a:off x="3702638" y="1750393"/>
                  <a:ext cx="56668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25A7302-8A22-B180-53C3-BC6CC6CD41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638" y="1750393"/>
                  <a:ext cx="566687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23ACA19-7483-1ABC-2CD2-F35C437F894F}"/>
                    </a:ext>
                  </a:extLst>
                </p:cNvPr>
                <p:cNvSpPr txBox="1"/>
                <p:nvPr/>
              </p:nvSpPr>
              <p:spPr>
                <a:xfrm>
                  <a:off x="3813207" y="2286791"/>
                  <a:ext cx="56668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23ACA19-7483-1ABC-2CD2-F35C437F8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3207" y="2286791"/>
                  <a:ext cx="566687" cy="276999"/>
                </a:xfrm>
                <a:prstGeom prst="rect">
                  <a:avLst/>
                </a:prstGeom>
                <a:blipFill>
                  <a:blip r:embed="rId4"/>
                  <a:stretch>
                    <a:fillRect r="-1956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9A7E01B-3795-04F8-3F68-4BF896CF1A1B}"/>
                    </a:ext>
                  </a:extLst>
                </p:cNvPr>
                <p:cNvSpPr txBox="1"/>
                <p:nvPr/>
              </p:nvSpPr>
              <p:spPr>
                <a:xfrm>
                  <a:off x="3825437" y="1566995"/>
                  <a:ext cx="56668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9A7E01B-3795-04F8-3F68-4BF896CF1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5437" y="1566995"/>
                  <a:ext cx="566687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3C032F-6175-705F-FE89-1EF9E650E7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Remember Chapter 7: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TD Prediction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3C032F-6175-705F-FE89-1EF9E650E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2377" t="-20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E5A035D4-82B1-F750-0FDC-9E3D1661FF92}"/>
                  </a:ext>
                </a:extLst>
              </p:cNvPr>
              <p:cNvSpPr/>
              <p:nvPr/>
            </p:nvSpPr>
            <p:spPr>
              <a:xfrm>
                <a:off x="754287" y="1755096"/>
                <a:ext cx="2157589" cy="1130593"/>
              </a:xfrm>
              <a:prstGeom prst="wedgeRoundRectCallout">
                <a:avLst>
                  <a:gd name="adj1" fmla="val 84571"/>
                  <a:gd name="adj2" fmla="val -22481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Update with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400" dirty="0"/>
                  <a:t> + bootstrap the remaining return by the value of the next state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E5A035D4-82B1-F750-0FDC-9E3D1661F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87" y="1755096"/>
                <a:ext cx="2157589" cy="1130593"/>
              </a:xfrm>
              <a:prstGeom prst="wedgeRoundRectCallout">
                <a:avLst>
                  <a:gd name="adj1" fmla="val 84571"/>
                  <a:gd name="adj2" fmla="val -22481"/>
                  <a:gd name="adj3" fmla="val 16667"/>
                </a:avLst>
              </a:prstGeom>
              <a:blipFill>
                <a:blip r:embed="rId7"/>
                <a:stretch>
                  <a:fillRect t="-1596"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28550480-EEED-F900-3E4A-FF07C3F8AB94}"/>
                  </a:ext>
                </a:extLst>
              </p:cNvPr>
              <p:cNvSpPr/>
              <p:nvPr/>
            </p:nvSpPr>
            <p:spPr>
              <a:xfrm>
                <a:off x="8721949" y="2299895"/>
                <a:ext cx="2536077" cy="894587"/>
              </a:xfrm>
              <a:prstGeom prst="wedgeRoundRectCallout">
                <a:avLst>
                  <a:gd name="adj1" fmla="val -68504"/>
                  <a:gd name="adj2" fmla="val 79718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Update with the whole sequence of observed rewards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dirty="0"/>
                  <a:t> no bootstrapping.</a:t>
                </a:r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28550480-EEED-F900-3E4A-FF07C3F8A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949" y="2299895"/>
                <a:ext cx="2536077" cy="894587"/>
              </a:xfrm>
              <a:prstGeom prst="wedgeRoundRectCallout">
                <a:avLst>
                  <a:gd name="adj1" fmla="val -68504"/>
                  <a:gd name="adj2" fmla="val 7971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E3545678-D718-8AC1-2DDE-65A2B43393C2}"/>
              </a:ext>
            </a:extLst>
          </p:cNvPr>
          <p:cNvSpPr/>
          <p:nvPr/>
        </p:nvSpPr>
        <p:spPr>
          <a:xfrm>
            <a:off x="7967513" y="1750393"/>
            <a:ext cx="199063" cy="346007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0DE811-595E-8CBB-4AEB-304DB735AFA9}"/>
                  </a:ext>
                </a:extLst>
              </p:cNvPr>
              <p:cNvSpPr txBox="1"/>
              <p:nvPr/>
            </p:nvSpPr>
            <p:spPr>
              <a:xfrm>
                <a:off x="637041" y="3868550"/>
                <a:ext cx="637679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Return</a:t>
                </a:r>
              </a:p>
              <a:p>
                <a:r>
                  <a:rPr lang="en-US" sz="1600" b="0" dirty="0"/>
                  <a:t>1-step TD: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2-step TD: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-step TD: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…+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/>
              </a:p>
              <a:p>
                <a:r>
                  <a:rPr lang="en-US" sz="1600" dirty="0"/>
                  <a:t>MC: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b="1" dirty="0"/>
                  <a:t>Update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0DE811-595E-8CBB-4AEB-304DB735A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41" y="3868550"/>
                <a:ext cx="6376791" cy="2062103"/>
              </a:xfrm>
              <a:prstGeom prst="rect">
                <a:avLst/>
              </a:prstGeom>
              <a:blipFill>
                <a:blip r:embed="rId9"/>
                <a:stretch>
                  <a:fillRect l="-574" t="-888"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04826F-9AE8-BB0B-FA2E-3E36076ACC01}"/>
                  </a:ext>
                </a:extLst>
              </p:cNvPr>
              <p:cNvSpPr txBox="1"/>
              <p:nvPr/>
            </p:nvSpPr>
            <p:spPr>
              <a:xfrm>
                <a:off x="9192610" y="4517965"/>
                <a:ext cx="2362349" cy="13849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Notation</a:t>
                </a:r>
                <a:endParaRPr lang="en-US" sz="1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  … the return is calculated from the rewards up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/>
                  <a:t> and the rest is bootstrapped using the value function estimate.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04826F-9AE8-BB0B-FA2E-3E36076AC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610" y="4517965"/>
                <a:ext cx="2362349" cy="1384995"/>
              </a:xfrm>
              <a:prstGeom prst="rect">
                <a:avLst/>
              </a:prstGeom>
              <a:blipFill>
                <a:blip r:embed="rId10"/>
                <a:stretch>
                  <a:fillRect l="-513" t="-435" r="-769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id="{3E3ADA8B-8A4F-3382-9E61-2CE86283C2FB}"/>
                  </a:ext>
                </a:extLst>
              </p:cNvPr>
              <p:cNvSpPr/>
              <p:nvPr/>
            </p:nvSpPr>
            <p:spPr>
              <a:xfrm>
                <a:off x="2680283" y="6126976"/>
                <a:ext cx="4009937" cy="319673"/>
              </a:xfrm>
              <a:prstGeom prst="wedgeRoundRectCallout">
                <a:avLst>
                  <a:gd name="adj1" fmla="val -31269"/>
                  <a:gd name="adj2" fmla="val -115663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The update needs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 and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/>
                  <a:t> steps delayed!</a:t>
                </a: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id="{3E3ADA8B-8A4F-3382-9E61-2CE86283C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83" y="6126976"/>
                <a:ext cx="4009937" cy="319673"/>
              </a:xfrm>
              <a:prstGeom prst="wedgeRoundRectCallout">
                <a:avLst>
                  <a:gd name="adj1" fmla="val -31269"/>
                  <a:gd name="adj2" fmla="val -115663"/>
                  <a:gd name="adj3" fmla="val 16667"/>
                </a:avLst>
              </a:prstGeom>
              <a:blipFill>
                <a:blip r:embed="rId11"/>
                <a:stretch>
                  <a:fillRect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30B7AFA-5070-0761-161B-A2191BB26B52}"/>
              </a:ext>
            </a:extLst>
          </p:cNvPr>
          <p:cNvSpPr txBox="1"/>
          <p:nvPr/>
        </p:nvSpPr>
        <p:spPr>
          <a:xfrm>
            <a:off x="6772386" y="5462862"/>
            <a:ext cx="218533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Question: The implementation drops the subscript for V!</a:t>
            </a:r>
          </a:p>
        </p:txBody>
      </p:sp>
    </p:spTree>
    <p:extLst>
      <p:ext uri="{BB962C8B-B14F-4D97-AF65-F5344CB8AC3E}">
        <p14:creationId xmlns:p14="http://schemas.microsoft.com/office/powerpoint/2010/main" val="124168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9B2958-7AFF-5E40-85A0-3BB1EB5E59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Valid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Update Targets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9B2958-7AFF-5E40-85A0-3BB1EB5E59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0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0FC49-244D-8E90-3182-5F8109FFE2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return from Chapter 7 with approximation: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 0≤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a valid update target for tabular learning and approx. SGD since it has the error reduction property.</a:t>
                </a:r>
              </a:p>
              <a:p>
                <a:endParaRPr lang="en-US" b="1" dirty="0"/>
              </a:p>
              <a:p>
                <a:r>
                  <a:rPr lang="en-US" b="1" dirty="0"/>
                  <a:t>Observation: </a:t>
                </a:r>
                <a:r>
                  <a:rPr lang="en-US" dirty="0"/>
                  <a:t>any average of different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return is also valid. </a:t>
                </a:r>
                <a:br>
                  <a:rPr lang="en-US" dirty="0"/>
                </a:br>
                <a:r>
                  <a:rPr lang="en-US" dirty="0"/>
                  <a:t>E.g., average 2-step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-step returns: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Updating with an average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-step returns is called a compound update.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0FC49-244D-8E90-3182-5F8109FFE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55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2280A73-E815-5EC4-E332-85E7CB4B0E14}"/>
              </a:ext>
            </a:extLst>
          </p:cNvPr>
          <p:cNvGrpSpPr/>
          <p:nvPr/>
        </p:nvGrpSpPr>
        <p:grpSpPr>
          <a:xfrm>
            <a:off x="2607084" y="2561716"/>
            <a:ext cx="5600745" cy="578738"/>
            <a:chOff x="2607084" y="2561716"/>
            <a:chExt cx="5600745" cy="578738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0838CA07-8D9C-E50E-6F8F-7B0B2A21F028}"/>
                </a:ext>
              </a:extLst>
            </p:cNvPr>
            <p:cNvSpPr/>
            <p:nvPr/>
          </p:nvSpPr>
          <p:spPr>
            <a:xfrm rot="5400000">
              <a:off x="4158423" y="1010377"/>
              <a:ext cx="209405" cy="331208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EA991AC5-8DC3-21D6-372F-530168B34C9C}"/>
                </a:ext>
              </a:extLst>
            </p:cNvPr>
            <p:cNvSpPr/>
            <p:nvPr/>
          </p:nvSpPr>
          <p:spPr>
            <a:xfrm rot="5400000">
              <a:off x="7047213" y="1610507"/>
              <a:ext cx="209405" cy="211182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206752-6D3F-BA03-3608-0B3B18B353C8}"/>
                    </a:ext>
                  </a:extLst>
                </p:cNvPr>
                <p:cNvSpPr txBox="1"/>
                <p:nvPr/>
              </p:nvSpPr>
              <p:spPr>
                <a:xfrm>
                  <a:off x="3420236" y="2748244"/>
                  <a:ext cx="18119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 next rewards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206752-6D3F-BA03-3608-0B3B18B353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0236" y="2748244"/>
                  <a:ext cx="1811985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33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7C27E4-3F83-062A-3A1B-1C45AE75D4C7}"/>
                </a:ext>
              </a:extLst>
            </p:cNvPr>
            <p:cNvSpPr txBox="1"/>
            <p:nvPr/>
          </p:nvSpPr>
          <p:spPr>
            <a:xfrm>
              <a:off x="6357258" y="2771122"/>
              <a:ext cx="1589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approx. value</a:t>
              </a:r>
            </a:p>
          </p:txBody>
        </p:sp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8340783-1B5F-1A3D-DAB9-CD0A6FA964A0}"/>
              </a:ext>
            </a:extLst>
          </p:cNvPr>
          <p:cNvSpPr/>
          <p:nvPr/>
        </p:nvSpPr>
        <p:spPr>
          <a:xfrm>
            <a:off x="9608576" y="1205016"/>
            <a:ext cx="1103086" cy="384628"/>
          </a:xfrm>
          <a:prstGeom prst="wedgeRoundRectCallout">
            <a:avLst>
              <a:gd name="adj1" fmla="val -50438"/>
              <a:gd name="adj2" fmla="val 15495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Episode termination</a:t>
            </a:r>
          </a:p>
        </p:txBody>
      </p:sp>
    </p:spTree>
    <p:extLst>
      <p:ext uri="{BB962C8B-B14F-4D97-AF65-F5344CB8AC3E}">
        <p14:creationId xmlns:p14="http://schemas.microsoft.com/office/powerpoint/2010/main" val="135570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FA916-1D32-343A-582D-ECAC6FEC9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4C0661-25D7-529D-34D2-975FBEC173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-Return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4C0661-25D7-529D-34D2-975FBEC173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0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28D6DE-1398-3B3A-B0C9-B83074E88D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8491"/>
                <a:ext cx="6176853" cy="4779633"/>
              </a:xfrm>
            </p:spPr>
            <p:txBody>
              <a:bodyPr/>
              <a:lstStyle/>
              <a:p>
                <a:r>
                  <a:rPr lang="en-US" dirty="0"/>
                  <a:t>TD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uses a compound return called the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/>
                  <a:t>-return </a:t>
                </a:r>
                <a:r>
                  <a:rPr lang="en-US" dirty="0"/>
                  <a:t>as the update target: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Special cases:</a:t>
                </a:r>
              </a:p>
              <a:p>
                <a:pPr lvl="1"/>
                <a:r>
                  <a:rPr lang="en-US" b="1" dirty="0"/>
                  <a:t>TD(0)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uses only first component and is a one-step TD update.</a:t>
                </a:r>
              </a:p>
              <a:p>
                <a:pPr lvl="1"/>
                <a:r>
                  <a:rPr lang="en-US" b="1" dirty="0"/>
                  <a:t>TD(1)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uses only the last component and is a MC update.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28D6DE-1398-3B3A-B0C9-B83074E88D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8491"/>
                <a:ext cx="6176853" cy="4779633"/>
              </a:xfrm>
              <a:blipFill>
                <a:blip r:embed="rId3"/>
                <a:stretch>
                  <a:fillRect l="-1777" t="-2168" r="-2863" b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BAD5742-C377-3B82-A3AC-29EC678FF371}"/>
              </a:ext>
            </a:extLst>
          </p:cNvPr>
          <p:cNvGrpSpPr/>
          <p:nvPr/>
        </p:nvGrpSpPr>
        <p:grpSpPr>
          <a:xfrm>
            <a:off x="7245518" y="732971"/>
            <a:ext cx="4870635" cy="5834743"/>
            <a:chOff x="7245518" y="732971"/>
            <a:chExt cx="4870635" cy="583474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BA8CB2-8F90-3E45-6200-8B998E60A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5518" y="1661230"/>
              <a:ext cx="4870635" cy="405444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36D5C95-CDA2-3FED-304E-0891AAB3D20A}"/>
                    </a:ext>
                  </a:extLst>
                </p:cNvPr>
                <p:cNvSpPr txBox="1"/>
                <p:nvPr/>
              </p:nvSpPr>
              <p:spPr>
                <a:xfrm>
                  <a:off x="7721599" y="732971"/>
                  <a:ext cx="420914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Backup diagram </a:t>
                  </a:r>
                  <a:br>
                    <a:rPr lang="en-US" b="1" dirty="0"/>
                  </a:br>
                  <a:r>
                    <a:rPr lang="en-US" dirty="0"/>
                    <a:t>Weighting of the components </a:t>
                  </a:r>
                  <a:br>
                    <a:rPr lang="en-US" dirty="0"/>
                  </a:br>
                  <a:r>
                    <a:rPr lang="en-US" dirty="0"/>
                    <a:t>of the </a:t>
                  </a:r>
                  <a14:m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/>
                    <a:t>-return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36D5C95-CDA2-3FED-304E-0891AAB3D2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1599" y="732971"/>
                  <a:ext cx="4209143" cy="923330"/>
                </a:xfrm>
                <a:prstGeom prst="rect">
                  <a:avLst/>
                </a:prstGeom>
                <a:blipFill>
                  <a:blip r:embed="rId5"/>
                  <a:stretch>
                    <a:fillRect t="-2632" b="-9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Arrow: Right 12">
                  <a:extLst>
                    <a:ext uri="{FF2B5EF4-FFF2-40B4-BE49-F238E27FC236}">
                      <a16:creationId xmlns:a16="http://schemas.microsoft.com/office/drawing/2014/main" id="{605B1D84-449D-CDE7-389B-CE7D4BCCFA75}"/>
                    </a:ext>
                  </a:extLst>
                </p:cNvPr>
                <p:cNvSpPr/>
                <p:nvPr/>
              </p:nvSpPr>
              <p:spPr>
                <a:xfrm>
                  <a:off x="7721599" y="5762171"/>
                  <a:ext cx="3468915" cy="595085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Weight fades with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1600" dirty="0"/>
                    <a:t> with each step</a:t>
                  </a:r>
                </a:p>
              </p:txBody>
            </p:sp>
          </mc:Choice>
          <mc:Fallback xmlns="">
            <p:sp>
              <p:nvSpPr>
                <p:cNvPr id="13" name="Arrow: Right 12">
                  <a:extLst>
                    <a:ext uri="{FF2B5EF4-FFF2-40B4-BE49-F238E27FC236}">
                      <a16:creationId xmlns:a16="http://schemas.microsoft.com/office/drawing/2014/main" id="{605B1D84-449D-CDE7-389B-CE7D4BCCFA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1599" y="5762171"/>
                  <a:ext cx="3468915" cy="595085"/>
                </a:xfrm>
                <a:prstGeom prst="rightArrow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D9B5C7-FCFF-D5C7-EA13-2E6FEC687214}"/>
                </a:ext>
              </a:extLst>
            </p:cNvPr>
            <p:cNvSpPr/>
            <p:nvPr/>
          </p:nvSpPr>
          <p:spPr>
            <a:xfrm>
              <a:off x="7467600" y="732971"/>
              <a:ext cx="4572000" cy="5834743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4C434FD8-8A11-6911-301B-29866AEE6CE0}"/>
              </a:ext>
            </a:extLst>
          </p:cNvPr>
          <p:cNvSpPr/>
          <p:nvPr/>
        </p:nvSpPr>
        <p:spPr>
          <a:xfrm>
            <a:off x="7535959" y="1458491"/>
            <a:ext cx="1369771" cy="488611"/>
          </a:xfrm>
          <a:prstGeom prst="wedgeRoundRectCallout">
            <a:avLst>
              <a:gd name="adj1" fmla="val -28539"/>
              <a:gd name="adj2" fmla="val 82500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One-step TD update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F87CCE9-8FC0-3D6F-A5B8-9DC3C4AB13A2}"/>
              </a:ext>
            </a:extLst>
          </p:cNvPr>
          <p:cNvSpPr/>
          <p:nvPr/>
        </p:nvSpPr>
        <p:spPr>
          <a:xfrm>
            <a:off x="10714534" y="1656301"/>
            <a:ext cx="1216208" cy="267554"/>
          </a:xfrm>
          <a:prstGeom prst="wedgeRoundRectCallout">
            <a:avLst>
              <a:gd name="adj1" fmla="val -25937"/>
              <a:gd name="adj2" fmla="val 119520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MC update</a:t>
            </a:r>
          </a:p>
        </p:txBody>
      </p:sp>
    </p:spTree>
    <p:extLst>
      <p:ext uri="{BB962C8B-B14F-4D97-AF65-F5344CB8AC3E}">
        <p14:creationId xmlns:p14="http://schemas.microsoft.com/office/powerpoint/2010/main" val="15843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7493F-084F-943F-45CA-5A04C19F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056977" cy="759072"/>
          </a:xfrm>
        </p:spPr>
        <p:txBody>
          <a:bodyPr>
            <a:normAutofit fontScale="90000"/>
          </a:bodyPr>
          <a:lstStyle/>
          <a:p>
            <a:r>
              <a:rPr lang="en-US" dirty="0"/>
              <a:t>Exponential Weighting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AAA2C3-60F6-CDD1-D386-D7D3B48F8E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4484" y="1283363"/>
                <a:ext cx="6566941" cy="110602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AAA2C3-60F6-CDD1-D386-D7D3B48F8E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4484" y="1283363"/>
                <a:ext cx="6566941" cy="110602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1A5070E-8687-C3E9-A4FA-E23EB5408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0942"/>
            <a:ext cx="8910169" cy="338217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504A251-7A4B-B5D1-0D08-FD48C5DDB09E}"/>
              </a:ext>
            </a:extLst>
          </p:cNvPr>
          <p:cNvGrpSpPr/>
          <p:nvPr/>
        </p:nvGrpSpPr>
        <p:grpSpPr>
          <a:xfrm>
            <a:off x="7717709" y="350727"/>
            <a:ext cx="3892174" cy="4077325"/>
            <a:chOff x="7245518" y="732971"/>
            <a:chExt cx="4870635" cy="51444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174B41-EE6C-E138-A680-C04898DE2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5518" y="1661230"/>
              <a:ext cx="4870635" cy="405444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D4BDE7A-2510-E893-AFB7-8D27DACA9354}"/>
                    </a:ext>
                  </a:extLst>
                </p:cNvPr>
                <p:cNvSpPr txBox="1"/>
                <p:nvPr/>
              </p:nvSpPr>
              <p:spPr>
                <a:xfrm>
                  <a:off x="7721599" y="732971"/>
                  <a:ext cx="420914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Backup diagram </a:t>
                  </a:r>
                  <a:br>
                    <a:rPr lang="en-US" b="1" dirty="0"/>
                  </a:br>
                  <a:r>
                    <a:rPr lang="en-US" dirty="0"/>
                    <a:t>Weighting of the components </a:t>
                  </a:r>
                  <a:br>
                    <a:rPr lang="en-US" dirty="0"/>
                  </a:br>
                  <a:r>
                    <a:rPr lang="en-US" dirty="0"/>
                    <a:t>of the </a:t>
                  </a:r>
                  <a14:m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/>
                    <a:t>-return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D4BDE7A-2510-E893-AFB7-8D27DACA93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1599" y="732971"/>
                  <a:ext cx="4209143" cy="923330"/>
                </a:xfrm>
                <a:prstGeom prst="rect">
                  <a:avLst/>
                </a:prstGeom>
                <a:blipFill>
                  <a:blip r:embed="rId5"/>
                  <a:stretch>
                    <a:fillRect t="-4167" b="-39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9A43E5-8E1D-3156-AA65-CF4343161354}"/>
                </a:ext>
              </a:extLst>
            </p:cNvPr>
            <p:cNvSpPr/>
            <p:nvPr/>
          </p:nvSpPr>
          <p:spPr>
            <a:xfrm>
              <a:off x="7467600" y="732971"/>
              <a:ext cx="4572000" cy="5144409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6ACD39-94C7-E93B-CFA7-78B554F7210E}"/>
              </a:ext>
            </a:extLst>
          </p:cNvPr>
          <p:cNvGrpSpPr/>
          <p:nvPr/>
        </p:nvGrpSpPr>
        <p:grpSpPr>
          <a:xfrm>
            <a:off x="3295627" y="2195680"/>
            <a:ext cx="4521408" cy="769809"/>
            <a:chOff x="2607084" y="2310989"/>
            <a:chExt cx="4521408" cy="769809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9BF4B60D-FCB5-2B25-ED94-390F8DFFBC66}"/>
                </a:ext>
              </a:extLst>
            </p:cNvPr>
            <p:cNvSpPr/>
            <p:nvPr/>
          </p:nvSpPr>
          <p:spPr>
            <a:xfrm rot="5400000">
              <a:off x="3627441" y="1541360"/>
              <a:ext cx="186529" cy="222724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7BF2A84D-DF47-76B2-0747-3E42761FF1AF}"/>
                </a:ext>
              </a:extLst>
            </p:cNvPr>
            <p:cNvSpPr/>
            <p:nvPr/>
          </p:nvSpPr>
          <p:spPr>
            <a:xfrm rot="5400000">
              <a:off x="6205043" y="2098366"/>
              <a:ext cx="206761" cy="63200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53037F1-6566-4F45-221C-AA040D294CB4}"/>
                    </a:ext>
                  </a:extLst>
                </p:cNvPr>
                <p:cNvSpPr txBox="1"/>
                <p:nvPr/>
              </p:nvSpPr>
              <p:spPr>
                <a:xfrm>
                  <a:off x="2864128" y="2711466"/>
                  <a:ext cx="1811985" cy="369332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-step return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53037F1-6566-4F45-221C-AA040D294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4128" y="2711466"/>
                  <a:ext cx="1811985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349" b="-23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8F60A7-9A6C-71A9-7242-F0B87582D6E7}"/>
                </a:ext>
              </a:extLst>
            </p:cNvPr>
            <p:cNvSpPr txBox="1"/>
            <p:nvPr/>
          </p:nvSpPr>
          <p:spPr>
            <a:xfrm>
              <a:off x="5539178" y="2563581"/>
              <a:ext cx="1589314" cy="369332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MC return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8B37684-C8C2-C840-CC19-2BA080EE3D18}"/>
              </a:ext>
            </a:extLst>
          </p:cNvPr>
          <p:cNvSpPr/>
          <p:nvPr/>
        </p:nvSpPr>
        <p:spPr>
          <a:xfrm>
            <a:off x="8027234" y="1409075"/>
            <a:ext cx="2372924" cy="2890814"/>
          </a:xfrm>
          <a:prstGeom prst="rect">
            <a:avLst/>
          </a:prstGeom>
          <a:solidFill>
            <a:srgbClr val="196B24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504A16-EAD0-6655-A5AD-7A2BCDE89836}"/>
              </a:ext>
            </a:extLst>
          </p:cNvPr>
          <p:cNvSpPr/>
          <p:nvPr/>
        </p:nvSpPr>
        <p:spPr>
          <a:xfrm>
            <a:off x="10545580" y="1410779"/>
            <a:ext cx="916139" cy="2889110"/>
          </a:xfrm>
          <a:prstGeom prst="rect">
            <a:avLst/>
          </a:prstGeom>
          <a:solidFill>
            <a:srgbClr val="E97132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7AB2C4-AE24-FF40-E02E-F57FC7FF3A8F}"/>
              </a:ext>
            </a:extLst>
          </p:cNvPr>
          <p:cNvSpPr/>
          <p:nvPr/>
        </p:nvSpPr>
        <p:spPr>
          <a:xfrm>
            <a:off x="5769651" y="4589471"/>
            <a:ext cx="2804723" cy="1391948"/>
          </a:xfrm>
          <a:prstGeom prst="rect">
            <a:avLst/>
          </a:prstGeom>
          <a:solidFill>
            <a:srgbClr val="E97132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9B6BEA-7DC1-B2E5-B3DC-E8D31183EC84}"/>
              </a:ext>
            </a:extLst>
          </p:cNvPr>
          <p:cNvSpPr/>
          <p:nvPr/>
        </p:nvSpPr>
        <p:spPr>
          <a:xfrm>
            <a:off x="2144237" y="3325098"/>
            <a:ext cx="3625414" cy="2656321"/>
          </a:xfrm>
          <a:prstGeom prst="rect">
            <a:avLst/>
          </a:prstGeom>
          <a:solidFill>
            <a:srgbClr val="196B24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12F43B-E560-FE20-4625-A99C59D900B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Off-Line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-Return Algorithm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12F43B-E560-FE20-4625-A99C59D90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0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6E1ED-4D34-BE1E-1FD1-E2DAD55EE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1"/>
                <a:ext cx="10515600" cy="149577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 simplistic algorithm is to use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-return as the update target for SGD (semi-gradient descent) with approximation.</a:t>
                </a:r>
              </a:p>
              <a:p>
                <a:r>
                  <a:rPr lang="en-US" dirty="0"/>
                  <a:t>Update: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the target</a:t>
                </a:r>
                <a:br>
                  <a:rPr lang="en-US" dirty="0"/>
                </a:b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=0,…,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6E1ED-4D34-BE1E-1FD1-E2DAD55EE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1"/>
                <a:ext cx="10515600" cy="1495771"/>
              </a:xfrm>
              <a:blipFill>
                <a:blip r:embed="rId3"/>
                <a:stretch>
                  <a:fillRect l="-696" t="-8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6B6541E-4F61-7898-94D2-0C6B57C3A0DC}"/>
              </a:ext>
            </a:extLst>
          </p:cNvPr>
          <p:cNvGrpSpPr/>
          <p:nvPr/>
        </p:nvGrpSpPr>
        <p:grpSpPr>
          <a:xfrm>
            <a:off x="1023079" y="3080477"/>
            <a:ext cx="9876018" cy="3107124"/>
            <a:chOff x="1199214" y="3385750"/>
            <a:chExt cx="9876018" cy="31071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C18844-D839-BB6E-0FE0-040203E5B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7561" y="3385750"/>
              <a:ext cx="7357671" cy="31071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6F77465-318F-82C3-634A-02A393AFCEAC}"/>
                    </a:ext>
                  </a:extLst>
                </p:cNvPr>
                <p:cNvSpPr txBox="1"/>
                <p:nvPr/>
              </p:nvSpPr>
              <p:spPr>
                <a:xfrm>
                  <a:off x="1199214" y="3666850"/>
                  <a:ext cx="2158583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Example</a:t>
                  </a:r>
                  <a:r>
                    <a:rPr lang="en-US" dirty="0"/>
                    <a:t>: 19-state random walk value estimation task.</a:t>
                  </a:r>
                  <a:br>
                    <a:rPr lang="en-US" dirty="0"/>
                  </a:br>
                  <a:br>
                    <a:rPr lang="en-US" dirty="0"/>
                  </a:b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/>
                    <a:t>-return algorithm mimics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-step methods.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6F77465-318F-82C3-634A-02A393AFCE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9214" y="3666850"/>
                  <a:ext cx="2158583" cy="2031325"/>
                </a:xfrm>
                <a:prstGeom prst="rect">
                  <a:avLst/>
                </a:prstGeom>
                <a:blipFill>
                  <a:blip r:embed="rId5"/>
                  <a:stretch>
                    <a:fillRect l="-2542" t="-1198" b="-38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1826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11812</TotalTime>
  <Words>1675</Words>
  <Application>Microsoft Office PowerPoint</Application>
  <PresentationFormat>Widescreen</PresentationFormat>
  <Paragraphs>170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Cambria Math</vt:lpstr>
      <vt:lpstr>Office Theme</vt:lpstr>
      <vt:lpstr>Reinforcement Learning  Eligibility Traces Sutton/Barto* Chapter 12</vt:lpstr>
      <vt:lpstr>Topics of this Course</vt:lpstr>
      <vt:lpstr>Summary of Notation</vt:lpstr>
      <vt:lpstr>The λ-Return</vt:lpstr>
      <vt:lpstr>Remember Chapter 7: n-step TD Prediction</vt:lpstr>
      <vt:lpstr>Valid n-step Update Targets</vt:lpstr>
      <vt:lpstr>TD(λ) and the λ-Return</vt:lpstr>
      <vt:lpstr>Exponential Weighting Scheme</vt:lpstr>
      <vt:lpstr>The Off-Line λ-Return Algorithm</vt:lpstr>
      <vt:lpstr>The Forward View Issue with  the Off-Line λ-Return Algorithm </vt:lpstr>
      <vt:lpstr>The Backward View</vt:lpstr>
      <vt:lpstr>The Backward View</vt:lpstr>
      <vt:lpstr>Eligibility Traces</vt:lpstr>
      <vt:lpstr>Semi-gradient TD(λ) for Estimation</vt:lpstr>
      <vt:lpstr>True Online TD(λ) for Estimation</vt:lpstr>
      <vt:lpstr>Control with Eligibility Traces</vt:lpstr>
      <vt:lpstr>Sarsa(λ) Control</vt:lpstr>
      <vt:lpstr>Example: Traces in a Gridworld</vt:lpstr>
      <vt:lpstr>Implementation Issues</vt:lpstr>
      <vt:lpstr>Conclusion</vt:lpstr>
    </vt:vector>
  </TitlesOfParts>
  <Company>Southern Methodist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Hahsler, Michael</dc:creator>
  <cp:lastModifiedBy>Hahsler, Michael</cp:lastModifiedBy>
  <cp:revision>214</cp:revision>
  <dcterms:created xsi:type="dcterms:W3CDTF">2025-09-08T14:44:49Z</dcterms:created>
  <dcterms:modified xsi:type="dcterms:W3CDTF">2026-02-06T15:04:39Z</dcterms:modified>
</cp:coreProperties>
</file>