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478" r:id="rId4"/>
    <p:sldId id="393" r:id="rId5"/>
    <p:sldId id="394" r:id="rId6"/>
    <p:sldId id="395" r:id="rId7"/>
    <p:sldId id="396" r:id="rId8"/>
    <p:sldId id="397" r:id="rId9"/>
    <p:sldId id="398" r:id="rId10"/>
    <p:sldId id="405" r:id="rId11"/>
    <p:sldId id="403" r:id="rId12"/>
    <p:sldId id="404" r:id="rId13"/>
    <p:sldId id="399" r:id="rId14"/>
    <p:sldId id="400" r:id="rId15"/>
    <p:sldId id="401" r:id="rId16"/>
    <p:sldId id="4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286E67-F0F0-421C-8F74-7B93ABA17FBF}">
          <p14:sldIdLst>
            <p14:sldId id="256"/>
            <p14:sldId id="313"/>
            <p14:sldId id="478"/>
            <p14:sldId id="393"/>
            <p14:sldId id="394"/>
            <p14:sldId id="395"/>
            <p14:sldId id="396"/>
            <p14:sldId id="397"/>
            <p14:sldId id="398"/>
            <p14:sldId id="405"/>
            <p14:sldId id="403"/>
            <p14:sldId id="404"/>
            <p14:sldId id="399"/>
            <p14:sldId id="400"/>
            <p14:sldId id="401"/>
            <p14:sldId id="4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196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4660"/>
  </p:normalViewPr>
  <p:slideViewPr>
    <p:cSldViewPr snapToGrid="0">
      <p:cViewPr varScale="1">
        <p:scale>
          <a:sx n="152" d="100"/>
          <a:sy n="152" d="100"/>
        </p:scale>
        <p:origin x="144" y="10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558-2701-D852-1A01-0BF39B58D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E150F4-19D6-3927-AF4C-79938CACB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1C3DC3-6BE4-4AD5-BF83-83DBE6741D39}"/>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5" name="Footer Placeholder 4">
            <a:extLst>
              <a:ext uri="{FF2B5EF4-FFF2-40B4-BE49-F238E27FC236}">
                <a16:creationId xmlns:a16="http://schemas.microsoft.com/office/drawing/2014/main" id="{4BCD0FF9-FEE5-7DEA-F2A0-04CD3C8E9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CCB2C-BF64-0CEB-C138-EC1E0FF17963}"/>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07738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A8BF-0F66-F00E-4527-03CBDE1E6F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48F7C1-32BC-0F71-0130-0DFB9C183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9C7E0-3252-37DB-73A7-7F070748FFEC}"/>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5" name="Footer Placeholder 4">
            <a:extLst>
              <a:ext uri="{FF2B5EF4-FFF2-40B4-BE49-F238E27FC236}">
                <a16:creationId xmlns:a16="http://schemas.microsoft.com/office/drawing/2014/main" id="{A676C5EE-EAD9-8D18-3741-930600D3B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647D8-342D-AED5-3763-DD02F7C2A43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65084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D0B639-7A1F-68FA-45DD-3196E2CB57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4F1BB-B40D-E6E4-111B-122348C261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2DAFD-560D-9508-6F31-281EC974361A}"/>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5" name="Footer Placeholder 4">
            <a:extLst>
              <a:ext uri="{FF2B5EF4-FFF2-40B4-BE49-F238E27FC236}">
                <a16:creationId xmlns:a16="http://schemas.microsoft.com/office/drawing/2014/main" id="{F90C6320-E161-CE4A-CBDD-27072D2A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3E81-2AD2-5FBE-B6F5-1512F3AF971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7058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A809-C199-A2CA-4B62-C11FD83604C0}"/>
              </a:ext>
            </a:extLst>
          </p:cNvPr>
          <p:cNvSpPr>
            <a:spLocks noGrp="1"/>
          </p:cNvSpPr>
          <p:nvPr>
            <p:ph type="title"/>
          </p:nvPr>
        </p:nvSpPr>
        <p:spPr>
          <a:xfrm>
            <a:off x="838200" y="365126"/>
            <a:ext cx="10515600" cy="7590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9ABD398-BC57-413F-4426-6AE62DCF0FF4}"/>
              </a:ext>
            </a:extLst>
          </p:cNvPr>
          <p:cNvSpPr>
            <a:spLocks noGrp="1"/>
          </p:cNvSpPr>
          <p:nvPr>
            <p:ph idx="1"/>
          </p:nvPr>
        </p:nvSpPr>
        <p:spPr>
          <a:xfrm>
            <a:off x="838200" y="1397330"/>
            <a:ext cx="10515600" cy="4779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009A95-DE70-5583-0BB6-25CA049AFAD6}"/>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5" name="Footer Placeholder 4">
            <a:extLst>
              <a:ext uri="{FF2B5EF4-FFF2-40B4-BE49-F238E27FC236}">
                <a16:creationId xmlns:a16="http://schemas.microsoft.com/office/drawing/2014/main" id="{722F8C87-113F-3949-D291-E8101A072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8CBE1-6776-590E-6A36-B274F6F6168A}"/>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4271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B990-0C44-FE72-89C1-7BAFB2C892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F51AA-25F1-19ED-49F4-909710D8F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F3394-E947-7BBC-4B4E-FC222CF9E355}"/>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5" name="Footer Placeholder 4">
            <a:extLst>
              <a:ext uri="{FF2B5EF4-FFF2-40B4-BE49-F238E27FC236}">
                <a16:creationId xmlns:a16="http://schemas.microsoft.com/office/drawing/2014/main" id="{D0090F51-989A-F265-1B59-526B06EC0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6400B-F255-95CF-8BD8-3D8AE595A270}"/>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55833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C8DE-D8D3-04F9-7952-B3C9B444D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C6199-C068-6A1D-B9C6-37C04A922F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26636-1E6C-5A66-DCE9-40F0239C9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85DEA3-FC5C-77B6-8AEC-BF4A26C7605A}"/>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6" name="Footer Placeholder 5">
            <a:extLst>
              <a:ext uri="{FF2B5EF4-FFF2-40B4-BE49-F238E27FC236}">
                <a16:creationId xmlns:a16="http://schemas.microsoft.com/office/drawing/2014/main" id="{50A2BAE8-516B-EE07-0EF8-4E37D353B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D7F8D-0B8A-CA54-C5D1-DAFB9A217260}"/>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180953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762D-C67C-6FB4-D8AF-A2AEADD0B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6F3E59-5CAF-AE52-066A-662EAF232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94A81-151A-F8B5-9A7D-43577F3F69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DED1E-7743-9D82-5A8F-215AF2DB8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E3FED4-7E43-512F-BDC2-AB5A6F6A96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E71D6A-F625-133A-E751-2B967B94A668}"/>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8" name="Footer Placeholder 7">
            <a:extLst>
              <a:ext uri="{FF2B5EF4-FFF2-40B4-BE49-F238E27FC236}">
                <a16:creationId xmlns:a16="http://schemas.microsoft.com/office/drawing/2014/main" id="{33256629-E601-1BA5-526C-36960EEBE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DDDF-B6D4-29FB-6B7F-C7017B4EABAD}"/>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49571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B25A-3F20-51F4-D136-F73B17683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F8609-CAA0-6678-FCA9-C0252974D715}"/>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4" name="Footer Placeholder 3">
            <a:extLst>
              <a:ext uri="{FF2B5EF4-FFF2-40B4-BE49-F238E27FC236}">
                <a16:creationId xmlns:a16="http://schemas.microsoft.com/office/drawing/2014/main" id="{E911A081-E4EB-7E96-A0AA-2E4D49099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D0AC27-1467-337C-D636-190385E3976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95731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8C3DB-E47E-C122-D7BD-AAAC105B291A}"/>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3" name="Footer Placeholder 2">
            <a:extLst>
              <a:ext uri="{FF2B5EF4-FFF2-40B4-BE49-F238E27FC236}">
                <a16:creationId xmlns:a16="http://schemas.microsoft.com/office/drawing/2014/main" id="{12194795-A7C6-B915-9849-6DDF9E556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BBD6E5-D6AC-7828-B9FA-162561BDB702}"/>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8758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DA5E-FB2F-65E3-9AC6-77E9E333A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88CA7-EDCF-7BC9-0D50-5F550487A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96387-78E1-111C-2860-36208025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170FC-BF4D-52B4-3D96-975E35B67EE0}"/>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6" name="Footer Placeholder 5">
            <a:extLst>
              <a:ext uri="{FF2B5EF4-FFF2-40B4-BE49-F238E27FC236}">
                <a16:creationId xmlns:a16="http://schemas.microsoft.com/office/drawing/2014/main" id="{13EB24C2-CDEC-1D6D-42DB-F885EAF6C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CA044-7F46-1F0F-A966-A66706F2D13F}"/>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7431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2354-EE3F-C81F-2C98-42CA24F04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37B54A-0E38-1C0F-EA90-8D9A628CC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F9108-1890-E2BF-7EA2-A2F28DEA6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68F02-6193-91DC-69E0-6CC09A2476EE}"/>
              </a:ext>
            </a:extLst>
          </p:cNvPr>
          <p:cNvSpPr>
            <a:spLocks noGrp="1"/>
          </p:cNvSpPr>
          <p:nvPr>
            <p:ph type="dt" sz="half" idx="10"/>
          </p:nvPr>
        </p:nvSpPr>
        <p:spPr/>
        <p:txBody>
          <a:bodyPr/>
          <a:lstStyle/>
          <a:p>
            <a:fld id="{3E22BF2E-04DA-469E-97C5-BB68A0368813}" type="datetimeFigureOut">
              <a:rPr lang="en-US" smtClean="0"/>
              <a:t>2/6/2026</a:t>
            </a:fld>
            <a:endParaRPr lang="en-US"/>
          </a:p>
        </p:txBody>
      </p:sp>
      <p:sp>
        <p:nvSpPr>
          <p:cNvPr id="6" name="Footer Placeholder 5">
            <a:extLst>
              <a:ext uri="{FF2B5EF4-FFF2-40B4-BE49-F238E27FC236}">
                <a16:creationId xmlns:a16="http://schemas.microsoft.com/office/drawing/2014/main" id="{2534B642-5606-ACB8-4ADF-6DDE8BE4B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9560E-8858-1CED-6B2E-1EF0F58F2FAF}"/>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9475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46CF1-7E31-D1FD-63E0-29688510E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9997-F7F8-3FB5-F294-092654769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EC26E-B485-AE94-5C91-D0E504CEB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22BF2E-04DA-469E-97C5-BB68A0368813}" type="datetimeFigureOut">
              <a:rPr lang="en-US" smtClean="0"/>
              <a:t>2/6/2026</a:t>
            </a:fld>
            <a:endParaRPr lang="en-US"/>
          </a:p>
        </p:txBody>
      </p:sp>
      <p:sp>
        <p:nvSpPr>
          <p:cNvPr id="5" name="Footer Placeholder 4">
            <a:extLst>
              <a:ext uri="{FF2B5EF4-FFF2-40B4-BE49-F238E27FC236}">
                <a16:creationId xmlns:a16="http://schemas.microsoft.com/office/drawing/2014/main" id="{4A3ECD47-D4F5-A47B-6CA1-E8E47C1C4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C8C2B9-7B85-792D-492E-EE9D50875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362146-1680-4254-AA84-26EEDD41027B}" type="slidenum">
              <a:rPr lang="en-US" smtClean="0"/>
              <a:t>‹#›</a:t>
            </a:fld>
            <a:endParaRPr lang="en-US"/>
          </a:p>
        </p:txBody>
      </p:sp>
    </p:spTree>
    <p:extLst>
      <p:ext uri="{BB962C8B-B14F-4D97-AF65-F5344CB8AC3E}">
        <p14:creationId xmlns:p14="http://schemas.microsoft.com/office/powerpoint/2010/main" val="9587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B02EEF-8413-288E-566D-063A066A6CB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77" r="23298" b="3714"/>
          <a:stretch>
            <a:fillRect/>
          </a:stretch>
        </p:blipFill>
        <p:spPr bwMode="auto">
          <a:xfrm>
            <a:off x="3523485"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1EE42B-57B4-EB74-A37C-6675858E7D29}"/>
              </a:ext>
            </a:extLst>
          </p:cNvPr>
          <p:cNvSpPr>
            <a:spLocks noGrp="1"/>
          </p:cNvSpPr>
          <p:nvPr>
            <p:ph type="ctrTitle"/>
          </p:nvPr>
        </p:nvSpPr>
        <p:spPr>
          <a:xfrm>
            <a:off x="477981" y="1122363"/>
            <a:ext cx="4348852" cy="3204134"/>
          </a:xfrm>
        </p:spPr>
        <p:txBody>
          <a:bodyPr anchor="b">
            <a:noAutofit/>
          </a:bodyPr>
          <a:lstStyle/>
          <a:p>
            <a:pPr algn="l"/>
            <a:r>
              <a:rPr lang="en-US" sz="3600" dirty="0">
                <a:solidFill>
                  <a:schemeClr val="bg1"/>
                </a:solidFill>
              </a:rPr>
              <a:t>Reinforcement Learning</a:t>
            </a:r>
            <a:br>
              <a:rPr lang="en-US" sz="3600" dirty="0">
                <a:solidFill>
                  <a:schemeClr val="bg1"/>
                </a:solidFill>
              </a:rPr>
            </a:br>
            <a:br>
              <a:rPr lang="en-US" sz="3600" dirty="0">
                <a:solidFill>
                  <a:schemeClr val="bg1"/>
                </a:solidFill>
              </a:rPr>
            </a:br>
            <a:r>
              <a:rPr lang="en-US" sz="3600" dirty="0">
                <a:solidFill>
                  <a:schemeClr val="bg1"/>
                </a:solidFill>
              </a:rPr>
              <a:t>Policy Gradient Methods</a:t>
            </a:r>
            <a:br>
              <a:rPr lang="en-US" sz="2800" dirty="0">
                <a:solidFill>
                  <a:schemeClr val="bg1"/>
                </a:solidFill>
              </a:rPr>
            </a:br>
            <a:r>
              <a:rPr lang="en-US" sz="2000" dirty="0">
                <a:solidFill>
                  <a:schemeClr val="bg1"/>
                </a:solidFill>
              </a:rPr>
              <a:t>Sutton/Barto*</a:t>
            </a:r>
            <a:r>
              <a:rPr lang="en-US" sz="1800" dirty="0">
                <a:solidFill>
                  <a:schemeClr val="bg1"/>
                </a:solidFill>
              </a:rPr>
              <a:t> Chapter 13</a:t>
            </a:r>
          </a:p>
        </p:txBody>
      </p:sp>
      <p:sp>
        <p:nvSpPr>
          <p:cNvPr id="3" name="Subtitle 2">
            <a:extLst>
              <a:ext uri="{FF2B5EF4-FFF2-40B4-BE49-F238E27FC236}">
                <a16:creationId xmlns:a16="http://schemas.microsoft.com/office/drawing/2014/main" id="{7FFF10C2-8C10-0E89-D285-D614C36EEE69}"/>
              </a:ext>
            </a:extLst>
          </p:cNvPr>
          <p:cNvSpPr>
            <a:spLocks noGrp="1"/>
          </p:cNvSpPr>
          <p:nvPr>
            <p:ph type="subTitle" idx="1"/>
          </p:nvPr>
        </p:nvSpPr>
        <p:spPr>
          <a:xfrm>
            <a:off x="477982" y="4868822"/>
            <a:ext cx="4169519" cy="1443894"/>
          </a:xfrm>
        </p:spPr>
        <p:txBody>
          <a:bodyPr>
            <a:normAutofit fontScale="92500"/>
          </a:bodyPr>
          <a:lstStyle/>
          <a:p>
            <a:pPr algn="l"/>
            <a:r>
              <a:rPr lang="en-US" sz="1700" dirty="0">
                <a:solidFill>
                  <a:schemeClr val="bg1"/>
                </a:solidFill>
              </a:rPr>
              <a:t>Michael Hahsler, SMU</a:t>
            </a:r>
          </a:p>
          <a:p>
            <a:pPr algn="l"/>
            <a:r>
              <a:rPr lang="en-US" sz="1300" dirty="0">
                <a:solidFill>
                  <a:schemeClr val="bg1"/>
                </a:solidFill>
              </a:rPr>
              <a:t>With figures from Sutton/Barto*</a:t>
            </a:r>
          </a:p>
          <a:p>
            <a:pPr algn="l"/>
            <a:endParaRPr lang="en-US" sz="1300" dirty="0">
              <a:solidFill>
                <a:schemeClr val="bg1"/>
              </a:solidFill>
            </a:endParaRPr>
          </a:p>
          <a:p>
            <a:pPr algn="l"/>
            <a:r>
              <a:rPr lang="en-US" sz="1300" dirty="0">
                <a:solidFill>
                  <a:schemeClr val="bg1"/>
                </a:solidFill>
              </a:rPr>
              <a:t>*Sutton and Barto, Reinforcement Learning: An Introduction, 2</a:t>
            </a:r>
            <a:r>
              <a:rPr lang="en-US" sz="1300" baseline="30000" dirty="0">
                <a:solidFill>
                  <a:schemeClr val="bg1"/>
                </a:solidFill>
              </a:rPr>
              <a:t>nd</a:t>
            </a:r>
            <a:r>
              <a:rPr lang="en-US" sz="1300" dirty="0">
                <a:solidFill>
                  <a:schemeClr val="bg1"/>
                </a:solidFill>
              </a:rPr>
              <a:t> edition, MIT Press, Cambridge, MA, 2018</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ject 23">
            <a:hlinkClick r:id="rId3"/>
            <a:extLst>
              <a:ext uri="{FF2B5EF4-FFF2-40B4-BE49-F238E27FC236}">
                <a16:creationId xmlns:a16="http://schemas.microsoft.com/office/drawing/2014/main" id="{3CBD6548-3D4E-9A40-CA35-355261D4E92C}"/>
              </a:ext>
            </a:extLst>
          </p:cNvPr>
          <p:cNvPicPr/>
          <p:nvPr/>
        </p:nvPicPr>
        <p:blipFill>
          <a:blip r:embed="rId4" cstate="print"/>
          <a:stretch>
            <a:fillRect/>
          </a:stretch>
        </p:blipFill>
        <p:spPr>
          <a:xfrm>
            <a:off x="10961016" y="6265038"/>
            <a:ext cx="1037459" cy="383579"/>
          </a:xfrm>
          <a:prstGeom prst="rect">
            <a:avLst/>
          </a:prstGeom>
        </p:spPr>
      </p:pic>
      <p:pic>
        <p:nvPicPr>
          <p:cNvPr id="6" name="Picture 5">
            <a:extLst>
              <a:ext uri="{FF2B5EF4-FFF2-40B4-BE49-F238E27FC236}">
                <a16:creationId xmlns:a16="http://schemas.microsoft.com/office/drawing/2014/main" id="{8AD28C7D-14A3-CFEB-3DEC-2E01272844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89" y="209383"/>
            <a:ext cx="4182403" cy="100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5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846B-68DA-9665-F3C8-EFD6C97E6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2F899-1499-8E06-0445-BD2138EDB85A}"/>
              </a:ext>
            </a:extLst>
          </p:cNvPr>
          <p:cNvSpPr>
            <a:spLocks noGrp="1"/>
          </p:cNvSpPr>
          <p:nvPr>
            <p:ph type="title"/>
          </p:nvPr>
        </p:nvSpPr>
        <p:spPr/>
        <p:txBody>
          <a:bodyPr/>
          <a:lstStyle/>
          <a:p>
            <a:r>
              <a:rPr lang="en-US" dirty="0"/>
              <a:t>MC Policy Gradient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38C852-25DD-4671-ED13-10B8DE619084}"/>
                  </a:ext>
                </a:extLst>
              </p:cNvPr>
              <p:cNvSpPr>
                <a:spLocks noGrp="1"/>
              </p:cNvSpPr>
              <p:nvPr>
                <p:ph idx="1"/>
              </p:nvPr>
            </p:nvSpPr>
            <p:spPr>
              <a:xfrm>
                <a:off x="838200" y="1124198"/>
                <a:ext cx="9967076" cy="2527762"/>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𝑡</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𝜽</m:t>
                              </m:r>
                              <m:r>
                                <a:rPr lang="en-US" b="1" i="1">
                                  <a:latin typeface="Cambria Math" panose="02040503050406030204" pitchFamily="18" charset="0"/>
                                  <a:ea typeface="Cambria Math" panose="02040503050406030204" pitchFamily="18" charset="0"/>
                                </a:rPr>
                                <m:t>)</m:t>
                              </m:r>
                            </m:e>
                          </m:func>
                        </m:e>
                      </m:d>
                    </m:oMath>
                  </m:oMathPara>
                </a14:m>
                <a:endParaRPr lang="en-US" dirty="0"/>
              </a:p>
              <a:p>
                <a:pPr marL="0" indent="0">
                  <a:buNone/>
                </a:pPr>
                <a:endParaRPr lang="en-US" dirty="0"/>
              </a:p>
              <a:p>
                <a:pPr marL="0" indent="0">
                  <a:buNone/>
                </a:pPr>
                <a:endParaRPr lang="en-US" dirty="0"/>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0" smtClean="0">
                        <a:latin typeface="Cambria Math" panose="02040503050406030204" pitchFamily="18" charset="0"/>
                      </a:rPr>
                      <m:t>,</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and an unbiased estimate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r>
                  <a:rPr lang="en-US" i="1" dirty="0">
                    <a:latin typeface="Cambria Math" panose="02040503050406030204" pitchFamily="18" charset="0"/>
                    <a:ea typeface="Cambria Math" panose="02040503050406030204" pitchFamily="18" charset="0"/>
                  </a:rPr>
                  <a:t> </a:t>
                </a:r>
                <a:r>
                  <a:rPr lang="en-US" dirty="0"/>
                  <a:t>under the current </a:t>
                </a:r>
                <a14:m>
                  <m:oMath xmlns:m="http://schemas.openxmlformats.org/officeDocument/2006/math">
                    <m:r>
                      <a:rPr lang="en-US" b="0" i="1" smtClean="0">
                        <a:latin typeface="Cambria Math" panose="02040503050406030204" pitchFamily="18" charset="0"/>
                      </a:rPr>
                      <m:t>𝜋</m:t>
                    </m:r>
                  </m:oMath>
                </a14:m>
                <a:r>
                  <a:rPr lang="en-US" dirty="0"/>
                  <a:t> can be obtained via MC.</a:t>
                </a:r>
              </a:p>
            </p:txBody>
          </p:sp>
        </mc:Choice>
        <mc:Fallback xmlns="">
          <p:sp>
            <p:nvSpPr>
              <p:cNvPr id="3" name="Content Placeholder 2">
                <a:extLst>
                  <a:ext uri="{FF2B5EF4-FFF2-40B4-BE49-F238E27FC236}">
                    <a16:creationId xmlns:a16="http://schemas.microsoft.com/office/drawing/2014/main" id="{8638C852-25DD-4671-ED13-10B8DE619084}"/>
                  </a:ext>
                </a:extLst>
              </p:cNvPr>
              <p:cNvSpPr>
                <a:spLocks noGrp="1" noRot="1" noChangeAspect="1" noMove="1" noResize="1" noEditPoints="1" noAdjustHandles="1" noChangeArrowheads="1" noChangeShapeType="1" noTextEdit="1"/>
              </p:cNvSpPr>
              <p:nvPr>
                <p:ph idx="1"/>
              </p:nvPr>
            </p:nvSpPr>
            <p:spPr>
              <a:xfrm>
                <a:off x="838200" y="1124198"/>
                <a:ext cx="9967076" cy="2527762"/>
              </a:xfrm>
              <a:blipFill>
                <a:blip r:embed="rId2"/>
                <a:stretch>
                  <a:fillRect l="-1284" r="-1896" b="-144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A46DFC6-5448-DD38-1C4B-9AD716BBC796}"/>
              </a:ext>
            </a:extLst>
          </p:cNvPr>
          <p:cNvPicPr>
            <a:picLocks noChangeAspect="1"/>
          </p:cNvPicPr>
          <p:nvPr/>
        </p:nvPicPr>
        <p:blipFill>
          <a:blip r:embed="rId3"/>
          <a:stretch>
            <a:fillRect/>
          </a:stretch>
        </p:blipFill>
        <p:spPr>
          <a:xfrm>
            <a:off x="2101608" y="3485992"/>
            <a:ext cx="8158842" cy="3006882"/>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6AF3609-FA43-5326-AF3B-FFE2F982DE19}"/>
                  </a:ext>
                </a:extLst>
              </p:cNvPr>
              <p:cNvSpPr txBox="1"/>
              <p:nvPr/>
            </p:nvSpPr>
            <p:spPr>
              <a:xfrm>
                <a:off x="5821738" y="1794518"/>
                <a:ext cx="2333116" cy="369332"/>
              </a:xfrm>
              <a:prstGeom prst="rect">
                <a:avLst/>
              </a:prstGeom>
              <a:noFill/>
            </p:spPr>
            <p:txBody>
              <a:bodyPr wrap="square">
                <a:spAutoFit/>
              </a:bodyPr>
              <a:lstStyle/>
              <a:p>
                <a:r>
                  <a:rPr lang="en-US" dirty="0">
                    <a:ea typeface="Cambria Math" panose="02040503050406030204" pitchFamily="18" charset="0"/>
                  </a:rPr>
                  <a:t>Proportional to </a:t>
                </a:r>
                <a14:m>
                  <m:oMath xmlns:m="http://schemas.openxmlformats.org/officeDocument/2006/math">
                    <m:r>
                      <m:rPr>
                        <m:sty m:val="p"/>
                      </m:rPr>
                      <a:rPr lang="en-US"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𝜽</m:t>
                        </m:r>
                      </m:e>
                    </m:d>
                  </m:oMath>
                </a14:m>
                <a:endParaRPr lang="en-US" dirty="0"/>
              </a:p>
            </p:txBody>
          </p:sp>
        </mc:Choice>
        <mc:Fallback xmlns="">
          <p:sp>
            <p:nvSpPr>
              <p:cNvPr id="10" name="TextBox 9">
                <a:extLst>
                  <a:ext uri="{FF2B5EF4-FFF2-40B4-BE49-F238E27FC236}">
                    <a16:creationId xmlns:a16="http://schemas.microsoft.com/office/drawing/2014/main" id="{06AF3609-FA43-5326-AF3B-FFE2F982DE19}"/>
                  </a:ext>
                </a:extLst>
              </p:cNvPr>
              <p:cNvSpPr txBox="1">
                <a:spLocks noRot="1" noChangeAspect="1" noMove="1" noResize="1" noEditPoints="1" noAdjustHandles="1" noChangeArrowheads="1" noChangeShapeType="1" noTextEdit="1"/>
              </p:cNvSpPr>
              <p:nvPr/>
            </p:nvSpPr>
            <p:spPr>
              <a:xfrm>
                <a:off x="5821738" y="1794518"/>
                <a:ext cx="2333116" cy="369332"/>
              </a:xfrm>
              <a:prstGeom prst="rect">
                <a:avLst/>
              </a:prstGeom>
              <a:blipFill>
                <a:blip r:embed="rId4"/>
                <a:stretch>
                  <a:fillRect l="-2089" t="-6557" b="-26230"/>
                </a:stretch>
              </a:blipFill>
            </p:spPr>
            <p:txBody>
              <a:bodyPr/>
              <a:lstStyle/>
              <a:p>
                <a:r>
                  <a:rPr lang="en-US">
                    <a:noFill/>
                  </a:rPr>
                  <a:t> </a:t>
                </a:r>
              </a:p>
            </p:txBody>
          </p:sp>
        </mc:Fallback>
      </mc:AlternateContent>
      <p:sp>
        <p:nvSpPr>
          <p:cNvPr id="11" name="Right Brace 10">
            <a:extLst>
              <a:ext uri="{FF2B5EF4-FFF2-40B4-BE49-F238E27FC236}">
                <a16:creationId xmlns:a16="http://schemas.microsoft.com/office/drawing/2014/main" id="{EB3A8549-16BB-3E54-649D-973665D06710}"/>
              </a:ext>
            </a:extLst>
          </p:cNvPr>
          <p:cNvSpPr/>
          <p:nvPr/>
        </p:nvSpPr>
        <p:spPr>
          <a:xfrm rot="5400000">
            <a:off x="6795245" y="59707"/>
            <a:ext cx="172536" cy="3254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349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35DA-6659-FCD2-0535-D2F5B36B0BBF}"/>
              </a:ext>
            </a:extLst>
          </p:cNvPr>
          <p:cNvSpPr>
            <a:spLocks noGrp="1"/>
          </p:cNvSpPr>
          <p:nvPr>
            <p:ph type="title"/>
          </p:nvPr>
        </p:nvSpPr>
        <p:spPr/>
        <p:txBody>
          <a:bodyPr/>
          <a:lstStyle/>
          <a:p>
            <a:r>
              <a:rPr lang="en-US" dirty="0"/>
              <a:t>Actor-Critic Methods</a:t>
            </a:r>
          </a:p>
        </p:txBody>
      </p:sp>
      <p:sp>
        <p:nvSpPr>
          <p:cNvPr id="3" name="Text Placeholder 2">
            <a:extLst>
              <a:ext uri="{FF2B5EF4-FFF2-40B4-BE49-F238E27FC236}">
                <a16:creationId xmlns:a16="http://schemas.microsoft.com/office/drawing/2014/main" id="{F7904E83-698E-5514-E2C1-DE4C72B84BEF}"/>
              </a:ext>
            </a:extLst>
          </p:cNvPr>
          <p:cNvSpPr>
            <a:spLocks noGrp="1"/>
          </p:cNvSpPr>
          <p:nvPr>
            <p:ph type="body" idx="1"/>
          </p:nvPr>
        </p:nvSpPr>
        <p:spPr/>
        <p:txBody>
          <a:bodyPr/>
          <a:lstStyle/>
          <a:p>
            <a:r>
              <a:rPr lang="en-US" dirty="0"/>
              <a:t>Combining parameterized policies with parameterized value functions</a:t>
            </a:r>
          </a:p>
        </p:txBody>
      </p:sp>
    </p:spTree>
    <p:extLst>
      <p:ext uri="{BB962C8B-B14F-4D97-AF65-F5344CB8AC3E}">
        <p14:creationId xmlns:p14="http://schemas.microsoft.com/office/powerpoint/2010/main" val="103921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58F417-5DF6-F5B5-A385-666C67922FA0}"/>
              </a:ext>
            </a:extLst>
          </p:cNvPr>
          <p:cNvSpPr>
            <a:spLocks noGrp="1"/>
          </p:cNvSpPr>
          <p:nvPr>
            <p:ph type="title"/>
          </p:nvPr>
        </p:nvSpPr>
        <p:spPr/>
        <p:txBody>
          <a:bodyPr/>
          <a:lstStyle/>
          <a:p>
            <a:r>
              <a:rPr lang="en-US" dirty="0"/>
              <a:t>Actor-Critic Methods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DE7457B-2499-5391-0012-F1D1EE0A7C01}"/>
                  </a:ext>
                </a:extLst>
              </p:cNvPr>
              <p:cNvSpPr>
                <a:spLocks noGrp="1"/>
              </p:cNvSpPr>
              <p:nvPr>
                <p:ph idx="1"/>
              </p:nvPr>
            </p:nvSpPr>
            <p:spPr>
              <a:xfrm>
                <a:off x="838200" y="1397330"/>
                <a:ext cx="7081157" cy="4779633"/>
              </a:xfrm>
            </p:spPr>
            <p:txBody>
              <a:bodyPr>
                <a:normAutofit fontScale="62500" lnSpcReduction="20000"/>
              </a:bodyPr>
              <a:lstStyle/>
              <a:p>
                <a:r>
                  <a:rPr lang="en-US" b="1" dirty="0"/>
                  <a:t>Idea</a:t>
                </a:r>
                <a:r>
                  <a:rPr lang="en-US" dirty="0"/>
                  <a:t>: estimate a parameterized policy and a parameterized value function at the same time.</a:t>
                </a:r>
              </a:p>
              <a:p>
                <a:endParaRPr lang="en-US" dirty="0"/>
              </a:p>
              <a:p>
                <a:r>
                  <a:rPr lang="en-US" b="1" dirty="0"/>
                  <a:t>Actor</a:t>
                </a:r>
                <a:r>
                  <a:rPr lang="en-US" dirty="0"/>
                  <a:t>: estimates the policy and decides on actions.</a:t>
                </a:r>
              </a:p>
              <a:p>
                <a:endParaRPr lang="en-US" dirty="0"/>
              </a:p>
              <a:p>
                <a:r>
                  <a:rPr lang="en-US" b="1" dirty="0"/>
                  <a:t>Critic</a:t>
                </a:r>
                <a:r>
                  <a:rPr lang="en-US" dirty="0"/>
                  <a:t>: estimates the TD error using its value function estimate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a:p>
                <a:endParaRPr lang="en-US" dirty="0"/>
              </a:p>
              <a:p>
                <a:endParaRPr lang="en-US" dirty="0"/>
              </a:p>
              <a:p>
                <a:r>
                  <a:rPr lang="en-US" dirty="0"/>
                  <a:t>The critic judges the actor’s action by comparing the received reward to the expected difference in value. </a:t>
                </a:r>
              </a:p>
              <a:p>
                <a:r>
                  <a:rPr lang="en-US" dirty="0"/>
                  <a:t>The TD error is used to update both approximations.</a:t>
                </a:r>
              </a:p>
              <a:p>
                <a:r>
                  <a:rPr lang="en-US" dirty="0"/>
                  <a:t>A positive TD error indicates the last action performed better than expected and the tendency to pick it should be strengthened, whereas if the TD error is negative, it suggests the tendency should be weakened.</a:t>
                </a:r>
              </a:p>
              <a:p>
                <a:endParaRPr lang="en-US" dirty="0"/>
              </a:p>
              <a:p>
                <a:endParaRPr lang="en-US" dirty="0"/>
              </a:p>
            </p:txBody>
          </p:sp>
        </mc:Choice>
        <mc:Fallback xmlns="">
          <p:sp>
            <p:nvSpPr>
              <p:cNvPr id="5" name="Content Placeholder 4">
                <a:extLst>
                  <a:ext uri="{FF2B5EF4-FFF2-40B4-BE49-F238E27FC236}">
                    <a16:creationId xmlns:a16="http://schemas.microsoft.com/office/drawing/2014/main" id="{5DE7457B-2499-5391-0012-F1D1EE0A7C01}"/>
                  </a:ext>
                </a:extLst>
              </p:cNvPr>
              <p:cNvSpPr>
                <a:spLocks noGrp="1" noRot="1" noChangeAspect="1" noMove="1" noResize="1" noEditPoints="1" noAdjustHandles="1" noChangeArrowheads="1" noChangeShapeType="1" noTextEdit="1"/>
              </p:cNvSpPr>
              <p:nvPr>
                <p:ph idx="1"/>
              </p:nvPr>
            </p:nvSpPr>
            <p:spPr>
              <a:xfrm>
                <a:off x="838200" y="1397330"/>
                <a:ext cx="7081157" cy="4779633"/>
              </a:xfrm>
              <a:blipFill>
                <a:blip r:embed="rId2"/>
                <a:stretch>
                  <a:fillRect l="-603" t="-191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DED067C-18CB-0247-F450-1737DF323D2A}"/>
              </a:ext>
            </a:extLst>
          </p:cNvPr>
          <p:cNvPicPr>
            <a:picLocks noChangeAspect="1"/>
          </p:cNvPicPr>
          <p:nvPr/>
        </p:nvPicPr>
        <p:blipFill>
          <a:blip r:embed="rId3"/>
          <a:stretch>
            <a:fillRect/>
          </a:stretch>
        </p:blipFill>
        <p:spPr>
          <a:xfrm>
            <a:off x="8153831" y="1549987"/>
            <a:ext cx="3362325" cy="3333750"/>
          </a:xfrm>
          <a:prstGeom prst="rect">
            <a:avLst/>
          </a:prstGeom>
        </p:spPr>
      </p:pic>
      <p:sp>
        <p:nvSpPr>
          <p:cNvPr id="2" name="Right Brace 1">
            <a:extLst>
              <a:ext uri="{FF2B5EF4-FFF2-40B4-BE49-F238E27FC236}">
                <a16:creationId xmlns:a16="http://schemas.microsoft.com/office/drawing/2014/main" id="{F21A47E0-5923-32BA-8CA1-9B8A44E0B299}"/>
              </a:ext>
            </a:extLst>
          </p:cNvPr>
          <p:cNvSpPr/>
          <p:nvPr/>
        </p:nvSpPr>
        <p:spPr>
          <a:xfrm rot="5400000">
            <a:off x="4168912" y="2577439"/>
            <a:ext cx="163381" cy="168981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E44EC0C-68CE-F46E-BDCD-00F436214356}"/>
                  </a:ext>
                </a:extLst>
              </p:cNvPr>
              <p:cNvSpPr txBox="1"/>
              <p:nvPr/>
            </p:nvSpPr>
            <p:spPr>
              <a:xfrm>
                <a:off x="3955535" y="3504037"/>
                <a:ext cx="5901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m:oMathPara>
                </a14:m>
                <a:endParaRPr lang="en-US" dirty="0"/>
              </a:p>
            </p:txBody>
          </p:sp>
        </mc:Choice>
        <mc:Fallback xmlns="">
          <p:sp>
            <p:nvSpPr>
              <p:cNvPr id="3" name="TextBox 2">
                <a:extLst>
                  <a:ext uri="{FF2B5EF4-FFF2-40B4-BE49-F238E27FC236}">
                    <a16:creationId xmlns:a16="http://schemas.microsoft.com/office/drawing/2014/main" id="{FE44EC0C-68CE-F46E-BDCD-00F436214356}"/>
                  </a:ext>
                </a:extLst>
              </p:cNvPr>
              <p:cNvSpPr txBox="1">
                <a:spLocks noRot="1" noChangeAspect="1" noMove="1" noResize="1" noEditPoints="1" noAdjustHandles="1" noChangeArrowheads="1" noChangeShapeType="1" noTextEdit="1"/>
              </p:cNvSpPr>
              <p:nvPr/>
            </p:nvSpPr>
            <p:spPr>
              <a:xfrm>
                <a:off x="3955535" y="3504037"/>
                <a:ext cx="590133"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9827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DFE1-72DC-68CD-CBDF-6806168FD6EE}"/>
              </a:ext>
            </a:extLst>
          </p:cNvPr>
          <p:cNvSpPr>
            <a:spLocks noGrp="1"/>
          </p:cNvSpPr>
          <p:nvPr>
            <p:ph type="title"/>
          </p:nvPr>
        </p:nvSpPr>
        <p:spPr/>
        <p:txBody>
          <a:bodyPr/>
          <a:lstStyle/>
          <a:p>
            <a:r>
              <a:rPr lang="en-US" dirty="0"/>
              <a:t>One-Step Actor-Critic Algorithm</a:t>
            </a:r>
          </a:p>
        </p:txBody>
      </p:sp>
      <p:pic>
        <p:nvPicPr>
          <p:cNvPr id="7" name="Picture 6">
            <a:extLst>
              <a:ext uri="{FF2B5EF4-FFF2-40B4-BE49-F238E27FC236}">
                <a16:creationId xmlns:a16="http://schemas.microsoft.com/office/drawing/2014/main" id="{2C127B90-B61D-6A2E-A61B-CCCEFCCC5B63}"/>
              </a:ext>
            </a:extLst>
          </p:cNvPr>
          <p:cNvPicPr>
            <a:picLocks noChangeAspect="1"/>
          </p:cNvPicPr>
          <p:nvPr/>
        </p:nvPicPr>
        <p:blipFill>
          <a:blip r:embed="rId2"/>
          <a:stretch>
            <a:fillRect/>
          </a:stretch>
        </p:blipFill>
        <p:spPr>
          <a:xfrm>
            <a:off x="1633938" y="1412757"/>
            <a:ext cx="8821552" cy="4989901"/>
          </a:xfrm>
          <a:prstGeom prst="rect">
            <a:avLst/>
          </a:prstGeom>
        </p:spPr>
      </p:pic>
      <p:sp>
        <p:nvSpPr>
          <p:cNvPr id="5" name="Speech Bubble: Rectangle with Corners Rounded 4">
            <a:extLst>
              <a:ext uri="{FF2B5EF4-FFF2-40B4-BE49-F238E27FC236}">
                <a16:creationId xmlns:a16="http://schemas.microsoft.com/office/drawing/2014/main" id="{D8C230AF-79C2-A184-7ED5-1506ABF95837}"/>
              </a:ext>
            </a:extLst>
          </p:cNvPr>
          <p:cNvSpPr/>
          <p:nvPr/>
        </p:nvSpPr>
        <p:spPr>
          <a:xfrm>
            <a:off x="9116078" y="2371412"/>
            <a:ext cx="865538" cy="259172"/>
          </a:xfrm>
          <a:prstGeom prst="wedgeRoundRectCallout">
            <a:avLst>
              <a:gd name="adj1" fmla="val -84315"/>
              <a:gd name="adj2" fmla="val 24880"/>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critic</a:t>
            </a:r>
          </a:p>
        </p:txBody>
      </p:sp>
      <p:sp>
        <p:nvSpPr>
          <p:cNvPr id="4" name="Speech Bubble: Rectangle with Corners Rounded 3">
            <a:extLst>
              <a:ext uri="{FF2B5EF4-FFF2-40B4-BE49-F238E27FC236}">
                <a16:creationId xmlns:a16="http://schemas.microsoft.com/office/drawing/2014/main" id="{F7A4F288-A0A2-EAB0-0BC3-B1E0033FD846}"/>
              </a:ext>
            </a:extLst>
          </p:cNvPr>
          <p:cNvSpPr/>
          <p:nvPr/>
        </p:nvSpPr>
        <p:spPr>
          <a:xfrm>
            <a:off x="8250540" y="1946286"/>
            <a:ext cx="865538" cy="259172"/>
          </a:xfrm>
          <a:prstGeom prst="wedgeRoundRectCallout">
            <a:avLst>
              <a:gd name="adj1" fmla="val -121411"/>
              <a:gd name="adj2" fmla="val 67368"/>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actor</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13A4B9D4-E0AA-951D-C0AB-75C0453EEC3C}"/>
                  </a:ext>
                </a:extLst>
              </p:cNvPr>
              <p:cNvSpPr/>
              <p:nvPr/>
            </p:nvSpPr>
            <p:spPr>
              <a:xfrm>
                <a:off x="118664" y="3429000"/>
                <a:ext cx="1758998" cy="670095"/>
              </a:xfrm>
              <a:prstGeom prst="wedgeRoundRectCallout">
                <a:avLst>
                  <a:gd name="adj1" fmla="val 73313"/>
                  <a:gd name="adj2" fmla="val 22694"/>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Takes care of discounting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𝑡</m:t>
                        </m:r>
                      </m:sup>
                    </m:sSup>
                  </m:oMath>
                </a14:m>
                <a:endParaRPr lang="en-US" dirty="0"/>
              </a:p>
            </p:txBody>
          </p:sp>
        </mc:Choice>
        <mc:Fallback xmlns="">
          <p:sp>
            <p:nvSpPr>
              <p:cNvPr id="10" name="Speech Bubble: Rectangle with Corners Rounded 9">
                <a:extLst>
                  <a:ext uri="{FF2B5EF4-FFF2-40B4-BE49-F238E27FC236}">
                    <a16:creationId xmlns:a16="http://schemas.microsoft.com/office/drawing/2014/main" id="{13A4B9D4-E0AA-951D-C0AB-75C0453EEC3C}"/>
                  </a:ext>
                </a:extLst>
              </p:cNvPr>
              <p:cNvSpPr>
                <a:spLocks noRot="1" noChangeAspect="1" noMove="1" noResize="1" noEditPoints="1" noAdjustHandles="1" noChangeArrowheads="1" noChangeShapeType="1" noTextEdit="1"/>
              </p:cNvSpPr>
              <p:nvPr/>
            </p:nvSpPr>
            <p:spPr>
              <a:xfrm>
                <a:off x="118664" y="3429000"/>
                <a:ext cx="1758998" cy="670095"/>
              </a:xfrm>
              <a:prstGeom prst="wedgeRoundRectCallout">
                <a:avLst>
                  <a:gd name="adj1" fmla="val 73313"/>
                  <a:gd name="adj2" fmla="val 22694"/>
                  <a:gd name="adj3" fmla="val 16667"/>
                </a:avLst>
              </a:prstGeom>
              <a:blipFill>
                <a:blip r:embed="rId3"/>
                <a:stretch>
                  <a:fillRect t="-1786" b="-11607"/>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05DCB902-4519-6052-12CC-ADD3BFE4DF5D}"/>
              </a:ext>
            </a:extLst>
          </p:cNvPr>
          <p:cNvSpPr/>
          <p:nvPr/>
        </p:nvSpPr>
        <p:spPr>
          <a:xfrm>
            <a:off x="2442225" y="4809326"/>
            <a:ext cx="3093036" cy="272226"/>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Speech Bubble: Rectangle with Corners Rounded 11">
                <a:extLst>
                  <a:ext uri="{FF2B5EF4-FFF2-40B4-BE49-F238E27FC236}">
                    <a16:creationId xmlns:a16="http://schemas.microsoft.com/office/drawing/2014/main" id="{A8ECFCE4-C642-EBAF-5270-39245F140766}"/>
                  </a:ext>
                </a:extLst>
              </p:cNvPr>
              <p:cNvSpPr/>
              <p:nvPr/>
            </p:nvSpPr>
            <p:spPr>
              <a:xfrm>
                <a:off x="6096000" y="4385243"/>
                <a:ext cx="3910632" cy="336241"/>
              </a:xfrm>
              <a:prstGeom prst="wedgeRoundRectCallout">
                <a:avLst>
                  <a:gd name="adj1" fmla="val -67147"/>
                  <a:gd name="adj2" fmla="val 91629"/>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TD error: how much is </a:t>
                </a:r>
                <a14:m>
                  <m:oMath xmlns:m="http://schemas.openxmlformats.org/officeDocument/2006/math">
                    <m:r>
                      <a:rPr lang="en-US" b="0" i="1" smtClean="0">
                        <a:latin typeface="Cambria Math" panose="02040503050406030204" pitchFamily="18" charset="0"/>
                      </a:rPr>
                      <m:t>𝐺</m:t>
                    </m:r>
                  </m:oMath>
                </a14:m>
                <a:r>
                  <a:rPr lang="en-US" dirty="0"/>
                  <a:t> better than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oMath>
                </a14:m>
                <a:r>
                  <a:rPr lang="en-US" dirty="0"/>
                  <a:t> </a:t>
                </a:r>
              </a:p>
            </p:txBody>
          </p:sp>
        </mc:Choice>
        <mc:Fallback xmlns="">
          <p:sp>
            <p:nvSpPr>
              <p:cNvPr id="12" name="Speech Bubble: Rectangle with Corners Rounded 11">
                <a:extLst>
                  <a:ext uri="{FF2B5EF4-FFF2-40B4-BE49-F238E27FC236}">
                    <a16:creationId xmlns:a16="http://schemas.microsoft.com/office/drawing/2014/main" id="{A8ECFCE4-C642-EBAF-5270-39245F140766}"/>
                  </a:ext>
                </a:extLst>
              </p:cNvPr>
              <p:cNvSpPr>
                <a:spLocks noRot="1" noChangeAspect="1" noMove="1" noResize="1" noEditPoints="1" noAdjustHandles="1" noChangeArrowheads="1" noChangeShapeType="1" noTextEdit="1"/>
              </p:cNvSpPr>
              <p:nvPr/>
            </p:nvSpPr>
            <p:spPr>
              <a:xfrm>
                <a:off x="6096000" y="4385243"/>
                <a:ext cx="3910632" cy="336241"/>
              </a:xfrm>
              <a:prstGeom prst="wedgeRoundRectCallout">
                <a:avLst>
                  <a:gd name="adj1" fmla="val -67147"/>
                  <a:gd name="adj2" fmla="val 91629"/>
                  <a:gd name="adj3" fmla="val 16667"/>
                </a:avLst>
              </a:prstGeom>
              <a:blipFill>
                <a:blip r:embed="rId4"/>
                <a:stretch>
                  <a:fillRect t="-7143" r="-4961"/>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44E06FFA-E200-E681-2E5D-039A57F537AC}"/>
              </a:ext>
            </a:extLst>
          </p:cNvPr>
          <p:cNvSpPr/>
          <p:nvPr/>
        </p:nvSpPr>
        <p:spPr>
          <a:xfrm>
            <a:off x="2442225" y="5377090"/>
            <a:ext cx="3093036" cy="272226"/>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E94F9DD5-BDBE-9FDD-3254-2C368EE7BF6A}"/>
              </a:ext>
            </a:extLst>
          </p:cNvPr>
          <p:cNvSpPr/>
          <p:nvPr/>
        </p:nvSpPr>
        <p:spPr>
          <a:xfrm>
            <a:off x="6494448" y="5644274"/>
            <a:ext cx="4296868" cy="336241"/>
          </a:xfrm>
          <a:prstGeom prst="wedgeRoundRectCallout">
            <a:avLst>
              <a:gd name="adj1" fmla="val -80690"/>
              <a:gd name="adj2" fmla="val -60063"/>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Update the actor (policy) </a:t>
            </a:r>
            <a:r>
              <a:rPr lang="en-US"/>
              <a:t>= REINFORCE</a:t>
            </a:r>
            <a:endParaRPr lang="en-US" dirty="0"/>
          </a:p>
        </p:txBody>
      </p:sp>
      <p:sp>
        <p:nvSpPr>
          <p:cNvPr id="3" name="Rectangle 2">
            <a:extLst>
              <a:ext uri="{FF2B5EF4-FFF2-40B4-BE49-F238E27FC236}">
                <a16:creationId xmlns:a16="http://schemas.microsoft.com/office/drawing/2014/main" id="{7975E55E-B47E-0E56-E14A-333A3D6DE67C}"/>
              </a:ext>
            </a:extLst>
          </p:cNvPr>
          <p:cNvSpPr/>
          <p:nvPr/>
        </p:nvSpPr>
        <p:spPr>
          <a:xfrm>
            <a:off x="2442225" y="5125835"/>
            <a:ext cx="3093036" cy="206971"/>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4E143229-2BAE-E79E-F2D9-252EB18CD2C7}"/>
                  </a:ext>
                </a:extLst>
              </p:cNvPr>
              <p:cNvSpPr/>
              <p:nvPr/>
            </p:nvSpPr>
            <p:spPr>
              <a:xfrm>
                <a:off x="6494448" y="5229320"/>
                <a:ext cx="4296868" cy="336241"/>
              </a:xfrm>
              <a:prstGeom prst="wedgeRoundRectCallout">
                <a:avLst>
                  <a:gd name="adj1" fmla="val -82308"/>
                  <a:gd name="adj2" fmla="val -47607"/>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Update the critic (value function) = </a:t>
                </a:r>
                <a14:m>
                  <m:oMath xmlns:m="http://schemas.openxmlformats.org/officeDocument/2006/math">
                    <m:r>
                      <a:rPr lang="en-US" i="1" dirty="0" smtClean="0">
                        <a:latin typeface="Cambria Math" panose="02040503050406030204" pitchFamily="18" charset="0"/>
                      </a:rPr>
                      <m:t>𝑇𝐷</m:t>
                    </m:r>
                    <m:r>
                      <a:rPr lang="en-US" i="1" dirty="0" smtClean="0">
                        <a:latin typeface="Cambria Math" panose="02040503050406030204" pitchFamily="18" charset="0"/>
                      </a:rPr>
                      <m:t>(0)</m:t>
                    </m:r>
                  </m:oMath>
                </a14:m>
                <a:endParaRPr lang="en-US" dirty="0"/>
              </a:p>
            </p:txBody>
          </p:sp>
        </mc:Choice>
        <mc:Fallback xmlns="">
          <p:sp>
            <p:nvSpPr>
              <p:cNvPr id="6" name="Speech Bubble: Rectangle with Corners Rounded 5">
                <a:extLst>
                  <a:ext uri="{FF2B5EF4-FFF2-40B4-BE49-F238E27FC236}">
                    <a16:creationId xmlns:a16="http://schemas.microsoft.com/office/drawing/2014/main" id="{4E143229-2BAE-E79E-F2D9-252EB18CD2C7}"/>
                  </a:ext>
                </a:extLst>
              </p:cNvPr>
              <p:cNvSpPr>
                <a:spLocks noRot="1" noChangeAspect="1" noMove="1" noResize="1" noEditPoints="1" noAdjustHandles="1" noChangeArrowheads="1" noChangeShapeType="1" noTextEdit="1"/>
              </p:cNvSpPr>
              <p:nvPr/>
            </p:nvSpPr>
            <p:spPr>
              <a:xfrm>
                <a:off x="6494448" y="5229320"/>
                <a:ext cx="4296868" cy="336241"/>
              </a:xfrm>
              <a:prstGeom prst="wedgeRoundRectCallout">
                <a:avLst>
                  <a:gd name="adj1" fmla="val -82308"/>
                  <a:gd name="adj2" fmla="val -47607"/>
                  <a:gd name="adj3" fmla="val 16667"/>
                </a:avLst>
              </a:prstGeom>
              <a:blipFill>
                <a:blip r:embed="rId5"/>
                <a:stretch>
                  <a:fillRect t="-10345" b="-29310"/>
                </a:stretch>
              </a:blipFill>
            </p:spPr>
            <p:txBody>
              <a:bodyPr/>
              <a:lstStyle/>
              <a:p>
                <a:r>
                  <a:rPr lang="en-US">
                    <a:noFill/>
                  </a:rPr>
                  <a:t> </a:t>
                </a:r>
              </a:p>
            </p:txBody>
          </p:sp>
        </mc:Fallback>
      </mc:AlternateContent>
    </p:spTree>
    <p:extLst>
      <p:ext uri="{BB962C8B-B14F-4D97-AF65-F5344CB8AC3E}">
        <p14:creationId xmlns:p14="http://schemas.microsoft.com/office/powerpoint/2010/main" val="278718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4713-0516-81AE-0D8E-4E55E57C3A9F}"/>
              </a:ext>
            </a:extLst>
          </p:cNvPr>
          <p:cNvSpPr>
            <a:spLocks noGrp="1"/>
          </p:cNvSpPr>
          <p:nvPr>
            <p:ph type="title"/>
          </p:nvPr>
        </p:nvSpPr>
        <p:spPr/>
        <p:txBody>
          <a:bodyPr/>
          <a:lstStyle/>
          <a:p>
            <a:r>
              <a:rPr lang="en-US" dirty="0"/>
              <a:t>Actor-Critic Methods with Eligibility Traces</a:t>
            </a:r>
          </a:p>
        </p:txBody>
      </p:sp>
      <p:pic>
        <p:nvPicPr>
          <p:cNvPr id="4" name="Picture 3">
            <a:extLst>
              <a:ext uri="{FF2B5EF4-FFF2-40B4-BE49-F238E27FC236}">
                <a16:creationId xmlns:a16="http://schemas.microsoft.com/office/drawing/2014/main" id="{896A9328-74A9-F680-EC07-D31CBF0CC855}"/>
              </a:ext>
            </a:extLst>
          </p:cNvPr>
          <p:cNvPicPr>
            <a:picLocks noChangeAspect="1"/>
          </p:cNvPicPr>
          <p:nvPr/>
        </p:nvPicPr>
        <p:blipFill>
          <a:blip r:embed="rId2"/>
          <a:stretch>
            <a:fillRect/>
          </a:stretch>
        </p:blipFill>
        <p:spPr>
          <a:xfrm>
            <a:off x="440871" y="1572643"/>
            <a:ext cx="7785950" cy="4404114"/>
          </a:xfrm>
          <a:prstGeom prst="rect">
            <a:avLst/>
          </a:prstGeom>
        </p:spPr>
      </p:pic>
      <p:pic>
        <p:nvPicPr>
          <p:cNvPr id="6" name="Content Placeholder 5">
            <a:extLst>
              <a:ext uri="{FF2B5EF4-FFF2-40B4-BE49-F238E27FC236}">
                <a16:creationId xmlns:a16="http://schemas.microsoft.com/office/drawing/2014/main" id="{F6F9B0EB-8F35-DF08-B752-F99DA815CD1F}"/>
              </a:ext>
            </a:extLst>
          </p:cNvPr>
          <p:cNvPicPr>
            <a:picLocks noGrp="1" noChangeAspect="1"/>
          </p:cNvPicPr>
          <p:nvPr>
            <p:ph idx="1"/>
          </p:nvPr>
        </p:nvPicPr>
        <p:blipFill>
          <a:blip r:embed="rId3"/>
          <a:stretch>
            <a:fillRect/>
          </a:stretch>
        </p:blipFill>
        <p:spPr>
          <a:xfrm>
            <a:off x="3828286" y="1150127"/>
            <a:ext cx="8097609" cy="5603173"/>
          </a:xfrm>
          <a:prstGeom prst="rect">
            <a:avLst/>
          </a:prstGeom>
        </p:spPr>
      </p:pic>
      <p:sp>
        <p:nvSpPr>
          <p:cNvPr id="7" name="Rectangle 6">
            <a:extLst>
              <a:ext uri="{FF2B5EF4-FFF2-40B4-BE49-F238E27FC236}">
                <a16:creationId xmlns:a16="http://schemas.microsoft.com/office/drawing/2014/main" id="{0B76B6D3-2AAE-A4FB-5186-AD95AD37C725}"/>
              </a:ext>
            </a:extLst>
          </p:cNvPr>
          <p:cNvSpPr/>
          <p:nvPr/>
        </p:nvSpPr>
        <p:spPr>
          <a:xfrm>
            <a:off x="4580164" y="4948993"/>
            <a:ext cx="3208565" cy="59599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ectangle 7">
            <a:extLst>
              <a:ext uri="{FF2B5EF4-FFF2-40B4-BE49-F238E27FC236}">
                <a16:creationId xmlns:a16="http://schemas.microsoft.com/office/drawing/2014/main" id="{5E4E77FE-D52D-728F-AD4F-087E57697691}"/>
              </a:ext>
            </a:extLst>
          </p:cNvPr>
          <p:cNvSpPr/>
          <p:nvPr/>
        </p:nvSpPr>
        <p:spPr>
          <a:xfrm>
            <a:off x="4333847" y="3231814"/>
            <a:ext cx="859388" cy="537472"/>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93524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3BC6-1AD5-0AB4-998B-BD4B7EB7E6BB}"/>
              </a:ext>
            </a:extLst>
          </p:cNvPr>
          <p:cNvSpPr>
            <a:spLocks noGrp="1"/>
          </p:cNvSpPr>
          <p:nvPr>
            <p:ph type="title"/>
          </p:nvPr>
        </p:nvSpPr>
        <p:spPr/>
        <p:txBody>
          <a:bodyPr>
            <a:normAutofit fontScale="90000"/>
          </a:bodyPr>
          <a:lstStyle/>
          <a:p>
            <a:r>
              <a:rPr lang="en-US" dirty="0"/>
              <a:t>Policy Parameterization for Continuous Actions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C10070-A5BD-C926-B21A-8D43C4EF0BE8}"/>
                  </a:ext>
                </a:extLst>
              </p:cNvPr>
              <p:cNvSpPr>
                <a:spLocks noGrp="1"/>
              </p:cNvSpPr>
              <p:nvPr>
                <p:ph idx="1"/>
              </p:nvPr>
            </p:nvSpPr>
            <p:spPr>
              <a:xfrm>
                <a:off x="852742" y="1397330"/>
                <a:ext cx="6604646" cy="4779633"/>
              </a:xfrm>
            </p:spPr>
            <p:txBody>
              <a:bodyPr>
                <a:normAutofit fontScale="70000" lnSpcReduction="20000"/>
              </a:bodyPr>
              <a:lstStyle/>
              <a:p>
                <a:r>
                  <a:rPr lang="en-US" dirty="0"/>
                  <a:t>Soft-max in action preferences works for a small number of actions.</a:t>
                </a:r>
              </a:p>
              <a:p>
                <a:r>
                  <a:rPr lang="en-US" dirty="0"/>
                  <a:t>For continuous actions: learn parameters for a distribution.</a:t>
                </a:r>
              </a:p>
              <a:p>
                <a:pPr marL="0" indent="0">
                  <a:buNone/>
                </a:pPr>
                <a:endParaRPr lang="en-US" dirty="0"/>
              </a:p>
              <a:p>
                <a:pPr marL="0" indent="0">
                  <a:buNone/>
                </a:pPr>
                <a:r>
                  <a:rPr lang="en-US" b="1" dirty="0"/>
                  <a:t>Example</a:t>
                </a:r>
                <a:r>
                  <a:rPr lang="en-US" dirty="0"/>
                  <a:t>: choose a continuous actions from a Gaussian distribution: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e>
                        <m:e>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1" i="1" smtClean="0">
                              <a:latin typeface="Cambria Math" panose="02040503050406030204" pitchFamily="18" charset="0"/>
                            </a:rPr>
                            <m:t>𝜽</m:t>
                          </m:r>
                        </m:e>
                      </m:d>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𝜎</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1" i="1" smtClean="0">
                                  <a:latin typeface="Cambria Math" panose="02040503050406030204" pitchFamily="18" charset="0"/>
                                </a:rPr>
                                <m:t>𝜽</m:t>
                              </m:r>
                            </m:e>
                          </m:d>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r>
                                <a:rPr lang="en-US" sz="2400" b="0" i="1" smtClean="0">
                                  <a:latin typeface="Cambria Math" panose="02040503050406030204" pitchFamily="18" charset="0"/>
                                </a:rPr>
                                <m:t>𝜋</m:t>
                              </m:r>
                            </m:e>
                          </m:rad>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exp</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1"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r>
                                                <a:rPr lang="en-US" sz="2400" b="1" i="1" smtClean="0">
                                                  <a:latin typeface="Cambria Math" panose="02040503050406030204" pitchFamily="18" charset="0"/>
                                                </a:rPr>
                                                <m:t>,</m:t>
                                              </m:r>
                                              <m:r>
                                                <a:rPr lang="en-US" sz="2400" b="1" i="1" smtClean="0">
                                                  <a:latin typeface="Cambria Math" panose="02040503050406030204" pitchFamily="18" charset="0"/>
                                                </a:rPr>
                                                <m:t>𝜽</m:t>
                                              </m:r>
                                            </m:e>
                                          </m:d>
                                        </m:e>
                                      </m:d>
                                    </m:e>
                                    <m:sup>
                                      <m:r>
                                        <a:rPr lang="en-US" sz="2400" b="1" i="1" smtClean="0">
                                          <a:latin typeface="Cambria Math" panose="02040503050406030204" pitchFamily="18" charset="0"/>
                                        </a:rPr>
                                        <m:t>𝟐</m:t>
                                      </m:r>
                                    </m:sup>
                                  </m:sSup>
                                </m:num>
                                <m:den>
                                  <m:r>
                                    <a:rPr lang="en-US" sz="2400" b="0" i="1" smtClean="0">
                                      <a:latin typeface="Cambria Math" panose="02040503050406030204" pitchFamily="18" charset="0"/>
                                    </a:rPr>
                                    <m:t>2</m:t>
                                  </m:r>
                                  <m:r>
                                    <a:rPr lang="en-US" sz="2400" b="0" i="1" smtClean="0">
                                      <a:latin typeface="Cambria Math" panose="02040503050406030204" pitchFamily="18" charset="0"/>
                                    </a:rPr>
                                    <m:t>𝜎</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𝑠</m:t>
                                          </m:r>
                                          <m:r>
                                            <a:rPr lang="en-US" sz="2400" i="1">
                                              <a:latin typeface="Cambria Math" panose="02040503050406030204" pitchFamily="18" charset="0"/>
                                            </a:rPr>
                                            <m:t>,</m:t>
                                          </m:r>
                                          <m:r>
                                            <a:rPr lang="en-US" sz="2400" b="1" i="1">
                                              <a:latin typeface="Cambria Math" panose="02040503050406030204" pitchFamily="18" charset="0"/>
                                            </a:rPr>
                                            <m:t>𝜽</m:t>
                                          </m:r>
                                        </m:e>
                                      </m:d>
                                    </m:e>
                                    <m:sup>
                                      <m:r>
                                        <a:rPr lang="en-US" sz="2400" b="0" i="1" smtClean="0">
                                          <a:latin typeface="Cambria Math" panose="02040503050406030204" pitchFamily="18" charset="0"/>
                                        </a:rPr>
                                        <m:t>2</m:t>
                                      </m:r>
                                    </m:sup>
                                  </m:sSup>
                                </m:den>
                              </m:f>
                            </m:e>
                          </m:d>
                        </m:e>
                      </m:func>
                    </m:oMath>
                  </m:oMathPara>
                </a14:m>
                <a:endParaRPr lang="en-US" dirty="0"/>
              </a:p>
              <a:p>
                <a:pPr marL="0" indent="0">
                  <a:buNone/>
                </a:pPr>
                <a:endParaRPr lang="en-US" dirty="0"/>
              </a:p>
              <a:p>
                <a:pPr marL="0" indent="0">
                  <a:buNone/>
                </a:pPr>
                <a:r>
                  <a:rPr lang="en-US" dirty="0"/>
                  <a:t>where often</a:t>
                </a:r>
                <a14:m>
                  <m:oMath xmlns:m="http://schemas.openxmlformats.org/officeDocument/2006/math">
                    <m:r>
                      <a:rPr lang="en-US" b="0" i="0" smtClean="0">
                        <a:latin typeface="Cambria Math" panose="02040503050406030204" pitchFamily="18" charset="0"/>
                      </a:rPr>
                      <m:t> </m:t>
                    </m:r>
                  </m:oMath>
                </a14:m>
                <a:endParaRPr lang="en-US" b="0" i="0" dirty="0">
                  <a:latin typeface="Cambria Math" panose="02040503050406030204" pitchFamily="18" charset="0"/>
                </a:endParaRPr>
              </a:p>
              <a:p>
                <a:pPr marL="0" indent="0" algn="ctr">
                  <a:buNone/>
                </a:pPr>
                <a14:m>
                  <m:oMath xmlns:m="http://schemas.openxmlformats.org/officeDocument/2006/math">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r>
                          <a:rPr lang="en-US" b="1" i="1">
                            <a:latin typeface="Cambria Math" panose="02040503050406030204" pitchFamily="18" charset="0"/>
                          </a:rPr>
                          <m:t>,</m:t>
                        </m:r>
                        <m:r>
                          <a:rPr lang="en-US" b="1" i="1">
                            <a:latin typeface="Cambria Math" panose="02040503050406030204" pitchFamily="18" charset="0"/>
                          </a:rPr>
                          <m:t>𝜽</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𝜽</m:t>
                        </m:r>
                      </m:e>
                      <m:sub>
                        <m:r>
                          <a:rPr lang="en-US" b="0" i="1" smtClean="0">
                            <a:latin typeface="Cambria Math" panose="02040503050406030204" pitchFamily="18" charset="0"/>
                          </a:rPr>
                          <m:t>𝜇</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𝜇</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r>
                        <a:rPr lang="en-US" b="0" i="1" smtClean="0">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𝜽</m:t>
                          </m:r>
                        </m:e>
                        <m:sub>
                          <m:r>
                            <a:rPr lang="en-US" b="0" i="1" smtClean="0">
                              <a:latin typeface="Cambria Math" panose="02040503050406030204" pitchFamily="18" charset="0"/>
                            </a:rPr>
                            <m:t>𝜎</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𝜎</m:t>
                          </m:r>
                        </m:sub>
                      </m:sSub>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s</m:t>
                          </m:r>
                        </m:e>
                      </m:d>
                      <m:r>
                        <a:rPr lang="en-US" b="0" i="0" smtClean="0">
                          <a:latin typeface="Cambria Math" panose="02040503050406030204" pitchFamily="18" charset="0"/>
                        </a:rPr>
                        <m:t>)</m:t>
                      </m:r>
                    </m:oMath>
                  </m:oMathPara>
                </a14:m>
                <a:endParaRPr lang="en-US" dirty="0"/>
              </a:p>
              <a:p>
                <a:pPr marL="0" indent="0">
                  <a:buNone/>
                </a:pPr>
                <a:r>
                  <a:rPr lang="en-US" dirty="0"/>
                  <a:t>Is learned with </a:t>
                </a:r>
                <a14:m>
                  <m:oMath xmlns:m="http://schemas.openxmlformats.org/officeDocument/2006/math">
                    <m:r>
                      <a:rPr lang="en-US" b="1" i="1" smtClean="0">
                        <a:latin typeface="Cambria Math" panose="02040503050406030204" pitchFamily="18" charset="0"/>
                      </a:rPr>
                      <m:t>𝜽</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𝝁</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𝝈</m:t>
                        </m:r>
                      </m:sub>
                    </m:sSub>
                    <m:r>
                      <a:rPr lang="en-US" b="1" i="1" smtClean="0">
                        <a:latin typeface="Cambria Math" panose="02040503050406030204" pitchFamily="18" charset="0"/>
                      </a:rPr>
                      <m:t>]</m:t>
                    </m:r>
                  </m:oMath>
                </a14:m>
                <a:endParaRPr lang="en-US" b="1" dirty="0"/>
              </a:p>
            </p:txBody>
          </p:sp>
        </mc:Choice>
        <mc:Fallback xmlns="">
          <p:sp>
            <p:nvSpPr>
              <p:cNvPr id="3" name="Content Placeholder 2">
                <a:extLst>
                  <a:ext uri="{FF2B5EF4-FFF2-40B4-BE49-F238E27FC236}">
                    <a16:creationId xmlns:a16="http://schemas.microsoft.com/office/drawing/2014/main" id="{0FC10070-A5BD-C926-B21A-8D43C4EF0BE8}"/>
                  </a:ext>
                </a:extLst>
              </p:cNvPr>
              <p:cNvSpPr>
                <a:spLocks noGrp="1" noRot="1" noChangeAspect="1" noMove="1" noResize="1" noEditPoints="1" noAdjustHandles="1" noChangeArrowheads="1" noChangeShapeType="1" noTextEdit="1"/>
              </p:cNvSpPr>
              <p:nvPr>
                <p:ph idx="1"/>
              </p:nvPr>
            </p:nvSpPr>
            <p:spPr>
              <a:xfrm>
                <a:off x="852742" y="1397330"/>
                <a:ext cx="6604646" cy="4779633"/>
              </a:xfrm>
              <a:blipFill>
                <a:blip r:embed="rId2"/>
                <a:stretch>
                  <a:fillRect l="-1016" t="-2168" r="-1293"/>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112C6C46-BE85-72BE-F978-F6C465995015}"/>
              </a:ext>
            </a:extLst>
          </p:cNvPr>
          <p:cNvGrpSpPr/>
          <p:nvPr/>
        </p:nvGrpSpPr>
        <p:grpSpPr>
          <a:xfrm>
            <a:off x="7503664" y="2038453"/>
            <a:ext cx="4571704" cy="3076061"/>
            <a:chOff x="7389459" y="1276730"/>
            <a:chExt cx="4571704" cy="3076061"/>
          </a:xfrm>
        </p:grpSpPr>
        <p:pic>
          <p:nvPicPr>
            <p:cNvPr id="5" name="Picture 4">
              <a:extLst>
                <a:ext uri="{FF2B5EF4-FFF2-40B4-BE49-F238E27FC236}">
                  <a16:creationId xmlns:a16="http://schemas.microsoft.com/office/drawing/2014/main" id="{7E15FD6F-36C9-1393-6E83-57C176A7969A}"/>
                </a:ext>
              </a:extLst>
            </p:cNvPr>
            <p:cNvPicPr>
              <a:picLocks noChangeAspect="1"/>
            </p:cNvPicPr>
            <p:nvPr/>
          </p:nvPicPr>
          <p:blipFill>
            <a:blip r:embed="rId3"/>
            <a:stretch>
              <a:fillRect/>
            </a:stretch>
          </p:blipFill>
          <p:spPr>
            <a:xfrm>
              <a:off x="7629306" y="1276730"/>
              <a:ext cx="4331857" cy="301554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FB7FFE-E069-F7DB-74EE-277C693FB5F1}"/>
                    </a:ext>
                  </a:extLst>
                </p:cNvPr>
                <p:cNvSpPr txBox="1"/>
                <p:nvPr/>
              </p:nvSpPr>
              <p:spPr>
                <a:xfrm>
                  <a:off x="9154417" y="4045014"/>
                  <a:ext cx="1281633" cy="307777"/>
                </a:xfrm>
                <a:prstGeom prst="rect">
                  <a:avLst/>
                </a:prstGeom>
                <a:solidFill>
                  <a:schemeClr val="bg1"/>
                </a:solidFill>
              </p:spPr>
              <p:txBody>
                <a:bodyPr wrap="none" rtlCol="0">
                  <a:spAutoFit/>
                </a:bodyPr>
                <a:lstStyle/>
                <a:p>
                  <a:r>
                    <a:rPr lang="en-US" sz="1400" dirty="0"/>
                    <a:t>Action value </a:t>
                  </a:r>
                  <a14:m>
                    <m:oMath xmlns:m="http://schemas.openxmlformats.org/officeDocument/2006/math">
                      <m:r>
                        <a:rPr lang="en-US" sz="1400" b="0" i="1" smtClean="0">
                          <a:latin typeface="Cambria Math" panose="02040503050406030204" pitchFamily="18" charset="0"/>
                        </a:rPr>
                        <m:t>𝑎</m:t>
                      </m:r>
                    </m:oMath>
                  </a14:m>
                  <a:endParaRPr lang="en-US" sz="1400" dirty="0"/>
                </a:p>
              </p:txBody>
            </p:sp>
          </mc:Choice>
          <mc:Fallback xmlns="">
            <p:sp>
              <p:nvSpPr>
                <p:cNvPr id="7" name="TextBox 6">
                  <a:extLst>
                    <a:ext uri="{FF2B5EF4-FFF2-40B4-BE49-F238E27FC236}">
                      <a16:creationId xmlns:a16="http://schemas.microsoft.com/office/drawing/2014/main" id="{AFFB7FFE-E069-F7DB-74EE-277C693FB5F1}"/>
                    </a:ext>
                  </a:extLst>
                </p:cNvPr>
                <p:cNvSpPr txBox="1">
                  <a:spLocks noRot="1" noChangeAspect="1" noMove="1" noResize="1" noEditPoints="1" noAdjustHandles="1" noChangeArrowheads="1" noChangeShapeType="1" noTextEdit="1"/>
                </p:cNvSpPr>
                <p:nvPr/>
              </p:nvSpPr>
              <p:spPr>
                <a:xfrm>
                  <a:off x="9154417" y="4045014"/>
                  <a:ext cx="1281633" cy="307777"/>
                </a:xfrm>
                <a:prstGeom prst="rect">
                  <a:avLst/>
                </a:prstGeom>
                <a:blipFill>
                  <a:blip r:embed="rId4"/>
                  <a:stretch>
                    <a:fillRect l="-1422" t="-4000" b="-200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0F21EAB-E1E5-DE21-E644-7CFB3D1A72D8}"/>
                </a:ext>
              </a:extLst>
            </p:cNvPr>
            <p:cNvSpPr txBox="1"/>
            <p:nvPr/>
          </p:nvSpPr>
          <p:spPr>
            <a:xfrm rot="16200000">
              <a:off x="6522399" y="2484545"/>
              <a:ext cx="2041898" cy="307777"/>
            </a:xfrm>
            <a:prstGeom prst="rect">
              <a:avLst/>
            </a:prstGeom>
            <a:solidFill>
              <a:schemeClr val="bg1"/>
            </a:solidFill>
          </p:spPr>
          <p:txBody>
            <a:bodyPr wrap="square" rtlCol="0">
              <a:spAutoFit/>
            </a:bodyPr>
            <a:lstStyle/>
            <a:p>
              <a:pPr algn="ctr"/>
              <a:r>
                <a:rPr lang="en-US" sz="1400" dirty="0"/>
                <a:t>Probability density</a:t>
              </a:r>
            </a:p>
          </p:txBody>
        </p:sp>
      </p:grpSp>
      <p:sp>
        <p:nvSpPr>
          <p:cNvPr id="6" name="Speech Bubble: Rectangle with Corners Rounded 5">
            <a:extLst>
              <a:ext uri="{FF2B5EF4-FFF2-40B4-BE49-F238E27FC236}">
                <a16:creationId xmlns:a16="http://schemas.microsoft.com/office/drawing/2014/main" id="{64DCB4DF-3E8B-74B4-3B48-FC51C4D49965}"/>
              </a:ext>
            </a:extLst>
          </p:cNvPr>
          <p:cNvSpPr/>
          <p:nvPr/>
        </p:nvSpPr>
        <p:spPr>
          <a:xfrm>
            <a:off x="6652086" y="4961589"/>
            <a:ext cx="1633355" cy="559712"/>
          </a:xfrm>
          <a:prstGeom prst="wedgeRoundRectCallout">
            <a:avLst>
              <a:gd name="adj1" fmla="val -136356"/>
              <a:gd name="adj2" fmla="val -70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Linear in state features</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1C86F6D6-661C-D5B1-6444-946E823AFD3B}"/>
                  </a:ext>
                </a:extLst>
              </p:cNvPr>
              <p:cNvSpPr/>
              <p:nvPr/>
            </p:nvSpPr>
            <p:spPr>
              <a:xfrm>
                <a:off x="9102118" y="1334682"/>
                <a:ext cx="2519835" cy="493286"/>
              </a:xfrm>
              <a:prstGeom prst="wedgeRoundRectCallout">
                <a:avLst>
                  <a:gd name="adj1" fmla="val 25087"/>
                  <a:gd name="adj2" fmla="val 1742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Depend on state and learned parameters </a:t>
                </a:r>
                <a14:m>
                  <m:oMath xmlns:m="http://schemas.openxmlformats.org/officeDocument/2006/math">
                    <m:r>
                      <a:rPr lang="en-US" sz="1600" b="0" i="1" smtClean="0">
                        <a:latin typeface="Cambria Math" panose="02040503050406030204" pitchFamily="18" charset="0"/>
                      </a:rPr>
                      <m:t>𝜃</m:t>
                    </m:r>
                  </m:oMath>
                </a14:m>
                <a:endParaRPr lang="en-US" sz="1600" dirty="0"/>
              </a:p>
            </p:txBody>
          </p:sp>
        </mc:Choice>
        <mc:Fallback xmlns="">
          <p:sp>
            <p:nvSpPr>
              <p:cNvPr id="9" name="Speech Bubble: Rectangle with Corners Rounded 8">
                <a:extLst>
                  <a:ext uri="{FF2B5EF4-FFF2-40B4-BE49-F238E27FC236}">
                    <a16:creationId xmlns:a16="http://schemas.microsoft.com/office/drawing/2014/main" id="{1C86F6D6-661C-D5B1-6444-946E823AFD3B}"/>
                  </a:ext>
                </a:extLst>
              </p:cNvPr>
              <p:cNvSpPr>
                <a:spLocks noRot="1" noChangeAspect="1" noMove="1" noResize="1" noEditPoints="1" noAdjustHandles="1" noChangeArrowheads="1" noChangeShapeType="1" noTextEdit="1"/>
              </p:cNvSpPr>
              <p:nvPr/>
            </p:nvSpPr>
            <p:spPr>
              <a:xfrm>
                <a:off x="9102118" y="1334682"/>
                <a:ext cx="2519835" cy="493286"/>
              </a:xfrm>
              <a:prstGeom prst="wedgeRoundRectCallout">
                <a:avLst>
                  <a:gd name="adj1" fmla="val 25087"/>
                  <a:gd name="adj2" fmla="val 174288"/>
                  <a:gd name="adj3" fmla="val 16667"/>
                </a:avLst>
              </a:prstGeom>
              <a:blipFill>
                <a:blip r:embed="rId5"/>
                <a:stretch>
                  <a:fillRect t="-4813"/>
                </a:stretch>
              </a:blipFill>
            </p:spPr>
            <p:txBody>
              <a:bodyPr/>
              <a:lstStyle/>
              <a:p>
                <a:r>
                  <a:rPr lang="en-US">
                    <a:noFill/>
                  </a:rPr>
                  <a:t> </a:t>
                </a:r>
              </a:p>
            </p:txBody>
          </p:sp>
        </mc:Fallback>
      </mc:AlternateContent>
    </p:spTree>
    <p:extLst>
      <p:ext uri="{BB962C8B-B14F-4D97-AF65-F5344CB8AC3E}">
        <p14:creationId xmlns:p14="http://schemas.microsoft.com/office/powerpoint/2010/main" val="406864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2E03-3109-78FE-32B4-A06B15065E7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B1B9043-0881-7F44-61EC-208B02038C0F}"/>
              </a:ext>
            </a:extLst>
          </p:cNvPr>
          <p:cNvSpPr>
            <a:spLocks noGrp="1"/>
          </p:cNvSpPr>
          <p:nvPr>
            <p:ph idx="1"/>
          </p:nvPr>
        </p:nvSpPr>
        <p:spPr/>
        <p:txBody>
          <a:bodyPr/>
          <a:lstStyle/>
          <a:p>
            <a:r>
              <a:rPr lang="en-US" dirty="0"/>
              <a:t>Learning a parameterized policy without action-values estimates has many advantages:</a:t>
            </a:r>
          </a:p>
          <a:p>
            <a:pPr lvl="1"/>
            <a:r>
              <a:rPr lang="en-US" dirty="0"/>
              <a:t>Learn probabilities for taking an action (stochastic policies).</a:t>
            </a:r>
          </a:p>
          <a:p>
            <a:pPr lvl="1"/>
            <a:r>
              <a:rPr lang="en-US" dirty="0"/>
              <a:t>Can handle continuous action spaces.</a:t>
            </a:r>
          </a:p>
          <a:p>
            <a:pPr lvl="1"/>
            <a:r>
              <a:rPr lang="en-US" dirty="0"/>
              <a:t>Policy gradient theorem provides strong performance bounds.</a:t>
            </a:r>
          </a:p>
          <a:p>
            <a:pPr lvl="1"/>
            <a:endParaRPr lang="en-US" dirty="0"/>
          </a:p>
          <a:p>
            <a:r>
              <a:rPr lang="en-US" dirty="0"/>
              <a:t>In general, policy gradient methods, including actor-critic, have a different set of strengths and weaknesses compared to </a:t>
            </a:r>
            <a:r>
              <a:rPr lang="en-US"/>
              <a:t>action-value methods, </a:t>
            </a:r>
            <a:r>
              <a:rPr lang="en-US" dirty="0"/>
              <a:t>and </a:t>
            </a:r>
            <a:r>
              <a:rPr lang="en-US"/>
              <a:t>the best choice </a:t>
            </a:r>
            <a:r>
              <a:rPr lang="en-US" dirty="0"/>
              <a:t>depends on the problem.</a:t>
            </a:r>
          </a:p>
        </p:txBody>
      </p:sp>
    </p:spTree>
    <p:extLst>
      <p:ext uri="{BB962C8B-B14F-4D97-AF65-F5344CB8AC3E}">
        <p14:creationId xmlns:p14="http://schemas.microsoft.com/office/powerpoint/2010/main" val="36589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3493-2ED6-DF09-F569-7F3DCA81AB18}"/>
              </a:ext>
            </a:extLst>
          </p:cNvPr>
          <p:cNvSpPr>
            <a:spLocks noGrp="1"/>
          </p:cNvSpPr>
          <p:nvPr>
            <p:ph type="title"/>
          </p:nvPr>
        </p:nvSpPr>
        <p:spPr/>
        <p:txBody>
          <a:bodyPr/>
          <a:lstStyle/>
          <a:p>
            <a:r>
              <a:rPr lang="en-US" dirty="0"/>
              <a:t>Topics of this Course</a:t>
            </a:r>
          </a:p>
        </p:txBody>
      </p:sp>
      <p:sp>
        <p:nvSpPr>
          <p:cNvPr id="3" name="Content Placeholder 2">
            <a:extLst>
              <a:ext uri="{FF2B5EF4-FFF2-40B4-BE49-F238E27FC236}">
                <a16:creationId xmlns:a16="http://schemas.microsoft.com/office/drawing/2014/main" id="{8F95E019-92A5-79AC-D777-59B4926F61AA}"/>
              </a:ext>
            </a:extLst>
          </p:cNvPr>
          <p:cNvSpPr>
            <a:spLocks noGrp="1"/>
          </p:cNvSpPr>
          <p:nvPr>
            <p:ph idx="1"/>
          </p:nvPr>
        </p:nvSpPr>
        <p:spPr/>
        <p:txBody>
          <a:bodyPr>
            <a:normAutofit fontScale="85000" lnSpcReduction="20000"/>
          </a:bodyPr>
          <a:lstStyle/>
          <a:p>
            <a:r>
              <a:rPr lang="en-US" dirty="0"/>
              <a:t>Introduction to reinforcement learning</a:t>
            </a:r>
          </a:p>
          <a:p>
            <a:r>
              <a:rPr lang="en-US" dirty="0"/>
              <a:t>Markov decision processes</a:t>
            </a:r>
          </a:p>
          <a:p>
            <a:r>
              <a:rPr lang="en-US" dirty="0"/>
              <a:t>Part I: Tabular Methods</a:t>
            </a:r>
          </a:p>
          <a:p>
            <a:pPr lvl="1"/>
            <a:r>
              <a:rPr lang="en-US" dirty="0"/>
              <a:t>Dynamic programming</a:t>
            </a:r>
          </a:p>
          <a:p>
            <a:pPr lvl="1"/>
            <a:r>
              <a:rPr lang="en-US" dirty="0"/>
              <a:t>Monte Carlo methods</a:t>
            </a:r>
          </a:p>
          <a:p>
            <a:pPr lvl="1"/>
            <a:r>
              <a:rPr lang="en-US" dirty="0"/>
              <a:t>Temporal-difference learning</a:t>
            </a:r>
          </a:p>
          <a:p>
            <a:pPr lvl="1"/>
            <a:r>
              <a:rPr lang="en-US" dirty="0"/>
              <a:t>Multi-step bootstrapping</a:t>
            </a:r>
          </a:p>
          <a:p>
            <a:pPr lvl="1"/>
            <a:r>
              <a:rPr lang="en-US" dirty="0"/>
              <a:t>Planning and learning with tabular methods</a:t>
            </a:r>
          </a:p>
          <a:p>
            <a:r>
              <a:rPr lang="en-US" b="1" dirty="0"/>
              <a:t>Part II: Approximate Solution Methods</a:t>
            </a:r>
          </a:p>
          <a:p>
            <a:pPr lvl="1"/>
            <a:r>
              <a:rPr lang="en-US" dirty="0"/>
              <a:t>Prediction and Control using Approximation</a:t>
            </a:r>
          </a:p>
          <a:p>
            <a:pPr lvl="1"/>
            <a:r>
              <a:rPr lang="en-US" dirty="0"/>
              <a:t>Eligibility Traces</a:t>
            </a:r>
          </a:p>
          <a:p>
            <a:pPr lvl="1"/>
            <a:r>
              <a:rPr lang="en-US" b="1" dirty="0"/>
              <a:t>Policy Gradient Methods</a:t>
            </a:r>
          </a:p>
          <a:p>
            <a:r>
              <a:rPr lang="en-US" dirty="0"/>
              <a:t>Part III: Modern RL Methods</a:t>
            </a:r>
          </a:p>
          <a:p>
            <a:pPr lvl="1"/>
            <a:r>
              <a:rPr lang="en-US" dirty="0"/>
              <a:t>Deep Reinforcement Learning</a:t>
            </a:r>
          </a:p>
          <a:p>
            <a:pPr lvl="1"/>
            <a:r>
              <a:rPr lang="en-US" dirty="0"/>
              <a:t>Current Applications</a:t>
            </a:r>
          </a:p>
        </p:txBody>
      </p:sp>
    </p:spTree>
    <p:extLst>
      <p:ext uri="{BB962C8B-B14F-4D97-AF65-F5344CB8AC3E}">
        <p14:creationId xmlns:p14="http://schemas.microsoft.com/office/powerpoint/2010/main" val="365336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E1A2-75E3-3C9C-6C10-EE078C5AD54A}"/>
              </a:ext>
            </a:extLst>
          </p:cNvPr>
          <p:cNvSpPr>
            <a:spLocks noGrp="1"/>
          </p:cNvSpPr>
          <p:nvPr>
            <p:ph type="title"/>
          </p:nvPr>
        </p:nvSpPr>
        <p:spPr/>
        <p:txBody>
          <a:bodyPr/>
          <a:lstStyle/>
          <a:p>
            <a:r>
              <a:rPr lang="en-US" dirty="0"/>
              <a:t>Summary of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E69C9C-42B6-9B0F-9AE0-20D17703E490}"/>
                  </a:ext>
                </a:extLst>
              </p:cNvPr>
              <p:cNvSpPr>
                <a:spLocks noGrp="1"/>
              </p:cNvSpPr>
              <p:nvPr>
                <p:ph idx="1"/>
              </p:nvPr>
            </p:nvSpPr>
            <p:spPr>
              <a:xfrm>
                <a:off x="822819" y="3658891"/>
                <a:ext cx="5273179" cy="1902124"/>
              </a:xfrm>
            </p:spPr>
            <p:style>
              <a:lnRef idx="2">
                <a:schemeClr val="accent2"/>
              </a:lnRef>
              <a:fillRef idx="1">
                <a:schemeClr val="lt1"/>
              </a:fillRef>
              <a:effectRef idx="0">
                <a:schemeClr val="accent2"/>
              </a:effectRef>
              <a:fontRef idx="minor">
                <a:schemeClr val="dk1"/>
              </a:fontRef>
            </p:style>
            <p:txBody>
              <a:bodyPr>
                <a:spAutoFit/>
              </a:bodyPr>
              <a:lstStyle/>
              <a:p>
                <a:pPr marL="0" indent="0">
                  <a:lnSpc>
                    <a:spcPct val="100000"/>
                  </a:lnSpc>
                  <a:spcBef>
                    <a:spcPts val="0"/>
                  </a:spcBef>
                  <a:buNone/>
                </a:pPr>
                <a:r>
                  <a:rPr lang="en-US" sz="1200" b="1" dirty="0"/>
                  <a:t>Value Function</a:t>
                </a:r>
                <a:endParaRPr lang="en-US" sz="1200" i="1" dirty="0">
                  <a:latin typeface="Cambria Math" panose="02040503050406030204" pitchFamily="18" charset="0"/>
                </a:endParaRPr>
              </a:p>
              <a:p>
                <a:pPr marL="0" indent="0">
                  <a:lnSpc>
                    <a:spcPct val="100000"/>
                  </a:lnSpc>
                  <a:spcBef>
                    <a:spcPts val="0"/>
                  </a:spcBef>
                  <a:buNone/>
                </a:pPr>
                <a14:m>
                  <m:oMath xmlns:m="http://schemas.openxmlformats.org/officeDocument/2006/math">
                    <m:sSub>
                      <m:sSubPr>
                        <m:ctrlPr>
                          <a:rPr lang="en-US" sz="1200" i="1" dirty="0" smtClean="0">
                            <a:latin typeface="Cambria Math" panose="02040503050406030204" pitchFamily="18" charset="0"/>
                          </a:rPr>
                        </m:ctrlPr>
                      </m:sSubPr>
                      <m:e>
                        <m:r>
                          <a:rPr lang="en-US" sz="1200" i="1" dirty="0">
                            <a:latin typeface="Cambria Math" panose="02040503050406030204" pitchFamily="18" charset="0"/>
                          </a:rPr>
                          <m:t>𝐺</m:t>
                        </m:r>
                      </m:e>
                      <m:sub>
                        <m:r>
                          <a:rPr lang="en-US" sz="1200" i="1" dirty="0">
                            <a:latin typeface="Cambria Math" panose="02040503050406030204" pitchFamily="18" charset="0"/>
                          </a:rPr>
                          <m:t>𝑡</m:t>
                        </m:r>
                      </m:sub>
                    </m:sSub>
                  </m:oMath>
                </a14:m>
                <a:r>
                  <a:rPr lang="en-US" sz="1200" dirty="0"/>
                  <a:t> 	return (cumulative reward) following time </a:t>
                </a:r>
                <a14:m>
                  <m:oMath xmlns:m="http://schemas.openxmlformats.org/officeDocument/2006/math">
                    <m:r>
                      <a:rPr lang="en-US" sz="1200" i="1" dirty="0">
                        <a:latin typeface="Cambria Math" panose="02040503050406030204" pitchFamily="18" charset="0"/>
                      </a:rPr>
                      <m:t>𝑡</m:t>
                    </m:r>
                  </m:oMath>
                </a14:m>
                <a:endParaRPr lang="en-US" sz="1200" dirty="0"/>
              </a:p>
              <a:p>
                <a:pPr marL="0" indent="0">
                  <a:lnSpc>
                    <a:spcPct val="100000"/>
                  </a:lnSpc>
                  <a:spcBef>
                    <a:spcPts val="0"/>
                  </a:spcBef>
                  <a:buNone/>
                </a:pP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𝐺</m:t>
                        </m:r>
                      </m:e>
                      <m:sub>
                        <m:r>
                          <a:rPr lang="en-US" sz="1200" i="1" dirty="0">
                            <a:solidFill>
                              <a:schemeClr val="tx1"/>
                            </a:solidFill>
                            <a:latin typeface="Cambria Math" panose="02040503050406030204" pitchFamily="18" charset="0"/>
                          </a:rPr>
                          <m:t>𝑡</m:t>
                        </m:r>
                        <m:r>
                          <a:rPr lang="en-US" sz="1200" i="1" dirty="0">
                            <a:solidFill>
                              <a:schemeClr val="tx1"/>
                            </a:solidFill>
                            <a:latin typeface="Cambria Math" panose="02040503050406030204" pitchFamily="18" charset="0"/>
                          </a:rPr>
                          <m:t>:</m:t>
                        </m:r>
                        <m:r>
                          <a:rPr lang="en-US" sz="1200" i="1" dirty="0">
                            <a:solidFill>
                              <a:schemeClr val="tx1"/>
                            </a:solidFill>
                            <a:latin typeface="Cambria Math" panose="02040503050406030204" pitchFamily="18" charset="0"/>
                          </a:rPr>
                          <m:t>h</m:t>
                        </m:r>
                      </m:sub>
                    </m:sSub>
                  </m:oMath>
                </a14:m>
                <a:r>
                  <a:rPr lang="en-US" sz="1200" dirty="0">
                    <a:solidFill>
                      <a:schemeClr val="tx1"/>
                    </a:solidFill>
                  </a:rPr>
                  <a:t>	return from </a:t>
                </a:r>
                <a14:m>
                  <m:oMath xmlns:m="http://schemas.openxmlformats.org/officeDocument/2006/math">
                    <m:r>
                      <a:rPr lang="en-US" sz="1200" i="1" dirty="0">
                        <a:solidFill>
                          <a:schemeClr val="tx1"/>
                        </a:solidFill>
                        <a:latin typeface="Cambria Math" panose="02040503050406030204" pitchFamily="18" charset="0"/>
                      </a:rPr>
                      <m:t>𝑡</m:t>
                    </m:r>
                  </m:oMath>
                </a14:m>
                <a:r>
                  <a:rPr lang="en-US" sz="1200" dirty="0">
                    <a:solidFill>
                      <a:schemeClr val="tx1"/>
                    </a:solidFill>
                  </a:rPr>
                  <a:t> to </a:t>
                </a:r>
                <a14:m>
                  <m:oMath xmlns:m="http://schemas.openxmlformats.org/officeDocument/2006/math">
                    <m:r>
                      <a:rPr lang="en-US" sz="1200" i="1" dirty="0">
                        <a:solidFill>
                          <a:schemeClr val="tx1"/>
                        </a:solidFill>
                        <a:latin typeface="Cambria Math" panose="02040503050406030204" pitchFamily="18" charset="0"/>
                      </a:rPr>
                      <m:t>h</m:t>
                    </m:r>
                  </m:oMath>
                </a14:m>
                <a:r>
                  <a:rPr lang="en-US" sz="1200" dirty="0">
                    <a:solidFill>
                      <a:schemeClr val="tx1"/>
                    </a:solidFill>
                  </a:rPr>
                  <a:t> (discounted and corrected)</a:t>
                </a:r>
                <a:endParaRPr lang="en-US" sz="1200" dirty="0"/>
              </a:p>
              <a:p>
                <a:pPr marL="0" indent="0">
                  <a:lnSpc>
                    <a:spcPct val="100000"/>
                  </a:lnSpc>
                  <a:spcBef>
                    <a:spcPts val="0"/>
                  </a:spcBef>
                  <a:buNone/>
                </a:pPr>
                <a:endParaRPr lang="en-US" sz="1200" i="1" dirty="0">
                  <a:latin typeface="Cambria Math" panose="02040503050406030204" pitchFamily="18" charset="0"/>
                </a:endParaRPr>
              </a:p>
              <a:p>
                <a:pPr marL="0" indent="0">
                  <a:lnSpc>
                    <a:spcPct val="100000"/>
                  </a:lnSpc>
                  <a:spcBef>
                    <a:spcPts val="0"/>
                  </a:spcBef>
                  <a:buNone/>
                </a:pP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𝑣</m:t>
                        </m:r>
                      </m:e>
                      <m:sub>
                        <m:r>
                          <a:rPr lang="en-US" sz="1200" i="1" dirty="0">
                            <a:latin typeface="Cambria Math" panose="02040503050406030204" pitchFamily="18" charset="0"/>
                          </a:rPr>
                          <m:t>𝜋</m:t>
                        </m:r>
                      </m:sub>
                    </m:sSub>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value of state </a:t>
                </a:r>
                <a14:m>
                  <m:oMath xmlns:m="http://schemas.openxmlformats.org/officeDocument/2006/math">
                    <m:r>
                      <a:rPr lang="en-US" sz="1200" i="1" dirty="0">
                        <a:latin typeface="Cambria Math" panose="02040503050406030204" pitchFamily="18" charset="0"/>
                      </a:rPr>
                      <m:t>𝑠</m:t>
                    </m:r>
                  </m:oMath>
                </a14:m>
                <a:r>
                  <a:rPr lang="en-US" sz="1200" dirty="0"/>
                  <a:t> under policy </a:t>
                </a:r>
                <a14:m>
                  <m:oMath xmlns:m="http://schemas.openxmlformats.org/officeDocument/2006/math">
                    <m:r>
                      <a:rPr lang="en-US" sz="1200" i="1" dirty="0">
                        <a:latin typeface="Cambria Math" panose="02040503050406030204" pitchFamily="18" charset="0"/>
                      </a:rPr>
                      <m:t>𝜋</m:t>
                    </m:r>
                  </m:oMath>
                </a14:m>
                <a:r>
                  <a:rPr lang="en-US" sz="1200" dirty="0"/>
                  <a:t> (expected return)</a:t>
                </a:r>
              </a:p>
              <a:p>
                <a:pPr marL="0" indent="0">
                  <a:lnSpc>
                    <a:spcPct val="100000"/>
                  </a:lnSpc>
                  <a:spcBef>
                    <a:spcPts val="0"/>
                  </a:spcBef>
                  <a:buNone/>
                </a:pP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𝑣</m:t>
                        </m:r>
                      </m:e>
                      <m:sub>
                        <m:r>
                          <a:rPr lang="en-US" sz="1200" i="1" dirty="0">
                            <a:latin typeface="Cambria Math" panose="02040503050406030204" pitchFamily="18" charset="0"/>
                          </a:rPr>
                          <m:t>∗</m:t>
                        </m:r>
                      </m:sub>
                    </m:sSub>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value of state s under the optimal policy</a:t>
                </a:r>
              </a:p>
              <a:p>
                <a:pPr marL="0" indent="0">
                  <a:lnSpc>
                    <a:spcPct val="100000"/>
                  </a:lnSpc>
                  <a:spcBef>
                    <a:spcPts val="0"/>
                  </a:spcBef>
                  <a:buNone/>
                </a:pP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𝑞</m:t>
                        </m:r>
                      </m:e>
                      <m:sub>
                        <m:r>
                          <a:rPr lang="en-US" sz="1200" i="1" dirty="0">
                            <a:latin typeface="Cambria Math" panose="02040503050406030204" pitchFamily="18" charset="0"/>
                          </a:rPr>
                          <m:t>𝜋</m:t>
                        </m:r>
                      </m:sub>
                    </m:sSub>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value of taking action </a:t>
                </a:r>
                <a14:m>
                  <m:oMath xmlns:m="http://schemas.openxmlformats.org/officeDocument/2006/math">
                    <m:r>
                      <a:rPr lang="en-US" sz="1200" i="1" dirty="0">
                        <a:latin typeface="Cambria Math" panose="02040503050406030204" pitchFamily="18" charset="0"/>
                      </a:rPr>
                      <m:t>𝑎</m:t>
                    </m:r>
                  </m:oMath>
                </a14:m>
                <a:r>
                  <a:rPr lang="en-US" sz="1200" dirty="0"/>
                  <a:t> in state </a:t>
                </a:r>
                <a14:m>
                  <m:oMath xmlns:m="http://schemas.openxmlformats.org/officeDocument/2006/math">
                    <m:r>
                      <a:rPr lang="en-US" sz="1200" i="1" dirty="0" smtClean="0">
                        <a:latin typeface="Cambria Math" panose="02040503050406030204" pitchFamily="18" charset="0"/>
                      </a:rPr>
                      <m:t>𝑠</m:t>
                    </m:r>
                  </m:oMath>
                </a14:m>
                <a:r>
                  <a:rPr lang="en-US" sz="1200" dirty="0"/>
                  <a:t> under policy </a:t>
                </a:r>
                <a14:m>
                  <m:oMath xmlns:m="http://schemas.openxmlformats.org/officeDocument/2006/math">
                    <m:r>
                      <a:rPr lang="en-US" sz="1200" i="1" dirty="0">
                        <a:latin typeface="Cambria Math" panose="02040503050406030204" pitchFamily="18" charset="0"/>
                      </a:rPr>
                      <m:t>𝜋</m:t>
                    </m:r>
                  </m:oMath>
                </a14:m>
                <a:endParaRPr lang="en-US" sz="1200" dirty="0"/>
              </a:p>
              <a:p>
                <a:pPr marL="0" indent="0">
                  <a:lnSpc>
                    <a:spcPct val="100000"/>
                  </a:lnSpc>
                  <a:spcBef>
                    <a:spcPts val="0"/>
                  </a:spcBef>
                  <a:buNone/>
                </a:pP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𝑞</m:t>
                        </m:r>
                      </m:e>
                      <m:sub>
                        <m:r>
                          <a:rPr lang="en-US" sz="1200" i="1" dirty="0">
                            <a:latin typeface="Cambria Math" panose="02040503050406030204" pitchFamily="18" charset="0"/>
                          </a:rPr>
                          <m:t>∗</m:t>
                        </m:r>
                      </m:sub>
                    </m:sSub>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value of taking action </a:t>
                </a:r>
                <a14:m>
                  <m:oMath xmlns:m="http://schemas.openxmlformats.org/officeDocument/2006/math">
                    <m:r>
                      <a:rPr lang="en-US" sz="1200" i="1" dirty="0">
                        <a:latin typeface="Cambria Math" panose="02040503050406030204" pitchFamily="18" charset="0"/>
                      </a:rPr>
                      <m:t>𝑎</m:t>
                    </m:r>
                  </m:oMath>
                </a14:m>
                <a:r>
                  <a:rPr lang="en-US" sz="1200" dirty="0"/>
                  <a:t> in state </a:t>
                </a:r>
                <a14:m>
                  <m:oMath xmlns:m="http://schemas.openxmlformats.org/officeDocument/2006/math">
                    <m:r>
                      <a:rPr lang="en-US" sz="1200" i="1" dirty="0" smtClean="0">
                        <a:latin typeface="Cambria Math" panose="02040503050406030204" pitchFamily="18" charset="0"/>
                      </a:rPr>
                      <m:t>𝑠</m:t>
                    </m:r>
                  </m:oMath>
                </a14:m>
                <a:r>
                  <a:rPr lang="en-US" sz="1200" dirty="0"/>
                  <a:t> under the optimal policy</a:t>
                </a:r>
              </a:p>
              <a:p>
                <a:pPr marL="0" indent="0">
                  <a:spcBef>
                    <a:spcPts val="0"/>
                  </a:spcBef>
                  <a:buNone/>
                </a:pPr>
                <a14:m>
                  <m:oMath xmlns:m="http://schemas.openxmlformats.org/officeDocument/2006/math">
                    <m:r>
                      <a:rPr lang="en-US" sz="1200" i="1" dirty="0">
                        <a:solidFill>
                          <a:schemeClr val="tx1"/>
                        </a:solidFill>
                        <a:latin typeface="Cambria Math" panose="02040503050406030204" pitchFamily="18" charset="0"/>
                      </a:rPr>
                      <m:t>𝑉</m:t>
                    </m:r>
                    <m:r>
                      <a:rPr lang="en-US" sz="1200" i="1" dirty="0">
                        <a:solidFill>
                          <a:schemeClr val="tx1"/>
                        </a:solidFill>
                        <a:latin typeface="Cambria Math" panose="02040503050406030204" pitchFamily="18" charset="0"/>
                      </a:rPr>
                      <m:t>, </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𝑉</m:t>
                        </m:r>
                      </m:e>
                      <m:sub>
                        <m:r>
                          <a:rPr lang="en-US" sz="1200" i="1" dirty="0">
                            <a:solidFill>
                              <a:schemeClr val="tx1"/>
                            </a:solidFill>
                            <a:latin typeface="Cambria Math" panose="02040503050406030204" pitchFamily="18" charset="0"/>
                          </a:rPr>
                          <m:t>𝑡</m:t>
                        </m:r>
                      </m:sub>
                    </m:sSub>
                    <m:r>
                      <a:rPr lang="en-US" sz="1200" i="1" dirty="0">
                        <a:solidFill>
                          <a:schemeClr val="tx1"/>
                        </a:solidFill>
                        <a:latin typeface="Cambria Math" panose="02040503050406030204" pitchFamily="18" charset="0"/>
                      </a:rPr>
                      <m:t> </m:t>
                    </m:r>
                  </m:oMath>
                </a14:m>
                <a:r>
                  <a:rPr lang="en-US" sz="1200" dirty="0">
                    <a:solidFill>
                      <a:schemeClr val="tx1"/>
                    </a:solidFill>
                  </a:rPr>
                  <a:t>	array estimates of state-value function </a:t>
                </a: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𝑣</m:t>
                        </m:r>
                      </m:e>
                      <m:sub>
                        <m:r>
                          <a:rPr lang="en-US" sz="1200" i="1" dirty="0">
                            <a:solidFill>
                              <a:schemeClr val="tx1"/>
                            </a:solidFill>
                            <a:latin typeface="Cambria Math" panose="02040503050406030204" pitchFamily="18" charset="0"/>
                          </a:rPr>
                          <m:t>𝜋</m:t>
                        </m:r>
                      </m:sub>
                    </m:sSub>
                    <m:r>
                      <a:rPr lang="en-US" sz="1200" i="1" dirty="0">
                        <a:solidFill>
                          <a:schemeClr val="tx1"/>
                        </a:solidFill>
                        <a:latin typeface="Cambria Math" panose="02040503050406030204" pitchFamily="18" charset="0"/>
                      </a:rPr>
                      <m:t> </m:t>
                    </m:r>
                  </m:oMath>
                </a14:m>
                <a:r>
                  <a:rPr lang="en-US" sz="1200" dirty="0">
                    <a:solidFill>
                      <a:schemeClr val="tx1"/>
                    </a:solidFill>
                  </a:rPr>
                  <a:t>or </a:t>
                </a: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𝑣</m:t>
                        </m:r>
                      </m:e>
                      <m:sub>
                        <m:r>
                          <a:rPr lang="en-US" sz="1200" i="1" dirty="0">
                            <a:solidFill>
                              <a:schemeClr val="tx1"/>
                            </a:solidFill>
                            <a:latin typeface="Cambria Math" panose="02040503050406030204" pitchFamily="18" charset="0"/>
                          </a:rPr>
                          <m:t>∗</m:t>
                        </m:r>
                      </m:sub>
                    </m:sSub>
                    <m:r>
                      <a:rPr lang="en-US" sz="1200" i="1" dirty="0">
                        <a:solidFill>
                          <a:schemeClr val="tx1"/>
                        </a:solidFill>
                        <a:latin typeface="Cambria Math" panose="02040503050406030204" pitchFamily="18" charset="0"/>
                      </a:rPr>
                      <m:t> </m:t>
                    </m:r>
                  </m:oMath>
                </a14:m>
                <a:endParaRPr lang="en-US" sz="1200" dirty="0">
                  <a:solidFill>
                    <a:schemeClr val="tx1"/>
                  </a:solidFill>
                </a:endParaRPr>
              </a:p>
              <a:p>
                <a:pPr marL="0" indent="0">
                  <a:spcBef>
                    <a:spcPts val="0"/>
                  </a:spcBef>
                  <a:buNone/>
                </a:pPr>
                <a14:m>
                  <m:oMath xmlns:m="http://schemas.openxmlformats.org/officeDocument/2006/math">
                    <m:r>
                      <a:rPr lang="en-US" sz="1200" i="1" dirty="0">
                        <a:solidFill>
                          <a:schemeClr val="tx1"/>
                        </a:solidFill>
                        <a:latin typeface="Cambria Math" panose="02040503050406030204" pitchFamily="18" charset="0"/>
                      </a:rPr>
                      <m:t>𝑄</m:t>
                    </m:r>
                    <m:r>
                      <a:rPr lang="en-US" sz="1200" i="1" dirty="0">
                        <a:solidFill>
                          <a:schemeClr val="tx1"/>
                        </a:solidFill>
                        <a:latin typeface="Cambria Math" panose="02040503050406030204" pitchFamily="18" charset="0"/>
                      </a:rPr>
                      <m:t>,</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𝑄</m:t>
                        </m:r>
                      </m:e>
                      <m:sub>
                        <m:r>
                          <a:rPr lang="en-US" sz="1200" i="1" dirty="0">
                            <a:solidFill>
                              <a:schemeClr val="tx1"/>
                            </a:solidFill>
                            <a:latin typeface="Cambria Math" panose="02040503050406030204" pitchFamily="18" charset="0"/>
                          </a:rPr>
                          <m:t>𝑡</m:t>
                        </m:r>
                      </m:sub>
                    </m:sSub>
                    <m:r>
                      <a:rPr lang="en-US" sz="1200" i="1" dirty="0">
                        <a:solidFill>
                          <a:schemeClr val="tx1"/>
                        </a:solidFill>
                        <a:latin typeface="Cambria Math" panose="02040503050406030204" pitchFamily="18" charset="0"/>
                      </a:rPr>
                      <m:t> </m:t>
                    </m:r>
                  </m:oMath>
                </a14:m>
                <a:r>
                  <a:rPr lang="en-US" sz="1200" dirty="0">
                    <a:solidFill>
                      <a:schemeClr val="tx1"/>
                    </a:solidFill>
                  </a:rPr>
                  <a:t>	array estimates of action-value function </a:t>
                </a: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𝑞</m:t>
                        </m:r>
                      </m:e>
                      <m:sub>
                        <m:r>
                          <a:rPr lang="en-US" sz="1200" i="1" dirty="0">
                            <a:solidFill>
                              <a:schemeClr val="tx1"/>
                            </a:solidFill>
                            <a:latin typeface="Cambria Math" panose="02040503050406030204" pitchFamily="18" charset="0"/>
                          </a:rPr>
                          <m:t>𝜋</m:t>
                        </m:r>
                      </m:sub>
                    </m:sSub>
                    <m:r>
                      <a:rPr lang="en-US" sz="1200" i="1" dirty="0">
                        <a:solidFill>
                          <a:schemeClr val="tx1"/>
                        </a:solidFill>
                        <a:latin typeface="Cambria Math" panose="02040503050406030204" pitchFamily="18" charset="0"/>
                      </a:rPr>
                      <m:t> </m:t>
                    </m:r>
                  </m:oMath>
                </a14:m>
                <a:r>
                  <a:rPr lang="en-US" sz="1200" dirty="0">
                    <a:solidFill>
                      <a:schemeClr val="tx1"/>
                    </a:solidFill>
                  </a:rPr>
                  <a:t>or </a:t>
                </a: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𝑣</m:t>
                        </m:r>
                      </m:e>
                      <m:sub>
                        <m:r>
                          <a:rPr lang="en-US" sz="1200" i="1" dirty="0">
                            <a:solidFill>
                              <a:schemeClr val="tx1"/>
                            </a:solidFill>
                            <a:latin typeface="Cambria Math" panose="02040503050406030204" pitchFamily="18" charset="0"/>
                          </a:rPr>
                          <m:t>∗</m:t>
                        </m:r>
                      </m:sub>
                    </m:sSub>
                  </m:oMath>
                </a14:m>
                <a:endParaRPr lang="en-US" sz="1200" dirty="0">
                  <a:solidFill>
                    <a:schemeClr val="tx1"/>
                  </a:solidFill>
                </a:endParaRPr>
              </a:p>
            </p:txBody>
          </p:sp>
        </mc:Choice>
        <mc:Fallback xmlns="">
          <p:sp>
            <p:nvSpPr>
              <p:cNvPr id="3" name="Content Placeholder 2">
                <a:extLst>
                  <a:ext uri="{FF2B5EF4-FFF2-40B4-BE49-F238E27FC236}">
                    <a16:creationId xmlns:a16="http://schemas.microsoft.com/office/drawing/2014/main" id="{47E69C9C-42B6-9B0F-9AE0-20D17703E490}"/>
                  </a:ext>
                </a:extLst>
              </p:cNvPr>
              <p:cNvSpPr>
                <a:spLocks noGrp="1" noRot="1" noChangeAspect="1" noMove="1" noResize="1" noEditPoints="1" noAdjustHandles="1" noChangeArrowheads="1" noChangeShapeType="1" noTextEdit="1"/>
              </p:cNvSpPr>
              <p:nvPr>
                <p:ph idx="1"/>
              </p:nvPr>
            </p:nvSpPr>
            <p:spPr>
              <a:xfrm>
                <a:off x="822819" y="3658891"/>
                <a:ext cx="5273179" cy="1902124"/>
              </a:xfrm>
              <a:blipFill>
                <a:blip r:embed="rId2"/>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CD475E5-BE3B-5594-57DC-46A17411F2F9}"/>
                  </a:ext>
                </a:extLst>
              </p:cNvPr>
              <p:cNvSpPr txBox="1"/>
              <p:nvPr/>
            </p:nvSpPr>
            <p:spPr>
              <a:xfrm>
                <a:off x="822820" y="1124198"/>
                <a:ext cx="5273179"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b="1" dirty="0"/>
                  <a:t>General</a:t>
                </a:r>
                <a:endParaRPr lang="en-US" sz="1200" dirty="0"/>
              </a:p>
              <a:p>
                <a14:m>
                  <m:oMath xmlns:m="http://schemas.openxmlformats.org/officeDocument/2006/math">
                    <m:r>
                      <a:rPr lang="en-US" sz="1200" i="1" dirty="0" smtClean="0">
                        <a:latin typeface="Cambria Math" panose="02040503050406030204" pitchFamily="18" charset="0"/>
                      </a:rPr>
                      <m:t>𝑋</m:t>
                    </m:r>
                  </m:oMath>
                </a14:m>
                <a:r>
                  <a:rPr lang="en-US" sz="1200" dirty="0"/>
                  <a:t>	capital letters: random variables</a:t>
                </a:r>
                <a:br>
                  <a:rPr lang="en-US" sz="1200" dirty="0"/>
                </a:br>
                <a14:m>
                  <m:oMath xmlns:m="http://schemas.openxmlformats.org/officeDocument/2006/math">
                    <m:r>
                      <a:rPr lang="en-US" sz="1200" b="0" i="1" smtClean="0">
                        <a:latin typeface="Cambria Math" panose="02040503050406030204" pitchFamily="18" charset="0"/>
                      </a:rPr>
                      <m:t>𝑥</m:t>
                    </m:r>
                    <m:r>
                      <a:rPr lang="en-US" sz="1200" b="0" i="0" smtClean="0">
                        <a:latin typeface="Cambria Math" panose="02040503050406030204" pitchFamily="18" charset="0"/>
                      </a:rPr>
                      <m:t>, </m:t>
                    </m:r>
                    <m:r>
                      <a:rPr lang="en-US" sz="1200" b="0" i="1" smtClean="0">
                        <a:latin typeface="Cambria Math" panose="02040503050406030204" pitchFamily="18" charset="0"/>
                      </a:rPr>
                      <m:t>𝑝</m:t>
                    </m:r>
                  </m:oMath>
                </a14:m>
                <a:r>
                  <a:rPr lang="en-US" sz="1200" dirty="0"/>
                  <a:t>	lower-case letters: realizations of random variables </a:t>
                </a:r>
                <a:br>
                  <a:rPr lang="en-US" sz="1200" dirty="0"/>
                </a:br>
                <a:r>
                  <a:rPr lang="en-US" sz="1200" dirty="0"/>
                  <a:t>	or scalar functions</a:t>
                </a:r>
              </a:p>
              <a:p>
                <a14:m>
                  <m:oMath xmlns:m="http://schemas.openxmlformats.org/officeDocument/2006/math">
                    <m:r>
                      <a:rPr lang="en-US" sz="1200" b="1" i="1" smtClean="0">
                        <a:latin typeface="Cambria Math" panose="02040503050406030204" pitchFamily="18" charset="0"/>
                      </a:rPr>
                      <m:t>𝒘</m:t>
                    </m:r>
                  </m:oMath>
                </a14:m>
                <a:r>
                  <a:rPr lang="en-US" sz="1200" dirty="0"/>
                  <a:t> 	Bold lower-case letters: real-valued vectors </a:t>
                </a:r>
                <a:br>
                  <a:rPr lang="en-US" sz="1200" dirty="0"/>
                </a:br>
                <a:r>
                  <a:rPr lang="en-US" sz="1200" dirty="0"/>
                  <a:t>	(even if random variables)</a:t>
                </a:r>
              </a:p>
              <a:p>
                <a14:m>
                  <m:oMath xmlns:m="http://schemas.openxmlformats.org/officeDocument/2006/math">
                    <m:r>
                      <a:rPr lang="en-US" sz="1200" b="1" i="1" smtClean="0">
                        <a:latin typeface="Cambria Math" panose="02040503050406030204" pitchFamily="18" charset="0"/>
                      </a:rPr>
                      <m:t>𝑾</m:t>
                    </m:r>
                  </m:oMath>
                </a14:m>
                <a:r>
                  <a:rPr lang="en-US" sz="1200" dirty="0"/>
                  <a:t>	bold capitals: matrices</a:t>
                </a:r>
              </a:p>
              <a:p>
                <a14:m>
                  <m:oMath xmlns:m="http://schemas.openxmlformats.org/officeDocument/2006/math">
                    <m:r>
                      <a:rPr lang="en-US" sz="1200" b="0" i="1" smtClean="0">
                        <a:latin typeface="Cambria Math" panose="02040503050406030204" pitchFamily="18" charset="0"/>
                      </a:rPr>
                      <m:t>𝛼</m:t>
                    </m:r>
                  </m:oMath>
                </a14:m>
                <a:r>
                  <a:rPr lang="en-US" sz="1200" dirty="0"/>
                  <a:t>	Greek letters: parameters (vectors if in bolt)</a:t>
                </a:r>
              </a:p>
              <a:p>
                <a14:m>
                  <m:oMath xmlns:m="http://schemas.openxmlformats.org/officeDocument/2006/math">
                    <m:r>
                      <m:rPr>
                        <m:sty m:val="p"/>
                      </m:rPr>
                      <a:rPr lang="en-US" sz="1200" i="1" dirty="0">
                        <a:latin typeface="Cambria Math" panose="02040503050406030204" pitchFamily="18" charset="0"/>
                      </a:rPr>
                      <m:t>Pr</m:t>
                    </m:r>
                    <m:r>
                      <a:rPr lang="en-US" sz="1200" i="1" dirty="0">
                        <a:latin typeface="Cambria Math" panose="02040503050406030204" pitchFamily="18" charset="0"/>
                      </a:rPr>
                      <m:t>⁡{</m:t>
                    </m:r>
                    <m:r>
                      <a:rPr lang="en-US" sz="1200" i="1" dirty="0">
                        <a:latin typeface="Cambria Math" panose="02040503050406030204" pitchFamily="18" charset="0"/>
                      </a:rPr>
                      <m:t>𝑋</m:t>
                    </m:r>
                    <m:r>
                      <a:rPr lang="en-US" sz="1200" i="1" dirty="0">
                        <a:latin typeface="Cambria Math" panose="02040503050406030204" pitchFamily="18" charset="0"/>
                      </a:rPr>
                      <m:t>=</m:t>
                    </m:r>
                    <m:r>
                      <a:rPr lang="en-US" sz="1200" i="1" dirty="0">
                        <a:latin typeface="Cambria Math" panose="02040503050406030204" pitchFamily="18" charset="0"/>
                      </a:rPr>
                      <m:t>𝑥</m:t>
                    </m:r>
                    <m:r>
                      <a:rPr lang="en-US" sz="1200" i="1" dirty="0">
                        <a:latin typeface="Cambria Math" panose="02040503050406030204" pitchFamily="18" charset="0"/>
                      </a:rPr>
                      <m:t>}</m:t>
                    </m:r>
                  </m:oMath>
                </a14:m>
                <a:r>
                  <a:rPr lang="en-US" sz="1200" dirty="0"/>
                  <a:t>	probability that a random variable </a:t>
                </a:r>
                <a14:m>
                  <m:oMath xmlns:m="http://schemas.openxmlformats.org/officeDocument/2006/math">
                    <m:r>
                      <a:rPr lang="en-US" sz="1200" i="1" dirty="0">
                        <a:latin typeface="Cambria Math" panose="02040503050406030204" pitchFamily="18" charset="0"/>
                      </a:rPr>
                      <m:t>𝑋</m:t>
                    </m:r>
                  </m:oMath>
                </a14:m>
                <a:r>
                  <a:rPr lang="en-US" sz="1200" dirty="0"/>
                  <a:t> takes on the value </a:t>
                </a:r>
                <a14:m>
                  <m:oMath xmlns:m="http://schemas.openxmlformats.org/officeDocument/2006/math">
                    <m:r>
                      <a:rPr lang="en-US" sz="1200" i="1" dirty="0">
                        <a:latin typeface="Cambria Math" panose="02040503050406030204" pitchFamily="18" charset="0"/>
                      </a:rPr>
                      <m:t>𝑥</m:t>
                    </m:r>
                  </m:oMath>
                </a14:m>
                <a:endParaRPr lang="en-US" sz="1200" dirty="0"/>
              </a:p>
              <a:p>
                <a14:m>
                  <m:oMath xmlns:m="http://schemas.openxmlformats.org/officeDocument/2006/math">
                    <m:r>
                      <a:rPr lang="en-US" sz="1200" i="1" dirty="0">
                        <a:latin typeface="Cambria Math" panose="02040503050406030204" pitchFamily="18" charset="0"/>
                      </a:rPr>
                      <m:t>𝑋</m:t>
                    </m:r>
                    <m:r>
                      <a:rPr lang="en-US" sz="1200" i="1" dirty="0">
                        <a:latin typeface="Cambria Math" panose="02040503050406030204" pitchFamily="18" charset="0"/>
                      </a:rPr>
                      <m:t>~</m:t>
                    </m:r>
                    <m:r>
                      <a:rPr lang="en-US" sz="1200" i="1" dirty="0">
                        <a:latin typeface="Cambria Math" panose="02040503050406030204" pitchFamily="18" charset="0"/>
                      </a:rPr>
                      <m:t>𝑝</m:t>
                    </m:r>
                  </m:oMath>
                </a14:m>
                <a:r>
                  <a:rPr lang="en-US" sz="1200" dirty="0"/>
                  <a:t>	random variable </a:t>
                </a:r>
                <a14:m>
                  <m:oMath xmlns:m="http://schemas.openxmlformats.org/officeDocument/2006/math">
                    <m:r>
                      <a:rPr lang="en-US" sz="1200" i="1" dirty="0">
                        <a:latin typeface="Cambria Math" panose="02040503050406030204" pitchFamily="18" charset="0"/>
                      </a:rPr>
                      <m:t>𝑋</m:t>
                    </m:r>
                  </m:oMath>
                </a14:m>
                <a:r>
                  <a:rPr lang="en-US" sz="1200" dirty="0"/>
                  <a:t> selected from distribution </a:t>
                </a:r>
                <a14:m>
                  <m:oMath xmlns:m="http://schemas.openxmlformats.org/officeDocument/2006/math">
                    <m:r>
                      <a:rPr lang="en-US" sz="1200" i="1">
                        <a:latin typeface="Cambria Math" panose="02040503050406030204" pitchFamily="18" charset="0"/>
                      </a:rPr>
                      <m:t>𝑝</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r>
                      <m:rPr>
                        <m:sty m:val="p"/>
                      </m:rPr>
                      <a:rPr lang="en-US" sz="1200">
                        <a:latin typeface="Cambria Math" panose="02040503050406030204" pitchFamily="18" charset="0"/>
                      </a:rPr>
                      <m:t>Pr</m:t>
                    </m:r>
                    <m:r>
                      <a:rPr lang="en-US" sz="1200" i="1">
                        <a:latin typeface="Cambria Math" panose="02040503050406030204" pitchFamily="18" charset="0"/>
                      </a:rPr>
                      <m:t>⁡{</m:t>
                    </m:r>
                    <m:r>
                      <a:rPr lang="en-US" sz="1200" i="1">
                        <a:latin typeface="Cambria Math" panose="02040503050406030204" pitchFamily="18" charset="0"/>
                      </a:rPr>
                      <m:t>𝑋</m:t>
                    </m:r>
                    <m:r>
                      <a:rPr lang="en-US" sz="1200" i="1">
                        <a:latin typeface="Cambria Math" panose="02040503050406030204" pitchFamily="18" charset="0"/>
                      </a:rPr>
                      <m:t>=</m:t>
                    </m:r>
                    <m:r>
                      <a:rPr lang="en-US" sz="1200" i="1">
                        <a:latin typeface="Cambria Math" panose="02040503050406030204" pitchFamily="18" charset="0"/>
                      </a:rPr>
                      <m:t>𝑥</m:t>
                    </m:r>
                    <m:r>
                      <a:rPr lang="en-US" sz="1200" i="1">
                        <a:latin typeface="Cambria Math" panose="02040503050406030204" pitchFamily="18" charset="0"/>
                      </a:rPr>
                      <m:t>}</m:t>
                    </m:r>
                  </m:oMath>
                </a14:m>
                <a:endParaRPr lang="en-US" sz="1200" dirty="0"/>
              </a:p>
              <a:p>
                <a14:m>
                  <m:oMath xmlns:m="http://schemas.openxmlformats.org/officeDocument/2006/math">
                    <m:r>
                      <a:rPr lang="en-US" sz="1200" i="1">
                        <a:latin typeface="Cambria Math" panose="02040503050406030204" pitchFamily="18" charset="0"/>
                        <a:ea typeface="Cambria Math" panose="02040503050406030204" pitchFamily="18" charset="0"/>
                      </a:rPr>
                      <m:t>𝔼</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𝑋</m:t>
                    </m:r>
                    <m:r>
                      <a:rPr lang="en-US" sz="1200" i="1">
                        <a:latin typeface="Cambria Math" panose="02040503050406030204" pitchFamily="18" charset="0"/>
                        <a:ea typeface="Cambria Math" panose="02040503050406030204" pitchFamily="18" charset="0"/>
                      </a:rPr>
                      <m:t>]</m:t>
                    </m:r>
                  </m:oMath>
                </a14:m>
                <a:r>
                  <a:rPr lang="en-US" sz="1200" dirty="0"/>
                  <a:t>	expectation of a random variable </a:t>
                </a:r>
                <a14:m>
                  <m:oMath xmlns:m="http://schemas.openxmlformats.org/officeDocument/2006/math">
                    <m:r>
                      <a:rPr lang="en-US" sz="1200" i="1" dirty="0">
                        <a:latin typeface="Cambria Math" panose="02040503050406030204" pitchFamily="18" charset="0"/>
                      </a:rPr>
                      <m:t>𝑋</m:t>
                    </m:r>
                  </m:oMath>
                </a14:m>
                <a:r>
                  <a:rPr lang="en-US" sz="1200" dirty="0"/>
                  <a:t>, i.e., </a:t>
                </a:r>
                <a14:m>
                  <m:oMath xmlns:m="http://schemas.openxmlformats.org/officeDocument/2006/math">
                    <m:r>
                      <a:rPr lang="en-US" sz="1200" i="1">
                        <a:latin typeface="Cambria Math" panose="02040503050406030204" pitchFamily="18" charset="0"/>
                        <a:ea typeface="Cambria Math" panose="02040503050406030204" pitchFamily="18" charset="0"/>
                      </a:rPr>
                      <m:t>𝔼</m:t>
                    </m:r>
                    <m:d>
                      <m:dPr>
                        <m:begChr m:val="["/>
                        <m:endChr m:val="]"/>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𝑋</m:t>
                        </m:r>
                      </m:e>
                    </m:d>
                    <m:r>
                      <a:rPr lang="en-US" sz="1200" i="1">
                        <a:latin typeface="Cambria Math" panose="02040503050406030204" pitchFamily="18" charset="0"/>
                        <a:ea typeface="Cambria Math" panose="02040503050406030204" pitchFamily="18" charset="0"/>
                      </a:rPr>
                      <m:t>=</m:t>
                    </m:r>
                    <m:nary>
                      <m:naryPr>
                        <m:chr m:val="∑"/>
                        <m:supHide m:val="on"/>
                        <m:ctrlPr>
                          <a:rPr lang="en-US" sz="1200" i="1">
                            <a:latin typeface="Cambria Math" panose="02040503050406030204" pitchFamily="18" charset="0"/>
                            <a:ea typeface="Cambria Math" panose="02040503050406030204" pitchFamily="18" charset="0"/>
                          </a:rPr>
                        </m:ctrlPr>
                      </m:naryPr>
                      <m:sub>
                        <m:r>
                          <a:rPr lang="en-US" sz="1200" i="1">
                            <a:latin typeface="Cambria Math" panose="02040503050406030204" pitchFamily="18" charset="0"/>
                            <a:ea typeface="Cambria Math" panose="02040503050406030204" pitchFamily="18" charset="0"/>
                          </a:rPr>
                          <m:t>𝑥</m:t>
                        </m:r>
                      </m:sub>
                      <m:sup/>
                      <m:e>
                        <m:r>
                          <a:rPr lang="en-US" sz="1200" i="1">
                            <a:latin typeface="Cambria Math" panose="02040503050406030204" pitchFamily="18" charset="0"/>
                            <a:ea typeface="Cambria Math" panose="02040503050406030204" pitchFamily="18" charset="0"/>
                          </a:rPr>
                          <m:t>𝑝</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𝑥</m:t>
                            </m:r>
                          </m:e>
                        </m:d>
                        <m:r>
                          <a:rPr lang="en-US" sz="1200" i="1">
                            <a:latin typeface="Cambria Math" panose="02040503050406030204" pitchFamily="18" charset="0"/>
                            <a:ea typeface="Cambria Math" panose="02040503050406030204" pitchFamily="18" charset="0"/>
                          </a:rPr>
                          <m:t>𝑥</m:t>
                        </m:r>
                      </m:e>
                    </m:nary>
                  </m:oMath>
                </a14:m>
                <a:endParaRPr lang="en-US" sz="1200" dirty="0">
                  <a:ea typeface="Cambria Math" panose="02040503050406030204" pitchFamily="18" charset="0"/>
                </a:endParaRPr>
              </a:p>
              <a:p>
                <a14:m>
                  <m:oMath xmlns:m="http://schemas.openxmlformats.org/officeDocument/2006/math">
                    <m:sSub>
                      <m:sSubPr>
                        <m:ctrlPr>
                          <a:rPr lang="en-US" sz="1200" i="1" dirty="0">
                            <a:latin typeface="Cambria Math" panose="02040503050406030204" pitchFamily="18" charset="0"/>
                          </a:rPr>
                        </m:ctrlPr>
                      </m:sSubPr>
                      <m:e>
                        <m:r>
                          <m:rPr>
                            <m:sty m:val="p"/>
                          </m:rPr>
                          <a:rPr lang="en-US" sz="1200" dirty="0">
                            <a:latin typeface="Cambria Math" panose="02040503050406030204" pitchFamily="18" charset="0"/>
                          </a:rPr>
                          <m:t>argmax</m:t>
                        </m:r>
                      </m:e>
                      <m:sub>
                        <m:r>
                          <m:rPr>
                            <m:sty m:val="p"/>
                          </m:rPr>
                          <a:rPr lang="en-US" sz="1200" dirty="0">
                            <a:latin typeface="Cambria Math" panose="02040503050406030204" pitchFamily="18" charset="0"/>
                          </a:rPr>
                          <m:t>a</m:t>
                        </m:r>
                      </m:sub>
                    </m:sSub>
                    <m:r>
                      <a:rPr lang="en-US" sz="1200" dirty="0">
                        <a:latin typeface="Cambria Math" panose="02040503050406030204" pitchFamily="18" charset="0"/>
                      </a:rPr>
                      <m:t> </m:t>
                    </m:r>
                    <m:r>
                      <a:rPr lang="en-US" sz="1200" i="1" dirty="0">
                        <a:latin typeface="Cambria Math" panose="02040503050406030204" pitchFamily="18" charset="0"/>
                      </a:rPr>
                      <m:t>𝑓</m:t>
                    </m:r>
                    <m:r>
                      <a:rPr lang="en-US" sz="1200" i="1" dirty="0">
                        <a:latin typeface="Cambria Math" panose="02040503050406030204" pitchFamily="18" charset="0"/>
                      </a:rPr>
                      <m:t>(</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a value of action </a:t>
                </a:r>
                <a14:m>
                  <m:oMath xmlns:m="http://schemas.openxmlformats.org/officeDocument/2006/math">
                    <m:r>
                      <a:rPr lang="en-US" sz="1200" i="1" dirty="0">
                        <a:latin typeface="Cambria Math" panose="02040503050406030204" pitchFamily="18" charset="0"/>
                      </a:rPr>
                      <m:t>𝑎</m:t>
                    </m:r>
                  </m:oMath>
                </a14:m>
                <a:r>
                  <a:rPr lang="en-US" sz="1200" dirty="0"/>
                  <a:t> at which </a:t>
                </a:r>
                <a14:m>
                  <m:oMath xmlns:m="http://schemas.openxmlformats.org/officeDocument/2006/math">
                    <m:r>
                      <a:rPr lang="en-US" sz="1200" i="1" dirty="0">
                        <a:latin typeface="Cambria Math" panose="02040503050406030204" pitchFamily="18" charset="0"/>
                      </a:rPr>
                      <m:t>𝑓</m:t>
                    </m:r>
                    <m:r>
                      <a:rPr lang="en-US" sz="1200" i="1" dirty="0">
                        <a:latin typeface="Cambria Math" panose="02040503050406030204" pitchFamily="18" charset="0"/>
                      </a:rPr>
                      <m:t>(</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takes its maximal value</a:t>
                </a:r>
              </a:p>
            </p:txBody>
          </p:sp>
        </mc:Choice>
        <mc:Fallback xmlns="">
          <p:sp>
            <p:nvSpPr>
              <p:cNvPr id="10" name="TextBox 9">
                <a:extLst>
                  <a:ext uri="{FF2B5EF4-FFF2-40B4-BE49-F238E27FC236}">
                    <a16:creationId xmlns:a16="http://schemas.microsoft.com/office/drawing/2014/main" id="{5CD475E5-BE3B-5594-57DC-46A17411F2F9}"/>
                  </a:ext>
                </a:extLst>
              </p:cNvPr>
              <p:cNvSpPr txBox="1">
                <a:spLocks noRot="1" noChangeAspect="1" noMove="1" noResize="1" noEditPoints="1" noAdjustHandles="1" noChangeArrowheads="1" noChangeShapeType="1" noTextEdit="1"/>
              </p:cNvSpPr>
              <p:nvPr/>
            </p:nvSpPr>
            <p:spPr>
              <a:xfrm>
                <a:off x="822820" y="1124198"/>
                <a:ext cx="5273179" cy="2308324"/>
              </a:xfrm>
              <a:prstGeom prst="rect">
                <a:avLst/>
              </a:prstGeom>
              <a:blipFill>
                <a:blip r:embed="rId3"/>
                <a:stretch>
                  <a:fillRect b="-9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6F45EA4F-65F9-5141-0B09-C395CF9CA7A0}"/>
                  </a:ext>
                </a:extLst>
              </p:cNvPr>
              <p:cNvSpPr txBox="1">
                <a:spLocks/>
              </p:cNvSpPr>
              <p:nvPr/>
            </p:nvSpPr>
            <p:spPr>
              <a:xfrm>
                <a:off x="6267338" y="1124198"/>
                <a:ext cx="5273179" cy="3693383"/>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1" dirty="0"/>
                  <a:t>MDP</a:t>
                </a:r>
              </a:p>
              <a:p>
                <a:pPr marL="0" indent="0">
                  <a:spcBef>
                    <a:spcPts val="0"/>
                  </a:spcBef>
                  <a:buNone/>
                </a:pPr>
                <a14:m>
                  <m:oMath xmlns:m="http://schemas.openxmlformats.org/officeDocument/2006/math">
                    <m:r>
                      <a:rPr lang="en-US" sz="1200" i="1" dirty="0" smtClean="0">
                        <a:latin typeface="Cambria Math" panose="02040503050406030204" pitchFamily="18" charset="0"/>
                      </a:rPr>
                      <m:t>𝑠</m:t>
                    </m:r>
                    <m:r>
                      <a:rPr lang="en-US" sz="1200" i="1" dirty="0" smtClean="0">
                        <a:latin typeface="Cambria Math" panose="02040503050406030204" pitchFamily="18" charset="0"/>
                      </a:rPr>
                      <m:t>, </m:t>
                    </m:r>
                    <m:r>
                      <a:rPr lang="en-US" sz="1200" i="1" dirty="0" smtClean="0">
                        <a:latin typeface="Cambria Math" panose="02040503050406030204" pitchFamily="18" charset="0"/>
                      </a:rPr>
                      <m:t>𝑠</m:t>
                    </m:r>
                    <m:r>
                      <a:rPr lang="en-US" sz="1200" b="0" i="1" dirty="0" smtClean="0">
                        <a:latin typeface="Cambria Math" panose="02040503050406030204" pitchFamily="18" charset="0"/>
                      </a:rPr>
                      <m:t>′</m:t>
                    </m:r>
                  </m:oMath>
                </a14:m>
                <a:r>
                  <a:rPr lang="en-US" sz="1200" dirty="0"/>
                  <a:t> 	states</a:t>
                </a:r>
              </a:p>
              <a:p>
                <a:pPr marL="0" indent="0">
                  <a:spcBef>
                    <a:spcPts val="0"/>
                  </a:spcBef>
                  <a:buNone/>
                </a:pPr>
                <a14:m>
                  <m:oMath xmlns:m="http://schemas.openxmlformats.org/officeDocument/2006/math">
                    <m:r>
                      <a:rPr lang="en-US" sz="1200" i="1" dirty="0" smtClean="0">
                        <a:latin typeface="Cambria Math" panose="02040503050406030204" pitchFamily="18" charset="0"/>
                      </a:rPr>
                      <m:t>𝑎</m:t>
                    </m:r>
                  </m:oMath>
                </a14:m>
                <a:r>
                  <a:rPr lang="en-US" sz="1200" dirty="0"/>
                  <a:t> 	an action</a:t>
                </a:r>
              </a:p>
              <a:p>
                <a:pPr marL="0" indent="0">
                  <a:spcBef>
                    <a:spcPts val="0"/>
                  </a:spcBef>
                  <a:buNone/>
                </a:pPr>
                <a14:m>
                  <m:oMath xmlns:m="http://schemas.openxmlformats.org/officeDocument/2006/math">
                    <m:r>
                      <a:rPr lang="en-US" sz="1200" i="1" dirty="0" smtClean="0">
                        <a:latin typeface="Cambria Math" panose="02040503050406030204" pitchFamily="18" charset="0"/>
                      </a:rPr>
                      <m:t>𝑟</m:t>
                    </m:r>
                  </m:oMath>
                </a14:m>
                <a:r>
                  <a:rPr lang="en-US" sz="1200" dirty="0"/>
                  <a:t> 	a reward</a:t>
                </a:r>
              </a:p>
              <a:p>
                <a:pPr marL="0" indent="0">
                  <a:spcBef>
                    <a:spcPts val="0"/>
                  </a:spcBef>
                  <a:buNone/>
                </a:pPr>
                <a14:m>
                  <m:oMath xmlns:m="http://schemas.openxmlformats.org/officeDocument/2006/math">
                    <m:r>
                      <a:rPr lang="en-US" sz="1200" i="1" dirty="0" smtClean="0">
                        <a:latin typeface="Cambria Math" panose="02040503050406030204" pitchFamily="18" charset="0"/>
                        <a:ea typeface="Cambria Math" panose="02040503050406030204" pitchFamily="18" charset="0"/>
                      </a:rPr>
                      <m:t>𝒮</m:t>
                    </m:r>
                  </m:oMath>
                </a14:m>
                <a:r>
                  <a:rPr lang="en-US" sz="1200" dirty="0"/>
                  <a:t> 	set of all (nonterminal) states, </a:t>
                </a:r>
                <a14:m>
                  <m:oMath xmlns:m="http://schemas.openxmlformats.org/officeDocument/2006/math">
                    <m:sSup>
                      <m:sSupPr>
                        <m:ctrlPr>
                          <a:rPr lang="en-US" sz="1200" b="0" i="1" dirty="0" smtClean="0">
                            <a:latin typeface="Cambria Math" panose="02040503050406030204" pitchFamily="18" charset="0"/>
                            <a:ea typeface="Cambria Math" panose="02040503050406030204" pitchFamily="18" charset="0"/>
                          </a:rPr>
                        </m:ctrlPr>
                      </m:sSupPr>
                      <m:e>
                        <m:r>
                          <a:rPr lang="en-US" sz="1200" i="1" dirty="0">
                            <a:latin typeface="Cambria Math" panose="02040503050406030204" pitchFamily="18" charset="0"/>
                            <a:ea typeface="Cambria Math" panose="02040503050406030204" pitchFamily="18" charset="0"/>
                          </a:rPr>
                          <m:t>𝒮</m:t>
                        </m:r>
                      </m:e>
                      <m:sup>
                        <m:r>
                          <a:rPr lang="en-US" sz="1200" b="0" i="1" dirty="0" smtClean="0">
                            <a:latin typeface="Cambria Math" panose="02040503050406030204" pitchFamily="18" charset="0"/>
                            <a:ea typeface="Cambria Math" panose="02040503050406030204" pitchFamily="18" charset="0"/>
                          </a:rPr>
                          <m:t>+</m:t>
                        </m:r>
                      </m:sup>
                    </m:sSup>
                  </m:oMath>
                </a14:m>
                <a:r>
                  <a:rPr lang="en-US" sz="1200" dirty="0"/>
                  <a:t> are all states </a:t>
                </a:r>
              </a:p>
              <a:p>
                <a:pPr marL="0" indent="0">
                  <a:spcBef>
                    <a:spcPts val="0"/>
                  </a:spcBef>
                  <a:buNone/>
                </a:pPr>
                <a14:m>
                  <m:oMath xmlns:m="http://schemas.openxmlformats.org/officeDocument/2006/math">
                    <m:r>
                      <a:rPr lang="en-US" sz="1200" i="1" dirty="0" smtClean="0">
                        <a:latin typeface="Cambria Math" panose="02040503050406030204" pitchFamily="18" charset="0"/>
                        <a:ea typeface="Cambria Math" panose="02040503050406030204" pitchFamily="18" charset="0"/>
                      </a:rPr>
                      <m:t>𝒜</m:t>
                    </m:r>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set of all actions available in state </a:t>
                </a:r>
                <a14:m>
                  <m:oMath xmlns:m="http://schemas.openxmlformats.org/officeDocument/2006/math">
                    <m:r>
                      <a:rPr lang="en-US" sz="1200" i="1" dirty="0" smtClean="0">
                        <a:latin typeface="Cambria Math" panose="02040503050406030204" pitchFamily="18" charset="0"/>
                      </a:rPr>
                      <m:t>𝑠</m:t>
                    </m:r>
                  </m:oMath>
                </a14:m>
                <a:endParaRPr lang="en-US" sz="1200" dirty="0"/>
              </a:p>
              <a:p>
                <a:pPr marL="0" indent="0">
                  <a:spcBef>
                    <a:spcPts val="0"/>
                  </a:spcBef>
                  <a:buNone/>
                </a:pPr>
                <a14:m>
                  <m:oMath xmlns:m="http://schemas.openxmlformats.org/officeDocument/2006/math">
                    <m:r>
                      <a:rPr lang="en-US" sz="1200" i="1">
                        <a:latin typeface="Cambria Math" panose="02040503050406030204" pitchFamily="18" charset="0"/>
                      </a:rPr>
                      <m:t>𝛾</m:t>
                    </m:r>
                  </m:oMath>
                </a14:m>
                <a:r>
                  <a:rPr lang="en-US" sz="1200" dirty="0"/>
                  <a:t> 	discount-rate parameter</a:t>
                </a:r>
                <a:endParaRPr lang="en-US" sz="1200" i="1" dirty="0">
                  <a:latin typeface="Cambria Math" panose="02040503050406030204" pitchFamily="18" charset="0"/>
                </a:endParaRPr>
              </a:p>
              <a:p>
                <a:pPr marL="0" indent="0">
                  <a:spcBef>
                    <a:spcPts val="0"/>
                  </a:spcBef>
                  <a:buNone/>
                </a:pPr>
                <a14:m>
                  <m:oMath xmlns:m="http://schemas.openxmlformats.org/officeDocument/2006/math">
                    <m:r>
                      <a:rPr lang="en-US" sz="1200" i="1" dirty="0" smtClean="0">
                        <a:latin typeface="Cambria Math" panose="02040503050406030204" pitchFamily="18" charset="0"/>
                      </a:rPr>
                      <m:t>𝑡</m:t>
                    </m:r>
                  </m:oMath>
                </a14:m>
                <a:r>
                  <a:rPr lang="en-US" sz="1200" dirty="0"/>
                  <a:t> 	discrete time step</a:t>
                </a:r>
              </a:p>
              <a:p>
                <a:pPr marL="0" indent="0">
                  <a:spcBef>
                    <a:spcPts val="0"/>
                  </a:spcBef>
                  <a:buNone/>
                </a:pPr>
                <a14:m>
                  <m:oMath xmlns:m="http://schemas.openxmlformats.org/officeDocument/2006/math">
                    <m:r>
                      <a:rPr lang="en-US" sz="1200" i="1" dirty="0" smtClean="0">
                        <a:latin typeface="Cambria Math" panose="02040503050406030204" pitchFamily="18" charset="0"/>
                      </a:rPr>
                      <m:t>𝑇</m:t>
                    </m:r>
                  </m:oMath>
                </a14:m>
                <a:r>
                  <a:rPr lang="en-US" sz="1200" dirty="0"/>
                  <a:t> 	final time step of an episode (a.k.a. horizon)</a:t>
                </a:r>
              </a:p>
              <a:p>
                <a:pPr marL="0" indent="0">
                  <a:spcBef>
                    <a:spcPts val="0"/>
                  </a:spcBef>
                  <a:buNone/>
                </a:pPr>
                <a14:m>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𝐴</m:t>
                        </m:r>
                      </m:e>
                      <m:sub>
                        <m:r>
                          <a:rPr lang="en-US" sz="1200" b="0" i="1" dirty="0" smtClean="0">
                            <a:latin typeface="Cambria Math" panose="02040503050406030204" pitchFamily="18" charset="0"/>
                          </a:rPr>
                          <m:t>𝑡</m:t>
                        </m:r>
                      </m:sub>
                    </m:sSub>
                  </m:oMath>
                </a14:m>
                <a:r>
                  <a:rPr lang="en-US" sz="1200" dirty="0"/>
                  <a:t> 	random variable for the action at time </a:t>
                </a:r>
                <a14:m>
                  <m:oMath xmlns:m="http://schemas.openxmlformats.org/officeDocument/2006/math">
                    <m:r>
                      <a:rPr lang="en-US" sz="1200" i="1" dirty="0" smtClean="0">
                        <a:latin typeface="Cambria Math" panose="02040503050406030204" pitchFamily="18" charset="0"/>
                      </a:rPr>
                      <m:t>𝑡</m:t>
                    </m:r>
                  </m:oMath>
                </a14:m>
                <a:endParaRPr lang="en-US" sz="1200" dirty="0"/>
              </a:p>
              <a:p>
                <a:pPr marL="0" indent="0">
                  <a:spcBef>
                    <a:spcPts val="0"/>
                  </a:spcBef>
                  <a:buNone/>
                </a:pPr>
                <a14:m>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𝑆</m:t>
                        </m:r>
                      </m:e>
                      <m:sub>
                        <m:r>
                          <a:rPr lang="en-US" sz="1200" b="0" i="1" dirty="0" smtClean="0">
                            <a:latin typeface="Cambria Math" panose="02040503050406030204" pitchFamily="18" charset="0"/>
                          </a:rPr>
                          <m:t>𝑡</m:t>
                        </m:r>
                      </m:sub>
                    </m:sSub>
                  </m:oMath>
                </a14:m>
                <a:r>
                  <a:rPr lang="en-US" sz="1200" dirty="0"/>
                  <a:t>	random variable for the state at time </a:t>
                </a:r>
                <a14:m>
                  <m:oMath xmlns:m="http://schemas.openxmlformats.org/officeDocument/2006/math">
                    <m:r>
                      <a:rPr lang="en-US" sz="1200" i="1" dirty="0" smtClean="0">
                        <a:latin typeface="Cambria Math" panose="02040503050406030204" pitchFamily="18" charset="0"/>
                      </a:rPr>
                      <m:t>𝑡</m:t>
                    </m:r>
                  </m:oMath>
                </a14:m>
                <a:endParaRPr lang="en-US" sz="1200" dirty="0"/>
              </a:p>
              <a:p>
                <a:pPr marL="0" indent="0">
                  <a:spcBef>
                    <a:spcPts val="0"/>
                  </a:spcBef>
                  <a:buNone/>
                </a:pPr>
                <a14:m>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𝑅</m:t>
                        </m:r>
                      </m:e>
                      <m:sub>
                        <m:r>
                          <a:rPr lang="en-US" sz="1200" b="0" i="1" dirty="0" smtClean="0">
                            <a:latin typeface="Cambria Math" panose="02040503050406030204" pitchFamily="18" charset="0"/>
                          </a:rPr>
                          <m:t>𝑡</m:t>
                        </m:r>
                      </m:sub>
                    </m:sSub>
                  </m:oMath>
                </a14:m>
                <a:r>
                  <a:rPr lang="en-US" sz="1200" dirty="0"/>
                  <a:t> 	random variable for the reward at time </a:t>
                </a:r>
                <a14:m>
                  <m:oMath xmlns:m="http://schemas.openxmlformats.org/officeDocument/2006/math">
                    <m:r>
                      <a:rPr lang="en-US" sz="1200" i="1" dirty="0" smtClean="0">
                        <a:latin typeface="Cambria Math" panose="02040503050406030204" pitchFamily="18" charset="0"/>
                      </a:rPr>
                      <m:t>𝑡</m:t>
                    </m:r>
                  </m:oMath>
                </a14:m>
                <a:endParaRPr lang="en-US" sz="1200" dirty="0"/>
              </a:p>
              <a:p>
                <a:pPr marL="0" indent="0">
                  <a:lnSpc>
                    <a:spcPct val="100000"/>
                  </a:lnSpc>
                  <a:spcBef>
                    <a:spcPts val="0"/>
                  </a:spcBef>
                  <a:buNone/>
                </a:pPr>
                <a:endParaRPr lang="en-US" sz="1200" i="1" dirty="0">
                  <a:latin typeface="Cambria Math" panose="02040503050406030204" pitchFamily="18" charset="0"/>
                </a:endParaRPr>
              </a:p>
              <a:p>
                <a:pPr marL="0" indent="0">
                  <a:lnSpc>
                    <a:spcPct val="100000"/>
                  </a:lnSpc>
                  <a:spcBef>
                    <a:spcPts val="0"/>
                  </a:spcBef>
                  <a:buNone/>
                </a:pPr>
                <a14:m>
                  <m:oMath xmlns:m="http://schemas.openxmlformats.org/officeDocument/2006/math">
                    <m:r>
                      <a:rPr lang="en-US" sz="1200" i="1" dirty="0">
                        <a:latin typeface="Cambria Math" panose="02040503050406030204" pitchFamily="18" charset="0"/>
                      </a:rPr>
                      <m:t>𝑝</m:t>
                    </m:r>
                    <m:d>
                      <m:dPr>
                        <m:endChr m:val="|"/>
                        <m:ctrlPr>
                          <a:rPr lang="en-US" sz="1200" i="1" dirty="0">
                            <a:latin typeface="Cambria Math" panose="02040503050406030204" pitchFamily="18" charset="0"/>
                          </a:rPr>
                        </m:ctrlPr>
                      </m:dPr>
                      <m:e>
                        <m:sSup>
                          <m:sSupPr>
                            <m:ctrlPr>
                              <a:rPr lang="en-US" sz="1200" i="1" dirty="0">
                                <a:latin typeface="Cambria Math" panose="02040503050406030204" pitchFamily="18" charset="0"/>
                              </a:rPr>
                            </m:ctrlPr>
                          </m:sSupPr>
                          <m:e>
                            <m:r>
                              <a:rPr lang="en-US" sz="1200" i="1" dirty="0">
                                <a:latin typeface="Cambria Math" panose="02040503050406030204" pitchFamily="18" charset="0"/>
                              </a:rPr>
                              <m:t>𝑠</m:t>
                            </m:r>
                          </m:e>
                          <m:sup>
                            <m:r>
                              <a:rPr lang="en-US" sz="1200" i="1" dirty="0">
                                <a:latin typeface="Cambria Math" panose="02040503050406030204" pitchFamily="18" charset="0"/>
                              </a:rPr>
                              <m:t>′</m:t>
                            </m:r>
                          </m:sup>
                        </m:sSup>
                        <m:r>
                          <a:rPr lang="en-US" sz="1200" b="0" i="1" dirty="0" smtClean="0">
                            <a:latin typeface="Cambria Math" panose="02040503050406030204" pitchFamily="18" charset="0"/>
                          </a:rPr>
                          <m:t>,</m:t>
                        </m:r>
                        <m:r>
                          <a:rPr lang="en-US" sz="1200" b="0" i="1" dirty="0" smtClean="0">
                            <a:latin typeface="Cambria Math" panose="02040503050406030204" pitchFamily="18" charset="0"/>
                          </a:rPr>
                          <m:t>𝑟</m:t>
                        </m:r>
                        <m:r>
                          <a:rPr lang="en-US" sz="1200" i="1" dirty="0">
                            <a:latin typeface="Cambria Math" panose="02040503050406030204" pitchFamily="18" charset="0"/>
                          </a:rPr>
                          <m:t> </m:t>
                        </m:r>
                      </m:e>
                    </m:d>
                    <m:r>
                      <a:rPr lang="en-US" sz="1200" i="1" dirty="0">
                        <a:latin typeface="Cambria Math" panose="02040503050406030204" pitchFamily="18" charset="0"/>
                      </a:rPr>
                      <m:t>𝑠</m:t>
                    </m:r>
                    <m:r>
                      <a:rPr lang="en-US" sz="1200" i="1" dirty="0">
                        <a:latin typeface="Cambria Math" panose="02040503050406030204" pitchFamily="18" charset="0"/>
                      </a:rPr>
                      <m:t>, </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probability of transition to state </a:t>
                </a:r>
                <a14:m>
                  <m:oMath xmlns:m="http://schemas.openxmlformats.org/officeDocument/2006/math">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and receiving reward </a:t>
                </a:r>
                <a14:m>
                  <m:oMath xmlns:m="http://schemas.openxmlformats.org/officeDocument/2006/math">
                    <m:r>
                      <a:rPr lang="en-US" sz="1200" b="0" i="1" smtClean="0">
                        <a:latin typeface="Cambria Math" panose="02040503050406030204" pitchFamily="18" charset="0"/>
                      </a:rPr>
                      <m:t>𝑟</m:t>
                    </m:r>
                  </m:oMath>
                </a14:m>
                <a:r>
                  <a:rPr lang="en-US" sz="1200" dirty="0"/>
                  <a:t>, </a:t>
                </a:r>
                <a:br>
                  <a:rPr lang="en-US" sz="1200" dirty="0"/>
                </a:br>
                <a:r>
                  <a:rPr lang="en-US" sz="1200" dirty="0"/>
                  <a:t>	from state </a:t>
                </a:r>
                <a14:m>
                  <m:oMath xmlns:m="http://schemas.openxmlformats.org/officeDocument/2006/math">
                    <m:r>
                      <a:rPr lang="en-US" sz="1200" i="1" dirty="0">
                        <a:latin typeface="Cambria Math" panose="02040503050406030204" pitchFamily="18" charset="0"/>
                      </a:rPr>
                      <m:t>𝑠</m:t>
                    </m:r>
                  </m:oMath>
                </a14:m>
                <a:r>
                  <a:rPr lang="en-US" sz="1200" dirty="0"/>
                  <a:t> taking action </a:t>
                </a:r>
                <a14:m>
                  <m:oMath xmlns:m="http://schemas.openxmlformats.org/officeDocument/2006/math">
                    <m:r>
                      <a:rPr lang="en-US" sz="1200" i="1" dirty="0">
                        <a:latin typeface="Cambria Math" panose="02040503050406030204" pitchFamily="18" charset="0"/>
                      </a:rPr>
                      <m:t>𝑎</m:t>
                    </m:r>
                  </m:oMath>
                </a14:m>
                <a:r>
                  <a:rPr lang="en-US" sz="1200" dirty="0"/>
                  <a:t>.</a:t>
                </a:r>
              </a:p>
              <a:p>
                <a:pPr marL="0" indent="0">
                  <a:lnSpc>
                    <a:spcPct val="100000"/>
                  </a:lnSpc>
                  <a:spcBef>
                    <a:spcPts val="0"/>
                  </a:spcBef>
                  <a:buNone/>
                </a:pPr>
                <a14:m>
                  <m:oMath xmlns:m="http://schemas.openxmlformats.org/officeDocument/2006/math">
                    <m:r>
                      <a:rPr lang="en-US" sz="1200" i="1" dirty="0">
                        <a:latin typeface="Cambria Math" panose="02040503050406030204" pitchFamily="18" charset="0"/>
                      </a:rPr>
                      <m:t>𝑝</m:t>
                    </m:r>
                    <m:d>
                      <m:dPr>
                        <m:endChr m:val="|"/>
                        <m:ctrlPr>
                          <a:rPr lang="en-US" sz="1200" i="1" dirty="0">
                            <a:latin typeface="Cambria Math" panose="02040503050406030204" pitchFamily="18" charset="0"/>
                          </a:rPr>
                        </m:ctrlPr>
                      </m:dPr>
                      <m:e>
                        <m:sSup>
                          <m:sSupPr>
                            <m:ctrlPr>
                              <a:rPr lang="en-US" sz="1200" i="1" dirty="0">
                                <a:latin typeface="Cambria Math" panose="02040503050406030204" pitchFamily="18" charset="0"/>
                              </a:rPr>
                            </m:ctrlPr>
                          </m:sSupPr>
                          <m:e>
                            <m:r>
                              <a:rPr lang="en-US" sz="1200" i="1" dirty="0">
                                <a:latin typeface="Cambria Math" panose="02040503050406030204" pitchFamily="18" charset="0"/>
                              </a:rPr>
                              <m:t>𝑠</m:t>
                            </m:r>
                          </m:e>
                          <m:sup>
                            <m:r>
                              <a:rPr lang="en-US" sz="1200" i="1" dirty="0">
                                <a:latin typeface="Cambria Math" panose="02040503050406030204" pitchFamily="18" charset="0"/>
                              </a:rPr>
                              <m:t>′</m:t>
                            </m:r>
                          </m:sup>
                        </m:sSup>
                      </m:e>
                    </m:d>
                    <m:r>
                      <a:rPr lang="en-US" sz="1200" i="1" dirty="0">
                        <a:latin typeface="Cambria Math" panose="02040503050406030204" pitchFamily="18" charset="0"/>
                      </a:rPr>
                      <m:t>𝑠</m:t>
                    </m:r>
                    <m:r>
                      <a:rPr lang="en-US" sz="1200" i="1" dirty="0">
                        <a:latin typeface="Cambria Math" panose="02040503050406030204" pitchFamily="18" charset="0"/>
                      </a:rPr>
                      <m:t>, </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probability of transition to state </a:t>
                </a:r>
                <a14:m>
                  <m:oMath xmlns:m="http://schemas.openxmlformats.org/officeDocument/2006/math">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fom state </a:t>
                </a:r>
                <a14:m>
                  <m:oMath xmlns:m="http://schemas.openxmlformats.org/officeDocument/2006/math">
                    <m:r>
                      <a:rPr lang="en-US" sz="1200" i="1" dirty="0">
                        <a:latin typeface="Cambria Math" panose="02040503050406030204" pitchFamily="18" charset="0"/>
                      </a:rPr>
                      <m:t>𝑠</m:t>
                    </m:r>
                  </m:oMath>
                </a14:m>
                <a:r>
                  <a:rPr lang="en-US" sz="1200" dirty="0"/>
                  <a:t> taking action </a:t>
                </a:r>
                <a14:m>
                  <m:oMath xmlns:m="http://schemas.openxmlformats.org/officeDocument/2006/math">
                    <m:r>
                      <a:rPr lang="en-US" sz="1200" i="1" dirty="0">
                        <a:latin typeface="Cambria Math" panose="02040503050406030204" pitchFamily="18" charset="0"/>
                      </a:rPr>
                      <m:t>𝑎</m:t>
                    </m:r>
                  </m:oMath>
                </a14:m>
                <a:r>
                  <a:rPr lang="en-US" sz="1200" dirty="0"/>
                  <a:t>.</a:t>
                </a:r>
              </a:p>
              <a:p>
                <a:pPr marL="0" indent="0">
                  <a:lnSpc>
                    <a:spcPct val="100000"/>
                  </a:lnSpc>
                  <a:spcBef>
                    <a:spcPts val="0"/>
                  </a:spcBef>
                  <a:buNone/>
                </a:pPr>
                <a14:m>
                  <m:oMath xmlns:m="http://schemas.openxmlformats.org/officeDocument/2006/math">
                    <m:r>
                      <a:rPr lang="en-US" sz="1200" b="0" i="1" smtClean="0">
                        <a:latin typeface="Cambria Math" panose="02040503050406030204" pitchFamily="18" charset="0"/>
                      </a:rPr>
                      <m:t>𝑟</m:t>
                    </m:r>
                    <m:r>
                      <a:rPr lang="en-US" sz="1200" b="0" i="1" smtClean="0">
                        <a:latin typeface="Cambria Math" panose="02040503050406030204" pitchFamily="18" charset="0"/>
                      </a:rPr>
                      <m:t>(</m:t>
                    </m:r>
                    <m:r>
                      <a:rPr lang="en-US" sz="1200" b="0" i="1" smtClean="0">
                        <a:latin typeface="Cambria Math" panose="02040503050406030204" pitchFamily="18" charset="0"/>
                      </a:rPr>
                      <m:t>𝑠</m:t>
                    </m:r>
                    <m:r>
                      <a:rPr lang="en-US" sz="1200" b="0" i="1" smtClean="0">
                        <a:latin typeface="Cambria Math" panose="02040503050406030204" pitchFamily="18" charset="0"/>
                      </a:rPr>
                      <m:t>,</m:t>
                    </m:r>
                    <m:r>
                      <a:rPr lang="en-US" sz="1200" b="0" i="1" smtClean="0">
                        <a:latin typeface="Cambria Math" panose="02040503050406030204" pitchFamily="18" charset="0"/>
                      </a:rPr>
                      <m:t>𝑎</m:t>
                    </m:r>
                    <m:r>
                      <a:rPr lang="en-US" sz="1200" b="0" i="1" smtClean="0">
                        <a:latin typeface="Cambria Math" panose="02040503050406030204" pitchFamily="18" charset="0"/>
                      </a:rPr>
                      <m:t>)</m:t>
                    </m:r>
                  </m:oMath>
                </a14:m>
                <a:r>
                  <a:rPr lang="en-US" sz="1200" dirty="0"/>
                  <a:t>	expected immediate reward from state </a:t>
                </a:r>
                <a14:m>
                  <m:oMath xmlns:m="http://schemas.openxmlformats.org/officeDocument/2006/math">
                    <m:r>
                      <a:rPr lang="en-US" sz="1200" i="1" dirty="0">
                        <a:latin typeface="Cambria Math" panose="02040503050406030204" pitchFamily="18" charset="0"/>
                      </a:rPr>
                      <m:t>𝑠</m:t>
                    </m:r>
                  </m:oMath>
                </a14:m>
                <a:r>
                  <a:rPr lang="en-US" sz="1200" dirty="0"/>
                  <a:t> after action </a:t>
                </a:r>
                <a14:m>
                  <m:oMath xmlns:m="http://schemas.openxmlformats.org/officeDocument/2006/math">
                    <m:r>
                      <a:rPr lang="en-US" sz="1200" i="1" dirty="0">
                        <a:latin typeface="Cambria Math" panose="02040503050406030204" pitchFamily="18" charset="0"/>
                      </a:rPr>
                      <m:t>𝑎</m:t>
                    </m:r>
                    <m:r>
                      <a:rPr lang="en-US" sz="1200" b="0" i="1" dirty="0" smtClean="0">
                        <a:latin typeface="Cambria Math" panose="02040503050406030204" pitchFamily="18" charset="0"/>
                      </a:rPr>
                      <m:t>.</m:t>
                    </m:r>
                  </m:oMath>
                </a14:m>
                <a:endParaRPr lang="en-US" sz="1200" b="0" dirty="0"/>
              </a:p>
              <a:p>
                <a:pPr marL="0" indent="0">
                  <a:lnSpc>
                    <a:spcPct val="100000"/>
                  </a:lnSpc>
                  <a:spcBef>
                    <a:spcPts val="0"/>
                  </a:spcBef>
                  <a:buNone/>
                </a:pPr>
                <a14:m>
                  <m:oMath xmlns:m="http://schemas.openxmlformats.org/officeDocument/2006/math">
                    <m:r>
                      <a:rPr lang="en-US" sz="1200" i="1">
                        <a:latin typeface="Cambria Math" panose="02040503050406030204" pitchFamily="18" charset="0"/>
                      </a:rPr>
                      <m:t>𝑟</m:t>
                    </m:r>
                    <m:r>
                      <a:rPr lang="en-US" sz="1200" i="1">
                        <a:latin typeface="Cambria Math" panose="02040503050406030204" pitchFamily="18" charset="0"/>
                      </a:rPr>
                      <m:t>(</m:t>
                    </m:r>
                    <m:r>
                      <a:rPr lang="en-US" sz="1200" i="1">
                        <a:latin typeface="Cambria Math" panose="02040503050406030204" pitchFamily="18" charset="0"/>
                      </a:rPr>
                      <m:t>𝑠</m:t>
                    </m:r>
                    <m:r>
                      <a:rPr lang="en-US" sz="1200" i="1">
                        <a:latin typeface="Cambria Math" panose="02040503050406030204" pitchFamily="18" charset="0"/>
                      </a:rPr>
                      <m:t>,</m:t>
                    </m:r>
                    <m:r>
                      <a:rPr lang="en-US" sz="1200" i="1">
                        <a:latin typeface="Cambria Math" panose="02040503050406030204" pitchFamily="18" charset="0"/>
                      </a:rPr>
                      <m:t>𝑎</m:t>
                    </m:r>
                    <m:r>
                      <a:rPr lang="en-US" sz="1200" b="0" i="1" smtClean="0">
                        <a:latin typeface="Cambria Math" panose="02040503050406030204" pitchFamily="18" charset="0"/>
                      </a:rPr>
                      <m:t>,</m:t>
                    </m:r>
                    <m:r>
                      <a:rPr lang="en-US" sz="1200" b="0" i="1" smtClean="0">
                        <a:latin typeface="Cambria Math" panose="02040503050406030204" pitchFamily="18" charset="0"/>
                      </a:rPr>
                      <m:t>𝑠</m:t>
                    </m:r>
                    <m:r>
                      <a:rPr lang="en-US" sz="1200" b="0" i="1" smtClean="0">
                        <a:latin typeface="Cambria Math" panose="02040503050406030204" pitchFamily="18" charset="0"/>
                      </a:rPr>
                      <m:t>′)</m:t>
                    </m:r>
                  </m:oMath>
                </a14:m>
                <a:r>
                  <a:rPr lang="en-US" sz="1200" dirty="0"/>
                  <a:t>	expected immediate reward from state </a:t>
                </a:r>
                <a14:m>
                  <m:oMath xmlns:m="http://schemas.openxmlformats.org/officeDocument/2006/math">
                    <m:r>
                      <a:rPr lang="en-US" sz="1200" i="1" dirty="0">
                        <a:latin typeface="Cambria Math" panose="02040503050406030204" pitchFamily="18" charset="0"/>
                      </a:rPr>
                      <m:t>𝑠</m:t>
                    </m:r>
                  </m:oMath>
                </a14:m>
                <a:r>
                  <a:rPr lang="en-US" sz="1200" dirty="0"/>
                  <a:t> to </a:t>
                </a:r>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𝑠</m:t>
                        </m:r>
                      </m:e>
                      <m:sup>
                        <m:r>
                          <a:rPr lang="en-US" sz="1200" b="0" i="1" smtClean="0">
                            <a:latin typeface="Cambria Math" panose="02040503050406030204" pitchFamily="18" charset="0"/>
                          </a:rPr>
                          <m:t>′</m:t>
                        </m:r>
                      </m:sup>
                    </m:sSup>
                  </m:oMath>
                </a14:m>
                <a:r>
                  <a:rPr lang="en-US" sz="1200" dirty="0"/>
                  <a:t> with action </a:t>
                </a:r>
                <a14:m>
                  <m:oMath xmlns:m="http://schemas.openxmlformats.org/officeDocument/2006/math">
                    <m:r>
                      <a:rPr lang="en-US" sz="1200" i="1" dirty="0">
                        <a:latin typeface="Cambria Math" panose="02040503050406030204" pitchFamily="18" charset="0"/>
                      </a:rPr>
                      <m:t>𝑎</m:t>
                    </m:r>
                    <m:r>
                      <a:rPr lang="en-US" sz="1200" b="0" i="1" dirty="0" smtClean="0">
                        <a:latin typeface="Cambria Math" panose="02040503050406030204" pitchFamily="18" charset="0"/>
                      </a:rPr>
                      <m:t>.</m:t>
                    </m:r>
                  </m:oMath>
                </a14:m>
                <a:endParaRPr lang="en-US" sz="1200" i="1" dirty="0">
                  <a:latin typeface="Cambria Math" panose="02040503050406030204" pitchFamily="18" charset="0"/>
                </a:endParaRPr>
              </a:p>
              <a:p>
                <a:pPr marL="0" indent="0">
                  <a:spcBef>
                    <a:spcPts val="0"/>
                  </a:spcBef>
                  <a:buNone/>
                </a:pPr>
                <a:endParaRPr lang="en-US" sz="1200" i="1" dirty="0">
                  <a:latin typeface="Cambria Math" panose="02040503050406030204" pitchFamily="18" charset="0"/>
                </a:endParaRPr>
              </a:p>
              <a:p>
                <a:pPr marL="0" indent="0">
                  <a:spcBef>
                    <a:spcPts val="0"/>
                  </a:spcBef>
                  <a:buNone/>
                </a:pPr>
                <a14:m>
                  <m:oMath xmlns:m="http://schemas.openxmlformats.org/officeDocument/2006/math">
                    <m:r>
                      <a:rPr lang="en-US" sz="1200" i="1" dirty="0">
                        <a:latin typeface="Cambria Math" panose="02040503050406030204" pitchFamily="18" charset="0"/>
                      </a:rPr>
                      <m:t>𝜋</m:t>
                    </m:r>
                    <m:r>
                      <a:rPr lang="en-US" sz="1200" i="1" dirty="0">
                        <a:latin typeface="Cambria Math" panose="02040503050406030204" pitchFamily="18" charset="0"/>
                      </a:rPr>
                      <m:t>(</m:t>
                    </m:r>
                    <m:r>
                      <a:rPr lang="en-US" sz="1200" i="1" dirty="0" err="1">
                        <a:latin typeface="Cambria Math" panose="02040503050406030204" pitchFamily="18" charset="0"/>
                      </a:rPr>
                      <m:t>𝑎</m:t>
                    </m:r>
                    <m:r>
                      <a:rPr lang="en-US" sz="1200" i="1" dirty="0" err="1">
                        <a:latin typeface="Cambria Math" panose="02040503050406030204" pitchFamily="18" charset="0"/>
                      </a:rPr>
                      <m:t>|</m:t>
                    </m:r>
                    <m:r>
                      <a:rPr lang="en-US" sz="1200" i="1" dirty="0" err="1">
                        <a:latin typeface="Cambria Math" panose="02040503050406030204" pitchFamily="18" charset="0"/>
                      </a:rPr>
                      <m:t>𝑠</m:t>
                    </m:r>
                    <m:r>
                      <a:rPr lang="en-US" sz="1200" i="1" dirty="0">
                        <a:latin typeface="Cambria Math" panose="02040503050406030204" pitchFamily="18" charset="0"/>
                      </a:rPr>
                      <m:t>)</m:t>
                    </m:r>
                  </m:oMath>
                </a14:m>
                <a:r>
                  <a:rPr lang="en-US" sz="1200" dirty="0"/>
                  <a:t>	probability of taking action </a:t>
                </a:r>
                <a14:m>
                  <m:oMath xmlns:m="http://schemas.openxmlformats.org/officeDocument/2006/math">
                    <m:r>
                      <a:rPr lang="en-US" sz="1200" i="1" dirty="0">
                        <a:latin typeface="Cambria Math" panose="02040503050406030204" pitchFamily="18" charset="0"/>
                      </a:rPr>
                      <m:t>𝑎</m:t>
                    </m:r>
                  </m:oMath>
                </a14:m>
                <a:r>
                  <a:rPr lang="en-US" sz="1200" dirty="0"/>
                  <a:t> in state </a:t>
                </a:r>
                <a14:m>
                  <m:oMath xmlns:m="http://schemas.openxmlformats.org/officeDocument/2006/math">
                    <m:r>
                      <a:rPr lang="en-US" sz="1200" i="1" dirty="0">
                        <a:latin typeface="Cambria Math" panose="02040503050406030204" pitchFamily="18" charset="0"/>
                      </a:rPr>
                      <m:t>𝑠</m:t>
                    </m:r>
                  </m:oMath>
                </a14:m>
                <a:r>
                  <a:rPr lang="en-US" sz="1200" dirty="0"/>
                  <a:t> under stochastic policy </a:t>
                </a:r>
                <a14:m>
                  <m:oMath xmlns:m="http://schemas.openxmlformats.org/officeDocument/2006/math">
                    <m:r>
                      <a:rPr lang="en-US" sz="1200" i="1" dirty="0">
                        <a:latin typeface="Cambria Math" panose="02040503050406030204" pitchFamily="18" charset="0"/>
                      </a:rPr>
                      <m:t>𝜋</m:t>
                    </m:r>
                  </m:oMath>
                </a14:m>
                <a:endParaRPr lang="en-US" sz="1200" dirty="0">
                  <a:ea typeface="Cambria Math" panose="02040503050406030204" pitchFamily="18" charset="0"/>
                </a:endParaRPr>
              </a:p>
              <a:p>
                <a:pPr marL="0" indent="0">
                  <a:spcBef>
                    <a:spcPts val="0"/>
                  </a:spcBef>
                  <a:buNone/>
                </a:pPr>
                <a14:m>
                  <m:oMath xmlns:m="http://schemas.openxmlformats.org/officeDocument/2006/math">
                    <m:r>
                      <a:rPr lang="en-US" sz="1200" i="1" dirty="0" smtClean="0">
                        <a:latin typeface="Cambria Math" panose="02040503050406030204" pitchFamily="18" charset="0"/>
                      </a:rPr>
                      <m:t>𝜋</m:t>
                    </m:r>
                    <m:r>
                      <a:rPr lang="en-US" sz="1200" i="1" dirty="0" smtClean="0">
                        <a:latin typeface="Cambria Math" panose="02040503050406030204" pitchFamily="18" charset="0"/>
                      </a:rPr>
                      <m:t>(</m:t>
                    </m:r>
                    <m:r>
                      <a:rPr lang="en-US" sz="1200" i="1" dirty="0" smtClean="0">
                        <a:latin typeface="Cambria Math" panose="02040503050406030204" pitchFamily="18" charset="0"/>
                      </a:rPr>
                      <m:t>𝑠</m:t>
                    </m:r>
                    <m:r>
                      <a:rPr lang="en-US" sz="1200" i="1" dirty="0" smtClean="0">
                        <a:latin typeface="Cambria Math" panose="02040503050406030204" pitchFamily="18" charset="0"/>
                      </a:rPr>
                      <m:t>)</m:t>
                    </m:r>
                  </m:oMath>
                </a14:m>
                <a:r>
                  <a:rPr lang="en-US" sz="1200" dirty="0"/>
                  <a:t>	action taken in state </a:t>
                </a:r>
                <a14:m>
                  <m:oMath xmlns:m="http://schemas.openxmlformats.org/officeDocument/2006/math">
                    <m:r>
                      <a:rPr lang="en-US" sz="1200" i="1" dirty="0" smtClean="0">
                        <a:latin typeface="Cambria Math" panose="02040503050406030204" pitchFamily="18" charset="0"/>
                      </a:rPr>
                      <m:t>𝑠</m:t>
                    </m:r>
                  </m:oMath>
                </a14:m>
                <a:r>
                  <a:rPr lang="en-US" sz="1200" dirty="0"/>
                  <a:t> under deterministic policy </a:t>
                </a:r>
                <a14:m>
                  <m:oMath xmlns:m="http://schemas.openxmlformats.org/officeDocument/2006/math">
                    <m:r>
                      <a:rPr lang="en-US" sz="1200" b="0" i="1" dirty="0" smtClean="0">
                        <a:latin typeface="Cambria Math" panose="02040503050406030204" pitchFamily="18" charset="0"/>
                      </a:rPr>
                      <m:t>𝜋</m:t>
                    </m:r>
                  </m:oMath>
                </a14:m>
                <a:endParaRPr lang="en-US" sz="1200" dirty="0"/>
              </a:p>
            </p:txBody>
          </p:sp>
        </mc:Choice>
        <mc:Fallback xmlns="">
          <p:sp>
            <p:nvSpPr>
              <p:cNvPr id="11" name="Content Placeholder 2">
                <a:extLst>
                  <a:ext uri="{FF2B5EF4-FFF2-40B4-BE49-F238E27FC236}">
                    <a16:creationId xmlns:a16="http://schemas.microsoft.com/office/drawing/2014/main" id="{6F45EA4F-65F9-5141-0B09-C395CF9CA7A0}"/>
                  </a:ext>
                </a:extLst>
              </p:cNvPr>
              <p:cNvSpPr txBox="1">
                <a:spLocks noRot="1" noChangeAspect="1" noMove="1" noResize="1" noEditPoints="1" noAdjustHandles="1" noChangeArrowheads="1" noChangeShapeType="1" noTextEdit="1"/>
              </p:cNvSpPr>
              <p:nvPr/>
            </p:nvSpPr>
            <p:spPr>
              <a:xfrm>
                <a:off x="6267338" y="1124198"/>
                <a:ext cx="5273179" cy="3693383"/>
              </a:xfrm>
              <a:prstGeom prst="rect">
                <a:avLst/>
              </a:prstGeom>
              <a:blipFill>
                <a:blip r:embed="rId4"/>
                <a:stretch>
                  <a:fillRect t="-328"/>
                </a:stretch>
              </a:blipFill>
            </p:spPr>
            <p:txBody>
              <a:bodyPr/>
              <a:lstStyle/>
              <a:p>
                <a:r>
                  <a:rPr lang="en-US">
                    <a:noFill/>
                  </a:rPr>
                  <a:t> </a:t>
                </a:r>
              </a:p>
            </p:txBody>
          </p:sp>
        </mc:Fallback>
      </mc:AlternateContent>
    </p:spTree>
    <p:extLst>
      <p:ext uri="{BB962C8B-B14F-4D97-AF65-F5344CB8AC3E}">
        <p14:creationId xmlns:p14="http://schemas.microsoft.com/office/powerpoint/2010/main" val="394536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A635E-AD98-14E6-86B7-6D189198F7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9E1014-11F3-5C77-4D51-18EDE91CBDDF}"/>
              </a:ext>
            </a:extLst>
          </p:cNvPr>
          <p:cNvSpPr>
            <a:spLocks noGrp="1"/>
          </p:cNvSpPr>
          <p:nvPr>
            <p:ph type="title"/>
          </p:nvPr>
        </p:nvSpPr>
        <p:spPr/>
        <p:txBody>
          <a:bodyPr/>
          <a:lstStyle/>
          <a:p>
            <a:r>
              <a:rPr lang="en-US" dirty="0"/>
              <a:t>Parametrized Policies</a:t>
            </a:r>
          </a:p>
        </p:txBody>
      </p:sp>
      <p:sp>
        <p:nvSpPr>
          <p:cNvPr id="5" name="Text Placeholder 4">
            <a:extLst>
              <a:ext uri="{FF2B5EF4-FFF2-40B4-BE49-F238E27FC236}">
                <a16:creationId xmlns:a16="http://schemas.microsoft.com/office/drawing/2014/main" id="{8230DEA1-85A2-8128-AB1F-6A511F14B1FC}"/>
              </a:ext>
            </a:extLst>
          </p:cNvPr>
          <p:cNvSpPr>
            <a:spLocks noGrp="1"/>
          </p:cNvSpPr>
          <p:nvPr>
            <p:ph type="body" idx="1"/>
          </p:nvPr>
        </p:nvSpPr>
        <p:spPr/>
        <p:txBody>
          <a:bodyPr/>
          <a:lstStyle/>
          <a:p>
            <a:r>
              <a:rPr lang="en-US" dirty="0"/>
              <a:t>Learn policies directly</a:t>
            </a:r>
          </a:p>
        </p:txBody>
      </p:sp>
    </p:spTree>
    <p:extLst>
      <p:ext uri="{BB962C8B-B14F-4D97-AF65-F5344CB8AC3E}">
        <p14:creationId xmlns:p14="http://schemas.microsoft.com/office/powerpoint/2010/main" val="245903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01DBC-B58B-BC2C-2AE0-DB6472CC6447}"/>
              </a:ext>
            </a:extLst>
          </p:cNvPr>
          <p:cNvSpPr>
            <a:spLocks noGrp="1"/>
          </p:cNvSpPr>
          <p:nvPr>
            <p:ph type="title"/>
          </p:nvPr>
        </p:nvSpPr>
        <p:spPr/>
        <p:txBody>
          <a:bodyPr/>
          <a:lstStyle/>
          <a:p>
            <a:r>
              <a:rPr lang="en-US" dirty="0"/>
              <a:t>Learn a Parameterized Policy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B2BB561-37FB-9C12-3C5B-EFF321CBC8EB}"/>
                  </a:ext>
                </a:extLst>
              </p:cNvPr>
              <p:cNvSpPr>
                <a:spLocks noGrp="1"/>
              </p:cNvSpPr>
              <p:nvPr>
                <p:ph idx="1"/>
              </p:nvPr>
            </p:nvSpPr>
            <p:spPr>
              <a:xfrm>
                <a:off x="831220" y="1397330"/>
                <a:ext cx="10515600" cy="4779633"/>
              </a:xfrm>
            </p:spPr>
            <p:txBody>
              <a:bodyPr>
                <a:normAutofit fontScale="85000" lnSpcReduction="20000"/>
              </a:bodyPr>
              <a:lstStyle/>
              <a:p>
                <a:r>
                  <a:rPr lang="en-US" b="1" dirty="0"/>
                  <a:t>Up to now</a:t>
                </a:r>
                <a:r>
                  <a:rPr lang="en-US" dirty="0"/>
                  <a:t>: Learn parameters for an approximate action value function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oMath>
                </a14:m>
                <a:r>
                  <a:rPr lang="en-US" dirty="0"/>
                  <a:t> and then extract a greedy policy.</a:t>
                </a:r>
              </a:p>
              <a:p>
                <a:r>
                  <a:rPr lang="en-US" b="1" dirty="0"/>
                  <a:t>New idea</a:t>
                </a:r>
                <a:r>
                  <a:rPr lang="en-US" dirty="0"/>
                  <a:t>: Learn parameters for a policy directly.</a:t>
                </a:r>
              </a:p>
              <a:p>
                <a:endParaRPr lang="en-US" b="1" dirty="0"/>
              </a:p>
              <a:p>
                <a:pPr marL="0" indent="0">
                  <a:buNone/>
                </a:pPr>
                <a:r>
                  <a:rPr lang="en-US" b="1" dirty="0"/>
                  <a:t>Parameterized policy</a:t>
                </a:r>
                <a:r>
                  <a:rPr lang="en-US" dirty="0"/>
                  <a:t>:</a:t>
                </a:r>
                <a:br>
                  <a:rPr lang="en-US" dirty="0"/>
                </a:br>
                <a:br>
                  <a:rPr lang="en-US" dirty="0"/>
                </a:br>
                <a:r>
                  <a:rPr lang="en-US" dirty="0"/>
                  <a:t>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1" i="1" smtClean="0">
                            <a:latin typeface="Cambria Math" panose="02040503050406030204" pitchFamily="18" charset="0"/>
                          </a:rPr>
                          <m:t>𝜽</m:t>
                        </m:r>
                      </m:e>
                    </m:d>
                    <m:r>
                      <a:rPr lang="en-US" b="0" i="1" smtClean="0">
                        <a:latin typeface="Cambria Math" panose="02040503050406030204" pitchFamily="18" charset="0"/>
                      </a:rPr>
                      <m:t>=</m:t>
                    </m:r>
                    <m:r>
                      <a:rPr lang="en-US" b="0" i="1" smtClean="0">
                        <a:latin typeface="Cambria Math" panose="02040503050406030204" pitchFamily="18" charset="0"/>
                      </a:rPr>
                      <m:t>𝑃𝑟</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𝜽</m:t>
                        </m:r>
                      </m:e>
                    </m:d>
                    <m:r>
                      <a:rPr lang="en-US" b="0" i="1" smtClean="0">
                        <a:latin typeface="Cambria Math" panose="02040503050406030204" pitchFamily="18" charset="0"/>
                      </a:rPr>
                      <m:t>,   </m:t>
                    </m:r>
                    <m:r>
                      <a:rPr lang="en-US" b="1" i="1" smtClean="0">
                        <a:latin typeface="Cambria Math" panose="02040503050406030204" pitchFamily="18" charset="0"/>
                      </a:rPr>
                      <m:t>𝜽</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r>
                  <a:rPr lang="en-US" dirty="0"/>
                  <a:t> </a:t>
                </a:r>
              </a:p>
              <a:p>
                <a:endParaRPr lang="en-US" dirty="0"/>
              </a:p>
              <a:p>
                <a:r>
                  <a:rPr lang="en-US" dirty="0"/>
                  <a:t>Learn </a:t>
                </a:r>
                <a14:m>
                  <m:oMath xmlns:m="http://schemas.openxmlformats.org/officeDocument/2006/math">
                    <m:r>
                      <a:rPr lang="en-US" b="1" i="1" smtClean="0">
                        <a:latin typeface="Cambria Math" panose="02040503050406030204" pitchFamily="18" charset="0"/>
                      </a:rPr>
                      <m:t>𝜽</m:t>
                    </m:r>
                  </m:oMath>
                </a14:m>
                <a:r>
                  <a:rPr lang="en-US" dirty="0"/>
                  <a:t> given a performance measure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1" i="1" smtClean="0">
                        <a:latin typeface="Cambria Math" panose="02040503050406030204" pitchFamily="18" charset="0"/>
                      </a:rPr>
                      <m:t>𝜽</m:t>
                    </m:r>
                    <m:r>
                      <a:rPr lang="en-US" b="0" i="1" smtClean="0">
                        <a:latin typeface="Cambria Math" panose="02040503050406030204" pitchFamily="18" charset="0"/>
                      </a:rPr>
                      <m:t>)</m:t>
                    </m:r>
                  </m:oMath>
                </a14:m>
                <a:r>
                  <a:rPr lang="en-US" dirty="0"/>
                  <a:t> using approximate gradient ascent.</a:t>
                </a:r>
              </a:p>
              <a:p>
                <a:r>
                  <a:rPr lang="en-US" dirty="0"/>
                  <a:t>Update rule: </a:t>
                </a:r>
                <a:br>
                  <a:rPr lang="en-US" dirty="0"/>
                </a:b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acc>
                      <m:accPr>
                        <m:chr m:val="̂"/>
                        <m:ctrlPr>
                          <a:rPr lang="en-US" b="0" i="1" smtClean="0">
                            <a:latin typeface="Cambria Math" panose="02040503050406030204" pitchFamily="18" charset="0"/>
                          </a:rPr>
                        </m:ctrlPr>
                      </m:accPr>
                      <m:e>
                        <m:r>
                          <m:rPr>
                            <m:sty m:val="p"/>
                          </m:rP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e>
                    </m:acc>
                  </m:oMath>
                </a14:m>
                <a:br>
                  <a:rPr lang="en-US" dirty="0"/>
                </a:br>
                <a:br>
                  <a:rPr lang="en-US" dirty="0"/>
                </a:br>
                <a:r>
                  <a:rPr lang="en-US" dirty="0"/>
                  <a:t>where</a:t>
                </a:r>
                <a14:m>
                  <m:oMath xmlns:m="http://schemas.openxmlformats.org/officeDocument/2006/math">
                    <m:acc>
                      <m:accPr>
                        <m:chr m:val="̂"/>
                        <m:ctrlPr>
                          <a:rPr lang="en-US" i="1">
                            <a:latin typeface="Cambria Math" panose="02040503050406030204" pitchFamily="18" charset="0"/>
                          </a:rPr>
                        </m:ctrlPr>
                      </m:accPr>
                      <m:e>
                        <m:r>
                          <m:rPr>
                            <m:sty m:val="p"/>
                          </m:rP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e>
                    </m:acc>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𝑑</m:t>
                        </m:r>
                      </m:sup>
                    </m:sSup>
                  </m:oMath>
                </a14:m>
                <a:r>
                  <a:rPr lang="en-US" dirty="0"/>
                  <a:t> is a stochastic estimate of the gradient.</a:t>
                </a:r>
              </a:p>
            </p:txBody>
          </p:sp>
        </mc:Choice>
        <mc:Fallback xmlns="">
          <p:sp>
            <p:nvSpPr>
              <p:cNvPr id="5" name="Content Placeholder 4">
                <a:extLst>
                  <a:ext uri="{FF2B5EF4-FFF2-40B4-BE49-F238E27FC236}">
                    <a16:creationId xmlns:a16="http://schemas.microsoft.com/office/drawing/2014/main" id="{EB2BB561-37FB-9C12-3C5B-EFF321CBC8EB}"/>
                  </a:ext>
                </a:extLst>
              </p:cNvPr>
              <p:cNvSpPr>
                <a:spLocks noGrp="1" noRot="1" noChangeAspect="1" noMove="1" noResize="1" noEditPoints="1" noAdjustHandles="1" noChangeArrowheads="1" noChangeShapeType="1" noTextEdit="1"/>
              </p:cNvSpPr>
              <p:nvPr>
                <p:ph idx="1"/>
              </p:nvPr>
            </p:nvSpPr>
            <p:spPr>
              <a:xfrm>
                <a:off x="831220" y="1397330"/>
                <a:ext cx="10515600" cy="4779633"/>
              </a:xfrm>
              <a:blipFill>
                <a:blip r:embed="rId2"/>
                <a:stretch>
                  <a:fillRect l="-870" t="-2806" r="-464"/>
                </a:stretch>
              </a:blipFill>
            </p:spPr>
            <p:txBody>
              <a:bodyPr/>
              <a:lstStyle/>
              <a:p>
                <a:r>
                  <a:rPr lang="en-US">
                    <a:noFill/>
                  </a:rPr>
                  <a:t> </a:t>
                </a:r>
              </a:p>
            </p:txBody>
          </p:sp>
        </mc:Fallback>
      </mc:AlternateContent>
    </p:spTree>
    <p:extLst>
      <p:ext uri="{BB962C8B-B14F-4D97-AF65-F5344CB8AC3E}">
        <p14:creationId xmlns:p14="http://schemas.microsoft.com/office/powerpoint/2010/main" val="4839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D4D8-C225-0BFC-0002-168957131EAA}"/>
              </a:ext>
            </a:extLst>
          </p:cNvPr>
          <p:cNvSpPr>
            <a:spLocks noGrp="1"/>
          </p:cNvSpPr>
          <p:nvPr>
            <p:ph type="title"/>
          </p:nvPr>
        </p:nvSpPr>
        <p:spPr/>
        <p:txBody>
          <a:bodyPr/>
          <a:lstStyle/>
          <a:p>
            <a:r>
              <a:rPr lang="en-US" dirty="0"/>
              <a:t>Parametrized Policy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977774-6B6B-EE26-5A32-0B807E450D44}"/>
                  </a:ext>
                </a:extLst>
              </p:cNvPr>
              <p:cNvSpPr>
                <a:spLocks noGrp="1"/>
              </p:cNvSpPr>
              <p:nvPr>
                <p:ph idx="1"/>
              </p:nvPr>
            </p:nvSpPr>
            <p:spPr/>
            <p:txBody>
              <a:bodyPr>
                <a:normAutofit fontScale="85000" lnSpcReduction="20000"/>
              </a:bodyPr>
              <a:lstStyle/>
              <a:p>
                <a:pPr marL="0" indent="0">
                  <a:buNone/>
                </a:pPr>
                <a:r>
                  <a:rPr lang="en-US" b="1" dirty="0"/>
                  <a:t>Requirements</a:t>
                </a:r>
              </a:p>
              <a:p>
                <a:pPr lvl="1"/>
                <a14:m>
                  <m:oMath xmlns:m="http://schemas.openxmlformats.org/officeDocument/2006/math">
                    <m:r>
                      <a:rPr lang="en-US" i="1" smtClean="0">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oMath>
                </a14:m>
                <a:r>
                  <a:rPr lang="en-US" dirty="0"/>
                  <a:t> needs to be </a:t>
                </a:r>
                <a:r>
                  <a:rPr lang="en-US" b="1" dirty="0"/>
                  <a:t>differentiable</a:t>
                </a:r>
                <a:r>
                  <a:rPr lang="en-US" dirty="0"/>
                  <a:t> with respect to </a:t>
                </a:r>
                <a14:m>
                  <m:oMath xmlns:m="http://schemas.openxmlformats.org/officeDocument/2006/math">
                    <m:r>
                      <a:rPr lang="en-US" b="1" i="1" smtClean="0">
                        <a:latin typeface="Cambria Math" panose="02040503050406030204" pitchFamily="18" charset="0"/>
                      </a:rPr>
                      <m:t>𝜽</m:t>
                    </m:r>
                  </m:oMath>
                </a14:m>
                <a:r>
                  <a:rPr lang="en-US" b="1" dirty="0"/>
                  <a:t> </a:t>
                </a:r>
                <a:r>
                  <a:rPr lang="en-US" dirty="0"/>
                  <a:t>so that </a:t>
                </a:r>
                <a14:m>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oMath>
                </a14:m>
                <a:r>
                  <a:rPr lang="en-US" dirty="0"/>
                  <a:t> exist and is finite.</a:t>
                </a:r>
              </a:p>
              <a:p>
                <a:pPr lvl="1"/>
                <a14:m>
                  <m:oMath xmlns:m="http://schemas.openxmlformats.org/officeDocument/2006/math">
                    <m:r>
                      <a:rPr lang="en-US" b="0" i="1" smtClean="0">
                        <a:latin typeface="Cambria Math" panose="02040503050406030204" pitchFamily="18" charset="0"/>
                      </a:rPr>
                      <m:t>𝜋</m:t>
                    </m:r>
                  </m:oMath>
                </a14:m>
                <a:r>
                  <a:rPr lang="en-US" dirty="0"/>
                  <a:t> needs to stay soft to guarantee </a:t>
                </a:r>
                <a:r>
                  <a:rPr lang="en-US" b="1" dirty="0"/>
                  <a:t>exploration</a:t>
                </a:r>
                <a:r>
                  <a:rPr lang="en-US" dirty="0"/>
                  <a:t> and convergence.</a:t>
                </a:r>
              </a:p>
              <a:p>
                <a:pPr marL="0" indent="0">
                  <a:buNone/>
                </a:pPr>
                <a:endParaRPr lang="en-US" dirty="0"/>
              </a:p>
              <a:p>
                <a:pPr marL="0" indent="0">
                  <a:buNone/>
                </a:pPr>
                <a:r>
                  <a:rPr lang="en-US" dirty="0"/>
                  <a:t>Popular for a small, discrete action space: </a:t>
                </a:r>
                <a:r>
                  <a:rPr lang="en-US" b="1" dirty="0"/>
                  <a:t>Soft-max in action preferences</a:t>
                </a:r>
                <a:endParaRPr lang="en-US" dirty="0"/>
              </a:p>
              <a:p>
                <a:pPr marL="914400" lvl="1" indent="-457200">
                  <a:buFont typeface="+mj-lt"/>
                  <a:buAutoNum type="arabicPeriod"/>
                </a:pPr>
                <a:r>
                  <a:rPr lang="en-US" dirty="0"/>
                  <a:t>Define a numerical preference function:</a:t>
                </a:r>
                <a:br>
                  <a:rPr lang="en-US" dirty="0"/>
                </a:br>
                <a:br>
                  <a:rPr lang="en-US" dirty="0"/>
                </a:b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b="1" i="1">
                            <a:latin typeface="Cambria Math" panose="02040503050406030204" pitchFamily="18" charset="0"/>
                          </a:rPr>
                          <m:t>𝜽</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br>
                  <a:rPr lang="en-US" dirty="0"/>
                </a:br>
                <a:br>
                  <a:rPr lang="en-US" dirty="0"/>
                </a:br>
                <a:r>
                  <a:rPr lang="en-US" dirty="0"/>
                  <a:t>Some options:</a:t>
                </a:r>
              </a:p>
              <a:p>
                <a:pPr lvl="2"/>
                <a:r>
                  <a:rPr lang="en-US" dirty="0"/>
                  <a:t>ANN with </a:t>
                </a:r>
                <a14:m>
                  <m:oMath xmlns:m="http://schemas.openxmlformats.org/officeDocument/2006/math">
                    <m:r>
                      <a:rPr lang="en-US" b="1" i="1" smtClean="0">
                        <a:latin typeface="Cambria Math" panose="02040503050406030204" pitchFamily="18" charset="0"/>
                      </a:rPr>
                      <m:t>𝜽</m:t>
                    </m:r>
                  </m:oMath>
                </a14:m>
                <a:r>
                  <a:rPr lang="en-US" dirty="0"/>
                  <a:t> as network weights</a:t>
                </a:r>
              </a:p>
              <a:p>
                <a:pPr lvl="2"/>
                <a:r>
                  <a:rPr lang="en-US" dirty="0"/>
                  <a:t>Linear in features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b="1" i="1">
                            <a:latin typeface="Cambria Math" panose="02040503050406030204" pitchFamily="18" charset="0"/>
                          </a:rPr>
                          <m:t>𝜽</m:t>
                        </m:r>
                      </m:e>
                    </m:d>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𝜽</m:t>
                        </m:r>
                      </m:e>
                      <m:sup>
                        <m:r>
                          <a:rPr lang="en-US" b="1" i="1" smtClean="0">
                            <a:latin typeface="Cambria Math" panose="02040503050406030204" pitchFamily="18" charset="0"/>
                          </a:rPr>
                          <m:t>⊤</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br>
                  <a:rPr lang="en-US" dirty="0"/>
                </a:br>
                <a:endParaRPr lang="en-US" dirty="0"/>
              </a:p>
              <a:p>
                <a:pPr marL="914400" lvl="1" indent="-457200">
                  <a:buFont typeface="+mj-lt"/>
                  <a:buAutoNum type="arabicPeriod"/>
                </a:pPr>
                <a:r>
                  <a:rPr lang="en-US" dirty="0"/>
                  <a:t>Give the action with the highest preference in each state the highest probability:</a:t>
                </a:r>
                <a:br>
                  <a:rPr lang="en-US" dirty="0"/>
                </a:br>
                <a:br>
                  <a:rPr lang="en-US" dirty="0"/>
                </a:b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r>
                      <a:rPr lang="en-US" i="1">
                        <a:latin typeface="Cambria Math" panose="02040503050406030204" pitchFamily="18" charset="0"/>
                      </a:rPr>
                      <m:t>=</m:t>
                    </m:r>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b="1" i="1">
                                    <a:latin typeface="Cambria Math" panose="02040503050406030204" pitchFamily="18" charset="0"/>
                                  </a:rPr>
                                  <m:t>𝜽</m:t>
                                </m:r>
                              </m:e>
                            </m:d>
                          </m:sup>
                        </m:sSup>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𝑏</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r>
                                      <a:rPr lang="en-US" b="1" i="1">
                                        <a:latin typeface="Cambria Math" panose="02040503050406030204" pitchFamily="18" charset="0"/>
                                      </a:rPr>
                                      <m:t>𝜽</m:t>
                                    </m:r>
                                  </m:e>
                                </m:d>
                              </m:sup>
                            </m:sSup>
                          </m:e>
                        </m:nary>
                      </m:den>
                    </m:f>
                    <m:r>
                      <a:rPr lang="en-US" b="0" i="1" smtClean="0">
                        <a:latin typeface="Cambria Math" panose="02040503050406030204" pitchFamily="18" charset="0"/>
                      </a:rPr>
                      <m:t> </m:t>
                    </m:r>
                  </m:oMath>
                </a14:m>
                <a:endParaRPr lang="en-US" dirty="0"/>
              </a:p>
              <a:p>
                <a:pPr lvl="1"/>
                <a:endParaRPr lang="en-US" dirty="0"/>
              </a:p>
              <a:p>
                <a:endParaRPr lang="en-US" dirty="0"/>
              </a:p>
              <a:p>
                <a:endParaRPr lang="en-US" b="1" dirty="0"/>
              </a:p>
              <a:p>
                <a:endParaRPr lang="en-US" b="1" dirty="0"/>
              </a:p>
            </p:txBody>
          </p:sp>
        </mc:Choice>
        <mc:Fallback xmlns="">
          <p:sp>
            <p:nvSpPr>
              <p:cNvPr id="3" name="Content Placeholder 2">
                <a:extLst>
                  <a:ext uri="{FF2B5EF4-FFF2-40B4-BE49-F238E27FC236}">
                    <a16:creationId xmlns:a16="http://schemas.microsoft.com/office/drawing/2014/main" id="{15977774-6B6B-EE26-5A32-0B807E450D44}"/>
                  </a:ext>
                </a:extLst>
              </p:cNvPr>
              <p:cNvSpPr>
                <a:spLocks noGrp="1" noRot="1" noChangeAspect="1" noMove="1" noResize="1" noEditPoints="1" noAdjustHandles="1" noChangeArrowheads="1" noChangeShapeType="1" noTextEdit="1"/>
              </p:cNvSpPr>
              <p:nvPr>
                <p:ph idx="1"/>
              </p:nvPr>
            </p:nvSpPr>
            <p:spPr>
              <a:blipFill>
                <a:blip r:embed="rId2"/>
                <a:stretch>
                  <a:fillRect l="-928" t="-2806" b="-14158"/>
                </a:stretch>
              </a:blipFill>
            </p:spPr>
            <p:txBody>
              <a:bodyPr/>
              <a:lstStyle/>
              <a:p>
                <a:r>
                  <a:rPr lang="en-US">
                    <a:noFill/>
                  </a:rPr>
                  <a:t> </a:t>
                </a:r>
              </a:p>
            </p:txBody>
          </p:sp>
        </mc:Fallback>
      </mc:AlternateContent>
    </p:spTree>
    <p:extLst>
      <p:ext uri="{BB962C8B-B14F-4D97-AF65-F5344CB8AC3E}">
        <p14:creationId xmlns:p14="http://schemas.microsoft.com/office/powerpoint/2010/main" val="205988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FACA19-50B4-D3C5-BCE2-036A25E0E6F4}"/>
                  </a:ext>
                </a:extLst>
              </p:cNvPr>
              <p:cNvSpPr>
                <a:spLocks noGrp="1"/>
              </p:cNvSpPr>
              <p:nvPr>
                <p:ph type="title"/>
              </p:nvPr>
            </p:nvSpPr>
            <p:spPr/>
            <p:txBody>
              <a:bodyPr/>
              <a:lstStyle/>
              <a:p>
                <a:r>
                  <a:rPr lang="en-US" dirty="0"/>
                  <a:t>Advantages over </a:t>
                </a:r>
                <a14:m>
                  <m:oMath xmlns:m="http://schemas.openxmlformats.org/officeDocument/2006/math">
                    <m:r>
                      <a:rPr lang="en-US" i="1">
                        <a:latin typeface="Cambria Math" panose="02040503050406030204" pitchFamily="18" charset="0"/>
                      </a:rPr>
                      <m:t>𝜖</m:t>
                    </m:r>
                  </m:oMath>
                </a14:m>
                <a:r>
                  <a:rPr lang="en-US" dirty="0"/>
                  <a:t>-greedy Action Selection</a:t>
                </a:r>
              </a:p>
            </p:txBody>
          </p:sp>
        </mc:Choice>
        <mc:Fallback xmlns="">
          <p:sp>
            <p:nvSpPr>
              <p:cNvPr id="2" name="Title 1">
                <a:extLst>
                  <a:ext uri="{FF2B5EF4-FFF2-40B4-BE49-F238E27FC236}">
                    <a16:creationId xmlns:a16="http://schemas.microsoft.com/office/drawing/2014/main" id="{DAFACA19-50B4-D3C5-BCE2-036A25E0E6F4}"/>
                  </a:ext>
                </a:extLst>
              </p:cNvPr>
              <p:cNvSpPr>
                <a:spLocks noGrp="1" noRot="1" noChangeAspect="1" noMove="1" noResize="1" noEditPoints="1" noAdjustHandles="1" noChangeArrowheads="1" noChangeShapeType="1" noTextEdit="1"/>
              </p:cNvSpPr>
              <p:nvPr>
                <p:ph type="title"/>
              </p:nvPr>
            </p:nvSpPr>
            <p:spPr>
              <a:blipFill>
                <a:blip r:embed="rId2"/>
                <a:stretch>
                  <a:fillRect l="-2377" t="-20161"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AE168A-03EA-0E9A-AF35-DD24AAAC3FD9}"/>
                  </a:ext>
                </a:extLst>
              </p:cNvPr>
              <p:cNvSpPr>
                <a:spLocks noGrp="1"/>
              </p:cNvSpPr>
              <p:nvPr>
                <p:ph idx="1"/>
              </p:nvPr>
            </p:nvSpPr>
            <p:spPr/>
            <p:txBody>
              <a:bodyPr>
                <a:normAutofit fontScale="92500" lnSpcReduction="20000"/>
              </a:bodyPr>
              <a:lstStyle/>
              <a:p>
                <a:r>
                  <a:rPr lang="en-US" b="1" dirty="0"/>
                  <a:t>Stochastic policies</a:t>
                </a:r>
                <a:r>
                  <a:rPr lang="en-US" dirty="0"/>
                  <a:t>: Soft-max defined stochastic policies (i.e., each action has a probability). The policy will be driven to the optimal stochastic policy which can also approach a deterministic policy.</a:t>
                </a:r>
                <a:br>
                  <a:rPr lang="en-US" dirty="0"/>
                </a:br>
                <a:br>
                  <a:rPr lang="en-US" dirty="0"/>
                </a:br>
                <a:r>
                  <a:rPr lang="en-US" dirty="0"/>
                  <a:t>Note: value-action methods cannot learn stochastic policies and are often stuck with learning an </a:t>
                </a:r>
                <a14:m>
                  <m:oMath xmlns:m="http://schemas.openxmlformats.org/officeDocument/2006/math">
                    <m:r>
                      <a:rPr lang="en-US" b="0" i="1" smtClean="0">
                        <a:latin typeface="Cambria Math" panose="02040503050406030204" pitchFamily="18" charset="0"/>
                      </a:rPr>
                      <m:t>𝜖</m:t>
                    </m:r>
                  </m:oMath>
                </a14:m>
                <a:r>
                  <a:rPr lang="en-US" dirty="0"/>
                  <a:t>-greedy policy!</a:t>
                </a:r>
              </a:p>
              <a:p>
                <a:endParaRPr lang="en-US" dirty="0"/>
              </a:p>
              <a:p>
                <a:r>
                  <a:rPr lang="en-US" b="1" dirty="0"/>
                  <a:t>Smoothness</a:t>
                </a:r>
                <a:r>
                  <a:rPr lang="en-US" dirty="0"/>
                  <a:t>: Parameterized policy changes action probability smoothly while </a:t>
                </a:r>
                <a14:m>
                  <m:oMath xmlns:m="http://schemas.openxmlformats.org/officeDocument/2006/math">
                    <m:r>
                      <a:rPr lang="en-US" i="1">
                        <a:latin typeface="Cambria Math" panose="02040503050406030204" pitchFamily="18" charset="0"/>
                      </a:rPr>
                      <m:t>𝜖</m:t>
                    </m:r>
                  </m:oMath>
                </a14:m>
                <a:r>
                  <a:rPr lang="en-US" dirty="0"/>
                  <a:t>-greedy policies jump when a different action becomes the maximum. </a:t>
                </a:r>
              </a:p>
              <a:p>
                <a:endParaRPr lang="en-US" dirty="0"/>
              </a:p>
              <a:p>
                <a:r>
                  <a:rPr lang="en-US" b="1" dirty="0"/>
                  <a:t>Prior knowledge </a:t>
                </a:r>
                <a:r>
                  <a:rPr lang="en-US" dirty="0"/>
                  <a:t>about the form of the policy can be incorporated into the way the policy is parameterized. This can improve learning significantly.</a:t>
                </a:r>
              </a:p>
            </p:txBody>
          </p:sp>
        </mc:Choice>
        <mc:Fallback xmlns="">
          <p:sp>
            <p:nvSpPr>
              <p:cNvPr id="3" name="Content Placeholder 2">
                <a:extLst>
                  <a:ext uri="{FF2B5EF4-FFF2-40B4-BE49-F238E27FC236}">
                    <a16:creationId xmlns:a16="http://schemas.microsoft.com/office/drawing/2014/main" id="{E7AE168A-03EA-0E9A-AF35-DD24AAAC3FD9}"/>
                  </a:ext>
                </a:extLst>
              </p:cNvPr>
              <p:cNvSpPr>
                <a:spLocks noGrp="1" noRot="1" noChangeAspect="1" noMove="1" noResize="1" noEditPoints="1" noAdjustHandles="1" noChangeArrowheads="1" noChangeShapeType="1" noTextEdit="1"/>
              </p:cNvSpPr>
              <p:nvPr>
                <p:ph idx="1"/>
              </p:nvPr>
            </p:nvSpPr>
            <p:spPr>
              <a:blipFill>
                <a:blip r:embed="rId3"/>
                <a:stretch>
                  <a:fillRect l="-928" t="-3189"/>
                </a:stretch>
              </a:blipFill>
            </p:spPr>
            <p:txBody>
              <a:bodyPr/>
              <a:lstStyle/>
              <a:p>
                <a:r>
                  <a:rPr lang="en-US">
                    <a:noFill/>
                  </a:rPr>
                  <a:t> </a:t>
                </a:r>
              </a:p>
            </p:txBody>
          </p:sp>
        </mc:Fallback>
      </mc:AlternateContent>
    </p:spTree>
    <p:extLst>
      <p:ext uri="{BB962C8B-B14F-4D97-AF65-F5344CB8AC3E}">
        <p14:creationId xmlns:p14="http://schemas.microsoft.com/office/powerpoint/2010/main" val="205463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5E72-C906-6C2F-5031-49860A43AF08}"/>
              </a:ext>
            </a:extLst>
          </p:cNvPr>
          <p:cNvSpPr>
            <a:spLocks noGrp="1"/>
          </p:cNvSpPr>
          <p:nvPr>
            <p:ph type="title"/>
          </p:nvPr>
        </p:nvSpPr>
        <p:spPr/>
        <p:txBody>
          <a:bodyPr/>
          <a:lstStyle/>
          <a:p>
            <a:r>
              <a:rPr lang="en-US" dirty="0"/>
              <a:t>Policy Gradient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916755-DC24-827E-6C02-5FFE23FDC906}"/>
                  </a:ext>
                </a:extLst>
              </p:cNvPr>
              <p:cNvSpPr>
                <a:spLocks noGrp="1"/>
              </p:cNvSpPr>
              <p:nvPr>
                <p:ph idx="1"/>
              </p:nvPr>
            </p:nvSpPr>
            <p:spPr>
              <a:xfrm>
                <a:off x="838200" y="1397330"/>
                <a:ext cx="10515600" cy="4207733"/>
              </a:xfrm>
            </p:spPr>
            <p:txBody>
              <a:bodyPr>
                <a:normAutofit fontScale="77500" lnSpcReduction="20000"/>
              </a:bodyPr>
              <a:lstStyle/>
              <a:p>
                <a:r>
                  <a:rPr lang="en-US" dirty="0"/>
                  <a:t>We define the performance measure as the true value of following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oMath>
                </a14:m>
                <a:r>
                  <a:rPr lang="en-US" dirty="0"/>
                  <a:t> from the start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oMath>
                </a14:m>
                <a:br>
                  <a:rPr lang="en-US" dirty="0"/>
                </a:br>
                <a14:m>
                  <m:oMath xmlns:m="http://schemas.openxmlformats.org/officeDocument/2006/math">
                    <m:r>
                      <a:rPr lang="en-US" b="0" i="1" smtClean="0">
                        <a:latin typeface="Cambria Math" panose="02040503050406030204" pitchFamily="18" charset="0"/>
                      </a:rPr>
                      <m:t>𝐽</m:t>
                    </m:r>
                    <m:d>
                      <m:dPr>
                        <m:ctrlPr>
                          <a:rPr lang="en-US" b="1" i="1" smtClean="0">
                            <a:latin typeface="Cambria Math" panose="02040503050406030204" pitchFamily="18" charset="0"/>
                          </a:rPr>
                        </m:ctrlPr>
                      </m:dPr>
                      <m:e>
                        <m:r>
                          <a:rPr lang="en-US" b="1" i="1" smtClean="0">
                            <a:latin typeface="Cambria Math" panose="02040503050406030204" pitchFamily="18" charset="0"/>
                          </a:rPr>
                          <m:t>𝜽</m:t>
                        </m:r>
                      </m:e>
                    </m:d>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e>
                    </m:d>
                  </m:oMath>
                </a14:m>
                <a:endParaRPr lang="en-US" dirty="0"/>
              </a:p>
              <a:p>
                <a:pPr marL="0" indent="0">
                  <a:buNone/>
                </a:pPr>
                <a:endParaRPr lang="en-US" i="1" dirty="0">
                  <a:latin typeface="Cambria Math" panose="02040503050406030204" pitchFamily="18" charset="0"/>
                  <a:ea typeface="Cambria Math" panose="02040503050406030204" pitchFamily="18" charset="0"/>
                </a:endParaRPr>
              </a:p>
              <a:p>
                <a:r>
                  <a:rPr lang="en-US" dirty="0"/>
                  <a:t>The </a:t>
                </a:r>
                <a:r>
                  <a:rPr lang="en-US" b="1" dirty="0"/>
                  <a:t>policy gradient theorem </a:t>
                </a:r>
                <a:r>
                  <a:rPr lang="en-US" dirty="0"/>
                  <a:t>gives us an analytical expression for the gradient of the  with respect to the policy parameters:  </a:t>
                </a:r>
              </a:p>
              <a:p>
                <a:pPr marL="0" indent="0">
                  <a:buNone/>
                </a:pPr>
                <a14:m>
                  <m:oMathPara xmlns:m="http://schemas.openxmlformats.org/officeDocument/2006/math">
                    <m:oMathParaPr>
                      <m:jc m:val="centerGroup"/>
                    </m:oMathParaPr>
                    <m:oMath xmlns:m="http://schemas.openxmlformats.org/officeDocument/2006/math">
                      <m:r>
                        <m:rPr>
                          <m:sty m:val="p"/>
                        </m:rPr>
                        <a:rPr lang="en-US"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𝜽</m:t>
                          </m:r>
                        </m:e>
                      </m:d>
                      <m:r>
                        <a:rPr lang="en-US" i="1">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𝑠</m:t>
                          </m:r>
                        </m:sub>
                        <m:sup/>
                        <m:e>
                          <m:r>
                            <a:rPr lang="en-US" b="0"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𝑎</m:t>
                              </m:r>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𝜋</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e>
                              </m:d>
                              <m:r>
                                <m:rPr>
                                  <m:sty m:val="p"/>
                                </m:rP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m:t>
                                  </m:r>
                                </m:e>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e>
                              </m:d>
                            </m:e>
                          </m:nary>
                        </m:e>
                      </m:nary>
                    </m:oMath>
                  </m:oMathPara>
                </a14:m>
                <a:endParaRPr lang="en-US" dirty="0"/>
              </a:p>
              <a:p>
                <a:endParaRPr lang="en-US" dirty="0"/>
              </a:p>
              <a:p>
                <a:endParaRPr lang="en-US" dirty="0"/>
              </a:p>
              <a:p>
                <a:endParaRPr lang="en-US" dirty="0"/>
              </a:p>
              <a:p>
                <a:r>
                  <a:rPr lang="en-US" dirty="0"/>
                  <a:t>The theorem also provides a </a:t>
                </a:r>
                <a:r>
                  <a:rPr lang="en-US" b="1" dirty="0"/>
                  <a:t>strong convergence guarantee</a:t>
                </a:r>
                <a:r>
                  <a:rPr lang="en-US" dirty="0"/>
                  <a:t>!</a:t>
                </a:r>
              </a:p>
            </p:txBody>
          </p:sp>
        </mc:Choice>
        <mc:Fallback xmlns="">
          <p:sp>
            <p:nvSpPr>
              <p:cNvPr id="3" name="Content Placeholder 2">
                <a:extLst>
                  <a:ext uri="{FF2B5EF4-FFF2-40B4-BE49-F238E27FC236}">
                    <a16:creationId xmlns:a16="http://schemas.microsoft.com/office/drawing/2014/main" id="{DC916755-DC24-827E-6C02-5FFE23FDC906}"/>
                  </a:ext>
                </a:extLst>
              </p:cNvPr>
              <p:cNvSpPr>
                <a:spLocks noGrp="1" noRot="1" noChangeAspect="1" noMove="1" noResize="1" noEditPoints="1" noAdjustHandles="1" noChangeArrowheads="1" noChangeShapeType="1" noTextEdit="1"/>
              </p:cNvSpPr>
              <p:nvPr>
                <p:ph idx="1"/>
              </p:nvPr>
            </p:nvSpPr>
            <p:spPr>
              <a:xfrm>
                <a:off x="838200" y="1397330"/>
                <a:ext cx="10515600" cy="4207733"/>
              </a:xfrm>
              <a:blipFill>
                <a:blip r:embed="rId2"/>
                <a:stretch>
                  <a:fillRect l="-696" t="-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F64E8030-CB20-D32A-3DF5-495F0FBC37E1}"/>
                  </a:ext>
                </a:extLst>
              </p:cNvPr>
              <p:cNvSpPr/>
              <p:nvPr/>
            </p:nvSpPr>
            <p:spPr>
              <a:xfrm>
                <a:off x="3266712" y="4174126"/>
                <a:ext cx="2380231" cy="677074"/>
              </a:xfrm>
              <a:prstGeom prst="wedgeRoundRectCallout">
                <a:avLst>
                  <a:gd name="adj1" fmla="val 47007"/>
                  <a:gd name="adj2" fmla="val -1350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On-policy distribution under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 name="Speech Bubble: Rectangle with Corners Rounded 3">
                <a:extLst>
                  <a:ext uri="{FF2B5EF4-FFF2-40B4-BE49-F238E27FC236}">
                    <a16:creationId xmlns:a16="http://schemas.microsoft.com/office/drawing/2014/main" id="{F64E8030-CB20-D32A-3DF5-495F0FBC37E1}"/>
                  </a:ext>
                </a:extLst>
              </p:cNvPr>
              <p:cNvSpPr>
                <a:spLocks noRot="1" noChangeAspect="1" noMove="1" noResize="1" noEditPoints="1" noAdjustHandles="1" noChangeArrowheads="1" noChangeShapeType="1" noTextEdit="1"/>
              </p:cNvSpPr>
              <p:nvPr/>
            </p:nvSpPr>
            <p:spPr>
              <a:xfrm>
                <a:off x="3266712" y="4174126"/>
                <a:ext cx="2380231" cy="677074"/>
              </a:xfrm>
              <a:prstGeom prst="wedgeRoundRectCallout">
                <a:avLst>
                  <a:gd name="adj1" fmla="val 47007"/>
                  <a:gd name="adj2" fmla="val -135015"/>
                  <a:gd name="adj3" fmla="val 16667"/>
                </a:avLst>
              </a:prstGeom>
              <a:blipFill>
                <a:blip r:embed="rId3"/>
                <a:stretch>
                  <a:fillRect b="-5660"/>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697DAF61-031E-194F-48E3-7DEA0929C087}"/>
              </a:ext>
            </a:extLst>
          </p:cNvPr>
          <p:cNvSpPr/>
          <p:nvPr/>
        </p:nvSpPr>
        <p:spPr>
          <a:xfrm>
            <a:off x="8284859" y="4174126"/>
            <a:ext cx="2275529" cy="677074"/>
          </a:xfrm>
          <a:prstGeom prst="wedgeRoundRectCallout">
            <a:avLst>
              <a:gd name="adj1" fmla="val -59926"/>
              <a:gd name="adj2" fmla="val -130324"/>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Derived from the def. of the policy.</a:t>
            </a:r>
            <a:endParaRPr lang="en-US" sz="16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844A3E-07DE-7E32-BBD9-C2EA15BF5B63}"/>
                  </a:ext>
                </a:extLst>
              </p:cNvPr>
              <p:cNvSpPr txBox="1"/>
              <p:nvPr/>
            </p:nvSpPr>
            <p:spPr>
              <a:xfrm>
                <a:off x="2840922" y="5618339"/>
                <a:ext cx="6097162" cy="87453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r>
                  <a:rPr lang="en-US" sz="1800" dirty="0"/>
                  <a:t>Policy: </a:t>
                </a:r>
                <a14:m>
                  <m:oMath xmlns:m="http://schemas.openxmlformats.org/officeDocument/2006/math">
                    <m:r>
                      <a:rPr lang="en-US" sz="1800" i="1" smtClean="0">
                        <a:latin typeface="Cambria Math" panose="02040503050406030204" pitchFamily="18" charset="0"/>
                      </a:rPr>
                      <m:t>𝜋</m:t>
                    </m:r>
                    <m:d>
                      <m:dPr>
                        <m:ctrlPr>
                          <a:rPr lang="en-US" sz="1800" i="1">
                            <a:latin typeface="Cambria Math" panose="02040503050406030204" pitchFamily="18" charset="0"/>
                          </a:rPr>
                        </m:ctrlPr>
                      </m:dPr>
                      <m:e>
                        <m:r>
                          <a:rPr lang="en-US" sz="1800" i="1">
                            <a:latin typeface="Cambria Math" panose="02040503050406030204" pitchFamily="18" charset="0"/>
                          </a:rPr>
                          <m:t>𝑎</m:t>
                        </m:r>
                      </m:e>
                      <m:e>
                        <m:r>
                          <a:rPr lang="en-US" sz="1800" i="1">
                            <a:latin typeface="Cambria Math" panose="02040503050406030204" pitchFamily="18" charset="0"/>
                          </a:rPr>
                          <m:t>𝑠</m:t>
                        </m:r>
                        <m:r>
                          <a:rPr lang="en-US" sz="1800" i="1">
                            <a:latin typeface="Cambria Math" panose="02040503050406030204" pitchFamily="18" charset="0"/>
                          </a:rPr>
                          <m:t>,</m:t>
                        </m:r>
                        <m:r>
                          <a:rPr lang="en-US" sz="1800" b="1" i="1">
                            <a:latin typeface="Cambria Math" panose="02040503050406030204" pitchFamily="18" charset="0"/>
                          </a:rPr>
                          <m:t>𝜽</m:t>
                        </m:r>
                      </m:e>
                    </m:d>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h</m:t>
                            </m:r>
                            <m:d>
                              <m:dPr>
                                <m:ctrlPr>
                                  <a:rPr lang="en-US" sz="1800" i="1">
                                    <a:latin typeface="Cambria Math" panose="02040503050406030204" pitchFamily="18" charset="0"/>
                                  </a:rPr>
                                </m:ctrlPr>
                              </m:dPr>
                              <m:e>
                                <m:r>
                                  <a:rPr lang="en-US" sz="1800" i="1">
                                    <a:latin typeface="Cambria Math" panose="02040503050406030204" pitchFamily="18" charset="0"/>
                                  </a:rPr>
                                  <m:t>𝑠</m:t>
                                </m:r>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m:t>
                                </m:r>
                                <m:r>
                                  <a:rPr lang="en-US" sz="1800" b="1" i="1">
                                    <a:latin typeface="Cambria Math" panose="02040503050406030204" pitchFamily="18" charset="0"/>
                                  </a:rPr>
                                  <m:t>𝜽</m:t>
                                </m:r>
                              </m:e>
                            </m:d>
                          </m:sup>
                        </m:sSup>
                      </m:num>
                      <m:den>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𝑏</m:t>
                            </m:r>
                          </m:sub>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h</m:t>
                                </m:r>
                                <m:d>
                                  <m:dPr>
                                    <m:ctrlPr>
                                      <a:rPr lang="en-US" sz="1800" i="1">
                                        <a:latin typeface="Cambria Math" panose="02040503050406030204" pitchFamily="18" charset="0"/>
                                      </a:rPr>
                                    </m:ctrlPr>
                                  </m:dPr>
                                  <m:e>
                                    <m:r>
                                      <a:rPr lang="en-US" sz="1800" i="1">
                                        <a:latin typeface="Cambria Math" panose="02040503050406030204" pitchFamily="18" charset="0"/>
                                      </a:rPr>
                                      <m:t>𝑠</m:t>
                                    </m:r>
                                    <m:r>
                                      <a:rPr lang="en-US" sz="1800" i="1">
                                        <a:latin typeface="Cambria Math" panose="02040503050406030204" pitchFamily="18" charset="0"/>
                                      </a:rPr>
                                      <m:t>,</m:t>
                                    </m:r>
                                    <m:r>
                                      <a:rPr lang="en-US" sz="1800" i="1">
                                        <a:latin typeface="Cambria Math" panose="02040503050406030204" pitchFamily="18" charset="0"/>
                                      </a:rPr>
                                      <m:t>𝑏</m:t>
                                    </m:r>
                                    <m:r>
                                      <a:rPr lang="en-US" sz="1800" i="1">
                                        <a:latin typeface="Cambria Math" panose="02040503050406030204" pitchFamily="18" charset="0"/>
                                      </a:rPr>
                                      <m:t>,</m:t>
                                    </m:r>
                                    <m:r>
                                      <a:rPr lang="en-US" sz="1800" b="1" i="1">
                                        <a:latin typeface="Cambria Math" panose="02040503050406030204" pitchFamily="18" charset="0"/>
                                      </a:rPr>
                                      <m:t>𝜽</m:t>
                                    </m:r>
                                  </m:e>
                                </m:d>
                              </m:sup>
                            </m:sSup>
                          </m:e>
                        </m:nary>
                      </m:den>
                    </m:f>
                    <m:r>
                      <a:rPr lang="en-US" sz="1800" i="1">
                        <a:latin typeface="Cambria Math" panose="02040503050406030204" pitchFamily="18" charset="0"/>
                      </a:rPr>
                      <m:t> </m:t>
                    </m:r>
                  </m:oMath>
                </a14:m>
                <a:endParaRPr lang="en-US" dirty="0"/>
              </a:p>
              <a:p>
                <a:r>
                  <a:rPr lang="en-US" dirty="0"/>
                  <a:t>Gradient: </a:t>
                </a:r>
                <a14:m>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a:rPr lang="en-US" b="0" i="1" smtClean="0">
                            <a:latin typeface="Cambria Math" panose="02040503050406030204" pitchFamily="18" charset="0"/>
                            <a:ea typeface="Cambria Math" panose="02040503050406030204" pitchFamily="18" charset="0"/>
                          </a:rPr>
                          <m:t>𝜋</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e>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𝜽</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𝑎</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𝜽</m:t>
                            </m:r>
                            <m:r>
                              <a:rPr lang="en-US" b="0" i="1" smtClean="0">
                                <a:latin typeface="Cambria Math" panose="02040503050406030204" pitchFamily="18" charset="0"/>
                                <a:ea typeface="Cambria Math" panose="02040503050406030204" pitchFamily="18" charset="0"/>
                              </a:rPr>
                              <m:t>)</m:t>
                            </m:r>
                          </m:e>
                        </m:nary>
                      </m:e>
                    </m:func>
                  </m:oMath>
                </a14:m>
                <a:endParaRPr lang="en-US" dirty="0"/>
              </a:p>
            </p:txBody>
          </p:sp>
        </mc:Choice>
        <mc:Fallback xmlns="">
          <p:sp>
            <p:nvSpPr>
              <p:cNvPr id="9" name="TextBox 8">
                <a:extLst>
                  <a:ext uri="{FF2B5EF4-FFF2-40B4-BE49-F238E27FC236}">
                    <a16:creationId xmlns:a16="http://schemas.microsoft.com/office/drawing/2014/main" id="{81844A3E-07DE-7E32-BBD9-C2EA15BF5B63}"/>
                  </a:ext>
                </a:extLst>
              </p:cNvPr>
              <p:cNvSpPr txBox="1">
                <a:spLocks noRot="1" noChangeAspect="1" noMove="1" noResize="1" noEditPoints="1" noAdjustHandles="1" noChangeArrowheads="1" noChangeShapeType="1" noTextEdit="1"/>
              </p:cNvSpPr>
              <p:nvPr/>
            </p:nvSpPr>
            <p:spPr>
              <a:xfrm>
                <a:off x="2840922" y="5618339"/>
                <a:ext cx="6097162" cy="874535"/>
              </a:xfrm>
              <a:prstGeom prst="rect">
                <a:avLst/>
              </a:prstGeom>
              <a:blipFill>
                <a:blip r:embed="rId4"/>
                <a:stretch>
                  <a:fillRect l="-698" b="-75342"/>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8CBD3B62-118E-3C2C-74E7-15BD5B192BE0}"/>
              </a:ext>
            </a:extLst>
          </p:cNvPr>
          <p:cNvSpPr/>
          <p:nvPr/>
        </p:nvSpPr>
        <p:spPr>
          <a:xfrm>
            <a:off x="5751645" y="4181102"/>
            <a:ext cx="2380231" cy="677074"/>
          </a:xfrm>
          <a:prstGeom prst="wedgeRoundRectCallout">
            <a:avLst>
              <a:gd name="adj1" fmla="val -7539"/>
              <a:gd name="adj2" fmla="val -132953"/>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Depends on estimates for q</a:t>
            </a:r>
          </a:p>
        </p:txBody>
      </p:sp>
    </p:spTree>
    <p:extLst>
      <p:ext uri="{BB962C8B-B14F-4D97-AF65-F5344CB8AC3E}">
        <p14:creationId xmlns:p14="http://schemas.microsoft.com/office/powerpoint/2010/main" val="14186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0240-7BA9-7642-1F93-C6143DD4F992}"/>
              </a:ext>
            </a:extLst>
          </p:cNvPr>
          <p:cNvSpPr>
            <a:spLocks noGrp="1"/>
          </p:cNvSpPr>
          <p:nvPr>
            <p:ph type="title"/>
          </p:nvPr>
        </p:nvSpPr>
        <p:spPr/>
        <p:txBody>
          <a:bodyPr/>
          <a:lstStyle/>
          <a:p>
            <a:r>
              <a:rPr lang="en-US" dirty="0"/>
              <a:t>REINFORCE Update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692E5E-4E0F-A07A-A76B-D89BC62C9917}"/>
                  </a:ext>
                </a:extLst>
              </p:cNvPr>
              <p:cNvSpPr>
                <a:spLocks noGrp="1"/>
              </p:cNvSpPr>
              <p:nvPr>
                <p:ph idx="1"/>
              </p:nvPr>
            </p:nvSpPr>
            <p:spPr>
              <a:xfrm>
                <a:off x="838199" y="2237959"/>
                <a:ext cx="6176853" cy="3298764"/>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𝐽</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𝜽</m:t>
                          </m:r>
                        </m:e>
                      </m:d>
                      <m:r>
                        <m:rPr>
                          <m:aln/>
                        </m:rP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𝑠</m:t>
                          </m:r>
                        </m:sub>
                        <m:sup/>
                        <m:e>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𝑎</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𝜋</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e>
                              </m:d>
                              <m:r>
                                <m:rPr>
                                  <m:sty m:val="p"/>
                                </m:rP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𝑎</m:t>
                                  </m:r>
                                </m:e>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𝜽</m:t>
                                  </m:r>
                                </m:e>
                              </m:d>
                            </m:e>
                          </m:nary>
                        </m:e>
                      </m:nary>
                    </m:oMath>
                    <m:oMath xmlns:m="http://schemas.openxmlformats.org/officeDocument/2006/math">
                      <m:r>
                        <m:rPr>
                          <m:aln/>
                        </m:rP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𝔼</m:t>
                          </m:r>
                        </m:e>
                        <m:sub>
                          <m:r>
                            <a:rPr lang="en-US" b="0" i="1" smtClean="0">
                              <a:latin typeface="Cambria Math" panose="02040503050406030204" pitchFamily="18" charset="0"/>
                              <a:ea typeface="Cambria Math" panose="02040503050406030204" pitchFamily="18" charset="0"/>
                            </a:rPr>
                            <m:t>𝜋</m:t>
                          </m:r>
                        </m:sub>
                      </m:sSub>
                      <m:d>
                        <m:dPr>
                          <m:begChr m:val="["/>
                          <m:endChr m:val="]"/>
                          <m:ctrlPr>
                            <a:rPr lang="en-US" b="0" i="1" smtClean="0">
                              <a:latin typeface="Cambria Math" panose="02040503050406030204" pitchFamily="18" charset="0"/>
                              <a:ea typeface="Cambria Math" panose="02040503050406030204" pitchFamily="18" charset="0"/>
                            </a:rPr>
                          </m:ctrlPr>
                        </m:dPr>
                        <m:e>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𝑎</m:t>
                              </m:r>
                            </m:sub>
                            <m:sup/>
                            <m:e>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𝜽</m:t>
                                  </m:r>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𝜋</m:t>
                                  </m:r>
                                </m:sub>
                              </m:sSub>
                              <m:d>
                                <m:dPr>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e>
                              </m:d>
                              <m:f>
                                <m:fPr>
                                  <m:ctrlPr>
                                    <a:rPr lang="en-US" i="1">
                                      <a:latin typeface="Cambria Math" panose="02040503050406030204" pitchFamily="18" charset="0"/>
                                      <a:ea typeface="Cambria Math" panose="02040503050406030204" pitchFamily="18" charset="0"/>
                                    </a:rPr>
                                  </m:ctrlPr>
                                </m:fPr>
                                <m:num>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𝜽</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𝜽</m:t>
                                  </m:r>
                                  <m:r>
                                    <a:rPr lang="en-US" i="1">
                                      <a:latin typeface="Cambria Math" panose="02040503050406030204" pitchFamily="18" charset="0"/>
                                      <a:ea typeface="Cambria Math" panose="02040503050406030204" pitchFamily="18" charset="0"/>
                                    </a:rPr>
                                    <m:t>)</m:t>
                                  </m:r>
                                </m:den>
                              </m:f>
                            </m:e>
                          </m:nary>
                        </m:e>
                      </m:d>
                    </m:oMath>
                    <m:oMath xmlns:m="http://schemas.openxmlformats.org/officeDocument/2006/math">
                      <m:r>
                        <a:rPr lang="en-US" b="0" i="1" smtClean="0">
                          <a:latin typeface="Cambria Math" panose="02040503050406030204" pitchFamily="18" charset="0"/>
                          <a:ea typeface="Cambria Math" panose="02040503050406030204" pitchFamily="18" charset="0"/>
                        </a:rPr>
                        <m:t> </m:t>
                      </m:r>
                    </m:oMath>
                    <m:oMath xmlns:m="http://schemas.openxmlformats.org/officeDocument/2006/math">
                      <m:r>
                        <m:rPr>
                          <m:aln/>
                        </m:rP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ea typeface="Cambria Math" panose="02040503050406030204" pitchFamily="18" charset="0"/>
                                </a:rPr>
                                <m:t>𝑡</m:t>
                              </m:r>
                            </m:sub>
                          </m:sSub>
                          <m:f>
                            <m:fPr>
                              <m:ctrlPr>
                                <a:rPr lang="en-US" b="0" i="1" smtClean="0">
                                  <a:latin typeface="Cambria Math" panose="02040503050406030204" pitchFamily="18" charset="0"/>
                                  <a:ea typeface="Cambria Math" panose="02040503050406030204" pitchFamily="18" charset="0"/>
                                </a:rPr>
                              </m:ctrlPr>
                            </m:fPr>
                            <m:num>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𝜽</m:t>
                              </m:r>
                              <m:r>
                                <a:rPr lang="en-US" i="1">
                                  <a:latin typeface="Cambria Math" panose="02040503050406030204" pitchFamily="18" charset="0"/>
                                  <a:ea typeface="Cambria Math" panose="02040503050406030204" pitchFamily="18" charset="0"/>
                                </a:rPr>
                                <m:t>)</m:t>
                              </m:r>
                            </m:den>
                          </m:f>
                        </m:e>
                      </m:d>
                    </m:oMath>
                    <m:oMath xmlns:m="http://schemas.openxmlformats.org/officeDocument/2006/math">
                      <m:r>
                        <a:rPr lang="en-US" b="0" i="1" smtClean="0">
                          <a:latin typeface="Cambria Math" panose="02040503050406030204" pitchFamily="18" charset="0"/>
                          <a:ea typeface="Cambria Math" panose="02040503050406030204" pitchFamily="18" charset="0"/>
                        </a:rPr>
                        <m:t> </m:t>
                      </m:r>
                    </m:oMath>
                    <m:oMath xmlns:m="http://schemas.openxmlformats.org/officeDocument/2006/math">
                      <m:r>
                        <m:rPr>
                          <m:aln/>
                        </m:rP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𝑡</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𝜽</m:t>
                              </m:r>
                              <m:r>
                                <a:rPr lang="en-US" b="1" i="1" smtClean="0">
                                  <a:latin typeface="Cambria Math" panose="02040503050406030204" pitchFamily="18" charset="0"/>
                                  <a:ea typeface="Cambria Math" panose="02040503050406030204" pitchFamily="18" charset="0"/>
                                </a:rPr>
                                <m:t>)</m:t>
                              </m:r>
                            </m:e>
                          </m:func>
                        </m:e>
                      </m:d>
                    </m:oMath>
                  </m:oMathPara>
                </a14:m>
                <a:endParaRPr lang="en-US" i="1"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F3692E5E-4E0F-A07A-A76B-D89BC62C9917}"/>
                  </a:ext>
                </a:extLst>
              </p:cNvPr>
              <p:cNvSpPr>
                <a:spLocks noGrp="1" noRot="1" noChangeAspect="1" noMove="1" noResize="1" noEditPoints="1" noAdjustHandles="1" noChangeArrowheads="1" noChangeShapeType="1" noTextEdit="1"/>
              </p:cNvSpPr>
              <p:nvPr>
                <p:ph idx="1"/>
              </p:nvPr>
            </p:nvSpPr>
            <p:spPr>
              <a:xfrm>
                <a:off x="838199" y="2237959"/>
                <a:ext cx="6176853" cy="3298764"/>
              </a:xfrm>
              <a:blipFill>
                <a:blip r:embed="rId2"/>
                <a:stretch>
                  <a:fillRect r="-35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79B544-C519-EEE8-C07C-9B72B2FBA4AD}"/>
                  </a:ext>
                </a:extLst>
              </p:cNvPr>
              <p:cNvSpPr txBox="1"/>
              <p:nvPr/>
            </p:nvSpPr>
            <p:spPr>
              <a:xfrm>
                <a:off x="7305887" y="3156676"/>
                <a:ext cx="3783243" cy="369332"/>
              </a:xfrm>
              <a:prstGeom prst="rect">
                <a:avLst/>
              </a:prstGeom>
              <a:noFill/>
            </p:spPr>
            <p:txBody>
              <a:bodyPr wrap="square" rtlCol="0">
                <a:spAutoFit/>
              </a:bodyPr>
              <a:lstStyle/>
              <a:p>
                <a:r>
                  <a:rPr lang="en-US" dirty="0"/>
                  <a:t>(replace </a:t>
                </a:r>
                <a14:m>
                  <m:oMath xmlns:m="http://schemas.openxmlformats.org/officeDocument/2006/math">
                    <m:r>
                      <a:rPr lang="en-US" b="0" i="1" smtClean="0">
                        <a:latin typeface="Cambria Math" panose="02040503050406030204" pitchFamily="18" charset="0"/>
                      </a:rPr>
                      <m:t>𝑎</m:t>
                    </m:r>
                  </m:oMath>
                </a14:m>
                <a:r>
                  <a:rPr lang="en-US" dirty="0"/>
                  <a:t> by the sampled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𝜋</m:t>
                    </m:r>
                  </m:oMath>
                </a14:m>
                <a:r>
                  <a:rPr lang="en-US" dirty="0"/>
                  <a:t>)</a:t>
                </a:r>
              </a:p>
            </p:txBody>
          </p:sp>
        </mc:Choice>
        <mc:Fallback xmlns="">
          <p:sp>
            <p:nvSpPr>
              <p:cNvPr id="6" name="TextBox 5">
                <a:extLst>
                  <a:ext uri="{FF2B5EF4-FFF2-40B4-BE49-F238E27FC236}">
                    <a16:creationId xmlns:a16="http://schemas.microsoft.com/office/drawing/2014/main" id="{D979B544-C519-EEE8-C07C-9B72B2FBA4AD}"/>
                  </a:ext>
                </a:extLst>
              </p:cNvPr>
              <p:cNvSpPr txBox="1">
                <a:spLocks noRot="1" noChangeAspect="1" noMove="1" noResize="1" noEditPoints="1" noAdjustHandles="1" noChangeArrowheads="1" noChangeShapeType="1" noTextEdit="1"/>
              </p:cNvSpPr>
              <p:nvPr/>
            </p:nvSpPr>
            <p:spPr>
              <a:xfrm>
                <a:off x="7305887" y="3156676"/>
                <a:ext cx="3783243" cy="369332"/>
              </a:xfrm>
              <a:prstGeom prst="rect">
                <a:avLst/>
              </a:prstGeom>
              <a:blipFill>
                <a:blip r:embed="rId3"/>
                <a:stretch>
                  <a:fillRect l="-1288" t="-8333"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F1EACA7-2076-94B0-C327-E11E18E97FAC}"/>
                  </a:ext>
                </a:extLst>
              </p:cNvPr>
              <p:cNvSpPr txBox="1"/>
              <p:nvPr/>
            </p:nvSpPr>
            <p:spPr>
              <a:xfrm>
                <a:off x="7305887" y="4280574"/>
                <a:ext cx="3783243" cy="369332"/>
              </a:xfrm>
              <a:prstGeom prst="rect">
                <a:avLst/>
              </a:prstGeom>
              <a:noFill/>
            </p:spPr>
            <p:txBody>
              <a:bodyPr wrap="square" rtlCol="0">
                <a:spAutoFit/>
              </a:bodyPr>
              <a:lstStyle/>
              <a:p>
                <a:r>
                  <a:rPr lang="en-US" dirty="0"/>
                  <a:t>(because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𝔼</m:t>
                        </m:r>
                      </m:e>
                      <m:sub>
                        <m:r>
                          <a:rPr lang="en-US" b="0" i="1" smtClean="0">
                            <a:latin typeface="Cambria Math" panose="02040503050406030204" pitchFamily="18" charset="0"/>
                            <a:ea typeface="Cambria Math" panose="02040503050406030204" pitchFamily="18" charset="0"/>
                          </a:rPr>
                          <m:t>𝜋</m:t>
                        </m:r>
                      </m:sub>
                    </m:sSub>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𝜋</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oMath>
                </a14:m>
                <a:r>
                  <a:rPr lang="en-US" dirty="0"/>
                  <a:t>)</a:t>
                </a:r>
              </a:p>
            </p:txBody>
          </p:sp>
        </mc:Choice>
        <mc:Fallback xmlns="">
          <p:sp>
            <p:nvSpPr>
              <p:cNvPr id="7" name="TextBox 6">
                <a:extLst>
                  <a:ext uri="{FF2B5EF4-FFF2-40B4-BE49-F238E27FC236}">
                    <a16:creationId xmlns:a16="http://schemas.microsoft.com/office/drawing/2014/main" id="{EF1EACA7-2076-94B0-C327-E11E18E97FAC}"/>
                  </a:ext>
                </a:extLst>
              </p:cNvPr>
              <p:cNvSpPr txBox="1">
                <a:spLocks noRot="1" noChangeAspect="1" noMove="1" noResize="1" noEditPoints="1" noAdjustHandles="1" noChangeArrowheads="1" noChangeShapeType="1" noTextEdit="1"/>
              </p:cNvSpPr>
              <p:nvPr/>
            </p:nvSpPr>
            <p:spPr>
              <a:xfrm>
                <a:off x="7305887" y="4280574"/>
                <a:ext cx="3783243" cy="369332"/>
              </a:xfrm>
              <a:prstGeom prst="rect">
                <a:avLst/>
              </a:prstGeom>
              <a:blipFill>
                <a:blip r:embed="rId4"/>
                <a:stretch>
                  <a:fillRect l="-1288"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4AA782C-5593-DAF1-4AC5-86DC24584F2B}"/>
                  </a:ext>
                </a:extLst>
              </p:cNvPr>
              <p:cNvSpPr txBox="1"/>
              <p:nvPr/>
            </p:nvSpPr>
            <p:spPr>
              <a:xfrm>
                <a:off x="7305887" y="2391815"/>
                <a:ext cx="4183439" cy="369332"/>
              </a:xfrm>
              <a:prstGeom prst="rect">
                <a:avLst/>
              </a:prstGeom>
              <a:noFill/>
            </p:spPr>
            <p:txBody>
              <a:bodyPr wrap="square" rtlCol="0">
                <a:spAutoFit/>
              </a:bodyPr>
              <a:lstStyle/>
              <a:p>
                <a:r>
                  <a:rPr lang="en-US" dirty="0"/>
                  <a:t>(replace </a:t>
                </a:r>
                <a14:m>
                  <m:oMath xmlns:m="http://schemas.openxmlformats.org/officeDocument/2006/math">
                    <m:r>
                      <a:rPr lang="en-US" b="0" i="1" smtClean="0">
                        <a:latin typeface="Cambria Math" panose="02040503050406030204" pitchFamily="18" charset="0"/>
                      </a:rPr>
                      <m:t>𝑠</m:t>
                    </m:r>
                  </m:oMath>
                </a14:m>
                <a:r>
                  <a:rPr lang="en-US" dirty="0"/>
                  <a:t> by the sampled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𝜇</m:t>
                    </m:r>
                  </m:oMath>
                </a14:m>
                <a:r>
                  <a:rPr lang="en-US" dirty="0"/>
                  <a:t>)</a:t>
                </a:r>
              </a:p>
            </p:txBody>
          </p:sp>
        </mc:Choice>
        <mc:Fallback xmlns="">
          <p:sp>
            <p:nvSpPr>
              <p:cNvPr id="4" name="TextBox 3">
                <a:extLst>
                  <a:ext uri="{FF2B5EF4-FFF2-40B4-BE49-F238E27FC236}">
                    <a16:creationId xmlns:a16="http://schemas.microsoft.com/office/drawing/2014/main" id="{D4AA782C-5593-DAF1-4AC5-86DC24584F2B}"/>
                  </a:ext>
                </a:extLst>
              </p:cNvPr>
              <p:cNvSpPr txBox="1">
                <a:spLocks noRot="1" noChangeAspect="1" noMove="1" noResize="1" noEditPoints="1" noAdjustHandles="1" noChangeArrowheads="1" noChangeShapeType="1" noTextEdit="1"/>
              </p:cNvSpPr>
              <p:nvPr/>
            </p:nvSpPr>
            <p:spPr>
              <a:xfrm>
                <a:off x="7305887" y="2391815"/>
                <a:ext cx="4183439" cy="369332"/>
              </a:xfrm>
              <a:prstGeom prst="rect">
                <a:avLst/>
              </a:prstGeom>
              <a:blipFill>
                <a:blip r:embed="rId5"/>
                <a:stretch>
                  <a:fillRect l="-1164"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250DF70-B205-0F67-A022-8658B6D83F38}"/>
                  </a:ext>
                </a:extLst>
              </p:cNvPr>
              <p:cNvSpPr txBox="1">
                <a:spLocks/>
              </p:cNvSpPr>
              <p:nvPr/>
            </p:nvSpPr>
            <p:spPr>
              <a:xfrm>
                <a:off x="838199" y="1129111"/>
                <a:ext cx="10169502" cy="2304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Normal stochastic gradient-ascent algorithm update:</a:t>
                </a:r>
                <a:br>
                  <a:rPr lang="en-US" dirty="0"/>
                </a:br>
                <a:r>
                  <a:rPr lang="en-US" dirty="0"/>
                  <a:t>			</a:t>
                </a:r>
                <a14:m>
                  <m:oMath xmlns:m="http://schemas.openxmlformats.org/officeDocument/2006/math">
                    <m:sSub>
                      <m:sSubPr>
                        <m:ctrlPr>
                          <a:rPr lang="en-US" i="1" smtClean="0">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oMath>
                </a14:m>
                <a:r>
                  <a:rPr lang="en-US" dirty="0">
                    <a:ea typeface="Cambria Math" panose="02040503050406030204" pitchFamily="18" charset="0"/>
                  </a:rPr>
                  <a:t> </a:t>
                </a:r>
                <a14:m>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𝐽</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i="1">
                                <a:latin typeface="Cambria Math" panose="02040503050406030204" pitchFamily="18" charset="0"/>
                                <a:ea typeface="Cambria Math" panose="02040503050406030204" pitchFamily="18" charset="0"/>
                              </a:rPr>
                              <m:t>𝑡</m:t>
                            </m:r>
                          </m:sub>
                        </m:sSub>
                      </m:e>
                    </m:d>
                  </m:oMath>
                </a14:m>
                <a:endParaRPr lang="en-US" b="0" dirty="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p:txBody>
          </p:sp>
        </mc:Choice>
        <mc:Fallback xmlns="">
          <p:sp>
            <p:nvSpPr>
              <p:cNvPr id="9" name="Content Placeholder 2">
                <a:extLst>
                  <a:ext uri="{FF2B5EF4-FFF2-40B4-BE49-F238E27FC236}">
                    <a16:creationId xmlns:a16="http://schemas.microsoft.com/office/drawing/2014/main" id="{7250DF70-B205-0F67-A022-8658B6D83F38}"/>
                  </a:ext>
                </a:extLst>
              </p:cNvPr>
              <p:cNvSpPr txBox="1">
                <a:spLocks noRot="1" noChangeAspect="1" noMove="1" noResize="1" noEditPoints="1" noAdjustHandles="1" noChangeArrowheads="1" noChangeShapeType="1" noTextEdit="1"/>
              </p:cNvSpPr>
              <p:nvPr/>
            </p:nvSpPr>
            <p:spPr>
              <a:xfrm>
                <a:off x="838199" y="1129111"/>
                <a:ext cx="10169502" cy="2304802"/>
              </a:xfrm>
              <a:prstGeom prst="rect">
                <a:avLst/>
              </a:prstGeom>
              <a:blipFill>
                <a:blip r:embed="rId6"/>
                <a:stretch>
                  <a:fillRect l="-1198" t="-4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F45850D-3559-27BA-E9D9-01CB3EECB739}"/>
                  </a:ext>
                </a:extLst>
              </p:cNvPr>
              <p:cNvSpPr txBox="1"/>
              <p:nvPr/>
            </p:nvSpPr>
            <p:spPr>
              <a:xfrm>
                <a:off x="7305887" y="5045435"/>
                <a:ext cx="3783243" cy="491288"/>
              </a:xfrm>
              <a:prstGeom prst="rect">
                <a:avLst/>
              </a:prstGeom>
              <a:noFill/>
            </p:spPr>
            <p:txBody>
              <a:bodyPr wrap="square" rtlCol="0">
                <a:spAutoFit/>
              </a:bodyPr>
              <a:lstStyle/>
              <a:p>
                <a:r>
                  <a:rPr lang="en-US" dirty="0"/>
                  <a:t>(because </a:t>
                </a:r>
                <a14:m>
                  <m:oMath xmlns:m="http://schemas.openxmlformats.org/officeDocument/2006/math">
                    <m:r>
                      <m:rPr>
                        <m:sty m:val="p"/>
                      </m:rP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𝑥</m:t>
                            </m:r>
                          </m:den>
                        </m:f>
                      </m:e>
                    </m:func>
                  </m:oMath>
                </a14:m>
                <a:r>
                  <a:rPr lang="en-US" dirty="0"/>
                  <a:t>)</a:t>
                </a:r>
              </a:p>
            </p:txBody>
          </p:sp>
        </mc:Choice>
        <mc:Fallback xmlns="">
          <p:sp>
            <p:nvSpPr>
              <p:cNvPr id="10" name="TextBox 9">
                <a:extLst>
                  <a:ext uri="{FF2B5EF4-FFF2-40B4-BE49-F238E27FC236}">
                    <a16:creationId xmlns:a16="http://schemas.microsoft.com/office/drawing/2014/main" id="{BF45850D-3559-27BA-E9D9-01CB3EECB739}"/>
                  </a:ext>
                </a:extLst>
              </p:cNvPr>
              <p:cNvSpPr txBox="1">
                <a:spLocks noRot="1" noChangeAspect="1" noMove="1" noResize="1" noEditPoints="1" noAdjustHandles="1" noChangeArrowheads="1" noChangeShapeType="1" noTextEdit="1"/>
              </p:cNvSpPr>
              <p:nvPr/>
            </p:nvSpPr>
            <p:spPr>
              <a:xfrm>
                <a:off x="7305887" y="5045435"/>
                <a:ext cx="3783243" cy="491288"/>
              </a:xfrm>
              <a:prstGeom prst="rect">
                <a:avLst/>
              </a:prstGeom>
              <a:blipFill>
                <a:blip r:embed="rId7"/>
                <a:stretch>
                  <a:fillRect l="-1288"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0E0A6D4E-3C3A-D6B4-AF80-2EE6E3925191}"/>
                  </a:ext>
                </a:extLst>
              </p:cNvPr>
              <p:cNvSpPr/>
              <p:nvPr/>
            </p:nvSpPr>
            <p:spPr>
              <a:xfrm>
                <a:off x="2101024" y="5796192"/>
                <a:ext cx="2380231" cy="677074"/>
              </a:xfrm>
              <a:prstGeom prst="wedgeRoundRectCallout">
                <a:avLst>
                  <a:gd name="adj1" fmla="val -13697"/>
                  <a:gd name="adj2" fmla="val -95839"/>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We can now sample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using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1" name="Speech Bubble: Rectangle with Corners Rounded 10">
                <a:extLst>
                  <a:ext uri="{FF2B5EF4-FFF2-40B4-BE49-F238E27FC236}">
                    <a16:creationId xmlns:a16="http://schemas.microsoft.com/office/drawing/2014/main" id="{0E0A6D4E-3C3A-D6B4-AF80-2EE6E3925191}"/>
                  </a:ext>
                </a:extLst>
              </p:cNvPr>
              <p:cNvSpPr>
                <a:spLocks noRot="1" noChangeAspect="1" noMove="1" noResize="1" noEditPoints="1" noAdjustHandles="1" noChangeArrowheads="1" noChangeShapeType="1" noTextEdit="1"/>
              </p:cNvSpPr>
              <p:nvPr/>
            </p:nvSpPr>
            <p:spPr>
              <a:xfrm>
                <a:off x="2101024" y="5796192"/>
                <a:ext cx="2380231" cy="677074"/>
              </a:xfrm>
              <a:prstGeom prst="wedgeRoundRectCallout">
                <a:avLst>
                  <a:gd name="adj1" fmla="val -13697"/>
                  <a:gd name="adj2" fmla="val -95839"/>
                  <a:gd name="adj3" fmla="val 16667"/>
                </a:avLst>
              </a:prstGeom>
              <a:blipFill>
                <a:blip r:embed="rId8"/>
                <a:stretch>
                  <a:fillRect b="-7229"/>
                </a:stretch>
              </a:blipFill>
            </p:spPr>
            <p:txBody>
              <a:bodyPr/>
              <a:lstStyle/>
              <a:p>
                <a:r>
                  <a:rPr lang="en-US">
                    <a:noFill/>
                  </a:rPr>
                  <a:t> </a:t>
                </a:r>
              </a:p>
            </p:txBody>
          </p:sp>
        </mc:Fallback>
      </mc:AlternateContent>
    </p:spTree>
    <p:extLst>
      <p:ext uri="{BB962C8B-B14F-4D97-AF65-F5344CB8AC3E}">
        <p14:creationId xmlns:p14="http://schemas.microsoft.com/office/powerpoint/2010/main" val="127318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24977</TotalTime>
  <Words>1426</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Cambria Math</vt:lpstr>
      <vt:lpstr>Office Theme</vt:lpstr>
      <vt:lpstr>Reinforcement Learning  Policy Gradient Methods Sutton/Barto* Chapter 13</vt:lpstr>
      <vt:lpstr>Topics of this Course</vt:lpstr>
      <vt:lpstr>Summary of Notation</vt:lpstr>
      <vt:lpstr>Parametrized Policies</vt:lpstr>
      <vt:lpstr>Learn a Parameterized Policy</vt:lpstr>
      <vt:lpstr>Parametrized Policy Example</vt:lpstr>
      <vt:lpstr>Advantages over ϵ-greedy Action Selection</vt:lpstr>
      <vt:lpstr>Policy Gradient Theorem</vt:lpstr>
      <vt:lpstr>REINFORCE Update</vt:lpstr>
      <vt:lpstr>MC Policy Gradient</vt:lpstr>
      <vt:lpstr>Actor-Critic Methods</vt:lpstr>
      <vt:lpstr>Actor-Critic Methods</vt:lpstr>
      <vt:lpstr>One-Step Actor-Critic Algorithm</vt:lpstr>
      <vt:lpstr>Actor-Critic Methods with Eligibility Traces</vt:lpstr>
      <vt:lpstr>Policy Parameterization for Continuous Actions</vt:lpstr>
      <vt:lpstr>Summary</vt:lpstr>
    </vt:vector>
  </TitlesOfParts>
  <Company>Southern Methodist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Hahsler, Michael</dc:creator>
  <cp:lastModifiedBy>Hahsler, Michael</cp:lastModifiedBy>
  <cp:revision>234</cp:revision>
  <dcterms:created xsi:type="dcterms:W3CDTF">2025-09-08T14:44:49Z</dcterms:created>
  <dcterms:modified xsi:type="dcterms:W3CDTF">2026-02-06T15:05:29Z</dcterms:modified>
</cp:coreProperties>
</file>