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478" r:id="rId4"/>
    <p:sldId id="495" r:id="rId5"/>
    <p:sldId id="354" r:id="rId6"/>
    <p:sldId id="485" r:id="rId7"/>
    <p:sldId id="489" r:id="rId8"/>
    <p:sldId id="486" r:id="rId9"/>
    <p:sldId id="490" r:id="rId10"/>
    <p:sldId id="496" r:id="rId11"/>
    <p:sldId id="493" r:id="rId12"/>
    <p:sldId id="497" r:id="rId13"/>
    <p:sldId id="491" r:id="rId14"/>
    <p:sldId id="494" r:id="rId15"/>
    <p:sldId id="503" r:id="rId16"/>
    <p:sldId id="492" r:id="rId17"/>
    <p:sldId id="501" r:id="rId18"/>
    <p:sldId id="498" r:id="rId19"/>
    <p:sldId id="499" r:id="rId20"/>
    <p:sldId id="500" r:id="rId21"/>
    <p:sldId id="502" r:id="rId22"/>
    <p:sldId id="4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</p14:sldIdLst>
        </p14:section>
        <p14:section name="Foundation" id="{99C52200-DC0B-4ED7-BC0A-CEC376E11BA5}">
          <p14:sldIdLst>
            <p14:sldId id="495"/>
            <p14:sldId id="354"/>
            <p14:sldId id="485"/>
            <p14:sldId id="489"/>
            <p14:sldId id="486"/>
            <p14:sldId id="490"/>
          </p14:sldIdLst>
        </p14:section>
        <p14:section name="Partial Observable RL" id="{0750367A-DCB3-4AB8-B173-5DD0470EAB59}">
          <p14:sldIdLst>
            <p14:sldId id="496"/>
            <p14:sldId id="493"/>
            <p14:sldId id="497"/>
            <p14:sldId id="491"/>
            <p14:sldId id="494"/>
            <p14:sldId id="503"/>
            <p14:sldId id="492"/>
          </p14:sldIdLst>
        </p14:section>
        <p14:section name="Case Study: Pong" id="{A454428F-C618-42E5-B9EA-C0A276D4B388}">
          <p14:sldIdLst>
            <p14:sldId id="501"/>
            <p14:sldId id="498"/>
            <p14:sldId id="499"/>
            <p14:sldId id="500"/>
            <p14:sldId id="502"/>
          </p14:sldIdLst>
        </p14:section>
        <p14:section name="Summary" id="{D66D00AC-13B5-412C-B489-69246E486834}">
          <p14:sldIdLst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97CE-1729-4F80-8FF6-27D57F1BB015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A6F8-2A75-4751-AC09-6AEE9971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CDF8-ABD1-D598-1B48-A3DBE237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C7BFF-31E6-8DBA-0986-D45E300FF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99358-A7BD-22ED-0AB5-01D72C18E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96E55-B01F-CA54-2F44-381397B86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7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A352-A33F-CE5B-6E67-6448C658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A674F3-0CF9-E342-0A49-34A56C945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1D001-2D5C-1426-42DB-29B8D041D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4B699-451A-17B1-2812-F62B5F885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7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ortfolio/RomoloTavani?mediatype=photography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81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5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32.png"/><Relationship Id="rId5" Type="http://schemas.openxmlformats.org/officeDocument/2006/relationships/image" Target="../media/image152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141.png"/><Relationship Id="rId9" Type="http://schemas.openxmlformats.org/officeDocument/2006/relationships/image" Target="../media/image29.png"/><Relationship Id="rId22" Type="http://schemas.openxmlformats.org/officeDocument/2006/relationships/image" Target="../media/image43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649006" y="-1502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Reinforcement Learning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Partial Observability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Sutton/Barto* Chapter 17.3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AIMA** Chapters 14 and 15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68822"/>
            <a:ext cx="5945303" cy="144389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endParaRPr lang="en-US" sz="17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edition, MIT Press, Cambridge, MA, 2018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**Russell and Norvig, Artificial Intelligence: A Modern Approach, 4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edition, Pearson, 2021</a:t>
            </a:r>
          </a:p>
          <a:p>
            <a:pPr algn="l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9F9786C-76AC-22A8-2028-BB0A9E37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56" y="125210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A1C6744-BD97-2C10-F393-A0B726F71E7A}"/>
              </a:ext>
            </a:extLst>
          </p:cNvPr>
          <p:cNvGrpSpPr/>
          <p:nvPr/>
        </p:nvGrpSpPr>
        <p:grpSpPr>
          <a:xfrm>
            <a:off x="10961016" y="4868822"/>
            <a:ext cx="1037459" cy="1303078"/>
            <a:chOff x="5248582" y="2401735"/>
            <a:chExt cx="1694835" cy="20545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5FC233-1ACF-0EE9-5B1F-F0A29270E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8582" y="2401735"/>
              <a:ext cx="1694835" cy="20545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CB3135-CE78-1137-FBA3-29AA8592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5643" y="2435129"/>
              <a:ext cx="1560711" cy="156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ceberg Floating In Arctic Sea Iceberg - Hidden Danger And Global Warming Concept - 3d Illustration iceberg stock pictures, royalty-free photos &amp; images">
            <a:extLst>
              <a:ext uri="{FF2B5EF4-FFF2-40B4-BE49-F238E27FC236}">
                <a16:creationId xmlns:a16="http://schemas.microsoft.com/office/drawing/2014/main" id="{DE6F77F8-63C3-CAEB-769C-023FEECC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b="11549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21EFBA-99E4-973F-2414-0FB468B6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Partially Observable 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8A53D-3F1E-C391-CB6C-F865213CF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43D41-7E3C-6148-B0A5-673220FE4387}"/>
              </a:ext>
            </a:extLst>
          </p:cNvPr>
          <p:cNvSpPr txBox="1"/>
          <p:nvPr/>
        </p:nvSpPr>
        <p:spPr>
          <a:xfrm>
            <a:off x="9571220" y="6219164"/>
            <a:ext cx="254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iStock</a:t>
            </a:r>
            <a:b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Credit: </a:t>
            </a:r>
            <a:r>
              <a:rPr lang="en-US" sz="1600" u="sng" dirty="0" err="1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RomoloTavani</a:t>
            </a: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9565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B56E-C176-70EE-0CF8-41F69405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with Partial Observability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64D88-9540-F782-EE2E-B28003BEB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Definition: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States: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0" dirty="0">
                  <a:solidFill>
                    <a:schemeClr val="bg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Observations: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Rewards: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Transition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Observation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Reward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Discount factor: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Horizon: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Goal: find optimal policy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64D88-9540-F782-EE2E-B28003BEB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5B0DF8-B9C1-B70B-7027-EA0E2DE51EAA}"/>
              </a:ext>
            </a:extLst>
          </p:cNvPr>
          <p:cNvSpPr/>
          <p:nvPr/>
        </p:nvSpPr>
        <p:spPr>
          <a:xfrm>
            <a:off x="4332157" y="1289153"/>
            <a:ext cx="1903751" cy="449705"/>
          </a:xfrm>
          <a:prstGeom prst="wedgeRoundRectCallout">
            <a:avLst>
              <a:gd name="adj1" fmla="val -111529"/>
              <a:gd name="adj2" fmla="val 865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Unobservable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786EF85-09C2-4E0E-BB90-F316F98DA6B8}"/>
              </a:ext>
            </a:extLst>
          </p:cNvPr>
          <p:cNvSpPr/>
          <p:nvPr/>
        </p:nvSpPr>
        <p:spPr>
          <a:xfrm>
            <a:off x="5838670" y="3140439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45186-2F22-C83E-3C97-321C14468F7C}"/>
              </a:ext>
            </a:extLst>
          </p:cNvPr>
          <p:cNvSpPr txBox="1"/>
          <p:nvPr/>
        </p:nvSpPr>
        <p:spPr>
          <a:xfrm>
            <a:off x="6575680" y="3403912"/>
            <a:ext cx="1873770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Unknown model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74EE969-6D75-C18D-9DE2-67D978D6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70" r="11643" b="13005"/>
          <a:stretch>
            <a:fillRect/>
          </a:stretch>
        </p:blipFill>
        <p:spPr>
          <a:xfrm>
            <a:off x="7317320" y="1232375"/>
            <a:ext cx="4516160" cy="1716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96A4B-EC68-4B4B-6B2E-1A05A4216C75}"/>
              </a:ext>
            </a:extLst>
          </p:cNvPr>
          <p:cNvSpPr txBox="1"/>
          <p:nvPr/>
        </p:nvSpPr>
        <p:spPr>
          <a:xfrm>
            <a:off x="7317320" y="1578925"/>
            <a:ext cx="567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7F2337-7187-82EF-F82F-CF777882C555}"/>
                  </a:ext>
                </a:extLst>
              </p:cNvPr>
              <p:cNvSpPr txBox="1"/>
              <p:nvPr/>
            </p:nvSpPr>
            <p:spPr>
              <a:xfrm>
                <a:off x="6645581" y="2159834"/>
                <a:ext cx="1103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1400" dirty="0"/>
                  <a:t>observation</a:t>
                </a:r>
                <a:br>
                  <a:rPr lang="en-US" sz="1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7F2337-7187-82EF-F82F-CF777882C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81" y="2159834"/>
                <a:ext cx="1103635" cy="523220"/>
              </a:xfrm>
              <a:prstGeom prst="rect">
                <a:avLst/>
              </a:prstGeom>
              <a:blipFill>
                <a:blip r:embed="rId4"/>
                <a:stretch>
                  <a:fillRect l="-1657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8622735-5225-A77E-2ECF-6A59217E94FA}"/>
              </a:ext>
            </a:extLst>
          </p:cNvPr>
          <p:cNvSpPr txBox="1"/>
          <p:nvPr/>
        </p:nvSpPr>
        <p:spPr>
          <a:xfrm>
            <a:off x="9867332" y="2122359"/>
            <a:ext cx="6770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MDP</a:t>
            </a:r>
          </a:p>
        </p:txBody>
      </p:sp>
    </p:spTree>
    <p:extLst>
      <p:ext uri="{BB962C8B-B14F-4D97-AF65-F5344CB8AC3E}">
        <p14:creationId xmlns:p14="http://schemas.microsoft.com/office/powerpoint/2010/main" val="379906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F7C9-9EE1-57C5-4782-6CE09F8B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and 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5523D-58B4-18CD-389E-B1D4C9D9D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7930" y="4045625"/>
                <a:ext cx="8405932" cy="216030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Environment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</m:oMath>
                </a14:m>
                <a:r>
                  <a:rPr lang="en-US" dirty="0"/>
                  <a:t>: Contains all information to determine the next state and needed to make the optimal decision for the next action.</a:t>
                </a:r>
              </a:p>
              <a:p>
                <a:r>
                  <a:rPr lang="en-US" b="1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: Information the agent receives. Depends on the environment state via </a:t>
                </a:r>
                <a:r>
                  <a:rPr lang="en-US" dirty="0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Agent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bSup>
                  </m:oMath>
                </a14:m>
                <a:r>
                  <a:rPr lang="en-US" dirty="0"/>
                  <a:t>: Internal representation that the agent uses to choose actions. Typically,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5523D-58B4-18CD-389E-B1D4C9D9D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930" y="4045625"/>
                <a:ext cx="8405932" cy="2160304"/>
              </a:xfrm>
              <a:blipFill>
                <a:blip r:embed="rId2"/>
                <a:stretch>
                  <a:fillRect l="-1016" t="-6215" r="-1669" b="-6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4B6A646-9DBE-7319-AA3C-EAAEC0FEFC7D}"/>
              </a:ext>
            </a:extLst>
          </p:cNvPr>
          <p:cNvGrpSpPr/>
          <p:nvPr/>
        </p:nvGrpSpPr>
        <p:grpSpPr>
          <a:xfrm>
            <a:off x="3640055" y="1221634"/>
            <a:ext cx="5255355" cy="2379164"/>
            <a:chOff x="2868062" y="3044791"/>
            <a:chExt cx="5255355" cy="2379164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D7367CD8-474D-8C9F-2596-C92C2DC3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270" r="11643" b="13005"/>
            <a:stretch>
              <a:fillRect/>
            </a:stretch>
          </p:blipFill>
          <p:spPr>
            <a:xfrm>
              <a:off x="3607257" y="3375968"/>
              <a:ext cx="4516160" cy="17168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EDFE9F-5D5E-2AE8-5022-47341B4EF07C}"/>
                </a:ext>
              </a:extLst>
            </p:cNvPr>
            <p:cNvSpPr txBox="1"/>
            <p:nvPr/>
          </p:nvSpPr>
          <p:spPr>
            <a:xfrm>
              <a:off x="3607257" y="3722518"/>
              <a:ext cx="567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0FA2E0-98BD-5FA8-ADB3-539907773F66}"/>
                    </a:ext>
                  </a:extLst>
                </p:cNvPr>
                <p:cNvSpPr txBox="1"/>
                <p:nvPr/>
              </p:nvSpPr>
              <p:spPr>
                <a:xfrm>
                  <a:off x="2868062" y="4457494"/>
                  <a:ext cx="1135696" cy="52322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sz="1400" dirty="0"/>
                    <a:t>Observation</a:t>
                  </a:r>
                  <a:br>
                    <a:rPr lang="en-US" sz="14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0FA2E0-98BD-5FA8-ADB3-539907773F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8062" y="4457494"/>
                  <a:ext cx="1135696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058" t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15C92C-2E9F-009D-741A-46F471E0FB66}"/>
                </a:ext>
              </a:extLst>
            </p:cNvPr>
            <p:cNvSpPr txBox="1"/>
            <p:nvPr/>
          </p:nvSpPr>
          <p:spPr>
            <a:xfrm>
              <a:off x="6157269" y="4265952"/>
              <a:ext cx="677075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MDP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56C4E86-E105-3A25-E51F-778ACA473DB1}"/>
                    </a:ext>
                  </a:extLst>
                </p:cNvPr>
                <p:cNvSpPr txBox="1"/>
                <p:nvPr/>
              </p:nvSpPr>
              <p:spPr>
                <a:xfrm>
                  <a:off x="5731042" y="4900735"/>
                  <a:ext cx="1171931" cy="5232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Environment state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56C4E86-E105-3A25-E51F-778ACA473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042" y="4900735"/>
                  <a:ext cx="1171931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026" t="-1124" r="-2564" b="-7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97BFEA-B75C-B97B-0610-CF24E60B2333}"/>
                    </a:ext>
                  </a:extLst>
                </p:cNvPr>
                <p:cNvSpPr txBox="1"/>
                <p:nvPr/>
              </p:nvSpPr>
              <p:spPr>
                <a:xfrm>
                  <a:off x="5988373" y="3044791"/>
                  <a:ext cx="845971" cy="52322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Agent state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97BFEA-B75C-B97B-0610-CF24E60B2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373" y="3044791"/>
                  <a:ext cx="845971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408"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B26DB133-8A09-94B9-5FC0-CBD8D7EFE256}"/>
                  </a:ext>
                </a:extLst>
              </p:cNvPr>
              <p:cNvSpPr/>
              <p:nvPr/>
            </p:nvSpPr>
            <p:spPr>
              <a:xfrm>
                <a:off x="9616190" y="3600798"/>
                <a:ext cx="2151088" cy="1086787"/>
              </a:xfrm>
              <a:prstGeom prst="wedgeRoundRectCallout">
                <a:avLst>
                  <a:gd name="adj1" fmla="val -68219"/>
                  <a:gd name="adj2" fmla="val 2481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do not have access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/>
                  <a:t> in real applications!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B26DB133-8A09-94B9-5FC0-CBD8D7EFE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190" y="3600798"/>
                <a:ext cx="2151088" cy="1086787"/>
              </a:xfrm>
              <a:prstGeom prst="wedgeRoundRectCallout">
                <a:avLst>
                  <a:gd name="adj1" fmla="val -68219"/>
                  <a:gd name="adj2" fmla="val 24819"/>
                  <a:gd name="adj3" fmla="val 16667"/>
                </a:avLst>
              </a:prstGeom>
              <a:blipFill>
                <a:blip r:embed="rId7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5E3A13D3-BB0B-4B66-75AE-530AE67C32A5}"/>
                  </a:ext>
                </a:extLst>
              </p:cNvPr>
              <p:cNvSpPr/>
              <p:nvPr/>
            </p:nvSpPr>
            <p:spPr>
              <a:xfrm>
                <a:off x="9616190" y="5301554"/>
                <a:ext cx="2151088" cy="1086787"/>
              </a:xfrm>
              <a:prstGeom prst="wedgeRoundRectCallout">
                <a:avLst>
                  <a:gd name="adj1" fmla="val -64387"/>
                  <a:gd name="adj2" fmla="val 8266"/>
                  <a:gd name="adj3" fmla="val 16667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How should we build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/>
                  <a:t>so it helps with choosing the next action?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5E3A13D3-BB0B-4B66-75AE-530AE67C3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190" y="5301554"/>
                <a:ext cx="2151088" cy="1086787"/>
              </a:xfrm>
              <a:prstGeom prst="wedgeRoundRectCallout">
                <a:avLst>
                  <a:gd name="adj1" fmla="val -64387"/>
                  <a:gd name="adj2" fmla="val 8266"/>
                  <a:gd name="adj3" fmla="val 16667"/>
                </a:avLst>
              </a:prstGeom>
              <a:blipFill>
                <a:blip r:embed="rId8"/>
                <a:stretch>
                  <a:fillRect t="-6630" b="-1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7AC2CA-A8FE-9103-1FD2-65A5CC228B8D}"/>
                  </a:ext>
                </a:extLst>
              </p:cNvPr>
              <p:cNvSpPr txBox="1"/>
              <p:nvPr/>
            </p:nvSpPr>
            <p:spPr>
              <a:xfrm>
                <a:off x="8500981" y="1723698"/>
                <a:ext cx="788858" cy="523220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dirty="0"/>
                  <a:t>Policy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7AC2CA-A8FE-9103-1FD2-65A5CC228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1" y="1723698"/>
                <a:ext cx="788858" cy="523220"/>
              </a:xfrm>
              <a:prstGeom prst="rect">
                <a:avLst/>
              </a:prstGeom>
              <a:blipFill>
                <a:blip r:embed="rId9"/>
                <a:stretch>
                  <a:fillRect l="-1515" t="-1124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53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7B25-840D-E9A3-65EC-223C9A07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Heuristic: Observation as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002B90F-CB86-11BA-325D-BD4404A98C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758" y="3619501"/>
                <a:ext cx="10515600" cy="277386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/>
                  <a:t>Idea</a:t>
                </a:r>
                <a:r>
                  <a:rPr lang="en-US" dirty="0"/>
                  <a:t>: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any RL algorithm.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For (DRL) approximation</a:t>
                </a:r>
                <a:r>
                  <a:rPr lang="en-US" dirty="0"/>
                  <a:t>: Learn a state-action value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b="1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Assumption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contains enough information to decide on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This is in general not very likely; we may get a very bad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Improvement</a:t>
                </a:r>
                <a:r>
                  <a:rPr lang="en-US" dirty="0"/>
                  <a:t>: Using a sliding window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called frame stacking often works better.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002B90F-CB86-11BA-325D-BD4404A98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758" y="3619501"/>
                <a:ext cx="10515600" cy="2773866"/>
              </a:xfrm>
              <a:blipFill>
                <a:blip r:embed="rId2"/>
                <a:stretch>
                  <a:fillRect l="-522" t="-1099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F5947E6-4E47-6F68-0C0A-0ED3A08B950B}"/>
              </a:ext>
            </a:extLst>
          </p:cNvPr>
          <p:cNvGrpSpPr/>
          <p:nvPr/>
        </p:nvGrpSpPr>
        <p:grpSpPr>
          <a:xfrm>
            <a:off x="3204945" y="1382662"/>
            <a:ext cx="4759686" cy="2046338"/>
            <a:chOff x="3716157" y="4137286"/>
            <a:chExt cx="4759686" cy="2046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73BC257-2136-AAD7-5BBC-40FA9B9C961F}"/>
                    </a:ext>
                  </a:extLst>
                </p:cNvPr>
                <p:cNvSpPr/>
                <p:nvPr/>
              </p:nvSpPr>
              <p:spPr>
                <a:xfrm>
                  <a:off x="3968390" y="517833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73BC257-2136-AAD7-5BBC-40FA9B9C96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390" y="5178338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Flowchart: Decision 46">
                  <a:extLst>
                    <a:ext uri="{FF2B5EF4-FFF2-40B4-BE49-F238E27FC236}">
                      <a16:creationId xmlns:a16="http://schemas.microsoft.com/office/drawing/2014/main" id="{E24C5A00-5F90-F376-5AD8-8002A84343E3}"/>
                    </a:ext>
                  </a:extLst>
                </p:cNvPr>
                <p:cNvSpPr/>
                <p:nvPr/>
              </p:nvSpPr>
              <p:spPr>
                <a:xfrm>
                  <a:off x="4511791" y="4603823"/>
                  <a:ext cx="635194" cy="414210"/>
                </a:xfrm>
                <a:prstGeom prst="flowChartDecision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Flowchart: Decision 46">
                  <a:extLst>
                    <a:ext uri="{FF2B5EF4-FFF2-40B4-BE49-F238E27FC236}">
                      <a16:creationId xmlns:a16="http://schemas.microsoft.com/office/drawing/2014/main" id="{E24C5A00-5F90-F376-5AD8-8002A84343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791" y="4603823"/>
                  <a:ext cx="635194" cy="414210"/>
                </a:xfrm>
                <a:prstGeom prst="flowChartDecision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39AE17B-3371-802D-C15B-BACABEF01A55}"/>
                    </a:ext>
                  </a:extLst>
                </p:cNvPr>
                <p:cNvSpPr/>
                <p:nvPr/>
              </p:nvSpPr>
              <p:spPr>
                <a:xfrm>
                  <a:off x="5251510" y="5749838"/>
                  <a:ext cx="404849" cy="29465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39AE17B-3371-802D-C15B-BACABEF01A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10" y="5749838"/>
                  <a:ext cx="404849" cy="294652"/>
                </a:xfrm>
                <a:prstGeom prst="rect">
                  <a:avLst/>
                </a:prstGeom>
                <a:blipFill>
                  <a:blip r:embed="rId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1DC45FC-C89E-FAAE-3EEE-0D5EDBF4F566}"/>
                </a:ext>
              </a:extLst>
            </p:cNvPr>
            <p:cNvCxnSpPr>
              <a:cxnSpLocks/>
              <a:stCxn id="74" idx="6"/>
              <a:endCxn id="47" idx="1"/>
            </p:cNvCxnSpPr>
            <p:nvPr/>
          </p:nvCxnSpPr>
          <p:spPr>
            <a:xfrm flipV="1">
              <a:off x="4349390" y="4810928"/>
              <a:ext cx="162401" cy="268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7506D42-E779-18CD-1C87-ECDC5A4DCFAD}"/>
                </a:ext>
              </a:extLst>
            </p:cNvPr>
            <p:cNvCxnSpPr>
              <a:cxnSpLocks/>
              <a:stCxn id="46" idx="5"/>
              <a:endCxn id="48" idx="1"/>
            </p:cNvCxnSpPr>
            <p:nvPr/>
          </p:nvCxnSpPr>
          <p:spPr>
            <a:xfrm>
              <a:off x="4293594" y="5503542"/>
              <a:ext cx="957916" cy="39362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74C447C-4B8A-9140-3648-D031A68A6F49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829388" y="5018033"/>
              <a:ext cx="624547" cy="731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41E4F0D-8889-B70D-5A78-39D99E8278C3}"/>
                </a:ext>
              </a:extLst>
            </p:cNvPr>
            <p:cNvCxnSpPr>
              <a:cxnSpLocks/>
              <a:stCxn id="46" idx="6"/>
            </p:cNvCxnSpPr>
            <p:nvPr/>
          </p:nvCxnSpPr>
          <p:spPr>
            <a:xfrm>
              <a:off x="4349390" y="5368838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1F118E8-67CF-B1F5-A33D-6029CBF5590F}"/>
                </a:ext>
              </a:extLst>
            </p:cNvPr>
            <p:cNvCxnSpPr>
              <a:cxnSpLocks/>
              <a:stCxn id="47" idx="3"/>
              <a:endCxn id="54" idx="1"/>
            </p:cNvCxnSpPr>
            <p:nvPr/>
          </p:nvCxnSpPr>
          <p:spPr>
            <a:xfrm>
              <a:off x="5146985" y="4810928"/>
              <a:ext cx="166005" cy="4232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1968FBE-6C95-13E4-D7C2-F647ED88B019}"/>
                    </a:ext>
                  </a:extLst>
                </p:cNvPr>
                <p:cNvSpPr/>
                <p:nvPr/>
              </p:nvSpPr>
              <p:spPr>
                <a:xfrm>
                  <a:off x="5257194" y="517833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1968FBE-6C95-13E4-D7C2-F647ED88B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194" y="5178338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Flowchart: Decision 54">
                  <a:extLst>
                    <a:ext uri="{FF2B5EF4-FFF2-40B4-BE49-F238E27FC236}">
                      <a16:creationId xmlns:a16="http://schemas.microsoft.com/office/drawing/2014/main" id="{1774F489-8D29-9EEE-B21C-5E4B6F2EEA0E}"/>
                    </a:ext>
                  </a:extLst>
                </p:cNvPr>
                <p:cNvSpPr/>
                <p:nvPr/>
              </p:nvSpPr>
              <p:spPr>
                <a:xfrm>
                  <a:off x="5829643" y="4588855"/>
                  <a:ext cx="635194" cy="414210"/>
                </a:xfrm>
                <a:prstGeom prst="flowChartDecision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Flowchart: Decision 54">
                  <a:extLst>
                    <a:ext uri="{FF2B5EF4-FFF2-40B4-BE49-F238E27FC236}">
                      <a16:creationId xmlns:a16="http://schemas.microsoft.com/office/drawing/2014/main" id="{1774F489-8D29-9EEE-B21C-5E4B6F2EE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643" y="4588855"/>
                  <a:ext cx="635194" cy="414210"/>
                </a:xfrm>
                <a:prstGeom prst="flowChartDecision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4B8D508-8317-9AC0-5FBC-E923FE084075}"/>
                    </a:ext>
                  </a:extLst>
                </p:cNvPr>
                <p:cNvSpPr/>
                <p:nvPr/>
              </p:nvSpPr>
              <p:spPr>
                <a:xfrm>
                  <a:off x="6560718" y="5749838"/>
                  <a:ext cx="404849" cy="29465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4B8D508-8317-9AC0-5FBC-E923FE0840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718" y="5749838"/>
                  <a:ext cx="404849" cy="294652"/>
                </a:xfrm>
                <a:prstGeom prst="rect">
                  <a:avLst/>
                </a:prstGeom>
                <a:blipFill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2261EC5-0153-1AA9-91A0-1877FBA1B49F}"/>
                </a:ext>
              </a:extLst>
            </p:cNvPr>
            <p:cNvCxnSpPr>
              <a:cxnSpLocks/>
              <a:stCxn id="73" idx="6"/>
              <a:endCxn id="55" idx="1"/>
            </p:cNvCxnSpPr>
            <p:nvPr/>
          </p:nvCxnSpPr>
          <p:spPr>
            <a:xfrm flipV="1">
              <a:off x="5638194" y="4795960"/>
              <a:ext cx="191449" cy="696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C17D0EA-0DBE-620E-9E05-2919253BE99B}"/>
                </a:ext>
              </a:extLst>
            </p:cNvPr>
            <p:cNvCxnSpPr>
              <a:cxnSpLocks/>
              <a:stCxn id="54" idx="5"/>
              <a:endCxn id="56" idx="1"/>
            </p:cNvCxnSpPr>
            <p:nvPr/>
          </p:nvCxnSpPr>
          <p:spPr>
            <a:xfrm>
              <a:off x="5582398" y="5503542"/>
              <a:ext cx="978320" cy="39362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942D8D9-2A5B-955E-63EF-57E0897BFE8A}"/>
                </a:ext>
              </a:extLst>
            </p:cNvPr>
            <p:cNvCxnSpPr>
              <a:cxnSpLocks/>
              <a:stCxn id="55" idx="2"/>
              <a:endCxn id="56" idx="0"/>
            </p:cNvCxnSpPr>
            <p:nvPr/>
          </p:nvCxnSpPr>
          <p:spPr>
            <a:xfrm>
              <a:off x="6147240" y="5003065"/>
              <a:ext cx="615903" cy="74677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3BF23F7-E920-0941-E6C1-E961001B2D3F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5638194" y="5368838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8C10549-49DF-F750-092B-CC835DA38E21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6464837" y="4795960"/>
              <a:ext cx="188155" cy="38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88BCA95D-BF2A-B030-3075-5ED5C7FCB1A8}"/>
                    </a:ext>
                  </a:extLst>
                </p:cNvPr>
                <p:cNvSpPr/>
                <p:nvPr/>
              </p:nvSpPr>
              <p:spPr>
                <a:xfrm>
                  <a:off x="6546038" y="517833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88BCA95D-BF2A-B030-3075-5ED5C7FC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038" y="5178338"/>
                  <a:ext cx="381000" cy="381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Flowchart: Decision 62">
                  <a:extLst>
                    <a:ext uri="{FF2B5EF4-FFF2-40B4-BE49-F238E27FC236}">
                      <a16:creationId xmlns:a16="http://schemas.microsoft.com/office/drawing/2014/main" id="{E2F4EC81-986B-4D43-1DC3-F6FFCE112011}"/>
                    </a:ext>
                  </a:extLst>
                </p:cNvPr>
                <p:cNvSpPr/>
                <p:nvPr/>
              </p:nvSpPr>
              <p:spPr>
                <a:xfrm>
                  <a:off x="7064303" y="4595819"/>
                  <a:ext cx="635194" cy="414210"/>
                </a:xfrm>
                <a:prstGeom prst="flowChartDecision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Flowchart: Decision 62">
                  <a:extLst>
                    <a:ext uri="{FF2B5EF4-FFF2-40B4-BE49-F238E27FC236}">
                      <a16:creationId xmlns:a16="http://schemas.microsoft.com/office/drawing/2014/main" id="{E2F4EC81-986B-4D43-1DC3-F6FFCE112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03" y="4595819"/>
                  <a:ext cx="635194" cy="414210"/>
                </a:xfrm>
                <a:prstGeom prst="flowChartDecision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509479C-E500-0744-C6CC-A3F3E22C88FE}"/>
                    </a:ext>
                  </a:extLst>
                </p:cNvPr>
                <p:cNvSpPr/>
                <p:nvPr/>
              </p:nvSpPr>
              <p:spPr>
                <a:xfrm>
                  <a:off x="7769414" y="5767098"/>
                  <a:ext cx="404849" cy="29465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509479C-E500-0744-C6CC-A3F3E22C88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9414" y="5767098"/>
                  <a:ext cx="404849" cy="294652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582419E-ADFC-087B-D9FB-DCF44CD0581D}"/>
                </a:ext>
              </a:extLst>
            </p:cNvPr>
            <p:cNvCxnSpPr>
              <a:cxnSpLocks/>
              <a:stCxn id="72" idx="6"/>
              <a:endCxn id="63" idx="1"/>
            </p:cNvCxnSpPr>
            <p:nvPr/>
          </p:nvCxnSpPr>
          <p:spPr>
            <a:xfrm>
              <a:off x="6933857" y="4802513"/>
              <a:ext cx="130446" cy="41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FD1C733-BA7F-2477-5EB8-BD01159824DA}"/>
                </a:ext>
              </a:extLst>
            </p:cNvPr>
            <p:cNvCxnSpPr>
              <a:cxnSpLocks/>
              <a:stCxn id="62" idx="5"/>
              <a:endCxn id="64" idx="1"/>
            </p:cNvCxnSpPr>
            <p:nvPr/>
          </p:nvCxnSpPr>
          <p:spPr>
            <a:xfrm>
              <a:off x="6871242" y="5503542"/>
              <a:ext cx="898172" cy="41088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7383D10-426B-4AB9-2C5C-A8226A23C1B1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>
              <a:off x="7381900" y="5010029"/>
              <a:ext cx="589939" cy="75706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8E5A3CA-BCA0-C5ED-C331-6C3A5706C029}"/>
                </a:ext>
              </a:extLst>
            </p:cNvPr>
            <p:cNvCxnSpPr>
              <a:cxnSpLocks/>
              <a:stCxn id="62" idx="6"/>
            </p:cNvCxnSpPr>
            <p:nvPr/>
          </p:nvCxnSpPr>
          <p:spPr>
            <a:xfrm>
              <a:off x="6927038" y="5368838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9E78E3D-DFCF-6822-5F6C-53D63DB8F6EF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>
              <a:off x="7699497" y="4802924"/>
              <a:ext cx="242447" cy="3704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C5C85C-F074-D1FF-EC13-B12A3A53BFE6}"/>
                </a:ext>
              </a:extLst>
            </p:cNvPr>
            <p:cNvSpPr txBox="1"/>
            <p:nvPr/>
          </p:nvSpPr>
          <p:spPr>
            <a:xfrm>
              <a:off x="7842489" y="5162131"/>
              <a:ext cx="3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96A9BB-799D-E20D-8E51-7D180A0CA849}"/>
                </a:ext>
              </a:extLst>
            </p:cNvPr>
            <p:cNvSpPr/>
            <p:nvPr/>
          </p:nvSpPr>
          <p:spPr>
            <a:xfrm>
              <a:off x="3716157" y="4137286"/>
              <a:ext cx="4759686" cy="2046338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3AAFEA4-AC61-F54D-4A4F-34DD694E7ADD}"/>
                    </a:ext>
                  </a:extLst>
                </p:cNvPr>
                <p:cNvSpPr/>
                <p:nvPr/>
              </p:nvSpPr>
              <p:spPr>
                <a:xfrm>
                  <a:off x="6552857" y="4612013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3AAFEA4-AC61-F54D-4A4F-34DD694E7A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857" y="4612013"/>
                  <a:ext cx="381000" cy="381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F0BE2C9-D433-764E-7A87-01445DE446C9}"/>
                    </a:ext>
                  </a:extLst>
                </p:cNvPr>
                <p:cNvSpPr/>
                <p:nvPr/>
              </p:nvSpPr>
              <p:spPr>
                <a:xfrm>
                  <a:off x="5257194" y="4612424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F0BE2C9-D433-764E-7A87-01445DE446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194" y="4612424"/>
                  <a:ext cx="381000" cy="38100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111FBCE-E1DE-00DA-D963-A2869257ACF4}"/>
                    </a:ext>
                  </a:extLst>
                </p:cNvPr>
                <p:cNvSpPr/>
                <p:nvPr/>
              </p:nvSpPr>
              <p:spPr>
                <a:xfrm>
                  <a:off x="3968390" y="4623110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111FBCE-E1DE-00DA-D963-A2869257AC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390" y="4623110"/>
                  <a:ext cx="381000" cy="3810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940D2E9-6CD7-5AF5-F493-1A669EE86DB8}"/>
                </a:ext>
              </a:extLst>
            </p:cNvPr>
            <p:cNvCxnSpPr>
              <a:stCxn id="46" idx="0"/>
              <a:endCxn id="74" idx="4"/>
            </p:cNvCxnSpPr>
            <p:nvPr/>
          </p:nvCxnSpPr>
          <p:spPr>
            <a:xfrm flipV="1">
              <a:off x="4158890" y="5004110"/>
              <a:ext cx="0" cy="174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BAC6253-5523-343D-FC5A-69384DD8370E}"/>
                </a:ext>
              </a:extLst>
            </p:cNvPr>
            <p:cNvSpPr/>
            <p:nvPr/>
          </p:nvSpPr>
          <p:spPr>
            <a:xfrm>
              <a:off x="3849146" y="5127899"/>
              <a:ext cx="4474893" cy="554636"/>
            </a:xfrm>
            <a:prstGeom prst="rect">
              <a:avLst/>
            </a:prstGeom>
            <a:solidFill>
              <a:srgbClr val="747474">
                <a:alpha val="50196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70653F9-FEC3-8878-16F5-5AFB8389B066}"/>
                </a:ext>
              </a:extLst>
            </p:cNvPr>
            <p:cNvCxnSpPr>
              <a:cxnSpLocks/>
              <a:stCxn id="62" idx="0"/>
              <a:endCxn id="72" idx="4"/>
            </p:cNvCxnSpPr>
            <p:nvPr/>
          </p:nvCxnSpPr>
          <p:spPr>
            <a:xfrm flipV="1">
              <a:off x="6736538" y="4993013"/>
              <a:ext cx="6819" cy="1853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F91E47B-B81B-75AC-AC6B-446AA0F4130D}"/>
                </a:ext>
              </a:extLst>
            </p:cNvPr>
            <p:cNvCxnSpPr>
              <a:cxnSpLocks/>
              <a:stCxn id="54" idx="0"/>
              <a:endCxn id="73" idx="4"/>
            </p:cNvCxnSpPr>
            <p:nvPr/>
          </p:nvCxnSpPr>
          <p:spPr>
            <a:xfrm flipV="1">
              <a:off x="5447694" y="4993424"/>
              <a:ext cx="0" cy="1849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29875B2C-1200-ABB5-AC06-EB315E01FD07}"/>
                </a:ext>
              </a:extLst>
            </p:cNvPr>
            <p:cNvSpPr/>
            <p:nvPr/>
          </p:nvSpPr>
          <p:spPr>
            <a:xfrm>
              <a:off x="4226242" y="4522004"/>
              <a:ext cx="1154100" cy="207590"/>
            </a:xfrm>
            <a:prstGeom prst="arc">
              <a:avLst>
                <a:gd name="adj1" fmla="val 10842268"/>
                <a:gd name="adj2" fmla="val 0"/>
              </a:avLst>
            </a:prstGeom>
            <a:ln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91E87553-076A-222C-C7A4-5F6E37070E52}"/>
                </a:ext>
              </a:extLst>
            </p:cNvPr>
            <p:cNvSpPr/>
            <p:nvPr/>
          </p:nvSpPr>
          <p:spPr>
            <a:xfrm>
              <a:off x="5515046" y="4524755"/>
              <a:ext cx="1154100" cy="207590"/>
            </a:xfrm>
            <a:prstGeom prst="arc">
              <a:avLst>
                <a:gd name="adj1" fmla="val 10842268"/>
                <a:gd name="adj2" fmla="val 0"/>
              </a:avLst>
            </a:prstGeom>
            <a:ln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7C927F2D-20F7-D39E-ABC5-1ED544BCABA3}"/>
                </a:ext>
              </a:extLst>
            </p:cNvPr>
            <p:cNvSpPr/>
            <p:nvPr/>
          </p:nvSpPr>
          <p:spPr>
            <a:xfrm>
              <a:off x="6781589" y="4503426"/>
              <a:ext cx="1154100" cy="207590"/>
            </a:xfrm>
            <a:prstGeom prst="arc">
              <a:avLst>
                <a:gd name="adj1" fmla="val 10842268"/>
                <a:gd name="adj2" fmla="val 0"/>
              </a:avLst>
            </a:prstGeom>
            <a:ln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5BFE3E5F-5E7F-87C8-A951-97714D06DEC9}"/>
                </a:ext>
              </a:extLst>
            </p:cNvPr>
            <p:cNvSpPr/>
            <p:nvPr/>
          </p:nvSpPr>
          <p:spPr>
            <a:xfrm>
              <a:off x="4234126" y="4377116"/>
              <a:ext cx="2474374" cy="463462"/>
            </a:xfrm>
            <a:prstGeom prst="arc">
              <a:avLst>
                <a:gd name="adj1" fmla="val 10842268"/>
                <a:gd name="adj2" fmla="val 0"/>
              </a:avLst>
            </a:prstGeom>
            <a:ln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C630DA46-9178-9121-2A28-0C9B6E125A2E}"/>
                </a:ext>
              </a:extLst>
            </p:cNvPr>
            <p:cNvSpPr/>
            <p:nvPr/>
          </p:nvSpPr>
          <p:spPr>
            <a:xfrm>
              <a:off x="5490551" y="4387310"/>
              <a:ext cx="2474374" cy="463462"/>
            </a:xfrm>
            <a:prstGeom prst="arc">
              <a:avLst>
                <a:gd name="adj1" fmla="val 10842268"/>
                <a:gd name="adj2" fmla="val 0"/>
              </a:avLst>
            </a:prstGeom>
            <a:ln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C6B1B7D7-CB8E-2B3E-0DAE-EBB53F33E998}"/>
                </a:ext>
              </a:extLst>
            </p:cNvPr>
            <p:cNvSpPr/>
            <p:nvPr/>
          </p:nvSpPr>
          <p:spPr>
            <a:xfrm>
              <a:off x="4158890" y="4282123"/>
              <a:ext cx="3958435" cy="668607"/>
            </a:xfrm>
            <a:prstGeom prst="arc">
              <a:avLst>
                <a:gd name="adj1" fmla="val 10842268"/>
                <a:gd name="adj2" fmla="val 0"/>
              </a:avLst>
            </a:prstGeom>
            <a:ln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89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8BD1-2353-B85B-33CC-274FFFBE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956609" cy="1384954"/>
          </a:xfrm>
        </p:spPr>
        <p:txBody>
          <a:bodyPr>
            <a:normAutofit/>
          </a:bodyPr>
          <a:lstStyle/>
          <a:p>
            <a:r>
              <a:rPr lang="en-US" dirty="0"/>
              <a:t>Optimal Belief </a:t>
            </a:r>
            <a:br>
              <a:rPr lang="en-US" dirty="0"/>
            </a:br>
            <a:r>
              <a:rPr lang="en-US" dirty="0"/>
              <a:t>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083D-3162-C7DB-26F0-0F5F7B396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052" y="2842924"/>
                <a:ext cx="10515600" cy="377705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sufficient statistic to make a decision is a belief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, a probability distribution over all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We need: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Initial state distribution: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Transition probabilities: </a:t>
                </a:r>
                <a:r>
                  <a:rPr lang="en-US" i="1" dirty="0">
                    <a:latin typeface="Cambria Math" panose="02040503050406030204" pitchFamily="18" charset="0"/>
                  </a:rPr>
                  <a:t> 	</a:t>
                </a:r>
                <a:r>
                  <a:rPr lang="en-US" dirty="0" err="1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Observation probabilities: 	</a:t>
                </a:r>
                <a:r>
                  <a:rPr lang="en-US" dirty="0" err="1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 HMM is a special type of a </a:t>
                </a:r>
                <a:r>
                  <a:rPr lang="en-US" b="1" dirty="0"/>
                  <a:t>Dynamic Bayesian Network (DBN) </a:t>
                </a:r>
                <a:r>
                  <a:rPr lang="en-US" dirty="0"/>
                  <a:t>and belief states can be updated with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using Bayesian updates (prediction and filtering):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Issue for RL</a:t>
                </a:r>
                <a:r>
                  <a:rPr lang="en-US" dirty="0"/>
                  <a:t>: Bayesian belief monitoring requires access to the transition and observation probabilities.</a:t>
                </a:r>
              </a:p>
              <a:p>
                <a:pPr lvl="1"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083D-3162-C7DB-26F0-0F5F7B396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052" y="2842924"/>
                <a:ext cx="10515600" cy="3777051"/>
              </a:xfrm>
              <a:blipFill>
                <a:blip r:embed="rId2"/>
                <a:stretch>
                  <a:fillRect l="-522" t="-2742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6781065-3214-7BC3-8908-FED3E1E8F8A1}"/>
              </a:ext>
            </a:extLst>
          </p:cNvPr>
          <p:cNvGrpSpPr/>
          <p:nvPr/>
        </p:nvGrpSpPr>
        <p:grpSpPr>
          <a:xfrm>
            <a:off x="5794809" y="459337"/>
            <a:ext cx="5548800" cy="2104643"/>
            <a:chOff x="5794809" y="238024"/>
            <a:chExt cx="5548800" cy="2104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01218CF-C22F-F5DD-8585-B820CC92DCA0}"/>
                    </a:ext>
                  </a:extLst>
                </p:cNvPr>
                <p:cNvSpPr/>
                <p:nvPr/>
              </p:nvSpPr>
              <p:spPr>
                <a:xfrm>
                  <a:off x="6739996" y="1790965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01218CF-C22F-F5DD-8585-B820CC92DC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996" y="1790965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D1B552-82F6-1B40-4E00-8C9DD86E351F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>
              <a:off x="7120996" y="1981465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AB59C2E-E877-01BD-3CDA-17DC1A8002D5}"/>
                    </a:ext>
                  </a:extLst>
                </p:cNvPr>
                <p:cNvSpPr/>
                <p:nvPr/>
              </p:nvSpPr>
              <p:spPr>
                <a:xfrm>
                  <a:off x="8028800" y="1790965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AB59C2E-E877-01BD-3CDA-17DC1A800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800" y="179096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C09A9CC-A972-E40D-2456-5D1B5D033AA4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8409800" y="1981465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63977A8-F14A-6AB6-2208-4A2FBE8A6D3A}"/>
                    </a:ext>
                  </a:extLst>
                </p:cNvPr>
                <p:cNvSpPr/>
                <p:nvPr/>
              </p:nvSpPr>
              <p:spPr>
                <a:xfrm>
                  <a:off x="9317644" y="1790965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63977A8-F14A-6AB6-2208-4A2FBE8A6D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644" y="1790965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0BE953-11C8-D04C-43EA-AC189C3D7124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9698644" y="1981465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22B06C-EE04-9013-0965-8DB29F58907D}"/>
                </a:ext>
              </a:extLst>
            </p:cNvPr>
            <p:cNvSpPr txBox="1"/>
            <p:nvPr/>
          </p:nvSpPr>
          <p:spPr>
            <a:xfrm>
              <a:off x="10614095" y="1774758"/>
              <a:ext cx="3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72CBF5-F676-099B-5970-C33815F644A6}"/>
                </a:ext>
              </a:extLst>
            </p:cNvPr>
            <p:cNvSpPr/>
            <p:nvPr/>
          </p:nvSpPr>
          <p:spPr>
            <a:xfrm>
              <a:off x="5794809" y="238024"/>
              <a:ext cx="5447702" cy="2104643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31F4321-405B-F15F-6E9F-47A35D82659A}"/>
                    </a:ext>
                  </a:extLst>
                </p:cNvPr>
                <p:cNvSpPr/>
                <p:nvPr/>
              </p:nvSpPr>
              <p:spPr>
                <a:xfrm>
                  <a:off x="6739996" y="1059323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31F4321-405B-F15F-6E9F-47A35D8265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996" y="1059323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195814-6EE2-AA77-6102-3CC51A651E72}"/>
                </a:ext>
              </a:extLst>
            </p:cNvPr>
            <p:cNvCxnSpPr>
              <a:stCxn id="9" idx="0"/>
              <a:endCxn id="17" idx="4"/>
            </p:cNvCxnSpPr>
            <p:nvPr/>
          </p:nvCxnSpPr>
          <p:spPr>
            <a:xfrm flipV="1">
              <a:off x="6930496" y="1440323"/>
              <a:ext cx="0" cy="3506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826B57E-D162-4FF0-DFF1-7E1DEA7B335F}"/>
                    </a:ext>
                  </a:extLst>
                </p:cNvPr>
                <p:cNvSpPr/>
                <p:nvPr/>
              </p:nvSpPr>
              <p:spPr>
                <a:xfrm>
                  <a:off x="9317604" y="1059323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826B57E-D162-4FF0-DFF1-7E1DEA7B33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604" y="1059323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E402888-0859-315E-112D-FC491BA064D5}"/>
                    </a:ext>
                  </a:extLst>
                </p:cNvPr>
                <p:cNvSpPr/>
                <p:nvPr/>
              </p:nvSpPr>
              <p:spPr>
                <a:xfrm>
                  <a:off x="8028800" y="1059323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E402888-0859-315E-112D-FC491BA06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800" y="1059323"/>
                  <a:ext cx="381000" cy="381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5F9F500-7031-75DE-11AF-317990435A70}"/>
                </a:ext>
              </a:extLst>
            </p:cNvPr>
            <p:cNvCxnSpPr>
              <a:cxnSpLocks/>
              <a:stCxn id="11" idx="0"/>
              <a:endCxn id="20" idx="4"/>
            </p:cNvCxnSpPr>
            <p:nvPr/>
          </p:nvCxnSpPr>
          <p:spPr>
            <a:xfrm flipV="1">
              <a:off x="8219300" y="1440323"/>
              <a:ext cx="0" cy="3506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260589D-CD41-589D-890C-B5F442452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5599" y="1440323"/>
              <a:ext cx="40" cy="3506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5075B7-46AC-9535-1429-94BA12910DD4}"/>
                </a:ext>
              </a:extLst>
            </p:cNvPr>
            <p:cNvSpPr/>
            <p:nvPr/>
          </p:nvSpPr>
          <p:spPr>
            <a:xfrm>
              <a:off x="5997122" y="1702520"/>
              <a:ext cx="5147779" cy="554636"/>
            </a:xfrm>
            <a:prstGeom prst="rect">
              <a:avLst/>
            </a:prstGeom>
            <a:solidFill>
              <a:srgbClr val="747474">
                <a:alpha val="50196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70FF5A-3D9A-B331-FE04-F8A18BCF85FE}"/>
                </a:ext>
              </a:extLst>
            </p:cNvPr>
            <p:cNvSpPr txBox="1"/>
            <p:nvPr/>
          </p:nvSpPr>
          <p:spPr>
            <a:xfrm>
              <a:off x="10538081" y="238024"/>
              <a:ext cx="80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HMM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335BA6A-B10F-38BE-219F-2C458D9BDECA}"/>
                    </a:ext>
                  </a:extLst>
                </p:cNvPr>
                <p:cNvSpPr/>
                <p:nvPr/>
              </p:nvSpPr>
              <p:spPr>
                <a:xfrm>
                  <a:off x="6739996" y="432800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335BA6A-B10F-38BE-219F-2C458D9BDE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996" y="432800"/>
                  <a:ext cx="381000" cy="381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2E39AF5-7044-EA10-D71C-C9C467CA9F06}"/>
                    </a:ext>
                  </a:extLst>
                </p:cNvPr>
                <p:cNvSpPr/>
                <p:nvPr/>
              </p:nvSpPr>
              <p:spPr>
                <a:xfrm>
                  <a:off x="5997122" y="432800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2E39AF5-7044-EA10-D71C-C9C467CA9F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122" y="432800"/>
                  <a:ext cx="381000" cy="381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8542C78-D913-C8E2-AC62-0A2ABDF27CBA}"/>
                    </a:ext>
                  </a:extLst>
                </p:cNvPr>
                <p:cNvSpPr/>
                <p:nvPr/>
              </p:nvSpPr>
              <p:spPr>
                <a:xfrm>
                  <a:off x="8028800" y="429996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8542C78-D913-C8E2-AC62-0A2ABDF27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800" y="429996"/>
                  <a:ext cx="381000" cy="381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1A5130E-874E-0FB6-F746-CD3EF4FB03BE}"/>
                    </a:ext>
                  </a:extLst>
                </p:cNvPr>
                <p:cNvSpPr/>
                <p:nvPr/>
              </p:nvSpPr>
              <p:spPr>
                <a:xfrm>
                  <a:off x="9317604" y="429996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1A5130E-874E-0FB6-F746-CD3EF4FB03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7604" y="429996"/>
                  <a:ext cx="381000" cy="381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44B6C8D-1805-80A7-1C28-C9168EF171D3}"/>
                </a:ext>
              </a:extLst>
            </p:cNvPr>
            <p:cNvCxnSpPr>
              <a:stCxn id="17" idx="0"/>
              <a:endCxn id="26" idx="4"/>
            </p:cNvCxnSpPr>
            <p:nvPr/>
          </p:nvCxnSpPr>
          <p:spPr>
            <a:xfrm flipV="1">
              <a:off x="6930496" y="813800"/>
              <a:ext cx="0" cy="2455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5EF212-6BB2-3EB5-7922-823F3ED3BD54}"/>
                </a:ext>
              </a:extLst>
            </p:cNvPr>
            <p:cNvCxnSpPr>
              <a:cxnSpLocks/>
              <a:stCxn id="19" idx="0"/>
              <a:endCxn id="29" idx="4"/>
            </p:cNvCxnSpPr>
            <p:nvPr/>
          </p:nvCxnSpPr>
          <p:spPr>
            <a:xfrm flipV="1">
              <a:off x="9508104" y="810996"/>
              <a:ext cx="0" cy="2483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0100BFC-8785-AF63-3F22-4AA107AB380C}"/>
                </a:ext>
              </a:extLst>
            </p:cNvPr>
            <p:cNvCxnSpPr>
              <a:cxnSpLocks/>
              <a:stCxn id="20" idx="0"/>
              <a:endCxn id="28" idx="4"/>
            </p:cNvCxnSpPr>
            <p:nvPr/>
          </p:nvCxnSpPr>
          <p:spPr>
            <a:xfrm flipV="1">
              <a:off x="8219300" y="810996"/>
              <a:ext cx="0" cy="2483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C05BFCA-8253-2611-66C3-BDA48136E09E}"/>
                </a:ext>
              </a:extLst>
            </p:cNvPr>
            <p:cNvCxnSpPr>
              <a:cxnSpLocks/>
              <a:stCxn id="27" idx="6"/>
              <a:endCxn id="26" idx="2"/>
            </p:cNvCxnSpPr>
            <p:nvPr/>
          </p:nvCxnSpPr>
          <p:spPr>
            <a:xfrm>
              <a:off x="6378122" y="623300"/>
              <a:ext cx="3618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0D68FB3-4B8A-7720-2B0A-A40F83B4494B}"/>
                </a:ext>
              </a:extLst>
            </p:cNvPr>
            <p:cNvCxnSpPr>
              <a:cxnSpLocks/>
              <a:stCxn id="26" idx="6"/>
              <a:endCxn id="28" idx="2"/>
            </p:cNvCxnSpPr>
            <p:nvPr/>
          </p:nvCxnSpPr>
          <p:spPr>
            <a:xfrm flipV="1">
              <a:off x="7120996" y="620496"/>
              <a:ext cx="907804" cy="28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D4E0E40-ED11-1D82-0B93-3DA17CD32E9D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8409800" y="620496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E59BDBF-6070-541A-CD4C-4EE9245BD5FF}"/>
                </a:ext>
              </a:extLst>
            </p:cNvPr>
            <p:cNvCxnSpPr>
              <a:cxnSpLocks/>
              <a:stCxn id="29" idx="6"/>
            </p:cNvCxnSpPr>
            <p:nvPr/>
          </p:nvCxnSpPr>
          <p:spPr>
            <a:xfrm flipV="1">
              <a:off x="9698604" y="610633"/>
              <a:ext cx="789517" cy="98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59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8A97-96AA-2C0C-0DF0-65972F4C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Belief Monitoring with RNNs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B10DBC-8693-9616-0B27-C3EF1BCB7C46}"/>
              </a:ext>
            </a:extLst>
          </p:cNvPr>
          <p:cNvGrpSpPr/>
          <p:nvPr/>
        </p:nvGrpSpPr>
        <p:grpSpPr>
          <a:xfrm>
            <a:off x="1747445" y="1781267"/>
            <a:ext cx="381000" cy="1828488"/>
            <a:chOff x="2432560" y="1531239"/>
            <a:chExt cx="381000" cy="18284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457F713-49D3-5F7A-0EAB-D23FDB3021BE}"/>
                    </a:ext>
                  </a:extLst>
                </p:cNvPr>
                <p:cNvSpPr/>
                <p:nvPr/>
              </p:nvSpPr>
              <p:spPr>
                <a:xfrm>
                  <a:off x="2432560" y="297872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457F713-49D3-5F7A-0EAB-D23FDB3021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560" y="2978727"/>
                  <a:ext cx="381000" cy="3810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E5964E8-E138-9657-0548-FCD86F5ED5B1}"/>
                    </a:ext>
                  </a:extLst>
                </p:cNvPr>
                <p:cNvSpPr/>
                <p:nvPr/>
              </p:nvSpPr>
              <p:spPr>
                <a:xfrm>
                  <a:off x="2432560" y="2183745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E5964E8-E138-9657-0548-FCD86F5ED5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560" y="2183745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EF5960-5B80-4D00-DC8D-56455240F7EE}"/>
                </a:ext>
              </a:extLst>
            </p:cNvPr>
            <p:cNvCxnSpPr>
              <a:stCxn id="51" idx="0"/>
              <a:endCxn id="52" idx="4"/>
            </p:cNvCxnSpPr>
            <p:nvPr/>
          </p:nvCxnSpPr>
          <p:spPr>
            <a:xfrm flipV="1">
              <a:off x="2623060" y="2564745"/>
              <a:ext cx="0" cy="4139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F049BF1-4A53-B9B9-A1A6-0AA1764B3851}"/>
                    </a:ext>
                  </a:extLst>
                </p:cNvPr>
                <p:cNvSpPr/>
                <p:nvPr/>
              </p:nvSpPr>
              <p:spPr>
                <a:xfrm>
                  <a:off x="2432560" y="1531239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F049BF1-4A53-B9B9-A1A6-0AA1764B38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560" y="1531239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5845B8-26BD-2D2E-6DD0-88234589188D}"/>
                </a:ext>
              </a:extLst>
            </p:cNvPr>
            <p:cNvCxnSpPr>
              <a:cxnSpLocks/>
              <a:stCxn id="52" idx="0"/>
              <a:endCxn id="54" idx="4"/>
            </p:cNvCxnSpPr>
            <p:nvPr/>
          </p:nvCxnSpPr>
          <p:spPr>
            <a:xfrm flipV="1">
              <a:off x="2623060" y="1912239"/>
              <a:ext cx="0" cy="2715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Connector: Curved 56">
              <a:extLst>
                <a:ext uri="{FF2B5EF4-FFF2-40B4-BE49-F238E27FC236}">
                  <a16:creationId xmlns:a16="http://schemas.microsoft.com/office/drawing/2014/main" id="{21A1E7B9-6C6A-585D-EB4A-9588DB65B1C1}"/>
                </a:ext>
              </a:extLst>
            </p:cNvPr>
            <p:cNvCxnSpPr>
              <a:cxnSpLocks/>
              <a:stCxn id="52" idx="6"/>
              <a:endCxn id="52" idx="2"/>
            </p:cNvCxnSpPr>
            <p:nvPr/>
          </p:nvCxnSpPr>
          <p:spPr>
            <a:xfrm flipH="1">
              <a:off x="2432560" y="2374245"/>
              <a:ext cx="381000" cy="12700"/>
            </a:xfrm>
            <a:prstGeom prst="curvedConnector5">
              <a:avLst>
                <a:gd name="adj1" fmla="val -60000"/>
                <a:gd name="adj2" fmla="val 3007315"/>
                <a:gd name="adj3" fmla="val 16000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DA522A41-9B79-D806-BC61-014F1F28A23B}"/>
              </a:ext>
            </a:extLst>
          </p:cNvPr>
          <p:cNvSpPr/>
          <p:nvPr/>
        </p:nvSpPr>
        <p:spPr>
          <a:xfrm>
            <a:off x="3976007" y="2193505"/>
            <a:ext cx="1144859" cy="746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Unroll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1A5901-014C-E2D9-E9C0-C1AE4ED6F64C}"/>
                  </a:ext>
                </a:extLst>
              </p:cNvPr>
              <p:cNvSpPr txBox="1"/>
              <p:nvPr/>
            </p:nvSpPr>
            <p:spPr>
              <a:xfrm>
                <a:off x="2035008" y="2900195"/>
                <a:ext cx="247324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1A5901-014C-E2D9-E9C0-C1AE4ED6F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08" y="2900195"/>
                <a:ext cx="2473241" cy="362984"/>
              </a:xfrm>
              <a:prstGeom prst="rect">
                <a:avLst/>
              </a:prstGeom>
              <a:blipFill>
                <a:blip r:embed="rId5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3928535D-8D64-2019-9544-B32CE6FC8DB5}"/>
              </a:ext>
            </a:extLst>
          </p:cNvPr>
          <p:cNvSpPr txBox="1"/>
          <p:nvPr/>
        </p:nvSpPr>
        <p:spPr>
          <a:xfrm>
            <a:off x="3944053" y="2035248"/>
            <a:ext cx="8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DA9517-4AF4-AEC7-81C6-17DE80209F23}"/>
                  </a:ext>
                </a:extLst>
              </p:cNvPr>
              <p:cNvSpPr txBox="1"/>
              <p:nvPr/>
            </p:nvSpPr>
            <p:spPr>
              <a:xfrm>
                <a:off x="575901" y="3877983"/>
                <a:ext cx="1043010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hidden state keeps track of the agent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is used to predict Q-values used for action selection. The network can be trained using 1-step TD methods like DQN.</a:t>
                </a:r>
              </a:p>
              <a:p>
                <a:endParaRPr lang="en-US" dirty="0"/>
              </a:p>
              <a:p>
                <a:r>
                  <a:rPr lang="en-US" dirty="0"/>
                  <a:t>Issues: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Vanishing or exploding gradients during training (backpropagation through time).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Poor long-range memory: The hidden state forgets older observations.</a:t>
                </a:r>
              </a:p>
              <a:p>
                <a:r>
                  <a:rPr lang="en-US" dirty="0"/>
                  <a:t>LSTMs can help with these issues.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DA9517-4AF4-AEC7-81C6-17DE8020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01" y="3877983"/>
                <a:ext cx="10430107" cy="2031325"/>
              </a:xfrm>
              <a:prstGeom prst="rect">
                <a:avLst/>
              </a:prstGeom>
              <a:blipFill>
                <a:blip r:embed="rId6"/>
                <a:stretch>
                  <a:fillRect l="-468" t="-1201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32F9DDA-AAE3-2E11-9B0E-EE6F04167E99}"/>
              </a:ext>
            </a:extLst>
          </p:cNvPr>
          <p:cNvGrpSpPr/>
          <p:nvPr/>
        </p:nvGrpSpPr>
        <p:grpSpPr>
          <a:xfrm>
            <a:off x="5609101" y="1617404"/>
            <a:ext cx="5311414" cy="1992351"/>
            <a:chOff x="5604461" y="1488955"/>
            <a:chExt cx="5311414" cy="199235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ECF11D4-8D27-1E41-A2A2-7628CFD8633D}"/>
                </a:ext>
              </a:extLst>
            </p:cNvPr>
            <p:cNvGrpSpPr/>
            <p:nvPr/>
          </p:nvGrpSpPr>
          <p:grpSpPr>
            <a:xfrm>
              <a:off x="5797052" y="1644929"/>
              <a:ext cx="4966939" cy="1660029"/>
              <a:chOff x="3179580" y="2008826"/>
              <a:chExt cx="4966939" cy="16600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56C6CD-DEF6-7D04-DE71-2076D1DE74B6}"/>
                  </a:ext>
                </a:extLst>
              </p:cNvPr>
              <p:cNvSpPr txBox="1"/>
              <p:nvPr/>
            </p:nvSpPr>
            <p:spPr>
              <a:xfrm>
                <a:off x="7750609" y="2642642"/>
                <a:ext cx="395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B52D11A1-77E6-327B-BA63-33E784685093}"/>
                      </a:ext>
                    </a:extLst>
                  </p:cNvPr>
                  <p:cNvSpPr/>
                  <p:nvPr/>
                </p:nvSpPr>
                <p:spPr>
                  <a:xfrm>
                    <a:off x="3922454" y="3287855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B52D11A1-77E6-327B-BA63-33E7846850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2454" y="3287855"/>
                    <a:ext cx="381000" cy="381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1563E23E-41F5-F55A-0781-9E67DD368C3D}"/>
                      </a:ext>
                    </a:extLst>
                  </p:cNvPr>
                  <p:cNvSpPr/>
                  <p:nvPr/>
                </p:nvSpPr>
                <p:spPr>
                  <a:xfrm>
                    <a:off x="6500062" y="3287855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1563E23E-41F5-F55A-0781-9E67DD368C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0062" y="3287855"/>
                    <a:ext cx="381000" cy="381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0C29897-2EF2-4E08-884E-195DEA177661}"/>
                      </a:ext>
                    </a:extLst>
                  </p:cNvPr>
                  <p:cNvSpPr/>
                  <p:nvPr/>
                </p:nvSpPr>
                <p:spPr>
                  <a:xfrm>
                    <a:off x="5211258" y="3287855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0C29897-2EF2-4E08-884E-195DEA1776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1258" y="3287855"/>
                    <a:ext cx="381000" cy="381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6716C483-D9E2-1BEE-F441-79E3A28DBA58}"/>
                      </a:ext>
                    </a:extLst>
                  </p:cNvPr>
                  <p:cNvSpPr/>
                  <p:nvPr/>
                </p:nvSpPr>
                <p:spPr>
                  <a:xfrm>
                    <a:off x="3922454" y="2661332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6716C483-D9E2-1BEE-F441-79E3A28DBA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2454" y="2661332"/>
                    <a:ext cx="381000" cy="381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05839A9-C521-41BE-3506-C87138A5479A}"/>
                      </a:ext>
                    </a:extLst>
                  </p:cNvPr>
                  <p:cNvSpPr/>
                  <p:nvPr/>
                </p:nvSpPr>
                <p:spPr>
                  <a:xfrm>
                    <a:off x="3179580" y="2661332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05839A9-C521-41BE-3506-C87138A547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9580" y="2661332"/>
                    <a:ext cx="381000" cy="3810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0F3F5C4-DAFF-2044-BB99-91707E9294E1}"/>
                      </a:ext>
                    </a:extLst>
                  </p:cNvPr>
                  <p:cNvSpPr/>
                  <p:nvPr/>
                </p:nvSpPr>
                <p:spPr>
                  <a:xfrm>
                    <a:off x="5211258" y="265852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0F3F5C4-DAFF-2044-BB99-91707E9294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1258" y="2658528"/>
                    <a:ext cx="381000" cy="3810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92F86EF-7436-D9E0-271F-DE5D817196F4}"/>
                      </a:ext>
                    </a:extLst>
                  </p:cNvPr>
                  <p:cNvSpPr/>
                  <p:nvPr/>
                </p:nvSpPr>
                <p:spPr>
                  <a:xfrm>
                    <a:off x="6500062" y="265852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92F86EF-7436-D9E0-271F-DE5D817196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0062" y="2658528"/>
                    <a:ext cx="381000" cy="38100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04A6F45-9AE6-3802-8F91-B497D2EFF2CD}"/>
                  </a:ext>
                </a:extLst>
              </p:cNvPr>
              <p:cNvCxnSpPr>
                <a:stCxn id="14" idx="0"/>
                <a:endCxn id="22" idx="4"/>
              </p:cNvCxnSpPr>
              <p:nvPr/>
            </p:nvCxnSpPr>
            <p:spPr>
              <a:xfrm flipV="1">
                <a:off x="4112954" y="3042332"/>
                <a:ext cx="0" cy="2455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6ED617D-B37A-5CCE-9580-61E0A1A9695C}"/>
                  </a:ext>
                </a:extLst>
              </p:cNvPr>
              <p:cNvCxnSpPr>
                <a:cxnSpLocks/>
                <a:stCxn id="16" idx="0"/>
                <a:endCxn id="25" idx="4"/>
              </p:cNvCxnSpPr>
              <p:nvPr/>
            </p:nvCxnSpPr>
            <p:spPr>
              <a:xfrm flipV="1">
                <a:off x="6690562" y="3039528"/>
                <a:ext cx="0" cy="2483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E205B5F-7795-5E11-EA48-A713EA74C832}"/>
                  </a:ext>
                </a:extLst>
              </p:cNvPr>
              <p:cNvCxnSpPr>
                <a:cxnSpLocks/>
                <a:stCxn id="17" idx="0"/>
                <a:endCxn id="24" idx="4"/>
              </p:cNvCxnSpPr>
              <p:nvPr/>
            </p:nvCxnSpPr>
            <p:spPr>
              <a:xfrm flipV="1">
                <a:off x="5401758" y="3039528"/>
                <a:ext cx="0" cy="2483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30B8E11-7976-7C03-3DDB-CF8D7F94302F}"/>
                  </a:ext>
                </a:extLst>
              </p:cNvPr>
              <p:cNvCxnSpPr>
                <a:cxnSpLocks/>
                <a:stCxn id="23" idx="6"/>
                <a:endCxn id="22" idx="2"/>
              </p:cNvCxnSpPr>
              <p:nvPr/>
            </p:nvCxnSpPr>
            <p:spPr>
              <a:xfrm>
                <a:off x="3560580" y="2851832"/>
                <a:ext cx="3618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89D2A47-A901-C37B-073B-59E59A683EA1}"/>
                  </a:ext>
                </a:extLst>
              </p:cNvPr>
              <p:cNvCxnSpPr>
                <a:cxnSpLocks/>
                <a:stCxn id="22" idx="6"/>
                <a:endCxn id="24" idx="2"/>
              </p:cNvCxnSpPr>
              <p:nvPr/>
            </p:nvCxnSpPr>
            <p:spPr>
              <a:xfrm flipV="1">
                <a:off x="4303454" y="2849028"/>
                <a:ext cx="907804" cy="2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B222127-A204-D09C-8F3A-B20A4AC3B340}"/>
                  </a:ext>
                </a:extLst>
              </p:cNvPr>
              <p:cNvCxnSpPr>
                <a:cxnSpLocks/>
                <a:stCxn id="24" idx="6"/>
                <a:endCxn id="25" idx="2"/>
              </p:cNvCxnSpPr>
              <p:nvPr/>
            </p:nvCxnSpPr>
            <p:spPr>
              <a:xfrm>
                <a:off x="5592258" y="2849028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8ADDFCC-29B2-CA98-44A6-4E629772276A}"/>
                  </a:ext>
                </a:extLst>
              </p:cNvPr>
              <p:cNvCxnSpPr>
                <a:cxnSpLocks/>
                <a:stCxn id="25" idx="6"/>
              </p:cNvCxnSpPr>
              <p:nvPr/>
            </p:nvCxnSpPr>
            <p:spPr>
              <a:xfrm flipV="1">
                <a:off x="6881062" y="2839165"/>
                <a:ext cx="789517" cy="98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97840DF9-2C63-03BC-70C9-9A462DEFA0B4}"/>
                      </a:ext>
                    </a:extLst>
                  </p:cNvPr>
                  <p:cNvSpPr/>
                  <p:nvPr/>
                </p:nvSpPr>
                <p:spPr>
                  <a:xfrm>
                    <a:off x="6500062" y="2037077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97840DF9-2C63-03BC-70C9-9A462DEFA0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0062" y="2037077"/>
                    <a:ext cx="381000" cy="38100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1DFFEFA-2D4D-9208-49D4-5457F9821846}"/>
                  </a:ext>
                </a:extLst>
              </p:cNvPr>
              <p:cNvCxnSpPr>
                <a:cxnSpLocks/>
                <a:stCxn id="25" idx="0"/>
                <a:endCxn id="33" idx="4"/>
              </p:cNvCxnSpPr>
              <p:nvPr/>
            </p:nvCxnSpPr>
            <p:spPr>
              <a:xfrm flipV="1">
                <a:off x="6690562" y="2418077"/>
                <a:ext cx="0" cy="2404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315B87AF-B666-6463-8905-D7A0B785A933}"/>
                      </a:ext>
                    </a:extLst>
                  </p:cNvPr>
                  <p:cNvSpPr/>
                  <p:nvPr/>
                </p:nvSpPr>
                <p:spPr>
                  <a:xfrm>
                    <a:off x="5211257" y="2047927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315B87AF-B666-6463-8905-D7A0B785A9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1257" y="2047927"/>
                    <a:ext cx="381000" cy="381000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b="-14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C811E4E-9FF1-658E-ABCE-D64D7C61C21A}"/>
                  </a:ext>
                </a:extLst>
              </p:cNvPr>
              <p:cNvCxnSpPr>
                <a:cxnSpLocks/>
                <a:stCxn id="24" idx="0"/>
                <a:endCxn id="40" idx="4"/>
              </p:cNvCxnSpPr>
              <p:nvPr/>
            </p:nvCxnSpPr>
            <p:spPr>
              <a:xfrm flipH="1" flipV="1">
                <a:off x="5401757" y="2428927"/>
                <a:ext cx="1" cy="2296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DF15993C-20FA-41DE-9956-C92A22B60D5C}"/>
                      </a:ext>
                    </a:extLst>
                  </p:cNvPr>
                  <p:cNvSpPr/>
                  <p:nvPr/>
                </p:nvSpPr>
                <p:spPr>
                  <a:xfrm>
                    <a:off x="3922454" y="2008826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DF15993C-20FA-41DE-9956-C92A22B60D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2454" y="2008826"/>
                    <a:ext cx="381000" cy="381000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E78E86F-BDC0-A048-4AF9-AEBFDAF1245A}"/>
                  </a:ext>
                </a:extLst>
              </p:cNvPr>
              <p:cNvCxnSpPr>
                <a:cxnSpLocks/>
                <a:stCxn id="22" idx="0"/>
                <a:endCxn id="43" idx="4"/>
              </p:cNvCxnSpPr>
              <p:nvPr/>
            </p:nvCxnSpPr>
            <p:spPr>
              <a:xfrm flipV="1">
                <a:off x="4112954" y="2389826"/>
                <a:ext cx="0" cy="2715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D895D09-3942-9733-0AAE-A74A0C7407DF}"/>
                </a:ext>
              </a:extLst>
            </p:cNvPr>
            <p:cNvGrpSpPr/>
            <p:nvPr/>
          </p:nvGrpSpPr>
          <p:grpSpPr>
            <a:xfrm>
              <a:off x="5604461" y="1488955"/>
              <a:ext cx="5311414" cy="1992351"/>
              <a:chOff x="5657386" y="1516566"/>
              <a:chExt cx="5311414" cy="199235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5F90EC7-9BE4-F02B-0D0F-2780A27B8337}"/>
                  </a:ext>
                </a:extLst>
              </p:cNvPr>
              <p:cNvSpPr/>
              <p:nvPr/>
            </p:nvSpPr>
            <p:spPr>
              <a:xfrm>
                <a:off x="5657386" y="1516566"/>
                <a:ext cx="5106598" cy="1992351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118814-4EEB-F464-8D66-11AA615D2E91}"/>
                  </a:ext>
                </a:extLst>
              </p:cNvPr>
              <p:cNvSpPr txBox="1"/>
              <p:nvPr/>
            </p:nvSpPr>
            <p:spPr>
              <a:xfrm>
                <a:off x="10163272" y="1516566"/>
                <a:ext cx="805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RNN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865539-1EED-6DB0-267F-8CF365606B22}"/>
                  </a:ext>
                </a:extLst>
              </p:cNvPr>
              <p:cNvSpPr txBox="1"/>
              <p:nvPr/>
            </p:nvSpPr>
            <p:spPr>
              <a:xfrm>
                <a:off x="2193316" y="1727342"/>
                <a:ext cx="1545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865539-1EED-6DB0-267F-8CF365606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316" y="1727342"/>
                <a:ext cx="1545921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97B1EAD5-9A4B-99A1-2C57-9C771BB92C86}"/>
              </a:ext>
            </a:extLst>
          </p:cNvPr>
          <p:cNvSpPr txBox="1"/>
          <p:nvPr/>
        </p:nvSpPr>
        <p:spPr>
          <a:xfrm>
            <a:off x="896053" y="11987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Recurrent Neural Networks (RNNs)</a:t>
            </a:r>
          </a:p>
        </p:txBody>
      </p:sp>
    </p:spTree>
    <p:extLst>
      <p:ext uri="{BB962C8B-B14F-4D97-AF65-F5344CB8AC3E}">
        <p14:creationId xmlns:p14="http://schemas.microsoft.com/office/powerpoint/2010/main" val="394706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7475-C341-3413-A113-CEAB0D75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4A14C-06AB-755C-A3C6-18813CF68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10651131" cy="148165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Idea</a:t>
                </a:r>
                <a:r>
                  <a:rPr lang="en-US" dirty="0"/>
                  <a:t>: Use a deep artificial neural network to create a hidden state that has sufficient information to make decisions. This is also called embed the observation into a latent space.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Training</a:t>
                </a:r>
                <a:r>
                  <a:rPr lang="en-US" dirty="0"/>
                  <a:t>: Train the network to predict Q-values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minimizing the 1-step temporal difference error (Q-learning). This tries to learn a good agent state representation based on observations.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4A14C-06AB-755C-A3C6-18813CF68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10651131" cy="1481655"/>
              </a:xfrm>
              <a:blipFill>
                <a:blip r:embed="rId2"/>
                <a:stretch>
                  <a:fillRect l="-401" t="-6173" r="-801" b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3B66EC64-73FA-EC0D-F663-E60EF66E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7" y="2827450"/>
            <a:ext cx="1477202" cy="18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CE9BBC3-86A1-408E-873E-F10CA39CC1D1}"/>
              </a:ext>
            </a:extLst>
          </p:cNvPr>
          <p:cNvGrpSpPr/>
          <p:nvPr/>
        </p:nvGrpSpPr>
        <p:grpSpPr>
          <a:xfrm>
            <a:off x="1723773" y="3444684"/>
            <a:ext cx="9610013" cy="2244777"/>
            <a:chOff x="2085507" y="2649517"/>
            <a:chExt cx="9610013" cy="22447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90E7ED-4FD3-FE19-CD90-303AD260A98D}"/>
                </a:ext>
              </a:extLst>
            </p:cNvPr>
            <p:cNvGrpSpPr/>
            <p:nvPr/>
          </p:nvGrpSpPr>
          <p:grpSpPr>
            <a:xfrm>
              <a:off x="2085507" y="2649517"/>
              <a:ext cx="8020985" cy="2244777"/>
              <a:chOff x="1094282" y="3310952"/>
              <a:chExt cx="8020985" cy="224477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92E33EA-E973-4928-790E-CAC9521E1D24}"/>
                  </a:ext>
                </a:extLst>
              </p:cNvPr>
              <p:cNvSpPr/>
              <p:nvPr/>
            </p:nvSpPr>
            <p:spPr>
              <a:xfrm>
                <a:off x="1094282" y="3979888"/>
                <a:ext cx="914400" cy="906905"/>
              </a:xfrm>
              <a:prstGeom prst="ellipse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observation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82C46-14E0-A523-A388-479666CEEA4D}"/>
                  </a:ext>
                </a:extLst>
              </p:cNvPr>
              <p:cNvSpPr/>
              <p:nvPr/>
            </p:nvSpPr>
            <p:spPr>
              <a:xfrm>
                <a:off x="2496174" y="3485212"/>
                <a:ext cx="1948721" cy="1896256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Deep Network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sz="1600" dirty="0"/>
                  <a:t>Convolution,</a:t>
                </a:r>
              </a:p>
              <a:p>
                <a:pPr algn="ctr"/>
                <a:r>
                  <a:rPr lang="en-US" sz="1600" dirty="0"/>
                  <a:t>RNN, etc.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AB3CCC84-749D-DFF2-9978-AC4D44C56EEF}"/>
                      </a:ext>
                    </a:extLst>
                  </p:cNvPr>
                  <p:cNvSpPr/>
                  <p:nvPr/>
                </p:nvSpPr>
                <p:spPr>
                  <a:xfrm>
                    <a:off x="4932387" y="3310952"/>
                    <a:ext cx="397239" cy="2244777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15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dirty="0"/>
                      <a:t>Hidden State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AB3CCC84-749D-DFF2-9978-AC4D44C56E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387" y="3310952"/>
                    <a:ext cx="397239" cy="2244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49" r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5BD782-7EE6-D394-5131-15BDA154990D}"/>
                  </a:ext>
                </a:extLst>
              </p:cNvPr>
              <p:cNvSpPr/>
              <p:nvPr/>
            </p:nvSpPr>
            <p:spPr>
              <a:xfrm>
                <a:off x="5817118" y="3485212"/>
                <a:ext cx="1948721" cy="1896256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Fully connected layer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256BA5F-AD26-C47A-6D4F-D6B0DC35B5B7}"/>
                  </a:ext>
                </a:extLst>
              </p:cNvPr>
              <p:cNvSpPr/>
              <p:nvPr/>
            </p:nvSpPr>
            <p:spPr>
              <a:xfrm>
                <a:off x="8253333" y="4002373"/>
                <a:ext cx="861934" cy="861935"/>
              </a:xfrm>
              <a:prstGeom prst="ellipse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Q-values</a:t>
                </a:r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7AE1EAD2-69A7-5F2D-6C29-819A7C09FA84}"/>
                  </a:ext>
                </a:extLst>
              </p:cNvPr>
              <p:cNvSpPr/>
              <p:nvPr/>
            </p:nvSpPr>
            <p:spPr>
              <a:xfrm>
                <a:off x="2095031" y="4230973"/>
                <a:ext cx="314794" cy="40473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B7989DFC-2F24-0A15-BBD7-E295E2247D23}"/>
                  </a:ext>
                </a:extLst>
              </p:cNvPr>
              <p:cNvSpPr/>
              <p:nvPr/>
            </p:nvSpPr>
            <p:spPr>
              <a:xfrm>
                <a:off x="4531244" y="4230973"/>
                <a:ext cx="314794" cy="404734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C12C7CB0-5F53-A7F8-5F37-A0901DD95C33}"/>
                  </a:ext>
                </a:extLst>
              </p:cNvPr>
              <p:cNvSpPr/>
              <p:nvPr/>
            </p:nvSpPr>
            <p:spPr>
              <a:xfrm>
                <a:off x="5415975" y="4230973"/>
                <a:ext cx="314794" cy="404734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28978B6D-23E0-13AE-F2F6-14339581E18A}"/>
                  </a:ext>
                </a:extLst>
              </p:cNvPr>
              <p:cNvSpPr/>
              <p:nvPr/>
            </p:nvSpPr>
            <p:spPr>
              <a:xfrm>
                <a:off x="7852188" y="4230973"/>
                <a:ext cx="314794" cy="404734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F2CF3C-9B0A-898F-F18A-11ED9E031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006" y="3100360"/>
              <a:ext cx="1025719" cy="102571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250F75-18B6-5E3A-853A-A4363E65EDD1}"/>
                </a:ext>
              </a:extLst>
            </p:cNvPr>
            <p:cNvSpPr txBox="1"/>
            <p:nvPr/>
          </p:nvSpPr>
          <p:spPr>
            <a:xfrm>
              <a:off x="10646209" y="4069228"/>
              <a:ext cx="1049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action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71B2DAAB-F2A3-06CC-6BE8-2BD97057556C}"/>
                </a:ext>
              </a:extLst>
            </p:cNvPr>
            <p:cNvSpPr/>
            <p:nvPr/>
          </p:nvSpPr>
          <p:spPr>
            <a:xfrm>
              <a:off x="10192843" y="3613220"/>
              <a:ext cx="314794" cy="404734"/>
            </a:xfrm>
            <a:prstGeom prst="rightArrow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6341E2-E977-B892-BAD0-BE38C6CD0860}"/>
              </a:ext>
            </a:extLst>
          </p:cNvPr>
          <p:cNvGrpSpPr/>
          <p:nvPr/>
        </p:nvGrpSpPr>
        <p:grpSpPr>
          <a:xfrm>
            <a:off x="3841232" y="5050261"/>
            <a:ext cx="5654612" cy="1186407"/>
            <a:chOff x="4255105" y="4827071"/>
            <a:chExt cx="5654612" cy="1186407"/>
          </a:xfrm>
        </p:grpSpPr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id="{4173A664-3656-A562-DC36-324516C9B2BC}"/>
                </a:ext>
              </a:extLst>
            </p:cNvPr>
            <p:cNvSpPr/>
            <p:nvPr/>
          </p:nvSpPr>
          <p:spPr>
            <a:xfrm>
              <a:off x="7597698" y="5110087"/>
              <a:ext cx="527824" cy="569601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Up 31">
              <a:extLst>
                <a:ext uri="{FF2B5EF4-FFF2-40B4-BE49-F238E27FC236}">
                  <a16:creationId xmlns:a16="http://schemas.microsoft.com/office/drawing/2014/main" id="{B265B3A6-D6B8-4D1F-FDC2-C2068B85CA3E}"/>
                </a:ext>
              </a:extLst>
            </p:cNvPr>
            <p:cNvSpPr/>
            <p:nvPr/>
          </p:nvSpPr>
          <p:spPr>
            <a:xfrm>
              <a:off x="4255105" y="5074545"/>
              <a:ext cx="527824" cy="569601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F25576-11B0-04B5-8EF3-C1B53CE70694}"/>
                </a:ext>
              </a:extLst>
            </p:cNvPr>
            <p:cNvSpPr txBox="1"/>
            <p:nvPr/>
          </p:nvSpPr>
          <p:spPr>
            <a:xfrm>
              <a:off x="4386145" y="5644146"/>
              <a:ext cx="5523572" cy="36933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Train using TD-error as loss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15DE21-15E1-FE91-6D7F-48D4430BE190}"/>
                </a:ext>
              </a:extLst>
            </p:cNvPr>
            <p:cNvSpPr/>
            <p:nvPr/>
          </p:nvSpPr>
          <p:spPr>
            <a:xfrm>
              <a:off x="9575179" y="4827071"/>
              <a:ext cx="334537" cy="84681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FBEB04A1-8BA2-4DEB-530D-6F4C8A99DBA8}"/>
              </a:ext>
            </a:extLst>
          </p:cNvPr>
          <p:cNvSpPr/>
          <p:nvPr/>
        </p:nvSpPr>
        <p:spPr>
          <a:xfrm>
            <a:off x="1195441" y="5335138"/>
            <a:ext cx="1723191" cy="724785"/>
          </a:xfrm>
          <a:prstGeom prst="wedgeRoundRectCallout">
            <a:avLst>
              <a:gd name="adj1" fmla="val -31618"/>
              <a:gd name="adj2" fmla="val -153924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direction of the moving ghosts is not observable!</a:t>
            </a:r>
          </a:p>
        </p:txBody>
      </p:sp>
    </p:spTree>
    <p:extLst>
      <p:ext uri="{BB962C8B-B14F-4D97-AF65-F5344CB8AC3E}">
        <p14:creationId xmlns:p14="http://schemas.microsoft.com/office/powerpoint/2010/main" val="13554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vertical wooden structure with a visual display unit embedded in the front side.">
            <a:extLst>
              <a:ext uri="{FF2B5EF4-FFF2-40B4-BE49-F238E27FC236}">
                <a16:creationId xmlns:a16="http://schemas.microsoft.com/office/drawing/2014/main" id="{53BCD748-17F6-7FC1-B1FE-3906C43D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479"/>
          <a:stretch>
            <a:fillRect/>
          </a:stretch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BF2214-D94B-083C-0CBA-19D7814C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Study: 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Atari Pong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4E9A-98C6-3951-22D3-983F56399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Pong</a:t>
            </a:r>
            <a:r>
              <a:rPr lang="en-US" sz="13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simulates table tennis. The players use paddles to hit a ball back and forth. Points are earned when the opponent fails to return the ball. The goal is for each player to reach eleven points before the opponent.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9D809-2EC1-59CB-DD30-F0D3DDB8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35072"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86658C-63FF-B01D-7BCA-498AC542D8E8}"/>
              </a:ext>
            </a:extLst>
          </p:cNvPr>
          <p:cNvSpPr txBox="1"/>
          <p:nvPr/>
        </p:nvSpPr>
        <p:spPr>
          <a:xfrm>
            <a:off x="-3056" y="-24"/>
            <a:ext cx="1689197" cy="369332"/>
          </a:xfrm>
          <a:prstGeom prst="rect">
            <a:avLst/>
          </a:prstGeom>
          <a:solidFill>
            <a:srgbClr val="747474">
              <a:alpha val="41961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Atari Inc., 1972</a:t>
            </a:r>
          </a:p>
        </p:txBody>
      </p:sp>
    </p:spTree>
    <p:extLst>
      <p:ext uri="{BB962C8B-B14F-4D97-AF65-F5344CB8AC3E}">
        <p14:creationId xmlns:p14="http://schemas.microsoft.com/office/powerpoint/2010/main" val="7758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7B9F-8BF6-1B42-EB84-F83142A4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and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142EA-76BC-93EF-598D-26AF3B179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7199" y="1397330"/>
                <a:ext cx="7086599" cy="4779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the components of:</a:t>
                </a:r>
              </a:p>
              <a:p>
                <a:r>
                  <a:rPr lang="en-US" b="0" dirty="0"/>
                  <a:t>Environment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is this partially observable?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142EA-76BC-93EF-598D-26AF3B179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7199" y="1397330"/>
                <a:ext cx="7086599" cy="4779633"/>
              </a:xfrm>
              <a:blipFill>
                <a:blip r:embed="rId2"/>
                <a:stretch>
                  <a:fillRect l="-1721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4994B2C-8655-E1E0-0767-730AC54AC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41" y="1529837"/>
            <a:ext cx="2524216" cy="3325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43E6E9-9614-0825-4E13-D51DBE9A71A3}"/>
              </a:ext>
            </a:extLst>
          </p:cNvPr>
          <p:cNvSpPr txBox="1"/>
          <p:nvPr/>
        </p:nvSpPr>
        <p:spPr>
          <a:xfrm>
            <a:off x="734266" y="5070317"/>
            <a:ext cx="32395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Actions</a:t>
            </a:r>
            <a:r>
              <a:rPr lang="en-US" sz="1600" dirty="0"/>
              <a:t>: move paddle up or down.</a:t>
            </a:r>
          </a:p>
          <a:p>
            <a:r>
              <a:rPr lang="en-US" sz="1600" b="1" dirty="0"/>
              <a:t>Reward</a:t>
            </a:r>
            <a:r>
              <a:rPr lang="en-US" sz="1600" dirty="0"/>
              <a:t>: +1 when the opponent cannot return the ball.</a:t>
            </a:r>
          </a:p>
        </p:txBody>
      </p:sp>
    </p:spTree>
    <p:extLst>
      <p:ext uri="{BB962C8B-B14F-4D97-AF65-F5344CB8AC3E}">
        <p14:creationId xmlns:p14="http://schemas.microsoft.com/office/powerpoint/2010/main" val="239519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5624A-BD71-19D1-F0C4-0D727E981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C9D4-CC66-9D69-6AA7-23ED3665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Observation as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1E2FD-65FE-60BD-0962-587E282A2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3435" y="1397330"/>
                <a:ext cx="7570364" cy="47796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an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a TD method.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well do you think this will work?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1E2FD-65FE-60BD-0962-587E282A2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3435" y="1397330"/>
                <a:ext cx="7570364" cy="4779633"/>
              </a:xfrm>
              <a:blipFill>
                <a:blip r:embed="rId2"/>
                <a:stretch>
                  <a:fillRect l="-1692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B168319-5831-B0D1-C75B-769E9C32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18" y="1464014"/>
            <a:ext cx="2524216" cy="3325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C87CE-D872-C124-0D89-2B687CCF670F}"/>
              </a:ext>
            </a:extLst>
          </p:cNvPr>
          <p:cNvSpPr txBox="1"/>
          <p:nvPr/>
        </p:nvSpPr>
        <p:spPr>
          <a:xfrm>
            <a:off x="760323" y="4944837"/>
            <a:ext cx="286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from current frame</a:t>
            </a:r>
          </a:p>
        </p:txBody>
      </p:sp>
    </p:spTree>
    <p:extLst>
      <p:ext uri="{BB962C8B-B14F-4D97-AF65-F5344CB8AC3E}">
        <p14:creationId xmlns:p14="http://schemas.microsoft.com/office/powerpoint/2010/main" val="119912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b="1" dirty="0"/>
              <a:t>Markov decision processes</a:t>
            </a:r>
          </a:p>
          <a:p>
            <a:r>
              <a:rPr lang="en-US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60A34-76F3-7E37-7B5E-949E4722A147}"/>
              </a:ext>
            </a:extLst>
          </p:cNvPr>
          <p:cNvSpPr txBox="1"/>
          <p:nvPr/>
        </p:nvSpPr>
        <p:spPr>
          <a:xfrm rot="2438598">
            <a:off x="214349" y="3278585"/>
            <a:ext cx="62584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Partial Observability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6D083-D482-712D-B3B5-1F2612BA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DF33-0DA4-9579-F977-75240424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 Stacking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248EC-3AB6-8D63-9FEB-882537CAD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3435" y="1397330"/>
                <a:ext cx="7570364" cy="47796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an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a TD method.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well does this work? Why?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248EC-3AB6-8D63-9FEB-882537CAD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3435" y="1397330"/>
                <a:ext cx="7570364" cy="4779633"/>
              </a:xfrm>
              <a:blipFill>
                <a:blip r:embed="rId2"/>
                <a:stretch>
                  <a:fillRect l="-1692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B1E35AE-1778-403F-6625-2712E6B5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18" y="1464015"/>
            <a:ext cx="1891268" cy="2491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829DA-8D17-4D04-8E9F-13FE9856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18" y="1616415"/>
            <a:ext cx="1891268" cy="2491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991C5-1F17-7FCF-CC77-BDF41E69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18" y="1768815"/>
            <a:ext cx="1891268" cy="2491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61787-91BA-4A5E-942B-C3954553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18" y="1921215"/>
            <a:ext cx="1891268" cy="2491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5D15B-ADE7-87B3-CF93-2F3BA401B523}"/>
              </a:ext>
            </a:extLst>
          </p:cNvPr>
          <p:cNvSpPr txBox="1"/>
          <p:nvPr/>
        </p:nvSpPr>
        <p:spPr>
          <a:xfrm>
            <a:off x="838200" y="4688260"/>
            <a:ext cx="276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from four frames</a:t>
            </a:r>
          </a:p>
        </p:txBody>
      </p:sp>
    </p:spTree>
    <p:extLst>
      <p:ext uri="{BB962C8B-B14F-4D97-AF65-F5344CB8AC3E}">
        <p14:creationId xmlns:p14="http://schemas.microsoft.com/office/powerpoint/2010/main" val="414709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D3508-EDAB-C314-F22B-76145B63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8E3F-351A-6D4D-5053-4F673135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Recurrent 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062B2-5E1E-60F6-A549-DDA59BC3C369}"/>
                  </a:ext>
                </a:extLst>
              </p:cNvPr>
              <p:cNvSpPr txBox="1"/>
              <p:nvPr/>
            </p:nvSpPr>
            <p:spPr>
              <a:xfrm>
                <a:off x="6961580" y="458363"/>
                <a:ext cx="4638361" cy="699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Architecture</a:t>
                </a:r>
                <a:r>
                  <a:rPr lang="en-US" dirty="0"/>
                  <a:t>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062B2-5E1E-60F6-A549-DDA59BC3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80" y="458363"/>
                <a:ext cx="4638361" cy="699359"/>
              </a:xfrm>
              <a:prstGeom prst="rect">
                <a:avLst/>
              </a:prstGeom>
              <a:blipFill>
                <a:blip r:embed="rId2"/>
                <a:stretch>
                  <a:fillRect t="-434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71F821A-9FD0-8318-0638-2EEC34FA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87" y="4021796"/>
            <a:ext cx="3517316" cy="272324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3392F50-3ECD-FDE9-A3D4-F4DF54BE25F5}"/>
              </a:ext>
            </a:extLst>
          </p:cNvPr>
          <p:cNvGrpSpPr/>
          <p:nvPr/>
        </p:nvGrpSpPr>
        <p:grpSpPr>
          <a:xfrm>
            <a:off x="6051179" y="1294288"/>
            <a:ext cx="5518402" cy="5414194"/>
            <a:chOff x="6051179" y="1294288"/>
            <a:chExt cx="5518402" cy="54141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65F021-3A7B-A59D-1F6B-B43FC0FC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779" y="1294288"/>
              <a:ext cx="4908802" cy="50929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1D0E02-A7A8-6DB5-FE19-5DB569EC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5381" y="5442597"/>
              <a:ext cx="705937" cy="930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1A8198-BF14-42BA-3862-7A9778C74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7791" y="5468659"/>
              <a:ext cx="705937" cy="930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BA46CA-13FE-9019-AE78-BAB8B17D335E}"/>
                    </a:ext>
                  </a:extLst>
                </p:cNvPr>
                <p:cNvSpPr txBox="1"/>
                <p:nvPr/>
              </p:nvSpPr>
              <p:spPr>
                <a:xfrm>
                  <a:off x="6790970" y="6308208"/>
                  <a:ext cx="594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BA46CA-13FE-9019-AE78-BAB8B17D3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0970" y="6308208"/>
                  <a:ext cx="59475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8610EB-B236-8216-E148-926D9792B283}"/>
                    </a:ext>
                  </a:extLst>
                </p:cNvPr>
                <p:cNvSpPr txBox="1"/>
                <p:nvPr/>
              </p:nvSpPr>
              <p:spPr>
                <a:xfrm>
                  <a:off x="9115180" y="6339150"/>
                  <a:ext cx="341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8610EB-B236-8216-E148-926D9792B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5180" y="6339150"/>
                  <a:ext cx="34197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FC8ED1-CEE1-12E0-8DED-E8C9DEDD5D31}"/>
                </a:ext>
              </a:extLst>
            </p:cNvPr>
            <p:cNvSpPr txBox="1"/>
            <p:nvPr/>
          </p:nvSpPr>
          <p:spPr>
            <a:xfrm>
              <a:off x="6051179" y="551583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D06DA8E-D781-AA66-4CB0-998458CCFB92}"/>
                    </a:ext>
                  </a:extLst>
                </p:cNvPr>
                <p:cNvSpPr txBox="1"/>
                <p:nvPr/>
              </p:nvSpPr>
              <p:spPr>
                <a:xfrm>
                  <a:off x="9819581" y="1706988"/>
                  <a:ext cx="341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D06DA8E-D781-AA66-4CB0-998458CCF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9581" y="1706988"/>
                  <a:ext cx="3419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857BE2-1048-8295-C1F7-68E737437E6D}"/>
                    </a:ext>
                  </a:extLst>
                </p:cNvPr>
                <p:cNvSpPr txBox="1"/>
                <p:nvPr/>
              </p:nvSpPr>
              <p:spPr>
                <a:xfrm>
                  <a:off x="7680962" y="1640916"/>
                  <a:ext cx="341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857BE2-1048-8295-C1F7-68E737437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62" y="1640916"/>
                  <a:ext cx="34197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6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173A-A43D-C835-28FA-2C0943A8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4198"/>
            <a:ext cx="6462133" cy="29311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Paper</a:t>
            </a:r>
            <a:r>
              <a:rPr lang="en-US" dirty="0"/>
              <a:t>: Matthew Hausknecht and Peter Stone, Deep Recurrent Q-Learning for Partially Observable MDPs, 2015 AAAI Fall Symposium.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Approach</a:t>
            </a:r>
            <a:r>
              <a:rPr lang="en-US" dirty="0"/>
              <a:t>: Deep belief monitoring using </a:t>
            </a:r>
          </a:p>
          <a:p>
            <a:pPr lvl="1"/>
            <a:r>
              <a:rPr lang="en-US" dirty="0"/>
              <a:t>convolution to process the screen image (observation model)</a:t>
            </a:r>
          </a:p>
          <a:p>
            <a:pPr lvl="1"/>
            <a:r>
              <a:rPr lang="en-US" dirty="0"/>
              <a:t>RNN (LSTM) to update the agent state (transition model)</a:t>
            </a:r>
          </a:p>
          <a:p>
            <a:pPr lvl="1"/>
            <a:r>
              <a:rPr lang="en-US" dirty="0"/>
              <a:t>A fully connected layer to predict Q-values</a:t>
            </a:r>
          </a:p>
          <a:p>
            <a:pPr lvl="1"/>
            <a:endParaRPr lang="en-US" dirty="0"/>
          </a:p>
          <a:p>
            <a:r>
              <a:rPr lang="en-US" b="1" dirty="0"/>
              <a:t>Results</a:t>
            </a:r>
            <a:r>
              <a:rPr lang="en-US" dirty="0"/>
              <a:t>: Works better than frame stacking on some Atari games.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2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5B90-DA12-5311-A694-71F15136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en-US" sz="4000" dirty="0"/>
              <a:t>What You Should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16F98-4E8E-CBB1-A610-58AFEB8B6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-1"/>
          <a:stretch>
            <a:fillRect/>
          </a:stretch>
        </p:blipFill>
        <p:spPr bwMode="auto">
          <a:xfrm>
            <a:off x="724708" y="3429000"/>
            <a:ext cx="3951110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BA507-BEF2-070A-4241-AF2BA180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712" y="1064173"/>
            <a:ext cx="5389654" cy="497117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How observations are related to the environment state and the agent state.</a:t>
            </a:r>
          </a:p>
          <a:p>
            <a:endParaRPr lang="en-US" sz="1800" dirty="0"/>
          </a:p>
          <a:p>
            <a:r>
              <a:rPr lang="en-US" sz="1800" dirty="0"/>
              <a:t>The relationship between Markov Chains, MDPs, HMMs, and POMDPs.</a:t>
            </a:r>
          </a:p>
          <a:p>
            <a:endParaRPr lang="en-US" sz="1800" dirty="0"/>
          </a:p>
          <a:p>
            <a:r>
              <a:rPr lang="en-US" sz="1800" dirty="0"/>
              <a:t>Why using (stacked) observations instead of states sometimes works.</a:t>
            </a:r>
          </a:p>
          <a:p>
            <a:endParaRPr lang="en-US" sz="1800" dirty="0"/>
          </a:p>
          <a:p>
            <a:r>
              <a:rPr lang="en-US" sz="1800" dirty="0"/>
              <a:t>Belief states and belief monitoring. How deep neural networks can be used to learn belief states.</a:t>
            </a:r>
          </a:p>
        </p:txBody>
      </p:sp>
    </p:spTree>
    <p:extLst>
      <p:ext uri="{BB962C8B-B14F-4D97-AF65-F5344CB8AC3E}">
        <p14:creationId xmlns:p14="http://schemas.microsoft.com/office/powerpoint/2010/main" val="95488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ourglass flow Flowing  white hourglass on wooden table; Twilight blue time stock pictures, royalty-free photos &amp; images">
            <a:extLst>
              <a:ext uri="{FF2B5EF4-FFF2-40B4-BE49-F238E27FC236}">
                <a16:creationId xmlns:a16="http://schemas.microsoft.com/office/drawing/2014/main" id="{FA246755-6276-F2EB-2D60-68CBD783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b="5231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E4AB1D-A5F9-214C-EE43-8A4462ED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Foundation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4B882-D05D-F69F-A064-6A001AE9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Probabilistic reasoning over time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AIMA Chapter 15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D9833-5029-F907-55ED-D01341A14AC5}"/>
              </a:ext>
            </a:extLst>
          </p:cNvPr>
          <p:cNvSpPr txBox="1"/>
          <p:nvPr/>
        </p:nvSpPr>
        <p:spPr>
          <a:xfrm>
            <a:off x="9563723" y="6219164"/>
            <a:ext cx="254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iStock</a:t>
            </a:r>
            <a:b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Credit: </a:t>
            </a:r>
            <a:r>
              <a:rPr lang="en-US" sz="16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bernie_photo</a:t>
            </a:r>
            <a:endParaRPr lang="en-US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0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9816-6815-95B8-F6A5-9881CF91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Observable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63287-32CF-0AD4-FA4E-98A5F1925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3064"/>
                <a:ext cx="10125222" cy="5123896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General MDPs can have continuous state </a:t>
                </a:r>
                <a:br>
                  <a:rPr lang="en-US" dirty="0"/>
                </a:br>
                <a:r>
                  <a:rPr lang="en-US" dirty="0"/>
                  <a:t>and action spaces.</a:t>
                </a:r>
              </a:p>
              <a:p>
                <a:r>
                  <a:rPr lang="en-US" dirty="0"/>
                  <a:t>We consider finite MDPs. An MDP is </a:t>
                </a:r>
                <a:r>
                  <a:rPr lang="en-US" b="1" dirty="0"/>
                  <a:t>finite</a:t>
                </a:r>
                <a:r>
                  <a:rPr lang="en-US" dirty="0"/>
                  <a:t> if the </a:t>
                </a:r>
              </a:p>
              <a:p>
                <a:pPr lvl="1"/>
                <a:r>
                  <a:rPr lang="en-US" dirty="0"/>
                  <a:t>sets of states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set of action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and </a:t>
                </a:r>
              </a:p>
              <a:p>
                <a:pPr lvl="1"/>
                <a:r>
                  <a:rPr lang="en-US" dirty="0"/>
                  <a:t>set of rewards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/>
                  <a:t> all have a finite number of elements.</a:t>
                </a:r>
              </a:p>
              <a:p>
                <a:pPr lvl="1"/>
                <a:r>
                  <a:rPr lang="en-US" dirty="0"/>
                  <a:t>It always has discrete time steps.</a:t>
                </a:r>
              </a:p>
              <a:p>
                <a:endParaRPr lang="en-US" b="1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dynamics</a:t>
                </a:r>
                <a:r>
                  <a:rPr lang="en-US" dirty="0"/>
                  <a:t> of the finite discrete-time MDP are described by the </a:t>
                </a:r>
                <a:br>
                  <a:rPr lang="en-US" dirty="0"/>
                </a:b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→[0,1]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defined as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br>
                  <a:rPr lang="en-US" dirty="0"/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A decision process is an MDP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completely characterizes the environment’s dynamics. This implies: </a:t>
                </a:r>
              </a:p>
              <a:p>
                <a:pPr lvl="1"/>
                <a:r>
                  <a:rPr lang="en-US" dirty="0"/>
                  <a:t>Dynamics only depend on the current observed state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means: the state must have sufficient information about the past. </a:t>
                </a:r>
              </a:p>
              <a:p>
                <a:pPr lvl="1"/>
                <a:r>
                  <a:rPr lang="en-US" dirty="0"/>
                  <a:t>If this is true, then it is called an </a:t>
                </a:r>
                <a:r>
                  <a:rPr lang="en-US" b="1" dirty="0"/>
                  <a:t>information state </a:t>
                </a:r>
                <a:r>
                  <a:rPr lang="en-US" dirty="0"/>
                  <a:t>and the system has the necessary </a:t>
                </a:r>
                <a:r>
                  <a:rPr lang="en-US" b="1" dirty="0"/>
                  <a:t>Markov property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63287-32CF-0AD4-FA4E-98A5F1925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3064"/>
                <a:ext cx="10125222" cy="5123896"/>
              </a:xfrm>
              <a:blipFill>
                <a:blip r:embed="rId2"/>
                <a:stretch>
                  <a:fillRect l="-422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1D7063-84BD-4E42-A446-949BC7D12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70" r="11643" b="13005"/>
          <a:stretch>
            <a:fillRect/>
          </a:stretch>
        </p:blipFill>
        <p:spPr>
          <a:xfrm>
            <a:off x="6977243" y="643922"/>
            <a:ext cx="4516160" cy="1716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10759-4C6A-2C0B-F06C-B3EEC4397B82}"/>
              </a:ext>
            </a:extLst>
          </p:cNvPr>
          <p:cNvSpPr txBox="1"/>
          <p:nvPr/>
        </p:nvSpPr>
        <p:spPr>
          <a:xfrm>
            <a:off x="9575024" y="1513340"/>
            <a:ext cx="6770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MDP</a:t>
            </a:r>
          </a:p>
        </p:txBody>
      </p:sp>
    </p:spTree>
    <p:extLst>
      <p:ext uri="{BB962C8B-B14F-4D97-AF65-F5344CB8AC3E}">
        <p14:creationId xmlns:p14="http://schemas.microsoft.com/office/powerpoint/2010/main" val="24776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FDF50-80B4-DE16-98B3-4AFF043E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2A4E-357F-0DB0-1F15-1AAEA233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Markov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07F3B-D068-6737-2299-B40014C497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9260" y="1373999"/>
                <a:ext cx="7505835" cy="28838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RL, we see a sequence of states. </a:t>
                </a:r>
                <a:r>
                  <a:rPr lang="en-US" b="1" dirty="0"/>
                  <a:t>A Markov chain or Markov process </a:t>
                </a:r>
                <a:r>
                  <a:rPr lang="en-US" dirty="0"/>
                  <a:t>is a stochastic process describing a sequence of possible events (states) defined by: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set of states: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stochastic transition model: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 transition model is: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b="1" dirty="0"/>
                  <a:t>Markovian</a:t>
                </a:r>
                <a:r>
                  <a:rPr lang="en-US" dirty="0"/>
                  <a:t>: The current state only depends on the previous state: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2">
                  <a:lnSpc>
                    <a:spcPct val="120000"/>
                  </a:lnSpc>
                </a:pPr>
                <a:r>
                  <a:rPr lang="en-US" b="1" dirty="0"/>
                  <a:t>Stationary</a:t>
                </a:r>
                <a:r>
                  <a:rPr lang="en-US" dirty="0"/>
                  <a:t>: Probabilities do not change over time: 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07F3B-D068-6737-2299-B40014C49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260" y="1373999"/>
                <a:ext cx="7505835" cy="2883814"/>
              </a:xfrm>
              <a:blipFill>
                <a:blip r:embed="rId3"/>
                <a:stretch>
                  <a:fillRect l="-812" t="-3594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12DE726-6758-E650-6EE8-75ED16DF1F74}"/>
                  </a:ext>
                </a:extLst>
              </p:cNvPr>
              <p:cNvSpPr txBox="1"/>
              <p:nvPr/>
            </p:nvSpPr>
            <p:spPr>
              <a:xfrm>
                <a:off x="910942" y="4390796"/>
                <a:ext cx="78133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Episode is a trajectory: Markov  process “unrolled” over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12DE726-6758-E650-6EE8-75ED16DF1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42" y="4390796"/>
                <a:ext cx="7813333" cy="646331"/>
              </a:xfrm>
              <a:prstGeom prst="rect">
                <a:avLst/>
              </a:prstGeom>
              <a:blipFill>
                <a:blip r:embed="rId7"/>
                <a:stretch>
                  <a:fillRect l="-624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EA64A6E-E19B-6016-AAC7-7E9E8BFFC4A6}"/>
              </a:ext>
            </a:extLst>
          </p:cNvPr>
          <p:cNvGrpSpPr/>
          <p:nvPr/>
        </p:nvGrpSpPr>
        <p:grpSpPr>
          <a:xfrm>
            <a:off x="8630084" y="1939995"/>
            <a:ext cx="3147961" cy="3370945"/>
            <a:chOff x="8630084" y="1939995"/>
            <a:chExt cx="3147961" cy="337094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2D202A3-D97B-2F19-4E69-1C9AB59249E5}"/>
                </a:ext>
              </a:extLst>
            </p:cNvPr>
            <p:cNvGrpSpPr/>
            <p:nvPr/>
          </p:nvGrpSpPr>
          <p:grpSpPr>
            <a:xfrm>
              <a:off x="8967696" y="2402783"/>
              <a:ext cx="2243190" cy="1629572"/>
              <a:chOff x="1626433" y="3150198"/>
              <a:chExt cx="2243190" cy="16295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BF93A4CD-383B-A628-8BC3-1B56F06F5CF3}"/>
                      </a:ext>
                    </a:extLst>
                  </p:cNvPr>
                  <p:cNvSpPr/>
                  <p:nvPr/>
                </p:nvSpPr>
                <p:spPr>
                  <a:xfrm>
                    <a:off x="1742013" y="3774484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BF93A4CD-383B-A628-8BC3-1B56F06F5C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2013" y="3774484"/>
                    <a:ext cx="381000" cy="381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4B8E657D-EF3B-3D39-5F8C-F85A733E8295}"/>
                  </a:ext>
                </a:extLst>
              </p:cNvPr>
              <p:cNvCxnSpPr>
                <a:cxnSpLocks/>
                <a:stCxn id="96" idx="6"/>
                <a:endCxn id="98" idx="3"/>
              </p:cNvCxnSpPr>
              <p:nvPr/>
            </p:nvCxnSpPr>
            <p:spPr>
              <a:xfrm flipV="1">
                <a:off x="2123013" y="3545129"/>
                <a:ext cx="582600" cy="4198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C850D916-C1FA-EBD2-8DA6-3B6082C30C46}"/>
                      </a:ext>
                    </a:extLst>
                  </p:cNvPr>
                  <p:cNvSpPr/>
                  <p:nvPr/>
                </p:nvSpPr>
                <p:spPr>
                  <a:xfrm>
                    <a:off x="2649817" y="3219925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C850D916-C1FA-EBD2-8DA6-3B6082C30C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9817" y="3219925"/>
                    <a:ext cx="381000" cy="381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FC0FD8EC-2419-8BA0-8028-3706A89C1D1E}"/>
                  </a:ext>
                </a:extLst>
              </p:cNvPr>
              <p:cNvCxnSpPr>
                <a:cxnSpLocks/>
                <a:stCxn id="100" idx="3"/>
                <a:endCxn id="104" idx="6"/>
              </p:cNvCxnSpPr>
              <p:nvPr/>
            </p:nvCxnSpPr>
            <p:spPr>
              <a:xfrm flipH="1">
                <a:off x="3030817" y="4288702"/>
                <a:ext cx="261369" cy="1619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EFA32AE8-9023-FE2A-C280-5922FB2EEAE6}"/>
                      </a:ext>
                    </a:extLst>
                  </p:cNvPr>
                  <p:cNvSpPr/>
                  <p:nvPr/>
                </p:nvSpPr>
                <p:spPr>
                  <a:xfrm>
                    <a:off x="3236390" y="396349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EFA32AE8-9023-FE2A-C280-5922FB2EEA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6390" y="3963498"/>
                    <a:ext cx="381000" cy="381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F4F8E7C-00C0-44C7-A788-2A2A43068A13}"/>
                  </a:ext>
                </a:extLst>
              </p:cNvPr>
              <p:cNvSpPr/>
              <p:nvPr/>
            </p:nvSpPr>
            <p:spPr>
              <a:xfrm>
                <a:off x="1626433" y="3150198"/>
                <a:ext cx="2243190" cy="1629572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1FF22AFD-E1D8-06D2-F7E2-F98A079F38B8}"/>
                      </a:ext>
                    </a:extLst>
                  </p:cNvPr>
                  <p:cNvSpPr/>
                  <p:nvPr/>
                </p:nvSpPr>
                <p:spPr>
                  <a:xfrm>
                    <a:off x="2649817" y="4260144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1FF22AFD-E1D8-06D2-F7E2-F98A079F38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9817" y="4260144"/>
                    <a:ext cx="381000" cy="3810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4B64990-DEFE-FC7F-EC9C-D647800ED0F7}"/>
                  </a:ext>
                </a:extLst>
              </p:cNvPr>
              <p:cNvCxnSpPr>
                <a:cxnSpLocks/>
                <a:stCxn id="96" idx="6"/>
                <a:endCxn id="104" idx="1"/>
              </p:cNvCxnSpPr>
              <p:nvPr/>
            </p:nvCxnSpPr>
            <p:spPr>
              <a:xfrm>
                <a:off x="2123013" y="3964984"/>
                <a:ext cx="582600" cy="3509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ED0EDB06-A7EF-B3BC-0351-B2A7BE3D48A1}"/>
                  </a:ext>
                </a:extLst>
              </p:cNvPr>
              <p:cNvCxnSpPr>
                <a:cxnSpLocks/>
                <a:stCxn id="98" idx="2"/>
                <a:endCxn id="96" idx="7"/>
              </p:cNvCxnSpPr>
              <p:nvPr/>
            </p:nvCxnSpPr>
            <p:spPr>
              <a:xfrm flipH="1">
                <a:off x="2067217" y="3410425"/>
                <a:ext cx="582600" cy="4198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FEB7D7A7-609E-1AD6-C255-CC0610FF8CFB}"/>
                  </a:ext>
                </a:extLst>
              </p:cNvPr>
              <p:cNvCxnSpPr>
                <a:cxnSpLocks/>
                <a:stCxn id="98" idx="5"/>
                <a:endCxn id="100" idx="1"/>
              </p:cNvCxnSpPr>
              <p:nvPr/>
            </p:nvCxnSpPr>
            <p:spPr>
              <a:xfrm>
                <a:off x="2975021" y="3545129"/>
                <a:ext cx="317165" cy="4741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3F58CDA-6BBE-80C8-C3CF-881F9E752F10}"/>
                </a:ext>
              </a:extLst>
            </p:cNvPr>
            <p:cNvSpPr txBox="1"/>
            <p:nvPr/>
          </p:nvSpPr>
          <p:spPr>
            <a:xfrm>
              <a:off x="8630084" y="1939995"/>
              <a:ext cx="31479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Markov model as a graph</a:t>
              </a:r>
              <a:endParaRPr lang="en-US" dirty="0"/>
            </a:p>
          </p:txBody>
        </p:sp>
        <p:sp>
          <p:nvSpPr>
            <p:cNvPr id="122" name="Speech Bubble: Rectangle with Corners Rounded 121">
              <a:extLst>
                <a:ext uri="{FF2B5EF4-FFF2-40B4-BE49-F238E27FC236}">
                  <a16:creationId xmlns:a16="http://schemas.microsoft.com/office/drawing/2014/main" id="{41D246F9-7BDE-9942-A22F-15402A63E010}"/>
                </a:ext>
              </a:extLst>
            </p:cNvPr>
            <p:cNvSpPr/>
            <p:nvPr/>
          </p:nvSpPr>
          <p:spPr>
            <a:xfrm>
              <a:off x="9803567" y="4489554"/>
              <a:ext cx="1641423" cy="821386"/>
            </a:xfrm>
            <a:prstGeom prst="wedgeRoundRectCallout">
              <a:avLst>
                <a:gd name="adj1" fmla="val -26312"/>
                <a:gd name="adj2" fmla="val -120911"/>
                <a:gd name="adj3" fmla="val 16667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Subscript is the state ID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D08BA-D702-72B0-67F9-5EBA98D9A1BB}"/>
              </a:ext>
            </a:extLst>
          </p:cNvPr>
          <p:cNvGrpSpPr/>
          <p:nvPr/>
        </p:nvGrpSpPr>
        <p:grpSpPr>
          <a:xfrm>
            <a:off x="2193327" y="4915566"/>
            <a:ext cx="6963981" cy="1114383"/>
            <a:chOff x="2193327" y="4915566"/>
            <a:chExt cx="6963981" cy="1114383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23B0AB7-59CE-A66F-BE09-92725397B0C0}"/>
                </a:ext>
              </a:extLst>
            </p:cNvPr>
            <p:cNvGrpSpPr/>
            <p:nvPr/>
          </p:nvGrpSpPr>
          <p:grpSpPr>
            <a:xfrm>
              <a:off x="2193327" y="4915566"/>
              <a:ext cx="4759686" cy="720737"/>
              <a:chOff x="3077744" y="5522666"/>
              <a:chExt cx="4759686" cy="7207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152B55D3-E0F6-B71A-42B9-1C4F70181034}"/>
                      </a:ext>
                    </a:extLst>
                  </p:cNvPr>
                  <p:cNvSpPr/>
                  <p:nvPr/>
                </p:nvSpPr>
                <p:spPr>
                  <a:xfrm>
                    <a:off x="3329977" y="5702260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152B55D3-E0F6-B71A-42B9-1C4F701810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9977" y="5702260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CAB2C98-7A3E-3670-75A7-AD1721C32637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3710977" y="58927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A108B6E2-B643-CF02-5474-3A81F48CCD8C}"/>
                      </a:ext>
                    </a:extLst>
                  </p:cNvPr>
                  <p:cNvSpPr/>
                  <p:nvPr/>
                </p:nvSpPr>
                <p:spPr>
                  <a:xfrm>
                    <a:off x="4618781" y="5702260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A108B6E2-B643-CF02-5474-3A81F48CCD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8781" y="5702260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5D3A19B9-3B2D-38D7-8D83-B145B9542A8B}"/>
                  </a:ext>
                </a:extLst>
              </p:cNvPr>
              <p:cNvCxnSpPr>
                <a:cxnSpLocks/>
                <a:stCxn id="65" idx="6"/>
              </p:cNvCxnSpPr>
              <p:nvPr/>
            </p:nvCxnSpPr>
            <p:spPr>
              <a:xfrm>
                <a:off x="4999781" y="58927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2E77B033-B4CA-26D9-0F3C-A72C955E1AA2}"/>
                      </a:ext>
                    </a:extLst>
                  </p:cNvPr>
                  <p:cNvSpPr/>
                  <p:nvPr/>
                </p:nvSpPr>
                <p:spPr>
                  <a:xfrm>
                    <a:off x="5907625" y="5702260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2E77B033-B4CA-26D9-0F3C-A72C955E1A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7625" y="5702260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3A3D5740-0B86-72BD-C715-7F831EB7F742}"/>
                  </a:ext>
                </a:extLst>
              </p:cNvPr>
              <p:cNvCxnSpPr>
                <a:cxnSpLocks/>
                <a:stCxn id="73" idx="6"/>
              </p:cNvCxnSpPr>
              <p:nvPr/>
            </p:nvCxnSpPr>
            <p:spPr>
              <a:xfrm>
                <a:off x="6288625" y="58927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3FC2EB1-BD9C-500D-D11C-8EFE2C782A95}"/>
                  </a:ext>
                </a:extLst>
              </p:cNvPr>
              <p:cNvSpPr txBox="1"/>
              <p:nvPr/>
            </p:nvSpPr>
            <p:spPr>
              <a:xfrm>
                <a:off x="7204076" y="5686053"/>
                <a:ext cx="395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CF2DCD-1A4F-80EF-7EC5-D9D7734BCBB3}"/>
                  </a:ext>
                </a:extLst>
              </p:cNvPr>
              <p:cNvSpPr/>
              <p:nvPr/>
            </p:nvSpPr>
            <p:spPr>
              <a:xfrm>
                <a:off x="3077744" y="5522666"/>
                <a:ext cx="4759686" cy="720737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Speech Bubble: Rectangle with Corners Rounded 122">
                  <a:extLst>
                    <a:ext uri="{FF2B5EF4-FFF2-40B4-BE49-F238E27FC236}">
                      <a16:creationId xmlns:a16="http://schemas.microsoft.com/office/drawing/2014/main" id="{2FEA0EFC-D3F4-D91B-15F9-10DB23356914}"/>
                    </a:ext>
                  </a:extLst>
                </p:cNvPr>
                <p:cNvSpPr/>
                <p:nvPr/>
              </p:nvSpPr>
              <p:spPr>
                <a:xfrm>
                  <a:off x="7515885" y="5208563"/>
                  <a:ext cx="1641423" cy="821386"/>
                </a:xfrm>
                <a:prstGeom prst="wedgeRoundRectCallout">
                  <a:avLst>
                    <a:gd name="adj1" fmla="val -126312"/>
                    <a:gd name="adj2" fmla="val -15062"/>
                    <a:gd name="adj3" fmla="val 16667"/>
                  </a:avLst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Subscript is 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23" name="Speech Bubble: Rectangle with Corners Rounded 122">
                  <a:extLst>
                    <a:ext uri="{FF2B5EF4-FFF2-40B4-BE49-F238E27FC236}">
                      <a16:creationId xmlns:a16="http://schemas.microsoft.com/office/drawing/2014/main" id="{2FEA0EFC-D3F4-D91B-15F9-10DB233569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5885" y="5208563"/>
                  <a:ext cx="1641423" cy="821386"/>
                </a:xfrm>
                <a:prstGeom prst="wedgeRoundRectCallout">
                  <a:avLst>
                    <a:gd name="adj1" fmla="val -126312"/>
                    <a:gd name="adj2" fmla="val -15062"/>
                    <a:gd name="adj3" fmla="val 16667"/>
                  </a:avLst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5FE7BA26-0A51-15B1-7D0F-5DACB67DA83D}"/>
              </a:ext>
            </a:extLst>
          </p:cNvPr>
          <p:cNvSpPr txBox="1"/>
          <p:nvPr/>
        </p:nvSpPr>
        <p:spPr>
          <a:xfrm>
            <a:off x="1136972" y="6253374"/>
            <a:ext cx="9631181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Note: This is called a discrete-time, stationary, 1</a:t>
            </a:r>
            <a:r>
              <a:rPr lang="en-US" baseline="30000" dirty="0"/>
              <a:t>st</a:t>
            </a:r>
            <a:r>
              <a:rPr lang="en-US" dirty="0"/>
              <a:t> –order Markov process with finite state space.</a:t>
            </a:r>
          </a:p>
        </p:txBody>
      </p:sp>
    </p:spTree>
    <p:extLst>
      <p:ext uri="{BB962C8B-B14F-4D97-AF65-F5344CB8AC3E}">
        <p14:creationId xmlns:p14="http://schemas.microsoft.com/office/powerpoint/2010/main" val="14706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A927-95BA-7D8A-1B61-379C0D09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 (HMM)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86AE2-B932-D772-B21D-29BFAA837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29947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statistical model used to predict a sequence of hidden events (states) by observing a sequence of visible outcomes defined by: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set of hidden states: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stochastic transition model: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     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stochastic observation model: </a:t>
                </a:r>
                <a:r>
                  <a:rPr lang="en-US" dirty="0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Use: State estimation (Filtering): Find most likely state given a sequence of observations.</a:t>
                </a:r>
              </a:p>
              <a:p>
                <a:pPr lvl="1"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86AE2-B932-D772-B21D-29BFAA837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2994788"/>
              </a:xfrm>
              <a:blipFill>
                <a:blip r:embed="rId2"/>
                <a:stretch>
                  <a:fillRect l="-928" t="-5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7CD9D90-62B0-A388-B7E6-A1BC42CA9720}"/>
              </a:ext>
            </a:extLst>
          </p:cNvPr>
          <p:cNvGrpSpPr/>
          <p:nvPr/>
        </p:nvGrpSpPr>
        <p:grpSpPr>
          <a:xfrm>
            <a:off x="3919753" y="4447647"/>
            <a:ext cx="4810824" cy="1454047"/>
            <a:chOff x="3919753" y="4447647"/>
            <a:chExt cx="4810824" cy="145404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D94637A-F96B-275C-13A7-CCAC288021AD}"/>
                </a:ext>
              </a:extLst>
            </p:cNvPr>
            <p:cNvGrpSpPr/>
            <p:nvPr/>
          </p:nvGrpSpPr>
          <p:grpSpPr>
            <a:xfrm>
              <a:off x="3919753" y="4447647"/>
              <a:ext cx="4759686" cy="1454047"/>
              <a:chOff x="2188389" y="4192815"/>
              <a:chExt cx="4759686" cy="1454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670CFED-1BB8-EB3A-F3E9-EF16C9B42359}"/>
                      </a:ext>
                    </a:extLst>
                  </p:cNvPr>
                  <p:cNvSpPr/>
                  <p:nvPr/>
                </p:nvSpPr>
                <p:spPr>
                  <a:xfrm>
                    <a:off x="2445560" y="5095160"/>
                    <a:ext cx="381000" cy="381000"/>
                  </a:xfrm>
                  <a:prstGeom prst="ellipse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670CFED-1BB8-EB3A-F3E9-EF16C9B42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560" y="5095160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FF7E92F-BCB4-56D2-9A25-3D49339A776D}"/>
                  </a:ext>
                </a:extLst>
              </p:cNvPr>
              <p:cNvCxnSpPr>
                <a:cxnSpLocks/>
                <a:stCxn id="5" idx="6"/>
              </p:cNvCxnSpPr>
              <p:nvPr/>
            </p:nvCxnSpPr>
            <p:spPr>
              <a:xfrm>
                <a:off x="2826560" y="52856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2067943-3223-E5FC-3082-3F91D9DA7350}"/>
                      </a:ext>
                    </a:extLst>
                  </p:cNvPr>
                  <p:cNvSpPr/>
                  <p:nvPr/>
                </p:nvSpPr>
                <p:spPr>
                  <a:xfrm>
                    <a:off x="3734364" y="5095160"/>
                    <a:ext cx="381000" cy="381000"/>
                  </a:xfrm>
                  <a:prstGeom prst="ellipse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2067943-3223-E5FC-3082-3F91D9DA73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4364" y="5095160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7FEDC04-060B-B37D-46AD-2A4380696E04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4115364" y="52856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A131044-9C02-0670-DCCE-4A2798B39C91}"/>
                      </a:ext>
                    </a:extLst>
                  </p:cNvPr>
                  <p:cNvSpPr/>
                  <p:nvPr/>
                </p:nvSpPr>
                <p:spPr>
                  <a:xfrm>
                    <a:off x="5023208" y="5095160"/>
                    <a:ext cx="381000" cy="381000"/>
                  </a:xfrm>
                  <a:prstGeom prst="ellipse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A131044-9C02-0670-DCCE-4A2798B39C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3208" y="5095160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A8E4E24-24AD-0E40-B9B8-E5DA66BCBF4E}"/>
                  </a:ext>
                </a:extLst>
              </p:cNvPr>
              <p:cNvCxnSpPr>
                <a:cxnSpLocks/>
                <a:stCxn id="9" idx="6"/>
              </p:cNvCxnSpPr>
              <p:nvPr/>
            </p:nvCxnSpPr>
            <p:spPr>
              <a:xfrm>
                <a:off x="5404208" y="52856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5A34F5-0490-497A-EF19-DFF85D2E977F}"/>
                  </a:ext>
                </a:extLst>
              </p:cNvPr>
              <p:cNvSpPr txBox="1"/>
              <p:nvPr/>
            </p:nvSpPr>
            <p:spPr>
              <a:xfrm>
                <a:off x="6319659" y="5078953"/>
                <a:ext cx="395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1B7700-2D13-60AA-E00D-F5AB683CC227}"/>
                  </a:ext>
                </a:extLst>
              </p:cNvPr>
              <p:cNvSpPr/>
              <p:nvPr/>
            </p:nvSpPr>
            <p:spPr>
              <a:xfrm>
                <a:off x="2188389" y="4192815"/>
                <a:ext cx="4759686" cy="1454047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C2945A3C-74B0-2DBB-79FF-743E83BA9C00}"/>
                      </a:ext>
                    </a:extLst>
                  </p:cNvPr>
                  <p:cNvSpPr/>
                  <p:nvPr/>
                </p:nvSpPr>
                <p:spPr>
                  <a:xfrm>
                    <a:off x="2445560" y="436351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C2945A3C-74B0-2DBB-79FF-743E83BA9C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560" y="4363518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72E9BBB-A61E-98EB-0469-815BEFE8FDA6}"/>
                  </a:ext>
                </a:extLst>
              </p:cNvPr>
              <p:cNvCxnSpPr>
                <a:stCxn id="5" idx="0"/>
                <a:endCxn id="22" idx="4"/>
              </p:cNvCxnSpPr>
              <p:nvPr/>
            </p:nvCxnSpPr>
            <p:spPr>
              <a:xfrm flipV="1">
                <a:off x="2636060" y="4744518"/>
                <a:ext cx="0" cy="3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EE84496-6463-B1B0-DF07-347AC5918CB2}"/>
                      </a:ext>
                    </a:extLst>
                  </p:cNvPr>
                  <p:cNvSpPr/>
                  <p:nvPr/>
                </p:nvSpPr>
                <p:spPr>
                  <a:xfrm>
                    <a:off x="5023168" y="436351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EE84496-6463-B1B0-DF07-347AC5918C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3168" y="4363518"/>
                    <a:ext cx="381000" cy="381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83E718D-49C0-8801-E1B3-6EF5B7C9E749}"/>
                      </a:ext>
                    </a:extLst>
                  </p:cNvPr>
                  <p:cNvSpPr/>
                  <p:nvPr/>
                </p:nvSpPr>
                <p:spPr>
                  <a:xfrm>
                    <a:off x="3734364" y="436351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83E718D-49C0-8801-E1B3-6EF5B7C9E7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4364" y="4363518"/>
                    <a:ext cx="381000" cy="381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710BFC6-C1B6-DBEF-1DB4-493D356BF706}"/>
                  </a:ext>
                </a:extLst>
              </p:cNvPr>
              <p:cNvCxnSpPr>
                <a:cxnSpLocks/>
                <a:stCxn id="7" idx="0"/>
                <a:endCxn id="26" idx="4"/>
              </p:cNvCxnSpPr>
              <p:nvPr/>
            </p:nvCxnSpPr>
            <p:spPr>
              <a:xfrm flipV="1">
                <a:off x="3924864" y="4744518"/>
                <a:ext cx="0" cy="3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FC3ED8D-BFF7-1392-553A-C408C6D8B6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21163" y="4744518"/>
                <a:ext cx="40" cy="3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0B2624F-D32F-B006-F675-51AFABC9D89B}"/>
                  </a:ext>
                </a:extLst>
              </p:cNvPr>
              <p:cNvSpPr/>
              <p:nvPr/>
            </p:nvSpPr>
            <p:spPr>
              <a:xfrm>
                <a:off x="2286000" y="5006715"/>
                <a:ext cx="4564465" cy="554636"/>
              </a:xfrm>
              <a:prstGeom prst="rect">
                <a:avLst/>
              </a:prstGeom>
              <a:solidFill>
                <a:srgbClr val="747474">
                  <a:alpha val="50196"/>
                </a:srgb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6894D6-C62C-18ED-B8B4-49E558319135}"/>
                </a:ext>
              </a:extLst>
            </p:cNvPr>
            <p:cNvSpPr txBox="1"/>
            <p:nvPr/>
          </p:nvSpPr>
          <p:spPr>
            <a:xfrm>
              <a:off x="7925049" y="4469650"/>
              <a:ext cx="80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21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CC91D-5DF9-1FC2-2816-989A13B0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B64B-329D-5981-5D6B-A06BDF57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Markov Decision Process (MDP)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A2157-F99A-01D6-0534-94E00339C9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9260" y="1373999"/>
                <a:ext cx="7040943" cy="301811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Finite MDPs are discrete-time stochastic control processes defined by: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finite set of </a:t>
                </a:r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set of available </a:t>
                </a:r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</a:t>
                </a:r>
                <a:r>
                  <a:rPr lang="en-US" b="1" dirty="0"/>
                  <a:t>transition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</a:t>
                </a:r>
                <a:r>
                  <a:rPr lang="en-US" b="1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where the immediate reward depends on the current state and action (often modeled as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A2157-F99A-01D6-0534-94E00339C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260" y="1373999"/>
                <a:ext cx="7040943" cy="3018119"/>
              </a:xfrm>
              <a:blipFill>
                <a:blip r:embed="rId3"/>
                <a:stretch>
                  <a:fillRect l="-1558" t="-5051" r="-2165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 descr="A MDP shown as a graph with states connected by action arrows.">
            <a:extLst>
              <a:ext uri="{FF2B5EF4-FFF2-40B4-BE49-F238E27FC236}">
                <a16:creationId xmlns:a16="http://schemas.microsoft.com/office/drawing/2014/main" id="{865370CB-16C0-CB6B-FAF4-7A6A4707480C}"/>
              </a:ext>
            </a:extLst>
          </p:cNvPr>
          <p:cNvGrpSpPr/>
          <p:nvPr/>
        </p:nvGrpSpPr>
        <p:grpSpPr>
          <a:xfrm>
            <a:off x="8022597" y="1796469"/>
            <a:ext cx="3290143" cy="2621615"/>
            <a:chOff x="7946052" y="2800566"/>
            <a:chExt cx="3941148" cy="3097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773695EE-CFA5-D347-0E54-9A063511322D}"/>
                    </a:ext>
                  </a:extLst>
                </p:cNvPr>
                <p:cNvSpPr/>
                <p:nvPr/>
              </p:nvSpPr>
              <p:spPr>
                <a:xfrm>
                  <a:off x="8249162" y="341948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F79983A-CC8B-1C9B-61BD-A8B95DEE9F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162" y="3419487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21D2145-5189-CEFE-6311-FC118AA8F372}"/>
                    </a:ext>
                  </a:extLst>
                </p:cNvPr>
                <p:cNvSpPr/>
                <p:nvPr/>
              </p:nvSpPr>
              <p:spPr>
                <a:xfrm>
                  <a:off x="10154162" y="340887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A0FEBA4-CCFB-34EB-F0E6-8EE13E477B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162" y="3408877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90AA374-2A90-E46C-AA43-55893B444CFF}"/>
                    </a:ext>
                  </a:extLst>
                </p:cNvPr>
                <p:cNvSpPr/>
                <p:nvPr/>
              </p:nvSpPr>
              <p:spPr>
                <a:xfrm>
                  <a:off x="9773162" y="503476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930646F-4C58-99C9-9F42-1645EDB3E2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3162" y="5034768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13546944-8B96-C5D8-574F-7E30B68E7064}"/>
                </a:ext>
              </a:extLst>
            </p:cNvPr>
            <p:cNvCxnSpPr>
              <a:cxnSpLocks/>
              <a:stCxn id="4" idx="7"/>
              <a:endCxn id="5" idx="1"/>
            </p:cNvCxnSpPr>
            <p:nvPr/>
          </p:nvCxnSpPr>
          <p:spPr>
            <a:xfrm rot="5400000" flipH="1" flipV="1">
              <a:off x="9386857" y="2652182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BB6AAFB3-E14A-34FD-12AC-D7ECBAFCD84C}"/>
                </a:ext>
              </a:extLst>
            </p:cNvPr>
            <p:cNvCxnSpPr>
              <a:cxnSpLocks/>
              <a:stCxn id="5" idx="3"/>
              <a:endCxn id="4" idx="5"/>
            </p:cNvCxnSpPr>
            <p:nvPr/>
          </p:nvCxnSpPr>
          <p:spPr>
            <a:xfrm rot="5400000">
              <a:off x="9386857" y="2921590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19F334B9-DE31-76B4-47D1-A266095293CA}"/>
                </a:ext>
              </a:extLst>
            </p:cNvPr>
            <p:cNvCxnSpPr>
              <a:cxnSpLocks/>
              <a:stCxn id="5" idx="7"/>
              <a:endCxn id="5" idx="5"/>
            </p:cNvCxnSpPr>
            <p:nvPr/>
          </p:nvCxnSpPr>
          <p:spPr>
            <a:xfrm rot="16200000" flipH="1">
              <a:off x="10344662" y="3599377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CE87BEC-AF6B-2B13-ADE1-BF0ADDF80F5D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9963662" y="3789877"/>
              <a:ext cx="381000" cy="1244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70AA8CC-4760-79B0-1E00-3EFC7848D71D}"/>
                    </a:ext>
                  </a:extLst>
                </p:cNvPr>
                <p:cNvSpPr txBox="1"/>
                <p:nvPr/>
              </p:nvSpPr>
              <p:spPr>
                <a:xfrm>
                  <a:off x="9214430" y="2811831"/>
                  <a:ext cx="515683" cy="400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70AA8CC-4760-79B0-1E00-3EFC7848D7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430" y="2811831"/>
                  <a:ext cx="515683" cy="4000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5DA36C-6B11-262D-0481-3E3DBC0EF454}"/>
                </a:ext>
              </a:extLst>
            </p:cNvPr>
            <p:cNvSpPr txBox="1"/>
            <p:nvPr/>
          </p:nvSpPr>
          <p:spPr>
            <a:xfrm>
              <a:off x="8594716" y="2943280"/>
              <a:ext cx="337590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AF9680-C855-05AB-BF11-2898B64E2213}"/>
                </a:ext>
              </a:extLst>
            </p:cNvPr>
            <p:cNvSpPr txBox="1"/>
            <p:nvPr/>
          </p:nvSpPr>
          <p:spPr>
            <a:xfrm>
              <a:off x="9183125" y="3192427"/>
              <a:ext cx="530432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B5DCBBB-0BBE-6433-13A6-801055DB1613}"/>
                    </a:ext>
                  </a:extLst>
                </p:cNvPr>
                <p:cNvSpPr txBox="1"/>
                <p:nvPr/>
              </p:nvSpPr>
              <p:spPr>
                <a:xfrm>
                  <a:off x="9240412" y="4017591"/>
                  <a:ext cx="521367" cy="400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B5DCBBB-0BBE-6433-13A6-801055DB1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412" y="4017591"/>
                  <a:ext cx="521367" cy="4000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63EEF2-DE47-D896-2E50-1A9247238540}"/>
                    </a:ext>
                  </a:extLst>
                </p:cNvPr>
                <p:cNvSpPr txBox="1"/>
                <p:nvPr/>
              </p:nvSpPr>
              <p:spPr>
                <a:xfrm>
                  <a:off x="10110751" y="4263294"/>
                  <a:ext cx="515683" cy="400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63EEF2-DE47-D896-2E50-1A9247238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751" y="4263294"/>
                  <a:ext cx="515683" cy="4000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A9E7475-B11F-57C7-A012-6267B85DDAE0}"/>
                    </a:ext>
                  </a:extLst>
                </p:cNvPr>
                <p:cNvSpPr txBox="1"/>
                <p:nvPr/>
              </p:nvSpPr>
              <p:spPr>
                <a:xfrm>
                  <a:off x="10984391" y="3406445"/>
                  <a:ext cx="521367" cy="400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A9E7475-B11F-57C7-A012-6267B85DDA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4391" y="3406445"/>
                  <a:ext cx="521367" cy="4000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FB60E5-2B1D-A2C4-A39A-7685E10076E7}"/>
                </a:ext>
              </a:extLst>
            </p:cNvPr>
            <p:cNvSpPr txBox="1"/>
            <p:nvPr/>
          </p:nvSpPr>
          <p:spPr>
            <a:xfrm>
              <a:off x="9590284" y="3942924"/>
              <a:ext cx="467820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.5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589BEE-80A6-3C4E-2967-5B08A5D24D05}"/>
                </a:ext>
              </a:extLst>
            </p:cNvPr>
            <p:cNvSpPr txBox="1"/>
            <p:nvPr/>
          </p:nvSpPr>
          <p:spPr>
            <a:xfrm>
              <a:off x="10578572" y="2927671"/>
              <a:ext cx="467819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.5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B659CF-7FBA-AFF0-ACE5-0A44570E3809}"/>
                </a:ext>
              </a:extLst>
            </p:cNvPr>
            <p:cNvSpPr txBox="1"/>
            <p:nvPr/>
          </p:nvSpPr>
          <p:spPr>
            <a:xfrm>
              <a:off x="10197572" y="3913114"/>
              <a:ext cx="467819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7D9260-6EC3-D37E-0337-D794A61F52ED}"/>
                </a:ext>
              </a:extLst>
            </p:cNvPr>
            <p:cNvSpPr txBox="1"/>
            <p:nvPr/>
          </p:nvSpPr>
          <p:spPr>
            <a:xfrm>
              <a:off x="10975769" y="3745663"/>
              <a:ext cx="530432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A53EF5-CE45-CF3E-9B5E-335C411B7E2B}"/>
                </a:ext>
              </a:extLst>
            </p:cNvPr>
            <p:cNvSpPr txBox="1"/>
            <p:nvPr/>
          </p:nvSpPr>
          <p:spPr>
            <a:xfrm>
              <a:off x="9267088" y="3709878"/>
              <a:ext cx="530432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-5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65FAA4-D92B-C1B9-916E-69BDC1416C9B}"/>
                </a:ext>
              </a:extLst>
            </p:cNvPr>
            <p:cNvSpPr txBox="1"/>
            <p:nvPr/>
          </p:nvSpPr>
          <p:spPr>
            <a:xfrm>
              <a:off x="9517581" y="4482628"/>
              <a:ext cx="769510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100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B1F6F2C0-2BAF-2B06-77CD-751CF81F2BFB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9963662" y="5225268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3541C6D-B478-DE81-D7C2-A84F7B3A269C}"/>
                    </a:ext>
                  </a:extLst>
                </p:cNvPr>
                <p:cNvSpPr txBox="1"/>
                <p:nvPr/>
              </p:nvSpPr>
              <p:spPr>
                <a:xfrm>
                  <a:off x="10589411" y="4995359"/>
                  <a:ext cx="856785" cy="400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3541C6D-B478-DE81-D7C2-A84F7B3A2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411" y="4995359"/>
                  <a:ext cx="856785" cy="4000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7ADA4D-5E31-CCAB-BB07-8C29F0F4CDE6}"/>
                </a:ext>
              </a:extLst>
            </p:cNvPr>
            <p:cNvSpPr txBox="1"/>
            <p:nvPr/>
          </p:nvSpPr>
          <p:spPr>
            <a:xfrm>
              <a:off x="10471394" y="5498068"/>
              <a:ext cx="530432" cy="40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732642-F447-B526-75DA-05E010BAD70B}"/>
                </a:ext>
              </a:extLst>
            </p:cNvPr>
            <p:cNvSpPr/>
            <p:nvPr/>
          </p:nvSpPr>
          <p:spPr>
            <a:xfrm>
              <a:off x="7946052" y="2800566"/>
              <a:ext cx="3941148" cy="306683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97F0D86-83DF-9BB0-4617-1FDEAFDBA88A}"/>
                    </a:ext>
                  </a:extLst>
                </p:cNvPr>
                <p:cNvSpPr txBox="1"/>
                <p:nvPr/>
              </p:nvSpPr>
              <p:spPr>
                <a:xfrm>
                  <a:off x="8115261" y="4906930"/>
                  <a:ext cx="1236254" cy="690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endChr m:val="|"/>
                            <m:ctrlPr>
                              <a:rPr lang="en-US" sz="1600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1600" b="1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’</m:t>
                            </m:r>
                          </m:e>
                        </m:d>
                        <m:r>
                          <a:rPr lang="en-US" sz="1600" b="1" i="1" dirty="0" err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600" b="1" i="1" dirty="0" err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dirty="0" err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600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>
                    <a:solidFill>
                      <a:schemeClr val="accent3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16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600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600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6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’)</m:t>
                        </m:r>
                      </m:oMath>
                    </m:oMathPara>
                  </a14:m>
                  <a:endParaRPr lang="en-US" sz="16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97F0D86-83DF-9BB0-4617-1FDEAFDBA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5261" y="4906930"/>
                  <a:ext cx="1236254" cy="690928"/>
                </a:xfrm>
                <a:prstGeom prst="rect">
                  <a:avLst/>
                </a:prstGeom>
                <a:blipFill>
                  <a:blip r:embed="rId12"/>
                  <a:stretch>
                    <a:fillRect b="-5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149508-616A-F2FC-2415-0DEBE5CC3D50}"/>
              </a:ext>
            </a:extLst>
          </p:cNvPr>
          <p:cNvSpPr txBox="1"/>
          <p:nvPr/>
        </p:nvSpPr>
        <p:spPr>
          <a:xfrm>
            <a:off x="8305239" y="1391299"/>
            <a:ext cx="301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MDP as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1C1FAA-D9D4-C960-8D26-D4079588ECAC}"/>
                  </a:ext>
                </a:extLst>
              </p:cNvPr>
              <p:cNvSpPr txBox="1"/>
              <p:nvPr/>
            </p:nvSpPr>
            <p:spPr>
              <a:xfrm>
                <a:off x="1026399" y="4338172"/>
                <a:ext cx="68614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Trajectory as a</a:t>
                </a:r>
                <a:r>
                  <a:rPr lang="en-US" b="1" dirty="0"/>
                  <a:t> Markov decision process “unrolled”  over time:</a:t>
                </a:r>
                <a:endParaRPr lang="en-US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1C1FAA-D9D4-C960-8D26-D4079588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99" y="4338172"/>
                <a:ext cx="6861454" cy="646331"/>
              </a:xfrm>
              <a:prstGeom prst="rect">
                <a:avLst/>
              </a:prstGeom>
              <a:blipFill>
                <a:blip r:embed="rId22"/>
                <a:stretch>
                  <a:fillRect l="-71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817F66B-E598-96D3-D734-23EED1D1C639}"/>
              </a:ext>
            </a:extLst>
          </p:cNvPr>
          <p:cNvGrpSpPr/>
          <p:nvPr/>
        </p:nvGrpSpPr>
        <p:grpSpPr>
          <a:xfrm>
            <a:off x="3859412" y="4883130"/>
            <a:ext cx="7579944" cy="1629572"/>
            <a:chOff x="3859412" y="4883130"/>
            <a:chExt cx="7579944" cy="162957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CA47357-AF7F-7B71-432F-6BE65DA78431}"/>
                </a:ext>
              </a:extLst>
            </p:cNvPr>
            <p:cNvSpPr/>
            <p:nvPr/>
          </p:nvSpPr>
          <p:spPr>
            <a:xfrm>
              <a:off x="3859412" y="5888416"/>
              <a:ext cx="1858883" cy="604458"/>
            </a:xfrm>
            <a:prstGeom prst="wedgeRoundRectCallout">
              <a:avLst>
                <a:gd name="adj1" fmla="val 133904"/>
                <a:gd name="adj2" fmla="val 23031"/>
                <a:gd name="adj3" fmla="val 16667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Arrow show dependencies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34CECD-4CB3-1EBA-7363-F817D365CC9D}"/>
                </a:ext>
              </a:extLst>
            </p:cNvPr>
            <p:cNvGrpSpPr/>
            <p:nvPr/>
          </p:nvGrpSpPr>
          <p:grpSpPr>
            <a:xfrm>
              <a:off x="6563249" y="4883130"/>
              <a:ext cx="4876107" cy="1629572"/>
              <a:chOff x="6563249" y="4883130"/>
              <a:chExt cx="4876107" cy="162957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B6F3DF1-74EE-5ECB-8133-112CF87DFA50}"/>
                  </a:ext>
                </a:extLst>
              </p:cNvPr>
              <p:cNvGrpSpPr/>
              <p:nvPr/>
            </p:nvGrpSpPr>
            <p:grpSpPr>
              <a:xfrm>
                <a:off x="6563249" y="4883130"/>
                <a:ext cx="4759686" cy="1629572"/>
                <a:chOff x="3160518" y="4817835"/>
                <a:chExt cx="4759686" cy="16295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3A1E1E07-E971-6A0D-ECFA-93F1E9E305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751" y="5442121"/>
                      <a:ext cx="381000" cy="38100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3A1E1E07-E971-6A0D-ECFA-93F1E9E3059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2751" y="5442121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Flowchart: Decision 8">
                      <a:extLst>
                        <a:ext uri="{FF2B5EF4-FFF2-40B4-BE49-F238E27FC236}">
                          <a16:creationId xmlns:a16="http://schemas.microsoft.com/office/drawing/2014/main" id="{F5E2D65E-63C1-B021-34F0-4BE3D92DB5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9710" y="4920378"/>
                      <a:ext cx="635194" cy="414210"/>
                    </a:xfrm>
                    <a:prstGeom prst="flowChartDecision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Flowchart: Decision 8">
                      <a:extLst>
                        <a:ext uri="{FF2B5EF4-FFF2-40B4-BE49-F238E27FC236}">
                          <a16:creationId xmlns:a16="http://schemas.microsoft.com/office/drawing/2014/main" id="{F5E2D65E-63C1-B021-34F0-4BE3D92DB58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79710" y="4920378"/>
                      <a:ext cx="635194" cy="414210"/>
                    </a:xfrm>
                    <a:prstGeom prst="flowChartDecision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EA30D281-AE29-40AA-EFE2-094FCA413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5871" y="6013621"/>
                      <a:ext cx="404849" cy="294652"/>
                    </a:xfrm>
                    <a:prstGeom prst="rect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EA30D281-AE29-40AA-EFE2-094FCA4138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95871" y="6013621"/>
                      <a:ext cx="404849" cy="29465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FA42ECFB-A2F4-52C1-EC43-6110DAA21922}"/>
                    </a:ext>
                  </a:extLst>
                </p:cNvPr>
                <p:cNvCxnSpPr>
                  <a:cxnSpLocks/>
                  <a:stCxn id="7" idx="0"/>
                  <a:endCxn id="9" idx="1"/>
                </p:cNvCxnSpPr>
                <p:nvPr/>
              </p:nvCxnSpPr>
              <p:spPr>
                <a:xfrm flipV="1">
                  <a:off x="3603251" y="5127483"/>
                  <a:ext cx="276459" cy="314638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1DFB087F-7637-9C56-CA14-2ECCE220323E}"/>
                    </a:ext>
                  </a:extLst>
                </p:cNvPr>
                <p:cNvCxnSpPr>
                  <a:cxnSpLocks/>
                  <a:stCxn id="7" idx="5"/>
                  <a:endCxn id="12" idx="1"/>
                </p:cNvCxnSpPr>
                <p:nvPr/>
              </p:nvCxnSpPr>
              <p:spPr>
                <a:xfrm>
                  <a:off x="3737955" y="5767325"/>
                  <a:ext cx="957916" cy="39362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3E32970-1B82-B141-4C56-50D48316EC9C}"/>
                    </a:ext>
                  </a:extLst>
                </p:cNvPr>
                <p:cNvCxnSpPr>
                  <a:cxnSpLocks/>
                  <a:stCxn id="9" idx="2"/>
                  <a:endCxn id="12" idx="0"/>
                </p:cNvCxnSpPr>
                <p:nvPr/>
              </p:nvCxnSpPr>
              <p:spPr>
                <a:xfrm>
                  <a:off x="4197307" y="5334588"/>
                  <a:ext cx="700989" cy="679033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C8886D5D-F559-F39A-0B87-96EC30F30234}"/>
                    </a:ext>
                  </a:extLst>
                </p:cNvPr>
                <p:cNvCxnSpPr>
                  <a:cxnSpLocks/>
                  <a:stCxn id="7" idx="6"/>
                </p:cNvCxnSpPr>
                <p:nvPr/>
              </p:nvCxnSpPr>
              <p:spPr>
                <a:xfrm>
                  <a:off x="3793751" y="5632621"/>
                  <a:ext cx="90780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AA9567DD-4FF4-B1C5-433F-12CE4D58A7B4}"/>
                    </a:ext>
                  </a:extLst>
                </p:cNvPr>
                <p:cNvCxnSpPr>
                  <a:cxnSpLocks/>
                  <a:stCxn id="9" idx="3"/>
                </p:cNvCxnSpPr>
                <p:nvPr/>
              </p:nvCxnSpPr>
              <p:spPr>
                <a:xfrm>
                  <a:off x="4514904" y="5127483"/>
                  <a:ext cx="242447" cy="3704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53F1F228-3027-AA8B-5A7F-2391C71ED3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1555" y="5442121"/>
                      <a:ext cx="381000" cy="38100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53F1F228-3027-AA8B-5A7F-2391C71ED3C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01555" y="5442121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Flowchart: Decision 65">
                      <a:extLst>
                        <a:ext uri="{FF2B5EF4-FFF2-40B4-BE49-F238E27FC236}">
                          <a16:creationId xmlns:a16="http://schemas.microsoft.com/office/drawing/2014/main" id="{905E9155-1C58-F969-693B-0005EFA07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8514" y="4920378"/>
                      <a:ext cx="635194" cy="414210"/>
                    </a:xfrm>
                    <a:prstGeom prst="flowChartDecision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Flowchart: Decision 65">
                      <a:extLst>
                        <a:ext uri="{FF2B5EF4-FFF2-40B4-BE49-F238E27FC236}">
                          <a16:creationId xmlns:a16="http://schemas.microsoft.com/office/drawing/2014/main" id="{905E9155-1C58-F969-693B-0005EFA07CC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68514" y="4920378"/>
                      <a:ext cx="635194" cy="414210"/>
                    </a:xfrm>
                    <a:prstGeom prst="flowChartDecision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FB5DC9A-FC55-3666-89A8-B0DF1C0B3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5079" y="6013621"/>
                      <a:ext cx="404849" cy="294652"/>
                    </a:xfrm>
                    <a:prstGeom prst="rect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FB5DC9A-FC55-3666-89A8-B0DF1C0B33D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5079" y="6013621"/>
                      <a:ext cx="404849" cy="29465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80BB0CA2-CDC5-D7AA-992E-24B6CC80328E}"/>
                    </a:ext>
                  </a:extLst>
                </p:cNvPr>
                <p:cNvCxnSpPr>
                  <a:cxnSpLocks/>
                  <a:stCxn id="65" idx="0"/>
                  <a:endCxn id="66" idx="1"/>
                </p:cNvCxnSpPr>
                <p:nvPr/>
              </p:nvCxnSpPr>
              <p:spPr>
                <a:xfrm flipV="1">
                  <a:off x="4892055" y="5127483"/>
                  <a:ext cx="276459" cy="314638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7E9B84AF-17CB-D78A-27A2-D220997BA87B}"/>
                    </a:ext>
                  </a:extLst>
                </p:cNvPr>
                <p:cNvCxnSpPr>
                  <a:cxnSpLocks/>
                  <a:stCxn id="65" idx="5"/>
                  <a:endCxn id="67" idx="1"/>
                </p:cNvCxnSpPr>
                <p:nvPr/>
              </p:nvCxnSpPr>
              <p:spPr>
                <a:xfrm>
                  <a:off x="5026759" y="5767325"/>
                  <a:ext cx="978320" cy="39362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DF926C25-09AF-C59D-9661-828F6A1FDDBE}"/>
                    </a:ext>
                  </a:extLst>
                </p:cNvPr>
                <p:cNvCxnSpPr>
                  <a:cxnSpLocks/>
                  <a:stCxn id="66" idx="2"/>
                  <a:endCxn id="67" idx="0"/>
                </p:cNvCxnSpPr>
                <p:nvPr/>
              </p:nvCxnSpPr>
              <p:spPr>
                <a:xfrm>
                  <a:off x="5486111" y="5334588"/>
                  <a:ext cx="721393" cy="679033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3E4EA84B-4E34-CE85-46A5-750170E457BB}"/>
                    </a:ext>
                  </a:extLst>
                </p:cNvPr>
                <p:cNvCxnSpPr>
                  <a:cxnSpLocks/>
                  <a:stCxn id="65" idx="6"/>
                </p:cNvCxnSpPr>
                <p:nvPr/>
              </p:nvCxnSpPr>
              <p:spPr>
                <a:xfrm>
                  <a:off x="5082555" y="5632621"/>
                  <a:ext cx="90780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A9501B64-D862-DBC0-7E6E-BDD2E771FCFB}"/>
                    </a:ext>
                  </a:extLst>
                </p:cNvPr>
                <p:cNvCxnSpPr>
                  <a:cxnSpLocks/>
                  <a:stCxn id="66" idx="3"/>
                </p:cNvCxnSpPr>
                <p:nvPr/>
              </p:nvCxnSpPr>
              <p:spPr>
                <a:xfrm>
                  <a:off x="5803708" y="5127483"/>
                  <a:ext cx="242447" cy="3704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43B3821B-6F01-1BEB-6315-7FB562234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0399" y="5442121"/>
                      <a:ext cx="381000" cy="38100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43B3821B-6F01-1BEB-6315-7FB562234D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0399" y="5442121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Flowchart: Decision 73">
                      <a:extLst>
                        <a:ext uri="{FF2B5EF4-FFF2-40B4-BE49-F238E27FC236}">
                          <a16:creationId xmlns:a16="http://schemas.microsoft.com/office/drawing/2014/main" id="{8B64C264-E05D-A7CD-E4B9-19276CAC37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7358" y="4920378"/>
                      <a:ext cx="635194" cy="414210"/>
                    </a:xfrm>
                    <a:prstGeom prst="flowChartDecision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Flowchart: Decision 73">
                      <a:extLst>
                        <a:ext uri="{FF2B5EF4-FFF2-40B4-BE49-F238E27FC236}">
                          <a16:creationId xmlns:a16="http://schemas.microsoft.com/office/drawing/2014/main" id="{8B64C264-E05D-A7CD-E4B9-19276CAC37E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57358" y="4920378"/>
                      <a:ext cx="635194" cy="414210"/>
                    </a:xfrm>
                    <a:prstGeom prst="flowChartDecision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A03A83B2-C0D9-3CA5-9D53-ABCF93FEF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3775" y="6030881"/>
                      <a:ext cx="404849" cy="294652"/>
                    </a:xfrm>
                    <a:prstGeom prst="rect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A03A83B2-C0D9-3CA5-9D53-ABCF93FEF2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13775" y="6030881"/>
                      <a:ext cx="404849" cy="29465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F8A6C990-B9E6-3389-0EE9-E126B9DBCFD1}"/>
                    </a:ext>
                  </a:extLst>
                </p:cNvPr>
                <p:cNvCxnSpPr>
                  <a:cxnSpLocks/>
                  <a:stCxn id="73" idx="0"/>
                  <a:endCxn id="74" idx="1"/>
                </p:cNvCxnSpPr>
                <p:nvPr/>
              </p:nvCxnSpPr>
              <p:spPr>
                <a:xfrm flipV="1">
                  <a:off x="6180899" y="5127483"/>
                  <a:ext cx="276459" cy="314638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A48675D0-FCBE-35D2-68B8-121B1B8249C6}"/>
                    </a:ext>
                  </a:extLst>
                </p:cNvPr>
                <p:cNvCxnSpPr>
                  <a:cxnSpLocks/>
                  <a:stCxn id="73" idx="5"/>
                  <a:endCxn id="75" idx="1"/>
                </p:cNvCxnSpPr>
                <p:nvPr/>
              </p:nvCxnSpPr>
              <p:spPr>
                <a:xfrm>
                  <a:off x="6315603" y="5767325"/>
                  <a:ext cx="898172" cy="41088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27D73AF0-259D-9107-E128-05BF0F9510D1}"/>
                    </a:ext>
                  </a:extLst>
                </p:cNvPr>
                <p:cNvCxnSpPr>
                  <a:cxnSpLocks/>
                  <a:stCxn id="74" idx="2"/>
                  <a:endCxn id="75" idx="0"/>
                </p:cNvCxnSpPr>
                <p:nvPr/>
              </p:nvCxnSpPr>
              <p:spPr>
                <a:xfrm>
                  <a:off x="6774955" y="5334588"/>
                  <a:ext cx="641245" cy="696293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47731D88-2686-AD33-9854-06C41CF52EF8}"/>
                    </a:ext>
                  </a:extLst>
                </p:cNvPr>
                <p:cNvCxnSpPr>
                  <a:cxnSpLocks/>
                  <a:stCxn id="73" idx="6"/>
                </p:cNvCxnSpPr>
                <p:nvPr/>
              </p:nvCxnSpPr>
              <p:spPr>
                <a:xfrm>
                  <a:off x="6371399" y="5632621"/>
                  <a:ext cx="90780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5D99DB2C-6F51-8928-8BB8-DC51F252FE9F}"/>
                    </a:ext>
                  </a:extLst>
                </p:cNvPr>
                <p:cNvCxnSpPr>
                  <a:cxnSpLocks/>
                  <a:stCxn id="74" idx="3"/>
                </p:cNvCxnSpPr>
                <p:nvPr/>
              </p:nvCxnSpPr>
              <p:spPr>
                <a:xfrm>
                  <a:off x="7092552" y="5127483"/>
                  <a:ext cx="242447" cy="3704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94D57AC-0B39-48DB-7CE5-FF7627773B74}"/>
                    </a:ext>
                  </a:extLst>
                </p:cNvPr>
                <p:cNvSpPr txBox="1"/>
                <p:nvPr/>
              </p:nvSpPr>
              <p:spPr>
                <a:xfrm>
                  <a:off x="7286850" y="5425914"/>
                  <a:ext cx="395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1E24E00-BB52-2DA7-11B1-828CD1B1034A}"/>
                    </a:ext>
                  </a:extLst>
                </p:cNvPr>
                <p:cNvSpPr/>
                <p:nvPr/>
              </p:nvSpPr>
              <p:spPr>
                <a:xfrm>
                  <a:off x="3160518" y="4817835"/>
                  <a:ext cx="4759686" cy="1629572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E9D100-6446-C74E-C4D9-D87B9D02698A}"/>
                  </a:ext>
                </a:extLst>
              </p:cNvPr>
              <p:cNvSpPr txBox="1"/>
              <p:nvPr/>
            </p:nvSpPr>
            <p:spPr>
              <a:xfrm>
                <a:off x="10671297" y="4892320"/>
                <a:ext cx="768059" cy="38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MDP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8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B3CF-0EBB-B802-54F0-3999C264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MDP (POMDP)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A8E9-FBBC-E224-7311-2CEDD952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hidden states and observations to an MDP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3FC32C3-7E1F-4BC5-AF05-8A0D3E6BB816}"/>
              </a:ext>
            </a:extLst>
          </p:cNvPr>
          <p:cNvSpPr txBox="1"/>
          <p:nvPr/>
        </p:nvSpPr>
        <p:spPr>
          <a:xfrm>
            <a:off x="5631985" y="2094624"/>
            <a:ext cx="1052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8563D63-8EB0-CF16-17E2-F20491389E1E}"/>
              </a:ext>
            </a:extLst>
          </p:cNvPr>
          <p:cNvSpPr txBox="1"/>
          <p:nvPr/>
        </p:nvSpPr>
        <p:spPr>
          <a:xfrm>
            <a:off x="2590313" y="4492090"/>
            <a:ext cx="1052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=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A719F9-1F3D-A190-AD98-B0276915613B}"/>
              </a:ext>
            </a:extLst>
          </p:cNvPr>
          <p:cNvGrpSpPr/>
          <p:nvPr/>
        </p:nvGrpSpPr>
        <p:grpSpPr>
          <a:xfrm>
            <a:off x="899410" y="2093589"/>
            <a:ext cx="4764674" cy="1629572"/>
            <a:chOff x="899410" y="2093589"/>
            <a:chExt cx="4764674" cy="162957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EE55189-4F19-D2CE-E85E-01C147F02D0F}"/>
                </a:ext>
              </a:extLst>
            </p:cNvPr>
            <p:cNvGrpSpPr/>
            <p:nvPr/>
          </p:nvGrpSpPr>
          <p:grpSpPr>
            <a:xfrm>
              <a:off x="904398" y="2093589"/>
              <a:ext cx="4759686" cy="1629572"/>
              <a:chOff x="3160518" y="4817835"/>
              <a:chExt cx="4759686" cy="16295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0C504263-5F1A-9AB6-40C4-ADB2A0E44AB1}"/>
                      </a:ext>
                    </a:extLst>
                  </p:cNvPr>
                  <p:cNvSpPr/>
                  <p:nvPr/>
                </p:nvSpPr>
                <p:spPr>
                  <a:xfrm>
                    <a:off x="3412751" y="5442121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0C504263-5F1A-9AB6-40C4-ADB2A0E44A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2751" y="5442121"/>
                    <a:ext cx="381000" cy="381000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Flowchart: Decision 93">
                    <a:extLst>
                      <a:ext uri="{FF2B5EF4-FFF2-40B4-BE49-F238E27FC236}">
                        <a16:creationId xmlns:a16="http://schemas.microsoft.com/office/drawing/2014/main" id="{E01C7420-CEF0-53AF-96A1-D661AFAEFA60}"/>
                      </a:ext>
                    </a:extLst>
                  </p:cNvPr>
                  <p:cNvSpPr/>
                  <p:nvPr/>
                </p:nvSpPr>
                <p:spPr>
                  <a:xfrm>
                    <a:off x="3879710" y="4920378"/>
                    <a:ext cx="635194" cy="414210"/>
                  </a:xfrm>
                  <a:prstGeom prst="flowChartDecision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4" name="Flowchart: Decision 93">
                    <a:extLst>
                      <a:ext uri="{FF2B5EF4-FFF2-40B4-BE49-F238E27FC236}">
                        <a16:creationId xmlns:a16="http://schemas.microsoft.com/office/drawing/2014/main" id="{E01C7420-CEF0-53AF-96A1-D661AFAEFA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9710" y="4920378"/>
                    <a:ext cx="635194" cy="414210"/>
                  </a:xfrm>
                  <a:prstGeom prst="flowChartDecision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0B8D235-15EB-9170-30F2-286A1E5333EE}"/>
                      </a:ext>
                    </a:extLst>
                  </p:cNvPr>
                  <p:cNvSpPr/>
                  <p:nvPr/>
                </p:nvSpPr>
                <p:spPr>
                  <a:xfrm>
                    <a:off x="4695871" y="6013621"/>
                    <a:ext cx="404849" cy="294652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0B8D235-15EB-9170-30F2-286A1E5333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871" y="6013621"/>
                    <a:ext cx="404849" cy="2946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C1D43666-2AF9-E07B-ACC1-11A4D1FE08AF}"/>
                  </a:ext>
                </a:extLst>
              </p:cNvPr>
              <p:cNvCxnSpPr>
                <a:cxnSpLocks/>
                <a:stCxn id="93" idx="0"/>
                <a:endCxn id="94" idx="1"/>
              </p:cNvCxnSpPr>
              <p:nvPr/>
            </p:nvCxnSpPr>
            <p:spPr>
              <a:xfrm flipV="1">
                <a:off x="3603251" y="5127483"/>
                <a:ext cx="276459" cy="31463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11F1A51F-9736-FBE6-7E60-154E9CD6FA26}"/>
                  </a:ext>
                </a:extLst>
              </p:cNvPr>
              <p:cNvCxnSpPr>
                <a:cxnSpLocks/>
                <a:stCxn id="93" idx="5"/>
                <a:endCxn id="95" idx="1"/>
              </p:cNvCxnSpPr>
              <p:nvPr/>
            </p:nvCxnSpPr>
            <p:spPr>
              <a:xfrm>
                <a:off x="3737955" y="5767325"/>
                <a:ext cx="957916" cy="39362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BA2B0E2-088E-5E82-7782-96CC7BFD2613}"/>
                  </a:ext>
                </a:extLst>
              </p:cNvPr>
              <p:cNvCxnSpPr>
                <a:cxnSpLocks/>
                <a:stCxn id="94" idx="2"/>
                <a:endCxn id="95" idx="0"/>
              </p:cNvCxnSpPr>
              <p:nvPr/>
            </p:nvCxnSpPr>
            <p:spPr>
              <a:xfrm>
                <a:off x="4197307" y="5334588"/>
                <a:ext cx="700989" cy="679033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3D79A1E-C539-A1E3-8AB1-47CBD3D06F7F}"/>
                  </a:ext>
                </a:extLst>
              </p:cNvPr>
              <p:cNvCxnSpPr>
                <a:cxnSpLocks/>
                <a:stCxn id="93" idx="6"/>
              </p:cNvCxnSpPr>
              <p:nvPr/>
            </p:nvCxnSpPr>
            <p:spPr>
              <a:xfrm>
                <a:off x="3793751" y="5632621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915874D9-7DDA-6A96-23B2-B2358D9614E8}"/>
                  </a:ext>
                </a:extLst>
              </p:cNvPr>
              <p:cNvCxnSpPr>
                <a:cxnSpLocks/>
                <a:stCxn id="94" idx="3"/>
              </p:cNvCxnSpPr>
              <p:nvPr/>
            </p:nvCxnSpPr>
            <p:spPr>
              <a:xfrm>
                <a:off x="4514904" y="5127483"/>
                <a:ext cx="242447" cy="370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A8ED421D-6D0E-2BFB-C267-E7A1D1753AD7}"/>
                      </a:ext>
                    </a:extLst>
                  </p:cNvPr>
                  <p:cNvSpPr/>
                  <p:nvPr/>
                </p:nvSpPr>
                <p:spPr>
                  <a:xfrm>
                    <a:off x="4701555" y="5442121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A8ED421D-6D0E-2BFB-C267-E7A1D1753A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1555" y="5442121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Flowchart: Decision 101">
                    <a:extLst>
                      <a:ext uri="{FF2B5EF4-FFF2-40B4-BE49-F238E27FC236}">
                        <a16:creationId xmlns:a16="http://schemas.microsoft.com/office/drawing/2014/main" id="{A6FEA34E-0824-6896-E9E9-0B7BD38266EE}"/>
                      </a:ext>
                    </a:extLst>
                  </p:cNvPr>
                  <p:cNvSpPr/>
                  <p:nvPr/>
                </p:nvSpPr>
                <p:spPr>
                  <a:xfrm>
                    <a:off x="5168514" y="4920378"/>
                    <a:ext cx="635194" cy="414210"/>
                  </a:xfrm>
                  <a:prstGeom prst="flowChartDecision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Flowchart: Decision 101">
                    <a:extLst>
                      <a:ext uri="{FF2B5EF4-FFF2-40B4-BE49-F238E27FC236}">
                        <a16:creationId xmlns:a16="http://schemas.microsoft.com/office/drawing/2014/main" id="{A6FEA34E-0824-6896-E9E9-0B7BD38266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8514" y="4920378"/>
                    <a:ext cx="635194" cy="414210"/>
                  </a:xfrm>
                  <a:prstGeom prst="flowChartDecision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17D75EA-F17E-76E8-221D-4C2E1A197450}"/>
                      </a:ext>
                    </a:extLst>
                  </p:cNvPr>
                  <p:cNvSpPr/>
                  <p:nvPr/>
                </p:nvSpPr>
                <p:spPr>
                  <a:xfrm>
                    <a:off x="6005079" y="6013621"/>
                    <a:ext cx="404849" cy="294652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17D75EA-F17E-76E8-221D-4C2E1A1974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5079" y="6013621"/>
                    <a:ext cx="404849" cy="2946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FBB9128-34C7-5999-4D45-2C7E88A68864}"/>
                  </a:ext>
                </a:extLst>
              </p:cNvPr>
              <p:cNvCxnSpPr>
                <a:cxnSpLocks/>
                <a:stCxn id="101" idx="0"/>
                <a:endCxn id="102" idx="1"/>
              </p:cNvCxnSpPr>
              <p:nvPr/>
            </p:nvCxnSpPr>
            <p:spPr>
              <a:xfrm flipV="1">
                <a:off x="4892055" y="5127483"/>
                <a:ext cx="276459" cy="31463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697CC82-5590-4738-0A6B-4551971FEB6E}"/>
                  </a:ext>
                </a:extLst>
              </p:cNvPr>
              <p:cNvCxnSpPr>
                <a:cxnSpLocks/>
                <a:stCxn id="101" idx="5"/>
                <a:endCxn id="103" idx="1"/>
              </p:cNvCxnSpPr>
              <p:nvPr/>
            </p:nvCxnSpPr>
            <p:spPr>
              <a:xfrm>
                <a:off x="5026759" y="5767325"/>
                <a:ext cx="978320" cy="39362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EFA2C3F5-AD77-389D-7454-93A3C342D050}"/>
                  </a:ext>
                </a:extLst>
              </p:cNvPr>
              <p:cNvCxnSpPr>
                <a:cxnSpLocks/>
                <a:stCxn id="102" idx="2"/>
                <a:endCxn id="103" idx="0"/>
              </p:cNvCxnSpPr>
              <p:nvPr/>
            </p:nvCxnSpPr>
            <p:spPr>
              <a:xfrm>
                <a:off x="5486111" y="5334588"/>
                <a:ext cx="721393" cy="679033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D319FA24-1D2C-5534-E12A-E451664F9060}"/>
                  </a:ext>
                </a:extLst>
              </p:cNvPr>
              <p:cNvCxnSpPr>
                <a:cxnSpLocks/>
                <a:stCxn id="101" idx="6"/>
              </p:cNvCxnSpPr>
              <p:nvPr/>
            </p:nvCxnSpPr>
            <p:spPr>
              <a:xfrm>
                <a:off x="5082555" y="5632621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D1C7A50D-46CE-268A-3C53-C2D8C7CFAF07}"/>
                  </a:ext>
                </a:extLst>
              </p:cNvPr>
              <p:cNvCxnSpPr>
                <a:cxnSpLocks/>
                <a:stCxn id="102" idx="3"/>
              </p:cNvCxnSpPr>
              <p:nvPr/>
            </p:nvCxnSpPr>
            <p:spPr>
              <a:xfrm>
                <a:off x="5803708" y="5127483"/>
                <a:ext cx="242447" cy="370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B0AF40A-2777-5015-C7F3-C7982BFF2B25}"/>
                      </a:ext>
                    </a:extLst>
                  </p:cNvPr>
                  <p:cNvSpPr/>
                  <p:nvPr/>
                </p:nvSpPr>
                <p:spPr>
                  <a:xfrm>
                    <a:off x="5990399" y="5442121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B0AF40A-2777-5015-C7F3-C7982BFF2B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399" y="5442121"/>
                    <a:ext cx="381000" cy="381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Flowchart: Decision 109">
                    <a:extLst>
                      <a:ext uri="{FF2B5EF4-FFF2-40B4-BE49-F238E27FC236}">
                        <a16:creationId xmlns:a16="http://schemas.microsoft.com/office/drawing/2014/main" id="{A3D6763E-0A94-6799-5FC1-D2F3E56E7086}"/>
                      </a:ext>
                    </a:extLst>
                  </p:cNvPr>
                  <p:cNvSpPr/>
                  <p:nvPr/>
                </p:nvSpPr>
                <p:spPr>
                  <a:xfrm>
                    <a:off x="6457358" y="4920378"/>
                    <a:ext cx="635194" cy="414210"/>
                  </a:xfrm>
                  <a:prstGeom prst="flowChartDecision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Flowchart: Decision 109">
                    <a:extLst>
                      <a:ext uri="{FF2B5EF4-FFF2-40B4-BE49-F238E27FC236}">
                        <a16:creationId xmlns:a16="http://schemas.microsoft.com/office/drawing/2014/main" id="{A3D6763E-0A94-6799-5FC1-D2F3E56E70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7358" y="4920378"/>
                    <a:ext cx="635194" cy="414210"/>
                  </a:xfrm>
                  <a:prstGeom prst="flowChartDecision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8C95D511-7644-452D-3497-47CADC2FB8D2}"/>
                      </a:ext>
                    </a:extLst>
                  </p:cNvPr>
                  <p:cNvSpPr/>
                  <p:nvPr/>
                </p:nvSpPr>
                <p:spPr>
                  <a:xfrm>
                    <a:off x="7213775" y="6030881"/>
                    <a:ext cx="404849" cy="294652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8C95D511-7644-452D-3497-47CADC2FB8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3775" y="6030881"/>
                    <a:ext cx="404849" cy="29465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70E0BD3-80B7-7EC3-B084-F0347F714FC2}"/>
                  </a:ext>
                </a:extLst>
              </p:cNvPr>
              <p:cNvCxnSpPr>
                <a:cxnSpLocks/>
                <a:stCxn id="109" idx="0"/>
                <a:endCxn id="110" idx="1"/>
              </p:cNvCxnSpPr>
              <p:nvPr/>
            </p:nvCxnSpPr>
            <p:spPr>
              <a:xfrm flipV="1">
                <a:off x="6180899" y="5127483"/>
                <a:ext cx="276459" cy="31463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9FA72981-7A6F-95EE-BFC1-8D3B976D050F}"/>
                  </a:ext>
                </a:extLst>
              </p:cNvPr>
              <p:cNvCxnSpPr>
                <a:cxnSpLocks/>
                <a:stCxn id="109" idx="5"/>
                <a:endCxn id="111" idx="1"/>
              </p:cNvCxnSpPr>
              <p:nvPr/>
            </p:nvCxnSpPr>
            <p:spPr>
              <a:xfrm>
                <a:off x="6315603" y="5767325"/>
                <a:ext cx="898172" cy="41088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8BFC464E-0D89-DF0D-4CDB-9D3CFB3A1BE6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>
                <a:off x="6774955" y="5334588"/>
                <a:ext cx="641245" cy="696293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87E3B5EC-EAB9-45A2-CC03-F85AE3052B10}"/>
                  </a:ext>
                </a:extLst>
              </p:cNvPr>
              <p:cNvCxnSpPr>
                <a:cxnSpLocks/>
                <a:stCxn id="109" idx="6"/>
              </p:cNvCxnSpPr>
              <p:nvPr/>
            </p:nvCxnSpPr>
            <p:spPr>
              <a:xfrm>
                <a:off x="6371399" y="5632621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4048A642-3EAB-341D-1649-CAA9534EB17E}"/>
                  </a:ext>
                </a:extLst>
              </p:cNvPr>
              <p:cNvCxnSpPr>
                <a:cxnSpLocks/>
                <a:stCxn id="110" idx="3"/>
              </p:cNvCxnSpPr>
              <p:nvPr/>
            </p:nvCxnSpPr>
            <p:spPr>
              <a:xfrm>
                <a:off x="7092552" y="5127483"/>
                <a:ext cx="242447" cy="370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2290958-9661-7D84-20D7-6212173CB71A}"/>
                  </a:ext>
                </a:extLst>
              </p:cNvPr>
              <p:cNvSpPr txBox="1"/>
              <p:nvPr/>
            </p:nvSpPr>
            <p:spPr>
              <a:xfrm>
                <a:off x="7286850" y="5425914"/>
                <a:ext cx="395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689DA45-3502-C3C2-D894-5BC37DC115F4}"/>
                  </a:ext>
                </a:extLst>
              </p:cNvPr>
              <p:cNvSpPr/>
              <p:nvPr/>
            </p:nvSpPr>
            <p:spPr>
              <a:xfrm>
                <a:off x="3160518" y="4817835"/>
                <a:ext cx="4759686" cy="1629572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396C2C3-2034-CDD3-0690-FFA5167DE13C}"/>
                </a:ext>
              </a:extLst>
            </p:cNvPr>
            <p:cNvSpPr txBox="1"/>
            <p:nvPr/>
          </p:nvSpPr>
          <p:spPr>
            <a:xfrm>
              <a:off x="899410" y="3336175"/>
              <a:ext cx="80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MDP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A755258-A1B3-4D42-4F68-EC7C293972EC}"/>
              </a:ext>
            </a:extLst>
          </p:cNvPr>
          <p:cNvGrpSpPr/>
          <p:nvPr/>
        </p:nvGrpSpPr>
        <p:grpSpPr>
          <a:xfrm>
            <a:off x="6394522" y="2203678"/>
            <a:ext cx="4876639" cy="1454047"/>
            <a:chOff x="6394522" y="2203678"/>
            <a:chExt cx="4876639" cy="145404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6F2945-DF34-2D73-CB39-ABC2B3D1ECE1}"/>
                </a:ext>
              </a:extLst>
            </p:cNvPr>
            <p:cNvGrpSpPr/>
            <p:nvPr/>
          </p:nvGrpSpPr>
          <p:grpSpPr>
            <a:xfrm>
              <a:off x="6394522" y="2203678"/>
              <a:ext cx="4759686" cy="1454047"/>
              <a:chOff x="2188389" y="4192815"/>
              <a:chExt cx="4759686" cy="14540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3B108309-53B0-07E3-CA2B-221AE9103D06}"/>
                      </a:ext>
                    </a:extLst>
                  </p:cNvPr>
                  <p:cNvSpPr/>
                  <p:nvPr/>
                </p:nvSpPr>
                <p:spPr>
                  <a:xfrm>
                    <a:off x="2445560" y="5095160"/>
                    <a:ext cx="381000" cy="381000"/>
                  </a:xfrm>
                  <a:prstGeom prst="ellipse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3B108309-53B0-07E3-CA2B-221AE9103D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560" y="5095160"/>
                    <a:ext cx="381000" cy="3810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3F08B14D-7661-B416-D41D-7419F6BAFA4A}"/>
                  </a:ext>
                </a:extLst>
              </p:cNvPr>
              <p:cNvCxnSpPr>
                <a:cxnSpLocks/>
                <a:stCxn id="77" idx="6"/>
              </p:cNvCxnSpPr>
              <p:nvPr/>
            </p:nvCxnSpPr>
            <p:spPr>
              <a:xfrm>
                <a:off x="2826560" y="52856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9AFD15F6-76C3-CABA-8E92-794DC833DAB9}"/>
                      </a:ext>
                    </a:extLst>
                  </p:cNvPr>
                  <p:cNvSpPr/>
                  <p:nvPr/>
                </p:nvSpPr>
                <p:spPr>
                  <a:xfrm>
                    <a:off x="3734364" y="5095160"/>
                    <a:ext cx="381000" cy="381000"/>
                  </a:xfrm>
                  <a:prstGeom prst="ellipse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9AFD15F6-76C3-CABA-8E92-794DC833DA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4364" y="5095160"/>
                    <a:ext cx="381000" cy="3810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849BFCDB-B25C-D7C1-1DB7-6B9D6BED6EBA}"/>
                  </a:ext>
                </a:extLst>
              </p:cNvPr>
              <p:cNvCxnSpPr>
                <a:cxnSpLocks/>
                <a:stCxn id="79" idx="6"/>
              </p:cNvCxnSpPr>
              <p:nvPr/>
            </p:nvCxnSpPr>
            <p:spPr>
              <a:xfrm>
                <a:off x="4115364" y="52856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A143DB74-1FF9-0637-69D0-0B44995CAAEC}"/>
                      </a:ext>
                    </a:extLst>
                  </p:cNvPr>
                  <p:cNvSpPr/>
                  <p:nvPr/>
                </p:nvSpPr>
                <p:spPr>
                  <a:xfrm>
                    <a:off x="5023208" y="5095160"/>
                    <a:ext cx="381000" cy="381000"/>
                  </a:xfrm>
                  <a:prstGeom prst="ellipse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A143DB74-1FF9-0637-69D0-0B44995CAA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3208" y="5095160"/>
                    <a:ext cx="381000" cy="38100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C2411C18-9724-733A-239B-76599E0ADF74}"/>
                  </a:ext>
                </a:extLst>
              </p:cNvPr>
              <p:cNvCxnSpPr>
                <a:cxnSpLocks/>
                <a:stCxn id="81" idx="6"/>
              </p:cNvCxnSpPr>
              <p:nvPr/>
            </p:nvCxnSpPr>
            <p:spPr>
              <a:xfrm>
                <a:off x="5404208" y="5285660"/>
                <a:ext cx="9078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CAF23D-DA48-5797-7173-46F984595DFC}"/>
                  </a:ext>
                </a:extLst>
              </p:cNvPr>
              <p:cNvSpPr txBox="1"/>
              <p:nvPr/>
            </p:nvSpPr>
            <p:spPr>
              <a:xfrm>
                <a:off x="6319659" y="5078953"/>
                <a:ext cx="395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38B4FA5-A203-912A-2E15-061A0F04704D}"/>
                  </a:ext>
                </a:extLst>
              </p:cNvPr>
              <p:cNvSpPr/>
              <p:nvPr/>
            </p:nvSpPr>
            <p:spPr>
              <a:xfrm>
                <a:off x="2188389" y="4192815"/>
                <a:ext cx="4759686" cy="1454047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07935B7-F8DB-68FD-7654-0A0038E9B625}"/>
                      </a:ext>
                    </a:extLst>
                  </p:cNvPr>
                  <p:cNvSpPr/>
                  <p:nvPr/>
                </p:nvSpPr>
                <p:spPr>
                  <a:xfrm>
                    <a:off x="2445560" y="436351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07935B7-F8DB-68FD-7654-0A0038E9B6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560" y="4363518"/>
                    <a:ext cx="381000" cy="38100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1B6EAD3-B391-445F-55AE-3B08DB07167A}"/>
                  </a:ext>
                </a:extLst>
              </p:cNvPr>
              <p:cNvCxnSpPr>
                <a:stCxn id="77" idx="0"/>
                <a:endCxn id="85" idx="4"/>
              </p:cNvCxnSpPr>
              <p:nvPr/>
            </p:nvCxnSpPr>
            <p:spPr>
              <a:xfrm flipV="1">
                <a:off x="2636060" y="4744518"/>
                <a:ext cx="0" cy="3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21BA74BD-ACFB-1673-7041-2656DFDAAD16}"/>
                      </a:ext>
                    </a:extLst>
                  </p:cNvPr>
                  <p:cNvSpPr/>
                  <p:nvPr/>
                </p:nvSpPr>
                <p:spPr>
                  <a:xfrm>
                    <a:off x="5023168" y="436351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21BA74BD-ACFB-1673-7041-2656DFDAAD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3168" y="4363518"/>
                    <a:ext cx="381000" cy="381000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F8AB673-20CA-FF3A-95FA-A5D8801DC1D9}"/>
                      </a:ext>
                    </a:extLst>
                  </p:cNvPr>
                  <p:cNvSpPr/>
                  <p:nvPr/>
                </p:nvSpPr>
                <p:spPr>
                  <a:xfrm>
                    <a:off x="3734364" y="4363518"/>
                    <a:ext cx="381000" cy="381000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F8AB673-20CA-FF3A-95FA-A5D8801DC1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4364" y="4363518"/>
                    <a:ext cx="381000" cy="381000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B6469518-5154-F73B-15BB-2739DBD79887}"/>
                  </a:ext>
                </a:extLst>
              </p:cNvPr>
              <p:cNvCxnSpPr>
                <a:cxnSpLocks/>
                <a:stCxn id="79" idx="0"/>
                <a:endCxn id="88" idx="4"/>
              </p:cNvCxnSpPr>
              <p:nvPr/>
            </p:nvCxnSpPr>
            <p:spPr>
              <a:xfrm flipV="1">
                <a:off x="3924864" y="4744518"/>
                <a:ext cx="0" cy="3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139AC4D-2F11-4E74-3497-0C70BD23E8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21163" y="4744518"/>
                <a:ext cx="40" cy="3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B8CD154-3C04-1DF8-BB95-1063BFC2BDB4}"/>
                  </a:ext>
                </a:extLst>
              </p:cNvPr>
              <p:cNvSpPr/>
              <p:nvPr/>
            </p:nvSpPr>
            <p:spPr>
              <a:xfrm>
                <a:off x="2286000" y="5006715"/>
                <a:ext cx="4564465" cy="554636"/>
              </a:xfrm>
              <a:prstGeom prst="rect">
                <a:avLst/>
              </a:prstGeom>
              <a:solidFill>
                <a:srgbClr val="747474">
                  <a:alpha val="50196"/>
                </a:srgb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42011B3-56B5-C56A-C96E-1309B2EB18ED}"/>
                </a:ext>
              </a:extLst>
            </p:cNvPr>
            <p:cNvSpPr txBox="1"/>
            <p:nvPr/>
          </p:nvSpPr>
          <p:spPr>
            <a:xfrm>
              <a:off x="10465633" y="2221907"/>
              <a:ext cx="80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HMM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B6178BD-FB23-588D-AE2D-AA6B7C0E78F2}"/>
              </a:ext>
            </a:extLst>
          </p:cNvPr>
          <p:cNvGrpSpPr/>
          <p:nvPr/>
        </p:nvGrpSpPr>
        <p:grpSpPr>
          <a:xfrm>
            <a:off x="3716157" y="4137286"/>
            <a:ext cx="4759686" cy="2046338"/>
            <a:chOff x="3716157" y="4137286"/>
            <a:chExt cx="4759686" cy="2046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8B52609-46FB-6610-B951-65F3B08845E3}"/>
                    </a:ext>
                  </a:extLst>
                </p:cNvPr>
                <p:cNvSpPr/>
                <p:nvPr/>
              </p:nvSpPr>
              <p:spPr>
                <a:xfrm>
                  <a:off x="3968390" y="517833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8B52609-46FB-6610-B951-65F3B08845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390" y="5178338"/>
                  <a:ext cx="381000" cy="381000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Flowchart: Decision 5">
                  <a:extLst>
                    <a:ext uri="{FF2B5EF4-FFF2-40B4-BE49-F238E27FC236}">
                      <a16:creationId xmlns:a16="http://schemas.microsoft.com/office/drawing/2014/main" id="{4D078D20-D69A-073E-AD30-5DA7F47A858A}"/>
                    </a:ext>
                  </a:extLst>
                </p:cNvPr>
                <p:cNvSpPr/>
                <p:nvPr/>
              </p:nvSpPr>
              <p:spPr>
                <a:xfrm>
                  <a:off x="4511791" y="4603823"/>
                  <a:ext cx="635194" cy="414210"/>
                </a:xfrm>
                <a:prstGeom prst="flowChartDecision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Flowchart: Decision 5">
                  <a:extLst>
                    <a:ext uri="{FF2B5EF4-FFF2-40B4-BE49-F238E27FC236}">
                      <a16:creationId xmlns:a16="http://schemas.microsoft.com/office/drawing/2014/main" id="{4D078D20-D69A-073E-AD30-5DA7F47A85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791" y="4603823"/>
                  <a:ext cx="635194" cy="414210"/>
                </a:xfrm>
                <a:prstGeom prst="flowChartDecision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17D26BA-7CEB-6B14-7C7F-97AFB5DD9BCB}"/>
                    </a:ext>
                  </a:extLst>
                </p:cNvPr>
                <p:cNvSpPr/>
                <p:nvPr/>
              </p:nvSpPr>
              <p:spPr>
                <a:xfrm>
                  <a:off x="5251510" y="5749838"/>
                  <a:ext cx="404849" cy="29465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17D26BA-7CEB-6B14-7C7F-97AFB5DD9B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10" y="5749838"/>
                  <a:ext cx="404849" cy="294652"/>
                </a:xfrm>
                <a:prstGeom prst="rect">
                  <a:avLst/>
                </a:prstGeom>
                <a:blipFill>
                  <a:blip r:embed="rId1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091C890-C881-501F-69D1-0F21282D20F4}"/>
                </a:ext>
              </a:extLst>
            </p:cNvPr>
            <p:cNvCxnSpPr>
              <a:cxnSpLocks/>
              <a:stCxn id="33" idx="6"/>
              <a:endCxn id="6" idx="1"/>
            </p:cNvCxnSpPr>
            <p:nvPr/>
          </p:nvCxnSpPr>
          <p:spPr>
            <a:xfrm flipV="1">
              <a:off x="4349390" y="4810928"/>
              <a:ext cx="162401" cy="268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A6F6B4-70C1-1824-DF32-4F0655095E28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4293594" y="5503542"/>
              <a:ext cx="957916" cy="39362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CD8546-8656-59FC-172E-608B84783442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4829388" y="5018033"/>
              <a:ext cx="624547" cy="731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5AF2C63-6680-4464-2AEB-E3E767685DB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4349390" y="5368838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14B0E5A-9182-6620-C4A4-696854885ACC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5146985" y="4810928"/>
              <a:ext cx="166005" cy="4232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A0A79D65-2AFB-77A4-3E9B-86A7701010A8}"/>
                    </a:ext>
                  </a:extLst>
                </p:cNvPr>
                <p:cNvSpPr/>
                <p:nvPr/>
              </p:nvSpPr>
              <p:spPr>
                <a:xfrm>
                  <a:off x="5257194" y="517833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A0A79D65-2AFB-77A4-3E9B-86A770101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194" y="5178338"/>
                  <a:ext cx="381000" cy="381000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lowchart: Decision 13">
                  <a:extLst>
                    <a:ext uri="{FF2B5EF4-FFF2-40B4-BE49-F238E27FC236}">
                      <a16:creationId xmlns:a16="http://schemas.microsoft.com/office/drawing/2014/main" id="{BEE4A6E7-9C3D-7CA5-E32A-F2C99A416ED9}"/>
                    </a:ext>
                  </a:extLst>
                </p:cNvPr>
                <p:cNvSpPr/>
                <p:nvPr/>
              </p:nvSpPr>
              <p:spPr>
                <a:xfrm>
                  <a:off x="5829643" y="4588855"/>
                  <a:ext cx="635194" cy="414210"/>
                </a:xfrm>
                <a:prstGeom prst="flowChartDecision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Flowchart: Decision 13">
                  <a:extLst>
                    <a:ext uri="{FF2B5EF4-FFF2-40B4-BE49-F238E27FC236}">
                      <a16:creationId xmlns:a16="http://schemas.microsoft.com/office/drawing/2014/main" id="{BEE4A6E7-9C3D-7CA5-E32A-F2C99A416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643" y="4588855"/>
                  <a:ext cx="635194" cy="414210"/>
                </a:xfrm>
                <a:prstGeom prst="flowChartDecision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DB8AA9-5AAB-6526-7257-83185E260308}"/>
                    </a:ext>
                  </a:extLst>
                </p:cNvPr>
                <p:cNvSpPr/>
                <p:nvPr/>
              </p:nvSpPr>
              <p:spPr>
                <a:xfrm>
                  <a:off x="6560718" y="5749838"/>
                  <a:ext cx="404849" cy="29465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DB8AA9-5AAB-6526-7257-83185E26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718" y="5749838"/>
                  <a:ext cx="404849" cy="294652"/>
                </a:xfrm>
                <a:prstGeom prst="rect">
                  <a:avLst/>
                </a:prstGeom>
                <a:blipFill>
                  <a:blip r:embed="rId2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D443ED-6916-B9D9-57B3-3AE051BB1147}"/>
                </a:ext>
              </a:extLst>
            </p:cNvPr>
            <p:cNvCxnSpPr>
              <a:cxnSpLocks/>
              <a:stCxn id="32" idx="6"/>
              <a:endCxn id="14" idx="1"/>
            </p:cNvCxnSpPr>
            <p:nvPr/>
          </p:nvCxnSpPr>
          <p:spPr>
            <a:xfrm flipV="1">
              <a:off x="5638194" y="4795960"/>
              <a:ext cx="191449" cy="696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59BAAB-6BB8-FCF0-6F11-9C54180D7470}"/>
                </a:ext>
              </a:extLst>
            </p:cNvPr>
            <p:cNvCxnSpPr>
              <a:cxnSpLocks/>
              <a:stCxn id="13" idx="5"/>
              <a:endCxn id="15" idx="1"/>
            </p:cNvCxnSpPr>
            <p:nvPr/>
          </p:nvCxnSpPr>
          <p:spPr>
            <a:xfrm>
              <a:off x="5582398" y="5503542"/>
              <a:ext cx="978320" cy="39362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3396A7-40C1-55A0-C949-D1474006B76E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6147240" y="5003065"/>
              <a:ext cx="615903" cy="74677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21E174-25DC-4738-DC3F-D29BB77BB67C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5638194" y="5368838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EE32C7-9615-1D37-3CC2-00726946B2C4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464837" y="4795960"/>
              <a:ext cx="188155" cy="38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77CB221-299C-B0EA-873A-67CF31628F30}"/>
                    </a:ext>
                  </a:extLst>
                </p:cNvPr>
                <p:cNvSpPr/>
                <p:nvPr/>
              </p:nvSpPr>
              <p:spPr>
                <a:xfrm>
                  <a:off x="6546038" y="517833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77CB221-299C-B0EA-873A-67CF31628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038" y="5178338"/>
                  <a:ext cx="381000" cy="381000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Flowchart: Decision 21">
                  <a:extLst>
                    <a:ext uri="{FF2B5EF4-FFF2-40B4-BE49-F238E27FC236}">
                      <a16:creationId xmlns:a16="http://schemas.microsoft.com/office/drawing/2014/main" id="{5B3F60C3-A52C-3BFC-EF58-082E604E12F3}"/>
                    </a:ext>
                  </a:extLst>
                </p:cNvPr>
                <p:cNvSpPr/>
                <p:nvPr/>
              </p:nvSpPr>
              <p:spPr>
                <a:xfrm>
                  <a:off x="7064303" y="4595819"/>
                  <a:ext cx="635194" cy="414210"/>
                </a:xfrm>
                <a:prstGeom prst="flowChartDecision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Flowchart: Decision 21">
                  <a:extLst>
                    <a:ext uri="{FF2B5EF4-FFF2-40B4-BE49-F238E27FC236}">
                      <a16:creationId xmlns:a16="http://schemas.microsoft.com/office/drawing/2014/main" id="{5B3F60C3-A52C-3BFC-EF58-082E604E12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03" y="4595819"/>
                  <a:ext cx="635194" cy="414210"/>
                </a:xfrm>
                <a:prstGeom prst="flowChartDecision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60E874E-7D23-2186-1B9C-8D18C6895CB2}"/>
                    </a:ext>
                  </a:extLst>
                </p:cNvPr>
                <p:cNvSpPr/>
                <p:nvPr/>
              </p:nvSpPr>
              <p:spPr>
                <a:xfrm>
                  <a:off x="7769414" y="5767098"/>
                  <a:ext cx="404849" cy="29465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60E874E-7D23-2186-1B9C-8D18C6895C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9414" y="5767098"/>
                  <a:ext cx="404849" cy="294652"/>
                </a:xfrm>
                <a:prstGeom prst="rect">
                  <a:avLst/>
                </a:prstGeom>
                <a:blipFill>
                  <a:blip r:embed="rId2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67FECB7-57BD-C6C1-81C5-E9D438906A3D}"/>
                </a:ext>
              </a:extLst>
            </p:cNvPr>
            <p:cNvCxnSpPr>
              <a:cxnSpLocks/>
              <a:stCxn id="31" idx="6"/>
              <a:endCxn id="22" idx="1"/>
            </p:cNvCxnSpPr>
            <p:nvPr/>
          </p:nvCxnSpPr>
          <p:spPr>
            <a:xfrm>
              <a:off x="6933857" y="4802513"/>
              <a:ext cx="130446" cy="41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A9E872E-DFD7-A21E-27A4-6F9A84CBDD73}"/>
                </a:ext>
              </a:extLst>
            </p:cNvPr>
            <p:cNvCxnSpPr>
              <a:cxnSpLocks/>
              <a:stCxn id="21" idx="5"/>
              <a:endCxn id="23" idx="1"/>
            </p:cNvCxnSpPr>
            <p:nvPr/>
          </p:nvCxnSpPr>
          <p:spPr>
            <a:xfrm>
              <a:off x="6871242" y="5503542"/>
              <a:ext cx="898172" cy="41088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B7B57F0-56B2-CD3B-71EA-37969B33E9C7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>
              <a:off x="7381900" y="5010029"/>
              <a:ext cx="589939" cy="75706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F588C65-EBE7-3760-821D-5784F1162BA8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6927038" y="5368838"/>
              <a:ext cx="907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05087F-0C64-279F-5ED6-BFD51E49547F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7699497" y="4802924"/>
              <a:ext cx="242447" cy="3704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2C0D2A-C16D-E5F7-2092-B030DE1EBC9B}"/>
                </a:ext>
              </a:extLst>
            </p:cNvPr>
            <p:cNvSpPr txBox="1"/>
            <p:nvPr/>
          </p:nvSpPr>
          <p:spPr>
            <a:xfrm>
              <a:off x="7842489" y="5162131"/>
              <a:ext cx="39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7EAE37F-88FE-B82C-EE5D-EA4CD9BE34B9}"/>
                </a:ext>
              </a:extLst>
            </p:cNvPr>
            <p:cNvSpPr/>
            <p:nvPr/>
          </p:nvSpPr>
          <p:spPr>
            <a:xfrm>
              <a:off x="3716157" y="4137286"/>
              <a:ext cx="4759686" cy="2046338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063C8C2-2916-70E8-CCB0-F198916A5364}"/>
                    </a:ext>
                  </a:extLst>
                </p:cNvPr>
                <p:cNvSpPr/>
                <p:nvPr/>
              </p:nvSpPr>
              <p:spPr>
                <a:xfrm>
                  <a:off x="6552857" y="4612013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063C8C2-2916-70E8-CCB0-F198916A53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857" y="4612013"/>
                  <a:ext cx="381000" cy="381000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5D6B462-3501-9E63-5775-F1F561EA5BA3}"/>
                    </a:ext>
                  </a:extLst>
                </p:cNvPr>
                <p:cNvSpPr/>
                <p:nvPr/>
              </p:nvSpPr>
              <p:spPr>
                <a:xfrm>
                  <a:off x="5257194" y="4612424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5D6B462-3501-9E63-5775-F1F561EA5B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194" y="4612424"/>
                  <a:ext cx="381000" cy="381000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65F2D06-6778-725C-72F4-19EC1B02AD53}"/>
                    </a:ext>
                  </a:extLst>
                </p:cNvPr>
                <p:cNvSpPr/>
                <p:nvPr/>
              </p:nvSpPr>
              <p:spPr>
                <a:xfrm>
                  <a:off x="3968390" y="4623110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65F2D06-6778-725C-72F4-19EC1B02A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390" y="4623110"/>
                  <a:ext cx="381000" cy="381000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25060A6-68D8-BA45-DF30-F80CF46FC922}"/>
                </a:ext>
              </a:extLst>
            </p:cNvPr>
            <p:cNvCxnSpPr>
              <a:stCxn id="5" idx="0"/>
              <a:endCxn id="33" idx="4"/>
            </p:cNvCxnSpPr>
            <p:nvPr/>
          </p:nvCxnSpPr>
          <p:spPr>
            <a:xfrm flipV="1">
              <a:off x="4158890" y="5004110"/>
              <a:ext cx="0" cy="174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19291E5-5551-467B-30A5-23818EB81650}"/>
                </a:ext>
              </a:extLst>
            </p:cNvPr>
            <p:cNvSpPr/>
            <p:nvPr/>
          </p:nvSpPr>
          <p:spPr>
            <a:xfrm>
              <a:off x="3759574" y="5127899"/>
              <a:ext cx="4564465" cy="554636"/>
            </a:xfrm>
            <a:prstGeom prst="rect">
              <a:avLst/>
            </a:prstGeom>
            <a:solidFill>
              <a:srgbClr val="747474">
                <a:alpha val="50196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6D99D1-7911-36A0-F248-55DB45284D08}"/>
                </a:ext>
              </a:extLst>
            </p:cNvPr>
            <p:cNvCxnSpPr>
              <a:cxnSpLocks/>
              <a:stCxn id="21" idx="0"/>
              <a:endCxn id="31" idx="4"/>
            </p:cNvCxnSpPr>
            <p:nvPr/>
          </p:nvCxnSpPr>
          <p:spPr>
            <a:xfrm flipV="1">
              <a:off x="6736538" y="4993013"/>
              <a:ext cx="6819" cy="1853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8EBB2AD-EE20-6F53-34B5-96832A2BB790}"/>
                </a:ext>
              </a:extLst>
            </p:cNvPr>
            <p:cNvCxnSpPr>
              <a:cxnSpLocks/>
              <a:stCxn id="13" idx="0"/>
              <a:endCxn id="32" idx="4"/>
            </p:cNvCxnSpPr>
            <p:nvPr/>
          </p:nvCxnSpPr>
          <p:spPr>
            <a:xfrm flipV="1">
              <a:off x="5447694" y="4993424"/>
              <a:ext cx="0" cy="1849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1E8F2E65-2C7D-55B9-C0B3-280017C4FC20}"/>
                </a:ext>
              </a:extLst>
            </p:cNvPr>
            <p:cNvSpPr/>
            <p:nvPr/>
          </p:nvSpPr>
          <p:spPr>
            <a:xfrm>
              <a:off x="4226242" y="4522004"/>
              <a:ext cx="1154100" cy="207590"/>
            </a:xfrm>
            <a:prstGeom prst="arc">
              <a:avLst>
                <a:gd name="adj1" fmla="val 10842268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71608648-B743-696A-F0AF-30D718B0A845}"/>
                </a:ext>
              </a:extLst>
            </p:cNvPr>
            <p:cNvSpPr/>
            <p:nvPr/>
          </p:nvSpPr>
          <p:spPr>
            <a:xfrm>
              <a:off x="5515046" y="4524755"/>
              <a:ext cx="1154100" cy="207590"/>
            </a:xfrm>
            <a:prstGeom prst="arc">
              <a:avLst>
                <a:gd name="adj1" fmla="val 10842268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4D4B2C89-D961-0F55-1FB5-1E79680C2DF1}"/>
                </a:ext>
              </a:extLst>
            </p:cNvPr>
            <p:cNvSpPr/>
            <p:nvPr/>
          </p:nvSpPr>
          <p:spPr>
            <a:xfrm>
              <a:off x="6781589" y="4503426"/>
              <a:ext cx="1154100" cy="207590"/>
            </a:xfrm>
            <a:prstGeom prst="arc">
              <a:avLst>
                <a:gd name="adj1" fmla="val 10842268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C0AA3B6B-1224-FED8-1B65-8B4D819F1AC0}"/>
                </a:ext>
              </a:extLst>
            </p:cNvPr>
            <p:cNvSpPr/>
            <p:nvPr/>
          </p:nvSpPr>
          <p:spPr>
            <a:xfrm>
              <a:off x="4234126" y="4377116"/>
              <a:ext cx="2474374" cy="463462"/>
            </a:xfrm>
            <a:prstGeom prst="arc">
              <a:avLst>
                <a:gd name="adj1" fmla="val 10842268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72D008EA-EA52-462A-DD8B-B0CFB5657FFA}"/>
                </a:ext>
              </a:extLst>
            </p:cNvPr>
            <p:cNvSpPr/>
            <p:nvPr/>
          </p:nvSpPr>
          <p:spPr>
            <a:xfrm>
              <a:off x="5490551" y="4387310"/>
              <a:ext cx="2474374" cy="463462"/>
            </a:xfrm>
            <a:prstGeom prst="arc">
              <a:avLst>
                <a:gd name="adj1" fmla="val 10842268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EFB0C6D4-0A80-1F66-6D09-2E89E2A4908D}"/>
                </a:ext>
              </a:extLst>
            </p:cNvPr>
            <p:cNvSpPr/>
            <p:nvPr/>
          </p:nvSpPr>
          <p:spPr>
            <a:xfrm>
              <a:off x="4158890" y="4282123"/>
              <a:ext cx="3958435" cy="668607"/>
            </a:xfrm>
            <a:prstGeom prst="arc">
              <a:avLst>
                <a:gd name="adj1" fmla="val 10842268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peech Bubble: Rectangle with Corners Rounded 129">
            <a:extLst>
              <a:ext uri="{FF2B5EF4-FFF2-40B4-BE49-F238E27FC236}">
                <a16:creationId xmlns:a16="http://schemas.microsoft.com/office/drawing/2014/main" id="{C949C14C-43B7-9B31-45D3-2DE65218DC1D}"/>
              </a:ext>
            </a:extLst>
          </p:cNvPr>
          <p:cNvSpPr/>
          <p:nvPr/>
        </p:nvSpPr>
        <p:spPr>
          <a:xfrm>
            <a:off x="9488773" y="4129789"/>
            <a:ext cx="2355907" cy="2053835"/>
          </a:xfrm>
          <a:prstGeom prst="wedgeRoundRectCallout">
            <a:avLst>
              <a:gd name="adj1" fmla="val -109999"/>
              <a:gd name="adj2" fmla="val -34221"/>
              <a:gd name="adj3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</a:t>
            </a:r>
            <a:r>
              <a:rPr lang="en-US" dirty="0"/>
              <a:t>: Actions depend on all observations seen so far! POMDPs can be solved model-based using belief states.</a:t>
            </a:r>
          </a:p>
        </p:txBody>
      </p:sp>
    </p:spTree>
    <p:extLst>
      <p:ext uri="{BB962C8B-B14F-4D97-AF65-F5344CB8AC3E}">
        <p14:creationId xmlns:p14="http://schemas.microsoft.com/office/powerpoint/2010/main" val="290418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18718</TotalTime>
  <Words>2387</Words>
  <Application>Microsoft Office PowerPoint</Application>
  <PresentationFormat>Widescreen</PresentationFormat>
  <Paragraphs>359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Partial Observability Sutton/Barto* Chapter 17.3 AIMA** Chapters 14 and 15 </vt:lpstr>
      <vt:lpstr>Topics of this Course</vt:lpstr>
      <vt:lpstr>Summary of Notation</vt:lpstr>
      <vt:lpstr>Foundation</vt:lpstr>
      <vt:lpstr>Fully Observable RL</vt:lpstr>
      <vt:lpstr>Markov Process</vt:lpstr>
      <vt:lpstr>Hidden Markov Model (HMM)</vt:lpstr>
      <vt:lpstr>Markov Decision Process (MDP)</vt:lpstr>
      <vt:lpstr>Partially Observable MDP (POMDP)</vt:lpstr>
      <vt:lpstr>Partially Observable RL</vt:lpstr>
      <vt:lpstr>RL with Partial Observability</vt:lpstr>
      <vt:lpstr>States and Observations</vt:lpstr>
      <vt:lpstr>Simple Heuristic: Observation as State</vt:lpstr>
      <vt:lpstr>Optimal Belief  Monitoring</vt:lpstr>
      <vt:lpstr>Deep Belief Monitoring with RNNs</vt:lpstr>
      <vt:lpstr>Example</vt:lpstr>
      <vt:lpstr>Case Study:  Atari Pong</vt:lpstr>
      <vt:lpstr>States and Observations</vt:lpstr>
      <vt:lpstr>Single Observation as State</vt:lpstr>
      <vt:lpstr>Frame Stacking</vt:lpstr>
      <vt:lpstr>Deep Recurrent Q-Learning</vt:lpstr>
      <vt:lpstr>What You Should Know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170</cp:revision>
  <dcterms:created xsi:type="dcterms:W3CDTF">2025-09-08T14:44:49Z</dcterms:created>
  <dcterms:modified xsi:type="dcterms:W3CDTF">2026-06-15T14:40:20Z</dcterms:modified>
</cp:coreProperties>
</file>