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13" r:id="rId3"/>
    <p:sldId id="491" r:id="rId4"/>
    <p:sldId id="487" r:id="rId5"/>
    <p:sldId id="479" r:id="rId6"/>
    <p:sldId id="488" r:id="rId7"/>
    <p:sldId id="492" r:id="rId8"/>
    <p:sldId id="483" r:id="rId9"/>
    <p:sldId id="484" r:id="rId10"/>
    <p:sldId id="486" r:id="rId11"/>
    <p:sldId id="489" r:id="rId12"/>
    <p:sldId id="493" r:id="rId13"/>
    <p:sldId id="485" r:id="rId14"/>
    <p:sldId id="490" r:id="rId15"/>
    <p:sldId id="4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286E67-F0F0-421C-8F74-7B93ABA17FBF}">
          <p14:sldIdLst>
            <p14:sldId id="256"/>
            <p14:sldId id="313"/>
          </p14:sldIdLst>
        </p14:section>
        <p14:section name="Problem Types and Reward" id="{F66E34ED-7167-4712-8E0C-29F22A3B0AF6}">
          <p14:sldIdLst>
            <p14:sldId id="491"/>
            <p14:sldId id="487"/>
            <p14:sldId id="479"/>
            <p14:sldId id="488"/>
          </p14:sldIdLst>
        </p14:section>
        <p14:section name="Reward Shaping Techniques" id="{9E4794F5-D0CA-47B0-A389-6AABE29B4971}">
          <p14:sldIdLst>
            <p14:sldId id="492"/>
            <p14:sldId id="483"/>
            <p14:sldId id="484"/>
            <p14:sldId id="486"/>
            <p14:sldId id="489"/>
          </p14:sldIdLst>
        </p14:section>
        <p14:section name="Related Techniques" id="{DD4220DD-3082-42D2-BCED-46D36CEB56B2}">
          <p14:sldIdLst>
            <p14:sldId id="493"/>
            <p14:sldId id="485"/>
            <p14:sldId id="490"/>
            <p14:sldId id="4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4599F94E-CEE6-441E-89CC-EB005ECD8F06}">
      <a14:m xmlns:a14="http://schemas.microsoft.com/office/drawing/2010/main">
        <m:mathPr xmlns:m="http://schemas.openxmlformats.org/officeDocument/2006/math">
          <m:brkBin m:val="before"/>
          <m:brkBinSub m:val="--"/>
        </m:mathPr>
      </a14:m>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3" autoAdjust="0"/>
    <p:restoredTop sz="94660"/>
  </p:normalViewPr>
  <p:slideViewPr>
    <p:cSldViewPr snapToGrid="0">
      <p:cViewPr varScale="1">
        <p:scale>
          <a:sx n="76" d="100"/>
          <a:sy n="76" d="100"/>
        </p:scale>
        <p:origin x="52" y="376"/>
      </p:cViewPr>
      <p:guideLst/>
    </p:cSldViewPr>
  </p:slideViewPr>
  <p:notesTextViewPr>
    <p:cViewPr>
      <p:scale>
        <a:sx n="1" d="1"/>
        <a:sy n="1" d="1"/>
      </p:scale>
      <p:origin x="0" y="0"/>
    </p:cViewPr>
  </p:notesTextViewPr>
  <p:sorterViewPr>
    <p:cViewPr>
      <p:scale>
        <a:sx n="100" d="100"/>
        <a:sy n="100" d="100"/>
      </p:scale>
      <p:origin x="0" y="-2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F4AD9-7C31-49A4-B2A0-141140D6B1D8}" type="doc">
      <dgm:prSet loTypeId="urn:microsoft.com/office/officeart/2005/8/layout/pyramid2" loCatId="pyramid" qsTypeId="urn:microsoft.com/office/officeart/2005/8/quickstyle/simple1" qsCatId="simple" csTypeId="urn:microsoft.com/office/officeart/2005/8/colors/colorful1" csCatId="colorful" phldr="1"/>
      <dgm:spPr/>
      <dgm:t>
        <a:bodyPr/>
        <a:lstStyle/>
        <a:p>
          <a:endParaRPr lang="en-US"/>
        </a:p>
      </dgm:t>
    </dgm:pt>
    <dgm:pt modelId="{3083E58A-BB3D-4ADC-AC75-6076A27DBE7E}">
      <dgm:prSet phldrT="[Text]" phldr="0"/>
      <dgm:spPr/>
      <dgm:t>
        <a:bodyPr/>
        <a:lstStyle/>
        <a:p>
          <a:r>
            <a:rPr lang="en-US" dirty="0"/>
            <a:t>Original environment</a:t>
          </a:r>
        </a:p>
      </dgm:t>
    </dgm:pt>
    <dgm:pt modelId="{D02642CC-FCAC-4F38-80E5-B29541E055C2}" type="parTrans" cxnId="{370BDD4A-8B25-4E0E-81A4-84A384634530}">
      <dgm:prSet/>
      <dgm:spPr/>
      <dgm:t>
        <a:bodyPr/>
        <a:lstStyle/>
        <a:p>
          <a:endParaRPr lang="en-US"/>
        </a:p>
      </dgm:t>
    </dgm:pt>
    <dgm:pt modelId="{BD4B3692-20CF-44C7-8019-43569B8B61E1}" type="sibTrans" cxnId="{370BDD4A-8B25-4E0E-81A4-84A384634530}">
      <dgm:prSet/>
      <dgm:spPr/>
      <dgm:t>
        <a:bodyPr/>
        <a:lstStyle/>
        <a:p>
          <a:endParaRPr lang="en-US"/>
        </a:p>
      </dgm:t>
    </dgm:pt>
    <dgm:pt modelId="{2ACF3864-A2CB-4B84-AEF0-0FDA8932ED0E}">
      <dgm:prSet phldrT="[Text]" phldr="0"/>
      <dgm:spPr/>
      <dgm:t>
        <a:bodyPr/>
        <a:lstStyle/>
        <a:p>
          <a:r>
            <a:rPr lang="en-US" dirty="0"/>
            <a:t>More complex environment</a:t>
          </a:r>
        </a:p>
      </dgm:t>
    </dgm:pt>
    <dgm:pt modelId="{71B39526-B102-467D-B17C-9F2235649F6D}" type="parTrans" cxnId="{34DEC4E1-89FB-442C-9815-1AB4CE287FD3}">
      <dgm:prSet/>
      <dgm:spPr/>
      <dgm:t>
        <a:bodyPr/>
        <a:lstStyle/>
        <a:p>
          <a:endParaRPr lang="en-US"/>
        </a:p>
      </dgm:t>
    </dgm:pt>
    <dgm:pt modelId="{6B620041-827C-44E0-9558-B1321C85B99D}" type="sibTrans" cxnId="{34DEC4E1-89FB-442C-9815-1AB4CE287FD3}">
      <dgm:prSet/>
      <dgm:spPr/>
      <dgm:t>
        <a:bodyPr/>
        <a:lstStyle/>
        <a:p>
          <a:endParaRPr lang="en-US"/>
        </a:p>
      </dgm:t>
    </dgm:pt>
    <dgm:pt modelId="{470C0445-6EE0-4579-B620-8C41860B8A59}">
      <dgm:prSet phldrT="[Text]" phldr="0"/>
      <dgm:spPr/>
      <dgm:t>
        <a:bodyPr/>
        <a:lstStyle/>
        <a:p>
          <a:r>
            <a:rPr lang="en-US" dirty="0"/>
            <a:t>Simplified environment</a:t>
          </a:r>
        </a:p>
      </dgm:t>
    </dgm:pt>
    <dgm:pt modelId="{38695383-E9E7-404B-8D06-23D44C810FAD}" type="parTrans" cxnId="{A80604F4-009E-44A9-949C-73D009041F8B}">
      <dgm:prSet/>
      <dgm:spPr/>
      <dgm:t>
        <a:bodyPr/>
        <a:lstStyle/>
        <a:p>
          <a:endParaRPr lang="en-US"/>
        </a:p>
      </dgm:t>
    </dgm:pt>
    <dgm:pt modelId="{178DC91A-12E8-4DF7-A2C0-7E1A80073FB1}" type="sibTrans" cxnId="{A80604F4-009E-44A9-949C-73D009041F8B}">
      <dgm:prSet/>
      <dgm:spPr/>
      <dgm:t>
        <a:bodyPr/>
        <a:lstStyle/>
        <a:p>
          <a:endParaRPr lang="en-US"/>
        </a:p>
      </dgm:t>
    </dgm:pt>
    <dgm:pt modelId="{395DFFF6-52CD-4AE7-A1F5-D540CB610444}" type="pres">
      <dgm:prSet presAssocID="{A3DF4AD9-7C31-49A4-B2A0-141140D6B1D8}" presName="compositeShape" presStyleCnt="0">
        <dgm:presLayoutVars>
          <dgm:dir/>
          <dgm:resizeHandles/>
        </dgm:presLayoutVars>
      </dgm:prSet>
      <dgm:spPr/>
    </dgm:pt>
    <dgm:pt modelId="{0919E77B-156C-4CD9-B26F-DAE56EFDFE25}" type="pres">
      <dgm:prSet presAssocID="{A3DF4AD9-7C31-49A4-B2A0-141140D6B1D8}" presName="pyramid" presStyleLbl="node1" presStyleIdx="0" presStyleCnt="1"/>
      <dgm:spPr/>
    </dgm:pt>
    <dgm:pt modelId="{808F1B0C-FBA5-4C37-9A83-1FDEE7995E23}" type="pres">
      <dgm:prSet presAssocID="{A3DF4AD9-7C31-49A4-B2A0-141140D6B1D8}" presName="theList" presStyleCnt="0"/>
      <dgm:spPr/>
    </dgm:pt>
    <dgm:pt modelId="{32DCB81C-1914-4F61-97A1-6401CF31CBE8}" type="pres">
      <dgm:prSet presAssocID="{3083E58A-BB3D-4ADC-AC75-6076A27DBE7E}" presName="aNode" presStyleLbl="fgAcc1" presStyleIdx="0" presStyleCnt="3">
        <dgm:presLayoutVars>
          <dgm:bulletEnabled val="1"/>
        </dgm:presLayoutVars>
      </dgm:prSet>
      <dgm:spPr/>
    </dgm:pt>
    <dgm:pt modelId="{4045B858-AB29-4747-A690-32DB1AB2F449}" type="pres">
      <dgm:prSet presAssocID="{3083E58A-BB3D-4ADC-AC75-6076A27DBE7E}" presName="aSpace" presStyleCnt="0"/>
      <dgm:spPr/>
    </dgm:pt>
    <dgm:pt modelId="{04FB584B-B9D8-4838-B269-0EFF2EBA941A}" type="pres">
      <dgm:prSet presAssocID="{2ACF3864-A2CB-4B84-AEF0-0FDA8932ED0E}" presName="aNode" presStyleLbl="fgAcc1" presStyleIdx="1" presStyleCnt="3">
        <dgm:presLayoutVars>
          <dgm:bulletEnabled val="1"/>
        </dgm:presLayoutVars>
      </dgm:prSet>
      <dgm:spPr/>
    </dgm:pt>
    <dgm:pt modelId="{BAFF4F30-D3D0-416E-8F25-BFA5435898F4}" type="pres">
      <dgm:prSet presAssocID="{2ACF3864-A2CB-4B84-AEF0-0FDA8932ED0E}" presName="aSpace" presStyleCnt="0"/>
      <dgm:spPr/>
    </dgm:pt>
    <dgm:pt modelId="{66BD2E2A-9E72-4D10-ABD6-084E59984468}" type="pres">
      <dgm:prSet presAssocID="{470C0445-6EE0-4579-B620-8C41860B8A59}" presName="aNode" presStyleLbl="fgAcc1" presStyleIdx="2" presStyleCnt="3">
        <dgm:presLayoutVars>
          <dgm:bulletEnabled val="1"/>
        </dgm:presLayoutVars>
      </dgm:prSet>
      <dgm:spPr/>
    </dgm:pt>
    <dgm:pt modelId="{A4EC199A-7D4A-4C07-8AAC-0EEC82B4FBEE}" type="pres">
      <dgm:prSet presAssocID="{470C0445-6EE0-4579-B620-8C41860B8A59}" presName="aSpace" presStyleCnt="0"/>
      <dgm:spPr/>
    </dgm:pt>
  </dgm:ptLst>
  <dgm:cxnLst>
    <dgm:cxn modelId="{38E60520-6EF4-494B-ADC1-5B6CBFDFFF8F}" type="presOf" srcId="{3083E58A-BB3D-4ADC-AC75-6076A27DBE7E}" destId="{32DCB81C-1914-4F61-97A1-6401CF31CBE8}" srcOrd="0" destOrd="0" presId="urn:microsoft.com/office/officeart/2005/8/layout/pyramid2"/>
    <dgm:cxn modelId="{370BDD4A-8B25-4E0E-81A4-84A384634530}" srcId="{A3DF4AD9-7C31-49A4-B2A0-141140D6B1D8}" destId="{3083E58A-BB3D-4ADC-AC75-6076A27DBE7E}" srcOrd="0" destOrd="0" parTransId="{D02642CC-FCAC-4F38-80E5-B29541E055C2}" sibTransId="{BD4B3692-20CF-44C7-8019-43569B8B61E1}"/>
    <dgm:cxn modelId="{63748E6B-A949-4B0A-B257-1C02F794F22B}" type="presOf" srcId="{470C0445-6EE0-4579-B620-8C41860B8A59}" destId="{66BD2E2A-9E72-4D10-ABD6-084E59984468}" srcOrd="0" destOrd="0" presId="urn:microsoft.com/office/officeart/2005/8/layout/pyramid2"/>
    <dgm:cxn modelId="{D6A9CB8D-5B97-43CD-B788-10A922FB0348}" type="presOf" srcId="{A3DF4AD9-7C31-49A4-B2A0-141140D6B1D8}" destId="{395DFFF6-52CD-4AE7-A1F5-D540CB610444}" srcOrd="0" destOrd="0" presId="urn:microsoft.com/office/officeart/2005/8/layout/pyramid2"/>
    <dgm:cxn modelId="{EF927FD1-0465-4645-85B6-7612A8CFA473}" type="presOf" srcId="{2ACF3864-A2CB-4B84-AEF0-0FDA8932ED0E}" destId="{04FB584B-B9D8-4838-B269-0EFF2EBA941A}" srcOrd="0" destOrd="0" presId="urn:microsoft.com/office/officeart/2005/8/layout/pyramid2"/>
    <dgm:cxn modelId="{34DEC4E1-89FB-442C-9815-1AB4CE287FD3}" srcId="{A3DF4AD9-7C31-49A4-B2A0-141140D6B1D8}" destId="{2ACF3864-A2CB-4B84-AEF0-0FDA8932ED0E}" srcOrd="1" destOrd="0" parTransId="{71B39526-B102-467D-B17C-9F2235649F6D}" sibTransId="{6B620041-827C-44E0-9558-B1321C85B99D}"/>
    <dgm:cxn modelId="{A80604F4-009E-44A9-949C-73D009041F8B}" srcId="{A3DF4AD9-7C31-49A4-B2A0-141140D6B1D8}" destId="{470C0445-6EE0-4579-B620-8C41860B8A59}" srcOrd="2" destOrd="0" parTransId="{38695383-E9E7-404B-8D06-23D44C810FAD}" sibTransId="{178DC91A-12E8-4DF7-A2C0-7E1A80073FB1}"/>
    <dgm:cxn modelId="{4358B0FF-5D57-4CC6-B1D1-AB4D5CB08A00}" type="presParOf" srcId="{395DFFF6-52CD-4AE7-A1F5-D540CB610444}" destId="{0919E77B-156C-4CD9-B26F-DAE56EFDFE25}" srcOrd="0" destOrd="0" presId="urn:microsoft.com/office/officeart/2005/8/layout/pyramid2"/>
    <dgm:cxn modelId="{A4CB536D-E9B6-4FC3-8D0F-9AB7F8F92EB2}" type="presParOf" srcId="{395DFFF6-52CD-4AE7-A1F5-D540CB610444}" destId="{808F1B0C-FBA5-4C37-9A83-1FDEE7995E23}" srcOrd="1" destOrd="0" presId="urn:microsoft.com/office/officeart/2005/8/layout/pyramid2"/>
    <dgm:cxn modelId="{D6160015-B7A4-474C-8111-8160BAB89329}" type="presParOf" srcId="{808F1B0C-FBA5-4C37-9A83-1FDEE7995E23}" destId="{32DCB81C-1914-4F61-97A1-6401CF31CBE8}" srcOrd="0" destOrd="0" presId="urn:microsoft.com/office/officeart/2005/8/layout/pyramid2"/>
    <dgm:cxn modelId="{85AEBE99-CFEE-438F-9513-06D1A4B586DE}" type="presParOf" srcId="{808F1B0C-FBA5-4C37-9A83-1FDEE7995E23}" destId="{4045B858-AB29-4747-A690-32DB1AB2F449}" srcOrd="1" destOrd="0" presId="urn:microsoft.com/office/officeart/2005/8/layout/pyramid2"/>
    <dgm:cxn modelId="{09FED6D5-DC00-4B95-895D-8581306BB029}" type="presParOf" srcId="{808F1B0C-FBA5-4C37-9A83-1FDEE7995E23}" destId="{04FB584B-B9D8-4838-B269-0EFF2EBA941A}" srcOrd="2" destOrd="0" presId="urn:microsoft.com/office/officeart/2005/8/layout/pyramid2"/>
    <dgm:cxn modelId="{09C02E32-AD57-4407-9A17-B9DBA6AE63C9}" type="presParOf" srcId="{808F1B0C-FBA5-4C37-9A83-1FDEE7995E23}" destId="{BAFF4F30-D3D0-416E-8F25-BFA5435898F4}" srcOrd="3" destOrd="0" presId="urn:microsoft.com/office/officeart/2005/8/layout/pyramid2"/>
    <dgm:cxn modelId="{137ECD9F-A0F0-4EA5-A29B-07B4BB82B47E}" type="presParOf" srcId="{808F1B0C-FBA5-4C37-9A83-1FDEE7995E23}" destId="{66BD2E2A-9E72-4D10-ABD6-084E59984468}" srcOrd="4" destOrd="0" presId="urn:microsoft.com/office/officeart/2005/8/layout/pyramid2"/>
    <dgm:cxn modelId="{15CA9E87-30B1-421F-AC7F-98C9ECC85C6C}" type="presParOf" srcId="{808F1B0C-FBA5-4C37-9A83-1FDEE7995E23}" destId="{A4EC199A-7D4A-4C07-8AAC-0EEC82B4FBE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9E77B-156C-4CD9-B26F-DAE56EFDFE25}">
      <dsp:nvSpPr>
        <dsp:cNvPr id="0" name=""/>
        <dsp:cNvSpPr/>
      </dsp:nvSpPr>
      <dsp:spPr>
        <a:xfrm>
          <a:off x="0" y="0"/>
          <a:ext cx="2254392" cy="4136112"/>
        </a:xfrm>
        <a:prstGeom prst="triangl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CB81C-1914-4F61-97A1-6401CF31CBE8}">
      <dsp:nvSpPr>
        <dsp:cNvPr id="0" name=""/>
        <dsp:cNvSpPr/>
      </dsp:nvSpPr>
      <dsp:spPr>
        <a:xfrm>
          <a:off x="1127196" y="415832"/>
          <a:ext cx="1465354" cy="979095"/>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Original environment</a:t>
          </a:r>
        </a:p>
      </dsp:txBody>
      <dsp:txXfrm>
        <a:off x="1174991" y="463627"/>
        <a:ext cx="1369764" cy="883505"/>
      </dsp:txXfrm>
    </dsp:sp>
    <dsp:sp modelId="{04FB584B-B9D8-4838-B269-0EFF2EBA941A}">
      <dsp:nvSpPr>
        <dsp:cNvPr id="0" name=""/>
        <dsp:cNvSpPr/>
      </dsp:nvSpPr>
      <dsp:spPr>
        <a:xfrm>
          <a:off x="1127196" y="1517314"/>
          <a:ext cx="1465354" cy="979095"/>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More complex environment</a:t>
          </a:r>
        </a:p>
      </dsp:txBody>
      <dsp:txXfrm>
        <a:off x="1174991" y="1565109"/>
        <a:ext cx="1369764" cy="883505"/>
      </dsp:txXfrm>
    </dsp:sp>
    <dsp:sp modelId="{66BD2E2A-9E72-4D10-ABD6-084E59984468}">
      <dsp:nvSpPr>
        <dsp:cNvPr id="0" name=""/>
        <dsp:cNvSpPr/>
      </dsp:nvSpPr>
      <dsp:spPr>
        <a:xfrm>
          <a:off x="1127196" y="2618797"/>
          <a:ext cx="1465354" cy="979095"/>
        </a:xfrm>
        <a:prstGeom prst="round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Simplified environment</a:t>
          </a:r>
        </a:p>
      </dsp:txBody>
      <dsp:txXfrm>
        <a:off x="1174991" y="2666592"/>
        <a:ext cx="1369764" cy="8835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2B22A-BE2A-43CB-B312-FF3A0A14567B}" type="datetimeFigureOut">
              <a:rPr lang="en-US" smtClean="0"/>
              <a:t>6/3/2026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5DAAA-78E2-4201-AA65-174BB50391A6}" type="slidenum">
              <a:rPr lang="en-US" smtClean="0"/>
              <a:t>‹#›</a:t>
            </a:fld>
            <a:endParaRPr lang="en-US"/>
          </a:p>
        </p:txBody>
      </p:sp>
    </p:spTree>
    <p:extLst>
      <p:ext uri="{BB962C8B-B14F-4D97-AF65-F5344CB8AC3E}">
        <p14:creationId xmlns:p14="http://schemas.microsoft.com/office/powerpoint/2010/main" val="3324056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5558-2701-D852-1A01-0BF39B58DE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E150F4-19D6-3927-AF4C-79938CACB9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1C3DC3-6BE4-4AD5-BF83-83DBE6741D39}"/>
              </a:ext>
            </a:extLst>
          </p:cNvPr>
          <p:cNvSpPr>
            <a:spLocks noGrp="1"/>
          </p:cNvSpPr>
          <p:nvPr>
            <p:ph type="dt" sz="half" idx="10"/>
          </p:nvPr>
        </p:nvSpPr>
        <p:spPr/>
        <p:txBody>
          <a:bodyPr/>
          <a:lstStyle/>
          <a:p>
            <a:fld id="{3E22BF2E-04DA-469E-97C5-BB68A0368813}" type="datetimeFigureOut">
              <a:rPr lang="en-US" smtClean="0"/>
              <a:t>6/3/2026</a:t>
            </a:fld>
            <a:endParaRPr lang="en-US"/>
          </a:p>
        </p:txBody>
      </p:sp>
      <p:sp>
        <p:nvSpPr>
          <p:cNvPr id="5" name="Footer Placeholder 4">
            <a:extLst>
              <a:ext uri="{FF2B5EF4-FFF2-40B4-BE49-F238E27FC236}">
                <a16:creationId xmlns:a16="http://schemas.microsoft.com/office/drawing/2014/main" id="{4BCD0FF9-FEE5-7DEA-F2A0-04CD3C8E9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CCB2C-BF64-0CEB-C138-EC1E0FF17963}"/>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2077380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A8BF-0F66-F00E-4527-03CBDE1E6F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48F7C1-32BC-0F71-0130-0DFB9C183A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9C7E0-3252-37DB-73A7-7F070748FFEC}"/>
              </a:ext>
            </a:extLst>
          </p:cNvPr>
          <p:cNvSpPr>
            <a:spLocks noGrp="1"/>
          </p:cNvSpPr>
          <p:nvPr>
            <p:ph type="dt" sz="half" idx="10"/>
          </p:nvPr>
        </p:nvSpPr>
        <p:spPr/>
        <p:txBody>
          <a:bodyPr/>
          <a:lstStyle/>
          <a:p>
            <a:fld id="{3E22BF2E-04DA-469E-97C5-BB68A0368813}" type="datetimeFigureOut">
              <a:rPr lang="en-US" smtClean="0"/>
              <a:t>6/3/2026</a:t>
            </a:fld>
            <a:endParaRPr lang="en-US"/>
          </a:p>
        </p:txBody>
      </p:sp>
      <p:sp>
        <p:nvSpPr>
          <p:cNvPr id="5" name="Footer Placeholder 4">
            <a:extLst>
              <a:ext uri="{FF2B5EF4-FFF2-40B4-BE49-F238E27FC236}">
                <a16:creationId xmlns:a16="http://schemas.microsoft.com/office/drawing/2014/main" id="{A676C5EE-EAD9-8D18-3741-930600D3B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647D8-342D-AED5-3763-DD02F7C2A439}"/>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650844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D0B639-7A1F-68FA-45DD-3196E2CB57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4F1BB-B40D-E6E4-111B-122348C261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2DAFD-560D-9508-6F31-281EC974361A}"/>
              </a:ext>
            </a:extLst>
          </p:cNvPr>
          <p:cNvSpPr>
            <a:spLocks noGrp="1"/>
          </p:cNvSpPr>
          <p:nvPr>
            <p:ph type="dt" sz="half" idx="10"/>
          </p:nvPr>
        </p:nvSpPr>
        <p:spPr/>
        <p:txBody>
          <a:bodyPr/>
          <a:lstStyle/>
          <a:p>
            <a:fld id="{3E22BF2E-04DA-469E-97C5-BB68A0368813}" type="datetimeFigureOut">
              <a:rPr lang="en-US" smtClean="0"/>
              <a:t>6/3/2026</a:t>
            </a:fld>
            <a:endParaRPr lang="en-US"/>
          </a:p>
        </p:txBody>
      </p:sp>
      <p:sp>
        <p:nvSpPr>
          <p:cNvPr id="5" name="Footer Placeholder 4">
            <a:extLst>
              <a:ext uri="{FF2B5EF4-FFF2-40B4-BE49-F238E27FC236}">
                <a16:creationId xmlns:a16="http://schemas.microsoft.com/office/drawing/2014/main" id="{F90C6320-E161-CE4A-CBDD-27072D2A1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C3E81-2AD2-5FBE-B6F5-1512F3AF9719}"/>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357058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A809-C199-A2CA-4B62-C11FD83604C0}"/>
              </a:ext>
            </a:extLst>
          </p:cNvPr>
          <p:cNvSpPr>
            <a:spLocks noGrp="1"/>
          </p:cNvSpPr>
          <p:nvPr>
            <p:ph type="title"/>
          </p:nvPr>
        </p:nvSpPr>
        <p:spPr>
          <a:xfrm>
            <a:off x="838200" y="365126"/>
            <a:ext cx="10515600" cy="7590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9ABD398-BC57-413F-4426-6AE62DCF0FF4}"/>
              </a:ext>
            </a:extLst>
          </p:cNvPr>
          <p:cNvSpPr>
            <a:spLocks noGrp="1"/>
          </p:cNvSpPr>
          <p:nvPr>
            <p:ph idx="1"/>
          </p:nvPr>
        </p:nvSpPr>
        <p:spPr>
          <a:xfrm>
            <a:off x="838200" y="1397330"/>
            <a:ext cx="10515600" cy="47796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009A95-DE70-5583-0BB6-25CA049AFAD6}"/>
              </a:ext>
            </a:extLst>
          </p:cNvPr>
          <p:cNvSpPr>
            <a:spLocks noGrp="1"/>
          </p:cNvSpPr>
          <p:nvPr>
            <p:ph type="dt" sz="half" idx="10"/>
          </p:nvPr>
        </p:nvSpPr>
        <p:spPr/>
        <p:txBody>
          <a:bodyPr/>
          <a:lstStyle/>
          <a:p>
            <a:fld id="{3E22BF2E-04DA-469E-97C5-BB68A0368813}" type="datetimeFigureOut">
              <a:rPr lang="en-US" smtClean="0"/>
              <a:t>6/3/2026</a:t>
            </a:fld>
            <a:endParaRPr lang="en-US"/>
          </a:p>
        </p:txBody>
      </p:sp>
      <p:sp>
        <p:nvSpPr>
          <p:cNvPr id="5" name="Footer Placeholder 4">
            <a:extLst>
              <a:ext uri="{FF2B5EF4-FFF2-40B4-BE49-F238E27FC236}">
                <a16:creationId xmlns:a16="http://schemas.microsoft.com/office/drawing/2014/main" id="{722F8C87-113F-3949-D291-E8101A072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8CBE1-6776-590E-6A36-B274F6F6168A}"/>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242716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B990-0C44-FE72-89C1-7BAFB2C892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BF51AA-25F1-19ED-49F4-909710D8F4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6F3394-E947-7BBC-4B4E-FC222CF9E355}"/>
              </a:ext>
            </a:extLst>
          </p:cNvPr>
          <p:cNvSpPr>
            <a:spLocks noGrp="1"/>
          </p:cNvSpPr>
          <p:nvPr>
            <p:ph type="dt" sz="half" idx="10"/>
          </p:nvPr>
        </p:nvSpPr>
        <p:spPr/>
        <p:txBody>
          <a:bodyPr/>
          <a:lstStyle/>
          <a:p>
            <a:fld id="{3E22BF2E-04DA-469E-97C5-BB68A0368813}" type="datetimeFigureOut">
              <a:rPr lang="en-US" smtClean="0"/>
              <a:t>6/3/2026</a:t>
            </a:fld>
            <a:endParaRPr lang="en-US"/>
          </a:p>
        </p:txBody>
      </p:sp>
      <p:sp>
        <p:nvSpPr>
          <p:cNvPr id="5" name="Footer Placeholder 4">
            <a:extLst>
              <a:ext uri="{FF2B5EF4-FFF2-40B4-BE49-F238E27FC236}">
                <a16:creationId xmlns:a16="http://schemas.microsoft.com/office/drawing/2014/main" id="{D0090F51-989A-F265-1B59-526B06EC0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6400B-F255-95CF-8BD8-3D8AE595A270}"/>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255833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DC8DE-D8D3-04F9-7952-B3C9B444DE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C6199-C068-6A1D-B9C6-37C04A922F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B26636-1E6C-5A66-DCE9-40F0239C9A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85DEA3-FC5C-77B6-8AEC-BF4A26C7605A}"/>
              </a:ext>
            </a:extLst>
          </p:cNvPr>
          <p:cNvSpPr>
            <a:spLocks noGrp="1"/>
          </p:cNvSpPr>
          <p:nvPr>
            <p:ph type="dt" sz="half" idx="10"/>
          </p:nvPr>
        </p:nvSpPr>
        <p:spPr/>
        <p:txBody>
          <a:bodyPr/>
          <a:lstStyle/>
          <a:p>
            <a:fld id="{3E22BF2E-04DA-469E-97C5-BB68A0368813}" type="datetimeFigureOut">
              <a:rPr lang="en-US" smtClean="0"/>
              <a:t>6/3/2026</a:t>
            </a:fld>
            <a:endParaRPr lang="en-US"/>
          </a:p>
        </p:txBody>
      </p:sp>
      <p:sp>
        <p:nvSpPr>
          <p:cNvPr id="6" name="Footer Placeholder 5">
            <a:extLst>
              <a:ext uri="{FF2B5EF4-FFF2-40B4-BE49-F238E27FC236}">
                <a16:creationId xmlns:a16="http://schemas.microsoft.com/office/drawing/2014/main" id="{50A2BAE8-516B-EE07-0EF8-4E37D353B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1D7F8D-0B8A-CA54-C5D1-DAFB9A217260}"/>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180953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762D-C67C-6FB4-D8AF-A2AEADD0B2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6F3E59-5CAF-AE52-066A-662EAF232F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294A81-151A-F8B5-9A7D-43577F3F69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BDED1E-7743-9D82-5A8F-215AF2DB8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E3FED4-7E43-512F-BDC2-AB5A6F6A96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E71D6A-F625-133A-E751-2B967B94A668}"/>
              </a:ext>
            </a:extLst>
          </p:cNvPr>
          <p:cNvSpPr>
            <a:spLocks noGrp="1"/>
          </p:cNvSpPr>
          <p:nvPr>
            <p:ph type="dt" sz="half" idx="10"/>
          </p:nvPr>
        </p:nvSpPr>
        <p:spPr/>
        <p:txBody>
          <a:bodyPr/>
          <a:lstStyle/>
          <a:p>
            <a:fld id="{3E22BF2E-04DA-469E-97C5-BB68A0368813}" type="datetimeFigureOut">
              <a:rPr lang="en-US" smtClean="0"/>
              <a:t>6/3/2026</a:t>
            </a:fld>
            <a:endParaRPr lang="en-US"/>
          </a:p>
        </p:txBody>
      </p:sp>
      <p:sp>
        <p:nvSpPr>
          <p:cNvPr id="8" name="Footer Placeholder 7">
            <a:extLst>
              <a:ext uri="{FF2B5EF4-FFF2-40B4-BE49-F238E27FC236}">
                <a16:creationId xmlns:a16="http://schemas.microsoft.com/office/drawing/2014/main" id="{33256629-E601-1BA5-526C-36960EEBE0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65DDDF-B6D4-29FB-6B7F-C7017B4EABAD}"/>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349571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B25A-3F20-51F4-D136-F73B176833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FF8609-CAA0-6678-FCA9-C0252974D715}"/>
              </a:ext>
            </a:extLst>
          </p:cNvPr>
          <p:cNvSpPr>
            <a:spLocks noGrp="1"/>
          </p:cNvSpPr>
          <p:nvPr>
            <p:ph type="dt" sz="half" idx="10"/>
          </p:nvPr>
        </p:nvSpPr>
        <p:spPr/>
        <p:txBody>
          <a:bodyPr/>
          <a:lstStyle/>
          <a:p>
            <a:fld id="{3E22BF2E-04DA-469E-97C5-BB68A0368813}" type="datetimeFigureOut">
              <a:rPr lang="en-US" smtClean="0"/>
              <a:t>6/3/2026</a:t>
            </a:fld>
            <a:endParaRPr lang="en-US"/>
          </a:p>
        </p:txBody>
      </p:sp>
      <p:sp>
        <p:nvSpPr>
          <p:cNvPr id="4" name="Footer Placeholder 3">
            <a:extLst>
              <a:ext uri="{FF2B5EF4-FFF2-40B4-BE49-F238E27FC236}">
                <a16:creationId xmlns:a16="http://schemas.microsoft.com/office/drawing/2014/main" id="{E911A081-E4EB-7E96-A0AA-2E4D490998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D0AC27-1467-337C-D636-190385E39769}"/>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295731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8C3DB-E47E-C122-D7BD-AAAC105B291A}"/>
              </a:ext>
            </a:extLst>
          </p:cNvPr>
          <p:cNvSpPr>
            <a:spLocks noGrp="1"/>
          </p:cNvSpPr>
          <p:nvPr>
            <p:ph type="dt" sz="half" idx="10"/>
          </p:nvPr>
        </p:nvSpPr>
        <p:spPr/>
        <p:txBody>
          <a:bodyPr/>
          <a:lstStyle/>
          <a:p>
            <a:fld id="{3E22BF2E-04DA-469E-97C5-BB68A0368813}" type="datetimeFigureOut">
              <a:rPr lang="en-US" smtClean="0"/>
              <a:t>6/3/2026</a:t>
            </a:fld>
            <a:endParaRPr lang="en-US"/>
          </a:p>
        </p:txBody>
      </p:sp>
      <p:sp>
        <p:nvSpPr>
          <p:cNvPr id="3" name="Footer Placeholder 2">
            <a:extLst>
              <a:ext uri="{FF2B5EF4-FFF2-40B4-BE49-F238E27FC236}">
                <a16:creationId xmlns:a16="http://schemas.microsoft.com/office/drawing/2014/main" id="{12194795-A7C6-B915-9849-6DDF9E5561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BBD6E5-D6AC-7828-B9FA-162561BDB702}"/>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358758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DA5E-FB2F-65E3-9AC6-77E9E333A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F88CA7-EDCF-7BC9-0D50-5F550487A7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96387-78E1-111C-2860-362080259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A170FC-BF4D-52B4-3D96-975E35B67EE0}"/>
              </a:ext>
            </a:extLst>
          </p:cNvPr>
          <p:cNvSpPr>
            <a:spLocks noGrp="1"/>
          </p:cNvSpPr>
          <p:nvPr>
            <p:ph type="dt" sz="half" idx="10"/>
          </p:nvPr>
        </p:nvSpPr>
        <p:spPr/>
        <p:txBody>
          <a:bodyPr/>
          <a:lstStyle/>
          <a:p>
            <a:fld id="{3E22BF2E-04DA-469E-97C5-BB68A0368813}" type="datetimeFigureOut">
              <a:rPr lang="en-US" smtClean="0"/>
              <a:t>6/3/2026</a:t>
            </a:fld>
            <a:endParaRPr lang="en-US"/>
          </a:p>
        </p:txBody>
      </p:sp>
      <p:sp>
        <p:nvSpPr>
          <p:cNvPr id="6" name="Footer Placeholder 5">
            <a:extLst>
              <a:ext uri="{FF2B5EF4-FFF2-40B4-BE49-F238E27FC236}">
                <a16:creationId xmlns:a16="http://schemas.microsoft.com/office/drawing/2014/main" id="{13EB24C2-CDEC-1D6D-42DB-F885EAF6C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CA044-7F46-1F0F-A966-A66706F2D13F}"/>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74319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2354-EE3F-C81F-2C98-42CA24F04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37B54A-0E38-1C0F-EA90-8D9A628CC2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DF9108-1890-E2BF-7EA2-A2F28DEA6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68F02-6193-91DC-69E0-6CC09A2476EE}"/>
              </a:ext>
            </a:extLst>
          </p:cNvPr>
          <p:cNvSpPr>
            <a:spLocks noGrp="1"/>
          </p:cNvSpPr>
          <p:nvPr>
            <p:ph type="dt" sz="half" idx="10"/>
          </p:nvPr>
        </p:nvSpPr>
        <p:spPr/>
        <p:txBody>
          <a:bodyPr/>
          <a:lstStyle/>
          <a:p>
            <a:fld id="{3E22BF2E-04DA-469E-97C5-BB68A0368813}" type="datetimeFigureOut">
              <a:rPr lang="en-US" smtClean="0"/>
              <a:t>6/3/2026</a:t>
            </a:fld>
            <a:endParaRPr lang="en-US"/>
          </a:p>
        </p:txBody>
      </p:sp>
      <p:sp>
        <p:nvSpPr>
          <p:cNvPr id="6" name="Footer Placeholder 5">
            <a:extLst>
              <a:ext uri="{FF2B5EF4-FFF2-40B4-BE49-F238E27FC236}">
                <a16:creationId xmlns:a16="http://schemas.microsoft.com/office/drawing/2014/main" id="{2534B642-5606-ACB8-4ADF-6DDE8BE4B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9560E-8858-1CED-6B2E-1EF0F58F2FAF}"/>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359475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46CF1-7E31-D1FD-63E0-29688510ED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9997-F7F8-3FB5-F294-092654769C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EC26E-B485-AE94-5C91-D0E504CEB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22BF2E-04DA-469E-97C5-BB68A0368813}" type="datetimeFigureOut">
              <a:rPr lang="en-US" smtClean="0"/>
              <a:t>6/3/2026</a:t>
            </a:fld>
            <a:endParaRPr lang="en-US"/>
          </a:p>
        </p:txBody>
      </p:sp>
      <p:sp>
        <p:nvSpPr>
          <p:cNvPr id="5" name="Footer Placeholder 4">
            <a:extLst>
              <a:ext uri="{FF2B5EF4-FFF2-40B4-BE49-F238E27FC236}">
                <a16:creationId xmlns:a16="http://schemas.microsoft.com/office/drawing/2014/main" id="{4A3ECD47-D4F5-A47B-6CA1-E8E47C1C43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9C8C2B9-7B85-792D-492E-EE9D50875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362146-1680-4254-AA84-26EEDD41027B}" type="slidenum">
              <a:rPr lang="en-US" smtClean="0"/>
              <a:t>‹#›</a:t>
            </a:fld>
            <a:endParaRPr lang="en-US"/>
          </a:p>
        </p:txBody>
      </p:sp>
    </p:spTree>
    <p:extLst>
      <p:ext uri="{BB962C8B-B14F-4D97-AF65-F5344CB8AC3E}">
        <p14:creationId xmlns:p14="http://schemas.microsoft.com/office/powerpoint/2010/main" val="95873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arxiv.org/pdf/1705.0536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i.stanford.edu/~ang/papers/icml00-irl.pdf"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lilianweng.github.io/posts/2020-01-29-curriculum-rl/"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xplore.ieee.org/document/923812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3.png"/><Relationship Id="rId7"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image" Target="../media/image40.png"/><Relationship Id="rId10" Type="http://schemas.openxmlformats.org/officeDocument/2006/relationships/image" Target="../media/image15.pn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people.eecs.berkeley.edu/~pabbeel/cs287-fa09/readings/NgHaradaRussell-shaping-ICML1999.pdf"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B02EEF-8413-288E-566D-063A066A6CBC}"/>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77" r="23298" b="3714"/>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1EE42B-57B4-EB74-A37C-6675858E7D29}"/>
              </a:ext>
            </a:extLst>
          </p:cNvPr>
          <p:cNvSpPr>
            <a:spLocks noGrp="1"/>
          </p:cNvSpPr>
          <p:nvPr>
            <p:ph type="ctrTitle"/>
          </p:nvPr>
        </p:nvSpPr>
        <p:spPr>
          <a:xfrm>
            <a:off x="477981" y="1122363"/>
            <a:ext cx="4463968" cy="3204134"/>
          </a:xfrm>
        </p:spPr>
        <p:txBody>
          <a:bodyPr anchor="b">
            <a:normAutofit fontScale="90000"/>
          </a:bodyPr>
          <a:lstStyle/>
          <a:p>
            <a:pPr algn="l"/>
            <a:r>
              <a:rPr lang="en-US" sz="4800" dirty="0">
                <a:solidFill>
                  <a:schemeClr val="bg1"/>
                </a:solidFill>
              </a:rPr>
              <a:t>Reinforcement Learning</a:t>
            </a:r>
            <a:br>
              <a:rPr lang="en-US" sz="4800" dirty="0">
                <a:solidFill>
                  <a:schemeClr val="bg1"/>
                </a:solidFill>
              </a:rPr>
            </a:br>
            <a:br>
              <a:rPr lang="en-US" sz="4800" dirty="0">
                <a:solidFill>
                  <a:schemeClr val="bg1"/>
                </a:solidFill>
              </a:rPr>
            </a:br>
            <a:r>
              <a:rPr lang="en-US" sz="4000" dirty="0">
                <a:solidFill>
                  <a:schemeClr val="bg1"/>
                </a:solidFill>
              </a:rPr>
              <a:t>Reward Engineering</a:t>
            </a:r>
            <a:br>
              <a:rPr lang="en-US" sz="4000" dirty="0">
                <a:solidFill>
                  <a:schemeClr val="bg1"/>
                </a:solidFill>
              </a:rPr>
            </a:br>
            <a:r>
              <a:rPr lang="en-US" sz="2800" dirty="0">
                <a:solidFill>
                  <a:schemeClr val="bg1"/>
                </a:solidFill>
              </a:rPr>
              <a:t>Sutton/Barto*</a:t>
            </a:r>
            <a:r>
              <a:rPr lang="en-US" sz="2700" dirty="0">
                <a:solidFill>
                  <a:schemeClr val="bg1"/>
                </a:solidFill>
              </a:rPr>
              <a:t> Chapter 17.4</a:t>
            </a:r>
            <a:br>
              <a:rPr lang="en-US" sz="2700" dirty="0">
                <a:solidFill>
                  <a:schemeClr val="bg1"/>
                </a:solidFill>
              </a:rPr>
            </a:br>
            <a:r>
              <a:rPr lang="en-US" sz="2700" dirty="0">
                <a:solidFill>
                  <a:schemeClr val="bg1"/>
                </a:solidFill>
              </a:rPr>
              <a:t>and other sources</a:t>
            </a:r>
          </a:p>
        </p:txBody>
      </p:sp>
      <p:sp>
        <p:nvSpPr>
          <p:cNvPr id="3" name="Subtitle 2">
            <a:extLst>
              <a:ext uri="{FF2B5EF4-FFF2-40B4-BE49-F238E27FC236}">
                <a16:creationId xmlns:a16="http://schemas.microsoft.com/office/drawing/2014/main" id="{7FFF10C2-8C10-0E89-D285-D614C36EEE69}"/>
              </a:ext>
            </a:extLst>
          </p:cNvPr>
          <p:cNvSpPr>
            <a:spLocks noGrp="1"/>
          </p:cNvSpPr>
          <p:nvPr>
            <p:ph type="subTitle" idx="1"/>
          </p:nvPr>
        </p:nvSpPr>
        <p:spPr>
          <a:xfrm>
            <a:off x="477982" y="4546920"/>
            <a:ext cx="5266684" cy="1968214"/>
          </a:xfrm>
        </p:spPr>
        <p:txBody>
          <a:bodyPr>
            <a:normAutofit/>
          </a:bodyPr>
          <a:lstStyle/>
          <a:p>
            <a:pPr algn="l"/>
            <a:r>
              <a:rPr lang="en-US" sz="1700" dirty="0">
                <a:solidFill>
                  <a:schemeClr val="bg1"/>
                </a:solidFill>
              </a:rPr>
              <a:t>Michael Hahsler, SMU</a:t>
            </a:r>
          </a:p>
          <a:p>
            <a:pPr algn="l"/>
            <a:endParaRPr lang="en-US" sz="1300" dirty="0">
              <a:solidFill>
                <a:schemeClr val="bg1"/>
              </a:solidFill>
            </a:endParaRPr>
          </a:p>
          <a:p>
            <a:pPr algn="l"/>
            <a:r>
              <a:rPr lang="en-US" sz="1300" dirty="0">
                <a:solidFill>
                  <a:schemeClr val="bg1"/>
                </a:solidFill>
              </a:rPr>
              <a:t>*Sutton and Barto, Reinforcement Learning: An Introduction, 2</a:t>
            </a:r>
            <a:r>
              <a:rPr lang="en-US" sz="1300" baseline="30000" dirty="0">
                <a:solidFill>
                  <a:schemeClr val="bg1"/>
                </a:solidFill>
              </a:rPr>
              <a:t>nd</a:t>
            </a:r>
            <a:r>
              <a:rPr lang="en-US" sz="1300" dirty="0">
                <a:solidFill>
                  <a:schemeClr val="bg1"/>
                </a:solidFill>
              </a:rPr>
              <a:t> edition, MIT Press, Cambridge, MA, 2018</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ject 23">
            <a:hlinkClick r:id="rId3"/>
            <a:extLst>
              <a:ext uri="{FF2B5EF4-FFF2-40B4-BE49-F238E27FC236}">
                <a16:creationId xmlns:a16="http://schemas.microsoft.com/office/drawing/2014/main" id="{3CBD6548-3D4E-9A40-CA35-355261D4E92C}"/>
              </a:ext>
            </a:extLst>
          </p:cNvPr>
          <p:cNvPicPr/>
          <p:nvPr/>
        </p:nvPicPr>
        <p:blipFill>
          <a:blip r:embed="rId4" cstate="print"/>
          <a:stretch>
            <a:fillRect/>
          </a:stretch>
        </p:blipFill>
        <p:spPr>
          <a:xfrm>
            <a:off x="10961016" y="6265038"/>
            <a:ext cx="1037459" cy="383579"/>
          </a:xfrm>
          <a:prstGeom prst="rect">
            <a:avLst/>
          </a:prstGeom>
        </p:spPr>
      </p:pic>
      <p:pic>
        <p:nvPicPr>
          <p:cNvPr id="6" name="Picture 5">
            <a:extLst>
              <a:ext uri="{FF2B5EF4-FFF2-40B4-BE49-F238E27FC236}">
                <a16:creationId xmlns:a16="http://schemas.microsoft.com/office/drawing/2014/main" id="{8AD28C7D-14A3-CFEB-3DEC-2E01272844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41" y="198362"/>
            <a:ext cx="4182403" cy="10009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A1C6744-BD97-2C10-F393-A0B726F71E7A}"/>
              </a:ext>
            </a:extLst>
          </p:cNvPr>
          <p:cNvGrpSpPr/>
          <p:nvPr/>
        </p:nvGrpSpPr>
        <p:grpSpPr>
          <a:xfrm>
            <a:off x="10961015" y="4868822"/>
            <a:ext cx="1037459" cy="1303078"/>
            <a:chOff x="5248582" y="2401735"/>
            <a:chExt cx="1694835" cy="2054530"/>
          </a:xfrm>
        </p:grpSpPr>
        <p:pic>
          <p:nvPicPr>
            <p:cNvPr id="8" name="Picture 7">
              <a:extLst>
                <a:ext uri="{FF2B5EF4-FFF2-40B4-BE49-F238E27FC236}">
                  <a16:creationId xmlns:a16="http://schemas.microsoft.com/office/drawing/2014/main" id="{2F5FC233-1ACF-0EE9-5B1F-F0A29270EECF}"/>
                </a:ext>
              </a:extLst>
            </p:cNvPr>
            <p:cNvPicPr>
              <a:picLocks noChangeAspect="1"/>
            </p:cNvPicPr>
            <p:nvPr/>
          </p:nvPicPr>
          <p:blipFill>
            <a:blip r:embed="rId6"/>
            <a:stretch>
              <a:fillRect/>
            </a:stretch>
          </p:blipFill>
          <p:spPr>
            <a:xfrm>
              <a:off x="5248582" y="2401735"/>
              <a:ext cx="1694835" cy="2054530"/>
            </a:xfrm>
            <a:prstGeom prst="rect">
              <a:avLst/>
            </a:prstGeom>
          </p:spPr>
        </p:pic>
        <p:pic>
          <p:nvPicPr>
            <p:cNvPr id="9" name="Picture 8">
              <a:extLst>
                <a:ext uri="{FF2B5EF4-FFF2-40B4-BE49-F238E27FC236}">
                  <a16:creationId xmlns:a16="http://schemas.microsoft.com/office/drawing/2014/main" id="{26CB3135-CE78-1137-FBA3-29AA8592D8FA}"/>
                </a:ext>
              </a:extLst>
            </p:cNvPr>
            <p:cNvPicPr>
              <a:picLocks noChangeAspect="1"/>
            </p:cNvPicPr>
            <p:nvPr/>
          </p:nvPicPr>
          <p:blipFill>
            <a:blip r:embed="rId7"/>
            <a:stretch>
              <a:fillRect/>
            </a:stretch>
          </p:blipFill>
          <p:spPr>
            <a:xfrm>
              <a:off x="5315643" y="2435129"/>
              <a:ext cx="1560711" cy="1560711"/>
            </a:xfrm>
            <a:prstGeom prst="rect">
              <a:avLst/>
            </a:prstGeom>
          </p:spPr>
        </p:pic>
      </p:grpSp>
    </p:spTree>
    <p:extLst>
      <p:ext uri="{BB962C8B-B14F-4D97-AF65-F5344CB8AC3E}">
        <p14:creationId xmlns:p14="http://schemas.microsoft.com/office/powerpoint/2010/main" val="385275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B9CD-F9C2-79A4-1E08-EC01401386A6}"/>
              </a:ext>
            </a:extLst>
          </p:cNvPr>
          <p:cNvSpPr>
            <a:spLocks noGrp="1"/>
          </p:cNvSpPr>
          <p:nvPr>
            <p:ph type="title"/>
          </p:nvPr>
        </p:nvSpPr>
        <p:spPr/>
        <p:txBody>
          <a:bodyPr/>
          <a:lstStyle/>
          <a:p>
            <a:r>
              <a:rPr lang="en-US" dirty="0"/>
              <a:t> Intrinsic Motivation: Curiosity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E56D306-E35D-B7B4-8146-6D8514294A92}"/>
                  </a:ext>
                </a:extLst>
              </p:cNvPr>
              <p:cNvSpPr>
                <a:spLocks noGrp="1"/>
              </p:cNvSpPr>
              <p:nvPr>
                <p:ph idx="1"/>
              </p:nvPr>
            </p:nvSpPr>
            <p:spPr>
              <a:xfrm>
                <a:off x="838201" y="1397331"/>
                <a:ext cx="7405360" cy="4546270"/>
              </a:xfrm>
            </p:spPr>
            <p:txBody>
              <a:bodyPr>
                <a:normAutofit fontScale="62500" lnSpcReduction="20000"/>
              </a:bodyPr>
              <a:lstStyle/>
              <a:p>
                <a:r>
                  <a:rPr lang="en-US" dirty="0"/>
                  <a:t>Providing the agent with an internal reward bonus to encourage exploration. </a:t>
                </a:r>
              </a:p>
              <a:p>
                <a:r>
                  <a:rPr lang="en-US" dirty="0"/>
                  <a:t>Modify reward by adding internal reward</a:t>
                </a:r>
                <a:br>
                  <a:rPr lang="en-US" dirty="0"/>
                </a:br>
                <a:br>
                  <a:rPr lang="en-US" dirty="0"/>
                </a:b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𝑡</m:t>
                        </m:r>
                      </m:sub>
                      <m:sup>
                        <m:r>
                          <a:rPr lang="en-US" i="1">
                            <a:latin typeface="Cambria Math" panose="02040503050406030204" pitchFamily="18" charset="0"/>
                          </a:rPr>
                          <m:t>𝑒𝑥𝑡</m:t>
                        </m:r>
                      </m:sup>
                    </m:sSubSup>
                    <m:r>
                      <a:rPr lang="en-US" i="1">
                        <a:latin typeface="Cambria Math" panose="02040503050406030204" pitchFamily="18" charset="0"/>
                      </a:rPr>
                      <m:t>+</m:t>
                    </m:r>
                    <m:r>
                      <a:rPr lang="en-US" i="1">
                        <a:latin typeface="Cambria Math" panose="02040503050406030204" pitchFamily="18" charset="0"/>
                      </a:rPr>
                      <m:t>𝛽</m:t>
                    </m:r>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𝑡</m:t>
                        </m:r>
                      </m:sub>
                      <m:sup>
                        <m:r>
                          <a:rPr lang="en-US" i="1">
                            <a:latin typeface="Cambria Math" panose="02040503050406030204" pitchFamily="18" charset="0"/>
                          </a:rPr>
                          <m:t>𝑖𝑛𝑡</m:t>
                        </m:r>
                      </m:sup>
                    </m:sSubSup>
                  </m:oMath>
                </a14:m>
                <a:endParaRPr lang="en-US" dirty="0"/>
              </a:p>
              <a:p>
                <a:endParaRPr lang="en-US" dirty="0"/>
              </a:p>
              <a:p>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𝑡</m:t>
                        </m:r>
                      </m:sub>
                      <m:sup>
                        <m:r>
                          <a:rPr lang="en-US" b="0" i="1" smtClean="0">
                            <a:latin typeface="Cambria Math" panose="02040503050406030204" pitchFamily="18" charset="0"/>
                          </a:rPr>
                          <m:t>𝑖𝑛𝑡</m:t>
                        </m:r>
                      </m:sup>
                    </m:sSubSup>
                  </m:oMath>
                </a14:m>
                <a:r>
                  <a:rPr lang="en-US" dirty="0"/>
                  <a:t> depends on level of novelty of the reached state.</a:t>
                </a:r>
              </a:p>
              <a:p>
                <a:endParaRPr lang="en-US" dirty="0"/>
              </a:p>
              <a:p>
                <a:r>
                  <a:rPr lang="en-US" b="1" dirty="0"/>
                  <a:t>How to measure novelty: </a:t>
                </a:r>
              </a:p>
              <a:p>
                <a:pPr lvl="1"/>
                <a:r>
                  <a:rPr lang="en-US" dirty="0"/>
                  <a:t>Visit a new state/set of states for the first time.</a:t>
                </a:r>
              </a:p>
              <a:p>
                <a:pPr lvl="1"/>
                <a:r>
                  <a:rPr lang="en-US" dirty="0"/>
                  <a:t>Visit a state that has not been visited very often (the agent is uncertain about its value).</a:t>
                </a:r>
              </a:p>
              <a:p>
                <a:pPr lvl="1"/>
                <a:r>
                  <a:rPr lang="en-US" dirty="0"/>
                  <a:t>Visit a state that surprises the agent. I.e. the agent’s current model produces a large prediction error (temporal difference error).</a:t>
                </a:r>
              </a:p>
              <a:p>
                <a:endParaRPr lang="en-US" dirty="0"/>
              </a:p>
              <a:p>
                <a:r>
                  <a:rPr lang="en-US" b="1" dirty="0"/>
                  <a:t>Issue</a:t>
                </a:r>
                <a:r>
                  <a:rPr lang="en-US" dirty="0"/>
                  <a:t>: “Noisy TV problem” agent gets trapped by the reward for staring at a static-filled, always changing unlearnable TV screen! Caused by state descriptions which contain highly stochastic elements.</a:t>
                </a:r>
              </a:p>
            </p:txBody>
          </p:sp>
        </mc:Choice>
        <mc:Fallback>
          <p:sp>
            <p:nvSpPr>
              <p:cNvPr id="3" name="Content Placeholder 2">
                <a:extLst>
                  <a:ext uri="{FF2B5EF4-FFF2-40B4-BE49-F238E27FC236}">
                    <a16:creationId xmlns:a16="http://schemas.microsoft.com/office/drawing/2014/main" id="{7E56D306-E35D-B7B4-8146-6D8514294A92}"/>
                  </a:ext>
                </a:extLst>
              </p:cNvPr>
              <p:cNvSpPr>
                <a:spLocks noGrp="1" noRot="1" noChangeAspect="1" noMove="1" noResize="1" noEditPoints="1" noAdjustHandles="1" noChangeArrowheads="1" noChangeShapeType="1" noTextEdit="1"/>
              </p:cNvSpPr>
              <p:nvPr>
                <p:ph idx="1"/>
              </p:nvPr>
            </p:nvSpPr>
            <p:spPr>
              <a:xfrm>
                <a:off x="838201" y="1397331"/>
                <a:ext cx="7405360" cy="4546270"/>
              </a:xfrm>
              <a:blipFill>
                <a:blip r:embed="rId2"/>
                <a:stretch>
                  <a:fillRect l="-577" t="-2011" b="-1206"/>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377109AC-6186-2DAE-4907-0FE45D571434}"/>
              </a:ext>
            </a:extLst>
          </p:cNvPr>
          <p:cNvGrpSpPr/>
          <p:nvPr/>
        </p:nvGrpSpPr>
        <p:grpSpPr>
          <a:xfrm>
            <a:off x="8585728" y="1899749"/>
            <a:ext cx="3009810" cy="2976045"/>
            <a:chOff x="8630958" y="1397330"/>
            <a:chExt cx="2837432" cy="2816970"/>
          </a:xfrm>
        </p:grpSpPr>
        <p:pic>
          <p:nvPicPr>
            <p:cNvPr id="5" name="Picture 4">
              <a:extLst>
                <a:ext uri="{FF2B5EF4-FFF2-40B4-BE49-F238E27FC236}">
                  <a16:creationId xmlns:a16="http://schemas.microsoft.com/office/drawing/2014/main" id="{8A434F1B-1939-6F3E-A170-6B86BCBDB995}"/>
                </a:ext>
              </a:extLst>
            </p:cNvPr>
            <p:cNvPicPr>
              <a:picLocks noChangeAspect="1"/>
            </p:cNvPicPr>
            <p:nvPr/>
          </p:nvPicPr>
          <p:blipFill>
            <a:blip r:embed="rId3"/>
            <a:stretch>
              <a:fillRect/>
            </a:stretch>
          </p:blipFill>
          <p:spPr>
            <a:xfrm>
              <a:off x="8630958" y="1397330"/>
              <a:ext cx="2837432" cy="2816970"/>
            </a:xfrm>
            <a:prstGeom prst="rect">
              <a:avLst/>
            </a:prstGeom>
          </p:spPr>
        </p:pic>
        <p:sp>
          <p:nvSpPr>
            <p:cNvPr id="6" name="TextBox 5">
              <a:extLst>
                <a:ext uri="{FF2B5EF4-FFF2-40B4-BE49-F238E27FC236}">
                  <a16:creationId xmlns:a16="http://schemas.microsoft.com/office/drawing/2014/main" id="{C57946CB-DB47-4EFD-9BCD-B8FA34252FB2}"/>
                </a:ext>
              </a:extLst>
            </p:cNvPr>
            <p:cNvSpPr txBox="1"/>
            <p:nvPr/>
          </p:nvSpPr>
          <p:spPr>
            <a:xfrm>
              <a:off x="8829894" y="3706461"/>
              <a:ext cx="286186" cy="369332"/>
            </a:xfrm>
            <a:prstGeom prst="rect">
              <a:avLst/>
            </a:prstGeom>
            <a:noFill/>
          </p:spPr>
          <p:txBody>
            <a:bodyPr wrap="square" rtlCol="0">
              <a:spAutoFit/>
            </a:bodyPr>
            <a:lstStyle/>
            <a:p>
              <a:r>
                <a:rPr lang="en-US" b="1" dirty="0">
                  <a:solidFill>
                    <a:schemeClr val="accent2"/>
                  </a:solidFill>
                </a:rPr>
                <a:t>S</a:t>
              </a:r>
            </a:p>
          </p:txBody>
        </p:sp>
        <p:sp>
          <p:nvSpPr>
            <p:cNvPr id="7" name="TextBox 6">
              <a:extLst>
                <a:ext uri="{FF2B5EF4-FFF2-40B4-BE49-F238E27FC236}">
                  <a16:creationId xmlns:a16="http://schemas.microsoft.com/office/drawing/2014/main" id="{62B9789F-DD31-98BB-C3A1-0AE8275B0B4F}"/>
                </a:ext>
              </a:extLst>
            </p:cNvPr>
            <p:cNvSpPr txBox="1"/>
            <p:nvPr/>
          </p:nvSpPr>
          <p:spPr>
            <a:xfrm>
              <a:off x="8822914" y="2316604"/>
              <a:ext cx="286186" cy="369332"/>
            </a:xfrm>
            <a:prstGeom prst="rect">
              <a:avLst/>
            </a:prstGeom>
            <a:noFill/>
          </p:spPr>
          <p:txBody>
            <a:bodyPr wrap="square" rtlCol="0">
              <a:spAutoFit/>
            </a:bodyPr>
            <a:lstStyle/>
            <a:p>
              <a:r>
                <a:rPr lang="en-US" b="1" dirty="0">
                  <a:solidFill>
                    <a:schemeClr val="accent3"/>
                  </a:solidFill>
                </a:rPr>
                <a:t>G</a:t>
              </a:r>
            </a:p>
          </p:txBody>
        </p:sp>
      </p:grpSp>
      <p:sp>
        <p:nvSpPr>
          <p:cNvPr id="11" name="TextBox 10">
            <a:extLst>
              <a:ext uri="{FF2B5EF4-FFF2-40B4-BE49-F238E27FC236}">
                <a16:creationId xmlns:a16="http://schemas.microsoft.com/office/drawing/2014/main" id="{D142B1B1-C107-7CE7-249B-45F252135EE6}"/>
              </a:ext>
            </a:extLst>
          </p:cNvPr>
          <p:cNvSpPr txBox="1"/>
          <p:nvPr/>
        </p:nvSpPr>
        <p:spPr>
          <a:xfrm>
            <a:off x="10334181" y="3670695"/>
            <a:ext cx="1176737" cy="97225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r>
              <a:rPr lang="en-US" b="1" dirty="0"/>
              <a:t>Room 2</a:t>
            </a:r>
          </a:p>
        </p:txBody>
      </p:sp>
      <p:sp>
        <p:nvSpPr>
          <p:cNvPr id="12" name="TextBox 11">
            <a:extLst>
              <a:ext uri="{FF2B5EF4-FFF2-40B4-BE49-F238E27FC236}">
                <a16:creationId xmlns:a16="http://schemas.microsoft.com/office/drawing/2014/main" id="{B878E07F-7678-8178-E353-AA3B96F37F28}"/>
              </a:ext>
            </a:extLst>
          </p:cNvPr>
          <p:cNvSpPr txBox="1"/>
          <p:nvPr/>
        </p:nvSpPr>
        <p:spPr>
          <a:xfrm>
            <a:off x="10334182" y="1986477"/>
            <a:ext cx="1176737" cy="141476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r>
              <a:rPr lang="en-US" b="1" dirty="0"/>
              <a:t>Room 3</a:t>
            </a:r>
          </a:p>
        </p:txBody>
      </p:sp>
      <p:sp>
        <p:nvSpPr>
          <p:cNvPr id="13" name="TextBox 12">
            <a:extLst>
              <a:ext uri="{FF2B5EF4-FFF2-40B4-BE49-F238E27FC236}">
                <a16:creationId xmlns:a16="http://schemas.microsoft.com/office/drawing/2014/main" id="{69B144EA-4CD8-F87E-7171-A99E48DA7B30}"/>
              </a:ext>
            </a:extLst>
          </p:cNvPr>
          <p:cNvSpPr txBox="1"/>
          <p:nvPr/>
        </p:nvSpPr>
        <p:spPr>
          <a:xfrm>
            <a:off x="8873582" y="2002243"/>
            <a:ext cx="1188512" cy="114711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r>
              <a:rPr lang="en-US" b="1" dirty="0"/>
              <a:t>Room 4</a:t>
            </a:r>
          </a:p>
        </p:txBody>
      </p:sp>
      <p:sp>
        <p:nvSpPr>
          <p:cNvPr id="14" name="TextBox 13">
            <a:extLst>
              <a:ext uri="{FF2B5EF4-FFF2-40B4-BE49-F238E27FC236}">
                <a16:creationId xmlns:a16="http://schemas.microsoft.com/office/drawing/2014/main" id="{2ACED117-8C69-6288-3EA6-4A911D745FE3}"/>
              </a:ext>
            </a:extLst>
          </p:cNvPr>
          <p:cNvSpPr txBox="1"/>
          <p:nvPr/>
        </p:nvSpPr>
        <p:spPr>
          <a:xfrm>
            <a:off x="8857815" y="1400938"/>
            <a:ext cx="1146629" cy="369332"/>
          </a:xfrm>
          <a:prstGeom prst="rect">
            <a:avLst/>
          </a:prstGeom>
          <a:noFill/>
        </p:spPr>
        <p:txBody>
          <a:bodyPr wrap="square">
            <a:spAutoFit/>
          </a:bodyPr>
          <a:lstStyle/>
          <a:p>
            <a:r>
              <a:rPr lang="en-US" b="1" dirty="0"/>
              <a:t>Example</a:t>
            </a:r>
          </a:p>
        </p:txBody>
      </p:sp>
      <p:sp>
        <p:nvSpPr>
          <p:cNvPr id="15" name="TextBox 14">
            <a:extLst>
              <a:ext uri="{FF2B5EF4-FFF2-40B4-BE49-F238E27FC236}">
                <a16:creationId xmlns:a16="http://schemas.microsoft.com/office/drawing/2014/main" id="{BA95B163-12D3-D00C-4AF0-B6C223FD0834}"/>
              </a:ext>
            </a:extLst>
          </p:cNvPr>
          <p:cNvSpPr txBox="1"/>
          <p:nvPr/>
        </p:nvSpPr>
        <p:spPr>
          <a:xfrm>
            <a:off x="8796750" y="4928170"/>
            <a:ext cx="2885498" cy="584775"/>
          </a:xfrm>
          <a:prstGeom prst="rect">
            <a:avLst/>
          </a:prstGeom>
          <a:noFill/>
        </p:spPr>
        <p:txBody>
          <a:bodyPr wrap="square">
            <a:spAutoFit/>
          </a:bodyPr>
          <a:lstStyle/>
          <a:p>
            <a:r>
              <a:rPr lang="en-US" sz="1600" dirty="0"/>
              <a:t>Use a reward bonus when new rooms are discovered.</a:t>
            </a:r>
          </a:p>
        </p:txBody>
      </p:sp>
      <p:sp>
        <p:nvSpPr>
          <p:cNvPr id="17" name="TextBox 16">
            <a:extLst>
              <a:ext uri="{FF2B5EF4-FFF2-40B4-BE49-F238E27FC236}">
                <a16:creationId xmlns:a16="http://schemas.microsoft.com/office/drawing/2014/main" id="{9A33A6E2-8543-B04A-D758-C0D5AA4F0278}"/>
              </a:ext>
            </a:extLst>
          </p:cNvPr>
          <p:cNvSpPr txBox="1"/>
          <p:nvPr/>
        </p:nvSpPr>
        <p:spPr>
          <a:xfrm>
            <a:off x="748863" y="6022061"/>
            <a:ext cx="10762056"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b="0" i="0" dirty="0">
                <a:solidFill>
                  <a:srgbClr val="000000"/>
                </a:solidFill>
                <a:effectLst/>
                <a:latin typeface="Titillium Web" panose="020F0502020204030204" pitchFamily="2" charset="0"/>
              </a:rPr>
              <a:t>Deepak Pathak, Pulkit Agrawal, Alexei A. Efros and Trevor Darrell. </a:t>
            </a:r>
            <a:r>
              <a:rPr lang="en-US" sz="1600" b="1" i="0" dirty="0">
                <a:solidFill>
                  <a:srgbClr val="000000"/>
                </a:solidFill>
                <a:effectLst/>
                <a:latin typeface="Titillium Web" panose="020F0502020204030204" pitchFamily="2" charset="0"/>
                <a:hlinkClick r:id="rId4"/>
              </a:rPr>
              <a:t>Curiosity-driven Exploration by Self-supervised Prediction</a:t>
            </a:r>
            <a:r>
              <a:rPr lang="en-US" sz="1600" b="1" i="0" dirty="0">
                <a:solidFill>
                  <a:srgbClr val="000000"/>
                </a:solidFill>
                <a:effectLst/>
                <a:latin typeface="Titillium Web" panose="020F0502020204030204" pitchFamily="2" charset="0"/>
              </a:rPr>
              <a:t>. </a:t>
            </a:r>
            <a:r>
              <a:rPr lang="en-US" sz="1600" b="0" i="0" dirty="0">
                <a:solidFill>
                  <a:srgbClr val="000000"/>
                </a:solidFill>
                <a:effectLst/>
                <a:latin typeface="Titillium Web" panose="020F0502020204030204" pitchFamily="2" charset="0"/>
              </a:rPr>
              <a:t>In </a:t>
            </a:r>
            <a:r>
              <a:rPr lang="en-US" sz="1600" b="0" i="1" dirty="0">
                <a:solidFill>
                  <a:srgbClr val="000000"/>
                </a:solidFill>
                <a:effectLst/>
                <a:latin typeface="Titillium Web" panose="020F0502020204030204" pitchFamily="2" charset="0"/>
              </a:rPr>
              <a:t>ICML 2017</a:t>
            </a:r>
            <a:r>
              <a:rPr lang="en-US" sz="1600" b="0" i="0" dirty="0">
                <a:solidFill>
                  <a:srgbClr val="000000"/>
                </a:solidFill>
                <a:effectLst/>
                <a:latin typeface="Titillium Web" panose="020F0502020204030204" pitchFamily="2" charset="0"/>
              </a:rPr>
              <a:t>.</a:t>
            </a:r>
            <a:endParaRPr lang="en-US" sz="1600" dirty="0"/>
          </a:p>
        </p:txBody>
      </p:sp>
      <p:cxnSp>
        <p:nvCxnSpPr>
          <p:cNvPr id="18" name="Straight Arrow Connector 17">
            <a:extLst>
              <a:ext uri="{FF2B5EF4-FFF2-40B4-BE49-F238E27FC236}">
                <a16:creationId xmlns:a16="http://schemas.microsoft.com/office/drawing/2014/main" id="{EA6E4EB7-42DD-34A1-D48E-95F36672CF90}"/>
              </a:ext>
            </a:extLst>
          </p:cNvPr>
          <p:cNvCxnSpPr>
            <a:cxnSpLocks/>
          </p:cNvCxnSpPr>
          <p:nvPr/>
        </p:nvCxnSpPr>
        <p:spPr>
          <a:xfrm>
            <a:off x="10048408" y="3587800"/>
            <a:ext cx="230346"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47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FD04-A33A-32F1-60AA-A654A582D85A}"/>
              </a:ext>
            </a:extLst>
          </p:cNvPr>
          <p:cNvSpPr>
            <a:spLocks noGrp="1"/>
          </p:cNvSpPr>
          <p:nvPr>
            <p:ph type="title"/>
          </p:nvPr>
        </p:nvSpPr>
        <p:spPr/>
        <p:txBody>
          <a:bodyPr/>
          <a:lstStyle/>
          <a:p>
            <a:r>
              <a:rPr lang="en-US" dirty="0"/>
              <a:t>Inverse RL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0314C2D-CF94-DAB6-E05C-68E6B7C55F29}"/>
                  </a:ext>
                </a:extLst>
              </p:cNvPr>
              <p:cNvSpPr>
                <a:spLocks noGrp="1"/>
              </p:cNvSpPr>
              <p:nvPr>
                <p:ph idx="1"/>
              </p:nvPr>
            </p:nvSpPr>
            <p:spPr>
              <a:xfrm>
                <a:off x="838199" y="1124197"/>
                <a:ext cx="10515599" cy="4803637"/>
              </a:xfrm>
            </p:spPr>
            <p:txBody>
              <a:bodyPr>
                <a:normAutofit fontScale="55000" lnSpcReduction="20000"/>
              </a:bodyPr>
              <a:lstStyle/>
              <a:p>
                <a:r>
                  <a:rPr lang="en-US" b="1" dirty="0"/>
                  <a:t>Idea</a:t>
                </a:r>
                <a:r>
                  <a:rPr lang="en-US" dirty="0"/>
                  <a:t>: Learn the hard to define reward function from demonstrations by an expert.</a:t>
                </a:r>
              </a:p>
              <a:p>
                <a:r>
                  <a:rPr lang="en-US" b="1" dirty="0"/>
                  <a:t>Input</a:t>
                </a:r>
                <a:r>
                  <a:rPr lang="en-US" dirty="0"/>
                  <a:t>: Expert behavior as sequences of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d>
                  </m:oMath>
                </a14:m>
                <a:r>
                  <a:rPr lang="en-US" dirty="0"/>
                  <a:t> tuples .</a:t>
                </a:r>
              </a:p>
              <a:p>
                <a:r>
                  <a:rPr lang="en-US" b="1" dirty="0"/>
                  <a:t>Goal</a:t>
                </a:r>
                <a:r>
                  <a:rPr lang="en-US" dirty="0"/>
                  <a:t>: Finding a parameterized reward function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oMath>
                </a14:m>
                <a:r>
                  <a:rPr lang="en-US" dirty="0"/>
                  <a:t> that explains the expert’s behavior. I.e.,  that assigns the highest value to the expert's behavior.</a:t>
                </a:r>
                <a:br>
                  <a:rPr lang="en-US" dirty="0"/>
                </a:br>
                <a:br>
                  <a:rPr lang="en-US" dirty="0"/>
                </a:br>
                <a14:m>
                  <m:oMath xmlns:m="http://schemas.openxmlformats.org/officeDocument/2006/math">
                    <m:r>
                      <a:rPr lang="en-US" i="1" smtClean="0">
                        <a:latin typeface="Cambria Math" panose="02040503050406030204" pitchFamily="18" charset="0"/>
                        <a:ea typeface="Cambria Math" panose="02040503050406030204" pitchFamily="18" charset="0"/>
                      </a:rPr>
                      <m:t>𝔼</m:t>
                    </m:r>
                    <m:d>
                      <m:dPr>
                        <m:begChr m:val="["/>
                        <m:endChr m:val="]"/>
                        <m:ctrlPr>
                          <a:rPr lang="en-US" i="1" smtClean="0">
                            <a:latin typeface="Cambria Math" panose="02040503050406030204" pitchFamily="18" charset="0"/>
                            <a:ea typeface="Cambria Math" panose="02040503050406030204" pitchFamily="18" charset="0"/>
                          </a:rPr>
                        </m:ctrlPr>
                      </m:dPr>
                      <m:e>
                        <m:nary>
                          <m:naryPr>
                            <m:chr m:val="∑"/>
                            <m:supHide m:val="on"/>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𝑡</m:t>
                            </m:r>
                          </m:sub>
                          <m:sup/>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𝛾</m:t>
                                </m:r>
                              </m:e>
                              <m:sup>
                                <m:r>
                                  <a:rPr lang="en-US" b="0" i="1" smtClean="0">
                                    <a:latin typeface="Cambria Math" panose="02040503050406030204" pitchFamily="18" charset="0"/>
                                    <a:ea typeface="Cambria Math" panose="02040503050406030204" pitchFamily="18" charset="0"/>
                                  </a:rPr>
                                  <m:t>𝑡</m:t>
                                </m:r>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𝒘</m:t>
                                </m:r>
                              </m:e>
                            </m:d>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𝜋</m:t>
                                    </m:r>
                                  </m:e>
                                  <m:sup>
                                    <m:r>
                                      <a:rPr lang="en-US" i="1">
                                        <a:latin typeface="Cambria Math" panose="02040503050406030204" pitchFamily="18" charset="0"/>
                                        <a:ea typeface="Cambria Math" panose="02040503050406030204" pitchFamily="18" charset="0"/>
                                      </a:rPr>
                                      <m:t>∗</m:t>
                                    </m:r>
                                  </m:sup>
                                </m:sSup>
                              </m:e>
                            </m:d>
                          </m:e>
                        </m:nary>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nary>
                          <m:naryPr>
                            <m:chr m:val="∑"/>
                            <m:supHide m:val="on"/>
                            <m:ctrlPr>
                              <a:rPr lang="en-US" i="1">
                                <a:latin typeface="Cambria Math" panose="02040503050406030204" pitchFamily="18" charset="0"/>
                                <a:ea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𝑡</m:t>
                            </m:r>
                          </m:sub>
                          <m:sup/>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𝛾</m:t>
                                </m:r>
                              </m:e>
                              <m:sup>
                                <m:r>
                                  <a:rPr lang="en-US" i="1">
                                    <a:latin typeface="Cambria Math" panose="02040503050406030204" pitchFamily="18" charset="0"/>
                                    <a:ea typeface="Cambria Math" panose="02040503050406030204" pitchFamily="18" charset="0"/>
                                  </a:rPr>
                                  <m:t>𝑡</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r>
                                  <a:rPr lang="en-US" i="1">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𝒘</m:t>
                                </m:r>
                              </m:e>
                            </m:d>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𝜋</m:t>
                                </m:r>
                              </m:e>
                            </m:d>
                          </m:e>
                        </m:nary>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𝜋</m:t>
                    </m:r>
                  </m:oMath>
                </a14:m>
                <a:endParaRPr lang="en-US" dirty="0"/>
              </a:p>
              <a:p>
                <a:endParaRPr lang="en-US" dirty="0"/>
              </a:p>
              <a:p>
                <a:r>
                  <a:rPr lang="en-US" b="1" dirty="0"/>
                  <a:t>Challenge</a:t>
                </a:r>
                <a:r>
                  <a:rPr lang="en-US" dirty="0"/>
                  <a:t>: The problem is “underspecified.” For any given action, there are potentially infinite reward functions that could explain it. Therefore, IRL algorithms usually find the "most likely" or simplest reward function (using regularization) that fits the data.</a:t>
                </a:r>
              </a:p>
              <a:p>
                <a:endParaRPr lang="en-US" b="1" dirty="0"/>
              </a:p>
              <a:p>
                <a:r>
                  <a:rPr lang="en-US" b="1" dirty="0"/>
                  <a:t>Examples: </a:t>
                </a:r>
              </a:p>
              <a:p>
                <a:pPr lvl="1"/>
                <a:r>
                  <a:rPr lang="en-US" b="1" dirty="0"/>
                  <a:t>Autonomous Driving:</a:t>
                </a:r>
                <a:r>
                  <a:rPr lang="en-US" dirty="0"/>
                  <a:t> Observing how human drivers yield, </a:t>
                </a:r>
                <a:br>
                  <a:rPr lang="en-US" dirty="0"/>
                </a:br>
                <a:r>
                  <a:rPr lang="en-US" dirty="0"/>
                  <a:t>navigate.</a:t>
                </a:r>
              </a:p>
              <a:p>
                <a:pPr lvl="1"/>
                <a:r>
                  <a:rPr lang="en-US" b="1" dirty="0"/>
                  <a:t>Robotics:</a:t>
                </a:r>
                <a:r>
                  <a:rPr lang="en-US" dirty="0"/>
                  <a:t> Teaching robots complex physical tasks (like </a:t>
                </a:r>
                <a:br>
                  <a:rPr lang="en-US" dirty="0"/>
                </a:br>
                <a:r>
                  <a:rPr lang="en-US" dirty="0"/>
                  <a:t>folding laundry or stacking objects) by showing them how to </a:t>
                </a:r>
                <a:br>
                  <a:rPr lang="en-US" dirty="0"/>
                </a:br>
                <a:r>
                  <a:rPr lang="en-US" dirty="0"/>
                  <a:t>do it once, allowing the system to deduce the objective.</a:t>
                </a:r>
              </a:p>
              <a:p>
                <a:pPr lvl="1"/>
                <a:r>
                  <a:rPr lang="en-US" b="1" dirty="0"/>
                  <a:t>Large Language Models (LLMs):</a:t>
                </a:r>
                <a:r>
                  <a:rPr lang="en-US" dirty="0"/>
                  <a:t> Used in AI alignment, </a:t>
                </a:r>
                <a:br>
                  <a:rPr lang="en-US" dirty="0"/>
                </a:br>
                <a:r>
                  <a:rPr lang="en-US" dirty="0"/>
                  <a:t>where human feedback creates a reward model (via RLHF </a:t>
                </a:r>
                <a:br>
                  <a:rPr lang="en-US" dirty="0"/>
                </a:br>
                <a:r>
                  <a:rPr lang="en-US" dirty="0"/>
                  <a:t>or similar structures) to align model behavior with human </a:t>
                </a:r>
                <a:br>
                  <a:rPr lang="en-US" dirty="0"/>
                </a:br>
                <a:r>
                  <a:rPr lang="en-US" dirty="0"/>
                  <a:t>intent.</a:t>
                </a:r>
              </a:p>
            </p:txBody>
          </p:sp>
        </mc:Choice>
        <mc:Fallback>
          <p:sp>
            <p:nvSpPr>
              <p:cNvPr id="3" name="Content Placeholder 2">
                <a:extLst>
                  <a:ext uri="{FF2B5EF4-FFF2-40B4-BE49-F238E27FC236}">
                    <a16:creationId xmlns:a16="http://schemas.microsoft.com/office/drawing/2014/main" id="{A0314C2D-CF94-DAB6-E05C-68E6B7C55F29}"/>
                  </a:ext>
                </a:extLst>
              </p:cNvPr>
              <p:cNvSpPr>
                <a:spLocks noGrp="1" noRot="1" noChangeAspect="1" noMove="1" noResize="1" noEditPoints="1" noAdjustHandles="1" noChangeArrowheads="1" noChangeShapeType="1" noTextEdit="1"/>
              </p:cNvSpPr>
              <p:nvPr>
                <p:ph idx="1"/>
              </p:nvPr>
            </p:nvSpPr>
            <p:spPr>
              <a:xfrm>
                <a:off x="838199" y="1124197"/>
                <a:ext cx="10515599" cy="4803637"/>
              </a:xfrm>
              <a:blipFill>
                <a:blip r:embed="rId2"/>
                <a:stretch>
                  <a:fillRect l="-116" t="-1269"/>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ECFFE3E-2648-699C-8E6A-ADADE57871F0}"/>
              </a:ext>
            </a:extLst>
          </p:cNvPr>
          <p:cNvSpPr txBox="1"/>
          <p:nvPr/>
        </p:nvSpPr>
        <p:spPr>
          <a:xfrm>
            <a:off x="9104585" y="2180103"/>
            <a:ext cx="2038205"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t>We assume the expert behaves optimally</a:t>
            </a:r>
          </a:p>
        </p:txBody>
      </p:sp>
      <p:sp>
        <p:nvSpPr>
          <p:cNvPr id="6" name="TextBox 5">
            <a:extLst>
              <a:ext uri="{FF2B5EF4-FFF2-40B4-BE49-F238E27FC236}">
                <a16:creationId xmlns:a16="http://schemas.microsoft.com/office/drawing/2014/main" id="{86F71661-E14B-6207-383B-61E5921E7D61}"/>
              </a:ext>
            </a:extLst>
          </p:cNvPr>
          <p:cNvSpPr txBox="1"/>
          <p:nvPr/>
        </p:nvSpPr>
        <p:spPr>
          <a:xfrm>
            <a:off x="838199" y="6078335"/>
            <a:ext cx="10744197"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Andrew Y. Ng and Stuart J. Russell. 2000. </a:t>
            </a:r>
            <a:r>
              <a:rPr lang="en-US" sz="1400" dirty="0">
                <a:hlinkClick r:id="rId3"/>
              </a:rPr>
              <a:t>Algorithms for Inverse Reinforcement Learning</a:t>
            </a:r>
            <a:r>
              <a:rPr lang="en-US" sz="1400" dirty="0"/>
              <a:t>. In Proceedings of the Seventeenth International Conference on Machine Learning (ICML '00). </a:t>
            </a:r>
          </a:p>
        </p:txBody>
      </p:sp>
      <p:sp>
        <p:nvSpPr>
          <p:cNvPr id="7" name="AutoShape 3" descr="Inverse reinforcement learning explained visually">
            <a:extLst>
              <a:ext uri="{FF2B5EF4-FFF2-40B4-BE49-F238E27FC236}">
                <a16:creationId xmlns:a16="http://schemas.microsoft.com/office/drawing/2014/main" id="{DC03F50D-5AEA-4823-F58A-49D56355583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A4DB6290-7876-2F14-C1E5-FBFF18EB7640}"/>
              </a:ext>
            </a:extLst>
          </p:cNvPr>
          <p:cNvPicPr>
            <a:picLocks noChangeAspect="1"/>
          </p:cNvPicPr>
          <p:nvPr/>
        </p:nvPicPr>
        <p:blipFill>
          <a:blip r:embed="rId4"/>
          <a:srcRect l="5098" t="19477" r="4328" b="19297"/>
          <a:stretch>
            <a:fillRect/>
          </a:stretch>
        </p:blipFill>
        <p:spPr>
          <a:xfrm>
            <a:off x="6080232" y="3481873"/>
            <a:ext cx="5567510" cy="2509026"/>
          </a:xfrm>
          <a:prstGeom prst="rect">
            <a:avLst/>
          </a:prstGeom>
        </p:spPr>
      </p:pic>
    </p:spTree>
    <p:extLst>
      <p:ext uri="{BB962C8B-B14F-4D97-AF65-F5344CB8AC3E}">
        <p14:creationId xmlns:p14="http://schemas.microsoft.com/office/powerpoint/2010/main" val="354439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F5A0B838-82F4-AD35-0201-723F3CC26FFF}"/>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B8DA306-1697-AFFB-9D44-7921CC19F108}"/>
              </a:ext>
            </a:extLst>
          </p:cNvPr>
          <p:cNvPicPr>
            <a:picLocks noChangeAspect="1"/>
          </p:cNvPicPr>
          <p:nvPr/>
        </p:nvPicPr>
        <p:blipFill>
          <a:blip r:embed="rId2">
            <a:alphaModFix amt="50000"/>
          </a:blip>
          <a:srcRect/>
          <a:stretch>
            <a:fillRect/>
          </a:stretch>
        </p:blipFill>
        <p:spPr>
          <a:xfrm>
            <a:off x="20" y="1"/>
            <a:ext cx="12191980" cy="6857999"/>
          </a:xfrm>
          <a:prstGeom prst="rect">
            <a:avLst/>
          </a:prstGeom>
        </p:spPr>
      </p:pic>
      <p:sp>
        <p:nvSpPr>
          <p:cNvPr id="4" name="Title 3">
            <a:extLst>
              <a:ext uri="{FF2B5EF4-FFF2-40B4-BE49-F238E27FC236}">
                <a16:creationId xmlns:a16="http://schemas.microsoft.com/office/drawing/2014/main" id="{A4A6CBBE-E9CD-835B-0CAD-7FC4571B229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Related Training Techniques</a:t>
            </a:r>
            <a:endParaRPr lang="en-US" dirty="0">
              <a:solidFill>
                <a:srgbClr val="FFFFFF"/>
              </a:solidFill>
            </a:endParaRPr>
          </a:p>
        </p:txBody>
      </p:sp>
      <p:sp>
        <p:nvSpPr>
          <p:cNvPr id="5" name="Text Placeholder 4">
            <a:extLst>
              <a:ext uri="{FF2B5EF4-FFF2-40B4-BE49-F238E27FC236}">
                <a16:creationId xmlns:a16="http://schemas.microsoft.com/office/drawing/2014/main" id="{B7BFAEF4-793E-F68F-C79B-B4B3889F08FB}"/>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387962571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DC76-58B9-FFDA-9EDD-597A7FB11904}"/>
              </a:ext>
            </a:extLst>
          </p:cNvPr>
          <p:cNvSpPr>
            <a:spLocks noGrp="1"/>
          </p:cNvSpPr>
          <p:nvPr>
            <p:ph type="title"/>
          </p:nvPr>
        </p:nvSpPr>
        <p:spPr/>
        <p:txBody>
          <a:bodyPr/>
          <a:lstStyle/>
          <a:p>
            <a:r>
              <a:rPr lang="en-US" dirty="0"/>
              <a:t>Related Technique: Curriculum Learning</a:t>
            </a:r>
          </a:p>
        </p:txBody>
      </p:sp>
      <p:sp>
        <p:nvSpPr>
          <p:cNvPr id="3" name="Content Placeholder 2">
            <a:extLst>
              <a:ext uri="{FF2B5EF4-FFF2-40B4-BE49-F238E27FC236}">
                <a16:creationId xmlns:a16="http://schemas.microsoft.com/office/drawing/2014/main" id="{C62AC830-C841-8D0A-FA71-6810C2D5A1B0}"/>
              </a:ext>
            </a:extLst>
          </p:cNvPr>
          <p:cNvSpPr>
            <a:spLocks noGrp="1"/>
          </p:cNvSpPr>
          <p:nvPr>
            <p:ph idx="1"/>
          </p:nvPr>
        </p:nvSpPr>
        <p:spPr>
          <a:xfrm>
            <a:off x="838200" y="1397330"/>
            <a:ext cx="7241628" cy="4617215"/>
          </a:xfrm>
        </p:spPr>
        <p:txBody>
          <a:bodyPr>
            <a:normAutofit fontScale="92500" lnSpcReduction="20000"/>
          </a:bodyPr>
          <a:lstStyle/>
          <a:p>
            <a:r>
              <a:rPr lang="en-US" b="1" dirty="0"/>
              <a:t>Goal</a:t>
            </a:r>
            <a:r>
              <a:rPr lang="en-US" dirty="0"/>
              <a:t>: Ensuring the agent masters foundational skills before moving on to more advanced challenges.</a:t>
            </a:r>
          </a:p>
          <a:p>
            <a:endParaRPr lang="en-US" dirty="0"/>
          </a:p>
          <a:p>
            <a:r>
              <a:rPr lang="en-US" b="1" dirty="0"/>
              <a:t>How It Works</a:t>
            </a:r>
            <a:r>
              <a:rPr lang="en-US" dirty="0"/>
              <a:t>: </a:t>
            </a:r>
          </a:p>
          <a:p>
            <a:pPr marL="971550" lvl="1" indent="-514350">
              <a:buFont typeface="+mj-lt"/>
              <a:buAutoNum type="arabicPeriod"/>
            </a:pPr>
            <a:r>
              <a:rPr lang="en-US" dirty="0"/>
              <a:t>Train on an artificially simplified environment. </a:t>
            </a:r>
          </a:p>
          <a:p>
            <a:pPr marL="971550" lvl="1" indent="-514350">
              <a:buFont typeface="+mj-lt"/>
              <a:buAutoNum type="arabicPeriod"/>
            </a:pPr>
            <a:r>
              <a:rPr lang="en-US" dirty="0"/>
              <a:t>As the agent's performance improve, increase the difficult stepwise by adding back more difficult challenges.</a:t>
            </a:r>
          </a:p>
          <a:p>
            <a:pPr marL="971550" lvl="1" indent="-514350">
              <a:buFont typeface="+mj-lt"/>
              <a:buAutoNum type="arabicPeriod"/>
            </a:pPr>
            <a:r>
              <a:rPr lang="en-US" dirty="0"/>
              <a:t>End with an agent that has graduated from learning on the original, complex environment.</a:t>
            </a:r>
          </a:p>
          <a:p>
            <a:endParaRPr lang="en-US" dirty="0"/>
          </a:p>
          <a:p>
            <a:r>
              <a:rPr lang="en-US" b="1" dirty="0"/>
              <a:t>The Advantage</a:t>
            </a:r>
            <a:r>
              <a:rPr lang="en-US" dirty="0"/>
              <a:t>: The agent ultimately trains on the original problem. No reward hacking.</a:t>
            </a:r>
          </a:p>
        </p:txBody>
      </p:sp>
      <p:sp>
        <p:nvSpPr>
          <p:cNvPr id="4" name="TextBox 3">
            <a:extLst>
              <a:ext uri="{FF2B5EF4-FFF2-40B4-BE49-F238E27FC236}">
                <a16:creationId xmlns:a16="http://schemas.microsoft.com/office/drawing/2014/main" id="{55961187-2DFF-413F-5977-04E78A41BB4F}"/>
              </a:ext>
            </a:extLst>
          </p:cNvPr>
          <p:cNvSpPr txBox="1"/>
          <p:nvPr/>
        </p:nvSpPr>
        <p:spPr>
          <a:xfrm>
            <a:off x="3199086" y="6185097"/>
            <a:ext cx="57938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Weng, Lilian. (Jan 2020). </a:t>
            </a:r>
            <a:r>
              <a:rPr lang="en-US" sz="1400" dirty="0">
                <a:hlinkClick r:id="rId2"/>
              </a:rPr>
              <a:t>Curriculum for reinforcement learning</a:t>
            </a:r>
            <a:r>
              <a:rPr lang="en-US" sz="1400" dirty="0"/>
              <a:t>. </a:t>
            </a:r>
            <a:r>
              <a:rPr lang="en-US" sz="1400" dirty="0" err="1"/>
              <a:t>Lil’Log</a:t>
            </a:r>
            <a:r>
              <a:rPr lang="en-US" sz="1400" dirty="0"/>
              <a:t>. </a:t>
            </a:r>
          </a:p>
        </p:txBody>
      </p:sp>
      <p:graphicFrame>
        <p:nvGraphicFramePr>
          <p:cNvPr id="5" name="Diagram 4">
            <a:extLst>
              <a:ext uri="{FF2B5EF4-FFF2-40B4-BE49-F238E27FC236}">
                <a16:creationId xmlns:a16="http://schemas.microsoft.com/office/drawing/2014/main" id="{F868335A-46B3-847C-CCEE-396EC8DE4BC8}"/>
              </a:ext>
            </a:extLst>
          </p:cNvPr>
          <p:cNvGraphicFramePr/>
          <p:nvPr>
            <p:extLst>
              <p:ext uri="{D42A27DB-BD31-4B8C-83A1-F6EECF244321}">
                <p14:modId xmlns:p14="http://schemas.microsoft.com/office/powerpoint/2010/main" val="310347702"/>
              </p:ext>
            </p:extLst>
          </p:nvPr>
        </p:nvGraphicFramePr>
        <p:xfrm>
          <a:off x="8844455" y="1397330"/>
          <a:ext cx="2592551" cy="4136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411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1320A-F35F-3BCD-AA5F-C48CBA2EC9AF}"/>
              </a:ext>
            </a:extLst>
          </p:cNvPr>
          <p:cNvSpPr>
            <a:spLocks noGrp="1"/>
          </p:cNvSpPr>
          <p:nvPr>
            <p:ph type="title"/>
          </p:nvPr>
        </p:nvSpPr>
        <p:spPr/>
        <p:txBody>
          <a:bodyPr/>
          <a:lstStyle/>
          <a:p>
            <a:r>
              <a:rPr lang="en-US" dirty="0"/>
              <a:t>Related Technique: Robust RL</a:t>
            </a:r>
          </a:p>
        </p:txBody>
      </p:sp>
      <p:sp>
        <p:nvSpPr>
          <p:cNvPr id="3" name="Content Placeholder 2">
            <a:extLst>
              <a:ext uri="{FF2B5EF4-FFF2-40B4-BE49-F238E27FC236}">
                <a16:creationId xmlns:a16="http://schemas.microsoft.com/office/drawing/2014/main" id="{20899FE2-D30C-0B46-906C-72B05F1349D0}"/>
              </a:ext>
            </a:extLst>
          </p:cNvPr>
          <p:cNvSpPr>
            <a:spLocks noGrp="1"/>
          </p:cNvSpPr>
          <p:nvPr>
            <p:ph idx="1"/>
          </p:nvPr>
        </p:nvSpPr>
        <p:spPr>
          <a:xfrm>
            <a:off x="838200" y="1397331"/>
            <a:ext cx="10515600" cy="4215194"/>
          </a:xfrm>
        </p:spPr>
        <p:txBody>
          <a:bodyPr>
            <a:normAutofit fontScale="85000" lnSpcReduction="20000"/>
          </a:bodyPr>
          <a:lstStyle/>
          <a:p>
            <a:r>
              <a:rPr lang="en-US" b="1" dirty="0"/>
              <a:t>Issue</a:t>
            </a:r>
            <a:r>
              <a:rPr lang="en-US" dirty="0"/>
              <a:t>: Standard RL often assumes the environment is fixed and perfectly known. This fails often:</a:t>
            </a:r>
          </a:p>
          <a:p>
            <a:pPr lvl="1"/>
            <a:r>
              <a:rPr lang="en-US" dirty="0"/>
              <a:t>Sim-to-Real Gap: Slight differences in friction, sensor noise, or wind result in performance drops when transitioning from a training simulator to a physical robot.</a:t>
            </a:r>
          </a:p>
          <a:p>
            <a:pPr lvl="1"/>
            <a:r>
              <a:rPr lang="en-US" dirty="0"/>
              <a:t>Overfitting: Standard agents often over-optimize for the exact distribution of training scenarios, performing poorly during unexpected changes.</a:t>
            </a:r>
          </a:p>
          <a:p>
            <a:r>
              <a:rPr lang="en-US" b="1" dirty="0"/>
              <a:t>Methods</a:t>
            </a:r>
            <a:r>
              <a:rPr lang="en-US" dirty="0"/>
              <a:t>: </a:t>
            </a:r>
          </a:p>
          <a:p>
            <a:pPr lvl="1"/>
            <a:r>
              <a:rPr lang="en-US" b="1" dirty="0"/>
              <a:t>Robust Markov Decision Processes </a:t>
            </a:r>
            <a:r>
              <a:rPr lang="en-US" dirty="0"/>
              <a:t>(RMDPs): Instead of optimizing for a single, environment, the agent is trained on an uncertainty set. Identify a policy that performs well under the worst model in the set.</a:t>
            </a:r>
          </a:p>
          <a:p>
            <a:pPr lvl="1"/>
            <a:r>
              <a:rPr lang="en-US" b="1" dirty="0"/>
              <a:t>Adversarial Training</a:t>
            </a:r>
            <a:r>
              <a:rPr lang="en-US" dirty="0"/>
              <a:t>: Modeled as a two-player zero-sum game. The agent aims to maximize rewards, while an environment adversary simultaneously attempts to tweak dynamics or observations to minimize the agent's reward.</a:t>
            </a:r>
          </a:p>
          <a:p>
            <a:pPr lvl="1"/>
            <a:r>
              <a:rPr lang="en-US" b="1" dirty="0"/>
              <a:t>Conservative Smoothing &amp; Regularization</a:t>
            </a:r>
            <a:r>
              <a:rPr lang="en-US" dirty="0"/>
              <a:t>: Mechanisms like Maximum Entropy RL introduce penalties for over-confident predictions, naturally forcing the agent to learn smoother, more adaptable policies.</a:t>
            </a:r>
          </a:p>
        </p:txBody>
      </p:sp>
      <p:sp>
        <p:nvSpPr>
          <p:cNvPr id="5" name="TextBox 4">
            <a:extLst>
              <a:ext uri="{FF2B5EF4-FFF2-40B4-BE49-F238E27FC236}">
                <a16:creationId xmlns:a16="http://schemas.microsoft.com/office/drawing/2014/main" id="{F9851673-1E86-B5A8-F3C0-CDFE8E14AAEB}"/>
              </a:ext>
            </a:extLst>
          </p:cNvPr>
          <p:cNvSpPr txBox="1"/>
          <p:nvPr/>
        </p:nvSpPr>
        <p:spPr>
          <a:xfrm>
            <a:off x="838200" y="5908099"/>
            <a:ext cx="10381593"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b="0" i="0" dirty="0">
                <a:solidFill>
                  <a:srgbClr val="333333"/>
                </a:solidFill>
                <a:effectLst/>
                <a:latin typeface="HelveticaNeue Regular"/>
              </a:rPr>
              <a:t>S. Chen and Y. Li, "</a:t>
            </a:r>
            <a:r>
              <a:rPr lang="en-US" sz="1600" b="0" i="0" dirty="0">
                <a:solidFill>
                  <a:srgbClr val="333333"/>
                </a:solidFill>
                <a:effectLst/>
                <a:latin typeface="HelveticaNeue Regular"/>
                <a:hlinkClick r:id="rId2"/>
              </a:rPr>
              <a:t>An Overview of Robust Reinforcement Learning</a:t>
            </a:r>
            <a:r>
              <a:rPr lang="en-US" sz="1600" b="0" i="0" dirty="0">
                <a:solidFill>
                  <a:srgbClr val="333333"/>
                </a:solidFill>
                <a:effectLst/>
                <a:latin typeface="HelveticaNeue Regular"/>
              </a:rPr>
              <a:t>," </a:t>
            </a:r>
            <a:r>
              <a:rPr lang="en-US" sz="1600" b="0" i="1" dirty="0">
                <a:solidFill>
                  <a:srgbClr val="333333"/>
                </a:solidFill>
                <a:effectLst/>
                <a:latin typeface="HelveticaNeue Regular"/>
              </a:rPr>
              <a:t>2020 IEEE International Conference on Networking, Sensing and Control (ICNSC)</a:t>
            </a:r>
            <a:r>
              <a:rPr lang="en-US" sz="1600" b="0" i="0" dirty="0">
                <a:solidFill>
                  <a:srgbClr val="333333"/>
                </a:solidFill>
                <a:effectLst/>
                <a:latin typeface="HelveticaNeue Regular"/>
              </a:rPr>
              <a:t>, Nanjing, China, 2020, pp. 1-6</a:t>
            </a:r>
            <a:endParaRPr lang="en-US" sz="1600" dirty="0"/>
          </a:p>
        </p:txBody>
      </p:sp>
    </p:spTree>
    <p:extLst>
      <p:ext uri="{BB962C8B-B14F-4D97-AF65-F5344CB8AC3E}">
        <p14:creationId xmlns:p14="http://schemas.microsoft.com/office/powerpoint/2010/main" val="5293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18276" y="729523"/>
            <a:ext cx="6858000" cy="5398953"/>
          </a:xfrm>
          <a:prstGeom prst="rect">
            <a:avLst/>
          </a:prstGeom>
          <a:ln>
            <a:noFill/>
          </a:ln>
          <a:effectLst>
            <a:outerShdw blurRad="419100" dist="1524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15B90-DA12-5311-A694-71F1513664CE}"/>
              </a:ext>
            </a:extLst>
          </p:cNvPr>
          <p:cNvSpPr>
            <a:spLocks noGrp="1"/>
          </p:cNvSpPr>
          <p:nvPr>
            <p:ph type="title"/>
          </p:nvPr>
        </p:nvSpPr>
        <p:spPr>
          <a:xfrm>
            <a:off x="758952" y="785366"/>
            <a:ext cx="4069055" cy="2072853"/>
          </a:xfrm>
        </p:spPr>
        <p:txBody>
          <a:bodyPr anchor="t">
            <a:normAutofit/>
          </a:bodyPr>
          <a:lstStyle/>
          <a:p>
            <a:r>
              <a:rPr lang="en-US" sz="4000" dirty="0"/>
              <a:t>What You Should Know</a:t>
            </a:r>
          </a:p>
        </p:txBody>
      </p:sp>
      <p:pic>
        <p:nvPicPr>
          <p:cNvPr id="4" name="Picture 3">
            <a:extLst>
              <a:ext uri="{FF2B5EF4-FFF2-40B4-BE49-F238E27FC236}">
                <a16:creationId xmlns:a16="http://schemas.microsoft.com/office/drawing/2014/main" id="{C0016F98-4E8E-CBB1-A610-58AFEB8B6E7F}"/>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10" b="-1"/>
          <a:stretch>
            <a:fillRect/>
          </a:stretch>
        </p:blipFill>
        <p:spPr bwMode="auto">
          <a:xfrm>
            <a:off x="724708" y="3429000"/>
            <a:ext cx="3951110" cy="26669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6BBA507-BEF2-070A-4241-AF2BA1803534}"/>
              </a:ext>
            </a:extLst>
          </p:cNvPr>
          <p:cNvSpPr>
            <a:spLocks noGrp="1"/>
          </p:cNvSpPr>
          <p:nvPr>
            <p:ph idx="1"/>
          </p:nvPr>
        </p:nvSpPr>
        <p:spPr>
          <a:xfrm>
            <a:off x="5575712" y="1064173"/>
            <a:ext cx="6408924" cy="4971174"/>
          </a:xfrm>
        </p:spPr>
        <p:txBody>
          <a:bodyPr anchor="ctr">
            <a:normAutofit fontScale="92500" lnSpcReduction="20000"/>
          </a:bodyPr>
          <a:lstStyle/>
          <a:p>
            <a:r>
              <a:rPr lang="en-US" sz="2400" dirty="0"/>
              <a:t>Be able to explain how changing the reward structure affects RL:</a:t>
            </a:r>
          </a:p>
          <a:p>
            <a:pPr lvl="1"/>
            <a:r>
              <a:rPr lang="en-US" sz="1800" dirty="0"/>
              <a:t>How rewards express the goal.</a:t>
            </a:r>
          </a:p>
          <a:p>
            <a:pPr lvl="1"/>
            <a:r>
              <a:rPr lang="en-US" sz="1800" dirty="0"/>
              <a:t>Sparse rewards in planning problems.</a:t>
            </a:r>
          </a:p>
          <a:p>
            <a:pPr lvl="1"/>
            <a:endParaRPr lang="en-US" sz="1800" dirty="0"/>
          </a:p>
          <a:p>
            <a:r>
              <a:rPr lang="en-US" sz="2400" dirty="0"/>
              <a:t>Understand the basic concepts of:</a:t>
            </a:r>
          </a:p>
          <a:p>
            <a:pPr lvl="1"/>
            <a:r>
              <a:rPr lang="en-US" sz="1800" dirty="0"/>
              <a:t>Extrinsic vs. extrinsic reward</a:t>
            </a:r>
          </a:p>
          <a:p>
            <a:pPr lvl="1"/>
            <a:r>
              <a:rPr lang="en-US" sz="1800" dirty="0"/>
              <a:t>Potential-based Reward Shaping (PBRS)</a:t>
            </a:r>
          </a:p>
          <a:p>
            <a:pPr lvl="1"/>
            <a:r>
              <a:rPr lang="en-US" sz="1800" dirty="0"/>
              <a:t>Intermediate Milestone Rewards</a:t>
            </a:r>
          </a:p>
          <a:p>
            <a:pPr lvl="1"/>
            <a:r>
              <a:rPr lang="en-US" sz="1800" dirty="0"/>
              <a:t>Intrinsic Motivation: Curiosity</a:t>
            </a:r>
          </a:p>
          <a:p>
            <a:pPr lvl="1"/>
            <a:r>
              <a:rPr lang="en-US" sz="1800" dirty="0"/>
              <a:t>Inverse RL</a:t>
            </a:r>
          </a:p>
          <a:p>
            <a:pPr marL="457200" lvl="1" indent="0">
              <a:buNone/>
            </a:pPr>
            <a:endParaRPr lang="en-US" sz="1800" dirty="0"/>
          </a:p>
          <a:p>
            <a:r>
              <a:rPr lang="en-US" sz="2400" dirty="0"/>
              <a:t>Recognize issues</a:t>
            </a:r>
          </a:p>
          <a:p>
            <a:pPr lvl="1"/>
            <a:r>
              <a:rPr lang="en-US" sz="1800" dirty="0"/>
              <a:t>When the learned policy is the result of a shortcut or reward hacking.</a:t>
            </a:r>
          </a:p>
          <a:p>
            <a:pPr lvl="1"/>
            <a:r>
              <a:rPr lang="en-US" sz="1800" dirty="0"/>
              <a:t>When the engineered reward overwriting the true objective.</a:t>
            </a:r>
          </a:p>
          <a:p>
            <a:pPr lvl="1"/>
            <a:r>
              <a:rPr lang="en-US" sz="1800" dirty="0"/>
              <a:t>When the engineered reward has the potential to bias the solution.</a:t>
            </a:r>
          </a:p>
        </p:txBody>
      </p:sp>
    </p:spTree>
    <p:extLst>
      <p:ext uri="{BB962C8B-B14F-4D97-AF65-F5344CB8AC3E}">
        <p14:creationId xmlns:p14="http://schemas.microsoft.com/office/powerpoint/2010/main" val="95488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3493-2ED6-DF09-F569-7F3DCA81AB18}"/>
              </a:ext>
            </a:extLst>
          </p:cNvPr>
          <p:cNvSpPr>
            <a:spLocks noGrp="1"/>
          </p:cNvSpPr>
          <p:nvPr>
            <p:ph type="title"/>
          </p:nvPr>
        </p:nvSpPr>
        <p:spPr/>
        <p:txBody>
          <a:bodyPr/>
          <a:lstStyle/>
          <a:p>
            <a:r>
              <a:rPr lang="en-US" dirty="0"/>
              <a:t>Topics of this Course</a:t>
            </a:r>
          </a:p>
        </p:txBody>
      </p:sp>
      <p:sp>
        <p:nvSpPr>
          <p:cNvPr id="3" name="Content Placeholder 2">
            <a:extLst>
              <a:ext uri="{FF2B5EF4-FFF2-40B4-BE49-F238E27FC236}">
                <a16:creationId xmlns:a16="http://schemas.microsoft.com/office/drawing/2014/main" id="{8F95E019-92A5-79AC-D777-59B4926F61AA}"/>
              </a:ext>
            </a:extLst>
          </p:cNvPr>
          <p:cNvSpPr>
            <a:spLocks noGrp="1"/>
          </p:cNvSpPr>
          <p:nvPr>
            <p:ph idx="1"/>
          </p:nvPr>
        </p:nvSpPr>
        <p:spPr/>
        <p:txBody>
          <a:bodyPr>
            <a:normAutofit fontScale="85000" lnSpcReduction="20000"/>
          </a:bodyPr>
          <a:lstStyle/>
          <a:p>
            <a:r>
              <a:rPr lang="en-US" dirty="0"/>
              <a:t>Introduction to reinforcement learning</a:t>
            </a:r>
          </a:p>
          <a:p>
            <a:r>
              <a:rPr lang="en-US" dirty="0"/>
              <a:t>Markov decision processes</a:t>
            </a:r>
          </a:p>
          <a:p>
            <a:r>
              <a:rPr lang="en-US" dirty="0"/>
              <a:t>Part I: Tabular Methods</a:t>
            </a:r>
          </a:p>
          <a:p>
            <a:pPr lvl="1"/>
            <a:r>
              <a:rPr lang="en-US" dirty="0"/>
              <a:t>Dynamic programming</a:t>
            </a:r>
          </a:p>
          <a:p>
            <a:pPr lvl="1"/>
            <a:r>
              <a:rPr lang="en-US" dirty="0"/>
              <a:t>Monte Carlo methods</a:t>
            </a:r>
          </a:p>
          <a:p>
            <a:pPr lvl="1"/>
            <a:r>
              <a:rPr lang="en-US" dirty="0"/>
              <a:t>Temporal-difference learning</a:t>
            </a:r>
          </a:p>
          <a:p>
            <a:pPr lvl="1"/>
            <a:r>
              <a:rPr lang="en-US" dirty="0"/>
              <a:t>Multi-step bootstrapping</a:t>
            </a:r>
          </a:p>
          <a:p>
            <a:pPr lvl="1"/>
            <a:r>
              <a:rPr lang="en-US" dirty="0"/>
              <a:t>Planning and learning with tabular methods</a:t>
            </a:r>
          </a:p>
          <a:p>
            <a:r>
              <a:rPr lang="en-US" dirty="0"/>
              <a:t>Part II: Approximate Solution Methods</a:t>
            </a:r>
          </a:p>
          <a:p>
            <a:pPr lvl="1"/>
            <a:r>
              <a:rPr lang="en-US" dirty="0"/>
              <a:t>Prediction and Control using Approximation</a:t>
            </a:r>
          </a:p>
          <a:p>
            <a:pPr lvl="1"/>
            <a:r>
              <a:rPr lang="en-US" dirty="0"/>
              <a:t>Eligibility Traces</a:t>
            </a:r>
          </a:p>
          <a:p>
            <a:pPr lvl="1"/>
            <a:r>
              <a:rPr lang="en-US" dirty="0"/>
              <a:t>Policy Gradient Methods</a:t>
            </a:r>
          </a:p>
          <a:p>
            <a:r>
              <a:rPr lang="en-US" dirty="0"/>
              <a:t>Part III: Modern RL Methods</a:t>
            </a:r>
          </a:p>
          <a:p>
            <a:pPr lvl="1"/>
            <a:r>
              <a:rPr lang="en-US" dirty="0"/>
              <a:t>Deep Reinforcement Learning</a:t>
            </a:r>
          </a:p>
          <a:p>
            <a:pPr lvl="1"/>
            <a:r>
              <a:rPr lang="en-US" dirty="0"/>
              <a:t>Current Applications</a:t>
            </a:r>
          </a:p>
        </p:txBody>
      </p:sp>
      <p:sp>
        <p:nvSpPr>
          <p:cNvPr id="4" name="TextBox 3">
            <a:extLst>
              <a:ext uri="{FF2B5EF4-FFF2-40B4-BE49-F238E27FC236}">
                <a16:creationId xmlns:a16="http://schemas.microsoft.com/office/drawing/2014/main" id="{3DBF7C58-8727-0C44-98A1-406253404373}"/>
              </a:ext>
            </a:extLst>
          </p:cNvPr>
          <p:cNvSpPr txBox="1"/>
          <p:nvPr/>
        </p:nvSpPr>
        <p:spPr>
          <a:xfrm rot="2438598">
            <a:off x="214349" y="3278585"/>
            <a:ext cx="625846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dirty="0">
                <a:solidFill>
                  <a:srgbClr val="FF0000"/>
                </a:solidFill>
              </a:rPr>
              <a:t>Reward Engineering</a:t>
            </a:r>
          </a:p>
        </p:txBody>
      </p:sp>
    </p:spTree>
    <p:extLst>
      <p:ext uri="{BB962C8B-B14F-4D97-AF65-F5344CB8AC3E}">
        <p14:creationId xmlns:p14="http://schemas.microsoft.com/office/powerpoint/2010/main" val="3653367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ED461B9-F4C9-C361-056C-82E59F2C8FE4}"/>
              </a:ext>
            </a:extLst>
          </p:cNvPr>
          <p:cNvPicPr>
            <a:picLocks noChangeAspect="1"/>
          </p:cNvPicPr>
          <p:nvPr/>
        </p:nvPicPr>
        <p:blipFill>
          <a:blip r:embed="rId2">
            <a:alphaModFix amt="50000"/>
          </a:blip>
          <a:srcRect/>
          <a:stretch>
            <a:fillRect/>
          </a:stretch>
        </p:blipFill>
        <p:spPr>
          <a:xfrm>
            <a:off x="20" y="1"/>
            <a:ext cx="12191980" cy="6857999"/>
          </a:xfrm>
          <a:prstGeom prst="rect">
            <a:avLst/>
          </a:prstGeom>
        </p:spPr>
      </p:pic>
      <p:sp>
        <p:nvSpPr>
          <p:cNvPr id="4" name="Title 3">
            <a:extLst>
              <a:ext uri="{FF2B5EF4-FFF2-40B4-BE49-F238E27FC236}">
                <a16:creationId xmlns:a16="http://schemas.microsoft.com/office/drawing/2014/main" id="{67CBAC4B-B71B-1103-A3A0-6A1C55EFA714}"/>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Problem Types and Reward</a:t>
            </a:r>
          </a:p>
        </p:txBody>
      </p:sp>
      <p:sp>
        <p:nvSpPr>
          <p:cNvPr id="5" name="Text Placeholder 4">
            <a:extLst>
              <a:ext uri="{FF2B5EF4-FFF2-40B4-BE49-F238E27FC236}">
                <a16:creationId xmlns:a16="http://schemas.microsoft.com/office/drawing/2014/main" id="{C2045FC9-860C-296C-9B42-795BCF49DA09}"/>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298894432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row: Left-Right 27">
            <a:extLst>
              <a:ext uri="{FF2B5EF4-FFF2-40B4-BE49-F238E27FC236}">
                <a16:creationId xmlns:a16="http://schemas.microsoft.com/office/drawing/2014/main" id="{19416EC9-5162-F682-1DB8-1CC781FC4DC2}"/>
              </a:ext>
            </a:extLst>
          </p:cNvPr>
          <p:cNvSpPr/>
          <p:nvPr/>
        </p:nvSpPr>
        <p:spPr>
          <a:xfrm>
            <a:off x="711976" y="1618462"/>
            <a:ext cx="10700574" cy="906904"/>
          </a:xfrm>
          <a:prstGeom prst="leftRightArrow">
            <a:avLst/>
          </a:prstGeom>
          <a:solidFill>
            <a:schemeClr val="accent2">
              <a:lumMod val="20000"/>
              <a:lumOff val="80000"/>
            </a:schemeClr>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 name="Title 1">
            <a:extLst>
              <a:ext uri="{FF2B5EF4-FFF2-40B4-BE49-F238E27FC236}">
                <a16:creationId xmlns:a16="http://schemas.microsoft.com/office/drawing/2014/main" id="{B3B4DCC7-5FCB-199C-8357-4C227D50F426}"/>
              </a:ext>
            </a:extLst>
          </p:cNvPr>
          <p:cNvSpPr>
            <a:spLocks noGrp="1"/>
          </p:cNvSpPr>
          <p:nvPr>
            <p:ph type="title"/>
          </p:nvPr>
        </p:nvSpPr>
        <p:spPr/>
        <p:txBody>
          <a:bodyPr/>
          <a:lstStyle/>
          <a:p>
            <a:r>
              <a:rPr lang="en-US" dirty="0"/>
              <a:t>Types of RL Problems</a:t>
            </a:r>
          </a:p>
        </p:txBody>
      </p:sp>
      <p:sp>
        <p:nvSpPr>
          <p:cNvPr id="5" name="TextBox 4">
            <a:extLst>
              <a:ext uri="{FF2B5EF4-FFF2-40B4-BE49-F238E27FC236}">
                <a16:creationId xmlns:a16="http://schemas.microsoft.com/office/drawing/2014/main" id="{3C2ED09A-0CB4-EFE4-F1AF-5BBEB5F3251A}"/>
              </a:ext>
            </a:extLst>
          </p:cNvPr>
          <p:cNvSpPr txBox="1"/>
          <p:nvPr/>
        </p:nvSpPr>
        <p:spPr>
          <a:xfrm>
            <a:off x="1463603" y="1884069"/>
            <a:ext cx="2329779" cy="369332"/>
          </a:xfrm>
          <a:prstGeom prst="rect">
            <a:avLst/>
          </a:prstGeom>
          <a:noFill/>
        </p:spPr>
        <p:txBody>
          <a:bodyPr wrap="square" rtlCol="0">
            <a:spAutoFit/>
          </a:bodyPr>
          <a:lstStyle/>
          <a:p>
            <a:pPr algn="ctr"/>
            <a:r>
              <a:rPr lang="en-US" b="1" dirty="0"/>
              <a:t>Control</a:t>
            </a:r>
          </a:p>
        </p:txBody>
      </p:sp>
      <p:sp>
        <p:nvSpPr>
          <p:cNvPr id="6" name="TextBox 5">
            <a:extLst>
              <a:ext uri="{FF2B5EF4-FFF2-40B4-BE49-F238E27FC236}">
                <a16:creationId xmlns:a16="http://schemas.microsoft.com/office/drawing/2014/main" id="{4794A495-9126-FBFC-6D9E-53D5DCB9FDFE}"/>
              </a:ext>
            </a:extLst>
          </p:cNvPr>
          <p:cNvSpPr txBox="1"/>
          <p:nvPr/>
        </p:nvSpPr>
        <p:spPr>
          <a:xfrm>
            <a:off x="4716469" y="1875059"/>
            <a:ext cx="2329779" cy="369332"/>
          </a:xfrm>
          <a:prstGeom prst="rect">
            <a:avLst/>
          </a:prstGeom>
          <a:noFill/>
        </p:spPr>
        <p:txBody>
          <a:bodyPr wrap="square" rtlCol="0">
            <a:spAutoFit/>
          </a:bodyPr>
          <a:lstStyle/>
          <a:p>
            <a:pPr algn="ctr"/>
            <a:r>
              <a:rPr lang="en-US" b="1" dirty="0"/>
              <a:t>Control + Planning</a:t>
            </a:r>
          </a:p>
        </p:txBody>
      </p:sp>
      <p:sp>
        <p:nvSpPr>
          <p:cNvPr id="7" name="TextBox 6">
            <a:extLst>
              <a:ext uri="{FF2B5EF4-FFF2-40B4-BE49-F238E27FC236}">
                <a16:creationId xmlns:a16="http://schemas.microsoft.com/office/drawing/2014/main" id="{C0E9F7F1-62EF-DF33-C475-EB012E576005}"/>
              </a:ext>
            </a:extLst>
          </p:cNvPr>
          <p:cNvSpPr txBox="1"/>
          <p:nvPr/>
        </p:nvSpPr>
        <p:spPr>
          <a:xfrm>
            <a:off x="8158728" y="1884069"/>
            <a:ext cx="2329779" cy="369332"/>
          </a:xfrm>
          <a:prstGeom prst="rect">
            <a:avLst/>
          </a:prstGeom>
          <a:noFill/>
        </p:spPr>
        <p:txBody>
          <a:bodyPr wrap="square" rtlCol="0">
            <a:spAutoFit/>
          </a:bodyPr>
          <a:lstStyle/>
          <a:p>
            <a:pPr algn="ctr"/>
            <a:r>
              <a:rPr lang="en-US" b="1" dirty="0"/>
              <a:t>Planning</a:t>
            </a:r>
          </a:p>
        </p:txBody>
      </p:sp>
      <p:pic>
        <p:nvPicPr>
          <p:cNvPr id="12" name="Picture 11">
            <a:extLst>
              <a:ext uri="{FF2B5EF4-FFF2-40B4-BE49-F238E27FC236}">
                <a16:creationId xmlns:a16="http://schemas.microsoft.com/office/drawing/2014/main" id="{00F1FECB-2FAB-F809-176E-B86BAF12892C}"/>
              </a:ext>
            </a:extLst>
          </p:cNvPr>
          <p:cNvPicPr>
            <a:picLocks noChangeAspect="1"/>
          </p:cNvPicPr>
          <p:nvPr/>
        </p:nvPicPr>
        <p:blipFill>
          <a:blip r:embed="rId2"/>
          <a:stretch>
            <a:fillRect/>
          </a:stretch>
        </p:blipFill>
        <p:spPr>
          <a:xfrm>
            <a:off x="4723305" y="2492879"/>
            <a:ext cx="2316106" cy="1540323"/>
          </a:xfrm>
          <a:prstGeom prst="rect">
            <a:avLst/>
          </a:prstGeom>
        </p:spPr>
      </p:pic>
      <p:sp>
        <p:nvSpPr>
          <p:cNvPr id="13" name="TextBox 12">
            <a:extLst>
              <a:ext uri="{FF2B5EF4-FFF2-40B4-BE49-F238E27FC236}">
                <a16:creationId xmlns:a16="http://schemas.microsoft.com/office/drawing/2014/main" id="{1C65F84C-0F44-4EAB-843C-9A29B6152D58}"/>
              </a:ext>
            </a:extLst>
          </p:cNvPr>
          <p:cNvSpPr txBox="1"/>
          <p:nvPr/>
        </p:nvSpPr>
        <p:spPr>
          <a:xfrm>
            <a:off x="4670649" y="3833343"/>
            <a:ext cx="2414551" cy="307777"/>
          </a:xfrm>
          <a:prstGeom prst="rect">
            <a:avLst/>
          </a:prstGeom>
          <a:noFill/>
        </p:spPr>
        <p:txBody>
          <a:bodyPr wrap="square" rtlCol="0">
            <a:spAutoFit/>
          </a:bodyPr>
          <a:lstStyle/>
          <a:p>
            <a:pPr algn="ctr"/>
            <a:r>
              <a:rPr lang="en-US" sz="1400" dirty="0"/>
              <a:t>Lunar Lander</a:t>
            </a:r>
          </a:p>
        </p:txBody>
      </p:sp>
      <p:pic>
        <p:nvPicPr>
          <p:cNvPr id="15" name="Picture 14">
            <a:extLst>
              <a:ext uri="{FF2B5EF4-FFF2-40B4-BE49-F238E27FC236}">
                <a16:creationId xmlns:a16="http://schemas.microsoft.com/office/drawing/2014/main" id="{F5264335-9A9D-DF1C-25EA-E98311EE2E8A}"/>
              </a:ext>
            </a:extLst>
          </p:cNvPr>
          <p:cNvPicPr>
            <a:picLocks noChangeAspect="1"/>
          </p:cNvPicPr>
          <p:nvPr/>
        </p:nvPicPr>
        <p:blipFill>
          <a:blip r:embed="rId3"/>
          <a:stretch>
            <a:fillRect/>
          </a:stretch>
        </p:blipFill>
        <p:spPr>
          <a:xfrm>
            <a:off x="1405414" y="4468623"/>
            <a:ext cx="2414551" cy="1583570"/>
          </a:xfrm>
          <a:prstGeom prst="rect">
            <a:avLst/>
          </a:prstGeom>
        </p:spPr>
      </p:pic>
      <p:sp>
        <p:nvSpPr>
          <p:cNvPr id="23" name="TextBox 22">
            <a:extLst>
              <a:ext uri="{FF2B5EF4-FFF2-40B4-BE49-F238E27FC236}">
                <a16:creationId xmlns:a16="http://schemas.microsoft.com/office/drawing/2014/main" id="{E6A946ED-7AAB-8AED-FF70-6D1DC396797B}"/>
              </a:ext>
            </a:extLst>
          </p:cNvPr>
          <p:cNvSpPr txBox="1"/>
          <p:nvPr/>
        </p:nvSpPr>
        <p:spPr>
          <a:xfrm>
            <a:off x="1405414" y="6038240"/>
            <a:ext cx="2414551" cy="307777"/>
          </a:xfrm>
          <a:prstGeom prst="rect">
            <a:avLst/>
          </a:prstGeom>
          <a:noFill/>
        </p:spPr>
        <p:txBody>
          <a:bodyPr wrap="square" rtlCol="0">
            <a:spAutoFit/>
          </a:bodyPr>
          <a:lstStyle/>
          <a:p>
            <a:pPr algn="ctr"/>
            <a:r>
              <a:rPr lang="en-US" sz="1400" dirty="0"/>
              <a:t>Car Racing</a:t>
            </a:r>
          </a:p>
        </p:txBody>
      </p:sp>
      <p:grpSp>
        <p:nvGrpSpPr>
          <p:cNvPr id="38" name="Group 37">
            <a:extLst>
              <a:ext uri="{FF2B5EF4-FFF2-40B4-BE49-F238E27FC236}">
                <a16:creationId xmlns:a16="http://schemas.microsoft.com/office/drawing/2014/main" id="{D2F96F56-1397-9956-6C80-6F8AB63824D6}"/>
              </a:ext>
            </a:extLst>
          </p:cNvPr>
          <p:cNvGrpSpPr/>
          <p:nvPr/>
        </p:nvGrpSpPr>
        <p:grpSpPr>
          <a:xfrm>
            <a:off x="8153834" y="2519711"/>
            <a:ext cx="2414551" cy="2118636"/>
            <a:chOff x="9483832" y="4654102"/>
            <a:chExt cx="2414551" cy="2118636"/>
          </a:xfrm>
        </p:grpSpPr>
        <p:pic>
          <p:nvPicPr>
            <p:cNvPr id="19" name="Picture 18">
              <a:extLst>
                <a:ext uri="{FF2B5EF4-FFF2-40B4-BE49-F238E27FC236}">
                  <a16:creationId xmlns:a16="http://schemas.microsoft.com/office/drawing/2014/main" id="{15BA4F59-FDA8-6B5D-76BC-0032B8625C57}"/>
                </a:ext>
              </a:extLst>
            </p:cNvPr>
            <p:cNvPicPr>
              <a:picLocks noChangeAspect="1"/>
            </p:cNvPicPr>
            <p:nvPr/>
          </p:nvPicPr>
          <p:blipFill>
            <a:blip r:embed="rId4"/>
            <a:stretch>
              <a:fillRect/>
            </a:stretch>
          </p:blipFill>
          <p:spPr>
            <a:xfrm>
              <a:off x="9787438" y="4654102"/>
              <a:ext cx="1807340" cy="1838772"/>
            </a:xfrm>
            <a:prstGeom prst="rect">
              <a:avLst/>
            </a:prstGeom>
          </p:spPr>
        </p:pic>
        <p:sp>
          <p:nvSpPr>
            <p:cNvPr id="24" name="TextBox 23">
              <a:extLst>
                <a:ext uri="{FF2B5EF4-FFF2-40B4-BE49-F238E27FC236}">
                  <a16:creationId xmlns:a16="http://schemas.microsoft.com/office/drawing/2014/main" id="{65186131-0788-EA75-7488-23E25363597E}"/>
                </a:ext>
              </a:extLst>
            </p:cNvPr>
            <p:cNvSpPr txBox="1"/>
            <p:nvPr/>
          </p:nvSpPr>
          <p:spPr>
            <a:xfrm>
              <a:off x="9483832" y="6464961"/>
              <a:ext cx="2414551" cy="307777"/>
            </a:xfrm>
            <a:prstGeom prst="rect">
              <a:avLst/>
            </a:prstGeom>
            <a:noFill/>
          </p:spPr>
          <p:txBody>
            <a:bodyPr wrap="square" rtlCol="0">
              <a:spAutoFit/>
            </a:bodyPr>
            <a:lstStyle/>
            <a:p>
              <a:pPr algn="ctr"/>
              <a:r>
                <a:rPr lang="en-US" sz="1400" dirty="0"/>
                <a:t>Frozen Lake Maze</a:t>
              </a:r>
            </a:p>
          </p:txBody>
        </p:sp>
      </p:grpSp>
      <p:sp>
        <p:nvSpPr>
          <p:cNvPr id="32" name="Speech Bubble: Rectangle with Corners Rounded 31">
            <a:extLst>
              <a:ext uri="{FF2B5EF4-FFF2-40B4-BE49-F238E27FC236}">
                <a16:creationId xmlns:a16="http://schemas.microsoft.com/office/drawing/2014/main" id="{68ED3D05-F8A2-9EB3-EF50-C53238E68C1F}"/>
              </a:ext>
            </a:extLst>
          </p:cNvPr>
          <p:cNvSpPr/>
          <p:nvPr/>
        </p:nvSpPr>
        <p:spPr>
          <a:xfrm>
            <a:off x="2322462" y="1164960"/>
            <a:ext cx="1394125" cy="372274"/>
          </a:xfrm>
          <a:prstGeom prst="wedgeRoundRectCallout">
            <a:avLst>
              <a:gd name="adj1" fmla="val -30089"/>
              <a:gd name="adj2" fmla="val 15815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Robotics</a:t>
            </a:r>
            <a:endParaRPr lang="en-US" b="1" dirty="0"/>
          </a:p>
        </p:txBody>
      </p:sp>
      <p:sp>
        <p:nvSpPr>
          <p:cNvPr id="33" name="Speech Bubble: Rectangle with Corners Rounded 32">
            <a:extLst>
              <a:ext uri="{FF2B5EF4-FFF2-40B4-BE49-F238E27FC236}">
                <a16:creationId xmlns:a16="http://schemas.microsoft.com/office/drawing/2014/main" id="{F3B39C9D-2F2A-F334-E267-AB662E42B34B}"/>
              </a:ext>
            </a:extLst>
          </p:cNvPr>
          <p:cNvSpPr/>
          <p:nvPr/>
        </p:nvSpPr>
        <p:spPr>
          <a:xfrm>
            <a:off x="7903027" y="766716"/>
            <a:ext cx="2967327" cy="870221"/>
          </a:xfrm>
          <a:prstGeom prst="wedgeRoundRectCallout">
            <a:avLst>
              <a:gd name="adj1" fmla="val -2942"/>
              <a:gd name="adj2" fmla="val 7809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AI</a:t>
            </a:r>
            <a:br>
              <a:rPr lang="en-US" b="1" dirty="0"/>
            </a:br>
            <a:r>
              <a:rPr lang="en-US" sz="1400" dirty="0"/>
              <a:t>High-level decision making. </a:t>
            </a:r>
            <a:br>
              <a:rPr lang="en-US" sz="1400" dirty="0"/>
            </a:br>
            <a:r>
              <a:rPr lang="en-US" sz="1400" dirty="0"/>
              <a:t>Control is done by smart actuators.</a:t>
            </a:r>
            <a:endParaRPr lang="en-US" dirty="0"/>
          </a:p>
        </p:txBody>
      </p:sp>
      <p:sp>
        <p:nvSpPr>
          <p:cNvPr id="37" name="TextBox 36">
            <a:extLst>
              <a:ext uri="{FF2B5EF4-FFF2-40B4-BE49-F238E27FC236}">
                <a16:creationId xmlns:a16="http://schemas.microsoft.com/office/drawing/2014/main" id="{F8F631AD-44EE-94F3-0526-6C44BCB6B4F0}"/>
              </a:ext>
            </a:extLst>
          </p:cNvPr>
          <p:cNvSpPr txBox="1"/>
          <p:nvPr/>
        </p:nvSpPr>
        <p:spPr>
          <a:xfrm>
            <a:off x="10356314" y="3202170"/>
            <a:ext cx="1011880" cy="523220"/>
          </a:xfrm>
          <a:prstGeom prst="rect">
            <a:avLst/>
          </a:prstGeom>
          <a:noFill/>
        </p:spPr>
        <p:txBody>
          <a:bodyPr wrap="none" rtlCol="0">
            <a:spAutoFit/>
          </a:bodyPr>
          <a:lstStyle/>
          <a:p>
            <a:r>
              <a:rPr lang="en-US" sz="1400" dirty="0"/>
              <a:t>Navigation</a:t>
            </a:r>
          </a:p>
          <a:p>
            <a:r>
              <a:rPr lang="en-US" sz="1400" dirty="0"/>
              <a:t>Problem</a:t>
            </a:r>
          </a:p>
        </p:txBody>
      </p:sp>
      <p:grpSp>
        <p:nvGrpSpPr>
          <p:cNvPr id="44" name="Group 43">
            <a:extLst>
              <a:ext uri="{FF2B5EF4-FFF2-40B4-BE49-F238E27FC236}">
                <a16:creationId xmlns:a16="http://schemas.microsoft.com/office/drawing/2014/main" id="{AE8CB1F4-8B58-4FA6-CE15-956DE2EABC2F}"/>
              </a:ext>
            </a:extLst>
          </p:cNvPr>
          <p:cNvGrpSpPr/>
          <p:nvPr/>
        </p:nvGrpSpPr>
        <p:grpSpPr>
          <a:xfrm>
            <a:off x="8237051" y="4624793"/>
            <a:ext cx="2414551" cy="2145353"/>
            <a:chOff x="7069281" y="4526579"/>
            <a:chExt cx="2414551" cy="2145353"/>
          </a:xfrm>
        </p:grpSpPr>
        <p:pic>
          <p:nvPicPr>
            <p:cNvPr id="1032" name="Picture 8" descr="Chess | Game, Setup, Board, Rules, &amp; Pieces | Britannica">
              <a:extLst>
                <a:ext uri="{FF2B5EF4-FFF2-40B4-BE49-F238E27FC236}">
                  <a16:creationId xmlns:a16="http://schemas.microsoft.com/office/drawing/2014/main" id="{6D2816B3-A3E6-0C0D-E563-A25D7847A0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4900" y="4526579"/>
              <a:ext cx="1973486" cy="199146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BA29134E-9033-C38A-92B6-FCA69BF345BE}"/>
                </a:ext>
              </a:extLst>
            </p:cNvPr>
            <p:cNvSpPr txBox="1"/>
            <p:nvPr/>
          </p:nvSpPr>
          <p:spPr>
            <a:xfrm>
              <a:off x="7069281" y="6364155"/>
              <a:ext cx="2414551" cy="307777"/>
            </a:xfrm>
            <a:prstGeom prst="rect">
              <a:avLst/>
            </a:prstGeom>
            <a:noFill/>
          </p:spPr>
          <p:txBody>
            <a:bodyPr wrap="square" rtlCol="0">
              <a:spAutoFit/>
            </a:bodyPr>
            <a:lstStyle/>
            <a:p>
              <a:pPr algn="ctr"/>
              <a:r>
                <a:rPr lang="en-US" sz="1400" dirty="0"/>
                <a:t>Chess</a:t>
              </a:r>
            </a:p>
          </p:txBody>
        </p:sp>
      </p:grpSp>
      <p:grpSp>
        <p:nvGrpSpPr>
          <p:cNvPr id="52" name="Group 51">
            <a:extLst>
              <a:ext uri="{FF2B5EF4-FFF2-40B4-BE49-F238E27FC236}">
                <a16:creationId xmlns:a16="http://schemas.microsoft.com/office/drawing/2014/main" id="{ED13958F-DFB4-96C1-9C25-7E1BCF1F67A3}"/>
              </a:ext>
            </a:extLst>
          </p:cNvPr>
          <p:cNvGrpSpPr/>
          <p:nvPr/>
        </p:nvGrpSpPr>
        <p:grpSpPr>
          <a:xfrm>
            <a:off x="1405415" y="2472094"/>
            <a:ext cx="2414551" cy="1738057"/>
            <a:chOff x="1405415" y="2472094"/>
            <a:chExt cx="2414551" cy="1738057"/>
          </a:xfrm>
        </p:grpSpPr>
        <p:sp>
          <p:nvSpPr>
            <p:cNvPr id="4" name="TextBox 3">
              <a:extLst>
                <a:ext uri="{FF2B5EF4-FFF2-40B4-BE49-F238E27FC236}">
                  <a16:creationId xmlns:a16="http://schemas.microsoft.com/office/drawing/2014/main" id="{1A1038AB-92F4-5C61-836A-2373B3CD203E}"/>
                </a:ext>
              </a:extLst>
            </p:cNvPr>
            <p:cNvSpPr txBox="1"/>
            <p:nvPr/>
          </p:nvSpPr>
          <p:spPr>
            <a:xfrm>
              <a:off x="1405415" y="3902374"/>
              <a:ext cx="2414551" cy="307777"/>
            </a:xfrm>
            <a:prstGeom prst="rect">
              <a:avLst/>
            </a:prstGeom>
            <a:noFill/>
          </p:spPr>
          <p:txBody>
            <a:bodyPr wrap="square" rtlCol="0">
              <a:spAutoFit/>
            </a:bodyPr>
            <a:lstStyle/>
            <a:p>
              <a:pPr algn="ctr"/>
              <a:r>
                <a:rPr lang="en-US" sz="1400" dirty="0"/>
                <a:t>Inverted Pendulum/Cartpole</a:t>
              </a:r>
            </a:p>
          </p:txBody>
        </p:sp>
        <p:pic>
          <p:nvPicPr>
            <p:cNvPr id="17" name="Picture 16">
              <a:extLst>
                <a:ext uri="{FF2B5EF4-FFF2-40B4-BE49-F238E27FC236}">
                  <a16:creationId xmlns:a16="http://schemas.microsoft.com/office/drawing/2014/main" id="{3580BBFE-D17C-51E2-0C57-C0D7D0400EEB}"/>
                </a:ext>
              </a:extLst>
            </p:cNvPr>
            <p:cNvPicPr>
              <a:picLocks noChangeAspect="1"/>
            </p:cNvPicPr>
            <p:nvPr/>
          </p:nvPicPr>
          <p:blipFill>
            <a:blip r:embed="rId6"/>
            <a:stretch>
              <a:fillRect/>
            </a:stretch>
          </p:blipFill>
          <p:spPr>
            <a:xfrm>
              <a:off x="1540398" y="2472094"/>
              <a:ext cx="2176189" cy="1460153"/>
            </a:xfrm>
            <a:prstGeom prst="rect">
              <a:avLst/>
            </a:prstGeom>
          </p:spPr>
        </p:pic>
        <p:cxnSp>
          <p:nvCxnSpPr>
            <p:cNvPr id="46" name="Straight Arrow Connector 45">
              <a:extLst>
                <a:ext uri="{FF2B5EF4-FFF2-40B4-BE49-F238E27FC236}">
                  <a16:creationId xmlns:a16="http://schemas.microsoft.com/office/drawing/2014/main" id="{24B54B62-C9AD-8B35-1583-51CC89F68029}"/>
                </a:ext>
              </a:extLst>
            </p:cNvPr>
            <p:cNvCxnSpPr/>
            <p:nvPr/>
          </p:nvCxnSpPr>
          <p:spPr>
            <a:xfrm>
              <a:off x="2785081" y="3552898"/>
              <a:ext cx="25826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1E353D54-0A7B-17A9-11E3-C6A1240E7B89}"/>
                </a:ext>
              </a:extLst>
            </p:cNvPr>
            <p:cNvCxnSpPr>
              <a:cxnSpLocks/>
            </p:cNvCxnSpPr>
            <p:nvPr/>
          </p:nvCxnSpPr>
          <p:spPr>
            <a:xfrm flipH="1">
              <a:off x="2240627" y="3552898"/>
              <a:ext cx="26408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F5DAF2D-837A-A69B-34DC-4D0F03279287}"/>
                </a:ext>
              </a:extLst>
            </p:cNvPr>
            <p:cNvCxnSpPr/>
            <p:nvPr/>
          </p:nvCxnSpPr>
          <p:spPr>
            <a:xfrm flipV="1">
              <a:off x="2645478" y="3029383"/>
              <a:ext cx="0" cy="732916"/>
            </a:xfrm>
            <a:prstGeom prst="line">
              <a:avLst/>
            </a:prstGeom>
            <a:ln w="63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55" name="Group 54">
            <a:extLst>
              <a:ext uri="{FF2B5EF4-FFF2-40B4-BE49-F238E27FC236}">
                <a16:creationId xmlns:a16="http://schemas.microsoft.com/office/drawing/2014/main" id="{B01FC211-82C8-333A-5373-AA26C80A2F5C}"/>
              </a:ext>
            </a:extLst>
          </p:cNvPr>
          <p:cNvGrpSpPr/>
          <p:nvPr/>
        </p:nvGrpSpPr>
        <p:grpSpPr>
          <a:xfrm>
            <a:off x="4416816" y="2408153"/>
            <a:ext cx="7044595" cy="4361993"/>
            <a:chOff x="4416816" y="2408153"/>
            <a:chExt cx="7044595" cy="4361993"/>
          </a:xfrm>
        </p:grpSpPr>
        <p:sp>
          <p:nvSpPr>
            <p:cNvPr id="53" name="Rectangle 52">
              <a:extLst>
                <a:ext uri="{FF2B5EF4-FFF2-40B4-BE49-F238E27FC236}">
                  <a16:creationId xmlns:a16="http://schemas.microsoft.com/office/drawing/2014/main" id="{90A2101D-EF2C-346E-BE27-4A215834799E}"/>
                </a:ext>
              </a:extLst>
            </p:cNvPr>
            <p:cNvSpPr/>
            <p:nvPr/>
          </p:nvSpPr>
          <p:spPr>
            <a:xfrm>
              <a:off x="4416816" y="2408153"/>
              <a:ext cx="7044595" cy="4361993"/>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54" name="TextBox 53">
              <a:extLst>
                <a:ext uri="{FF2B5EF4-FFF2-40B4-BE49-F238E27FC236}">
                  <a16:creationId xmlns:a16="http://schemas.microsoft.com/office/drawing/2014/main" id="{9A7A8A7B-7A1A-251D-EE5C-EF8403A4EF6D}"/>
                </a:ext>
              </a:extLst>
            </p:cNvPr>
            <p:cNvSpPr txBox="1"/>
            <p:nvPr/>
          </p:nvSpPr>
          <p:spPr>
            <a:xfrm>
              <a:off x="4416816" y="6354055"/>
              <a:ext cx="2787045" cy="369332"/>
            </a:xfrm>
            <a:prstGeom prst="rect">
              <a:avLst/>
            </a:prstGeom>
            <a:noFill/>
          </p:spPr>
          <p:txBody>
            <a:bodyPr wrap="none" rtlCol="0">
              <a:spAutoFit/>
            </a:bodyPr>
            <a:lstStyle/>
            <a:p>
              <a:r>
                <a:rPr lang="en-US" dirty="0"/>
                <a:t>Delayed (Sparse) Rewards</a:t>
              </a:r>
            </a:p>
          </p:txBody>
        </p:sp>
      </p:grpSp>
    </p:spTree>
    <p:extLst>
      <p:ext uri="{BB962C8B-B14F-4D97-AF65-F5344CB8AC3E}">
        <p14:creationId xmlns:p14="http://schemas.microsoft.com/office/powerpoint/2010/main" val="21036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86E1-2878-5D51-74A4-E591343813F7}"/>
              </a:ext>
            </a:extLst>
          </p:cNvPr>
          <p:cNvSpPr>
            <a:spLocks noGrp="1"/>
          </p:cNvSpPr>
          <p:nvPr>
            <p:ph type="title"/>
          </p:nvPr>
        </p:nvSpPr>
        <p:spPr/>
        <p:txBody>
          <a:bodyPr/>
          <a:lstStyle/>
          <a:p>
            <a:r>
              <a:rPr lang="en-US" dirty="0"/>
              <a:t>Designing Reward Signals</a:t>
            </a:r>
          </a:p>
        </p:txBody>
      </p:sp>
      <p:sp>
        <p:nvSpPr>
          <p:cNvPr id="3" name="Content Placeholder 2">
            <a:extLst>
              <a:ext uri="{FF2B5EF4-FFF2-40B4-BE49-F238E27FC236}">
                <a16:creationId xmlns:a16="http://schemas.microsoft.com/office/drawing/2014/main" id="{BB369BF3-3AC2-46A2-9B09-16E72E480332}"/>
              </a:ext>
            </a:extLst>
          </p:cNvPr>
          <p:cNvSpPr>
            <a:spLocks noGrp="1"/>
          </p:cNvSpPr>
          <p:nvPr>
            <p:ph idx="1"/>
          </p:nvPr>
        </p:nvSpPr>
        <p:spPr/>
        <p:txBody>
          <a:bodyPr>
            <a:normAutofit fontScale="70000" lnSpcReduction="20000"/>
          </a:bodyPr>
          <a:lstStyle/>
          <a:p>
            <a:r>
              <a:rPr lang="en-US" b="1" dirty="0"/>
              <a:t>RL’s advantage over supervised ML</a:t>
            </a:r>
            <a:r>
              <a:rPr lang="en-US" dirty="0"/>
              <a:t>: </a:t>
            </a:r>
            <a:br>
              <a:rPr lang="en-US" dirty="0"/>
            </a:br>
            <a:r>
              <a:rPr lang="en-US" dirty="0"/>
              <a:t>RL does not need the correct action to learn. It uses rewards instead.</a:t>
            </a:r>
          </a:p>
          <a:p>
            <a:endParaRPr lang="en-US" dirty="0"/>
          </a:p>
          <a:p>
            <a:r>
              <a:rPr lang="en-US" dirty="0"/>
              <a:t>Remember the </a:t>
            </a:r>
            <a:r>
              <a:rPr lang="en-US" b="1" dirty="0"/>
              <a:t>Reward Hypothesis</a:t>
            </a:r>
            <a:r>
              <a:rPr lang="en-US" dirty="0"/>
              <a:t>: “All goals and purposes can be modeled as maximizing the expected cumulative sum of a received scalar signal (reward).”</a:t>
            </a:r>
          </a:p>
          <a:p>
            <a:endParaRPr lang="en-US" dirty="0"/>
          </a:p>
          <a:p>
            <a:r>
              <a:rPr lang="en-US" b="1" dirty="0"/>
              <a:t>Questions</a:t>
            </a:r>
            <a:r>
              <a:rPr lang="en-US" dirty="0"/>
              <a:t>:</a:t>
            </a:r>
          </a:p>
          <a:p>
            <a:pPr lvl="1"/>
            <a:r>
              <a:rPr lang="en-US" dirty="0"/>
              <a:t>How well does the reward signal frame the goal?</a:t>
            </a:r>
          </a:p>
          <a:p>
            <a:pPr lvl="1"/>
            <a:r>
              <a:rPr lang="en-US" dirty="0"/>
              <a:t>How well does the reward signal assess the progress of reaching the goal?</a:t>
            </a:r>
          </a:p>
          <a:p>
            <a:pPr marL="0" indent="0">
              <a:buNone/>
            </a:pPr>
            <a:endParaRPr lang="en-US" dirty="0"/>
          </a:p>
          <a:p>
            <a:r>
              <a:rPr lang="en-US" b="1" dirty="0"/>
              <a:t>Control problems</a:t>
            </a:r>
            <a:r>
              <a:rPr lang="en-US" dirty="0"/>
              <a:t>: Typically have direct and near immediate feedback.</a:t>
            </a:r>
          </a:p>
          <a:p>
            <a:r>
              <a:rPr lang="en-US" b="1" dirty="0"/>
              <a:t>Planning problems</a:t>
            </a:r>
            <a:r>
              <a:rPr lang="en-US" dirty="0"/>
              <a:t>:</a:t>
            </a:r>
          </a:p>
          <a:p>
            <a:pPr lvl="1"/>
            <a:r>
              <a:rPr lang="en-US" b="1" dirty="0"/>
              <a:t>Sparse rewards </a:t>
            </a:r>
            <a:r>
              <a:rPr lang="en-US" dirty="0"/>
              <a:t>(e.g., only when a game is won). Leads to slow learning, excessive exploration, credit assignment problem.</a:t>
            </a:r>
          </a:p>
          <a:p>
            <a:pPr lvl="1"/>
            <a:r>
              <a:rPr lang="en-US" dirty="0"/>
              <a:t>Complex, </a:t>
            </a:r>
            <a:r>
              <a:rPr lang="en-US" b="1" dirty="0"/>
              <a:t>multi-step tasks</a:t>
            </a:r>
            <a:r>
              <a:rPr lang="en-US" dirty="0"/>
              <a:t>.</a:t>
            </a:r>
          </a:p>
          <a:p>
            <a:pPr lvl="1"/>
            <a:r>
              <a:rPr lang="en-US" b="1" dirty="0"/>
              <a:t>“Supplemental” rewards </a:t>
            </a:r>
            <a:r>
              <a:rPr lang="en-US" dirty="0"/>
              <a:t>may hurt performance or lead to reward hacking.</a:t>
            </a:r>
          </a:p>
        </p:txBody>
      </p:sp>
      <p:sp>
        <p:nvSpPr>
          <p:cNvPr id="4" name="Speech Bubble: Rectangle with Corners Rounded 3">
            <a:extLst>
              <a:ext uri="{FF2B5EF4-FFF2-40B4-BE49-F238E27FC236}">
                <a16:creationId xmlns:a16="http://schemas.microsoft.com/office/drawing/2014/main" id="{29F38818-FB9D-D5E5-D559-1788E6C5952A}"/>
              </a:ext>
            </a:extLst>
          </p:cNvPr>
          <p:cNvSpPr/>
          <p:nvPr/>
        </p:nvSpPr>
        <p:spPr>
          <a:xfrm>
            <a:off x="8339957" y="2845676"/>
            <a:ext cx="2892973" cy="788276"/>
          </a:xfrm>
          <a:prstGeom prst="wedgeRoundRectCallout">
            <a:avLst>
              <a:gd name="adj1" fmla="val -121860"/>
              <a:gd name="adj2" fmla="val 4207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Often difficult to translate the goal to rewards.</a:t>
            </a:r>
          </a:p>
        </p:txBody>
      </p:sp>
    </p:spTree>
    <p:extLst>
      <p:ext uri="{BB962C8B-B14F-4D97-AF65-F5344CB8AC3E}">
        <p14:creationId xmlns:p14="http://schemas.microsoft.com/office/powerpoint/2010/main" val="236624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0570-A7E0-AA1E-A42A-A3129901C768}"/>
              </a:ext>
            </a:extLst>
          </p:cNvPr>
          <p:cNvSpPr>
            <a:spLocks noGrp="1"/>
          </p:cNvSpPr>
          <p:nvPr>
            <p:ph type="title"/>
          </p:nvPr>
        </p:nvSpPr>
        <p:spPr/>
        <p:txBody>
          <a:bodyPr/>
          <a:lstStyle/>
          <a:p>
            <a:r>
              <a:rPr lang="en-US" dirty="0"/>
              <a:t>Reward Engineering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7EDF8BE-2F75-8146-1CB8-42ECC2F500AC}"/>
                  </a:ext>
                </a:extLst>
              </p:cNvPr>
              <p:cNvSpPr>
                <a:spLocks noGrp="1"/>
              </p:cNvSpPr>
              <p:nvPr>
                <p:ph idx="1"/>
              </p:nvPr>
            </p:nvSpPr>
            <p:spPr>
              <a:xfrm>
                <a:off x="838200" y="1397330"/>
                <a:ext cx="7415132" cy="4779633"/>
              </a:xfrm>
            </p:spPr>
            <p:txBody>
              <a:bodyPr>
                <a:normAutofit fontScale="70000" lnSpcReduction="20000"/>
              </a:bodyPr>
              <a:lstStyle/>
              <a:p>
                <a:r>
                  <a:rPr lang="en-US" dirty="0"/>
                  <a:t>Sometimes we separate:</a:t>
                </a:r>
              </a:p>
              <a:p>
                <a:pPr lvl="1"/>
                <a:r>
                  <a:rPr lang="en-US" dirty="0"/>
                  <a:t>External reward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𝑒𝑥𝑡</m:t>
                        </m:r>
                      </m:sup>
                    </m:sSup>
                  </m:oMath>
                </a14:m>
                <a:r>
                  <a:rPr lang="en-US" dirty="0"/>
                  <a:t> coming from the environment.</a:t>
                </a:r>
              </a:p>
              <a:p>
                <a:pPr lvl="1"/>
                <a:r>
                  <a:rPr lang="en-US" dirty="0"/>
                  <a:t>Internal reward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𝑖𝑛𝑡</m:t>
                        </m:r>
                      </m:sup>
                    </m:sSup>
                  </m:oMath>
                </a14:m>
                <a:r>
                  <a:rPr lang="en-US" dirty="0"/>
                  <a:t> created by the agent.</a:t>
                </a:r>
              </a:p>
              <a:p>
                <a:r>
                  <a:rPr lang="en-US" dirty="0"/>
                  <a:t>Both may be “engineered” by the creator of the task (environment) or the agent.</a:t>
                </a:r>
              </a:p>
              <a:p>
                <a:endParaRPr lang="en-US" dirty="0"/>
              </a:p>
              <a:p>
                <a:r>
                  <a:rPr lang="en-US" dirty="0"/>
                  <a:t>The reward used for learning is then</a:t>
                </a:r>
                <a:br>
                  <a:rPr lang="en-US" dirty="0"/>
                </a:br>
                <a:br>
                  <a:rPr lang="en-US"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𝑡</m:t>
                        </m:r>
                      </m:sub>
                      <m:sup>
                        <m:r>
                          <a:rPr lang="en-US" b="0" i="1" smtClean="0">
                            <a:latin typeface="Cambria Math" panose="02040503050406030204" pitchFamily="18" charset="0"/>
                          </a:rPr>
                          <m:t>𝑒𝑥𝑡</m:t>
                        </m:r>
                      </m:sup>
                    </m:sSubSup>
                    <m:r>
                      <a:rPr lang="en-US" b="0" i="1" smtClean="0">
                        <a:latin typeface="Cambria Math" panose="02040503050406030204" pitchFamily="18" charset="0"/>
                      </a:rPr>
                      <m:t>+</m:t>
                    </m:r>
                    <m:r>
                      <a:rPr lang="en-US" b="0" i="1" smtClean="0">
                        <a:latin typeface="Cambria Math" panose="02040503050406030204" pitchFamily="18" charset="0"/>
                      </a:rPr>
                      <m:t>𝛽</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𝑡</m:t>
                        </m:r>
                      </m:sub>
                      <m:sup>
                        <m:r>
                          <a:rPr lang="en-US" b="0" i="1" smtClean="0">
                            <a:latin typeface="Cambria Math" panose="02040503050406030204" pitchFamily="18" charset="0"/>
                          </a:rPr>
                          <m:t>𝑖𝑛𝑡</m:t>
                        </m:r>
                      </m:sup>
                    </m:sSubSup>
                  </m:oMath>
                </a14:m>
                <a:endParaRPr lang="en-US" dirty="0"/>
              </a:p>
              <a:p>
                <a:endParaRPr lang="en-US" dirty="0"/>
              </a:p>
              <a:p>
                <a:r>
                  <a:rPr lang="en-US" b="1" dirty="0"/>
                  <a:t>Issues</a:t>
                </a:r>
                <a:r>
                  <a:rPr lang="en-US" dirty="0"/>
                  <a:t>: </a:t>
                </a:r>
              </a:p>
              <a:p>
                <a:pPr lvl="1"/>
                <a:r>
                  <a:rPr lang="en-US" b="1" dirty="0"/>
                  <a:t>Shortcut problem</a:t>
                </a:r>
                <a:r>
                  <a:rPr lang="en-US" dirty="0"/>
                  <a:t>: Exploit superficial or spurious patterns (in the reward or transition model) rather than learning the actual task.</a:t>
                </a:r>
              </a:p>
              <a:p>
                <a:pPr lvl="1"/>
                <a:r>
                  <a:rPr lang="en-US" b="1" dirty="0"/>
                  <a:t>Reward hacking</a:t>
                </a:r>
                <a:r>
                  <a:rPr lang="en-US" dirty="0"/>
                  <a:t>: Exploit loophole in reward structure.</a:t>
                </a:r>
              </a:p>
              <a:p>
                <a:pPr lvl="1"/>
                <a:r>
                  <a:rPr lang="en-US" b="1" dirty="0"/>
                  <a:t>Overwriting</a:t>
                </a:r>
                <a:r>
                  <a:rPr lang="en-US" dirty="0"/>
                  <a:t>: Engineered reward overwriting the true objective.</a:t>
                </a:r>
              </a:p>
              <a:p>
                <a:pPr lvl="1"/>
                <a:r>
                  <a:rPr lang="en-US" b="1" dirty="0"/>
                  <a:t>Bias problem</a:t>
                </a:r>
                <a:r>
                  <a:rPr lang="en-US" dirty="0"/>
                  <a:t>: Add (potentially wrong) assumptions of what optimal behavior should be.</a:t>
                </a:r>
              </a:p>
            </p:txBody>
          </p:sp>
        </mc:Choice>
        <mc:Fallback>
          <p:sp>
            <p:nvSpPr>
              <p:cNvPr id="3" name="Content Placeholder 2">
                <a:extLst>
                  <a:ext uri="{FF2B5EF4-FFF2-40B4-BE49-F238E27FC236}">
                    <a16:creationId xmlns:a16="http://schemas.microsoft.com/office/drawing/2014/main" id="{57EDF8BE-2F75-8146-1CB8-42ECC2F500AC}"/>
                  </a:ext>
                </a:extLst>
              </p:cNvPr>
              <p:cNvSpPr>
                <a:spLocks noGrp="1" noRot="1" noChangeAspect="1" noMove="1" noResize="1" noEditPoints="1" noAdjustHandles="1" noChangeArrowheads="1" noChangeShapeType="1" noTextEdit="1"/>
              </p:cNvSpPr>
              <p:nvPr>
                <p:ph idx="1"/>
              </p:nvPr>
            </p:nvSpPr>
            <p:spPr>
              <a:xfrm>
                <a:off x="838200" y="1397330"/>
                <a:ext cx="7415132" cy="4779633"/>
              </a:xfrm>
              <a:blipFill>
                <a:blip r:embed="rId2"/>
                <a:stretch>
                  <a:fillRect l="-740" t="-2168"/>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38A4B7B9-372E-5A74-5CE4-E9B718248F23}"/>
              </a:ext>
            </a:extLst>
          </p:cNvPr>
          <p:cNvGrpSpPr/>
          <p:nvPr/>
        </p:nvGrpSpPr>
        <p:grpSpPr>
          <a:xfrm>
            <a:off x="8423925" y="1124198"/>
            <a:ext cx="3103421" cy="3127867"/>
            <a:chOff x="8828660" y="1124198"/>
            <a:chExt cx="3103421" cy="3127867"/>
          </a:xfrm>
        </p:grpSpPr>
        <p:grpSp>
          <p:nvGrpSpPr>
            <p:cNvPr id="18" name="Group 17">
              <a:extLst>
                <a:ext uri="{FF2B5EF4-FFF2-40B4-BE49-F238E27FC236}">
                  <a16:creationId xmlns:a16="http://schemas.microsoft.com/office/drawing/2014/main" id="{7216F6EE-935E-3812-C12A-314BA5EC8E6E}"/>
                </a:ext>
              </a:extLst>
            </p:cNvPr>
            <p:cNvGrpSpPr/>
            <p:nvPr/>
          </p:nvGrpSpPr>
          <p:grpSpPr>
            <a:xfrm>
              <a:off x="8828660" y="1493530"/>
              <a:ext cx="3103421" cy="2758535"/>
              <a:chOff x="1789245" y="1426327"/>
              <a:chExt cx="4207277" cy="4067913"/>
            </a:xfrm>
          </p:grpSpPr>
          <p:grpSp>
            <p:nvGrpSpPr>
              <p:cNvPr id="21" name="Group 20">
                <a:extLst>
                  <a:ext uri="{FF2B5EF4-FFF2-40B4-BE49-F238E27FC236}">
                    <a16:creationId xmlns:a16="http://schemas.microsoft.com/office/drawing/2014/main" id="{47D9A8FE-BCAC-D877-39F8-C25844019FF1}"/>
                  </a:ext>
                </a:extLst>
              </p:cNvPr>
              <p:cNvGrpSpPr/>
              <p:nvPr/>
            </p:nvGrpSpPr>
            <p:grpSpPr>
              <a:xfrm>
                <a:off x="1789245" y="1426327"/>
                <a:ext cx="4207277" cy="4067913"/>
                <a:chOff x="1586821" y="1395043"/>
                <a:chExt cx="4207277" cy="4067913"/>
              </a:xfrm>
            </p:grpSpPr>
            <p:pic>
              <p:nvPicPr>
                <p:cNvPr id="23" name="Picture 2" descr="undefined">
                  <a:extLst>
                    <a:ext uri="{FF2B5EF4-FFF2-40B4-BE49-F238E27FC236}">
                      <a16:creationId xmlns:a16="http://schemas.microsoft.com/office/drawing/2014/main" id="{80AFD642-B690-0592-DA2E-4246017FF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821" y="1395043"/>
                  <a:ext cx="4207277" cy="406791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393D424-53A7-2B26-B6FC-F134CB003219}"/>
                        </a:ext>
                      </a:extLst>
                    </p:cNvPr>
                    <p:cNvSpPr txBox="1"/>
                    <p:nvPr/>
                  </p:nvSpPr>
                  <p:spPr>
                    <a:xfrm>
                      <a:off x="4610278" y="1395043"/>
                      <a:ext cx="581098" cy="5446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𝑎</m:t>
                                </m:r>
                              </m:e>
                              <m:sub>
                                <m:r>
                                  <a:rPr lang="en-US" b="0" i="1" dirty="0" smtClean="0">
                                    <a:solidFill>
                                      <a:schemeClr val="tx1"/>
                                    </a:solidFill>
                                    <a:latin typeface="Cambria Math" panose="02040503050406030204" pitchFamily="18" charset="0"/>
                                  </a:rPr>
                                  <m:t>𝑡</m:t>
                                </m:r>
                              </m:sub>
                            </m:sSub>
                          </m:oMath>
                        </m:oMathPara>
                      </a14:m>
                      <a:endParaRPr lang="en-US" dirty="0">
                        <a:solidFill>
                          <a:schemeClr val="tx1"/>
                        </a:solidFill>
                      </a:endParaRPr>
                    </a:p>
                  </p:txBody>
                </p:sp>
              </mc:Choice>
              <mc:Fallback xmlns="">
                <p:sp>
                  <p:nvSpPr>
                    <p:cNvPr id="11" name="TextBox 10">
                      <a:extLst>
                        <a:ext uri="{FF2B5EF4-FFF2-40B4-BE49-F238E27FC236}">
                          <a16:creationId xmlns:a16="http://schemas.microsoft.com/office/drawing/2014/main" id="{4D8B07A5-09FA-90B0-01EE-5437B5583C23}"/>
                        </a:ext>
                      </a:extLst>
                    </p:cNvPr>
                    <p:cNvSpPr txBox="1">
                      <a:spLocks noRot="1" noChangeAspect="1" noMove="1" noResize="1" noEditPoints="1" noAdjustHandles="1" noChangeArrowheads="1" noChangeShapeType="1" noTextEdit="1"/>
                    </p:cNvSpPr>
                    <p:nvPr/>
                  </p:nvSpPr>
                  <p:spPr>
                    <a:xfrm>
                      <a:off x="4610278" y="1395043"/>
                      <a:ext cx="581098" cy="5446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F460FEFA-1DBC-7F71-7C4E-A0E7D4C8877B}"/>
                        </a:ext>
                      </a:extLst>
                    </p:cNvPr>
                    <p:cNvSpPr txBox="1"/>
                    <p:nvPr/>
                  </p:nvSpPr>
                  <p:spPr>
                    <a:xfrm>
                      <a:off x="3348651" y="3588202"/>
                      <a:ext cx="567432" cy="5446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𝑟</m:t>
                                </m:r>
                              </m:e>
                              <m:sub>
                                <m:r>
                                  <a:rPr lang="en-US" b="0" i="1" dirty="0" smtClean="0">
                                    <a:solidFill>
                                      <a:srgbClr val="FF0000"/>
                                    </a:solidFill>
                                    <a:latin typeface="Cambria Math" panose="02040503050406030204" pitchFamily="18" charset="0"/>
                                  </a:rPr>
                                  <m:t>𝑡</m:t>
                                </m:r>
                              </m:sub>
                            </m:sSub>
                          </m:oMath>
                        </m:oMathPara>
                      </a14:m>
                      <a:endParaRPr lang="en-US" dirty="0"/>
                    </a:p>
                  </p:txBody>
                </p:sp>
              </mc:Choice>
              <mc:Fallback>
                <p:sp>
                  <p:nvSpPr>
                    <p:cNvPr id="25" name="TextBox 24">
                      <a:extLst>
                        <a:ext uri="{FF2B5EF4-FFF2-40B4-BE49-F238E27FC236}">
                          <a16:creationId xmlns:a16="http://schemas.microsoft.com/office/drawing/2014/main" id="{F460FEFA-1DBC-7F71-7C4E-A0E7D4C8877B}"/>
                        </a:ext>
                      </a:extLst>
                    </p:cNvPr>
                    <p:cNvSpPr txBox="1">
                      <a:spLocks noRot="1" noChangeAspect="1" noMove="1" noResize="1" noEditPoints="1" noAdjustHandles="1" noChangeArrowheads="1" noChangeShapeType="1" noTextEdit="1"/>
                    </p:cNvSpPr>
                    <p:nvPr/>
                  </p:nvSpPr>
                  <p:spPr>
                    <a:xfrm>
                      <a:off x="3348651" y="3588202"/>
                      <a:ext cx="567432" cy="5446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9D89506-FDD1-67AB-A36E-2648AB88F371}"/>
                        </a:ext>
                      </a:extLst>
                    </p:cNvPr>
                    <p:cNvSpPr txBox="1"/>
                    <p:nvPr/>
                  </p:nvSpPr>
                  <p:spPr>
                    <a:xfrm>
                      <a:off x="2995197" y="4697372"/>
                      <a:ext cx="546197" cy="5446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𝑠</m:t>
                                </m:r>
                              </m:e>
                              <m:sub>
                                <m:r>
                                  <a:rPr lang="en-US" b="0" i="1" dirty="0" smtClean="0">
                                    <a:solidFill>
                                      <a:schemeClr val="tx1"/>
                                    </a:solidFill>
                                    <a:latin typeface="Cambria Math" panose="02040503050406030204" pitchFamily="18" charset="0"/>
                                  </a:rPr>
                                  <m:t>𝑡</m:t>
                                </m:r>
                              </m:sub>
                            </m:sSub>
                          </m:oMath>
                        </m:oMathPara>
                      </a14:m>
                      <a:endParaRPr lang="en-US" dirty="0">
                        <a:solidFill>
                          <a:schemeClr val="tx1"/>
                        </a:solidFill>
                      </a:endParaRPr>
                    </a:p>
                  </p:txBody>
                </p:sp>
              </mc:Choice>
              <mc:Fallback xmlns="">
                <p:sp>
                  <p:nvSpPr>
                    <p:cNvPr id="13" name="TextBox 12">
                      <a:extLst>
                        <a:ext uri="{FF2B5EF4-FFF2-40B4-BE49-F238E27FC236}">
                          <a16:creationId xmlns:a16="http://schemas.microsoft.com/office/drawing/2014/main" id="{05A35657-B40A-A991-2B74-3771C1A7D324}"/>
                        </a:ext>
                      </a:extLst>
                    </p:cNvPr>
                    <p:cNvSpPr txBox="1">
                      <a:spLocks noRot="1" noChangeAspect="1" noMove="1" noResize="1" noEditPoints="1" noAdjustHandles="1" noChangeArrowheads="1" noChangeShapeType="1" noTextEdit="1"/>
                    </p:cNvSpPr>
                    <p:nvPr/>
                  </p:nvSpPr>
                  <p:spPr>
                    <a:xfrm>
                      <a:off x="2995197" y="4697372"/>
                      <a:ext cx="546197" cy="544641"/>
                    </a:xfrm>
                    <a:prstGeom prst="rect">
                      <a:avLst/>
                    </a:prstGeom>
                    <a:blipFill>
                      <a:blip r:embed="rId7"/>
                      <a:stretch>
                        <a:fillRect/>
                      </a:stretch>
                    </a:blipFill>
                  </p:spPr>
                  <p:txBody>
                    <a:bodyPr/>
                    <a:lstStyle/>
                    <a:p>
                      <a:r>
                        <a:rPr lang="en-US">
                          <a:noFill/>
                        </a:rPr>
                        <a:t> </a:t>
                      </a:r>
                    </a:p>
                  </p:txBody>
                </p:sp>
              </mc:Fallback>
            </mc:AlternateContent>
          </p:grpSp>
          <p:sp>
            <p:nvSpPr>
              <p:cNvPr id="22" name="TextBox 21">
                <a:extLst>
                  <a:ext uri="{FF2B5EF4-FFF2-40B4-BE49-F238E27FC236}">
                    <a16:creationId xmlns:a16="http://schemas.microsoft.com/office/drawing/2014/main" id="{83449089-1D62-8E4B-1961-AE891580A42E}"/>
                  </a:ext>
                </a:extLst>
              </p:cNvPr>
              <p:cNvSpPr txBox="1"/>
              <p:nvPr/>
            </p:nvSpPr>
            <p:spPr>
              <a:xfrm rot="20152154">
                <a:off x="1957229" y="1503141"/>
                <a:ext cx="1770111" cy="499253"/>
              </a:xfrm>
              <a:prstGeom prst="rect">
                <a:avLst/>
              </a:prstGeom>
              <a:noFill/>
            </p:spPr>
            <p:txBody>
              <a:bodyPr wrap="square">
                <a:spAutoFit/>
              </a:bodyPr>
              <a:lstStyle/>
              <a:p>
                <a:r>
                  <a:rPr lang="en-US" sz="1600" dirty="0"/>
                  <a:t>Observation</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22C3799-B67B-3541-C2C0-1677ACF59793}"/>
                    </a:ext>
                  </a:extLst>
                </p:cNvPr>
                <p:cNvSpPr txBox="1"/>
                <p:nvPr/>
              </p:nvSpPr>
              <p:spPr>
                <a:xfrm>
                  <a:off x="10380371" y="1124198"/>
                  <a:ext cx="366636" cy="369332"/>
                </a:xfrm>
                <a:prstGeom prst="rect">
                  <a:avLst/>
                </a:prstGeom>
                <a:noFill/>
              </p:spPr>
              <p:txBody>
                <a:bodyPr wrap="square">
                  <a:spAutoFit/>
                </a:bodyPr>
                <a:lstStyle/>
                <a:p>
                  <a14:m>
                    <m:oMath xmlns:m="http://schemas.openxmlformats.org/officeDocument/2006/math">
                      <m:sSubSup>
                        <m:sSubSupPr>
                          <m:ctrlPr>
                            <a:rPr lang="en-US" i="1" dirty="0" smtClean="0">
                              <a:solidFill>
                                <a:schemeClr val="tx1"/>
                              </a:solidFill>
                              <a:latin typeface="Cambria Math" panose="02040503050406030204" pitchFamily="18" charset="0"/>
                            </a:rPr>
                          </m:ctrlPr>
                        </m:sSubSupPr>
                        <m:e>
                          <m:r>
                            <a:rPr lang="en-US" b="0" i="1" dirty="0" smtClean="0">
                              <a:solidFill>
                                <a:schemeClr val="tx1"/>
                              </a:solidFill>
                              <a:latin typeface="Cambria Math" panose="02040503050406030204" pitchFamily="18" charset="0"/>
                            </a:rPr>
                            <m:t>𝑠</m:t>
                          </m:r>
                        </m:e>
                        <m:sub>
                          <m:r>
                            <a:rPr lang="en-US" i="1" dirty="0">
                              <a:solidFill>
                                <a:schemeClr val="tx1"/>
                              </a:solidFill>
                              <a:latin typeface="Cambria Math" panose="02040503050406030204" pitchFamily="18" charset="0"/>
                            </a:rPr>
                            <m:t>𝑡</m:t>
                          </m:r>
                        </m:sub>
                        <m:sup>
                          <m:r>
                            <a:rPr lang="en-US" b="0" i="1" dirty="0" smtClean="0">
                              <a:solidFill>
                                <a:schemeClr val="tx1"/>
                              </a:solidFill>
                              <a:latin typeface="Cambria Math" panose="02040503050406030204" pitchFamily="18" charset="0"/>
                            </a:rPr>
                            <m:t>𝑒</m:t>
                          </m:r>
                        </m:sup>
                      </m:sSubSup>
                    </m:oMath>
                  </a14:m>
                  <a:r>
                    <a:rPr lang="en-US" dirty="0">
                      <a:solidFill>
                        <a:schemeClr val="tx1"/>
                      </a:solidFill>
                    </a:rPr>
                    <a:t> </a:t>
                  </a:r>
                </a:p>
              </p:txBody>
            </p:sp>
          </mc:Choice>
          <mc:Fallback xmlns="">
            <p:sp>
              <p:nvSpPr>
                <p:cNvPr id="6" name="TextBox 5">
                  <a:extLst>
                    <a:ext uri="{FF2B5EF4-FFF2-40B4-BE49-F238E27FC236}">
                      <a16:creationId xmlns:a16="http://schemas.microsoft.com/office/drawing/2014/main" id="{FD761007-719A-F8F6-AAEA-FDD9C5CAA18C}"/>
                    </a:ext>
                  </a:extLst>
                </p:cNvPr>
                <p:cNvSpPr txBox="1">
                  <a:spLocks noRot="1" noChangeAspect="1" noMove="1" noResize="1" noEditPoints="1" noAdjustHandles="1" noChangeArrowheads="1" noChangeShapeType="1" noTextEdit="1"/>
                </p:cNvSpPr>
                <p:nvPr/>
              </p:nvSpPr>
              <p:spPr>
                <a:xfrm>
                  <a:off x="10380371" y="1124198"/>
                  <a:ext cx="36663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334190D-B1BC-2DA3-D75A-1839416F13D1}"/>
                    </a:ext>
                  </a:extLst>
                </p:cNvPr>
                <p:cNvSpPr txBox="1"/>
                <p:nvPr/>
              </p:nvSpPr>
              <p:spPr>
                <a:xfrm>
                  <a:off x="8841360" y="2158958"/>
                  <a:ext cx="40289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𝑥</m:t>
                            </m:r>
                          </m:e>
                          <m:sub>
                            <m:r>
                              <a:rPr lang="en-US" b="0" i="1" dirty="0" smtClean="0">
                                <a:solidFill>
                                  <a:schemeClr val="tx1"/>
                                </a:solidFill>
                                <a:latin typeface="Cambria Math" panose="02040503050406030204" pitchFamily="18" charset="0"/>
                              </a:rPr>
                              <m:t>𝑡</m:t>
                            </m:r>
                          </m:sub>
                        </m:sSub>
                      </m:oMath>
                    </m:oMathPara>
                  </a14:m>
                  <a:endParaRPr lang="en-US" dirty="0">
                    <a:solidFill>
                      <a:schemeClr val="tx1"/>
                    </a:solidFill>
                  </a:endParaRPr>
                </a:p>
              </p:txBody>
            </p:sp>
          </mc:Choice>
          <mc:Fallback xmlns="">
            <p:sp>
              <p:nvSpPr>
                <p:cNvPr id="7" name="TextBox 6">
                  <a:extLst>
                    <a:ext uri="{FF2B5EF4-FFF2-40B4-BE49-F238E27FC236}">
                      <a16:creationId xmlns:a16="http://schemas.microsoft.com/office/drawing/2014/main" id="{86D101BB-2275-F525-4BA8-FC2D31EC3C1C}"/>
                    </a:ext>
                  </a:extLst>
                </p:cNvPr>
                <p:cNvSpPr txBox="1">
                  <a:spLocks noRot="1" noChangeAspect="1" noMove="1" noResize="1" noEditPoints="1" noAdjustHandles="1" noChangeArrowheads="1" noChangeShapeType="1" noTextEdit="1"/>
                </p:cNvSpPr>
                <p:nvPr/>
              </p:nvSpPr>
              <p:spPr>
                <a:xfrm>
                  <a:off x="8841360" y="2158958"/>
                  <a:ext cx="402892" cy="369332"/>
                </a:xfrm>
                <a:prstGeom prst="rect">
                  <a:avLst/>
                </a:prstGeom>
                <a:blipFill>
                  <a:blip r:embed="rId9"/>
                  <a:stretch>
                    <a:fillRect/>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15D85CC6-3694-3A14-C329-B1B264CDC7B2}"/>
              </a:ext>
            </a:extLst>
          </p:cNvPr>
          <p:cNvGrpSpPr/>
          <p:nvPr/>
        </p:nvGrpSpPr>
        <p:grpSpPr>
          <a:xfrm>
            <a:off x="8353249" y="2411000"/>
            <a:ext cx="3459000" cy="3287868"/>
            <a:chOff x="8353249" y="2411000"/>
            <a:chExt cx="3459000" cy="3287868"/>
          </a:xfrm>
        </p:grpSpPr>
        <p:sp>
          <p:nvSpPr>
            <p:cNvPr id="28" name="Oval 27">
              <a:extLst>
                <a:ext uri="{FF2B5EF4-FFF2-40B4-BE49-F238E27FC236}">
                  <a16:creationId xmlns:a16="http://schemas.microsoft.com/office/drawing/2014/main" id="{E11F06F5-3138-198A-75DD-EA1BA368D98C}"/>
                </a:ext>
              </a:extLst>
            </p:cNvPr>
            <p:cNvSpPr/>
            <p:nvPr/>
          </p:nvSpPr>
          <p:spPr>
            <a:xfrm rot="1723684">
              <a:off x="8353249" y="2411000"/>
              <a:ext cx="2695393" cy="1950525"/>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peech Bubble: Rectangle with Corners Rounded 28">
              <a:extLst>
                <a:ext uri="{FF2B5EF4-FFF2-40B4-BE49-F238E27FC236}">
                  <a16:creationId xmlns:a16="http://schemas.microsoft.com/office/drawing/2014/main" id="{3EE5DC4D-8AAD-B193-028D-5F64AA2B5954}"/>
                </a:ext>
              </a:extLst>
            </p:cNvPr>
            <p:cNvSpPr/>
            <p:nvPr/>
          </p:nvSpPr>
          <p:spPr>
            <a:xfrm>
              <a:off x="9060238" y="4654446"/>
              <a:ext cx="2752011" cy="1044422"/>
            </a:xfrm>
            <a:prstGeom prst="wedgeRoundRectCallout">
              <a:avLst>
                <a:gd name="adj1" fmla="val -20316"/>
                <a:gd name="adj2" fmla="val -67680"/>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The agent design often includes designing the </a:t>
              </a:r>
              <a:r>
                <a:rPr lang="en-US" b="1" dirty="0"/>
                <a:t>reward structure</a:t>
              </a:r>
            </a:p>
          </p:txBody>
        </p:sp>
      </p:gr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1962CD39-A181-D4CA-2D24-618C04EFD9AD}"/>
                  </a:ext>
                </a:extLst>
              </p:cNvPr>
              <p:cNvSpPr txBox="1"/>
              <p:nvPr/>
            </p:nvSpPr>
            <p:spPr>
              <a:xfrm>
                <a:off x="9159723" y="1794803"/>
                <a:ext cx="84542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𝑟</m:t>
                          </m:r>
                        </m:e>
                        <m:sub>
                          <m:r>
                            <a:rPr lang="en-US" b="0" i="1" smtClean="0">
                              <a:solidFill>
                                <a:srgbClr val="FF0000"/>
                              </a:solidFill>
                              <a:latin typeface="Cambria Math" panose="02040503050406030204" pitchFamily="18" charset="0"/>
                            </a:rPr>
                            <m:t>𝑡</m:t>
                          </m:r>
                        </m:sub>
                        <m:sup>
                          <m:r>
                            <a:rPr lang="en-US" b="0" i="1" smtClean="0">
                              <a:solidFill>
                                <a:srgbClr val="FF0000"/>
                              </a:solidFill>
                              <a:latin typeface="Cambria Math" panose="02040503050406030204" pitchFamily="18" charset="0"/>
                            </a:rPr>
                            <m:t>𝑒𝑥𝑡</m:t>
                          </m:r>
                        </m:sup>
                      </m:sSubSup>
                    </m:oMath>
                  </m:oMathPara>
                </a14:m>
                <a:endParaRPr lang="en-US" dirty="0"/>
              </a:p>
            </p:txBody>
          </p:sp>
        </mc:Choice>
        <mc:Fallback>
          <p:sp>
            <p:nvSpPr>
              <p:cNvPr id="31" name="TextBox 30">
                <a:extLst>
                  <a:ext uri="{FF2B5EF4-FFF2-40B4-BE49-F238E27FC236}">
                    <a16:creationId xmlns:a16="http://schemas.microsoft.com/office/drawing/2014/main" id="{1962CD39-A181-D4CA-2D24-618C04EFD9AD}"/>
                  </a:ext>
                </a:extLst>
              </p:cNvPr>
              <p:cNvSpPr txBox="1">
                <a:spLocks noRot="1" noChangeAspect="1" noMove="1" noResize="1" noEditPoints="1" noAdjustHandles="1" noChangeArrowheads="1" noChangeShapeType="1" noTextEdit="1"/>
              </p:cNvSpPr>
              <p:nvPr/>
            </p:nvSpPr>
            <p:spPr>
              <a:xfrm>
                <a:off x="9159723" y="1794803"/>
                <a:ext cx="845426"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hought Bubble: Cloud 33">
                <a:extLst>
                  <a:ext uri="{FF2B5EF4-FFF2-40B4-BE49-F238E27FC236}">
                    <a16:creationId xmlns:a16="http://schemas.microsoft.com/office/drawing/2014/main" id="{214509B9-54F9-3A46-7391-DCEC8BDDADC0}"/>
                  </a:ext>
                </a:extLst>
              </p:cNvPr>
              <p:cNvSpPr/>
              <p:nvPr/>
            </p:nvSpPr>
            <p:spPr>
              <a:xfrm>
                <a:off x="10323805" y="2649838"/>
                <a:ext cx="706374" cy="515584"/>
              </a:xfrm>
              <a:prstGeom prst="cloudCallout">
                <a:avLst>
                  <a:gd name="adj1" fmla="val -40920"/>
                  <a:gd name="adj2" fmla="val 86962"/>
                </a:avLst>
              </a:prstGeom>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𝑟</m:t>
                          </m:r>
                        </m:e>
                        <m:sub>
                          <m:r>
                            <a:rPr lang="en-US" i="1">
                              <a:solidFill>
                                <a:srgbClr val="FF0000"/>
                              </a:solidFill>
                              <a:latin typeface="Cambria Math" panose="02040503050406030204" pitchFamily="18" charset="0"/>
                            </a:rPr>
                            <m:t>𝑡</m:t>
                          </m:r>
                        </m:sub>
                        <m:sup>
                          <m:r>
                            <a:rPr lang="en-US" i="1">
                              <a:solidFill>
                                <a:srgbClr val="FF0000"/>
                              </a:solidFill>
                              <a:latin typeface="Cambria Math" panose="02040503050406030204" pitchFamily="18" charset="0"/>
                            </a:rPr>
                            <m:t>𝑖𝑛𝑡</m:t>
                          </m:r>
                        </m:sup>
                      </m:sSubSup>
                    </m:oMath>
                  </m:oMathPara>
                </a14:m>
                <a:endParaRPr lang="en-US" dirty="0"/>
              </a:p>
            </p:txBody>
          </p:sp>
        </mc:Choice>
        <mc:Fallback>
          <p:sp>
            <p:nvSpPr>
              <p:cNvPr id="34" name="Thought Bubble: Cloud 33">
                <a:extLst>
                  <a:ext uri="{FF2B5EF4-FFF2-40B4-BE49-F238E27FC236}">
                    <a16:creationId xmlns:a16="http://schemas.microsoft.com/office/drawing/2014/main" id="{214509B9-54F9-3A46-7391-DCEC8BDDADC0}"/>
                  </a:ext>
                </a:extLst>
              </p:cNvPr>
              <p:cNvSpPr>
                <a:spLocks noRot="1" noChangeAspect="1" noMove="1" noResize="1" noEditPoints="1" noAdjustHandles="1" noChangeArrowheads="1" noChangeShapeType="1" noTextEdit="1"/>
              </p:cNvSpPr>
              <p:nvPr/>
            </p:nvSpPr>
            <p:spPr>
              <a:xfrm>
                <a:off x="10323805" y="2649838"/>
                <a:ext cx="706374" cy="515584"/>
              </a:xfrm>
              <a:prstGeom prst="cloudCallout">
                <a:avLst>
                  <a:gd name="adj1" fmla="val -40920"/>
                  <a:gd name="adj2" fmla="val 86962"/>
                </a:avLst>
              </a:prstGeom>
              <a:blipFill>
                <a:blip r:embed="rId11"/>
                <a:stretch>
                  <a:fillRect/>
                </a:stretch>
              </a:blipFill>
              <a:ln/>
            </p:spPr>
            <p:txBody>
              <a:bodyPr/>
              <a:lstStyle/>
              <a:p>
                <a:r>
                  <a:rPr lang="en-US">
                    <a:noFill/>
                  </a:rPr>
                  <a:t> </a:t>
                </a:r>
              </a:p>
            </p:txBody>
          </p:sp>
        </mc:Fallback>
      </mc:AlternateContent>
    </p:spTree>
    <p:extLst>
      <p:ext uri="{BB962C8B-B14F-4D97-AF65-F5344CB8AC3E}">
        <p14:creationId xmlns:p14="http://schemas.microsoft.com/office/powerpoint/2010/main" val="445814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595DE33A-52D4-BAA5-C864-5A177019A31F}"/>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D67C3B7-EE2B-93BC-3DE4-F9050FAC34E4}"/>
              </a:ext>
            </a:extLst>
          </p:cNvPr>
          <p:cNvPicPr>
            <a:picLocks noChangeAspect="1"/>
          </p:cNvPicPr>
          <p:nvPr/>
        </p:nvPicPr>
        <p:blipFill>
          <a:blip r:embed="rId2">
            <a:alphaModFix amt="50000"/>
          </a:blip>
          <a:srcRect/>
          <a:stretch>
            <a:fillRect/>
          </a:stretch>
        </p:blipFill>
        <p:spPr>
          <a:xfrm>
            <a:off x="20" y="1"/>
            <a:ext cx="12191980" cy="6857999"/>
          </a:xfrm>
          <a:prstGeom prst="rect">
            <a:avLst/>
          </a:prstGeom>
        </p:spPr>
      </p:pic>
      <p:sp>
        <p:nvSpPr>
          <p:cNvPr id="4" name="Title 3">
            <a:extLst>
              <a:ext uri="{FF2B5EF4-FFF2-40B4-BE49-F238E27FC236}">
                <a16:creationId xmlns:a16="http://schemas.microsoft.com/office/drawing/2014/main" id="{8E56971F-C9B3-B78A-23F5-067C3D33EA2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Reward Shaping Techniques</a:t>
            </a:r>
          </a:p>
        </p:txBody>
      </p:sp>
      <p:sp>
        <p:nvSpPr>
          <p:cNvPr id="5" name="Text Placeholder 4">
            <a:extLst>
              <a:ext uri="{FF2B5EF4-FFF2-40B4-BE49-F238E27FC236}">
                <a16:creationId xmlns:a16="http://schemas.microsoft.com/office/drawing/2014/main" id="{7BDDA64F-CE29-4117-F1C4-D013CEAEF8B0}"/>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159850560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5444-F82D-DA3C-A718-F0610E4BAE4E}"/>
              </a:ext>
            </a:extLst>
          </p:cNvPr>
          <p:cNvSpPr>
            <a:spLocks noGrp="1"/>
          </p:cNvSpPr>
          <p:nvPr>
            <p:ph type="title"/>
          </p:nvPr>
        </p:nvSpPr>
        <p:spPr/>
        <p:txBody>
          <a:bodyPr/>
          <a:lstStyle/>
          <a:p>
            <a:r>
              <a:rPr lang="en-US" dirty="0"/>
              <a:t>Potential-based Reward Shaping (PBRS)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6544DCA-3D60-9EF4-6AB9-F671E9E02BF3}"/>
                  </a:ext>
                </a:extLst>
              </p:cNvPr>
              <p:cNvSpPr>
                <a:spLocks noGrp="1"/>
              </p:cNvSpPr>
              <p:nvPr>
                <p:ph idx="1"/>
              </p:nvPr>
            </p:nvSpPr>
            <p:spPr>
              <a:xfrm>
                <a:off x="838201" y="1397330"/>
                <a:ext cx="7413594" cy="4508904"/>
              </a:xfrm>
            </p:spPr>
            <p:txBody>
              <a:bodyPr>
                <a:normAutofit fontScale="70000" lnSpcReduction="20000"/>
              </a:bodyPr>
              <a:lstStyle/>
              <a:p>
                <a:r>
                  <a:rPr lang="en-US" b="1" dirty="0"/>
                  <a:t>Idea</a:t>
                </a:r>
                <a:r>
                  <a:rPr lang="en-US" dirty="0"/>
                  <a:t>:</a:t>
                </a:r>
              </a:p>
              <a:p>
                <a:pPr lvl="1"/>
                <a:r>
                  <a:rPr lang="en-US" dirty="0"/>
                  <a:t>States have a potential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representing how promising the state is to solve the task.</a:t>
                </a:r>
              </a:p>
              <a:p>
                <a:pPr lvl="1"/>
                <a:r>
                  <a:rPr lang="en-US" dirty="0"/>
                  <a:t>The agent can assess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and use the change in potential to modify the reward.</a:t>
                </a:r>
              </a:p>
              <a:p>
                <a:pPr lvl="1"/>
                <a:endParaRPr lang="en-US" dirty="0"/>
              </a:p>
              <a:p>
                <a:r>
                  <a:rPr lang="en-US" dirty="0"/>
                  <a:t>The reward for a state transition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is modified as:</a:t>
                </a:r>
              </a:p>
              <a:p>
                <a:pPr marL="0" indent="0">
                  <a:buNone/>
                </a:pPr>
                <a:br>
                  <a:rPr lang="en-US"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𝑟</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𝛽</m:t>
                      </m:r>
                      <m:d>
                        <m:dPr>
                          <m:ctrlPr>
                            <a:rPr lang="en-US" b="0" i="1" smtClean="0">
                              <a:latin typeface="Cambria Math" panose="02040503050406030204" pitchFamily="18" charset="0"/>
                            </a:rPr>
                          </m:ctrlPr>
                        </m:dPr>
                        <m:e>
                          <m:r>
                            <a:rPr lang="en-US" i="1">
                              <a:latin typeface="Cambria Math" panose="02040503050406030204" pitchFamily="18" charset="0"/>
                            </a:rPr>
                            <m:t>𝛾𝜙</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𝑠</m:t>
                              </m:r>
                            </m:e>
                          </m:d>
                        </m:e>
                      </m:d>
                    </m:oMath>
                  </m:oMathPara>
                </a14:m>
                <a:endParaRPr lang="en-US" dirty="0"/>
              </a:p>
              <a:p>
                <a:pPr marL="0" indent="0">
                  <a:buNone/>
                </a:pPr>
                <a:endParaRPr lang="en-US" dirty="0"/>
              </a:p>
              <a:p>
                <a:r>
                  <a:rPr lang="en-US" b="1" dirty="0"/>
                  <a:t>Result</a:t>
                </a:r>
                <a:r>
                  <a:rPr lang="en-US" dirty="0"/>
                  <a:t>:</a:t>
                </a:r>
              </a:p>
              <a:p>
                <a:pPr lvl="1"/>
                <a:r>
                  <a:rPr lang="en-US" dirty="0"/>
                  <a:t>Densifies rewards with difference in potential.</a:t>
                </a:r>
              </a:p>
              <a:p>
                <a:pPr lvl="1"/>
                <a:r>
                  <a:rPr lang="en-US" dirty="0"/>
                  <a:t>Encourages the agent to learn to move to more promising state.</a:t>
                </a:r>
              </a:p>
              <a:p>
                <a:pPr lvl="1"/>
                <a:r>
                  <a:rPr lang="en-US" b="1" dirty="0"/>
                  <a:t>Does not change the optimal policy.</a:t>
                </a:r>
              </a:p>
              <a:p>
                <a:endParaRPr lang="en-US" dirty="0"/>
              </a:p>
              <a:p>
                <a:r>
                  <a:rPr lang="en-US" dirty="0"/>
                  <a:t>Requirement: The agent needs a good heuristic for </a:t>
                </a:r>
                <a14:m>
                  <m:oMath xmlns:m="http://schemas.openxmlformats.org/officeDocument/2006/math">
                    <m:r>
                      <a:rPr lang="en-US" b="0" i="1">
                        <a:latin typeface="Cambria Math" panose="02040503050406030204" pitchFamily="18" charset="0"/>
                      </a:rPr>
                      <m:t>𝜙</m:t>
                    </m:r>
                    <m:d>
                      <m:dPr>
                        <m:ctrlPr>
                          <a:rPr lang="en-US" b="0" i="1">
                            <a:latin typeface="Cambria Math" panose="02040503050406030204" pitchFamily="18" charset="0"/>
                          </a:rPr>
                        </m:ctrlPr>
                      </m:dPr>
                      <m:e>
                        <m:r>
                          <a:rPr lang="en-US" b="0" i="1">
                            <a:latin typeface="Cambria Math" panose="02040503050406030204" pitchFamily="18" charset="0"/>
                          </a:rPr>
                          <m:t>𝑠</m:t>
                        </m:r>
                      </m:e>
                    </m:d>
                    <m:r>
                      <a:rPr lang="en-US" b="0" i="0" smtClean="0">
                        <a:latin typeface="Cambria Math" panose="02040503050406030204" pitchFamily="18" charset="0"/>
                      </a:rPr>
                      <m:t>.</m:t>
                    </m:r>
                  </m:oMath>
                </a14:m>
                <a:r>
                  <a:rPr lang="en-US" dirty="0"/>
                  <a:t> </a:t>
                </a:r>
              </a:p>
              <a:p>
                <a:endParaRPr lang="en-US" dirty="0"/>
              </a:p>
            </p:txBody>
          </p:sp>
        </mc:Choice>
        <mc:Fallback>
          <p:sp>
            <p:nvSpPr>
              <p:cNvPr id="3" name="Content Placeholder 2">
                <a:extLst>
                  <a:ext uri="{FF2B5EF4-FFF2-40B4-BE49-F238E27FC236}">
                    <a16:creationId xmlns:a16="http://schemas.microsoft.com/office/drawing/2014/main" id="{26544DCA-3D60-9EF4-6AB9-F671E9E02BF3}"/>
                  </a:ext>
                </a:extLst>
              </p:cNvPr>
              <p:cNvSpPr>
                <a:spLocks noGrp="1" noRot="1" noChangeAspect="1" noMove="1" noResize="1" noEditPoints="1" noAdjustHandles="1" noChangeArrowheads="1" noChangeShapeType="1" noTextEdit="1"/>
              </p:cNvSpPr>
              <p:nvPr>
                <p:ph idx="1"/>
              </p:nvPr>
            </p:nvSpPr>
            <p:spPr>
              <a:xfrm>
                <a:off x="838201" y="1397330"/>
                <a:ext cx="7413594" cy="4508904"/>
              </a:xfrm>
              <a:blipFill>
                <a:blip r:embed="rId2"/>
                <a:stretch>
                  <a:fillRect l="-740" t="-2297" r="-576" b="-811"/>
                </a:stretch>
              </a:blipFill>
            </p:spPr>
            <p:txBody>
              <a:bodyPr/>
              <a:lstStyle/>
              <a:p>
                <a:r>
                  <a:rPr lang="en-US">
                    <a:noFill/>
                  </a:rPr>
                  <a:t> </a:t>
                </a:r>
              </a:p>
            </p:txBody>
          </p:sp>
        </mc:Fallback>
      </mc:AlternateContent>
      <p:sp>
        <p:nvSpPr>
          <p:cNvPr id="15" name="Speech Bubble: Rectangle with Corners Rounded 14">
            <a:extLst>
              <a:ext uri="{FF2B5EF4-FFF2-40B4-BE49-F238E27FC236}">
                <a16:creationId xmlns:a16="http://schemas.microsoft.com/office/drawing/2014/main" id="{BB40C32F-DF87-6460-8881-EAFCD488C7B3}"/>
              </a:ext>
            </a:extLst>
          </p:cNvPr>
          <p:cNvSpPr/>
          <p:nvPr/>
        </p:nvSpPr>
        <p:spPr>
          <a:xfrm>
            <a:off x="5519612" y="3783868"/>
            <a:ext cx="2279492" cy="555006"/>
          </a:xfrm>
          <a:prstGeom prst="wedgeRoundRectCallout">
            <a:avLst>
              <a:gd name="adj1" fmla="val -61411"/>
              <a:gd name="adj2" fmla="val -5888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Scale so it does not overwrite the reward</a:t>
            </a:r>
          </a:p>
        </p:txBody>
      </p:sp>
      <p:grpSp>
        <p:nvGrpSpPr>
          <p:cNvPr id="21" name="Group 20">
            <a:extLst>
              <a:ext uri="{FF2B5EF4-FFF2-40B4-BE49-F238E27FC236}">
                <a16:creationId xmlns:a16="http://schemas.microsoft.com/office/drawing/2014/main" id="{F0277244-06EA-CCA2-DE2F-00DE1621DC6D}"/>
              </a:ext>
            </a:extLst>
          </p:cNvPr>
          <p:cNvGrpSpPr/>
          <p:nvPr/>
        </p:nvGrpSpPr>
        <p:grpSpPr>
          <a:xfrm>
            <a:off x="8529747" y="1361520"/>
            <a:ext cx="3078247" cy="4312343"/>
            <a:chOff x="8529747" y="1117153"/>
            <a:chExt cx="3078247" cy="4312343"/>
          </a:xfrm>
        </p:grpSpPr>
        <p:sp>
          <p:nvSpPr>
            <p:cNvPr id="8" name="TextBox 7">
              <a:extLst>
                <a:ext uri="{FF2B5EF4-FFF2-40B4-BE49-F238E27FC236}">
                  <a16:creationId xmlns:a16="http://schemas.microsoft.com/office/drawing/2014/main" id="{B1944C05-3844-5C20-219C-F5146A5B2E5E}"/>
                </a:ext>
              </a:extLst>
            </p:cNvPr>
            <p:cNvSpPr txBox="1"/>
            <p:nvPr/>
          </p:nvSpPr>
          <p:spPr>
            <a:xfrm>
              <a:off x="8867879" y="4352278"/>
              <a:ext cx="2617556" cy="1077218"/>
            </a:xfrm>
            <a:prstGeom prst="rect">
              <a:avLst/>
            </a:prstGeom>
            <a:noFill/>
          </p:spPr>
          <p:txBody>
            <a:bodyPr wrap="square">
              <a:spAutoFit/>
            </a:bodyPr>
            <a:lstStyle/>
            <a:p>
              <a:r>
                <a:rPr lang="en-US" sz="1600" dirty="0"/>
                <a:t>Use the negative distance to the goal as the potential function. Compare to A* search. </a:t>
              </a:r>
            </a:p>
          </p:txBody>
        </p:sp>
        <p:grpSp>
          <p:nvGrpSpPr>
            <p:cNvPr id="14" name="Group 13">
              <a:extLst>
                <a:ext uri="{FF2B5EF4-FFF2-40B4-BE49-F238E27FC236}">
                  <a16:creationId xmlns:a16="http://schemas.microsoft.com/office/drawing/2014/main" id="{7DDCD16F-A0C1-20C0-F386-35BCC60495DF}"/>
                </a:ext>
              </a:extLst>
            </p:cNvPr>
            <p:cNvGrpSpPr/>
            <p:nvPr/>
          </p:nvGrpSpPr>
          <p:grpSpPr>
            <a:xfrm>
              <a:off x="8529747" y="1531898"/>
              <a:ext cx="3078247" cy="2837845"/>
              <a:chOff x="8529747" y="1516134"/>
              <a:chExt cx="3078247" cy="2837845"/>
            </a:xfrm>
          </p:grpSpPr>
          <p:grpSp>
            <p:nvGrpSpPr>
              <p:cNvPr id="4" name="Group 3">
                <a:extLst>
                  <a:ext uri="{FF2B5EF4-FFF2-40B4-BE49-F238E27FC236}">
                    <a16:creationId xmlns:a16="http://schemas.microsoft.com/office/drawing/2014/main" id="{80176677-784C-DE6E-B3D4-010151EF2BC3}"/>
                  </a:ext>
                </a:extLst>
              </p:cNvPr>
              <p:cNvGrpSpPr/>
              <p:nvPr/>
            </p:nvGrpSpPr>
            <p:grpSpPr>
              <a:xfrm>
                <a:off x="8529747" y="1516134"/>
                <a:ext cx="3078247" cy="2837845"/>
                <a:chOff x="9483832" y="4654102"/>
                <a:chExt cx="2414551" cy="2118636"/>
              </a:xfrm>
            </p:grpSpPr>
            <p:pic>
              <p:nvPicPr>
                <p:cNvPr id="5" name="Picture 4">
                  <a:extLst>
                    <a:ext uri="{FF2B5EF4-FFF2-40B4-BE49-F238E27FC236}">
                      <a16:creationId xmlns:a16="http://schemas.microsoft.com/office/drawing/2014/main" id="{2422BECA-FA5F-DD84-52DA-3B088A18303B}"/>
                    </a:ext>
                  </a:extLst>
                </p:cNvPr>
                <p:cNvPicPr>
                  <a:picLocks noChangeAspect="1"/>
                </p:cNvPicPr>
                <p:nvPr/>
              </p:nvPicPr>
              <p:blipFill>
                <a:blip r:embed="rId3"/>
                <a:stretch>
                  <a:fillRect/>
                </a:stretch>
              </p:blipFill>
              <p:spPr>
                <a:xfrm>
                  <a:off x="9787438" y="4654102"/>
                  <a:ext cx="1807340" cy="1838772"/>
                </a:xfrm>
                <a:prstGeom prst="rect">
                  <a:avLst/>
                </a:prstGeom>
              </p:spPr>
            </p:pic>
            <p:sp>
              <p:nvSpPr>
                <p:cNvPr id="6" name="TextBox 5">
                  <a:extLst>
                    <a:ext uri="{FF2B5EF4-FFF2-40B4-BE49-F238E27FC236}">
                      <a16:creationId xmlns:a16="http://schemas.microsoft.com/office/drawing/2014/main" id="{3723ED35-7ECA-C3B1-FB37-0105D547D3F7}"/>
                    </a:ext>
                  </a:extLst>
                </p:cNvPr>
                <p:cNvSpPr txBox="1"/>
                <p:nvPr/>
              </p:nvSpPr>
              <p:spPr>
                <a:xfrm>
                  <a:off x="9483832" y="6464961"/>
                  <a:ext cx="2414551" cy="307777"/>
                </a:xfrm>
                <a:prstGeom prst="rect">
                  <a:avLst/>
                </a:prstGeom>
                <a:noFill/>
              </p:spPr>
              <p:txBody>
                <a:bodyPr wrap="square" rtlCol="0">
                  <a:spAutoFit/>
                </a:bodyPr>
                <a:lstStyle/>
                <a:p>
                  <a:pPr algn="ctr"/>
                  <a:r>
                    <a:rPr lang="en-US" sz="1400" dirty="0"/>
                    <a:t>Frozen Lake Maze</a:t>
                  </a:r>
                </a:p>
              </p:txBody>
            </p:sp>
          </p:grpSp>
          <p:cxnSp>
            <p:nvCxnSpPr>
              <p:cNvPr id="10" name="Straight Arrow Connector 9">
                <a:extLst>
                  <a:ext uri="{FF2B5EF4-FFF2-40B4-BE49-F238E27FC236}">
                    <a16:creationId xmlns:a16="http://schemas.microsoft.com/office/drawing/2014/main" id="{B4A008CE-F191-8D2D-A31F-7CD951082FB4}"/>
                  </a:ext>
                </a:extLst>
              </p:cNvPr>
              <p:cNvCxnSpPr>
                <a:cxnSpLocks/>
              </p:cNvCxnSpPr>
              <p:nvPr/>
            </p:nvCxnSpPr>
            <p:spPr>
              <a:xfrm>
                <a:off x="9855976" y="2994482"/>
                <a:ext cx="817518" cy="6235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F1582BE-FC1D-8519-D0F6-0A504C18634A}"/>
                      </a:ext>
                    </a:extLst>
                  </p:cNvPr>
                  <p:cNvSpPr txBox="1"/>
                  <p:nvPr/>
                </p:nvSpPr>
                <p:spPr>
                  <a:xfrm>
                    <a:off x="9587790" y="2768146"/>
                    <a:ext cx="42069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oMath>
                      </m:oMathPara>
                    </a14:m>
                    <a:endParaRPr lang="en-US" dirty="0"/>
                  </a:p>
                </p:txBody>
              </p:sp>
            </mc:Choice>
            <mc:Fallback>
              <p:sp>
                <p:nvSpPr>
                  <p:cNvPr id="11" name="TextBox 10">
                    <a:extLst>
                      <a:ext uri="{FF2B5EF4-FFF2-40B4-BE49-F238E27FC236}">
                        <a16:creationId xmlns:a16="http://schemas.microsoft.com/office/drawing/2014/main" id="{6F1582BE-FC1D-8519-D0F6-0A504C18634A}"/>
                      </a:ext>
                    </a:extLst>
                  </p:cNvPr>
                  <p:cNvSpPr txBox="1">
                    <a:spLocks noRot="1" noChangeAspect="1" noMove="1" noResize="1" noEditPoints="1" noAdjustHandles="1" noChangeArrowheads="1" noChangeShapeType="1" noTextEdit="1"/>
                  </p:cNvSpPr>
                  <p:nvPr/>
                </p:nvSpPr>
                <p:spPr>
                  <a:xfrm>
                    <a:off x="9587790" y="2768146"/>
                    <a:ext cx="42069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4258222-1224-AF39-EFA8-9570CDC44DFC}"/>
                      </a:ext>
                    </a:extLst>
                  </p:cNvPr>
                  <p:cNvSpPr txBox="1"/>
                  <p:nvPr/>
                </p:nvSpPr>
                <p:spPr>
                  <a:xfrm>
                    <a:off x="9564851" y="3313240"/>
                    <a:ext cx="947439"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𝜙</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e>
                          </m:d>
                        </m:oMath>
                      </m:oMathPara>
                    </a14:m>
                    <a:endParaRPr lang="en-US" dirty="0"/>
                  </a:p>
                </p:txBody>
              </p:sp>
            </mc:Choice>
            <mc:Fallback>
              <p:sp>
                <p:nvSpPr>
                  <p:cNvPr id="12" name="TextBox 11">
                    <a:extLst>
                      <a:ext uri="{FF2B5EF4-FFF2-40B4-BE49-F238E27FC236}">
                        <a16:creationId xmlns:a16="http://schemas.microsoft.com/office/drawing/2014/main" id="{24258222-1224-AF39-EFA8-9570CDC44DFC}"/>
                      </a:ext>
                    </a:extLst>
                  </p:cNvPr>
                  <p:cNvSpPr txBox="1">
                    <a:spLocks noRot="1" noChangeAspect="1" noMove="1" noResize="1" noEditPoints="1" noAdjustHandles="1" noChangeArrowheads="1" noChangeShapeType="1" noTextEdit="1"/>
                  </p:cNvSpPr>
                  <p:nvPr/>
                </p:nvSpPr>
                <p:spPr>
                  <a:xfrm>
                    <a:off x="9564851" y="3313240"/>
                    <a:ext cx="947439" cy="369332"/>
                  </a:xfrm>
                  <a:prstGeom prst="rect">
                    <a:avLst/>
                  </a:prstGeom>
                  <a:blipFill>
                    <a:blip r:embed="rId5"/>
                    <a:stretch>
                      <a:fillRect b="-11475"/>
                    </a:stretch>
                  </a:blipFill>
                </p:spPr>
                <p:txBody>
                  <a:bodyPr/>
                  <a:lstStyle/>
                  <a:p>
                    <a:r>
                      <a:rPr lang="en-US">
                        <a:noFill/>
                      </a:rPr>
                      <a:t> </a:t>
                    </a:r>
                  </a:p>
                </p:txBody>
              </p:sp>
            </mc:Fallback>
          </mc:AlternateContent>
        </p:grpSp>
        <p:sp>
          <p:nvSpPr>
            <p:cNvPr id="17" name="TextBox 16">
              <a:extLst>
                <a:ext uri="{FF2B5EF4-FFF2-40B4-BE49-F238E27FC236}">
                  <a16:creationId xmlns:a16="http://schemas.microsoft.com/office/drawing/2014/main" id="{4EE8BCDF-91ED-2943-737C-3C8BE0D45371}"/>
                </a:ext>
              </a:extLst>
            </p:cNvPr>
            <p:cNvSpPr txBox="1"/>
            <p:nvPr/>
          </p:nvSpPr>
          <p:spPr>
            <a:xfrm>
              <a:off x="8857815" y="1117153"/>
              <a:ext cx="1146629" cy="369332"/>
            </a:xfrm>
            <a:prstGeom prst="rect">
              <a:avLst/>
            </a:prstGeom>
            <a:noFill/>
          </p:spPr>
          <p:txBody>
            <a:bodyPr wrap="square">
              <a:spAutoFit/>
            </a:bodyPr>
            <a:lstStyle/>
            <a:p>
              <a:r>
                <a:rPr lang="en-US" b="1" dirty="0"/>
                <a:t>Example</a:t>
              </a:r>
            </a:p>
          </p:txBody>
        </p:sp>
      </p:grpSp>
      <p:sp>
        <p:nvSpPr>
          <p:cNvPr id="20" name="TextBox 19">
            <a:extLst>
              <a:ext uri="{FF2B5EF4-FFF2-40B4-BE49-F238E27FC236}">
                <a16:creationId xmlns:a16="http://schemas.microsoft.com/office/drawing/2014/main" id="{1762C18D-B08D-A252-9423-66AE87D75945}"/>
              </a:ext>
            </a:extLst>
          </p:cNvPr>
          <p:cNvSpPr txBox="1"/>
          <p:nvPr/>
        </p:nvSpPr>
        <p:spPr>
          <a:xfrm>
            <a:off x="622738" y="6061504"/>
            <a:ext cx="10985256"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Andrew Y. Ng, Daishi Harada, and Stuart J. Russell. 1999. </a:t>
            </a:r>
            <a:r>
              <a:rPr lang="en-US" sz="1600" dirty="0">
                <a:hlinkClick r:id="rId6"/>
              </a:rPr>
              <a:t>Policy Invariance Under Reward Transformations: Theory and Application to Reward Shaping</a:t>
            </a:r>
            <a:r>
              <a:rPr lang="en-US" sz="1600" dirty="0"/>
              <a:t>. In Proceedings of the Sixteenth International Conference on Machine Learning (ICML '99).</a:t>
            </a:r>
          </a:p>
        </p:txBody>
      </p:sp>
    </p:spTree>
    <p:extLst>
      <p:ext uri="{BB962C8B-B14F-4D97-AF65-F5344CB8AC3E}">
        <p14:creationId xmlns:p14="http://schemas.microsoft.com/office/powerpoint/2010/main" val="1859985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B733-4492-01F0-2D27-7662F7C86B89}"/>
              </a:ext>
            </a:extLst>
          </p:cNvPr>
          <p:cNvSpPr>
            <a:spLocks noGrp="1"/>
          </p:cNvSpPr>
          <p:nvPr>
            <p:ph type="title"/>
          </p:nvPr>
        </p:nvSpPr>
        <p:spPr/>
        <p:txBody>
          <a:bodyPr/>
          <a:lstStyle/>
          <a:p>
            <a:r>
              <a:rPr lang="en-US" dirty="0"/>
              <a:t>Intermediate Milestone Rewards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18B468E-DFDF-7E93-B66D-0578F006CF90}"/>
                  </a:ext>
                </a:extLst>
              </p:cNvPr>
              <p:cNvSpPr>
                <a:spLocks noGrp="1"/>
              </p:cNvSpPr>
              <p:nvPr>
                <p:ph idx="1"/>
              </p:nvPr>
            </p:nvSpPr>
            <p:spPr>
              <a:xfrm>
                <a:off x="838200" y="1397330"/>
                <a:ext cx="7635705" cy="5164014"/>
              </a:xfrm>
            </p:spPr>
            <p:txBody>
              <a:bodyPr>
                <a:normAutofit fontScale="77500" lnSpcReduction="20000"/>
              </a:bodyPr>
              <a:lstStyle/>
              <a:p>
                <a:r>
                  <a:rPr lang="en-US" dirty="0"/>
                  <a:t>Add small one-time rewards for solving an important subtask:</a:t>
                </a:r>
                <a:br>
                  <a:rPr lang="en-US" dirty="0"/>
                </a:br>
                <a:br>
                  <a:rPr lang="en-US" dirty="0"/>
                </a:b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𝑡</m:t>
                        </m:r>
                      </m:sub>
                    </m:sSub>
                  </m:oMath>
                </a14:m>
                <a:br>
                  <a:rPr lang="en-US" b="0" dirty="0"/>
                </a:br>
                <a:br>
                  <a:rPr lang="en-US" b="0" dirty="0"/>
                </a:br>
                <a:r>
                  <a:rPr lang="en-US" b="0"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𝑚</m:t>
                        </m:r>
                      </m:sub>
                    </m:sSub>
                  </m:oMath>
                </a14:m>
                <a:r>
                  <a:rPr lang="en-US" dirty="0"/>
                  <a:t> when a milestone </a:t>
                </a:r>
                <a14:m>
                  <m:oMath xmlns:m="http://schemas.openxmlformats.org/officeDocument/2006/math">
                    <m:r>
                      <a:rPr lang="en-US" b="0" i="1" smtClean="0">
                        <a:latin typeface="Cambria Math" panose="02040503050406030204" pitchFamily="18" charset="0"/>
                      </a:rPr>
                      <m:t>𝑚</m:t>
                    </m:r>
                  </m:oMath>
                </a14:m>
                <a:r>
                  <a:rPr lang="en-US" dirty="0"/>
                  <a:t> is reached for the first time and</a:t>
                </a:r>
                <a14:m>
                  <m:oMath xmlns:m="http://schemas.openxmlformats.org/officeDocument/2006/math">
                    <m:r>
                      <a:rPr lang="en-US" i="1" dirty="0" smtClean="0">
                        <a:latin typeface="Cambria Math" panose="02040503050406030204" pitchFamily="18" charset="0"/>
                      </a:rPr>
                      <m:t> 0 </m:t>
                    </m:r>
                  </m:oMath>
                </a14:m>
                <a:r>
                  <a:rPr lang="en-US" dirty="0"/>
                  <a:t>otherwise.</a:t>
                </a:r>
              </a:p>
              <a:p>
                <a:r>
                  <a:rPr lang="en-US" dirty="0"/>
                  <a:t>Subtask completion  can be represented as reaching a state for the first time.</a:t>
                </a:r>
              </a:p>
              <a:p>
                <a:endParaRPr lang="en-US" dirty="0"/>
              </a:p>
              <a:p>
                <a:r>
                  <a:rPr lang="en-US" dirty="0"/>
                  <a:t>This can help with complex, multi-step problems.</a:t>
                </a:r>
              </a:p>
              <a:p>
                <a:r>
                  <a:rPr lang="en-US" b="1" dirty="0"/>
                  <a:t>Note</a:t>
                </a:r>
                <a:r>
                  <a:rPr lang="en-US" dirty="0"/>
                  <a:t>: This can be seen as simplified version of PBRS.</a:t>
                </a:r>
              </a:p>
              <a:p>
                <a:endParaRPr lang="en-US" dirty="0"/>
              </a:p>
              <a:p>
                <a:r>
                  <a:rPr lang="en-US" b="1" dirty="0"/>
                  <a:t>Issues</a:t>
                </a:r>
                <a:r>
                  <a:rPr lang="en-US" dirty="0"/>
                  <a:t>:</a:t>
                </a:r>
              </a:p>
              <a:p>
                <a:pPr lvl="1"/>
                <a:r>
                  <a:rPr lang="en-US" dirty="0"/>
                  <a:t>Reward Hacking</a:t>
                </a:r>
              </a:p>
              <a:p>
                <a:pPr lvl="1"/>
                <a:r>
                  <a:rPr lang="en-US" dirty="0"/>
                  <a:t>Misleading Paths: If the intermediate reward is poorly designed</a:t>
                </a:r>
              </a:p>
            </p:txBody>
          </p:sp>
        </mc:Choice>
        <mc:Fallback>
          <p:sp>
            <p:nvSpPr>
              <p:cNvPr id="3" name="Content Placeholder 2">
                <a:extLst>
                  <a:ext uri="{FF2B5EF4-FFF2-40B4-BE49-F238E27FC236}">
                    <a16:creationId xmlns:a16="http://schemas.microsoft.com/office/drawing/2014/main" id="{618B468E-DFDF-7E93-B66D-0578F006CF90}"/>
                  </a:ext>
                </a:extLst>
              </p:cNvPr>
              <p:cNvSpPr>
                <a:spLocks noGrp="1" noRot="1" noChangeAspect="1" noMove="1" noResize="1" noEditPoints="1" noAdjustHandles="1" noChangeArrowheads="1" noChangeShapeType="1" noTextEdit="1"/>
              </p:cNvSpPr>
              <p:nvPr>
                <p:ph idx="1"/>
              </p:nvPr>
            </p:nvSpPr>
            <p:spPr>
              <a:xfrm>
                <a:off x="838200" y="1397330"/>
                <a:ext cx="7635705" cy="5164014"/>
              </a:xfrm>
              <a:blipFill>
                <a:blip r:embed="rId2"/>
                <a:stretch>
                  <a:fillRect l="-958" t="-2361" r="-1198"/>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F38F2D1E-5ACC-9E69-D3C6-AA7CAB0B7A9F}"/>
              </a:ext>
            </a:extLst>
          </p:cNvPr>
          <p:cNvGrpSpPr/>
          <p:nvPr/>
        </p:nvGrpSpPr>
        <p:grpSpPr>
          <a:xfrm>
            <a:off x="8522058" y="4567826"/>
            <a:ext cx="3452227" cy="2460192"/>
            <a:chOff x="8522058" y="4567826"/>
            <a:chExt cx="3452227" cy="2460192"/>
          </a:xfrm>
        </p:grpSpPr>
        <p:pic>
          <p:nvPicPr>
            <p:cNvPr id="19" name="Picture 18">
              <a:extLst>
                <a:ext uri="{FF2B5EF4-FFF2-40B4-BE49-F238E27FC236}">
                  <a16:creationId xmlns:a16="http://schemas.microsoft.com/office/drawing/2014/main" id="{3DFD1FF3-C329-F0CF-1174-2F80AA5EF81F}"/>
                </a:ext>
              </a:extLst>
            </p:cNvPr>
            <p:cNvPicPr>
              <a:picLocks noChangeAspect="1"/>
            </p:cNvPicPr>
            <p:nvPr/>
          </p:nvPicPr>
          <p:blipFill>
            <a:blip r:embed="rId3"/>
            <a:stretch>
              <a:fillRect/>
            </a:stretch>
          </p:blipFill>
          <p:spPr>
            <a:xfrm>
              <a:off x="8628426" y="4567826"/>
              <a:ext cx="2839963" cy="1629195"/>
            </a:xfrm>
            <a:prstGeom prst="rect">
              <a:avLst/>
            </a:prstGeom>
          </p:spPr>
        </p:pic>
        <p:sp>
          <p:nvSpPr>
            <p:cNvPr id="22" name="TextBox 21">
              <a:extLst>
                <a:ext uri="{FF2B5EF4-FFF2-40B4-BE49-F238E27FC236}">
                  <a16:creationId xmlns:a16="http://schemas.microsoft.com/office/drawing/2014/main" id="{DB391B1B-9FC2-9F77-44C3-CE049FE794EE}"/>
                </a:ext>
              </a:extLst>
            </p:cNvPr>
            <p:cNvSpPr txBox="1"/>
            <p:nvPr/>
          </p:nvSpPr>
          <p:spPr>
            <a:xfrm>
              <a:off x="8522058" y="6197021"/>
              <a:ext cx="3452227" cy="830997"/>
            </a:xfrm>
            <a:prstGeom prst="rect">
              <a:avLst/>
            </a:prstGeom>
            <a:noFill/>
          </p:spPr>
          <p:txBody>
            <a:bodyPr wrap="square" rtlCol="0">
              <a:spAutoFit/>
            </a:bodyPr>
            <a:lstStyle/>
            <a:p>
              <a:r>
                <a:rPr lang="en-US" sz="1600" dirty="0"/>
                <a:t>Milestones: </a:t>
              </a:r>
            </a:p>
            <a:p>
              <a:r>
                <a:rPr lang="en-US" sz="1600" dirty="0"/>
                <a:t>Picking up the key, opening the door.</a:t>
              </a:r>
            </a:p>
            <a:p>
              <a:endParaRPr lang="en-US" sz="1600" dirty="0"/>
            </a:p>
          </p:txBody>
        </p:sp>
      </p:gr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CB468F2C-575A-F542-AD60-D78B19B89DBF}"/>
                  </a:ext>
                </a:extLst>
              </p:cNvPr>
              <p:cNvSpPr txBox="1"/>
              <p:nvPr/>
            </p:nvSpPr>
            <p:spPr>
              <a:xfrm>
                <a:off x="3048657" y="3331044"/>
                <a:ext cx="474936" cy="393121"/>
              </a:xfrm>
              <a:prstGeom prst="rect">
                <a:avLst/>
              </a:prstGeom>
              <a:noFill/>
            </p:spPr>
            <p:txBody>
              <a:bodyPr wrap="square">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sub>
                    </m:sSub>
                  </m:oMath>
                </a14:m>
                <a:r>
                  <a:rPr lang="en-US" dirty="0"/>
                  <a:t> </a:t>
                </a:r>
              </a:p>
            </p:txBody>
          </p:sp>
        </mc:Choice>
        <mc:Fallback>
          <p:sp>
            <p:nvSpPr>
              <p:cNvPr id="25" name="TextBox 24">
                <a:extLst>
                  <a:ext uri="{FF2B5EF4-FFF2-40B4-BE49-F238E27FC236}">
                    <a16:creationId xmlns:a16="http://schemas.microsoft.com/office/drawing/2014/main" id="{CB468F2C-575A-F542-AD60-D78B19B89DBF}"/>
                  </a:ext>
                </a:extLst>
              </p:cNvPr>
              <p:cNvSpPr txBox="1">
                <a:spLocks noRot="1" noChangeAspect="1" noMove="1" noResize="1" noEditPoints="1" noAdjustHandles="1" noChangeArrowheads="1" noChangeShapeType="1" noTextEdit="1"/>
              </p:cNvSpPr>
              <p:nvPr/>
            </p:nvSpPr>
            <p:spPr>
              <a:xfrm>
                <a:off x="3048657" y="3331044"/>
                <a:ext cx="474936" cy="393121"/>
              </a:xfrm>
              <a:prstGeom prst="rect">
                <a:avLst/>
              </a:prstGeom>
              <a:blipFill>
                <a:blip r:embed="rId4"/>
                <a:stretch>
                  <a:fillRect/>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A045BF9A-8EB9-76B3-DAAF-FAA96CB2B70C}"/>
              </a:ext>
            </a:extLst>
          </p:cNvPr>
          <p:cNvGrpSpPr/>
          <p:nvPr/>
        </p:nvGrpSpPr>
        <p:grpSpPr>
          <a:xfrm>
            <a:off x="8473905" y="922210"/>
            <a:ext cx="3318766" cy="3474780"/>
            <a:chOff x="8473905" y="922210"/>
            <a:chExt cx="3318766" cy="3474780"/>
          </a:xfrm>
        </p:grpSpPr>
        <p:grpSp>
          <p:nvGrpSpPr>
            <p:cNvPr id="20" name="Group 19">
              <a:extLst>
                <a:ext uri="{FF2B5EF4-FFF2-40B4-BE49-F238E27FC236}">
                  <a16:creationId xmlns:a16="http://schemas.microsoft.com/office/drawing/2014/main" id="{E9F69A08-A188-1F8E-9AED-3A5BEEEF06DC}"/>
                </a:ext>
              </a:extLst>
            </p:cNvPr>
            <p:cNvGrpSpPr/>
            <p:nvPr/>
          </p:nvGrpSpPr>
          <p:grpSpPr>
            <a:xfrm>
              <a:off x="8530224" y="1341489"/>
              <a:ext cx="2837432" cy="2816970"/>
              <a:chOff x="8630958" y="1397330"/>
              <a:chExt cx="2837432" cy="2816970"/>
            </a:xfrm>
          </p:grpSpPr>
          <p:pic>
            <p:nvPicPr>
              <p:cNvPr id="5" name="Picture 4">
                <a:extLst>
                  <a:ext uri="{FF2B5EF4-FFF2-40B4-BE49-F238E27FC236}">
                    <a16:creationId xmlns:a16="http://schemas.microsoft.com/office/drawing/2014/main" id="{1072791A-71C7-E9FB-73DE-B3A9C287B549}"/>
                  </a:ext>
                </a:extLst>
              </p:cNvPr>
              <p:cNvPicPr>
                <a:picLocks noChangeAspect="1"/>
              </p:cNvPicPr>
              <p:nvPr/>
            </p:nvPicPr>
            <p:blipFill>
              <a:blip r:embed="rId5"/>
              <a:stretch>
                <a:fillRect/>
              </a:stretch>
            </p:blipFill>
            <p:spPr>
              <a:xfrm>
                <a:off x="8630958" y="1397330"/>
                <a:ext cx="2837432" cy="2816970"/>
              </a:xfrm>
              <a:prstGeom prst="rect">
                <a:avLst/>
              </a:prstGeom>
            </p:spPr>
          </p:pic>
          <p:sp>
            <p:nvSpPr>
              <p:cNvPr id="6" name="TextBox 5">
                <a:extLst>
                  <a:ext uri="{FF2B5EF4-FFF2-40B4-BE49-F238E27FC236}">
                    <a16:creationId xmlns:a16="http://schemas.microsoft.com/office/drawing/2014/main" id="{C8D902B2-0098-3E94-5984-CFEEAADB6CAB}"/>
                  </a:ext>
                </a:extLst>
              </p:cNvPr>
              <p:cNvSpPr txBox="1"/>
              <p:nvPr/>
            </p:nvSpPr>
            <p:spPr>
              <a:xfrm>
                <a:off x="8829894" y="3706461"/>
                <a:ext cx="286186" cy="369332"/>
              </a:xfrm>
              <a:prstGeom prst="rect">
                <a:avLst/>
              </a:prstGeom>
              <a:noFill/>
            </p:spPr>
            <p:txBody>
              <a:bodyPr wrap="square" rtlCol="0">
                <a:spAutoFit/>
              </a:bodyPr>
              <a:lstStyle/>
              <a:p>
                <a:r>
                  <a:rPr lang="en-US" b="1" dirty="0">
                    <a:solidFill>
                      <a:schemeClr val="accent2"/>
                    </a:solidFill>
                  </a:rPr>
                  <a:t>S</a:t>
                </a:r>
              </a:p>
            </p:txBody>
          </p:sp>
          <p:sp>
            <p:nvSpPr>
              <p:cNvPr id="7" name="TextBox 6">
                <a:extLst>
                  <a:ext uri="{FF2B5EF4-FFF2-40B4-BE49-F238E27FC236}">
                    <a16:creationId xmlns:a16="http://schemas.microsoft.com/office/drawing/2014/main" id="{8E1A6823-6225-E029-B579-A760C1FAD6AA}"/>
                  </a:ext>
                </a:extLst>
              </p:cNvPr>
              <p:cNvSpPr txBox="1"/>
              <p:nvPr/>
            </p:nvSpPr>
            <p:spPr>
              <a:xfrm>
                <a:off x="8822914" y="2316604"/>
                <a:ext cx="286186" cy="369332"/>
              </a:xfrm>
              <a:prstGeom prst="rect">
                <a:avLst/>
              </a:prstGeom>
              <a:noFill/>
            </p:spPr>
            <p:txBody>
              <a:bodyPr wrap="square" rtlCol="0">
                <a:spAutoFit/>
              </a:bodyPr>
              <a:lstStyle/>
              <a:p>
                <a:r>
                  <a:rPr lang="en-US" b="1" dirty="0">
                    <a:solidFill>
                      <a:schemeClr val="accent3"/>
                    </a:solidFill>
                  </a:rPr>
                  <a:t>G</a:t>
                </a:r>
              </a:p>
            </p:txBody>
          </p:sp>
          <p:cxnSp>
            <p:nvCxnSpPr>
              <p:cNvPr id="12" name="Straight Arrow Connector 11">
                <a:extLst>
                  <a:ext uri="{FF2B5EF4-FFF2-40B4-BE49-F238E27FC236}">
                    <a16:creationId xmlns:a16="http://schemas.microsoft.com/office/drawing/2014/main" id="{713EDFE4-878A-CED1-BB4A-C0A617B8AFED}"/>
                  </a:ext>
                </a:extLst>
              </p:cNvPr>
              <p:cNvCxnSpPr>
                <a:cxnSpLocks/>
              </p:cNvCxnSpPr>
              <p:nvPr/>
            </p:nvCxnSpPr>
            <p:spPr>
              <a:xfrm flipV="1">
                <a:off x="11055400" y="2685936"/>
                <a:ext cx="0" cy="26666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117AFCD-8EA3-9F7B-9D9A-DB5468C4180B}"/>
                  </a:ext>
                </a:extLst>
              </p:cNvPr>
              <p:cNvCxnSpPr>
                <a:cxnSpLocks/>
              </p:cNvCxnSpPr>
              <p:nvPr/>
            </p:nvCxnSpPr>
            <p:spPr>
              <a:xfrm flipH="1">
                <a:off x="9911817" y="1806697"/>
                <a:ext cx="237325"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grpSp>
        <p:sp>
          <p:nvSpPr>
            <p:cNvPr id="21" name="TextBox 20">
              <a:extLst>
                <a:ext uri="{FF2B5EF4-FFF2-40B4-BE49-F238E27FC236}">
                  <a16:creationId xmlns:a16="http://schemas.microsoft.com/office/drawing/2014/main" id="{BC1C8894-1D64-6ABE-A8A6-D78ADE7DA155}"/>
                </a:ext>
              </a:extLst>
            </p:cNvPr>
            <p:cNvSpPr txBox="1"/>
            <p:nvPr/>
          </p:nvSpPr>
          <p:spPr>
            <a:xfrm>
              <a:off x="8473905" y="4058436"/>
              <a:ext cx="3237361" cy="338554"/>
            </a:xfrm>
            <a:prstGeom prst="rect">
              <a:avLst/>
            </a:prstGeom>
            <a:noFill/>
          </p:spPr>
          <p:txBody>
            <a:bodyPr wrap="none" rtlCol="0">
              <a:spAutoFit/>
            </a:bodyPr>
            <a:lstStyle/>
            <a:p>
              <a:r>
                <a:rPr lang="en-US" sz="1600" dirty="0"/>
                <a:t>Milestone is going to the next room</a:t>
              </a:r>
            </a:p>
          </p:txBody>
        </p:sp>
        <p:sp>
          <p:nvSpPr>
            <p:cNvPr id="23" name="TextBox 22">
              <a:extLst>
                <a:ext uri="{FF2B5EF4-FFF2-40B4-BE49-F238E27FC236}">
                  <a16:creationId xmlns:a16="http://schemas.microsoft.com/office/drawing/2014/main" id="{03E09C7B-AC02-4BE1-7834-921CCADFA68A}"/>
                </a:ext>
              </a:extLst>
            </p:cNvPr>
            <p:cNvSpPr txBox="1"/>
            <p:nvPr/>
          </p:nvSpPr>
          <p:spPr>
            <a:xfrm>
              <a:off x="8712834" y="922210"/>
              <a:ext cx="1211870" cy="369332"/>
            </a:xfrm>
            <a:prstGeom prst="rect">
              <a:avLst/>
            </a:prstGeom>
            <a:noFill/>
          </p:spPr>
          <p:txBody>
            <a:bodyPr wrap="none" rtlCol="0">
              <a:spAutoFit/>
            </a:bodyPr>
            <a:lstStyle/>
            <a:p>
              <a:r>
                <a:rPr lang="en-US" b="1" dirty="0"/>
                <a:t>Examples</a:t>
              </a:r>
            </a:p>
          </p:txBody>
        </p:sp>
        <p:cxnSp>
          <p:nvCxnSpPr>
            <p:cNvPr id="26" name="Straight Arrow Connector 25">
              <a:extLst>
                <a:ext uri="{FF2B5EF4-FFF2-40B4-BE49-F238E27FC236}">
                  <a16:creationId xmlns:a16="http://schemas.microsoft.com/office/drawing/2014/main" id="{B2F15B02-F890-B53D-BB31-28E200F24BA6}"/>
                </a:ext>
              </a:extLst>
            </p:cNvPr>
            <p:cNvCxnSpPr>
              <a:cxnSpLocks/>
            </p:cNvCxnSpPr>
            <p:nvPr/>
          </p:nvCxnSpPr>
          <p:spPr>
            <a:xfrm>
              <a:off x="10048408" y="3587800"/>
              <a:ext cx="230346"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83DD06DC-83A5-BE27-F526-3AADE71D0746}"/>
                </a:ext>
              </a:extLst>
            </p:cNvPr>
            <p:cNvGrpSpPr/>
            <p:nvPr/>
          </p:nvGrpSpPr>
          <p:grpSpPr>
            <a:xfrm>
              <a:off x="10278751" y="1020961"/>
              <a:ext cx="1513920" cy="338554"/>
              <a:chOff x="10381371" y="952988"/>
              <a:chExt cx="1524233" cy="276999"/>
            </a:xfrm>
          </p:grpSpPr>
          <p:cxnSp>
            <p:nvCxnSpPr>
              <p:cNvPr id="27" name="Straight Arrow Connector 26">
                <a:extLst>
                  <a:ext uri="{FF2B5EF4-FFF2-40B4-BE49-F238E27FC236}">
                    <a16:creationId xmlns:a16="http://schemas.microsoft.com/office/drawing/2014/main" id="{1C44AF51-C2B0-D401-8190-096136BA9382}"/>
                  </a:ext>
                </a:extLst>
              </p:cNvPr>
              <p:cNvCxnSpPr>
                <a:cxnSpLocks/>
              </p:cNvCxnSpPr>
              <p:nvPr/>
            </p:nvCxnSpPr>
            <p:spPr>
              <a:xfrm>
                <a:off x="10381371" y="1087479"/>
                <a:ext cx="230346"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09EFC8D4-1204-5D4E-004C-711A7F4E9978}"/>
                  </a:ext>
                </a:extLst>
              </p:cNvPr>
              <p:cNvSpPr txBox="1"/>
              <p:nvPr/>
            </p:nvSpPr>
            <p:spPr>
              <a:xfrm>
                <a:off x="10580926" y="952988"/>
                <a:ext cx="1324678" cy="276999"/>
              </a:xfrm>
              <a:prstGeom prst="rect">
                <a:avLst/>
              </a:prstGeom>
              <a:noFill/>
            </p:spPr>
            <p:txBody>
              <a:bodyPr wrap="square" rtlCol="0">
                <a:spAutoFit/>
              </a:bodyPr>
              <a:lstStyle/>
              <a:p>
                <a:r>
                  <a:rPr lang="en-US" sz="1200" dirty="0"/>
                  <a:t>milestones</a:t>
                </a:r>
              </a:p>
            </p:txBody>
          </p:sp>
        </p:grpSp>
      </p:grpSp>
    </p:spTree>
    <p:extLst>
      <p:ext uri="{BB962C8B-B14F-4D97-AF65-F5344CB8AC3E}">
        <p14:creationId xmlns:p14="http://schemas.microsoft.com/office/powerpoint/2010/main" val="2670573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11233</TotalTime>
  <Words>1557</Words>
  <Application>Microsoft Office PowerPoint</Application>
  <PresentationFormat>Widescreen</PresentationFormat>
  <Paragraphs>185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Aptos Display</vt:lpstr>
      <vt:lpstr>Arial</vt:lpstr>
      <vt:lpstr>Calibri</vt:lpstr>
      <vt:lpstr>Cambria Math</vt:lpstr>
      <vt:lpstr>HelveticaNeue Regular</vt:lpstr>
      <vt:lpstr>Titillium Web</vt:lpstr>
      <vt:lpstr>Office Theme</vt:lpstr>
      <vt:lpstr>Reinforcement Learning  Reward Engineering Sutton/Barto* Chapter 17.4 and other sources</vt:lpstr>
      <vt:lpstr>Topics of this Course</vt:lpstr>
      <vt:lpstr>Problem Types and Reward</vt:lpstr>
      <vt:lpstr>Types of RL Problems</vt:lpstr>
      <vt:lpstr>Designing Reward Signals</vt:lpstr>
      <vt:lpstr>Reward Engineering</vt:lpstr>
      <vt:lpstr>Reward Shaping Techniques</vt:lpstr>
      <vt:lpstr>Potential-based Reward Shaping (PBRS)</vt:lpstr>
      <vt:lpstr>Intermediate Milestone Rewards</vt:lpstr>
      <vt:lpstr> Intrinsic Motivation: Curiosity</vt:lpstr>
      <vt:lpstr>Inverse RL</vt:lpstr>
      <vt:lpstr>Related Training Techniques</vt:lpstr>
      <vt:lpstr>Related Technique: Curriculum Learning</vt:lpstr>
      <vt:lpstr>Related Technique: Robust RL</vt:lpstr>
      <vt:lpstr>What You Should Know</vt:lpstr>
    </vt:vector>
  </TitlesOfParts>
  <Company>Southern Methodist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Hahsler, Michael</dc:creator>
  <cp:lastModifiedBy>Hahsler, Michael</cp:lastModifiedBy>
  <cp:revision>184</cp:revision>
  <dcterms:created xsi:type="dcterms:W3CDTF">2025-09-08T14:44:49Z</dcterms:created>
  <dcterms:modified xsi:type="dcterms:W3CDTF">2026-06-05T22:41:08Z</dcterms:modified>
</cp:coreProperties>
</file>